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4" r:id="rId3"/>
    <p:sldId id="305" r:id="rId4"/>
    <p:sldId id="306" r:id="rId5"/>
    <p:sldId id="311" r:id="rId6"/>
    <p:sldId id="312" r:id="rId7"/>
    <p:sldId id="313" r:id="rId8"/>
    <p:sldId id="307" r:id="rId9"/>
    <p:sldId id="309" r:id="rId10"/>
    <p:sldId id="319" r:id="rId11"/>
    <p:sldId id="310" r:id="rId12"/>
    <p:sldId id="317" r:id="rId13"/>
    <p:sldId id="314" r:id="rId14"/>
    <p:sldId id="315" r:id="rId15"/>
  </p:sldIdLst>
  <p:sldSz cx="9144000" cy="5143500" type="screen16x9"/>
  <p:notesSz cx="7010400" cy="9236075"/>
  <p:embeddedFontLst>
    <p:embeddedFont>
      <p:font typeface="Rockwell" panose="02060603020205020403" pitchFamily="18" charset="0"/>
      <p:regular r:id="rId18"/>
      <p:bold r:id="rId19"/>
      <p:italic r:id="rId20"/>
      <p:boldItalic r:id="rId21"/>
    </p:embeddedFont>
    <p:embeddedFont>
      <p:font typeface="Wingdings 2" panose="05020102010507070707" pitchFamily="18" charset="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833" y="5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nne\Desktop\Kuhjoch\17-0282-IMP-200-Data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nne\Desktop\Kuhjoch\17-0282-IMP-200-Data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nne\Desktop\Kuhjoch\Tanner_2014_Ir%20Deerfield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PGE profiles (normalized)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220618256051325E-2"/>
          <c:y val="0.14905797101449275"/>
          <c:w val="0.79266797900262465"/>
          <c:h val="0.78667294305603108"/>
        </c:manualLayout>
      </c:layout>
      <c:lineChart>
        <c:grouping val="standard"/>
        <c:varyColors val="0"/>
        <c:ser>
          <c:idx val="0"/>
          <c:order val="0"/>
          <c:tx>
            <c:strRef>
              <c:f>'17-0282-IMP-200-Data'!$J$30</c:f>
              <c:strCache>
                <c:ptCount val="1"/>
                <c:pt idx="0">
                  <c:v>Blomidon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accent1"/>
              </a:outerShdw>
            </a:effectLst>
          </c:spPr>
          <c:marker>
            <c:symbol val="none"/>
          </c:marker>
          <c:cat>
            <c:strRef>
              <c:f>'17-0282-IMP-200-Data'!$K$29:$N$29</c:f>
              <c:strCache>
                <c:ptCount val="4"/>
                <c:pt idx="0">
                  <c:v>Ir </c:v>
                </c:pt>
                <c:pt idx="1">
                  <c:v>Ru</c:v>
                </c:pt>
                <c:pt idx="2">
                  <c:v>Pt</c:v>
                </c:pt>
                <c:pt idx="3">
                  <c:v>Pd</c:v>
                </c:pt>
              </c:strCache>
            </c:strRef>
          </c:cat>
          <c:val>
            <c:numRef>
              <c:f>'17-0282-IMP-200-Data'!$K$30:$N$30</c:f>
              <c:numCache>
                <c:formatCode>General</c:formatCode>
                <c:ptCount val="4"/>
                <c:pt idx="0">
                  <c:v>4.78</c:v>
                </c:pt>
                <c:pt idx="1">
                  <c:v>86</c:v>
                </c:pt>
                <c:pt idx="2">
                  <c:v>11.7</c:v>
                </c:pt>
                <c:pt idx="3">
                  <c:v>45.7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6C-43E0-8223-D3F9DCA627B6}"/>
            </c:ext>
          </c:extLst>
        </c:ser>
        <c:ser>
          <c:idx val="1"/>
          <c:order val="1"/>
          <c:tx>
            <c:strRef>
              <c:f>'17-0282-IMP-200-Data'!$J$31</c:f>
              <c:strCache>
                <c:ptCount val="1"/>
                <c:pt idx="0">
                  <c:v>Passaic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>
              <a:outerShdw blurRad="50800" dist="50800" dir="5400000" algn="ctr" rotWithShape="0">
                <a:schemeClr val="accent2"/>
              </a:outerShdw>
            </a:effectLst>
          </c:spPr>
          <c:marker>
            <c:symbol val="none"/>
          </c:marker>
          <c:cat>
            <c:strRef>
              <c:f>'17-0282-IMP-200-Data'!$K$29:$N$29</c:f>
              <c:strCache>
                <c:ptCount val="4"/>
                <c:pt idx="0">
                  <c:v>Ir </c:v>
                </c:pt>
                <c:pt idx="1">
                  <c:v>Ru</c:v>
                </c:pt>
                <c:pt idx="2">
                  <c:v>Pt</c:v>
                </c:pt>
                <c:pt idx="3">
                  <c:v>Pd</c:v>
                </c:pt>
              </c:strCache>
            </c:strRef>
          </c:cat>
          <c:val>
            <c:numRef>
              <c:f>'17-0282-IMP-200-Data'!$K$31:$N$31</c:f>
              <c:numCache>
                <c:formatCode>General</c:formatCode>
                <c:ptCount val="4"/>
                <c:pt idx="0">
                  <c:v>16.2</c:v>
                </c:pt>
                <c:pt idx="1">
                  <c:v>20.6</c:v>
                </c:pt>
                <c:pt idx="2">
                  <c:v>54.3</c:v>
                </c:pt>
                <c:pt idx="3">
                  <c:v>49.5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6C-43E0-8223-D3F9DCA627B6}"/>
            </c:ext>
          </c:extLst>
        </c:ser>
        <c:ser>
          <c:idx val="2"/>
          <c:order val="2"/>
          <c:tx>
            <c:strRef>
              <c:f>'17-0282-IMP-200-Data'!$J$32</c:f>
              <c:strCache>
                <c:ptCount val="1"/>
                <c:pt idx="0">
                  <c:v>Scots Bay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'17-0282-IMP-200-Data'!$K$29:$N$29</c:f>
              <c:strCache>
                <c:ptCount val="4"/>
                <c:pt idx="0">
                  <c:v>Ir </c:v>
                </c:pt>
                <c:pt idx="1">
                  <c:v>Ru</c:v>
                </c:pt>
                <c:pt idx="2">
                  <c:v>Pt</c:v>
                </c:pt>
                <c:pt idx="3">
                  <c:v>Pd</c:v>
                </c:pt>
              </c:strCache>
            </c:strRef>
          </c:cat>
          <c:val>
            <c:numRef>
              <c:f>'17-0282-IMP-200-Data'!$K$32:$N$32</c:f>
              <c:numCache>
                <c:formatCode>General</c:formatCode>
                <c:ptCount val="4"/>
                <c:pt idx="0">
                  <c:v>8.5</c:v>
                </c:pt>
                <c:pt idx="2">
                  <c:v>23.1</c:v>
                </c:pt>
                <c:pt idx="3">
                  <c:v>42.5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6C-43E0-8223-D3F9DCA627B6}"/>
            </c:ext>
          </c:extLst>
        </c:ser>
        <c:ser>
          <c:idx val="3"/>
          <c:order val="3"/>
          <c:tx>
            <c:strRef>
              <c:f>'17-0282-IMP-200-Data'!$J$33</c:f>
              <c:strCache>
                <c:ptCount val="1"/>
                <c:pt idx="0">
                  <c:v>Deerfield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'17-0282-IMP-200-Data'!$K$29:$N$29</c:f>
              <c:strCache>
                <c:ptCount val="4"/>
                <c:pt idx="0">
                  <c:v>Ir </c:v>
                </c:pt>
                <c:pt idx="1">
                  <c:v>Ru</c:v>
                </c:pt>
                <c:pt idx="2">
                  <c:v>Pt</c:v>
                </c:pt>
                <c:pt idx="3">
                  <c:v>Pd</c:v>
                </c:pt>
              </c:strCache>
            </c:strRef>
          </c:cat>
          <c:val>
            <c:numRef>
              <c:f>'17-0282-IMP-200-Data'!$K$33:$N$33</c:f>
              <c:numCache>
                <c:formatCode>General</c:formatCode>
                <c:ptCount val="4"/>
                <c:pt idx="0">
                  <c:v>1.87</c:v>
                </c:pt>
                <c:pt idx="2">
                  <c:v>7.27</c:v>
                </c:pt>
                <c:pt idx="3">
                  <c:v>28.9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6C-43E0-8223-D3F9DCA627B6}"/>
            </c:ext>
          </c:extLst>
        </c:ser>
        <c:ser>
          <c:idx val="4"/>
          <c:order val="4"/>
          <c:tx>
            <c:strRef>
              <c:f>'17-0282-IMP-200-Data'!$J$34</c:f>
              <c:strCache>
                <c:ptCount val="1"/>
                <c:pt idx="0">
                  <c:v>New Haven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'17-0282-IMP-200-Data'!$K$29:$N$29</c:f>
              <c:strCache>
                <c:ptCount val="4"/>
                <c:pt idx="0">
                  <c:v>Ir </c:v>
                </c:pt>
                <c:pt idx="1">
                  <c:v>Ru</c:v>
                </c:pt>
                <c:pt idx="2">
                  <c:v>Pt</c:v>
                </c:pt>
                <c:pt idx="3">
                  <c:v>Pd</c:v>
                </c:pt>
              </c:strCache>
            </c:strRef>
          </c:cat>
          <c:val>
            <c:numRef>
              <c:f>'17-0282-IMP-200-Data'!$K$34:$N$34</c:f>
              <c:numCache>
                <c:formatCode>General</c:formatCode>
                <c:ptCount val="4"/>
                <c:pt idx="0">
                  <c:v>8.1</c:v>
                </c:pt>
                <c:pt idx="2">
                  <c:v>9.5</c:v>
                </c:pt>
                <c:pt idx="3">
                  <c:v>32.700000000000003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6C-43E0-8223-D3F9DCA627B6}"/>
            </c:ext>
          </c:extLst>
        </c:ser>
        <c:ser>
          <c:idx val="5"/>
          <c:order val="5"/>
          <c:tx>
            <c:strRef>
              <c:f>'17-0282-IMP-200-Data'!$J$35</c:f>
              <c:strCache>
                <c:ptCount val="1"/>
                <c:pt idx="0">
                  <c:v>CI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>
              <a:outerShdw blurRad="50800" dist="50800" dir="5400000" algn="ctr" rotWithShape="0">
                <a:schemeClr val="accent6"/>
              </a:outerShdw>
            </a:effectLst>
          </c:spPr>
          <c:marker>
            <c:symbol val="none"/>
          </c:marker>
          <c:cat>
            <c:strRef>
              <c:f>'17-0282-IMP-200-Data'!$K$29:$N$29</c:f>
              <c:strCache>
                <c:ptCount val="4"/>
                <c:pt idx="0">
                  <c:v>Ir </c:v>
                </c:pt>
                <c:pt idx="1">
                  <c:v>Ru</c:v>
                </c:pt>
                <c:pt idx="2">
                  <c:v>Pt</c:v>
                </c:pt>
                <c:pt idx="3">
                  <c:v>Pd</c:v>
                </c:pt>
              </c:strCache>
            </c:strRef>
          </c:cat>
          <c:val>
            <c:numRef>
              <c:f>'17-0282-IMP-200-Data'!$K$35:$N$35</c:f>
              <c:numCache>
                <c:formatCode>General</c:formatCode>
                <c:ptCount val="4"/>
                <c:pt idx="0">
                  <c:v>481</c:v>
                </c:pt>
                <c:pt idx="1">
                  <c:v>712</c:v>
                </c:pt>
                <c:pt idx="2">
                  <c:v>990</c:v>
                </c:pt>
                <c:pt idx="3">
                  <c:v>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A6C-43E0-8223-D3F9DCA627B6}"/>
            </c:ext>
          </c:extLst>
        </c:ser>
        <c:ser>
          <c:idx val="6"/>
          <c:order val="6"/>
          <c:tx>
            <c:strRef>
              <c:f>'17-0282-IMP-200-Data'!$J$36</c:f>
              <c:strCache>
                <c:ptCount val="1"/>
                <c:pt idx="0">
                  <c:v>Newark Int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'17-0282-IMP-200-Data'!$K$29:$N$29</c:f>
              <c:strCache>
                <c:ptCount val="4"/>
                <c:pt idx="0">
                  <c:v>Ir </c:v>
                </c:pt>
                <c:pt idx="1">
                  <c:v>Ru</c:v>
                </c:pt>
                <c:pt idx="2">
                  <c:v>Pt</c:v>
                </c:pt>
                <c:pt idx="3">
                  <c:v>Pd</c:v>
                </c:pt>
              </c:strCache>
            </c:strRef>
          </c:cat>
          <c:val>
            <c:numRef>
              <c:f>'17-0282-IMP-200-Data'!$K$36:$N$36</c:f>
              <c:numCache>
                <c:formatCode>General</c:formatCode>
                <c:ptCount val="4"/>
                <c:pt idx="0">
                  <c:v>27.1</c:v>
                </c:pt>
                <c:pt idx="2">
                  <c:v>198</c:v>
                </c:pt>
                <c:pt idx="3">
                  <c:v>141.1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A6C-43E0-8223-D3F9DCA627B6}"/>
            </c:ext>
          </c:extLst>
        </c:ser>
        <c:ser>
          <c:idx val="7"/>
          <c:order val="7"/>
          <c:tx>
            <c:strRef>
              <c:f>'17-0282-IMP-200-Data'!$J$37</c:f>
              <c:strCache>
                <c:ptCount val="1"/>
                <c:pt idx="0">
                  <c:v>Stevns Klint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0800" dist="50800" dir="5400000" algn="ctr" rotWithShape="0">
                <a:schemeClr val="accent1"/>
              </a:outerShdw>
            </a:effectLst>
          </c:spPr>
          <c:marker>
            <c:symbol val="none"/>
          </c:marker>
          <c:cat>
            <c:strRef>
              <c:f>'17-0282-IMP-200-Data'!$K$29:$N$29</c:f>
              <c:strCache>
                <c:ptCount val="4"/>
                <c:pt idx="0">
                  <c:v>Ir </c:v>
                </c:pt>
                <c:pt idx="1">
                  <c:v>Ru</c:v>
                </c:pt>
                <c:pt idx="2">
                  <c:v>Pt</c:v>
                </c:pt>
                <c:pt idx="3">
                  <c:v>Pd</c:v>
                </c:pt>
              </c:strCache>
            </c:strRef>
          </c:cat>
          <c:val>
            <c:numRef>
              <c:f>'17-0282-IMP-200-Data'!$K$37:$N$37</c:f>
              <c:numCache>
                <c:formatCode>General</c:formatCode>
                <c:ptCount val="4"/>
                <c:pt idx="0">
                  <c:v>684</c:v>
                </c:pt>
                <c:pt idx="1">
                  <c:v>553</c:v>
                </c:pt>
                <c:pt idx="2">
                  <c:v>522</c:v>
                </c:pt>
                <c:pt idx="3">
                  <c:v>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A6C-43E0-8223-D3F9DCA62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696008"/>
        <c:axId val="500693712"/>
      </c:lineChart>
      <c:catAx>
        <c:axId val="500696008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693712"/>
        <c:crosses val="autoZero"/>
        <c:auto val="1"/>
        <c:lblAlgn val="ctr"/>
        <c:lblOffset val="100"/>
        <c:tickLblSkip val="1"/>
        <c:noMultiLvlLbl val="0"/>
      </c:catAx>
      <c:valAx>
        <c:axId val="50069371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696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978466401377251"/>
          <c:y val="0.20571671314689849"/>
          <c:w val="0.15021533598622752"/>
          <c:h val="0.59252427295933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PGE</a:t>
            </a:r>
            <a:r>
              <a:rPr lang="en-US" sz="1600" baseline="0"/>
              <a:t> Ratios</a:t>
            </a:r>
            <a:endParaRPr lang="en-US" sz="1600"/>
          </a:p>
        </c:rich>
      </c:tx>
      <c:layout>
        <c:manualLayout>
          <c:xMode val="edge"/>
          <c:yMode val="edge"/>
          <c:x val="0.37528036859712627"/>
          <c:y val="2.10420800178940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'17-0282-IMP-200-Data'!$P$17</c:f>
              <c:strCache>
                <c:ptCount val="1"/>
                <c:pt idx="0">
                  <c:v>Blomidon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'17-0282-IMP-200-Data'!$Q$16:$T$16</c:f>
              <c:strCache>
                <c:ptCount val="4"/>
                <c:pt idx="0">
                  <c:v>Pt/Pd</c:v>
                </c:pt>
                <c:pt idx="1">
                  <c:v>Pt/Ir</c:v>
                </c:pt>
                <c:pt idx="2">
                  <c:v>Pd/Ir</c:v>
                </c:pt>
                <c:pt idx="3">
                  <c:v>Ru/Ir</c:v>
                </c:pt>
              </c:strCache>
            </c:strRef>
          </c:cat>
          <c:val>
            <c:numRef>
              <c:f>'17-0282-IMP-200-Data'!$Q$17:$T$17</c:f>
              <c:numCache>
                <c:formatCode>General</c:formatCode>
                <c:ptCount val="4"/>
                <c:pt idx="0">
                  <c:v>0.22</c:v>
                </c:pt>
                <c:pt idx="1">
                  <c:v>4.74</c:v>
                </c:pt>
                <c:pt idx="2">
                  <c:v>14.74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F1-43B9-ACF4-F67BD4724CE5}"/>
            </c:ext>
          </c:extLst>
        </c:ser>
        <c:ser>
          <c:idx val="1"/>
          <c:order val="1"/>
          <c:tx>
            <c:strRef>
              <c:f>'17-0282-IMP-200-Data'!$P$18</c:f>
              <c:strCache>
                <c:ptCount val="1"/>
                <c:pt idx="0">
                  <c:v>Passaic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>
              <a:outerShdw blurRad="50800" dist="50800" dir="5400000" algn="ctr" rotWithShape="0">
                <a:schemeClr val="accent1">
                  <a:lumMod val="40000"/>
                  <a:lumOff val="60000"/>
                </a:schemeClr>
              </a:outerShdw>
            </a:effectLst>
          </c:spPr>
          <c:marker>
            <c:symbol val="none"/>
          </c:marker>
          <c:cat>
            <c:strRef>
              <c:f>'17-0282-IMP-200-Data'!$Q$16:$T$16</c:f>
              <c:strCache>
                <c:ptCount val="4"/>
                <c:pt idx="0">
                  <c:v>Pt/Pd</c:v>
                </c:pt>
                <c:pt idx="1">
                  <c:v>Pt/Ir</c:v>
                </c:pt>
                <c:pt idx="2">
                  <c:v>Pd/Ir</c:v>
                </c:pt>
                <c:pt idx="3">
                  <c:v>Ru/Ir</c:v>
                </c:pt>
              </c:strCache>
            </c:strRef>
          </c:cat>
          <c:val>
            <c:numRef>
              <c:f>'17-0282-IMP-200-Data'!$Q$18:$T$18</c:f>
              <c:numCache>
                <c:formatCode>General</c:formatCode>
                <c:ptCount val="4"/>
                <c:pt idx="0">
                  <c:v>1.91</c:v>
                </c:pt>
                <c:pt idx="1">
                  <c:v>6.43</c:v>
                </c:pt>
                <c:pt idx="2">
                  <c:v>3.37</c:v>
                </c:pt>
                <c:pt idx="3">
                  <c:v>1.85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F1-43B9-ACF4-F67BD4724CE5}"/>
            </c:ext>
          </c:extLst>
        </c:ser>
        <c:ser>
          <c:idx val="2"/>
          <c:order val="2"/>
          <c:tx>
            <c:strRef>
              <c:f>'17-0282-IMP-200-Data'!$P$19</c:f>
              <c:strCache>
                <c:ptCount val="1"/>
                <c:pt idx="0">
                  <c:v>Scots Bay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'17-0282-IMP-200-Data'!$Q$16:$T$16</c:f>
              <c:strCache>
                <c:ptCount val="4"/>
                <c:pt idx="0">
                  <c:v>Pt/Pd</c:v>
                </c:pt>
                <c:pt idx="1">
                  <c:v>Pt/Ir</c:v>
                </c:pt>
                <c:pt idx="2">
                  <c:v>Pd/Ir</c:v>
                </c:pt>
                <c:pt idx="3">
                  <c:v>Ru/Ir</c:v>
                </c:pt>
              </c:strCache>
            </c:strRef>
          </c:cat>
          <c:val>
            <c:numRef>
              <c:f>'17-0282-IMP-200-Data'!$Q$19:$T$19</c:f>
              <c:numCache>
                <c:formatCode>General</c:formatCode>
                <c:ptCount val="4"/>
                <c:pt idx="0">
                  <c:v>0.89</c:v>
                </c:pt>
                <c:pt idx="1">
                  <c:v>6.62</c:v>
                </c:pt>
                <c:pt idx="2">
                  <c:v>7.52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F1-43B9-ACF4-F67BD4724CE5}"/>
            </c:ext>
          </c:extLst>
        </c:ser>
        <c:ser>
          <c:idx val="3"/>
          <c:order val="3"/>
          <c:tx>
            <c:strRef>
              <c:f>'17-0282-IMP-200-Data'!$P$20</c:f>
              <c:strCache>
                <c:ptCount val="1"/>
                <c:pt idx="0">
                  <c:v>Deerfield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'17-0282-IMP-200-Data'!$Q$16:$T$16</c:f>
              <c:strCache>
                <c:ptCount val="4"/>
                <c:pt idx="0">
                  <c:v>Pt/Pd</c:v>
                </c:pt>
                <c:pt idx="1">
                  <c:v>Pt/Ir</c:v>
                </c:pt>
                <c:pt idx="2">
                  <c:v>Pd/Ir</c:v>
                </c:pt>
                <c:pt idx="3">
                  <c:v>Ru/Ir</c:v>
                </c:pt>
              </c:strCache>
            </c:strRef>
          </c:cat>
          <c:val>
            <c:numRef>
              <c:f>'17-0282-IMP-200-Data'!$Q$20:$T$20</c:f>
              <c:numCache>
                <c:formatCode>General</c:formatCode>
                <c:ptCount val="4"/>
                <c:pt idx="0">
                  <c:v>0.44</c:v>
                </c:pt>
                <c:pt idx="1">
                  <c:v>8</c:v>
                </c:pt>
                <c:pt idx="2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F1-43B9-ACF4-F67BD4724CE5}"/>
            </c:ext>
          </c:extLst>
        </c:ser>
        <c:ser>
          <c:idx val="4"/>
          <c:order val="4"/>
          <c:tx>
            <c:strRef>
              <c:f>'17-0282-IMP-200-Data'!$P$21</c:f>
              <c:strCache>
                <c:ptCount val="1"/>
                <c:pt idx="0">
                  <c:v>New Haven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'17-0282-IMP-200-Data'!$Q$16:$T$16</c:f>
              <c:strCache>
                <c:ptCount val="4"/>
                <c:pt idx="0">
                  <c:v>Pt/Pd</c:v>
                </c:pt>
                <c:pt idx="1">
                  <c:v>Pt/Ir</c:v>
                </c:pt>
                <c:pt idx="2">
                  <c:v>Pd/Ir</c:v>
                </c:pt>
                <c:pt idx="3">
                  <c:v>Ru/Ir</c:v>
                </c:pt>
              </c:strCache>
            </c:strRef>
          </c:cat>
          <c:val>
            <c:numRef>
              <c:f>'17-0282-IMP-200-Data'!$Q$21:$T$21</c:f>
              <c:numCache>
                <c:formatCode>General</c:formatCode>
                <c:ptCount val="4"/>
                <c:pt idx="0">
                  <c:v>0.61</c:v>
                </c:pt>
                <c:pt idx="1">
                  <c:v>2.56</c:v>
                </c:pt>
                <c:pt idx="2">
                  <c:v>4.22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F1-43B9-ACF4-F67BD4724CE5}"/>
            </c:ext>
          </c:extLst>
        </c:ser>
        <c:ser>
          <c:idx val="5"/>
          <c:order val="5"/>
          <c:tx>
            <c:strRef>
              <c:f>'17-0282-IMP-200-Data'!$P$22</c:f>
              <c:strCache>
                <c:ptCount val="1"/>
                <c:pt idx="0">
                  <c:v>CI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>
              <a:outerShdw blurRad="50800" dist="50800" dir="5400000" algn="ctr" rotWithShape="0">
                <a:schemeClr val="accent6"/>
              </a:outerShdw>
            </a:effectLst>
          </c:spPr>
          <c:marker>
            <c:symbol val="none"/>
          </c:marker>
          <c:cat>
            <c:strRef>
              <c:f>'17-0282-IMP-200-Data'!$Q$16:$T$16</c:f>
              <c:strCache>
                <c:ptCount val="4"/>
                <c:pt idx="0">
                  <c:v>Pt/Pd</c:v>
                </c:pt>
                <c:pt idx="1">
                  <c:v>Pt/Ir</c:v>
                </c:pt>
                <c:pt idx="2">
                  <c:v>Pd/Ir</c:v>
                </c:pt>
                <c:pt idx="3">
                  <c:v>Ru/Ir</c:v>
                </c:pt>
              </c:strCache>
            </c:strRef>
          </c:cat>
          <c:val>
            <c:numRef>
              <c:f>'17-0282-IMP-200-Data'!$Q$22:$T$22</c:f>
              <c:numCache>
                <c:formatCode>General</c:formatCode>
                <c:ptCount val="4"/>
                <c:pt idx="0">
                  <c:v>1.7</c:v>
                </c:pt>
                <c:pt idx="1">
                  <c:v>2.0299999999999998</c:v>
                </c:pt>
                <c:pt idx="2">
                  <c:v>1.19</c:v>
                </c:pt>
                <c:pt idx="3">
                  <c:v>1.52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BF1-43B9-ACF4-F67BD4724CE5}"/>
            </c:ext>
          </c:extLst>
        </c:ser>
        <c:ser>
          <c:idx val="6"/>
          <c:order val="6"/>
          <c:tx>
            <c:strRef>
              <c:f>'17-0282-IMP-200-Data'!$P$23</c:f>
              <c:strCache>
                <c:ptCount val="1"/>
                <c:pt idx="0">
                  <c:v>Newark Int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'17-0282-IMP-200-Data'!$Q$16:$T$16</c:f>
              <c:strCache>
                <c:ptCount val="4"/>
                <c:pt idx="0">
                  <c:v>Pt/Pd</c:v>
                </c:pt>
                <c:pt idx="1">
                  <c:v>Pt/Ir</c:v>
                </c:pt>
                <c:pt idx="2">
                  <c:v>Pd/Ir</c:v>
                </c:pt>
                <c:pt idx="3">
                  <c:v>Ru/Ir</c:v>
                </c:pt>
              </c:strCache>
            </c:strRef>
          </c:cat>
          <c:val>
            <c:numRef>
              <c:f>'17-0282-IMP-200-Data'!$Q$23:$T$23</c:f>
              <c:numCache>
                <c:formatCode>General</c:formatCode>
                <c:ptCount val="4"/>
                <c:pt idx="0">
                  <c:v>2.48</c:v>
                </c:pt>
                <c:pt idx="1">
                  <c:v>15.07</c:v>
                </c:pt>
                <c:pt idx="2">
                  <c:v>6.08</c:v>
                </c:pt>
                <c:pt idx="3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BF1-43B9-ACF4-F67BD4724CE5}"/>
            </c:ext>
          </c:extLst>
        </c:ser>
        <c:ser>
          <c:idx val="7"/>
          <c:order val="7"/>
          <c:tx>
            <c:strRef>
              <c:f>'17-0282-IMP-200-Data'!$P$24</c:f>
              <c:strCache>
                <c:ptCount val="1"/>
                <c:pt idx="0">
                  <c:v>Stevns Klint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0800" dist="50800" dir="5400000" algn="ctr" rotWithShape="0">
                <a:schemeClr val="accent1"/>
              </a:outerShdw>
            </a:effectLst>
          </c:spPr>
          <c:marker>
            <c:symbol val="none"/>
          </c:marker>
          <c:cat>
            <c:strRef>
              <c:f>'17-0282-IMP-200-Data'!$Q$16:$T$16</c:f>
              <c:strCache>
                <c:ptCount val="4"/>
                <c:pt idx="0">
                  <c:v>Pt/Pd</c:v>
                </c:pt>
                <c:pt idx="1">
                  <c:v>Pt/Ir</c:v>
                </c:pt>
                <c:pt idx="2">
                  <c:v>Pd/Ir</c:v>
                </c:pt>
                <c:pt idx="3">
                  <c:v>Ru/Ir</c:v>
                </c:pt>
              </c:strCache>
            </c:strRef>
          </c:cat>
          <c:val>
            <c:numRef>
              <c:f>'17-0282-IMP-200-Data'!$Q$24:$T$24</c:f>
              <c:numCache>
                <c:formatCode>General</c:formatCode>
                <c:ptCount val="4"/>
                <c:pt idx="0">
                  <c:v>0.56999999999999995</c:v>
                </c:pt>
                <c:pt idx="1">
                  <c:v>1.43</c:v>
                </c:pt>
                <c:pt idx="2">
                  <c:v>2.4700000000000002</c:v>
                </c:pt>
                <c:pt idx="3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BF1-43B9-ACF4-F67BD4724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669776"/>
        <c:axId val="590826112"/>
      </c:lineChart>
      <c:catAx>
        <c:axId val="59666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826112"/>
        <c:crosses val="autoZero"/>
        <c:auto val="1"/>
        <c:lblAlgn val="ctr"/>
        <c:lblOffset val="100"/>
        <c:noMultiLvlLbl val="0"/>
      </c:catAx>
      <c:valAx>
        <c:axId val="59082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66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REEs: </a:t>
            </a:r>
            <a:r>
              <a:rPr lang="en-US" sz="1800" b="0" i="0" baseline="0" dirty="0" err="1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Jacksonwald</a:t>
            </a:r>
            <a:r>
              <a:rPr lang="en-US" sz="1800" b="0" i="0" baseline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 Syncline, Deerfield, West Hartford Sheets</a:t>
            </a:r>
            <a:endParaRPr lang="en-US" dirty="0">
              <a:solidFill>
                <a:schemeClr val="tx1"/>
              </a:solidFill>
              <a:effectLst/>
              <a:latin typeface="Rockwell" panose="020606030202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3Tj-20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Sheet1!$G$1:$P$1</c:f>
              <c:strCache>
                <c:ptCount val="10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Tb</c:v>
                </c:pt>
                <c:pt idx="7">
                  <c:v>Tm</c:v>
                </c:pt>
                <c:pt idx="8">
                  <c:v>Yb</c:v>
                </c:pt>
                <c:pt idx="9">
                  <c:v>Co</c:v>
                </c:pt>
              </c:strCache>
            </c:strRef>
          </c:cat>
          <c:val>
            <c:numRef>
              <c:f>Sheet1!$G$2:$P$2</c:f>
              <c:numCache>
                <c:formatCode>General</c:formatCode>
                <c:ptCount val="10"/>
                <c:pt idx="0">
                  <c:v>170</c:v>
                </c:pt>
                <c:pt idx="1">
                  <c:v>119</c:v>
                </c:pt>
                <c:pt idx="2">
                  <c:v>71</c:v>
                </c:pt>
                <c:pt idx="3">
                  <c:v>45</c:v>
                </c:pt>
                <c:pt idx="4">
                  <c:v>23</c:v>
                </c:pt>
                <c:pt idx="5">
                  <c:v>28</c:v>
                </c:pt>
                <c:pt idx="6">
                  <c:v>23</c:v>
                </c:pt>
                <c:pt idx="7">
                  <c:v>20</c:v>
                </c:pt>
                <c:pt idx="8">
                  <c:v>20</c:v>
                </c:pt>
                <c:pt idx="9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DB-48E2-B96B-353115036509}"/>
            </c:ext>
          </c:extLst>
        </c:ser>
        <c:ser>
          <c:idx val="1"/>
          <c:order val="1"/>
          <c:tx>
            <c:strRef>
              <c:f>Sheet1!$F$3</c:f>
              <c:strCache>
                <c:ptCount val="1"/>
                <c:pt idx="0">
                  <c:v>3TJ-21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Sheet1!$G$1:$P$1</c:f>
              <c:strCache>
                <c:ptCount val="10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Tb</c:v>
                </c:pt>
                <c:pt idx="7">
                  <c:v>Tm</c:v>
                </c:pt>
                <c:pt idx="8">
                  <c:v>Yb</c:v>
                </c:pt>
                <c:pt idx="9">
                  <c:v>Co</c:v>
                </c:pt>
              </c:strCache>
            </c:strRef>
          </c:cat>
          <c:val>
            <c:numRef>
              <c:f>Sheet1!$G$3:$P$3</c:f>
              <c:numCache>
                <c:formatCode>General</c:formatCode>
                <c:ptCount val="10"/>
                <c:pt idx="0">
                  <c:v>202</c:v>
                </c:pt>
                <c:pt idx="1">
                  <c:v>144</c:v>
                </c:pt>
                <c:pt idx="2">
                  <c:v>102</c:v>
                </c:pt>
                <c:pt idx="3">
                  <c:v>59</c:v>
                </c:pt>
                <c:pt idx="4">
                  <c:v>29</c:v>
                </c:pt>
                <c:pt idx="5">
                  <c:v>31</c:v>
                </c:pt>
                <c:pt idx="6">
                  <c:v>24</c:v>
                </c:pt>
                <c:pt idx="7">
                  <c:v>22</c:v>
                </c:pt>
                <c:pt idx="8">
                  <c:v>23</c:v>
                </c:pt>
                <c:pt idx="9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DB-48E2-B96B-353115036509}"/>
            </c:ext>
          </c:extLst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3TJ-29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Sheet1!$G$1:$P$1</c:f>
              <c:strCache>
                <c:ptCount val="10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Tb</c:v>
                </c:pt>
                <c:pt idx="7">
                  <c:v>Tm</c:v>
                </c:pt>
                <c:pt idx="8">
                  <c:v>Yb</c:v>
                </c:pt>
                <c:pt idx="9">
                  <c:v>Co</c:v>
                </c:pt>
              </c:strCache>
            </c:strRef>
          </c:cat>
          <c:val>
            <c:numRef>
              <c:f>Sheet1!$G$4:$P$4</c:f>
              <c:numCache>
                <c:formatCode>General</c:formatCode>
                <c:ptCount val="10"/>
                <c:pt idx="0">
                  <c:v>173</c:v>
                </c:pt>
                <c:pt idx="1">
                  <c:v>146</c:v>
                </c:pt>
                <c:pt idx="2">
                  <c:v>90</c:v>
                </c:pt>
                <c:pt idx="3">
                  <c:v>55</c:v>
                </c:pt>
                <c:pt idx="4">
                  <c:v>29</c:v>
                </c:pt>
                <c:pt idx="5">
                  <c:v>32</c:v>
                </c:pt>
                <c:pt idx="6">
                  <c:v>27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DB-48E2-B96B-353115036509}"/>
            </c:ext>
          </c:extLst>
        </c:ser>
        <c:ser>
          <c:idx val="3"/>
          <c:order val="3"/>
          <c:tx>
            <c:strRef>
              <c:f>Sheet1!$F$5</c:f>
              <c:strCache>
                <c:ptCount val="1"/>
                <c:pt idx="0">
                  <c:v>DB-3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Sheet1!$G$1:$P$1</c:f>
              <c:strCache>
                <c:ptCount val="10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Tb</c:v>
                </c:pt>
                <c:pt idx="7">
                  <c:v>Tm</c:v>
                </c:pt>
                <c:pt idx="8">
                  <c:v>Yb</c:v>
                </c:pt>
                <c:pt idx="9">
                  <c:v>Co</c:v>
                </c:pt>
              </c:strCache>
            </c:strRef>
          </c:cat>
          <c:val>
            <c:numRef>
              <c:f>Sheet1!$G$5:$P$5</c:f>
              <c:numCache>
                <c:formatCode>General</c:formatCode>
                <c:ptCount val="10"/>
                <c:pt idx="1">
                  <c:v>112</c:v>
                </c:pt>
                <c:pt idx="4">
                  <c:v>22</c:v>
                </c:pt>
                <c:pt idx="6">
                  <c:v>24</c:v>
                </c:pt>
                <c:pt idx="8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DB-48E2-B96B-353115036509}"/>
            </c:ext>
          </c:extLst>
        </c:ser>
        <c:ser>
          <c:idx val="4"/>
          <c:order val="4"/>
          <c:tx>
            <c:strRef>
              <c:f>Sheet1!$F$6</c:f>
              <c:strCache>
                <c:ptCount val="1"/>
                <c:pt idx="0">
                  <c:v>WR11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Sheet1!$G$1:$P$1</c:f>
              <c:strCache>
                <c:ptCount val="10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Tb</c:v>
                </c:pt>
                <c:pt idx="7">
                  <c:v>Tm</c:v>
                </c:pt>
                <c:pt idx="8">
                  <c:v>Yb</c:v>
                </c:pt>
                <c:pt idx="9">
                  <c:v>Co</c:v>
                </c:pt>
              </c:strCache>
            </c:strRef>
          </c:cat>
          <c:val>
            <c:numRef>
              <c:f>Sheet1!$G$6:$P$6</c:f>
              <c:numCache>
                <c:formatCode>General</c:formatCode>
                <c:ptCount val="10"/>
                <c:pt idx="0">
                  <c:v>52</c:v>
                </c:pt>
                <c:pt idx="1">
                  <c:v>43</c:v>
                </c:pt>
                <c:pt idx="2">
                  <c:v>31</c:v>
                </c:pt>
                <c:pt idx="3">
                  <c:v>28</c:v>
                </c:pt>
                <c:pt idx="4">
                  <c:v>22</c:v>
                </c:pt>
                <c:pt idx="6">
                  <c:v>19</c:v>
                </c:pt>
                <c:pt idx="8">
                  <c:v>14</c:v>
                </c:pt>
                <c:pt idx="9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9DB-48E2-B96B-353115036509}"/>
            </c:ext>
          </c:extLst>
        </c:ser>
        <c:ser>
          <c:idx val="5"/>
          <c:order val="5"/>
          <c:tx>
            <c:strRef>
              <c:f>Sheet1!$F$7</c:f>
              <c:strCache>
                <c:ptCount val="1"/>
                <c:pt idx="0">
                  <c:v>WR12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Sheet1!$G$1:$P$1</c:f>
              <c:strCache>
                <c:ptCount val="10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Tb</c:v>
                </c:pt>
                <c:pt idx="7">
                  <c:v>Tm</c:v>
                </c:pt>
                <c:pt idx="8">
                  <c:v>Yb</c:v>
                </c:pt>
                <c:pt idx="9">
                  <c:v>Co</c:v>
                </c:pt>
              </c:strCache>
            </c:strRef>
          </c:cat>
          <c:val>
            <c:numRef>
              <c:f>Sheet1!$G$7:$P$7</c:f>
              <c:numCache>
                <c:formatCode>General</c:formatCode>
                <c:ptCount val="10"/>
                <c:pt idx="0">
                  <c:v>55</c:v>
                </c:pt>
                <c:pt idx="1">
                  <c:v>43</c:v>
                </c:pt>
                <c:pt idx="2">
                  <c:v>31</c:v>
                </c:pt>
                <c:pt idx="3">
                  <c:v>27</c:v>
                </c:pt>
                <c:pt idx="4">
                  <c:v>22</c:v>
                </c:pt>
                <c:pt idx="6">
                  <c:v>20</c:v>
                </c:pt>
                <c:pt idx="8">
                  <c:v>15</c:v>
                </c:pt>
                <c:pt idx="9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DB-48E2-B96B-353115036509}"/>
            </c:ext>
          </c:extLst>
        </c:ser>
        <c:ser>
          <c:idx val="6"/>
          <c:order val="6"/>
          <c:tx>
            <c:strRef>
              <c:f>Sheet1!$F$8</c:f>
              <c:strCache>
                <c:ptCount val="1"/>
                <c:pt idx="0">
                  <c:v>WR13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Sheet1!$G$1:$P$1</c:f>
              <c:strCache>
                <c:ptCount val="10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Tb</c:v>
                </c:pt>
                <c:pt idx="7">
                  <c:v>Tm</c:v>
                </c:pt>
                <c:pt idx="8">
                  <c:v>Yb</c:v>
                </c:pt>
                <c:pt idx="9">
                  <c:v>Co</c:v>
                </c:pt>
              </c:strCache>
            </c:strRef>
          </c:cat>
          <c:val>
            <c:numRef>
              <c:f>Sheet1!$G$8:$P$8</c:f>
              <c:numCache>
                <c:formatCode>General</c:formatCode>
                <c:ptCount val="10"/>
                <c:pt idx="0">
                  <c:v>48</c:v>
                </c:pt>
                <c:pt idx="1">
                  <c:v>40</c:v>
                </c:pt>
                <c:pt idx="2">
                  <c:v>27</c:v>
                </c:pt>
                <c:pt idx="3">
                  <c:v>24</c:v>
                </c:pt>
                <c:pt idx="4">
                  <c:v>19</c:v>
                </c:pt>
                <c:pt idx="6">
                  <c:v>17</c:v>
                </c:pt>
                <c:pt idx="8">
                  <c:v>13</c:v>
                </c:pt>
                <c:pt idx="9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9DB-48E2-B96B-353115036509}"/>
            </c:ext>
          </c:extLst>
        </c:ser>
        <c:ser>
          <c:idx val="7"/>
          <c:order val="7"/>
          <c:tx>
            <c:strRef>
              <c:f>Sheet1!$F$9</c:f>
              <c:strCache>
                <c:ptCount val="1"/>
                <c:pt idx="0">
                  <c:v>CI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Sheet1!$G$1:$P$1</c:f>
              <c:strCache>
                <c:ptCount val="10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Tb</c:v>
                </c:pt>
                <c:pt idx="7">
                  <c:v>Tm</c:v>
                </c:pt>
                <c:pt idx="8">
                  <c:v>Yb</c:v>
                </c:pt>
                <c:pt idx="9">
                  <c:v>Co</c:v>
                </c:pt>
              </c:strCache>
            </c:strRef>
          </c:cat>
          <c:val>
            <c:numRef>
              <c:f>Sheet1!$G$9:$P$9</c:f>
              <c:numCache>
                <c:formatCode>General</c:formatCode>
                <c:ptCount val="10"/>
                <c:pt idx="0">
                  <c:v>247</c:v>
                </c:pt>
                <c:pt idx="1">
                  <c:v>631</c:v>
                </c:pt>
                <c:pt idx="2">
                  <c:v>479</c:v>
                </c:pt>
                <c:pt idx="3">
                  <c:v>154</c:v>
                </c:pt>
                <c:pt idx="4">
                  <c:v>59</c:v>
                </c:pt>
                <c:pt idx="5">
                  <c:v>206</c:v>
                </c:pt>
                <c:pt idx="6">
                  <c:v>38</c:v>
                </c:pt>
                <c:pt idx="7">
                  <c:v>26</c:v>
                </c:pt>
                <c:pt idx="8">
                  <c:v>168</c:v>
                </c:pt>
                <c:pt idx="9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9DB-48E2-B96B-353115036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599048"/>
        <c:axId val="502595768"/>
      </c:lineChart>
      <c:catAx>
        <c:axId val="50259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595768"/>
        <c:crosses val="autoZero"/>
        <c:auto val="1"/>
        <c:lblAlgn val="ctr"/>
        <c:lblOffset val="100"/>
        <c:noMultiLvlLbl val="0"/>
      </c:catAx>
      <c:valAx>
        <c:axId val="50259576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599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>
            <a:extLst>
              <a:ext uri="{FF2B5EF4-FFF2-40B4-BE49-F238E27FC236}">
                <a16:creationId xmlns:a16="http://schemas.microsoft.com/office/drawing/2014/main" id="{CE5A9E02-59A5-4F4D-A282-C61005E093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5" name="Rectangle 1027">
            <a:extLst>
              <a:ext uri="{FF2B5EF4-FFF2-40B4-BE49-F238E27FC236}">
                <a16:creationId xmlns:a16="http://schemas.microsoft.com/office/drawing/2014/main" id="{F8AD8E32-F858-4EB3-9434-CEC4632C61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1028">
            <a:extLst>
              <a:ext uri="{FF2B5EF4-FFF2-40B4-BE49-F238E27FC236}">
                <a16:creationId xmlns:a16="http://schemas.microsoft.com/office/drawing/2014/main" id="{59E94A29-2811-4CEC-8FA8-389EEDACA2B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7" name="Rectangle 1029">
            <a:extLst>
              <a:ext uri="{FF2B5EF4-FFF2-40B4-BE49-F238E27FC236}">
                <a16:creationId xmlns:a16="http://schemas.microsoft.com/office/drawing/2014/main" id="{35831974-23A3-4DB5-8FCA-F32B3848A7C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ECC34D-C82C-4096-BF3A-2DD7E6260D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3T14:48:41.7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2213,'8'0,"-1"-1,1 0,-1 0,0-1,0 0,0 0,5-3,49-25,-40 19,114-57,32-6,-47 20,61-40,22-11,-170 89,0-1,-2-1,0-2,5-6,-24 17,-1-1,0 0,0-1,-1 0,0-1,-1 0,-1-1,0 0,0 0,-1 0,1-7,87-216,-90 223,0 1,1 0,0 0,1 0,0 1,1 0,0 0,0 1,1 0,1 0,7-5,0 3,2 0,-1 2,1 0,0 1,1 1,10-2,36-16,-49 17,0 0,-1-1,6-5,36-22,69-33,98-73,-197 126,0 0,3 1,24-13,110-57,-128 66,21-7,-25 13,0-3,11-7,37-33,6-4,-73 53,1 1,-1 1,1 0,0 0,4 1,81-18,-72 17,28-6,0-2,47-20,23-9,-75 25,0 2,16-2,-3 1,10-7,-35 11,25-10,-42 15,0 1,0 1,0 1,11-1,37-9,22-4,-78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081CCD3-A571-4716-A3BA-B59B31CBB2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A82691C-E806-42AB-A517-C0BBFF8924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A445D04-B783-4E88-A556-B42362AA951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2150"/>
            <a:ext cx="6157912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BAABF42-E9FC-4203-8F5E-8C21FDBA5F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C6B22FE4-0CBD-4B05-B924-C81D4B94C1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94659996-EB24-4AFE-B8CB-D5CAC688AE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C7A9B255-5324-4BC9-A3D3-25CD0E4BB6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7">
            <a:extLst>
              <a:ext uri="{FF2B5EF4-FFF2-40B4-BE49-F238E27FC236}">
                <a16:creationId xmlns:a16="http://schemas.microsoft.com/office/drawing/2014/main" id="{812BCB2B-0E1C-4BDE-AAC4-B335ACF25723}"/>
              </a:ext>
            </a:extLst>
          </p:cNvPr>
          <p:cNvSpPr/>
          <p:nvPr/>
        </p:nvSpPr>
        <p:spPr>
          <a:xfrm>
            <a:off x="164592" y="109728"/>
            <a:ext cx="8814816" cy="18790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285751"/>
            <a:ext cx="8229600" cy="165735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114550"/>
            <a:ext cx="6560234" cy="131445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E711E3F-A22B-406F-88A7-28065039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4881563"/>
            <a:ext cx="3001963" cy="20637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1AA8741-EF5F-4335-AAE3-368F42189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4881563"/>
            <a:ext cx="46355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FA466-2451-4640-ABDD-D2A2090DB3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C8951A23-3C0D-499F-9647-11777EC22A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4881563"/>
            <a:ext cx="3906838" cy="20637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81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7148D94-4942-45CF-856F-F266B3F669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220F99FF-62B1-4450-B930-45C4FB74F8F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7D250F6-5EA0-4C91-9F71-2BD82D88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C6AD-9AB1-4150-BEFB-6B12CAE65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78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C08D04-7703-4945-BC7A-AF747583F9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E5F5AFE-61B5-472F-AD5E-FFA7A49D33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1424555-19B3-4711-B203-043672BE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AA4E-54B1-4CF1-BD88-C6D1C6190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66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3376E5-A242-4E3F-9AEC-BDADA6E7A323}"/>
              </a:ext>
            </a:extLst>
          </p:cNvPr>
          <p:cNvSpPr/>
          <p:nvPr/>
        </p:nvSpPr>
        <p:spPr>
          <a:xfrm>
            <a:off x="588963" y="1068388"/>
            <a:ext cx="8001000" cy="635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785AC5-64CA-4FC4-A2F5-168DE692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6CE4CB-334C-4B2E-99E2-F1B88217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407484-4B22-43FF-A45E-A2C0A457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C7BEB-3A99-438A-899C-E2784D8CC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3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3D44B0-D0CE-4986-8D00-FECA23C767BD}"/>
              </a:ext>
            </a:extLst>
          </p:cNvPr>
          <p:cNvSpPr/>
          <p:nvPr/>
        </p:nvSpPr>
        <p:spPr>
          <a:xfrm>
            <a:off x="1000125" y="2451100"/>
            <a:ext cx="7407275" cy="635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373673"/>
            <a:ext cx="7772400" cy="2048256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65785"/>
            <a:ext cx="7772400" cy="1132284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311F15F4-0CFB-48CB-949C-99DC93F4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4884738"/>
            <a:ext cx="3001963" cy="20637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29C6C85-A93C-4FC1-95E0-B01272262D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4884738"/>
            <a:ext cx="46355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5BDC-A90E-40D1-A11A-89C2719D4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CD20BC5D-4F45-476B-ADCE-DF67FDD617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4884738"/>
            <a:ext cx="3906838" cy="20637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02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2943BC-BA58-4DC5-ABC3-610E5282267E}"/>
              </a:ext>
            </a:extLst>
          </p:cNvPr>
          <p:cNvSpPr/>
          <p:nvPr/>
        </p:nvSpPr>
        <p:spPr>
          <a:xfrm>
            <a:off x="588963" y="1068388"/>
            <a:ext cx="8001000" cy="635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0A10E2B-B4C4-4ED9-8796-17092CEA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DE2132C-3000-4BC4-9E08-E34B56C6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003BC29-D484-4CB3-8ADC-A7018118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4886325"/>
            <a:ext cx="465137" cy="204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C9ABD-1B57-4DFE-9AF7-0283349E2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48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828C18-4A79-4D05-A8A4-BE8101DF3978}"/>
              </a:ext>
            </a:extLst>
          </p:cNvPr>
          <p:cNvSpPr/>
          <p:nvPr/>
        </p:nvSpPr>
        <p:spPr>
          <a:xfrm>
            <a:off x="617538" y="1624013"/>
            <a:ext cx="3748087" cy="7937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307056-CA45-4DA4-AF5E-3D3754D6D002}"/>
              </a:ext>
            </a:extLst>
          </p:cNvPr>
          <p:cNvSpPr/>
          <p:nvPr/>
        </p:nvSpPr>
        <p:spPr>
          <a:xfrm>
            <a:off x="4800600" y="1624013"/>
            <a:ext cx="3749675" cy="7937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61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956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956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37160682-9820-49EF-8419-1BEC7DDB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5C5A932-502A-4FCE-9974-EEC16DCB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F764576F-D397-4B64-B522-3FB75419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4886325"/>
            <a:ext cx="465137" cy="204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509F4-6DD2-45EB-8F74-840EEB82F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2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86EC95-8825-4169-9B5E-E5D4D008EAFC}"/>
              </a:ext>
            </a:extLst>
          </p:cNvPr>
          <p:cNvSpPr/>
          <p:nvPr/>
        </p:nvSpPr>
        <p:spPr>
          <a:xfrm>
            <a:off x="588963" y="1068388"/>
            <a:ext cx="8001000" cy="635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14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E245861-9252-41F6-BA00-34CC4115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BEFB71E-44E9-4469-A6EA-755315B0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10BD94E-D2FC-481B-A8C2-6EBF435B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F8846-9B05-4A1D-9774-13911412E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41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8F62583-ED78-4083-90BF-FF082F530D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3191C01-C963-47AE-8FA4-0E88C85DF19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3F80F07B-E101-4D41-8E23-DDEA65E1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50A92-3D28-402F-8490-9C2B8AFD6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35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681C7F-F940-4D32-9A4A-72CCC1D83081}"/>
              </a:ext>
            </a:extLst>
          </p:cNvPr>
          <p:cNvSpPr/>
          <p:nvPr/>
        </p:nvSpPr>
        <p:spPr>
          <a:xfrm>
            <a:off x="5057775" y="793750"/>
            <a:ext cx="3748088" cy="635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228600"/>
            <a:ext cx="3931920" cy="5715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830670"/>
            <a:ext cx="3931920" cy="8001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57350"/>
            <a:ext cx="8666456" cy="298323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39E01D4A-3537-4D86-AC7F-FAA0B726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4884738"/>
            <a:ext cx="3001963" cy="20637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2D927F59-9231-44BA-8B23-261B804A5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4884738"/>
            <a:ext cx="46355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6A631-1C6F-444B-8906-74C872983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EA41A295-3196-4563-8762-28EBCD8641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4884738"/>
            <a:ext cx="3906838" cy="20637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19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3543300"/>
            <a:ext cx="5486400" cy="498402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4041703"/>
            <a:ext cx="5486400" cy="684191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187398"/>
            <a:ext cx="8534400" cy="325755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467709EB-4605-4E32-91B8-DF18ECC2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4881563"/>
            <a:ext cx="3001963" cy="20637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724064B-22E1-4C28-AAFF-586A8A5B7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4881563"/>
            <a:ext cx="46355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415BC-FDB3-4EFB-8C15-28D898E65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B0924F5F-E380-4AAF-8862-A548C80EF2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4881563"/>
            <a:ext cx="3906838" cy="20637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18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B0147460-0914-490D-9477-49D69AF1CE2C}"/>
              </a:ext>
            </a:extLst>
          </p:cNvPr>
          <p:cNvSpPr/>
          <p:nvPr/>
        </p:nvSpPr>
        <p:spPr>
          <a:xfrm>
            <a:off x="164592" y="110314"/>
            <a:ext cx="8810846" cy="4924044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42444-CBF3-4DCE-97ED-062AC775D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800600"/>
            <a:ext cx="4211638" cy="2063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F0815AF-050B-4935-B911-F10933463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4800600"/>
            <a:ext cx="3001963" cy="20637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7749062-4166-4B6F-AC3B-097C2418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4886325"/>
            <a:ext cx="463550" cy="2047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DFE0D4"/>
                </a:solidFill>
              </a:defRPr>
            </a:lvl1pPr>
          </a:lstStyle>
          <a:p>
            <a:pPr>
              <a:defRPr/>
            </a:pPr>
            <a:fld id="{C4E37144-C965-4B3A-8BAE-F98849A5E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D72501E0-DE4D-4B9A-B81E-B0BA2BA1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5725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12">
            <a:extLst>
              <a:ext uri="{FF2B5EF4-FFF2-40B4-BE49-F238E27FC236}">
                <a16:creationId xmlns:a16="http://schemas.microsoft.com/office/drawing/2014/main" id="{EFC56B24-D9BE-4EDC-BC76-898E3F5F45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3507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62" r:id="rId7"/>
    <p:sldLayoutId id="2147483971" r:id="rId8"/>
    <p:sldLayoutId id="2147483972" r:id="rId9"/>
    <p:sldLayoutId id="2147483963" r:id="rId10"/>
    <p:sldLayoutId id="2147483964" r:id="rId11"/>
  </p:sldLayoutIdLst>
  <p:txStyles>
    <p:titleStyle>
      <a:lvl1pPr marL="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874117F-1BE7-41CE-B3D8-FC00E0BB00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438150"/>
            <a:ext cx="8778235" cy="108584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/>
              </a:rPr>
              <a:t>Significance of elevated iridium and platinum group element ratios in Upper Triassic-Lower Jurassic continental strata of the Newark Supergroup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F494665-766F-4FC0-A246-D683F9D6EE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2647950"/>
            <a:ext cx="6553200" cy="13144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altLang="en-US" sz="2400" i="1" dirty="0">
                <a:latin typeface="+mj-lt"/>
              </a:rPr>
              <a:t>Lawrence H. Tanner, </a:t>
            </a:r>
            <a:r>
              <a:rPr lang="en-US" altLang="en-US" sz="2400" i="1" dirty="0"/>
              <a:t>Le Moyne College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US" altLang="en-US" sz="2400" i="1" dirty="0">
                <a:latin typeface="+mj-lt"/>
              </a:rPr>
              <a:t>Frank T. </a:t>
            </a:r>
            <a:r>
              <a:rPr lang="en-US" altLang="en-US" sz="2400" i="1" dirty="0" err="1">
                <a:latin typeface="+mj-lt"/>
              </a:rPr>
              <a:t>Kyte</a:t>
            </a:r>
            <a:r>
              <a:rPr lang="en-US" altLang="en-US" sz="2400" i="1" dirty="0">
                <a:latin typeface="+mj-lt"/>
              </a:rPr>
              <a:t>, UCLA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US" altLang="en-US" sz="2400" i="1" dirty="0">
                <a:latin typeface="+mj-lt"/>
              </a:rPr>
              <a:t>John H. Puffer, Rutgers University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>
              <a:latin typeface="+mj-lt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5D81-B75A-473A-8FF7-D2FDCE8B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New Data: Newark Supergroup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3F7DBB-10F0-4C50-B0F7-1EBD4E20F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961190"/>
              </p:ext>
            </p:extLst>
          </p:nvPr>
        </p:nvGraphicFramePr>
        <p:xfrm>
          <a:off x="1143000" y="1047164"/>
          <a:ext cx="7391400" cy="365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5D81-B75A-473A-8FF7-D2FDCE8B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New Data: Newark Supergroup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1B8C0D-5B65-4651-9CF4-46B27A0A4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62917"/>
              </p:ext>
            </p:extLst>
          </p:nvPr>
        </p:nvGraphicFramePr>
        <p:xfrm>
          <a:off x="1333500" y="1503023"/>
          <a:ext cx="6477000" cy="2517867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377483988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1994559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308873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1429326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890205741"/>
                    </a:ext>
                  </a:extLst>
                </a:gridCol>
              </a:tblGrid>
              <a:tr h="27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Pt/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Pt/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Pd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Ru/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008502"/>
                  </a:ext>
                </a:extLst>
              </a:tr>
              <a:tr h="27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Blomidon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4.74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14.74        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0.68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064605"/>
                  </a:ext>
                </a:extLst>
              </a:tr>
              <a:tr h="27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Passaic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6.43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3.37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585367"/>
                  </a:ext>
                </a:extLst>
              </a:tr>
              <a:tr h="27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Scots Bay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6.62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7.52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749523"/>
                  </a:ext>
                </a:extLst>
              </a:tr>
              <a:tr h="27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Deerfield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18.00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37863"/>
                  </a:ext>
                </a:extLst>
              </a:tr>
              <a:tr h="27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New Haven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4.22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630296"/>
                  </a:ext>
                </a:extLst>
              </a:tr>
              <a:tr h="27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2.03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970485"/>
                  </a:ext>
                </a:extLst>
              </a:tr>
              <a:tr h="27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Newark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2.48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15.07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6.08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50799"/>
                  </a:ext>
                </a:extLst>
              </a:tr>
              <a:tr h="27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Stevns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Klint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2.47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134465"/>
                  </a:ext>
                </a:extLst>
              </a:tr>
            </a:tbl>
          </a:graphicData>
        </a:graphic>
      </p:graphicFrame>
      <p:sp>
        <p:nvSpPr>
          <p:cNvPr id="23601" name="TextBox 7">
            <a:extLst>
              <a:ext uri="{FF2B5EF4-FFF2-40B4-BE49-F238E27FC236}">
                <a16:creationId xmlns:a16="http://schemas.microsoft.com/office/drawing/2014/main" id="{DA4C02CA-03E5-4019-99B3-902360300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476749"/>
            <a:ext cx="462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latin typeface="Rockwell" panose="02060603020205020403" pitchFamily="18" charset="0"/>
              </a:rPr>
              <a:t>(</a:t>
            </a:r>
            <a:r>
              <a:rPr lang="en-US" altLang="en-US" sz="2000" dirty="0" err="1">
                <a:latin typeface="Rockwell" panose="02060603020205020403" pitchFamily="18" charset="0"/>
              </a:rPr>
              <a:t>Blomidon</a:t>
            </a:r>
            <a:r>
              <a:rPr lang="en-US" altLang="en-US" sz="2000" dirty="0">
                <a:latin typeface="Rockwell" panose="02060603020205020403" pitchFamily="18" charset="0"/>
              </a:rPr>
              <a:t> data – Tanner &amp; </a:t>
            </a:r>
            <a:r>
              <a:rPr lang="en-US" altLang="en-US" sz="2000" dirty="0" err="1">
                <a:latin typeface="Rockwell" panose="02060603020205020403" pitchFamily="18" charset="0"/>
              </a:rPr>
              <a:t>Kyte</a:t>
            </a:r>
            <a:r>
              <a:rPr lang="en-US" altLang="en-US" sz="2000" dirty="0">
                <a:latin typeface="Rockwell" panose="02060603020205020403" pitchFamily="18" charset="0"/>
              </a:rPr>
              <a:t>, 2005)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5D81-B75A-473A-8FF7-D2FDCE8B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New Data: Newark Supergroup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5C7B319-0728-4369-B224-0C39273F6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820861"/>
              </p:ext>
            </p:extLst>
          </p:nvPr>
        </p:nvGraphicFramePr>
        <p:xfrm>
          <a:off x="1067405" y="1200149"/>
          <a:ext cx="7543195" cy="362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5D81-B75A-473A-8FF7-D2FDCE8B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New Data: Newark Supergroup</a:t>
            </a:r>
          </a:p>
        </p:txBody>
      </p:sp>
      <p:sp>
        <p:nvSpPr>
          <p:cNvPr id="26627" name="TextBox 10">
            <a:extLst>
              <a:ext uri="{FF2B5EF4-FFF2-40B4-BE49-F238E27FC236}">
                <a16:creationId xmlns:a16="http://schemas.microsoft.com/office/drawing/2014/main" id="{CC563FBA-831C-44C1-B185-44D81DDF8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558293"/>
            <a:ext cx="393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latin typeface="Rockwell" panose="02060603020205020403" pitchFamily="18" charset="0"/>
              </a:rPr>
              <a:t>Newark data – Olsen et al., 2002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F5CE47-9B1F-4F63-B065-42FFE2803DF4}"/>
              </a:ext>
            </a:extLst>
          </p:cNvPr>
          <p:cNvGraphicFramePr>
            <a:graphicFrameLocks/>
          </p:cNvGraphicFramePr>
          <p:nvPr/>
        </p:nvGraphicFramePr>
        <p:xfrm>
          <a:off x="609600" y="1276350"/>
          <a:ext cx="8077200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9C7894-31AB-40D7-9225-E3CBB39F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Conclusions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75591-E545-471C-840C-5B505E96B4AF}"/>
              </a:ext>
            </a:extLst>
          </p:cNvPr>
          <p:cNvSpPr txBox="1"/>
          <p:nvPr/>
        </p:nvSpPr>
        <p:spPr>
          <a:xfrm>
            <a:off x="533400" y="1033865"/>
            <a:ext cx="8346900" cy="62478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Rockwell" panose="02060603020205020403" pitchFamily="18" charset="0"/>
              </a:rPr>
              <a:t>PGE profile for Passaic parallels CI (sort of)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Rockwell" panose="02060603020205020403" pitchFamily="18" charset="0"/>
              </a:rPr>
              <a:t>PGE ratios for Passaic between chondrite and Newark </a:t>
            </a:r>
            <a:r>
              <a:rPr lang="en-US" sz="2000" dirty="0" err="1">
                <a:latin typeface="Rockwell" panose="02060603020205020403" pitchFamily="18" charset="0"/>
              </a:rPr>
              <a:t>intrusives</a:t>
            </a:r>
            <a:endParaRPr lang="en-US" sz="2000" dirty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Rockwell" panose="02060603020205020403" pitchFamily="18" charset="0"/>
              </a:rPr>
              <a:t>PGE ratios for all other sections differ widely (sedimentary </a:t>
            </a:r>
          </a:p>
          <a:p>
            <a:pPr>
              <a:defRPr/>
            </a:pPr>
            <a:r>
              <a:rPr lang="en-US" sz="2000" dirty="0">
                <a:latin typeface="Rockwell" panose="02060603020205020403" pitchFamily="18" charset="0"/>
              </a:rPr>
              <a:t>      environment?)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Rockwell" panose="02060603020205020403" pitchFamily="18" charset="0"/>
              </a:rPr>
              <a:t>REE profiles for the </a:t>
            </a:r>
            <a:r>
              <a:rPr lang="en-US" sz="2000" dirty="0" err="1">
                <a:latin typeface="Rockwell" panose="02060603020205020403" pitchFamily="18" charset="0"/>
              </a:rPr>
              <a:t>Jacksonwald</a:t>
            </a:r>
            <a:r>
              <a:rPr lang="en-US" sz="2000" dirty="0">
                <a:latin typeface="Rockwell" panose="02060603020205020403" pitchFamily="18" charset="0"/>
              </a:rPr>
              <a:t> syncline data and Deerfield Basin</a:t>
            </a:r>
          </a:p>
          <a:p>
            <a:pPr>
              <a:defRPr/>
            </a:pPr>
            <a:r>
              <a:rPr lang="en-US" sz="2000" dirty="0">
                <a:latin typeface="Rockwell" panose="02060603020205020403" pitchFamily="18" charset="0"/>
              </a:rPr>
              <a:t>      similar to Newark </a:t>
            </a:r>
            <a:r>
              <a:rPr lang="en-US" sz="2000" dirty="0" err="1">
                <a:latin typeface="Rockwell" panose="02060603020205020403" pitchFamily="18" charset="0"/>
              </a:rPr>
              <a:t>intrusives</a:t>
            </a:r>
            <a:r>
              <a:rPr lang="en-US" sz="2000" dirty="0">
                <a:latin typeface="Rockwell" panose="02060603020205020403" pitchFamily="18" charset="0"/>
              </a:rPr>
              <a:t> or continental shale profile</a:t>
            </a:r>
          </a:p>
          <a:p>
            <a:pPr>
              <a:defRPr/>
            </a:pPr>
            <a:endParaRPr lang="en-US" sz="2000" dirty="0">
              <a:latin typeface="Rockwell" panose="02060603020205020403" pitchFamily="18" charset="0"/>
            </a:endParaRPr>
          </a:p>
          <a:p>
            <a:r>
              <a:rPr lang="en-US" altLang="en-US" sz="2000" dirty="0">
                <a:latin typeface="Rockwell" panose="02060603020205020403" pitchFamily="18" charset="0"/>
              </a:rPr>
              <a:t>Derivation of PGEs in sediments of the Newark Extrusive Zone from </a:t>
            </a:r>
          </a:p>
          <a:p>
            <a:r>
              <a:rPr lang="en-US" altLang="en-US" sz="2000" dirty="0">
                <a:latin typeface="Rockwell" panose="02060603020205020403" pitchFamily="18" charset="0"/>
              </a:rPr>
              <a:t>CAMP (</a:t>
            </a:r>
            <a:r>
              <a:rPr lang="en-US" altLang="en-US" sz="2000" dirty="0" err="1">
                <a:latin typeface="Rockwell" panose="02060603020205020403" pitchFamily="18" charset="0"/>
              </a:rPr>
              <a:t>airfall</a:t>
            </a:r>
            <a:r>
              <a:rPr lang="en-US" altLang="en-US" sz="2000" dirty="0">
                <a:latin typeface="Rockwell" panose="02060603020205020403" pitchFamily="18" charset="0"/>
              </a:rPr>
              <a:t>, fluid mobilization), not extraterrestrial (lack of ejecta)</a:t>
            </a:r>
          </a:p>
          <a:p>
            <a:pPr>
              <a:defRPr/>
            </a:pPr>
            <a:endParaRPr lang="en-US" sz="2000" dirty="0">
              <a:latin typeface="Rockwell" panose="02060603020205020403" pitchFamily="18" charset="0"/>
            </a:endParaRPr>
          </a:p>
          <a:p>
            <a:pPr>
              <a:defRPr/>
            </a:pPr>
            <a:endParaRPr lang="en-US" sz="2000" dirty="0">
              <a:latin typeface="Rockwell" panose="02060603020205020403" pitchFamily="18" charset="0"/>
            </a:endParaRPr>
          </a:p>
          <a:p>
            <a:pPr>
              <a:defRPr/>
            </a:pPr>
            <a:endParaRPr lang="en-US" sz="2000" dirty="0">
              <a:latin typeface="Rockwell" panose="02060603020205020403" pitchFamily="18" charset="0"/>
            </a:endParaRPr>
          </a:p>
          <a:p>
            <a:pPr>
              <a:defRPr/>
            </a:pPr>
            <a:endParaRPr lang="en-US" sz="2000" dirty="0">
              <a:latin typeface="Rockwell" panose="02060603020205020403" pitchFamily="18" charset="0"/>
            </a:endParaRPr>
          </a:p>
          <a:p>
            <a:pPr>
              <a:defRPr/>
            </a:pPr>
            <a:endParaRPr lang="en-US" sz="2000" dirty="0">
              <a:latin typeface="Rockwell" panose="02060603020205020403" pitchFamily="18" charset="0"/>
            </a:endParaRPr>
          </a:p>
          <a:p>
            <a:pPr>
              <a:defRPr/>
            </a:pPr>
            <a:endParaRPr lang="en-US" sz="2000" dirty="0">
              <a:latin typeface="Rockwell" panose="02060603020205020403" pitchFamily="18" charset="0"/>
            </a:endParaRPr>
          </a:p>
          <a:p>
            <a:pPr>
              <a:defRPr/>
            </a:pPr>
            <a:endParaRPr lang="en-US" sz="2000" dirty="0">
              <a:latin typeface="Rockwell" panose="02060603020205020403" pitchFamily="18" charset="0"/>
            </a:endParaRPr>
          </a:p>
          <a:p>
            <a:pPr>
              <a:defRPr/>
            </a:pPr>
            <a:endParaRPr lang="en-US" sz="2000" dirty="0">
              <a:latin typeface="Rockwell" panose="020606030202050204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DFDD-DF41-462B-A289-057747E0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/>
              <a:t>Previous</a:t>
            </a:r>
            <a:r>
              <a:rPr lang="en-US" sz="3200" dirty="0"/>
              <a:t> Work: </a:t>
            </a:r>
            <a:r>
              <a:rPr lang="en-US" sz="3200" dirty="0" err="1"/>
              <a:t>Ir</a:t>
            </a:r>
            <a:r>
              <a:rPr lang="en-US" sz="3200" dirty="0"/>
              <a:t> enrichment Newark Basin </a:t>
            </a:r>
          </a:p>
        </p:txBody>
      </p:sp>
      <p:pic>
        <p:nvPicPr>
          <p:cNvPr id="13315" name="Content Placeholder 3">
            <a:extLst>
              <a:ext uri="{FF2B5EF4-FFF2-40B4-BE49-F238E27FC236}">
                <a16:creationId xmlns:a16="http://schemas.microsoft.com/office/drawing/2014/main" id="{D193E645-C85C-415A-BDF4-9504E6FF74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093788"/>
            <a:ext cx="3124200" cy="3752850"/>
          </a:xfrm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890796C8-07FB-4EC0-9165-B68C80A9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74" r="13879" b="1894"/>
          <a:stretch>
            <a:fillRect/>
          </a:stretch>
        </p:blipFill>
        <p:spPr bwMode="auto">
          <a:xfrm>
            <a:off x="3657600" y="1096963"/>
            <a:ext cx="5029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DFDD-DF41-462B-A289-057747E0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dirty="0"/>
              <a:t>Previous Work: </a:t>
            </a:r>
            <a:r>
              <a:rPr lang="en-US" sz="3200" dirty="0" err="1"/>
              <a:t>Ir</a:t>
            </a:r>
            <a:r>
              <a:rPr lang="en-US" sz="3200" dirty="0"/>
              <a:t> enrichment Fundy Basin </a:t>
            </a:r>
          </a:p>
        </p:txBody>
      </p:sp>
      <p:pic>
        <p:nvPicPr>
          <p:cNvPr id="14339" name="Picture 6">
            <a:extLst>
              <a:ext uri="{FF2B5EF4-FFF2-40B4-BE49-F238E27FC236}">
                <a16:creationId xmlns:a16="http://schemas.microsoft.com/office/drawing/2014/main" id="{106E7993-AD23-477B-AF4D-2486B6C20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081088"/>
            <a:ext cx="3103563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>
            <a:extLst>
              <a:ext uri="{FF2B5EF4-FFF2-40B4-BE49-F238E27FC236}">
                <a16:creationId xmlns:a16="http://schemas.microsoft.com/office/drawing/2014/main" id="{7F6965C5-6D89-4AEB-905C-826C7AFA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22" r="20213" b="2066"/>
          <a:stretch>
            <a:fillRect/>
          </a:stretch>
        </p:blipFill>
        <p:spPr bwMode="auto">
          <a:xfrm>
            <a:off x="5105400" y="1089025"/>
            <a:ext cx="295592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EE19-4ED1-478B-9417-0EB0B349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New Data: Fundy Basin</a:t>
            </a:r>
          </a:p>
        </p:txBody>
      </p:sp>
      <p:pic>
        <p:nvPicPr>
          <p:cNvPr id="15363" name="Content Placeholder 4">
            <a:extLst>
              <a:ext uri="{FF2B5EF4-FFF2-40B4-BE49-F238E27FC236}">
                <a16:creationId xmlns:a16="http://schemas.microsoft.com/office/drawing/2014/main" id="{316F2C8A-1034-4EEF-BCBB-B3824A5B22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123950"/>
            <a:ext cx="4525963" cy="3394075"/>
          </a:xfr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AD2D64-9970-4B6E-A1B8-0941131E8498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3409950"/>
          <a:ext cx="2590800" cy="839787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403980818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4478448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7487517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654758955"/>
                    </a:ext>
                  </a:extLst>
                </a:gridCol>
              </a:tblGrid>
              <a:tr h="27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Au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Pt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03097"/>
                  </a:ext>
                </a:extLst>
              </a:tr>
              <a:tr h="27992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2.03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773274"/>
                  </a:ext>
                </a:extLst>
              </a:tr>
              <a:tr h="27992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2.38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2.29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1486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35E0521-3766-47B2-8198-CA5BAA4C2EAB}"/>
              </a:ext>
            </a:extLst>
          </p:cNvPr>
          <p:cNvSpPr txBox="1"/>
          <p:nvPr/>
        </p:nvSpPr>
        <p:spPr>
          <a:xfrm>
            <a:off x="638175" y="4518025"/>
            <a:ext cx="61737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Scots Bay </a:t>
            </a:r>
            <a:r>
              <a:rPr lang="en-US" dirty="0" err="1">
                <a:latin typeface="+mn-lt"/>
              </a:rPr>
              <a:t>Mbr</a:t>
            </a:r>
            <a:r>
              <a:rPr lang="en-US" dirty="0">
                <a:latin typeface="+mn-lt"/>
              </a:rPr>
              <a:t>, McCoy Brook </a:t>
            </a:r>
            <a:r>
              <a:rPr lang="en-US" dirty="0" err="1">
                <a:latin typeface="+mn-lt"/>
              </a:rPr>
              <a:t>Fm</a:t>
            </a:r>
            <a:r>
              <a:rPr lang="en-US" dirty="0">
                <a:latin typeface="+mn-lt"/>
              </a:rPr>
              <a:t> lake beds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2E26D8-850B-4975-9F3E-E6E3FD541186}"/>
                  </a:ext>
                </a:extLst>
              </p14:cNvPr>
              <p14:cNvContentPartPr/>
              <p14:nvPr/>
            </p14:nvContentPartPr>
            <p14:xfrm>
              <a:off x="2547887" y="2760550"/>
              <a:ext cx="1460520" cy="796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2E26D8-850B-4975-9F3E-E6E3FD54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8889" y="2751550"/>
                <a:ext cx="1478156" cy="814320"/>
              </a:xfrm>
              <a:prstGeom prst="rect">
                <a:avLst/>
              </a:prstGeom>
            </p:spPr>
          </p:pic>
        </mc:Fallback>
      </mc:AlternateContent>
      <p:pic>
        <p:nvPicPr>
          <p:cNvPr id="15379" name="Picture 13">
            <a:extLst>
              <a:ext uri="{FF2B5EF4-FFF2-40B4-BE49-F238E27FC236}">
                <a16:creationId xmlns:a16="http://schemas.microsoft.com/office/drawing/2014/main" id="{9D5C1412-609A-46A0-885C-A892EA000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938" y="1123950"/>
            <a:ext cx="27701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TextBox 14">
            <a:extLst>
              <a:ext uri="{FF2B5EF4-FFF2-40B4-BE49-F238E27FC236}">
                <a16:creationId xmlns:a16="http://schemas.microsoft.com/office/drawing/2014/main" id="{286A656E-C521-443D-896D-DF24598C1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013" y="4325938"/>
            <a:ext cx="2770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Rockwell" panose="02060603020205020403" pitchFamily="18" charset="0"/>
              </a:rPr>
              <a:t>Lead fire assay by Geoscience Labs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8A770-3AA7-4D93-A5DE-56BE11D77747}"/>
              </a:ext>
            </a:extLst>
          </p:cNvPr>
          <p:cNvSpPr txBox="1"/>
          <p:nvPr/>
        </p:nvSpPr>
        <p:spPr>
          <a:xfrm>
            <a:off x="2133600" y="2419350"/>
            <a:ext cx="2887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MBF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                   NMB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EE19-4ED1-478B-9417-0EB0B349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New Data: Deerfield Basin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AD2D64-9970-4B6E-A1B8-0941131E8498}"/>
              </a:ext>
            </a:extLst>
          </p:cNvPr>
          <p:cNvGraphicFramePr>
            <a:graphicFrameLocks noGrp="1"/>
          </p:cNvGraphicFramePr>
          <p:nvPr/>
        </p:nvGraphicFramePr>
        <p:xfrm>
          <a:off x="5562600" y="4321175"/>
          <a:ext cx="2590800" cy="839787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403980818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4478448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7487517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654758955"/>
                    </a:ext>
                  </a:extLst>
                </a:gridCol>
              </a:tblGrid>
              <a:tr h="27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Au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Pt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03097"/>
                  </a:ext>
                </a:extLst>
              </a:tr>
              <a:tr h="27992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dirty="0"/>
                        <a:t>7.4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dirty="0"/>
                        <a:t>0.09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dirty="0"/>
                        <a:t>1.62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dirty="0"/>
                        <a:t>0.72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773274"/>
                  </a:ext>
                </a:extLst>
              </a:tr>
              <a:tr h="279929">
                <a:tc>
                  <a:txBody>
                    <a:bodyPr/>
                    <a:lstStyle/>
                    <a:p>
                      <a:pPr algn="r" fontAlgn="b"/>
                      <a:endParaRPr lang="en-US" sz="1800" dirty="0"/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dirty="0"/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dirty="0"/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dirty="0"/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1486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35E0521-3766-47B2-8198-CA5BAA4C2EAB}"/>
              </a:ext>
            </a:extLst>
          </p:cNvPr>
          <p:cNvSpPr txBox="1"/>
          <p:nvPr/>
        </p:nvSpPr>
        <p:spPr>
          <a:xfrm>
            <a:off x="2514600" y="3409950"/>
            <a:ext cx="427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Sc</a:t>
            </a:r>
          </a:p>
        </p:txBody>
      </p:sp>
      <p:pic>
        <p:nvPicPr>
          <p:cNvPr id="16401" name="Content Placeholder 7">
            <a:extLst>
              <a:ext uri="{FF2B5EF4-FFF2-40B4-BE49-F238E27FC236}">
                <a16:creationId xmlns:a16="http://schemas.microsoft.com/office/drawing/2014/main" id="{00182E01-B56B-4841-8958-77D60C2466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095375"/>
            <a:ext cx="4954588" cy="3487738"/>
          </a:xfrm>
        </p:spPr>
      </p:pic>
      <p:sp>
        <p:nvSpPr>
          <p:cNvPr id="16402" name="TextBox 8">
            <a:extLst>
              <a:ext uri="{FF2B5EF4-FFF2-40B4-BE49-F238E27FC236}">
                <a16:creationId xmlns:a16="http://schemas.microsoft.com/office/drawing/2014/main" id="{19A9FDDC-250A-44DA-B1D4-3347042E7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197682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Rockwell" panose="02060603020205020403" pitchFamily="18" charset="0"/>
              </a:rPr>
              <a:t>       DB</a:t>
            </a:r>
          </a:p>
          <a:p>
            <a:endParaRPr lang="en-US" altLang="en-US" dirty="0">
              <a:latin typeface="Rockwell" panose="02060603020205020403" pitchFamily="18" charset="0"/>
            </a:endParaRPr>
          </a:p>
          <a:p>
            <a:endParaRPr lang="en-US" altLang="en-US" dirty="0">
              <a:latin typeface="Rockwell" panose="02060603020205020403" pitchFamily="18" charset="0"/>
            </a:endParaRPr>
          </a:p>
          <a:p>
            <a:endParaRPr lang="en-US" altLang="en-US" dirty="0">
              <a:latin typeface="Rockwell" panose="02060603020205020403" pitchFamily="18" charset="0"/>
            </a:endParaRPr>
          </a:p>
          <a:p>
            <a:r>
              <a:rPr lang="en-US" altLang="en-US" dirty="0">
                <a:solidFill>
                  <a:schemeClr val="bg1"/>
                </a:solidFill>
                <a:latin typeface="Rockwell" panose="02060603020205020403" pitchFamily="18" charset="0"/>
              </a:rPr>
              <a:t>        SF (FRB)</a:t>
            </a:r>
          </a:p>
        </p:txBody>
      </p:sp>
      <p:sp>
        <p:nvSpPr>
          <p:cNvPr id="16403" name="TextBox 11">
            <a:extLst>
              <a:ext uri="{FF2B5EF4-FFF2-40B4-BE49-F238E27FC236}">
                <a16:creationId xmlns:a16="http://schemas.microsoft.com/office/drawing/2014/main" id="{E15F6634-BB99-4C91-94C5-F465859D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10088"/>
            <a:ext cx="4656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Rockwell" panose="02060603020205020403" pitchFamily="18" charset="0"/>
              </a:rPr>
              <a:t>      Turners Falls, Fall River Beds</a:t>
            </a:r>
          </a:p>
        </p:txBody>
      </p:sp>
      <p:pic>
        <p:nvPicPr>
          <p:cNvPr id="16404" name="Picture 14">
            <a:extLst>
              <a:ext uri="{FF2B5EF4-FFF2-40B4-BE49-F238E27FC236}">
                <a16:creationId xmlns:a16="http://schemas.microsoft.com/office/drawing/2014/main" id="{0B5598BE-153A-4461-9754-FA4943B5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00" t="2626" r="15833" b="8168"/>
          <a:stretch>
            <a:fillRect/>
          </a:stretch>
        </p:blipFill>
        <p:spPr bwMode="auto">
          <a:xfrm>
            <a:off x="5872163" y="1082675"/>
            <a:ext cx="231616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EE19-4ED1-478B-9417-0EB0B349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New Data: Hartford Basin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E0521-3766-47B2-8198-CA5BAA4C2EAB}"/>
              </a:ext>
            </a:extLst>
          </p:cNvPr>
          <p:cNvSpPr txBox="1"/>
          <p:nvPr/>
        </p:nvSpPr>
        <p:spPr>
          <a:xfrm>
            <a:off x="2514600" y="3409950"/>
            <a:ext cx="427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Sc</a:t>
            </a:r>
          </a:p>
        </p:txBody>
      </p:sp>
      <p:pic>
        <p:nvPicPr>
          <p:cNvPr id="17412" name="Content Placeholder 5">
            <a:extLst>
              <a:ext uri="{FF2B5EF4-FFF2-40B4-BE49-F238E27FC236}">
                <a16:creationId xmlns:a16="http://schemas.microsoft.com/office/drawing/2014/main" id="{A838C4BD-B682-4CB6-849F-9A3745FE32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101725"/>
            <a:ext cx="4343400" cy="3394075"/>
          </a:xfrm>
        </p:spPr>
      </p:pic>
      <p:sp>
        <p:nvSpPr>
          <p:cNvPr id="17413" name="TextBox 12">
            <a:extLst>
              <a:ext uri="{FF2B5EF4-FFF2-40B4-BE49-F238E27FC236}">
                <a16:creationId xmlns:a16="http://schemas.microsoft.com/office/drawing/2014/main" id="{A988B30F-1C99-4945-822C-6A2560D70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29125"/>
            <a:ext cx="716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Rockwell" panose="02060603020205020403" pitchFamily="18" charset="0"/>
              </a:rPr>
              <a:t>Holyoke </a:t>
            </a:r>
            <a:r>
              <a:rPr lang="en-US" altLang="en-US" sz="2800" i="1">
                <a:latin typeface="Rockwell" panose="02060603020205020403" pitchFamily="18" charset="0"/>
              </a:rPr>
              <a:t>Clathopteris</a:t>
            </a:r>
            <a:r>
              <a:rPr lang="en-US" altLang="en-US">
                <a:latin typeface="Rockwell" panose="02060603020205020403" pitchFamily="18" charset="0"/>
              </a:rPr>
              <a:t> locality, New Haven Fm (?)</a:t>
            </a:r>
          </a:p>
        </p:txBody>
      </p:sp>
      <p:pic>
        <p:nvPicPr>
          <p:cNvPr id="17414" name="Picture 13">
            <a:extLst>
              <a:ext uri="{FF2B5EF4-FFF2-40B4-BE49-F238E27FC236}">
                <a16:creationId xmlns:a16="http://schemas.microsoft.com/office/drawing/2014/main" id="{B6A02D7B-8612-4770-A49B-34C40D3A6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68" t="10341" r="21982" b="3438"/>
          <a:stretch>
            <a:fillRect/>
          </a:stretch>
        </p:blipFill>
        <p:spPr bwMode="auto">
          <a:xfrm>
            <a:off x="5410200" y="1101725"/>
            <a:ext cx="25908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EE19-4ED1-478B-9417-0EB0B349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New Data: Hartford Basin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AD2D64-9970-4B6E-A1B8-0941131E8498}"/>
              </a:ext>
            </a:extLst>
          </p:cNvPr>
          <p:cNvGraphicFramePr>
            <a:graphicFrameLocks noGrp="1"/>
          </p:cNvGraphicFramePr>
          <p:nvPr/>
        </p:nvGraphicFramePr>
        <p:xfrm>
          <a:off x="5715000" y="2419350"/>
          <a:ext cx="2590800" cy="839787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403980818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4478448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7487517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654758955"/>
                    </a:ext>
                  </a:extLst>
                </a:gridCol>
              </a:tblGrid>
              <a:tr h="27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Au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Pt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03097"/>
                  </a:ext>
                </a:extLst>
              </a:tr>
              <a:tr h="27992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15.1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1.83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773274"/>
                  </a:ext>
                </a:extLst>
              </a:tr>
              <a:tr h="27992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5443" marR="5443" marT="5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1486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35E0521-3766-47B2-8198-CA5BAA4C2EAB}"/>
              </a:ext>
            </a:extLst>
          </p:cNvPr>
          <p:cNvSpPr txBox="1"/>
          <p:nvPr/>
        </p:nvSpPr>
        <p:spPr>
          <a:xfrm>
            <a:off x="2514600" y="3409950"/>
            <a:ext cx="427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Sc</a:t>
            </a:r>
          </a:p>
        </p:txBody>
      </p:sp>
      <p:pic>
        <p:nvPicPr>
          <p:cNvPr id="18449" name="Content Placeholder 7">
            <a:extLst>
              <a:ext uri="{FF2B5EF4-FFF2-40B4-BE49-F238E27FC236}">
                <a16:creationId xmlns:a16="http://schemas.microsoft.com/office/drawing/2014/main" id="{B7B2F7E9-E5D2-4D08-874D-B2C5190BEA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065213"/>
            <a:ext cx="4525963" cy="33940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A620-B2AB-4991-8010-329545EA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New Data: Newark Basin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16DA2EF7-81EF-47C1-A650-9CC4F74FAA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117600"/>
            <a:ext cx="4648200" cy="316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>
            <a:extLst>
              <a:ext uri="{FF2B5EF4-FFF2-40B4-BE49-F238E27FC236}">
                <a16:creationId xmlns:a16="http://schemas.microsoft.com/office/drawing/2014/main" id="{B2AD825D-DDD9-400D-BB09-435DB440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117600"/>
            <a:ext cx="35814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6">
            <a:extLst>
              <a:ext uri="{FF2B5EF4-FFF2-40B4-BE49-F238E27FC236}">
                <a16:creationId xmlns:a16="http://schemas.microsoft.com/office/drawing/2014/main" id="{55B42A38-D83B-4198-B006-0E53D130B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52925"/>
            <a:ext cx="654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Rockwell" panose="02060603020205020403" pitchFamily="18" charset="0"/>
              </a:rPr>
              <a:t>Former UBC/Tilcon Quarry, West Paterson, NJ</a:t>
            </a:r>
          </a:p>
        </p:txBody>
      </p:sp>
      <p:sp>
        <p:nvSpPr>
          <p:cNvPr id="19462" name="TextBox 7">
            <a:extLst>
              <a:ext uri="{FF2B5EF4-FFF2-40B4-BE49-F238E27FC236}">
                <a16:creationId xmlns:a16="http://schemas.microsoft.com/office/drawing/2014/main" id="{28F0E6B7-0FCA-4BA3-9379-9FC97A08E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7" y="1469230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Rockwell" panose="02060603020205020403" pitchFamily="18" charset="0"/>
              </a:rPr>
              <a:t>OMB</a:t>
            </a:r>
          </a:p>
        </p:txBody>
      </p:sp>
      <p:sp>
        <p:nvSpPr>
          <p:cNvPr id="19463" name="TextBox 8">
            <a:extLst>
              <a:ext uri="{FF2B5EF4-FFF2-40B4-BE49-F238E27FC236}">
                <a16:creationId xmlns:a16="http://schemas.microsoft.com/office/drawing/2014/main" id="{C65A8109-8AB1-4EAC-83F8-93477824D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2054225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PF</a:t>
            </a:r>
          </a:p>
        </p:txBody>
      </p:sp>
      <p:sp>
        <p:nvSpPr>
          <p:cNvPr id="19464" name="TextBox 9">
            <a:extLst>
              <a:ext uri="{FF2B5EF4-FFF2-40B4-BE49-F238E27FC236}">
                <a16:creationId xmlns:a16="http://schemas.microsoft.com/office/drawing/2014/main" id="{16D087A5-8254-419D-8442-1332A75D0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1469229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________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E7D2-3A80-49F9-8EC9-704EB893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New Data: Newark Basin</a:t>
            </a:r>
            <a:endParaRPr lang="en-US" dirty="0"/>
          </a:p>
        </p:txBody>
      </p:sp>
      <p:pic>
        <p:nvPicPr>
          <p:cNvPr id="21507" name="Content Placeholder 8">
            <a:extLst>
              <a:ext uri="{FF2B5EF4-FFF2-40B4-BE49-F238E27FC236}">
                <a16:creationId xmlns:a16="http://schemas.microsoft.com/office/drawing/2014/main" id="{AD210183-6634-4AC8-8FFC-93F678A6B7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688" y="1111250"/>
            <a:ext cx="4373562" cy="3394075"/>
          </a:xfr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94DA6D7-7A20-45DE-B1B6-0DA867AFA0F3}"/>
              </a:ext>
            </a:extLst>
          </p:cNvPr>
          <p:cNvGraphicFramePr>
            <a:graphicFrameLocks noGrp="1"/>
          </p:cNvGraphicFramePr>
          <p:nvPr/>
        </p:nvGraphicFramePr>
        <p:xfrm>
          <a:off x="4921250" y="3363913"/>
          <a:ext cx="3886200" cy="89535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384371744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86956432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15561875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96328647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92678876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772941178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Au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n-US" sz="1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n-US" sz="1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Pd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Pt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Rh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Ru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252458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2.77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5.38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1.47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88265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2.98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5443" marR="5443" marT="8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253080"/>
                  </a:ext>
                </a:extLst>
              </a:tr>
            </a:tbl>
          </a:graphicData>
        </a:graphic>
      </p:graphicFrame>
      <p:sp>
        <p:nvSpPr>
          <p:cNvPr id="21527" name="TextBox 12">
            <a:extLst>
              <a:ext uri="{FF2B5EF4-FFF2-40B4-BE49-F238E27FC236}">
                <a16:creationId xmlns:a16="http://schemas.microsoft.com/office/drawing/2014/main" id="{625BEB6E-90AA-4D07-BEE0-81A1F37E9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91038"/>
            <a:ext cx="2701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Rockwell" panose="02060603020205020403" pitchFamily="18" charset="0"/>
              </a:rPr>
              <a:t>Upper Passaic Fm</a:t>
            </a:r>
          </a:p>
        </p:txBody>
      </p:sp>
      <p:sp>
        <p:nvSpPr>
          <p:cNvPr id="21528" name="TextBox 13">
            <a:extLst>
              <a:ext uri="{FF2B5EF4-FFF2-40B4-BE49-F238E27FC236}">
                <a16:creationId xmlns:a16="http://schemas.microsoft.com/office/drawing/2014/main" id="{96C9D255-2A87-41F3-9542-A7E1DC50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351338"/>
            <a:ext cx="2835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latin typeface="Rockwell" panose="02060603020205020403" pitchFamily="18" charset="0"/>
              </a:rPr>
              <a:t>Nickel sulfide fire assay analysis</a:t>
            </a:r>
          </a:p>
        </p:txBody>
      </p:sp>
      <p:pic>
        <p:nvPicPr>
          <p:cNvPr id="21529" name="Picture 14">
            <a:extLst>
              <a:ext uri="{FF2B5EF4-FFF2-40B4-BE49-F238E27FC236}">
                <a16:creationId xmlns:a16="http://schemas.microsoft.com/office/drawing/2014/main" id="{8A4DD702-15F0-46EF-86DE-8A867AC9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4" t="25304" r="2666" b="6271"/>
          <a:stretch>
            <a:fillRect/>
          </a:stretch>
        </p:blipFill>
        <p:spPr bwMode="auto">
          <a:xfrm>
            <a:off x="5029200" y="1603375"/>
            <a:ext cx="38862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0" name="TextBox 2">
            <a:extLst>
              <a:ext uri="{FF2B5EF4-FFF2-40B4-BE49-F238E27FC236}">
                <a16:creationId xmlns:a16="http://schemas.microsoft.com/office/drawing/2014/main" id="{B40501C1-B502-4234-A420-10B722AE2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3188"/>
            <a:ext cx="887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Rockwell" panose="02060603020205020403" pitchFamily="18" charset="0"/>
              </a:rPr>
              <a:t>OMB</a:t>
            </a:r>
          </a:p>
        </p:txBody>
      </p:sp>
      <p:sp>
        <p:nvSpPr>
          <p:cNvPr id="21531" name="TextBox 3">
            <a:extLst>
              <a:ext uri="{FF2B5EF4-FFF2-40B4-BE49-F238E27FC236}">
                <a16:creationId xmlns:a16="http://schemas.microsoft.com/office/drawing/2014/main" id="{AE9659BB-F54B-4FFE-A422-8CA6AE05E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3" y="2266950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Rockwell" panose="02060603020205020403" pitchFamily="18" charset="0"/>
              </a:rPr>
              <a:t>PF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12393</TotalTime>
  <Words>412</Words>
  <Application>Microsoft Office PowerPoint</Application>
  <PresentationFormat>On-screen Show (16:9)</PresentationFormat>
  <Paragraphs>155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Rockwell</vt:lpstr>
      <vt:lpstr>Wingdings 2</vt:lpstr>
      <vt:lpstr>Times New Roman</vt:lpstr>
      <vt:lpstr>Arial</vt:lpstr>
      <vt:lpstr>Calibri</vt:lpstr>
      <vt:lpstr>Foundry</vt:lpstr>
      <vt:lpstr>Significance of elevated iridium and platinum group element ratios in Upper Triassic-Lower Jurassic continental strata of the Newark Supergroup</vt:lpstr>
      <vt:lpstr>Previous Work: Ir enrichment Newark Basin </vt:lpstr>
      <vt:lpstr>Previous Work: Ir enrichment Fundy Basin </vt:lpstr>
      <vt:lpstr>New Data: Fundy Basin</vt:lpstr>
      <vt:lpstr>New Data: Deerfield Basin</vt:lpstr>
      <vt:lpstr>New Data: Hartford Basin</vt:lpstr>
      <vt:lpstr>New Data: Hartford Basin</vt:lpstr>
      <vt:lpstr>New Data: Newark Basin</vt:lpstr>
      <vt:lpstr>New Data: Newark Basin</vt:lpstr>
      <vt:lpstr>New Data: Newark Supergroup</vt:lpstr>
      <vt:lpstr>New Data: Newark Supergroup</vt:lpstr>
      <vt:lpstr>New Data: Newark Supergroup</vt:lpstr>
      <vt:lpstr>New Data: Newark Supergroup</vt:lpstr>
      <vt:lpstr>Conclusions </vt:lpstr>
    </vt:vector>
  </TitlesOfParts>
  <Company>NM Museum of Natural History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MASS EXTINCTION AT THE TRIASSIC-JURASSIC BOUNDARY</dc:title>
  <dc:creator>Lucas</dc:creator>
  <cp:lastModifiedBy>Larry Tanner</cp:lastModifiedBy>
  <cp:revision>123</cp:revision>
  <cp:lastPrinted>2004-08-11T13:21:45Z</cp:lastPrinted>
  <dcterms:created xsi:type="dcterms:W3CDTF">2003-05-22T14:26:25Z</dcterms:created>
  <dcterms:modified xsi:type="dcterms:W3CDTF">2018-03-22T23:54:36Z</dcterms:modified>
</cp:coreProperties>
</file>