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61" r:id="rId2"/>
    <p:sldId id="285" r:id="rId3"/>
    <p:sldId id="308" r:id="rId4"/>
    <p:sldId id="264" r:id="rId5"/>
    <p:sldId id="277" r:id="rId6"/>
    <p:sldId id="276" r:id="rId7"/>
    <p:sldId id="278" r:id="rId8"/>
    <p:sldId id="272" r:id="rId9"/>
    <p:sldId id="274" r:id="rId10"/>
    <p:sldId id="280" r:id="rId11"/>
    <p:sldId id="259" r:id="rId12"/>
    <p:sldId id="290" r:id="rId13"/>
    <p:sldId id="291" r:id="rId14"/>
    <p:sldId id="292" r:id="rId15"/>
    <p:sldId id="299" r:id="rId16"/>
    <p:sldId id="306" r:id="rId17"/>
    <p:sldId id="302" r:id="rId18"/>
    <p:sldId id="300" r:id="rId19"/>
    <p:sldId id="304" r:id="rId20"/>
    <p:sldId id="301" r:id="rId21"/>
    <p:sldId id="288" r:id="rId22"/>
    <p:sldId id="287" r:id="rId23"/>
    <p:sldId id="289" r:id="rId24"/>
    <p:sldId id="305" r:id="rId25"/>
    <p:sldId id="303" r:id="rId26"/>
    <p:sldId id="283" r:id="rId27"/>
    <p:sldId id="307" r:id="rId28"/>
    <p:sldId id="286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31" autoAdjust="0"/>
  </p:normalViewPr>
  <p:slideViewPr>
    <p:cSldViewPr snapToGrid="0">
      <p:cViewPr>
        <p:scale>
          <a:sx n="100" d="100"/>
          <a:sy n="100" d="100"/>
        </p:scale>
        <p:origin x="-1860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Summary!$A$2</c:f>
              <c:strCache>
                <c:ptCount val="1"/>
                <c:pt idx="0">
                  <c:v>WarnerFx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Summary!$B$1:$D$1</c:f>
              <c:strCache>
                <c:ptCount val="3"/>
                <c:pt idx="0">
                  <c:v>Plane Sliding</c:v>
                </c:pt>
                <c:pt idx="1">
                  <c:v>Flex Toppling</c:v>
                </c:pt>
                <c:pt idx="2">
                  <c:v>Wedge</c:v>
                </c:pt>
              </c:strCache>
            </c:strRef>
          </c:cat>
          <c:val>
            <c:numRef>
              <c:f>Summary!$B$2:$D$2</c:f>
              <c:numCache>
                <c:formatCode>0.00</c:formatCode>
                <c:ptCount val="3"/>
                <c:pt idx="0">
                  <c:v>9.4724220623501196</c:v>
                </c:pt>
                <c:pt idx="1">
                  <c:v>14.148681055155876</c:v>
                </c:pt>
                <c:pt idx="2">
                  <c:v>7.3257698541329006</c:v>
                </c:pt>
              </c:numCache>
            </c:numRef>
          </c:val>
        </c:ser>
        <c:ser>
          <c:idx val="2"/>
          <c:order val="1"/>
          <c:tx>
            <c:strRef>
              <c:f>Summary!$A$4</c:f>
              <c:strCache>
                <c:ptCount val="1"/>
                <c:pt idx="0">
                  <c:v>Crawford Fx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Summary!$B$1:$D$1</c:f>
              <c:strCache>
                <c:ptCount val="3"/>
                <c:pt idx="0">
                  <c:v>Plane Sliding</c:v>
                </c:pt>
                <c:pt idx="1">
                  <c:v>Flex Toppling</c:v>
                </c:pt>
                <c:pt idx="2">
                  <c:v>Wedge</c:v>
                </c:pt>
              </c:strCache>
            </c:strRef>
          </c:cat>
          <c:val>
            <c:numRef>
              <c:f>Summary!$B$4:$D$4</c:f>
              <c:numCache>
                <c:formatCode>0.00</c:formatCode>
                <c:ptCount val="3"/>
                <c:pt idx="0">
                  <c:v>21.951219512195124</c:v>
                </c:pt>
                <c:pt idx="1">
                  <c:v>18.536585365853657</c:v>
                </c:pt>
                <c:pt idx="2">
                  <c:v>35.701227474536431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824192"/>
        <c:axId val="144825728"/>
      </c:barChart>
      <c:catAx>
        <c:axId val="144824192"/>
        <c:scaling>
          <c:orientation val="minMax"/>
        </c:scaling>
        <c:delete val="0"/>
        <c:axPos val="b"/>
        <c:majorTickMark val="out"/>
        <c:minorTickMark val="none"/>
        <c:tickLblPos val="nextTo"/>
        <c:crossAx val="144825728"/>
        <c:crosses val="autoZero"/>
        <c:auto val="1"/>
        <c:lblAlgn val="ctr"/>
        <c:lblOffset val="100"/>
        <c:noMultiLvlLbl val="0"/>
      </c:catAx>
      <c:valAx>
        <c:axId val="144825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%Poles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144824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0DC7BD-3DD5-4183-8C3C-146896865FE9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6685B5-4746-4797-AF58-8E71F0249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84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E56C6B-290B-418C-97CD-6DCD131C8C12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769C2D-FAA4-458C-95AB-F4BB4BC7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5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8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7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9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7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4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5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DCD6E-CDE9-4B4B-9EAA-057401FAE996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4DEB-0049-4717-B0E7-1B4302459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9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RockCuts_NHDOT\CrawfordNotch\110R_Crawford_d\110r_3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8534400" cy="2286962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Use of 3D Point Cloud Data for Rock Slope Assessment</a:t>
            </a:r>
            <a:endParaRPr lang="en-US" sz="4400" dirty="0">
              <a:solidFill>
                <a:schemeClr val="tx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3727" y="5952564"/>
            <a:ext cx="2961646" cy="905435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NEGSA 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March 18, 2018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12" y="2371723"/>
            <a:ext cx="8785412" cy="646331"/>
          </a:xfrm>
          <a:prstGeom prst="rect">
            <a:avLst/>
          </a:prstGeom>
          <a:solidFill>
            <a:schemeClr val="tx1">
              <a:lumMod val="9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Neil Olson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Corinne Disenhof</a:t>
            </a:r>
            <a:r>
              <a:rPr lang="en-US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Krystle Pelham</a:t>
            </a:r>
            <a:r>
              <a:rPr lang="en-US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Tayler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Engel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Jarlath O’Neil-Dunne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6959" y="3018054"/>
            <a:ext cx="5210081" cy="369332"/>
          </a:xfrm>
          <a:prstGeom prst="rect">
            <a:avLst/>
          </a:prstGeom>
          <a:solidFill>
            <a:schemeClr val="tx1">
              <a:lumMod val="95000"/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Hampshire DOT, </a:t>
            </a:r>
            <a:r>
              <a:rPr lang="en-US" baseline="30000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of Vermont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8736"/>
            <a:ext cx="1828800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500" y="1056640"/>
            <a:ext cx="469582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DOT used Split-FX and </a:t>
            </a:r>
            <a:r>
              <a:rPr lang="en-US" dirty="0" err="1" smtClean="0"/>
              <a:t>Stereonet</a:t>
            </a:r>
            <a:r>
              <a:rPr lang="en-US" dirty="0" smtClean="0"/>
              <a:t> </a:t>
            </a:r>
            <a:r>
              <a:rPr lang="en-US" dirty="0"/>
              <a:t>for fracture analysis</a:t>
            </a:r>
          </a:p>
          <a:p>
            <a:r>
              <a:rPr lang="en-US" dirty="0" smtClean="0"/>
              <a:t>Orient point cloud in Split-FX</a:t>
            </a:r>
          </a:p>
          <a:p>
            <a:r>
              <a:rPr lang="en-US" dirty="0" smtClean="0"/>
              <a:t>Create mesh</a:t>
            </a:r>
          </a:p>
          <a:p>
            <a:r>
              <a:rPr lang="en-US" dirty="0" smtClean="0"/>
              <a:t>Find patches (auto)</a:t>
            </a:r>
          </a:p>
          <a:p>
            <a:r>
              <a:rPr lang="en-US" dirty="0" smtClean="0"/>
              <a:t>Inspect and edit patches</a:t>
            </a:r>
          </a:p>
          <a:p>
            <a:r>
              <a:rPr lang="en-US" dirty="0" smtClean="0"/>
              <a:t>Add traces</a:t>
            </a:r>
          </a:p>
          <a:p>
            <a:r>
              <a:rPr lang="en-US" dirty="0" err="1" smtClean="0"/>
              <a:t>Stereonet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625" y="6020753"/>
            <a:ext cx="4524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Top: Point cloud</a:t>
            </a:r>
          </a:p>
          <a:p>
            <a:r>
              <a:rPr lang="en-US" sz="1400" dirty="0" smtClean="0"/>
              <a:t>Bottom: Auto-identified fracture surfaces (multi-colored) and manual fracture traces (pink)</a:t>
            </a:r>
            <a:endParaRPr lang="en-US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9675" y="3564420"/>
            <a:ext cx="4124325" cy="329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9674" y="359098"/>
            <a:ext cx="4124325" cy="330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</a:t>
            </a:r>
            <a:r>
              <a:rPr lang="en-US" sz="1600" dirty="0" smtClean="0">
                <a:solidFill>
                  <a:schemeClr val="bg2"/>
                </a:solidFill>
              </a:rPr>
              <a:t>Data</a:t>
            </a:r>
            <a:r>
              <a:rPr lang="en-US" sz="1600" dirty="0" smtClean="0">
                <a:solidFill>
                  <a:schemeClr val="tx1"/>
                </a:solidFill>
              </a:rPr>
              <a:t>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54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85765" y="843463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Generated on Point Cloud (615)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645" y="843463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Collected with Compass (27)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873" y="1437095"/>
            <a:ext cx="4464338" cy="445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6" y="1403836"/>
            <a:ext cx="4531210" cy="45177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57825" y="5954041"/>
            <a:ext cx="2683676" cy="646331"/>
            <a:chOff x="5153025" y="6201691"/>
            <a:chExt cx="2683676" cy="646331"/>
          </a:xfrm>
        </p:grpSpPr>
        <p:sp>
          <p:nvSpPr>
            <p:cNvPr id="2" name="Rectangle 1"/>
            <p:cNvSpPr/>
            <p:nvPr/>
          </p:nvSpPr>
          <p:spPr>
            <a:xfrm>
              <a:off x="5153025" y="6362700"/>
              <a:ext cx="95250" cy="9708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153026" y="6586537"/>
              <a:ext cx="80962" cy="714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24475" y="6201691"/>
              <a:ext cx="2512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Manually delineated</a:t>
              </a:r>
            </a:p>
            <a:p>
              <a:r>
                <a:rPr lang="en-US" dirty="0" smtClean="0"/>
                <a:t>Auto generated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66799" y="5987173"/>
            <a:ext cx="2530440" cy="646331"/>
            <a:chOff x="1066799" y="6234823"/>
            <a:chExt cx="2530440" cy="646331"/>
          </a:xfrm>
        </p:grpSpPr>
        <p:sp>
          <p:nvSpPr>
            <p:cNvPr id="9" name="Oval 8"/>
            <p:cNvSpPr/>
            <p:nvPr/>
          </p:nvSpPr>
          <p:spPr>
            <a:xfrm>
              <a:off x="1085850" y="6354365"/>
              <a:ext cx="125099" cy="12286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71575" y="6234823"/>
              <a:ext cx="2425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Previously gathered</a:t>
              </a:r>
            </a:p>
            <a:p>
              <a:r>
                <a:rPr lang="en-US" dirty="0" smtClean="0"/>
                <a:t>Same time as drone</a:t>
              </a:r>
              <a:endParaRPr lang="en-US" dirty="0"/>
            </a:p>
          </p:txBody>
        </p:sp>
        <p:sp>
          <p:nvSpPr>
            <p:cNvPr id="12" name="Diamond 11"/>
            <p:cNvSpPr/>
            <p:nvPr/>
          </p:nvSpPr>
          <p:spPr>
            <a:xfrm>
              <a:off x="1066799" y="6622295"/>
              <a:ext cx="138749" cy="121405"/>
            </a:xfrm>
            <a:prstGeom prst="diamon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</a:t>
            </a:r>
            <a:r>
              <a:rPr lang="en-US" sz="1600" dirty="0" smtClean="0">
                <a:solidFill>
                  <a:schemeClr val="bg2"/>
                </a:solidFill>
              </a:rPr>
              <a:t>Data</a:t>
            </a:r>
            <a:r>
              <a:rPr lang="en-US" sz="1600" dirty="0" smtClean="0">
                <a:solidFill>
                  <a:schemeClr val="tx1"/>
                </a:solidFill>
              </a:rPr>
              <a:t>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98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8175"/>
            <a:ext cx="37480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Planar Sliding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84" y="539786"/>
            <a:ext cx="6340858" cy="632239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6588388" y="1567547"/>
            <a:ext cx="1837156" cy="1810139"/>
          </a:xfrm>
          <a:custGeom>
            <a:avLst/>
            <a:gdLst>
              <a:gd name="connsiteX0" fmla="*/ 0 w 1903445"/>
              <a:gd name="connsiteY0" fmla="*/ 1231641 h 1875453"/>
              <a:gd name="connsiteX1" fmla="*/ 830424 w 1903445"/>
              <a:gd name="connsiteY1" fmla="*/ 0 h 1875453"/>
              <a:gd name="connsiteX2" fmla="*/ 970383 w 1903445"/>
              <a:gd name="connsiteY2" fmla="*/ 102637 h 1875453"/>
              <a:gd name="connsiteX3" fmla="*/ 1091681 w 1903445"/>
              <a:gd name="connsiteY3" fmla="*/ 177281 h 1875453"/>
              <a:gd name="connsiteX4" fmla="*/ 1240971 w 1903445"/>
              <a:gd name="connsiteY4" fmla="*/ 298579 h 1875453"/>
              <a:gd name="connsiteX5" fmla="*/ 1362269 w 1903445"/>
              <a:gd name="connsiteY5" fmla="*/ 447869 h 1875453"/>
              <a:gd name="connsiteX6" fmla="*/ 1483567 w 1903445"/>
              <a:gd name="connsiteY6" fmla="*/ 578498 h 1875453"/>
              <a:gd name="connsiteX7" fmla="*/ 1576873 w 1903445"/>
              <a:gd name="connsiteY7" fmla="*/ 718457 h 1875453"/>
              <a:gd name="connsiteX8" fmla="*/ 1670179 w 1903445"/>
              <a:gd name="connsiteY8" fmla="*/ 886408 h 1875453"/>
              <a:gd name="connsiteX9" fmla="*/ 1763485 w 1903445"/>
              <a:gd name="connsiteY9" fmla="*/ 1035698 h 1875453"/>
              <a:gd name="connsiteX10" fmla="*/ 1838130 w 1903445"/>
              <a:gd name="connsiteY10" fmla="*/ 1194318 h 1875453"/>
              <a:gd name="connsiteX11" fmla="*/ 1866122 w 1903445"/>
              <a:gd name="connsiteY11" fmla="*/ 1343608 h 1875453"/>
              <a:gd name="connsiteX12" fmla="*/ 1903445 w 1903445"/>
              <a:gd name="connsiteY12" fmla="*/ 1464906 h 1875453"/>
              <a:gd name="connsiteX13" fmla="*/ 466530 w 1903445"/>
              <a:gd name="connsiteY13" fmla="*/ 1875453 h 1875453"/>
              <a:gd name="connsiteX14" fmla="*/ 382555 w 1903445"/>
              <a:gd name="connsiteY14" fmla="*/ 1744824 h 1875453"/>
              <a:gd name="connsiteX15" fmla="*/ 335902 w 1903445"/>
              <a:gd name="connsiteY15" fmla="*/ 1595535 h 1875453"/>
              <a:gd name="connsiteX16" fmla="*/ 214604 w 1903445"/>
              <a:gd name="connsiteY16" fmla="*/ 1436914 h 1875453"/>
              <a:gd name="connsiteX17" fmla="*/ 139959 w 1903445"/>
              <a:gd name="connsiteY17" fmla="*/ 1324947 h 1875453"/>
              <a:gd name="connsiteX18" fmla="*/ 0 w 1903445"/>
              <a:gd name="connsiteY18" fmla="*/ 1231641 h 187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03445" h="1875453">
                <a:moveTo>
                  <a:pt x="0" y="1231641"/>
                </a:moveTo>
                <a:lnTo>
                  <a:pt x="830424" y="0"/>
                </a:lnTo>
                <a:lnTo>
                  <a:pt x="970383" y="102637"/>
                </a:lnTo>
                <a:lnTo>
                  <a:pt x="1091681" y="177281"/>
                </a:lnTo>
                <a:lnTo>
                  <a:pt x="1240971" y="298579"/>
                </a:lnTo>
                <a:lnTo>
                  <a:pt x="1362269" y="447869"/>
                </a:lnTo>
                <a:lnTo>
                  <a:pt x="1483567" y="578498"/>
                </a:lnTo>
                <a:lnTo>
                  <a:pt x="1576873" y="718457"/>
                </a:lnTo>
                <a:lnTo>
                  <a:pt x="1670179" y="886408"/>
                </a:lnTo>
                <a:lnTo>
                  <a:pt x="1763485" y="1035698"/>
                </a:lnTo>
                <a:lnTo>
                  <a:pt x="1838130" y="1194318"/>
                </a:lnTo>
                <a:lnTo>
                  <a:pt x="1866122" y="1343608"/>
                </a:lnTo>
                <a:lnTo>
                  <a:pt x="1903445" y="1464906"/>
                </a:lnTo>
                <a:lnTo>
                  <a:pt x="466530" y="1875453"/>
                </a:lnTo>
                <a:lnTo>
                  <a:pt x="382555" y="1744824"/>
                </a:lnTo>
                <a:lnTo>
                  <a:pt x="335902" y="1595535"/>
                </a:lnTo>
                <a:lnTo>
                  <a:pt x="214604" y="1436914"/>
                </a:lnTo>
                <a:lnTo>
                  <a:pt x="139959" y="1324947"/>
                </a:lnTo>
                <a:lnTo>
                  <a:pt x="0" y="1231641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</a:t>
            </a:r>
            <a:r>
              <a:rPr lang="en-US" sz="1600" dirty="0" smtClean="0">
                <a:solidFill>
                  <a:schemeClr val="bg2"/>
                </a:solidFill>
              </a:rPr>
              <a:t>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6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273" y="545919"/>
            <a:ext cx="6334756" cy="6316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8175"/>
            <a:ext cx="352194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Flex Toppling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041789" y="4208105"/>
            <a:ext cx="1917072" cy="2034076"/>
          </a:xfrm>
          <a:custGeom>
            <a:avLst/>
            <a:gdLst>
              <a:gd name="connsiteX0" fmla="*/ 1259632 w 1987420"/>
              <a:gd name="connsiteY0" fmla="*/ 0 h 2108718"/>
              <a:gd name="connsiteX1" fmla="*/ 0 w 1987420"/>
              <a:gd name="connsiteY1" fmla="*/ 354563 h 2108718"/>
              <a:gd name="connsiteX2" fmla="*/ 18661 w 1987420"/>
              <a:gd name="connsiteY2" fmla="*/ 494522 h 2108718"/>
              <a:gd name="connsiteX3" fmla="*/ 102636 w 1987420"/>
              <a:gd name="connsiteY3" fmla="*/ 690465 h 2108718"/>
              <a:gd name="connsiteX4" fmla="*/ 167951 w 1987420"/>
              <a:gd name="connsiteY4" fmla="*/ 849085 h 2108718"/>
              <a:gd name="connsiteX5" fmla="*/ 242595 w 1987420"/>
              <a:gd name="connsiteY5" fmla="*/ 998375 h 2108718"/>
              <a:gd name="connsiteX6" fmla="*/ 326571 w 1987420"/>
              <a:gd name="connsiteY6" fmla="*/ 1166326 h 2108718"/>
              <a:gd name="connsiteX7" fmla="*/ 429208 w 1987420"/>
              <a:gd name="connsiteY7" fmla="*/ 1315616 h 2108718"/>
              <a:gd name="connsiteX8" fmla="*/ 513183 w 1987420"/>
              <a:gd name="connsiteY8" fmla="*/ 1446245 h 2108718"/>
              <a:gd name="connsiteX9" fmla="*/ 634481 w 1987420"/>
              <a:gd name="connsiteY9" fmla="*/ 1595534 h 2108718"/>
              <a:gd name="connsiteX10" fmla="*/ 783771 w 1987420"/>
              <a:gd name="connsiteY10" fmla="*/ 1726163 h 2108718"/>
              <a:gd name="connsiteX11" fmla="*/ 970383 w 1987420"/>
              <a:gd name="connsiteY11" fmla="*/ 1894114 h 2108718"/>
              <a:gd name="connsiteX12" fmla="*/ 1138334 w 1987420"/>
              <a:gd name="connsiteY12" fmla="*/ 2034073 h 2108718"/>
              <a:gd name="connsiteX13" fmla="*/ 1268963 w 1987420"/>
              <a:gd name="connsiteY13" fmla="*/ 2108718 h 2108718"/>
              <a:gd name="connsiteX14" fmla="*/ 1987420 w 1987420"/>
              <a:gd name="connsiteY14" fmla="*/ 1045028 h 2108718"/>
              <a:gd name="connsiteX15" fmla="*/ 1838130 w 1987420"/>
              <a:gd name="connsiteY15" fmla="*/ 877077 h 2108718"/>
              <a:gd name="connsiteX16" fmla="*/ 1660848 w 1987420"/>
              <a:gd name="connsiteY16" fmla="*/ 671804 h 2108718"/>
              <a:gd name="connsiteX17" fmla="*/ 1539551 w 1987420"/>
              <a:gd name="connsiteY17" fmla="*/ 466530 h 2108718"/>
              <a:gd name="connsiteX18" fmla="*/ 1371600 w 1987420"/>
              <a:gd name="connsiteY18" fmla="*/ 242596 h 2108718"/>
              <a:gd name="connsiteX19" fmla="*/ 1306285 w 1987420"/>
              <a:gd name="connsiteY19" fmla="*/ 102637 h 2108718"/>
              <a:gd name="connsiteX20" fmla="*/ 1259632 w 1987420"/>
              <a:gd name="connsiteY20" fmla="*/ 0 h 210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87420" h="2108718">
                <a:moveTo>
                  <a:pt x="1259632" y="0"/>
                </a:moveTo>
                <a:lnTo>
                  <a:pt x="0" y="354563"/>
                </a:lnTo>
                <a:lnTo>
                  <a:pt x="18661" y="494522"/>
                </a:lnTo>
                <a:lnTo>
                  <a:pt x="102636" y="690465"/>
                </a:lnTo>
                <a:lnTo>
                  <a:pt x="167951" y="849085"/>
                </a:lnTo>
                <a:lnTo>
                  <a:pt x="242595" y="998375"/>
                </a:lnTo>
                <a:lnTo>
                  <a:pt x="326571" y="1166326"/>
                </a:lnTo>
                <a:lnTo>
                  <a:pt x="429208" y="1315616"/>
                </a:lnTo>
                <a:lnTo>
                  <a:pt x="513183" y="1446245"/>
                </a:lnTo>
                <a:lnTo>
                  <a:pt x="634481" y="1595534"/>
                </a:lnTo>
                <a:lnTo>
                  <a:pt x="783771" y="1726163"/>
                </a:lnTo>
                <a:lnTo>
                  <a:pt x="970383" y="1894114"/>
                </a:lnTo>
                <a:lnTo>
                  <a:pt x="1138334" y="2034073"/>
                </a:lnTo>
                <a:lnTo>
                  <a:pt x="1268963" y="2108718"/>
                </a:lnTo>
                <a:lnTo>
                  <a:pt x="1987420" y="1045028"/>
                </a:lnTo>
                <a:lnTo>
                  <a:pt x="1838130" y="877077"/>
                </a:lnTo>
                <a:lnTo>
                  <a:pt x="1660848" y="671804"/>
                </a:lnTo>
                <a:lnTo>
                  <a:pt x="1539551" y="466530"/>
                </a:lnTo>
                <a:lnTo>
                  <a:pt x="1371600" y="242596"/>
                </a:lnTo>
                <a:lnTo>
                  <a:pt x="1306285" y="102637"/>
                </a:lnTo>
                <a:lnTo>
                  <a:pt x="1259632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</a:t>
            </a:r>
            <a:r>
              <a:rPr lang="en-US" sz="1600" dirty="0" smtClean="0">
                <a:solidFill>
                  <a:schemeClr val="bg2"/>
                </a:solidFill>
              </a:rPr>
              <a:t>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99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8175"/>
            <a:ext cx="251459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Wedge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506" y="577232"/>
            <a:ext cx="6227865" cy="6209521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810772" y="2155371"/>
            <a:ext cx="3093886" cy="3676264"/>
          </a:xfrm>
          <a:custGeom>
            <a:avLst/>
            <a:gdLst>
              <a:gd name="connsiteX0" fmla="*/ 606489 w 3172408"/>
              <a:gd name="connsiteY0" fmla="*/ 0 h 3769567"/>
              <a:gd name="connsiteX1" fmla="*/ 690465 w 3172408"/>
              <a:gd name="connsiteY1" fmla="*/ 233265 h 3769567"/>
              <a:gd name="connsiteX2" fmla="*/ 802432 w 3172408"/>
              <a:gd name="connsiteY2" fmla="*/ 513183 h 3769567"/>
              <a:gd name="connsiteX3" fmla="*/ 933061 w 3172408"/>
              <a:gd name="connsiteY3" fmla="*/ 727787 h 3769567"/>
              <a:gd name="connsiteX4" fmla="*/ 1007706 w 3172408"/>
              <a:gd name="connsiteY4" fmla="*/ 886408 h 3769567"/>
              <a:gd name="connsiteX5" fmla="*/ 1166326 w 3172408"/>
              <a:gd name="connsiteY5" fmla="*/ 1184987 h 3769567"/>
              <a:gd name="connsiteX6" fmla="*/ 1306285 w 3172408"/>
              <a:gd name="connsiteY6" fmla="*/ 1399591 h 3769567"/>
              <a:gd name="connsiteX7" fmla="*/ 1464906 w 3172408"/>
              <a:gd name="connsiteY7" fmla="*/ 1642187 h 3769567"/>
              <a:gd name="connsiteX8" fmla="*/ 1604865 w 3172408"/>
              <a:gd name="connsiteY8" fmla="*/ 1856791 h 3769567"/>
              <a:gd name="connsiteX9" fmla="*/ 1772816 w 3172408"/>
              <a:gd name="connsiteY9" fmla="*/ 2080726 h 3769567"/>
              <a:gd name="connsiteX10" fmla="*/ 1884783 w 3172408"/>
              <a:gd name="connsiteY10" fmla="*/ 2211355 h 3769567"/>
              <a:gd name="connsiteX11" fmla="*/ 1978089 w 3172408"/>
              <a:gd name="connsiteY11" fmla="*/ 2379306 h 3769567"/>
              <a:gd name="connsiteX12" fmla="*/ 2202024 w 3172408"/>
              <a:gd name="connsiteY12" fmla="*/ 2603240 h 3769567"/>
              <a:gd name="connsiteX13" fmla="*/ 2341983 w 3172408"/>
              <a:gd name="connsiteY13" fmla="*/ 2761861 h 3769567"/>
              <a:gd name="connsiteX14" fmla="*/ 2509934 w 3172408"/>
              <a:gd name="connsiteY14" fmla="*/ 2939142 h 3769567"/>
              <a:gd name="connsiteX15" fmla="*/ 2621902 w 3172408"/>
              <a:gd name="connsiteY15" fmla="*/ 3069771 h 3769567"/>
              <a:gd name="connsiteX16" fmla="*/ 2733869 w 3172408"/>
              <a:gd name="connsiteY16" fmla="*/ 3191069 h 3769567"/>
              <a:gd name="connsiteX17" fmla="*/ 2892489 w 3172408"/>
              <a:gd name="connsiteY17" fmla="*/ 3321698 h 3769567"/>
              <a:gd name="connsiteX18" fmla="*/ 3032449 w 3172408"/>
              <a:gd name="connsiteY18" fmla="*/ 3433665 h 3769567"/>
              <a:gd name="connsiteX19" fmla="*/ 3172408 w 3172408"/>
              <a:gd name="connsiteY19" fmla="*/ 3545632 h 3769567"/>
              <a:gd name="connsiteX20" fmla="*/ 3060440 w 3172408"/>
              <a:gd name="connsiteY20" fmla="*/ 3573624 h 3769567"/>
              <a:gd name="connsiteX21" fmla="*/ 2827175 w 3172408"/>
              <a:gd name="connsiteY21" fmla="*/ 3676261 h 3769567"/>
              <a:gd name="connsiteX22" fmla="*/ 2631232 w 3172408"/>
              <a:gd name="connsiteY22" fmla="*/ 3722914 h 3769567"/>
              <a:gd name="connsiteX23" fmla="*/ 2379306 w 3172408"/>
              <a:gd name="connsiteY23" fmla="*/ 3760236 h 3769567"/>
              <a:gd name="connsiteX24" fmla="*/ 2220685 w 3172408"/>
              <a:gd name="connsiteY24" fmla="*/ 3769567 h 3769567"/>
              <a:gd name="connsiteX25" fmla="*/ 2006081 w 3172408"/>
              <a:gd name="connsiteY25" fmla="*/ 3750906 h 3769567"/>
              <a:gd name="connsiteX26" fmla="*/ 1763485 w 3172408"/>
              <a:gd name="connsiteY26" fmla="*/ 3713583 h 3769567"/>
              <a:gd name="connsiteX27" fmla="*/ 1586204 w 3172408"/>
              <a:gd name="connsiteY27" fmla="*/ 3666930 h 3769567"/>
              <a:gd name="connsiteX28" fmla="*/ 1352938 w 3172408"/>
              <a:gd name="connsiteY28" fmla="*/ 3601616 h 3769567"/>
              <a:gd name="connsiteX29" fmla="*/ 1156995 w 3172408"/>
              <a:gd name="connsiteY29" fmla="*/ 3508310 h 3769567"/>
              <a:gd name="connsiteX30" fmla="*/ 970383 w 3172408"/>
              <a:gd name="connsiteY30" fmla="*/ 3405673 h 3769567"/>
              <a:gd name="connsiteX31" fmla="*/ 830424 w 3172408"/>
              <a:gd name="connsiteY31" fmla="*/ 3284375 h 3769567"/>
              <a:gd name="connsiteX32" fmla="*/ 662473 w 3172408"/>
              <a:gd name="connsiteY32" fmla="*/ 3153747 h 3769567"/>
              <a:gd name="connsiteX33" fmla="*/ 485191 w 3172408"/>
              <a:gd name="connsiteY33" fmla="*/ 2976465 h 3769567"/>
              <a:gd name="connsiteX34" fmla="*/ 373224 w 3172408"/>
              <a:gd name="connsiteY34" fmla="*/ 2799183 h 3769567"/>
              <a:gd name="connsiteX35" fmla="*/ 195942 w 3172408"/>
              <a:gd name="connsiteY35" fmla="*/ 2491273 h 3769567"/>
              <a:gd name="connsiteX36" fmla="*/ 111967 w 3172408"/>
              <a:gd name="connsiteY36" fmla="*/ 2276669 h 3769567"/>
              <a:gd name="connsiteX37" fmla="*/ 37322 w 3172408"/>
              <a:gd name="connsiteY37" fmla="*/ 2052734 h 3769567"/>
              <a:gd name="connsiteX38" fmla="*/ 18661 w 3172408"/>
              <a:gd name="connsiteY38" fmla="*/ 1847461 h 3769567"/>
              <a:gd name="connsiteX39" fmla="*/ 0 w 3172408"/>
              <a:gd name="connsiteY39" fmla="*/ 1520889 h 3769567"/>
              <a:gd name="connsiteX40" fmla="*/ 9330 w 3172408"/>
              <a:gd name="connsiteY40" fmla="*/ 1259632 h 3769567"/>
              <a:gd name="connsiteX41" fmla="*/ 37322 w 3172408"/>
              <a:gd name="connsiteY41" fmla="*/ 1045028 h 3769567"/>
              <a:gd name="connsiteX42" fmla="*/ 121298 w 3172408"/>
              <a:gd name="connsiteY42" fmla="*/ 793102 h 3769567"/>
              <a:gd name="connsiteX43" fmla="*/ 223934 w 3172408"/>
              <a:gd name="connsiteY43" fmla="*/ 550506 h 3769567"/>
              <a:gd name="connsiteX44" fmla="*/ 373224 w 3172408"/>
              <a:gd name="connsiteY44" fmla="*/ 317240 h 3769567"/>
              <a:gd name="connsiteX45" fmla="*/ 531844 w 3172408"/>
              <a:gd name="connsiteY45" fmla="*/ 102636 h 3769567"/>
              <a:gd name="connsiteX46" fmla="*/ 606489 w 3172408"/>
              <a:gd name="connsiteY46" fmla="*/ 0 h 376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172408" h="3769567">
                <a:moveTo>
                  <a:pt x="606489" y="0"/>
                </a:moveTo>
                <a:lnTo>
                  <a:pt x="690465" y="233265"/>
                </a:lnTo>
                <a:lnTo>
                  <a:pt x="802432" y="513183"/>
                </a:lnTo>
                <a:lnTo>
                  <a:pt x="933061" y="727787"/>
                </a:lnTo>
                <a:lnTo>
                  <a:pt x="1007706" y="886408"/>
                </a:lnTo>
                <a:lnTo>
                  <a:pt x="1166326" y="1184987"/>
                </a:lnTo>
                <a:lnTo>
                  <a:pt x="1306285" y="1399591"/>
                </a:lnTo>
                <a:lnTo>
                  <a:pt x="1464906" y="1642187"/>
                </a:lnTo>
                <a:lnTo>
                  <a:pt x="1604865" y="1856791"/>
                </a:lnTo>
                <a:lnTo>
                  <a:pt x="1772816" y="2080726"/>
                </a:lnTo>
                <a:lnTo>
                  <a:pt x="1884783" y="2211355"/>
                </a:lnTo>
                <a:lnTo>
                  <a:pt x="1978089" y="2379306"/>
                </a:lnTo>
                <a:lnTo>
                  <a:pt x="2202024" y="2603240"/>
                </a:lnTo>
                <a:lnTo>
                  <a:pt x="2341983" y="2761861"/>
                </a:lnTo>
                <a:lnTo>
                  <a:pt x="2509934" y="2939142"/>
                </a:lnTo>
                <a:lnTo>
                  <a:pt x="2621902" y="3069771"/>
                </a:lnTo>
                <a:lnTo>
                  <a:pt x="2733869" y="3191069"/>
                </a:lnTo>
                <a:lnTo>
                  <a:pt x="2892489" y="3321698"/>
                </a:lnTo>
                <a:lnTo>
                  <a:pt x="3032449" y="3433665"/>
                </a:lnTo>
                <a:lnTo>
                  <a:pt x="3172408" y="3545632"/>
                </a:lnTo>
                <a:lnTo>
                  <a:pt x="3060440" y="3573624"/>
                </a:lnTo>
                <a:lnTo>
                  <a:pt x="2827175" y="3676261"/>
                </a:lnTo>
                <a:lnTo>
                  <a:pt x="2631232" y="3722914"/>
                </a:lnTo>
                <a:lnTo>
                  <a:pt x="2379306" y="3760236"/>
                </a:lnTo>
                <a:lnTo>
                  <a:pt x="2220685" y="3769567"/>
                </a:lnTo>
                <a:lnTo>
                  <a:pt x="2006081" y="3750906"/>
                </a:lnTo>
                <a:lnTo>
                  <a:pt x="1763485" y="3713583"/>
                </a:lnTo>
                <a:lnTo>
                  <a:pt x="1586204" y="3666930"/>
                </a:lnTo>
                <a:lnTo>
                  <a:pt x="1352938" y="3601616"/>
                </a:lnTo>
                <a:lnTo>
                  <a:pt x="1156995" y="3508310"/>
                </a:lnTo>
                <a:lnTo>
                  <a:pt x="970383" y="3405673"/>
                </a:lnTo>
                <a:lnTo>
                  <a:pt x="830424" y="3284375"/>
                </a:lnTo>
                <a:lnTo>
                  <a:pt x="662473" y="3153747"/>
                </a:lnTo>
                <a:lnTo>
                  <a:pt x="485191" y="2976465"/>
                </a:lnTo>
                <a:lnTo>
                  <a:pt x="373224" y="2799183"/>
                </a:lnTo>
                <a:lnTo>
                  <a:pt x="195942" y="2491273"/>
                </a:lnTo>
                <a:lnTo>
                  <a:pt x="111967" y="2276669"/>
                </a:lnTo>
                <a:lnTo>
                  <a:pt x="37322" y="2052734"/>
                </a:lnTo>
                <a:lnTo>
                  <a:pt x="18661" y="1847461"/>
                </a:lnTo>
                <a:lnTo>
                  <a:pt x="0" y="1520889"/>
                </a:lnTo>
                <a:lnTo>
                  <a:pt x="9330" y="1259632"/>
                </a:lnTo>
                <a:lnTo>
                  <a:pt x="37322" y="1045028"/>
                </a:lnTo>
                <a:lnTo>
                  <a:pt x="121298" y="793102"/>
                </a:lnTo>
                <a:lnTo>
                  <a:pt x="223934" y="550506"/>
                </a:lnTo>
                <a:lnTo>
                  <a:pt x="373224" y="317240"/>
                </a:lnTo>
                <a:lnTo>
                  <a:pt x="531844" y="102636"/>
                </a:lnTo>
                <a:lnTo>
                  <a:pt x="606489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</a:t>
            </a:r>
            <a:r>
              <a:rPr lang="en-US" sz="1600" dirty="0" smtClean="0">
                <a:solidFill>
                  <a:schemeClr val="bg2"/>
                </a:solidFill>
              </a:rPr>
              <a:t>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19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91" y="718409"/>
            <a:ext cx="39877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Highest Rank in RHRS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Constructed in 1968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Machine scaled in 2008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84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57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2925" y="1219200"/>
            <a:ext cx="8229600" cy="4525963"/>
          </a:xfrm>
        </p:spPr>
        <p:txBody>
          <a:bodyPr/>
          <a:lstStyle/>
          <a:p>
            <a:r>
              <a:rPr lang="en-US" dirty="0" smtClean="0"/>
              <a:t>82 pictures taken with iPhone SE</a:t>
            </a:r>
          </a:p>
          <a:p>
            <a:r>
              <a:rPr lang="en-US" dirty="0" smtClean="0"/>
              <a:t>Ground Control Points collected with mapping grade GPS (Trimble 7x)</a:t>
            </a:r>
          </a:p>
          <a:p>
            <a:r>
              <a:rPr lang="en-US" dirty="0" smtClean="0"/>
              <a:t>Data processed in </a:t>
            </a:r>
            <a:r>
              <a:rPr lang="en-US" dirty="0" err="1" smtClean="0"/>
              <a:t>VisualSFM</a:t>
            </a:r>
            <a:r>
              <a:rPr lang="en-US" dirty="0" smtClean="0"/>
              <a:t> and </a:t>
            </a:r>
            <a:r>
              <a:rPr lang="en-US" dirty="0" err="1" smtClean="0"/>
              <a:t>georeferenced</a:t>
            </a:r>
            <a:r>
              <a:rPr lang="en-US" dirty="0" smtClean="0"/>
              <a:t> in </a:t>
            </a:r>
            <a:r>
              <a:rPr lang="en-US" dirty="0" err="1" smtClean="0"/>
              <a:t>SfM</a:t>
            </a:r>
            <a:r>
              <a:rPr lang="en-US" dirty="0" smtClean="0"/>
              <a:t> </a:t>
            </a:r>
            <a:r>
              <a:rPr lang="en-US" dirty="0" err="1" smtClean="0"/>
              <a:t>Georef</a:t>
            </a:r>
            <a:endParaRPr lang="en-US" dirty="0" smtClean="0"/>
          </a:p>
          <a:p>
            <a:r>
              <a:rPr lang="en-US" dirty="0"/>
              <a:t>3.76X10</a:t>
            </a:r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 smtClean="0"/>
              <a:t>points </a:t>
            </a:r>
          </a:p>
          <a:p>
            <a:r>
              <a:rPr lang="en-US" dirty="0" smtClean="0"/>
              <a:t>2612 m</a:t>
            </a:r>
            <a:r>
              <a:rPr lang="en-US" baseline="30000" dirty="0" smtClean="0"/>
              <a:t>2</a:t>
            </a:r>
            <a:r>
              <a:rPr lang="en-US" dirty="0" smtClean="0"/>
              <a:t> area</a:t>
            </a:r>
          </a:p>
          <a:p>
            <a:r>
              <a:rPr lang="en-US" dirty="0" smtClean="0"/>
              <a:t>1439 </a:t>
            </a:r>
            <a:r>
              <a:rPr lang="en-US" dirty="0" err="1" smtClean="0"/>
              <a:t>pts</a:t>
            </a:r>
            <a:r>
              <a:rPr lang="en-US" dirty="0" smtClean="0"/>
              <a:t>/m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bg2"/>
                </a:solidFill>
              </a:rPr>
              <a:t>Survey</a:t>
            </a:r>
            <a:r>
              <a:rPr lang="en-US" sz="1600" dirty="0">
                <a:solidFill>
                  <a:schemeClr val="tx1"/>
                </a:solidFill>
              </a:rPr>
              <a:t>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315163" y="3572089"/>
            <a:ext cx="2599896" cy="364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9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8347"/>
            <a:ext cx="9144000" cy="25132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 t="41346" r="1824" b="25961"/>
          <a:stretch/>
        </p:blipFill>
        <p:spPr bwMode="auto">
          <a:xfrm>
            <a:off x="1" y="4044957"/>
            <a:ext cx="9144000" cy="20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</a:t>
            </a:r>
            <a:r>
              <a:rPr lang="en-US" sz="1600" dirty="0">
                <a:solidFill>
                  <a:schemeClr val="bg2"/>
                </a:solidFill>
              </a:rPr>
              <a:t>Data</a:t>
            </a:r>
            <a:r>
              <a:rPr lang="en-US" sz="1600" dirty="0">
                <a:solidFill>
                  <a:schemeClr val="tx1"/>
                </a:solidFill>
              </a:rPr>
              <a:t>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14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3250" y="847089"/>
            <a:ext cx="6858000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0161"/>
            <a:ext cx="46199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</a:t>
            </a:r>
            <a:r>
              <a:rPr lang="en-US" sz="1600" dirty="0">
                <a:solidFill>
                  <a:schemeClr val="bg2"/>
                </a:solidFill>
              </a:rPr>
              <a:t>Data</a:t>
            </a:r>
            <a:r>
              <a:rPr lang="en-US" sz="1600" dirty="0">
                <a:solidFill>
                  <a:schemeClr val="tx1"/>
                </a:solidFill>
              </a:rPr>
              <a:t>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64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4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63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91" y="1376970"/>
            <a:ext cx="4392302" cy="4316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5765" y="809049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Generated on Point Cloud (834)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645" y="809049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Collected with Compass (</a:t>
            </a:r>
            <a:r>
              <a:rPr lang="en-US" dirty="0"/>
              <a:t>9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48" y="1376970"/>
            <a:ext cx="4474343" cy="43165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57825" y="5782591"/>
            <a:ext cx="2683676" cy="646331"/>
            <a:chOff x="5153025" y="6201691"/>
            <a:chExt cx="2683676" cy="646331"/>
          </a:xfrm>
        </p:grpSpPr>
        <p:sp>
          <p:nvSpPr>
            <p:cNvPr id="11" name="Rectangle 10"/>
            <p:cNvSpPr/>
            <p:nvPr/>
          </p:nvSpPr>
          <p:spPr>
            <a:xfrm>
              <a:off x="5153025" y="6362700"/>
              <a:ext cx="95250" cy="97083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153026" y="6586537"/>
              <a:ext cx="80962" cy="714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24475" y="6201691"/>
              <a:ext cx="2512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Manually delineated</a:t>
              </a:r>
            </a:p>
            <a:p>
              <a:r>
                <a:rPr lang="en-US" dirty="0" smtClean="0"/>
                <a:t>Auto generated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89012" y="5976696"/>
            <a:ext cx="2476406" cy="369332"/>
            <a:chOff x="1542442" y="6338886"/>
            <a:chExt cx="2476406" cy="369332"/>
          </a:xfrm>
        </p:grpSpPr>
        <p:sp>
          <p:nvSpPr>
            <p:cNvPr id="2" name="Diamond 1"/>
            <p:cNvSpPr/>
            <p:nvPr/>
          </p:nvSpPr>
          <p:spPr>
            <a:xfrm>
              <a:off x="1542442" y="6464583"/>
              <a:ext cx="123679" cy="126753"/>
            </a:xfrm>
            <a:prstGeom prst="diamon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26847" y="6338886"/>
              <a:ext cx="2392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Previously gathered</a:t>
              </a:r>
              <a:endParaRPr lang="en-US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</a:t>
            </a:r>
            <a:r>
              <a:rPr lang="en-US" sz="1600" dirty="0">
                <a:solidFill>
                  <a:schemeClr val="bg2"/>
                </a:solidFill>
              </a:rPr>
              <a:t>Data</a:t>
            </a:r>
            <a:r>
              <a:rPr lang="en-US" sz="1600" dirty="0">
                <a:solidFill>
                  <a:schemeClr val="tx1"/>
                </a:solidFill>
              </a:rPr>
              <a:t>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78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853" y="530408"/>
            <a:ext cx="6340128" cy="632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6979"/>
            <a:ext cx="3481754" cy="10718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Plane Sliding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5495734" y="1511565"/>
            <a:ext cx="1464906" cy="1212980"/>
          </a:xfrm>
          <a:custGeom>
            <a:avLst/>
            <a:gdLst>
              <a:gd name="connsiteX0" fmla="*/ 195943 w 1464906"/>
              <a:gd name="connsiteY0" fmla="*/ 1091682 h 1212980"/>
              <a:gd name="connsiteX1" fmla="*/ 0 w 1464906"/>
              <a:gd name="connsiteY1" fmla="*/ 74645 h 1212980"/>
              <a:gd name="connsiteX2" fmla="*/ 186612 w 1464906"/>
              <a:gd name="connsiteY2" fmla="*/ 27992 h 1212980"/>
              <a:gd name="connsiteX3" fmla="*/ 354563 w 1464906"/>
              <a:gd name="connsiteY3" fmla="*/ 0 h 1212980"/>
              <a:gd name="connsiteX4" fmla="*/ 578498 w 1464906"/>
              <a:gd name="connsiteY4" fmla="*/ 0 h 1212980"/>
              <a:gd name="connsiteX5" fmla="*/ 793102 w 1464906"/>
              <a:gd name="connsiteY5" fmla="*/ 18662 h 1212980"/>
              <a:gd name="connsiteX6" fmla="*/ 998376 w 1464906"/>
              <a:gd name="connsiteY6" fmla="*/ 55984 h 1212980"/>
              <a:gd name="connsiteX7" fmla="*/ 1222310 w 1464906"/>
              <a:gd name="connsiteY7" fmla="*/ 149290 h 1212980"/>
              <a:gd name="connsiteX8" fmla="*/ 1334278 w 1464906"/>
              <a:gd name="connsiteY8" fmla="*/ 223935 h 1212980"/>
              <a:gd name="connsiteX9" fmla="*/ 1464906 w 1464906"/>
              <a:gd name="connsiteY9" fmla="*/ 307911 h 1212980"/>
              <a:gd name="connsiteX10" fmla="*/ 970384 w 1464906"/>
              <a:gd name="connsiteY10" fmla="*/ 1212980 h 1212980"/>
              <a:gd name="connsiteX11" fmla="*/ 830425 w 1464906"/>
              <a:gd name="connsiteY11" fmla="*/ 1129004 h 1212980"/>
              <a:gd name="connsiteX12" fmla="*/ 709127 w 1464906"/>
              <a:gd name="connsiteY12" fmla="*/ 1091682 h 1212980"/>
              <a:gd name="connsiteX13" fmla="*/ 569167 w 1464906"/>
              <a:gd name="connsiteY13" fmla="*/ 1063690 h 1212980"/>
              <a:gd name="connsiteX14" fmla="*/ 410547 w 1464906"/>
              <a:gd name="connsiteY14" fmla="*/ 1063690 h 1212980"/>
              <a:gd name="connsiteX15" fmla="*/ 307910 w 1464906"/>
              <a:gd name="connsiteY15" fmla="*/ 1073021 h 1212980"/>
              <a:gd name="connsiteX16" fmla="*/ 195943 w 1464906"/>
              <a:gd name="connsiteY16" fmla="*/ 1091682 h 12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4906" h="1212980">
                <a:moveTo>
                  <a:pt x="195943" y="1091682"/>
                </a:moveTo>
                <a:lnTo>
                  <a:pt x="0" y="74645"/>
                </a:lnTo>
                <a:lnTo>
                  <a:pt x="186612" y="27992"/>
                </a:lnTo>
                <a:lnTo>
                  <a:pt x="354563" y="0"/>
                </a:lnTo>
                <a:lnTo>
                  <a:pt x="578498" y="0"/>
                </a:lnTo>
                <a:lnTo>
                  <a:pt x="793102" y="18662"/>
                </a:lnTo>
                <a:lnTo>
                  <a:pt x="998376" y="55984"/>
                </a:lnTo>
                <a:lnTo>
                  <a:pt x="1222310" y="149290"/>
                </a:lnTo>
                <a:lnTo>
                  <a:pt x="1334278" y="223935"/>
                </a:lnTo>
                <a:lnTo>
                  <a:pt x="1464906" y="307911"/>
                </a:lnTo>
                <a:lnTo>
                  <a:pt x="970384" y="1212980"/>
                </a:lnTo>
                <a:lnTo>
                  <a:pt x="830425" y="1129004"/>
                </a:lnTo>
                <a:lnTo>
                  <a:pt x="709127" y="1091682"/>
                </a:lnTo>
                <a:lnTo>
                  <a:pt x="569167" y="1063690"/>
                </a:lnTo>
                <a:lnTo>
                  <a:pt x="410547" y="1063690"/>
                </a:lnTo>
                <a:lnTo>
                  <a:pt x="307910" y="1073021"/>
                </a:lnTo>
                <a:lnTo>
                  <a:pt x="195943" y="1091682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</a:t>
            </a:r>
            <a:r>
              <a:rPr lang="en-US" sz="1600" dirty="0">
                <a:solidFill>
                  <a:schemeClr val="bg2"/>
                </a:solidFill>
              </a:rPr>
              <a:t>Analysis</a:t>
            </a:r>
            <a:endParaRPr lang="en-US" sz="1600" dirty="0" smtClean="0">
              <a:solidFill>
                <a:schemeClr val="bg2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57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837" y="586231"/>
            <a:ext cx="6284144" cy="62658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8175"/>
            <a:ext cx="36224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Flex Toppling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525350" y="5645021"/>
            <a:ext cx="2099387" cy="1129004"/>
          </a:xfrm>
          <a:custGeom>
            <a:avLst/>
            <a:gdLst>
              <a:gd name="connsiteX0" fmla="*/ 401216 w 2099387"/>
              <a:gd name="connsiteY0" fmla="*/ 0 h 1129004"/>
              <a:gd name="connsiteX1" fmla="*/ 0 w 2099387"/>
              <a:gd name="connsiteY1" fmla="*/ 765110 h 1129004"/>
              <a:gd name="connsiteX2" fmla="*/ 214604 w 2099387"/>
              <a:gd name="connsiteY2" fmla="*/ 839755 h 1129004"/>
              <a:gd name="connsiteX3" fmla="*/ 335902 w 2099387"/>
              <a:gd name="connsiteY3" fmla="*/ 914400 h 1129004"/>
              <a:gd name="connsiteX4" fmla="*/ 615820 w 2099387"/>
              <a:gd name="connsiteY4" fmla="*/ 998376 h 1129004"/>
              <a:gd name="connsiteX5" fmla="*/ 755779 w 2099387"/>
              <a:gd name="connsiteY5" fmla="*/ 1035698 h 1129004"/>
              <a:gd name="connsiteX6" fmla="*/ 1026367 w 2099387"/>
              <a:gd name="connsiteY6" fmla="*/ 1091682 h 1129004"/>
              <a:gd name="connsiteX7" fmla="*/ 1278294 w 2099387"/>
              <a:gd name="connsiteY7" fmla="*/ 1119674 h 1129004"/>
              <a:gd name="connsiteX8" fmla="*/ 1492898 w 2099387"/>
              <a:gd name="connsiteY8" fmla="*/ 1129004 h 1129004"/>
              <a:gd name="connsiteX9" fmla="*/ 1735494 w 2099387"/>
              <a:gd name="connsiteY9" fmla="*/ 1101012 h 1129004"/>
              <a:gd name="connsiteX10" fmla="*/ 1931436 w 2099387"/>
              <a:gd name="connsiteY10" fmla="*/ 1073021 h 1129004"/>
              <a:gd name="connsiteX11" fmla="*/ 2099387 w 2099387"/>
              <a:gd name="connsiteY11" fmla="*/ 1063690 h 1129004"/>
              <a:gd name="connsiteX12" fmla="*/ 1912775 w 2099387"/>
              <a:gd name="connsiteY12" fmla="*/ 223935 h 1129004"/>
              <a:gd name="connsiteX13" fmla="*/ 1782147 w 2099387"/>
              <a:gd name="connsiteY13" fmla="*/ 233265 h 1129004"/>
              <a:gd name="connsiteX14" fmla="*/ 1623526 w 2099387"/>
              <a:gd name="connsiteY14" fmla="*/ 242596 h 1129004"/>
              <a:gd name="connsiteX15" fmla="*/ 1474236 w 2099387"/>
              <a:gd name="connsiteY15" fmla="*/ 223935 h 1129004"/>
              <a:gd name="connsiteX16" fmla="*/ 1203649 w 2099387"/>
              <a:gd name="connsiteY16" fmla="*/ 205274 h 1129004"/>
              <a:gd name="connsiteX17" fmla="*/ 989045 w 2099387"/>
              <a:gd name="connsiteY17" fmla="*/ 177282 h 1129004"/>
              <a:gd name="connsiteX18" fmla="*/ 681134 w 2099387"/>
              <a:gd name="connsiteY18" fmla="*/ 93306 h 1129004"/>
              <a:gd name="connsiteX19" fmla="*/ 466530 w 2099387"/>
              <a:gd name="connsiteY19" fmla="*/ 37323 h 1129004"/>
              <a:gd name="connsiteX20" fmla="*/ 401216 w 2099387"/>
              <a:gd name="connsiteY20" fmla="*/ 0 h 112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99387" h="1129004">
                <a:moveTo>
                  <a:pt x="401216" y="0"/>
                </a:moveTo>
                <a:lnTo>
                  <a:pt x="0" y="765110"/>
                </a:lnTo>
                <a:lnTo>
                  <a:pt x="214604" y="839755"/>
                </a:lnTo>
                <a:lnTo>
                  <a:pt x="335902" y="914400"/>
                </a:lnTo>
                <a:lnTo>
                  <a:pt x="615820" y="998376"/>
                </a:lnTo>
                <a:lnTo>
                  <a:pt x="755779" y="1035698"/>
                </a:lnTo>
                <a:lnTo>
                  <a:pt x="1026367" y="1091682"/>
                </a:lnTo>
                <a:lnTo>
                  <a:pt x="1278294" y="1119674"/>
                </a:lnTo>
                <a:lnTo>
                  <a:pt x="1492898" y="1129004"/>
                </a:lnTo>
                <a:lnTo>
                  <a:pt x="1735494" y="1101012"/>
                </a:lnTo>
                <a:lnTo>
                  <a:pt x="1931436" y="1073021"/>
                </a:lnTo>
                <a:lnTo>
                  <a:pt x="2099387" y="1063690"/>
                </a:lnTo>
                <a:lnTo>
                  <a:pt x="1912775" y="223935"/>
                </a:lnTo>
                <a:lnTo>
                  <a:pt x="1782147" y="233265"/>
                </a:lnTo>
                <a:lnTo>
                  <a:pt x="1623526" y="242596"/>
                </a:lnTo>
                <a:lnTo>
                  <a:pt x="1474236" y="223935"/>
                </a:lnTo>
                <a:lnTo>
                  <a:pt x="1203649" y="205274"/>
                </a:lnTo>
                <a:lnTo>
                  <a:pt x="989045" y="177282"/>
                </a:lnTo>
                <a:lnTo>
                  <a:pt x="681134" y="93306"/>
                </a:lnTo>
                <a:lnTo>
                  <a:pt x="466530" y="37323"/>
                </a:lnTo>
                <a:lnTo>
                  <a:pt x="401216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</a:t>
            </a:r>
            <a:r>
              <a:rPr lang="en-US" sz="1600" dirty="0">
                <a:solidFill>
                  <a:schemeClr val="bg2"/>
                </a:solidFill>
              </a:rPr>
              <a:t>Analysis</a:t>
            </a:r>
            <a:endParaRPr lang="en-US" sz="1600" dirty="0" smtClean="0">
              <a:solidFill>
                <a:schemeClr val="bg2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55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845" y="564269"/>
            <a:ext cx="6322180" cy="6303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32" y="638175"/>
            <a:ext cx="283865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Wedge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834884" y="4096140"/>
            <a:ext cx="4077477" cy="1772816"/>
          </a:xfrm>
          <a:custGeom>
            <a:avLst/>
            <a:gdLst>
              <a:gd name="connsiteX0" fmla="*/ 0 w 4077477"/>
              <a:gd name="connsiteY0" fmla="*/ 0 h 1772816"/>
              <a:gd name="connsiteX1" fmla="*/ 46653 w 4077477"/>
              <a:gd name="connsiteY1" fmla="*/ 205273 h 1772816"/>
              <a:gd name="connsiteX2" fmla="*/ 158620 w 4077477"/>
              <a:gd name="connsiteY2" fmla="*/ 485192 h 1772816"/>
              <a:gd name="connsiteX3" fmla="*/ 214604 w 4077477"/>
              <a:gd name="connsiteY3" fmla="*/ 597159 h 1772816"/>
              <a:gd name="connsiteX4" fmla="*/ 289249 w 4077477"/>
              <a:gd name="connsiteY4" fmla="*/ 737118 h 1772816"/>
              <a:gd name="connsiteX5" fmla="*/ 345232 w 4077477"/>
              <a:gd name="connsiteY5" fmla="*/ 830424 h 1772816"/>
              <a:gd name="connsiteX6" fmla="*/ 457200 w 4077477"/>
              <a:gd name="connsiteY6" fmla="*/ 970384 h 1772816"/>
              <a:gd name="connsiteX7" fmla="*/ 559836 w 4077477"/>
              <a:gd name="connsiteY7" fmla="*/ 1091682 h 1772816"/>
              <a:gd name="connsiteX8" fmla="*/ 653142 w 4077477"/>
              <a:gd name="connsiteY8" fmla="*/ 1194318 h 1772816"/>
              <a:gd name="connsiteX9" fmla="*/ 802432 w 4077477"/>
              <a:gd name="connsiteY9" fmla="*/ 1315616 h 1772816"/>
              <a:gd name="connsiteX10" fmla="*/ 942391 w 4077477"/>
              <a:gd name="connsiteY10" fmla="*/ 1408922 h 1772816"/>
              <a:gd name="connsiteX11" fmla="*/ 1082351 w 4077477"/>
              <a:gd name="connsiteY11" fmla="*/ 1502229 h 1772816"/>
              <a:gd name="connsiteX12" fmla="*/ 1212979 w 4077477"/>
              <a:gd name="connsiteY12" fmla="*/ 1558212 h 1772816"/>
              <a:gd name="connsiteX13" fmla="*/ 1371600 w 4077477"/>
              <a:gd name="connsiteY13" fmla="*/ 1623526 h 1772816"/>
              <a:gd name="connsiteX14" fmla="*/ 1539551 w 4077477"/>
              <a:gd name="connsiteY14" fmla="*/ 1679510 h 1772816"/>
              <a:gd name="connsiteX15" fmla="*/ 1698171 w 4077477"/>
              <a:gd name="connsiteY15" fmla="*/ 1726163 h 1772816"/>
              <a:gd name="connsiteX16" fmla="*/ 1819469 w 4077477"/>
              <a:gd name="connsiteY16" fmla="*/ 1744824 h 1772816"/>
              <a:gd name="connsiteX17" fmla="*/ 2015412 w 4077477"/>
              <a:gd name="connsiteY17" fmla="*/ 1772816 h 1772816"/>
              <a:gd name="connsiteX18" fmla="*/ 2220685 w 4077477"/>
              <a:gd name="connsiteY18" fmla="*/ 1772816 h 1772816"/>
              <a:gd name="connsiteX19" fmla="*/ 2444620 w 4077477"/>
              <a:gd name="connsiteY19" fmla="*/ 1744824 h 1772816"/>
              <a:gd name="connsiteX20" fmla="*/ 2612571 w 4077477"/>
              <a:gd name="connsiteY20" fmla="*/ 1716833 h 1772816"/>
              <a:gd name="connsiteX21" fmla="*/ 2771191 w 4077477"/>
              <a:gd name="connsiteY21" fmla="*/ 1679510 h 1772816"/>
              <a:gd name="connsiteX22" fmla="*/ 3013787 w 4077477"/>
              <a:gd name="connsiteY22" fmla="*/ 1586204 h 1772816"/>
              <a:gd name="connsiteX23" fmla="*/ 3256383 w 4077477"/>
              <a:gd name="connsiteY23" fmla="*/ 1455575 h 1772816"/>
              <a:gd name="connsiteX24" fmla="*/ 3452326 w 4077477"/>
              <a:gd name="connsiteY24" fmla="*/ 1324947 h 1772816"/>
              <a:gd name="connsiteX25" fmla="*/ 3601616 w 4077477"/>
              <a:gd name="connsiteY25" fmla="*/ 1203649 h 1772816"/>
              <a:gd name="connsiteX26" fmla="*/ 3732244 w 4077477"/>
              <a:gd name="connsiteY26" fmla="*/ 1082351 h 1772816"/>
              <a:gd name="connsiteX27" fmla="*/ 3834881 w 4077477"/>
              <a:gd name="connsiteY27" fmla="*/ 970384 h 1772816"/>
              <a:gd name="connsiteX28" fmla="*/ 3918857 w 4077477"/>
              <a:gd name="connsiteY28" fmla="*/ 849086 h 1772816"/>
              <a:gd name="connsiteX29" fmla="*/ 4012163 w 4077477"/>
              <a:gd name="connsiteY29" fmla="*/ 727788 h 1772816"/>
              <a:gd name="connsiteX30" fmla="*/ 4077477 w 4077477"/>
              <a:gd name="connsiteY30" fmla="*/ 606490 h 1772816"/>
              <a:gd name="connsiteX31" fmla="*/ 3965510 w 4077477"/>
              <a:gd name="connsiteY31" fmla="*/ 634482 h 1772816"/>
              <a:gd name="connsiteX32" fmla="*/ 3825551 w 4077477"/>
              <a:gd name="connsiteY32" fmla="*/ 671804 h 1772816"/>
              <a:gd name="connsiteX33" fmla="*/ 3592285 w 4077477"/>
              <a:gd name="connsiteY33" fmla="*/ 709126 h 1772816"/>
              <a:gd name="connsiteX34" fmla="*/ 3405673 w 4077477"/>
              <a:gd name="connsiteY34" fmla="*/ 718457 h 1772816"/>
              <a:gd name="connsiteX35" fmla="*/ 3181738 w 4077477"/>
              <a:gd name="connsiteY35" fmla="*/ 755780 h 1772816"/>
              <a:gd name="connsiteX36" fmla="*/ 2995126 w 4077477"/>
              <a:gd name="connsiteY36" fmla="*/ 765110 h 1772816"/>
              <a:gd name="connsiteX37" fmla="*/ 2799183 w 4077477"/>
              <a:gd name="connsiteY37" fmla="*/ 765110 h 1772816"/>
              <a:gd name="connsiteX38" fmla="*/ 2640563 w 4077477"/>
              <a:gd name="connsiteY38" fmla="*/ 765110 h 1772816"/>
              <a:gd name="connsiteX39" fmla="*/ 2425959 w 4077477"/>
              <a:gd name="connsiteY39" fmla="*/ 746449 h 1772816"/>
              <a:gd name="connsiteX40" fmla="*/ 2286000 w 4077477"/>
              <a:gd name="connsiteY40" fmla="*/ 737118 h 1772816"/>
              <a:gd name="connsiteX41" fmla="*/ 2090057 w 4077477"/>
              <a:gd name="connsiteY41" fmla="*/ 718457 h 1772816"/>
              <a:gd name="connsiteX42" fmla="*/ 1810138 w 4077477"/>
              <a:gd name="connsiteY42" fmla="*/ 681135 h 1772816"/>
              <a:gd name="connsiteX43" fmla="*/ 1595534 w 4077477"/>
              <a:gd name="connsiteY43" fmla="*/ 625151 h 1772816"/>
              <a:gd name="connsiteX44" fmla="*/ 1380930 w 4077477"/>
              <a:gd name="connsiteY44" fmla="*/ 587829 h 1772816"/>
              <a:gd name="connsiteX45" fmla="*/ 1184987 w 4077477"/>
              <a:gd name="connsiteY45" fmla="*/ 550506 h 1772816"/>
              <a:gd name="connsiteX46" fmla="*/ 989044 w 4077477"/>
              <a:gd name="connsiteY46" fmla="*/ 485192 h 1772816"/>
              <a:gd name="connsiteX47" fmla="*/ 699795 w 4077477"/>
              <a:gd name="connsiteY47" fmla="*/ 373224 h 1772816"/>
              <a:gd name="connsiteX48" fmla="*/ 457200 w 4077477"/>
              <a:gd name="connsiteY48" fmla="*/ 279918 h 1772816"/>
              <a:gd name="connsiteX49" fmla="*/ 307910 w 4077477"/>
              <a:gd name="connsiteY49" fmla="*/ 177282 h 1772816"/>
              <a:gd name="connsiteX50" fmla="*/ 139959 w 4077477"/>
              <a:gd name="connsiteY50" fmla="*/ 93306 h 1772816"/>
              <a:gd name="connsiteX51" fmla="*/ 0 w 4077477"/>
              <a:gd name="connsiteY51" fmla="*/ 0 h 177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077477" h="1772816">
                <a:moveTo>
                  <a:pt x="0" y="0"/>
                </a:moveTo>
                <a:lnTo>
                  <a:pt x="46653" y="205273"/>
                </a:lnTo>
                <a:lnTo>
                  <a:pt x="158620" y="485192"/>
                </a:lnTo>
                <a:lnTo>
                  <a:pt x="214604" y="597159"/>
                </a:lnTo>
                <a:lnTo>
                  <a:pt x="289249" y="737118"/>
                </a:lnTo>
                <a:lnTo>
                  <a:pt x="345232" y="830424"/>
                </a:lnTo>
                <a:lnTo>
                  <a:pt x="457200" y="970384"/>
                </a:lnTo>
                <a:lnTo>
                  <a:pt x="559836" y="1091682"/>
                </a:lnTo>
                <a:lnTo>
                  <a:pt x="653142" y="1194318"/>
                </a:lnTo>
                <a:lnTo>
                  <a:pt x="802432" y="1315616"/>
                </a:lnTo>
                <a:lnTo>
                  <a:pt x="942391" y="1408922"/>
                </a:lnTo>
                <a:lnTo>
                  <a:pt x="1082351" y="1502229"/>
                </a:lnTo>
                <a:lnTo>
                  <a:pt x="1212979" y="1558212"/>
                </a:lnTo>
                <a:lnTo>
                  <a:pt x="1371600" y="1623526"/>
                </a:lnTo>
                <a:lnTo>
                  <a:pt x="1539551" y="1679510"/>
                </a:lnTo>
                <a:lnTo>
                  <a:pt x="1698171" y="1726163"/>
                </a:lnTo>
                <a:lnTo>
                  <a:pt x="1819469" y="1744824"/>
                </a:lnTo>
                <a:lnTo>
                  <a:pt x="2015412" y="1772816"/>
                </a:lnTo>
                <a:lnTo>
                  <a:pt x="2220685" y="1772816"/>
                </a:lnTo>
                <a:lnTo>
                  <a:pt x="2444620" y="1744824"/>
                </a:lnTo>
                <a:lnTo>
                  <a:pt x="2612571" y="1716833"/>
                </a:lnTo>
                <a:lnTo>
                  <a:pt x="2771191" y="1679510"/>
                </a:lnTo>
                <a:lnTo>
                  <a:pt x="3013787" y="1586204"/>
                </a:lnTo>
                <a:lnTo>
                  <a:pt x="3256383" y="1455575"/>
                </a:lnTo>
                <a:lnTo>
                  <a:pt x="3452326" y="1324947"/>
                </a:lnTo>
                <a:lnTo>
                  <a:pt x="3601616" y="1203649"/>
                </a:lnTo>
                <a:lnTo>
                  <a:pt x="3732244" y="1082351"/>
                </a:lnTo>
                <a:lnTo>
                  <a:pt x="3834881" y="970384"/>
                </a:lnTo>
                <a:lnTo>
                  <a:pt x="3918857" y="849086"/>
                </a:lnTo>
                <a:lnTo>
                  <a:pt x="4012163" y="727788"/>
                </a:lnTo>
                <a:lnTo>
                  <a:pt x="4077477" y="606490"/>
                </a:lnTo>
                <a:lnTo>
                  <a:pt x="3965510" y="634482"/>
                </a:lnTo>
                <a:lnTo>
                  <a:pt x="3825551" y="671804"/>
                </a:lnTo>
                <a:lnTo>
                  <a:pt x="3592285" y="709126"/>
                </a:lnTo>
                <a:lnTo>
                  <a:pt x="3405673" y="718457"/>
                </a:lnTo>
                <a:lnTo>
                  <a:pt x="3181738" y="755780"/>
                </a:lnTo>
                <a:lnTo>
                  <a:pt x="2995126" y="765110"/>
                </a:lnTo>
                <a:lnTo>
                  <a:pt x="2799183" y="765110"/>
                </a:lnTo>
                <a:lnTo>
                  <a:pt x="2640563" y="765110"/>
                </a:lnTo>
                <a:lnTo>
                  <a:pt x="2425959" y="746449"/>
                </a:lnTo>
                <a:lnTo>
                  <a:pt x="2286000" y="737118"/>
                </a:lnTo>
                <a:lnTo>
                  <a:pt x="2090057" y="718457"/>
                </a:lnTo>
                <a:lnTo>
                  <a:pt x="1810138" y="681135"/>
                </a:lnTo>
                <a:lnTo>
                  <a:pt x="1595534" y="625151"/>
                </a:lnTo>
                <a:lnTo>
                  <a:pt x="1380930" y="587829"/>
                </a:lnTo>
                <a:lnTo>
                  <a:pt x="1184987" y="550506"/>
                </a:lnTo>
                <a:lnTo>
                  <a:pt x="989044" y="485192"/>
                </a:lnTo>
                <a:lnTo>
                  <a:pt x="699795" y="373224"/>
                </a:lnTo>
                <a:lnTo>
                  <a:pt x="457200" y="279918"/>
                </a:lnTo>
                <a:lnTo>
                  <a:pt x="307910" y="177282"/>
                </a:lnTo>
                <a:lnTo>
                  <a:pt x="139959" y="9330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</a:t>
            </a:r>
            <a:r>
              <a:rPr lang="en-US" sz="1600" dirty="0">
                <a:solidFill>
                  <a:schemeClr val="bg2"/>
                </a:solidFill>
              </a:rPr>
              <a:t>Analysis</a:t>
            </a:r>
            <a:endParaRPr lang="en-US" sz="1600" dirty="0" smtClean="0">
              <a:solidFill>
                <a:schemeClr val="bg2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47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" y="1250270"/>
            <a:ext cx="4613451" cy="459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880" y="1233366"/>
            <a:ext cx="4668455" cy="465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767" y="88093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Crawford Notch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6817" y="86418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Warner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Comparison</a:t>
            </a:r>
            <a:r>
              <a:rPr lang="en-US" sz="1600" dirty="0" smtClean="0"/>
              <a:t>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05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47182"/>
              </p:ext>
            </p:extLst>
          </p:nvPr>
        </p:nvGraphicFramePr>
        <p:xfrm>
          <a:off x="239286" y="281103"/>
          <a:ext cx="8665427" cy="629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Comparison</a:t>
            </a:r>
            <a:r>
              <a:rPr lang="en-US" sz="1600" dirty="0" smtClean="0"/>
              <a:t>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562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" y="1257309"/>
            <a:ext cx="85248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than just a pretty picture (but they are pretty)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Photogrammetry allows measurement of </a:t>
            </a:r>
            <a:r>
              <a:rPr lang="en-US" sz="2800" i="1" dirty="0" smtClean="0"/>
              <a:t>many</a:t>
            </a:r>
            <a:r>
              <a:rPr lang="en-US" sz="2800" dirty="0" smtClean="0"/>
              <a:t> more structural measurements than possible by hand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Increased coverage, time by bringing into the office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Ability to measure heights, volumes, profiles of otherwise unreachable spots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Potential to quantify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Detailed profiles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</a:t>
            </a:r>
            <a:r>
              <a:rPr lang="en-US" sz="1600" dirty="0" smtClean="0">
                <a:solidFill>
                  <a:schemeClr val="bg2"/>
                </a:solidFill>
              </a:rPr>
              <a:t>Pros</a:t>
            </a:r>
            <a:r>
              <a:rPr lang="en-US" sz="1600" dirty="0" smtClean="0"/>
              <a:t>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09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375" y="1628784"/>
            <a:ext cx="8524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UAS has higher level of entry, needs more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Ground based can be prone to line of sight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Automated methods biased to slope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Vegetation can be an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Unknown accuracy/repeatability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Z values from GPS can be inaccurate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Freeware has </a:t>
            </a:r>
            <a:r>
              <a:rPr lang="en-US" sz="2800" smtClean="0"/>
              <a:t>some limitations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</a:t>
            </a:r>
            <a:r>
              <a:rPr lang="en-US" sz="1600" dirty="0" smtClean="0">
                <a:solidFill>
                  <a:schemeClr val="bg2"/>
                </a:solidFill>
              </a:rPr>
              <a:t>Cons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0506" y="1"/>
            <a:ext cx="5082988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57564"/>
            <a:ext cx="9144000" cy="160043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Changchang</a:t>
            </a:r>
            <a:r>
              <a:rPr lang="en-US" sz="1400" dirty="0">
                <a:solidFill>
                  <a:schemeClr val="bg1"/>
                </a:solidFill>
              </a:rPr>
              <a:t> Wu, "Towards Linear-time Incremental Structure From Motion", 3DV 2013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Changchang</a:t>
            </a:r>
            <a:r>
              <a:rPr lang="en-US" sz="1400" dirty="0">
                <a:solidFill>
                  <a:schemeClr val="bg1"/>
                </a:solidFill>
              </a:rPr>
              <a:t> Wu, Sameer </a:t>
            </a:r>
            <a:r>
              <a:rPr lang="en-US" sz="1400" dirty="0" err="1">
                <a:solidFill>
                  <a:schemeClr val="bg1"/>
                </a:solidFill>
              </a:rPr>
              <a:t>Agarwal</a:t>
            </a:r>
            <a:r>
              <a:rPr lang="en-US" sz="1400" dirty="0">
                <a:solidFill>
                  <a:schemeClr val="bg1"/>
                </a:solidFill>
              </a:rPr>
              <a:t>, Brian </a:t>
            </a:r>
            <a:r>
              <a:rPr lang="en-US" sz="1400" dirty="0" err="1">
                <a:solidFill>
                  <a:schemeClr val="bg1"/>
                </a:solidFill>
              </a:rPr>
              <a:t>Curless</a:t>
            </a:r>
            <a:r>
              <a:rPr lang="en-US" sz="1400" dirty="0">
                <a:solidFill>
                  <a:schemeClr val="bg1"/>
                </a:solidFill>
              </a:rPr>
              <a:t>, and Steven M. Seitz, "Multicore </a:t>
            </a:r>
            <a:r>
              <a:rPr lang="en-US" sz="1400" dirty="0" smtClean="0">
                <a:solidFill>
                  <a:schemeClr val="bg1"/>
                </a:solidFill>
              </a:rPr>
              <a:t>Bundle </a:t>
            </a:r>
            <a:r>
              <a:rPr lang="en-US" sz="1400" dirty="0">
                <a:solidFill>
                  <a:schemeClr val="bg1"/>
                </a:solidFill>
              </a:rPr>
              <a:t>Adjustment", CVPR 2011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Changchang</a:t>
            </a:r>
            <a:r>
              <a:rPr lang="en-US" sz="1400" dirty="0">
                <a:solidFill>
                  <a:schemeClr val="bg1"/>
                </a:solidFill>
              </a:rPr>
              <a:t> Wu, "</a:t>
            </a:r>
            <a:r>
              <a:rPr lang="en-US" sz="1400" dirty="0" err="1">
                <a:solidFill>
                  <a:schemeClr val="bg1"/>
                </a:solidFill>
              </a:rPr>
              <a:t>SiftGPU</a:t>
            </a:r>
            <a:r>
              <a:rPr lang="en-US" sz="1400" dirty="0">
                <a:solidFill>
                  <a:schemeClr val="bg1"/>
                </a:solidFill>
              </a:rPr>
              <a:t>: A GPU implementation of Scale </a:t>
            </a:r>
            <a:r>
              <a:rPr lang="en-US" sz="1400" dirty="0" err="1">
                <a:solidFill>
                  <a:schemeClr val="bg1"/>
                </a:solidFill>
              </a:rPr>
              <a:t>Invaraint</a:t>
            </a:r>
            <a:r>
              <a:rPr lang="en-US" sz="1400" dirty="0">
                <a:solidFill>
                  <a:schemeClr val="bg1"/>
                </a:solidFill>
              </a:rPr>
              <a:t>  Feature </a:t>
            </a:r>
            <a:r>
              <a:rPr lang="en-US" sz="1400" dirty="0" smtClean="0">
                <a:solidFill>
                  <a:schemeClr val="bg1"/>
                </a:solidFill>
              </a:rPr>
              <a:t>Transform </a:t>
            </a:r>
            <a:r>
              <a:rPr lang="en-US" sz="1400" dirty="0">
                <a:solidFill>
                  <a:schemeClr val="bg1"/>
                </a:solidFill>
              </a:rPr>
              <a:t>(SIFT)", http://cs.unc.edu/~ccwu/siftgpu, 2007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James</a:t>
            </a:r>
            <a:r>
              <a:rPr lang="en-US" sz="1400" dirty="0">
                <a:solidFill>
                  <a:schemeClr val="bg1"/>
                </a:solidFill>
              </a:rPr>
              <a:t>, M. R. and Robson, S. (2012) Automated image-based 3-D surface </a:t>
            </a:r>
            <a:r>
              <a:rPr lang="en-US" sz="1400" dirty="0" smtClean="0">
                <a:solidFill>
                  <a:schemeClr val="bg1"/>
                </a:solidFill>
              </a:rPr>
              <a:t>	reconstruction </a:t>
            </a:r>
            <a:r>
              <a:rPr lang="en-US" sz="1400" dirty="0">
                <a:solidFill>
                  <a:schemeClr val="bg1"/>
                </a:solidFill>
              </a:rPr>
              <a:t>for the geosciences: Accuracy and application, </a:t>
            </a:r>
            <a:r>
              <a:rPr lang="en-US" sz="1400" i="1" dirty="0">
                <a:solidFill>
                  <a:schemeClr val="bg1"/>
                </a:solidFill>
              </a:rPr>
              <a:t>J. </a:t>
            </a:r>
            <a:r>
              <a:rPr lang="en-US" sz="1400" i="1" dirty="0" err="1">
                <a:solidFill>
                  <a:schemeClr val="bg1"/>
                </a:solidFill>
              </a:rPr>
              <a:t>Geophys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smtClean="0">
                <a:solidFill>
                  <a:schemeClr val="bg1"/>
                </a:solidFill>
              </a:rPr>
              <a:t>Res</a:t>
            </a:r>
            <a:r>
              <a:rPr lang="en-US" sz="1400" i="1" dirty="0">
                <a:solidFill>
                  <a:schemeClr val="bg1"/>
                </a:solidFill>
              </a:rPr>
              <a:t>.</a:t>
            </a:r>
            <a:r>
              <a:rPr lang="en-US" sz="1400" dirty="0">
                <a:solidFill>
                  <a:schemeClr val="bg1"/>
                </a:solidFill>
              </a:rPr>
              <a:t>, 117, F03017, doi:10.1029/2011JF002289 </a:t>
            </a:r>
          </a:p>
        </p:txBody>
      </p:sp>
    </p:spTree>
    <p:extLst>
      <p:ext uri="{BB962C8B-B14F-4D97-AF65-F5344CB8AC3E}">
        <p14:creationId xmlns:p14="http://schemas.microsoft.com/office/powerpoint/2010/main" val="7743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12" y="3175814"/>
            <a:ext cx="4912666" cy="3682186"/>
          </a:xfrm>
          <a:ln w="28575">
            <a:noFill/>
          </a:ln>
        </p:spPr>
      </p:pic>
      <p:pic>
        <p:nvPicPr>
          <p:cNvPr id="3075" name="Picture 3" descr="E:\RockCuts_NHDOT\CrawfordNotch\Drone_day_pictures\IMG_01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24726" y="1304203"/>
            <a:ext cx="4769408" cy="357705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7231" y="774140"/>
            <a:ext cx="4566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Highest hazard in our rating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 (100 </a:t>
            </a:r>
            <a:r>
              <a:rPr lang="en-US" sz="2400" dirty="0" err="1" smtClean="0"/>
              <a:t>ft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Constructed in present form in 1961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Little shoulder/ditch width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93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735" y="4157466"/>
            <a:ext cx="3605213" cy="2700534"/>
          </a:xfrm>
          <a:prstGeom prst="rect">
            <a:avLst/>
          </a:prstGeom>
          <a:ln w="19050">
            <a:noFill/>
          </a:ln>
        </p:spPr>
      </p:pic>
      <p:pic>
        <p:nvPicPr>
          <p:cNvPr id="4098" name="Picture 2" descr="E:\RockCuts_NHDOT\CrawfordNotch\Drone_day_pictures\IMG_01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252240" y="286544"/>
            <a:ext cx="4140203" cy="3605213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098" y="1162353"/>
            <a:ext cx="4787900" cy="4719446"/>
          </a:xfrm>
        </p:spPr>
        <p:txBody>
          <a:bodyPr>
            <a:noAutofit/>
          </a:bodyPr>
          <a:lstStyle/>
          <a:p>
            <a:r>
              <a:rPr lang="en-US" sz="2400" dirty="0" smtClean="0"/>
              <a:t>SPR2 funded project</a:t>
            </a:r>
          </a:p>
          <a:p>
            <a:r>
              <a:rPr lang="en-US" sz="2400" dirty="0" smtClean="0"/>
              <a:t>DOT Contact: Rita Hunt, Aeronautics</a:t>
            </a:r>
          </a:p>
          <a:p>
            <a:r>
              <a:rPr lang="en-US" sz="2400" dirty="0" smtClean="0"/>
              <a:t>PI: Prof. Jarlath O’Neill-Dunne, UVM SAL</a:t>
            </a:r>
          </a:p>
          <a:p>
            <a:r>
              <a:rPr lang="en-US" sz="2400" dirty="0" smtClean="0"/>
              <a:t>Pilot: Tayler Engel, UVM</a:t>
            </a:r>
          </a:p>
          <a:p>
            <a:r>
              <a:rPr lang="en-US" sz="2400" dirty="0" smtClean="0"/>
              <a:t>Instrument: DJI Phantom 4, data processed with Pix4D</a:t>
            </a:r>
          </a:p>
          <a:p>
            <a:r>
              <a:rPr lang="en-US" sz="2400" dirty="0" smtClean="0"/>
              <a:t>Purpose: Compare a rock cut assessment using UAS data to that from data collected manually</a:t>
            </a:r>
          </a:p>
          <a:p>
            <a:r>
              <a:rPr lang="en-US" sz="2400" dirty="0" smtClean="0"/>
              <a:t>Flight: July 26, 2017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Survey</a:t>
            </a:r>
            <a:r>
              <a:rPr lang="en-US" sz="1600" dirty="0" smtClean="0">
                <a:solidFill>
                  <a:schemeClr val="tx1"/>
                </a:solidFill>
              </a:rPr>
              <a:t>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4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666618"/>
            <a:ext cx="7591425" cy="47204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5410200"/>
            <a:ext cx="8401050" cy="131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Coordination with maintenance: Work on a catch basin the same day necessitated the closure of a passing lane and allowed for room to fly UAS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Survey</a:t>
            </a:r>
            <a:r>
              <a:rPr lang="en-US" sz="1600" dirty="0" smtClean="0">
                <a:solidFill>
                  <a:schemeClr val="tx1"/>
                </a:solidFill>
              </a:rPr>
              <a:t>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70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1897" y="1094478"/>
            <a:ext cx="3589134" cy="311467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525" y="857250"/>
            <a:ext cx="4572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5250"/>
            <a:ext cx="4787360" cy="29527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518" y="3905250"/>
            <a:ext cx="4498483" cy="295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2476500" y="5438774"/>
            <a:ext cx="4581525" cy="4894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43263" y="621029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X,Y,Z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0" y="565016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X,Y,Z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Survey</a:t>
            </a:r>
            <a:r>
              <a:rPr lang="en-US" sz="1600" dirty="0" smtClean="0">
                <a:solidFill>
                  <a:schemeClr val="tx1"/>
                </a:solidFill>
              </a:rPr>
              <a:t>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4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317012"/>
          </a:xfrm>
        </p:spPr>
        <p:txBody>
          <a:bodyPr>
            <a:normAutofit/>
          </a:bodyPr>
          <a:lstStyle/>
          <a:p>
            <a:r>
              <a:rPr lang="en-US" dirty="0" smtClean="0"/>
              <a:t>UVM acquired 3828m</a:t>
            </a:r>
            <a:r>
              <a:rPr lang="en-US" baseline="30000" dirty="0" smtClean="0"/>
              <a:t>2</a:t>
            </a:r>
            <a:r>
              <a:rPr lang="en-US" dirty="0" smtClean="0"/>
              <a:t> area and processed the data using Pix4D</a:t>
            </a:r>
          </a:p>
          <a:p>
            <a:pPr lvl="1"/>
            <a:r>
              <a:rPr lang="en-US" dirty="0" smtClean="0"/>
              <a:t>Oriented point cloud 1.82x10</a:t>
            </a:r>
            <a:r>
              <a:rPr lang="en-US" baseline="30000" dirty="0" smtClean="0"/>
              <a:t>7</a:t>
            </a:r>
            <a:r>
              <a:rPr lang="en-US" dirty="0" smtClean="0"/>
              <a:t>points</a:t>
            </a:r>
            <a:r>
              <a:rPr lang="en-US" sz="2400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310 high-resolution images (and 2 videos)</a:t>
            </a:r>
          </a:p>
          <a:p>
            <a:pPr lvl="1"/>
            <a:r>
              <a:rPr lang="en-US" dirty="0" smtClean="0"/>
              <a:t>4754 points/m</a:t>
            </a:r>
            <a:r>
              <a:rPr lang="en-US" baseline="30000" dirty="0" smtClean="0"/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629" y="3365465"/>
            <a:ext cx="4287271" cy="338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653" y="3055249"/>
            <a:ext cx="3387760" cy="4008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bg2"/>
                </a:solidFill>
              </a:rPr>
              <a:t>Survey</a:t>
            </a:r>
            <a:r>
              <a:rPr lang="en-US" sz="1600" dirty="0" smtClean="0">
                <a:solidFill>
                  <a:schemeClr val="tx1"/>
                </a:solidFill>
              </a:rPr>
              <a:t>/Data/Analysis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6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8460"/>
            <a:ext cx="9144000" cy="26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599" y="6071394"/>
            <a:ext cx="8686800" cy="7540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Photo panorama (top) and point cloud (bottom</a:t>
            </a:r>
            <a:r>
              <a:rPr lang="en-US" sz="2000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66750"/>
            <a:ext cx="9144000" cy="28015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</a:t>
            </a:r>
            <a:r>
              <a:rPr lang="en-US" sz="1600" dirty="0" smtClean="0">
                <a:solidFill>
                  <a:schemeClr val="bg2"/>
                </a:solidFill>
              </a:rPr>
              <a:t>Data</a:t>
            </a:r>
            <a:r>
              <a:rPr lang="en-US" sz="1600" dirty="0" smtClean="0">
                <a:solidFill>
                  <a:schemeClr val="tx1"/>
                </a:solidFill>
              </a:rPr>
              <a:t>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28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5168" y="1408557"/>
            <a:ext cx="5248656" cy="393649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564" y="752475"/>
            <a:ext cx="4837541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1500" y="57197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Original image (left) and point cloud (right)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2994"/>
            <a:ext cx="9144000" cy="635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 defTabSz="1828800">
              <a:tabLst>
                <a:tab pos="914400" algn="l"/>
              </a:tabLst>
            </a:pPr>
            <a:r>
              <a:rPr lang="en-US" dirty="0" smtClean="0">
                <a:solidFill>
                  <a:schemeClr val="bg2"/>
                </a:solidFill>
              </a:rPr>
              <a:t>Crawford Notch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>
                <a:solidFill>
                  <a:schemeClr val="tx1"/>
                </a:solidFill>
              </a:rPr>
              <a:t>Survey/</a:t>
            </a:r>
            <a:r>
              <a:rPr lang="en-US" sz="1600" dirty="0" smtClean="0">
                <a:solidFill>
                  <a:schemeClr val="bg2"/>
                </a:solidFill>
              </a:rPr>
              <a:t>Data</a:t>
            </a:r>
            <a:r>
              <a:rPr lang="en-US" sz="1600" dirty="0" smtClean="0">
                <a:solidFill>
                  <a:schemeClr val="tx1"/>
                </a:solidFill>
              </a:rPr>
              <a:t>/Analysis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Warner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>
                <a:solidFill>
                  <a:schemeClr val="tx1"/>
                </a:solidFill>
              </a:rPr>
              <a:t>Survey/Data/Analysis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 defTabSz="1828800">
              <a:tabLst>
                <a:tab pos="914400" algn="l"/>
              </a:tabLst>
            </a:pPr>
            <a:r>
              <a:rPr lang="en-US" dirty="0" smtClean="0"/>
              <a:t>Conclusions</a:t>
            </a:r>
          </a:p>
          <a:p>
            <a:pPr algn="ctr" defTabSz="1828800">
              <a:tabLst>
                <a:tab pos="914400" algn="l"/>
              </a:tabLst>
            </a:pPr>
            <a:r>
              <a:rPr lang="en-US" sz="1600" dirty="0" smtClean="0"/>
              <a:t>Comparison/Pros/Cons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78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2788</TotalTime>
  <Words>693</Words>
  <Application>Microsoft Office PowerPoint</Application>
  <PresentationFormat>On-screen Show (4:3)</PresentationFormat>
  <Paragraphs>237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Use of 3D Point Cloud Data for Rock Slope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Planar Sliding</vt:lpstr>
      <vt:lpstr>Flex Toppling</vt:lpstr>
      <vt:lpstr>Wedge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 Sliding</vt:lpstr>
      <vt:lpstr>Flex Toppling</vt:lpstr>
      <vt:lpstr>Wedge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Dept.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Olson, Neil</cp:lastModifiedBy>
  <cp:revision>162</cp:revision>
  <cp:lastPrinted>2017-09-12T12:49:00Z</cp:lastPrinted>
  <dcterms:created xsi:type="dcterms:W3CDTF">2017-08-01T19:03:30Z</dcterms:created>
  <dcterms:modified xsi:type="dcterms:W3CDTF">2018-03-16T18:53:13Z</dcterms:modified>
</cp:coreProperties>
</file>