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58" r:id="rId5"/>
    <p:sldId id="263" r:id="rId6"/>
    <p:sldId id="259" r:id="rId7"/>
    <p:sldId id="264" r:id="rId8"/>
    <p:sldId id="265" r:id="rId9"/>
    <p:sldId id="270" r:id="rId10"/>
    <p:sldId id="260" r:id="rId11"/>
    <p:sldId id="261" r:id="rId12"/>
    <p:sldId id="262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3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3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041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3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7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2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3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5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5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1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5987BE9-93BF-47A0-863A-7182C4FBB98A}" type="datetimeFigureOut">
              <a:rPr lang="en-US" smtClean="0"/>
              <a:t>3/17/2018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AF2FB94-083A-4695-BBCD-53C2CED3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88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D76AF-C2FA-409F-88C7-96B821251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Geochemical variation in metasedimentary rocks adjacent to the Palisades Sill – metamorphic influence or original sediment composition?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5C072-8288-4E6E-9990-B03CC0C1A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370813"/>
            <a:ext cx="10514012" cy="1501826"/>
          </a:xfrm>
        </p:spPr>
        <p:txBody>
          <a:bodyPr>
            <a:normAutofit/>
          </a:bodyPr>
          <a:lstStyle/>
          <a:p>
            <a:r>
              <a:rPr lang="en-US" sz="3200" dirty="0"/>
              <a:t>Jane Alexander, Sean Thatcher and Victoria </a:t>
            </a:r>
            <a:r>
              <a:rPr lang="en-US" sz="3200" dirty="0" err="1"/>
              <a:t>Rivelli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085751-2A77-4A67-8B2C-1DD894CC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31" y="5186745"/>
            <a:ext cx="3606738" cy="88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76FAF-3849-4678-9D4F-57ADA6AD5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615"/>
            <a:ext cx="10515600" cy="1325563"/>
          </a:xfrm>
        </p:spPr>
        <p:txBody>
          <a:bodyPr/>
          <a:lstStyle/>
          <a:p>
            <a:r>
              <a:rPr lang="en-US" dirty="0"/>
              <a:t>Transect – major elements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13DB3-8CB0-46EC-B426-B5EA4EC78A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 consistent variation in concentration with distance from contact</a:t>
            </a:r>
          </a:p>
          <a:p>
            <a:pPr lvl="1"/>
            <a:r>
              <a:rPr lang="en-US" dirty="0"/>
              <a:t>No increase in Na (from metasomatism) with proximity to the contact</a:t>
            </a:r>
          </a:p>
          <a:p>
            <a:r>
              <a:rPr lang="en-US" dirty="0"/>
              <a:t>Variation is due to variation in original lithology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83A9C2-4D68-4082-A7AA-B2B245A8A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1843198"/>
            <a:ext cx="5033962" cy="43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88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517F-3634-4241-A47F-18E9254C0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Transect – trace elements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46CF9-2817-4E48-921E-3E4CA206E2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Normalized to total non-silica oxides to remove variation quartz dilution</a:t>
            </a:r>
          </a:p>
          <a:p>
            <a:r>
              <a:rPr lang="en-US" dirty="0"/>
              <a:t>No consistent variation with distance from contact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3909FD-EEEF-4D00-A7BB-C3CFFA2BB1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1843198"/>
            <a:ext cx="5033962" cy="43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4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B8452-3BDE-4C07-97DA-D4AFF490A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Transect - REE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32CA8-48CE-4D43-9931-F8DD8D8229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Normalized to total non-silica oxides to remove variation quartz dilution</a:t>
            </a:r>
          </a:p>
          <a:p>
            <a:r>
              <a:rPr lang="en-US" dirty="0"/>
              <a:t>No consistent variation with distance from contact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AF9906-2A2C-4351-B1C0-4B77B0B913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1843198"/>
            <a:ext cx="5033962" cy="43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50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62C3D-3837-4CB5-A7C3-3A86861F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of remobilized sediment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C3EF1-DD1D-41B0-A690-E612892886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Overall major element chemistry is similar to other </a:t>
            </a:r>
            <a:r>
              <a:rPr lang="en-US" dirty="0" err="1"/>
              <a:t>metapsammites</a:t>
            </a:r>
            <a:endParaRPr lang="en-US" dirty="0"/>
          </a:p>
          <a:p>
            <a:r>
              <a:rPr lang="en-US" dirty="0"/>
              <a:t>Enriched in REE compared to other samples</a:t>
            </a:r>
          </a:p>
          <a:p>
            <a:pPr lvl="1"/>
            <a:r>
              <a:rPr lang="en-US"/>
              <a:t>Also slightly enriched in Th, Sc and Y</a:t>
            </a:r>
          </a:p>
          <a:p>
            <a:pPr lvl="1"/>
            <a:r>
              <a:rPr lang="en-US"/>
              <a:t>Heavy </a:t>
            </a:r>
            <a:r>
              <a:rPr lang="en-US" dirty="0"/>
              <a:t>REE may have been removed from channel deposit that supplied the sediment to the </a:t>
            </a:r>
            <a:r>
              <a:rPr lang="en-US"/>
              <a:t>clastic dike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C053B7B-31AA-4A5F-91F6-37F4DBF3B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814663"/>
            <a:ext cx="4124764" cy="273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2015-03-18-21-59-44">
            <a:extLst>
              <a:ext uri="{FF2B5EF4-FFF2-40B4-BE49-F238E27FC236}">
                <a16:creationId xmlns:a16="http://schemas.microsoft.com/office/drawing/2014/main" id="{6CCC65DE-BC1A-4676-A1DF-9840E39E4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609" y="4128114"/>
            <a:ext cx="4326684" cy="225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820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E707-CB42-4630-87E0-3BBE9AD0B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with smoky quartz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F73F0-B131-45DE-A896-E97CC54EB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5320" y="1825625"/>
            <a:ext cx="5079896" cy="43887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Located 8 m below contact</a:t>
            </a:r>
          </a:p>
          <a:p>
            <a:r>
              <a:rPr lang="en-US" dirty="0"/>
              <a:t>Overall major element chemistry is similar to other </a:t>
            </a:r>
            <a:r>
              <a:rPr lang="en-US" dirty="0" err="1"/>
              <a:t>metapsammites</a:t>
            </a:r>
            <a:endParaRPr lang="en-US" dirty="0"/>
          </a:p>
          <a:p>
            <a:r>
              <a:rPr lang="en-US" dirty="0"/>
              <a:t>Enriched in Th, Cu, </a:t>
            </a:r>
            <a:r>
              <a:rPr lang="en-US" dirty="0" err="1"/>
              <a:t>Hf</a:t>
            </a:r>
            <a:r>
              <a:rPr lang="en-US" dirty="0"/>
              <a:t>, </a:t>
            </a:r>
            <a:r>
              <a:rPr lang="en-US" dirty="0" err="1"/>
              <a:t>Zr</a:t>
            </a:r>
            <a:r>
              <a:rPr lang="en-US" dirty="0"/>
              <a:t> and heavy REE</a:t>
            </a:r>
          </a:p>
          <a:p>
            <a:r>
              <a:rPr lang="en-US" dirty="0"/>
              <a:t>Smoky quartz forms when Al is incorporated into the quartz</a:t>
            </a:r>
          </a:p>
          <a:p>
            <a:pPr lvl="1"/>
            <a:r>
              <a:rPr lang="en-US" dirty="0"/>
              <a:t>Probably when quartz recrystallized</a:t>
            </a:r>
          </a:p>
          <a:p>
            <a:r>
              <a:rPr lang="en-US" dirty="0"/>
              <a:t>Then the quartz is subject to radiation</a:t>
            </a:r>
          </a:p>
          <a:p>
            <a:pPr lvl="1"/>
            <a:r>
              <a:rPr lang="en-US" dirty="0"/>
              <a:t>Most likely source is high thorium concentration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E8A584-0EED-4618-862F-49131CBC31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38" y="1850558"/>
            <a:ext cx="4116639" cy="274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A7E9300-6292-4D77-B7C8-6FF9F532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466" y="4154750"/>
            <a:ext cx="3694204" cy="2466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052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0E694-36EF-46D3-9EE0-2056C19D0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D3D9-B54A-4A2D-89B2-624E8E968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4420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Transect through metasedimentary arkose, lithic arkose and </a:t>
            </a:r>
            <a:r>
              <a:rPr lang="en-US" dirty="0" err="1"/>
              <a:t>subarkose</a:t>
            </a:r>
            <a:r>
              <a:rPr lang="en-US" dirty="0"/>
              <a:t> rocks shows no influence of the sill on geochemistry</a:t>
            </a:r>
          </a:p>
          <a:p>
            <a:pPr lvl="1"/>
            <a:r>
              <a:rPr lang="en-US" dirty="0"/>
              <a:t>Variations in major, trace and rare earth elements are related to lithology</a:t>
            </a:r>
          </a:p>
          <a:p>
            <a:r>
              <a:rPr lang="en-US" dirty="0"/>
              <a:t>Remobilized sediment in clastic dike shows no change in major elements, however trace and rare earth elements indicate alteration</a:t>
            </a:r>
          </a:p>
          <a:p>
            <a:r>
              <a:rPr lang="en-US" dirty="0"/>
              <a:t>Sample with smoky quartz has similar major elements concentrations to other arkose samples, but has strong enrichment of  Th and heavy REE</a:t>
            </a:r>
          </a:p>
          <a:p>
            <a:pPr lvl="1"/>
            <a:r>
              <a:rPr lang="en-US" dirty="0"/>
              <a:t>Probably related to lithology not from influence of sill</a:t>
            </a:r>
          </a:p>
          <a:p>
            <a:pPr lvl="1"/>
            <a:r>
              <a:rPr lang="en-US" dirty="0"/>
              <a:t>May indicate presence of volcanic ash??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9BA6B4-4B27-4522-AE50-E228E3B684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2295393"/>
            <a:ext cx="5033962" cy="34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0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E41A-9870-4B00-AB21-CDDA72F0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FE315-3609-4799-AF98-A50341AC4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0000" y="1825624"/>
            <a:ext cx="5025216" cy="442425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Previous work suggested the presence of a volcanic ash in this area (site no longer accessible)</a:t>
            </a:r>
          </a:p>
          <a:p>
            <a:r>
              <a:rPr lang="en-US" dirty="0"/>
              <a:t>Some questions remain about the influence of contact metamorphism on the geochemistry, so current work was undertaken</a:t>
            </a:r>
          </a:p>
          <a:p>
            <a:pPr lvl="1"/>
            <a:r>
              <a:rPr lang="en-US" dirty="0"/>
              <a:t>To determine whether proximity to the contact with the sill influences geochemistry</a:t>
            </a:r>
          </a:p>
          <a:p>
            <a:pPr lvl="1"/>
            <a:r>
              <a:rPr lang="en-US" dirty="0"/>
              <a:t>To determine whether sediments that were visibly remobilized show any difference in geochemistry compared to regularly bedded sediments</a:t>
            </a:r>
          </a:p>
          <a:p>
            <a:pPr lvl="1"/>
            <a:r>
              <a:rPr lang="en-US" dirty="0"/>
              <a:t>To examine any anomalies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E4F238-B77E-48B6-8238-7FD97DE3DC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2189845"/>
            <a:ext cx="5033962" cy="36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4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CBEC5-5441-481F-8EE3-F927022D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1124CDE-D974-4CAE-A617-CC963C3A65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0775" y="2197852"/>
            <a:ext cx="5024438" cy="3606884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48B667A-0114-4228-BE28-7265DAE98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9838" y="2196162"/>
            <a:ext cx="5033962" cy="36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1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D805A-94E3-4134-B7A1-599ED2ED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878AC-483E-4393-8F0C-DC2DB6C032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Transect (section 2) with samples collected at measured distance from contact with base of sill</a:t>
            </a:r>
          </a:p>
          <a:p>
            <a:r>
              <a:rPr lang="en-US" dirty="0"/>
              <a:t>Samples from an area with obvious sediment remobilization (clastic dike)</a:t>
            </a:r>
          </a:p>
          <a:p>
            <a:r>
              <a:rPr lang="en-US" dirty="0"/>
              <a:t>Samples from area with many dark minerals, but otherwise similar to section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01B647-48DF-4864-A71B-1C10F17697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0577" y="1825625"/>
            <a:ext cx="41324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1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E7EC-92DF-4A30-BDF3-603074AE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Mineralogy and petrology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2B739-BAA3-4CFF-8F0B-AD9F87BB1F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Most samples plot in </a:t>
            </a:r>
            <a:r>
              <a:rPr lang="en-US" dirty="0" err="1"/>
              <a:t>quartzose</a:t>
            </a:r>
            <a:r>
              <a:rPr lang="en-US" dirty="0"/>
              <a:t> provenance (of </a:t>
            </a:r>
            <a:r>
              <a:rPr lang="en-US" dirty="0" err="1"/>
              <a:t>Roser</a:t>
            </a:r>
            <a:r>
              <a:rPr lang="en-US" dirty="0"/>
              <a:t> and </a:t>
            </a:r>
            <a:r>
              <a:rPr lang="en-US" dirty="0" err="1"/>
              <a:t>Korsch</a:t>
            </a:r>
            <a:r>
              <a:rPr lang="en-US" dirty="0"/>
              <a:t>, 1986)</a:t>
            </a:r>
          </a:p>
          <a:p>
            <a:pPr lvl="1"/>
            <a:r>
              <a:rPr lang="en-US" dirty="0"/>
              <a:t>Mostly </a:t>
            </a:r>
            <a:r>
              <a:rPr lang="en-US" dirty="0" err="1"/>
              <a:t>metapsammites</a:t>
            </a:r>
            <a:r>
              <a:rPr lang="en-US" dirty="0"/>
              <a:t> with 2 metapelites</a:t>
            </a:r>
          </a:p>
          <a:p>
            <a:r>
              <a:rPr lang="en-US" dirty="0"/>
              <a:t>Thin sections show evidence of recrystallization</a:t>
            </a:r>
          </a:p>
          <a:p>
            <a:pPr lvl="1"/>
            <a:r>
              <a:rPr lang="en-US" dirty="0"/>
              <a:t>Some clay matrix metamorphosed to biotite and cordierite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E907A3-8A93-4E10-8E49-81FD56AA40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43" y="1679336"/>
            <a:ext cx="3197739" cy="4790239"/>
          </a:xfrm>
        </p:spPr>
      </p:pic>
    </p:spTree>
    <p:extLst>
      <p:ext uri="{BB962C8B-B14F-4D97-AF65-F5344CB8AC3E}">
        <p14:creationId xmlns:p14="http://schemas.microsoft.com/office/powerpoint/2010/main" val="719097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665E-0E73-4C00-904E-3BC36F24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element composition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E4F81-E842-4C99-86E7-1EC286F1E0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Shale</a:t>
            </a:r>
          </a:p>
          <a:p>
            <a:pPr lvl="1"/>
            <a:r>
              <a:rPr lang="en-US" dirty="0"/>
              <a:t>NB9, NB15</a:t>
            </a:r>
          </a:p>
          <a:p>
            <a:r>
              <a:rPr lang="en-US" dirty="0" err="1"/>
              <a:t>Subarkose</a:t>
            </a:r>
            <a:endParaRPr lang="en-US" dirty="0"/>
          </a:p>
          <a:p>
            <a:pPr lvl="1"/>
            <a:r>
              <a:rPr lang="en-US" dirty="0"/>
              <a:t>NB16, NB17</a:t>
            </a:r>
          </a:p>
          <a:p>
            <a:r>
              <a:rPr lang="en-US" dirty="0" err="1"/>
              <a:t>Subarkose</a:t>
            </a:r>
            <a:r>
              <a:rPr lang="en-US" dirty="0"/>
              <a:t>/arkose</a:t>
            </a:r>
          </a:p>
          <a:p>
            <a:pPr lvl="1"/>
            <a:r>
              <a:rPr lang="en-US" dirty="0"/>
              <a:t>NB5, NB22, NB23</a:t>
            </a:r>
          </a:p>
          <a:p>
            <a:r>
              <a:rPr lang="en-US" dirty="0"/>
              <a:t>Arkose</a:t>
            </a:r>
          </a:p>
          <a:p>
            <a:pPr lvl="1"/>
            <a:r>
              <a:rPr lang="en-US" dirty="0"/>
              <a:t>NB18, NB20, NB25, NB26, NB27</a:t>
            </a:r>
          </a:p>
          <a:p>
            <a:r>
              <a:rPr lang="en-US" dirty="0"/>
              <a:t>Arkose/</a:t>
            </a:r>
            <a:r>
              <a:rPr lang="en-US" dirty="0" err="1"/>
              <a:t>litharenite</a:t>
            </a:r>
            <a:endParaRPr lang="en-US" dirty="0"/>
          </a:p>
          <a:p>
            <a:pPr lvl="1"/>
            <a:r>
              <a:rPr lang="en-US" dirty="0"/>
              <a:t>NB24</a:t>
            </a:r>
          </a:p>
          <a:p>
            <a:r>
              <a:rPr lang="en-US" dirty="0"/>
              <a:t>From Herron 1988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40580F-712E-465E-85D3-96C98B46E0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1843198"/>
            <a:ext cx="5033962" cy="43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1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1861D-7427-407F-9A98-FFF1918B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Trace elements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48784-F96A-494B-91EF-ABECF6EDB5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Most </a:t>
            </a:r>
            <a:r>
              <a:rPr lang="en-US" dirty="0" err="1"/>
              <a:t>metapsammites</a:t>
            </a:r>
            <a:r>
              <a:rPr lang="en-US" dirty="0"/>
              <a:t> are depleted in trace elements compared to NASC</a:t>
            </a:r>
          </a:p>
          <a:p>
            <a:r>
              <a:rPr lang="en-US" dirty="0"/>
              <a:t>Sample with smoky quartz (NB5) has &gt;10 time more thorium than any other sample.</a:t>
            </a:r>
          </a:p>
          <a:p>
            <a:pPr lvl="1"/>
            <a:r>
              <a:rPr lang="en-US" dirty="0"/>
              <a:t>Also enriched in </a:t>
            </a:r>
            <a:r>
              <a:rPr lang="en-US" dirty="0" err="1"/>
              <a:t>Hf</a:t>
            </a:r>
            <a:r>
              <a:rPr lang="en-US" dirty="0"/>
              <a:t> and </a:t>
            </a:r>
            <a:r>
              <a:rPr lang="en-US" dirty="0" err="1"/>
              <a:t>Zr</a:t>
            </a:r>
            <a:r>
              <a:rPr lang="en-US" dirty="0"/>
              <a:t> compared to other samples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DC66614-BF8E-4D9D-8CF4-FE71ADD3D1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2426610"/>
            <a:ext cx="5033962" cy="314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88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394D-C3AA-4EEC-B4FC-33FFC8ED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earth elements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7DD1A-BAC1-4C53-A8FB-B9901E4EBE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Metapsammites</a:t>
            </a:r>
            <a:r>
              <a:rPr lang="en-US" dirty="0"/>
              <a:t> depleted in all REE compared to NASC</a:t>
            </a:r>
          </a:p>
          <a:p>
            <a:r>
              <a:rPr lang="en-US" dirty="0"/>
              <a:t>Metapelites depleted in heavy REE</a:t>
            </a:r>
          </a:p>
          <a:p>
            <a:r>
              <a:rPr lang="en-US" dirty="0"/>
              <a:t>Remobilized sediment is enriched in REE</a:t>
            </a:r>
          </a:p>
          <a:p>
            <a:r>
              <a:rPr lang="en-US" dirty="0"/>
              <a:t>Sample with smoky quartz is enriched in heavy REE and has a strong negative europium anomaly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846E0E-DA28-4D5B-8EE7-06E1AEA8F0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2426610"/>
            <a:ext cx="5033962" cy="314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50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1394D-C3AA-4EEC-B4FC-33FFC8ED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earth elements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443AE-1029-4FE4-9E78-4F5AB2403E1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</a:t>
            </a:r>
            <a:r>
              <a:rPr lang="en-US" dirty="0" err="1"/>
              <a:t>metapsammites</a:t>
            </a:r>
            <a:r>
              <a:rPr lang="en-US" dirty="0"/>
              <a:t> plot in a similar region to previous samples from the area</a:t>
            </a:r>
          </a:p>
          <a:p>
            <a:r>
              <a:rPr lang="en-US" dirty="0"/>
              <a:t>Metapelites (NB9 and NB15) are more fractionated</a:t>
            </a:r>
          </a:p>
          <a:p>
            <a:r>
              <a:rPr lang="en-US" dirty="0" err="1"/>
              <a:t>Metapsammites</a:t>
            </a:r>
            <a:r>
              <a:rPr lang="en-US" dirty="0"/>
              <a:t> from the channel deposit (NB16 and NB17) are very fractionated, and may have lost heavy REE when sediments were remobilized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4A4D4D-9544-4D1F-87D0-BB925CADD7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9838" y="1843198"/>
            <a:ext cx="5033962" cy="43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1286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1322</TotalTime>
  <Words>611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Corbel</vt:lpstr>
      <vt:lpstr>Depth</vt:lpstr>
      <vt:lpstr>Geochemical variation in metasedimentary rocks adjacent to the Palisades Sill – metamorphic influence or original sediment composition?</vt:lpstr>
      <vt:lpstr>Purpose</vt:lpstr>
      <vt:lpstr>Location</vt:lpstr>
      <vt:lpstr>Sampling</vt:lpstr>
      <vt:lpstr>Mineralogy and petrology</vt:lpstr>
      <vt:lpstr>Major element composition</vt:lpstr>
      <vt:lpstr>Trace elements</vt:lpstr>
      <vt:lpstr>Rare earth elements</vt:lpstr>
      <vt:lpstr>Rare earth elements</vt:lpstr>
      <vt:lpstr>Transect – major elements</vt:lpstr>
      <vt:lpstr>Transect – trace elements</vt:lpstr>
      <vt:lpstr>Transect - REE</vt:lpstr>
      <vt:lpstr>Sample of remobilized sediment</vt:lpstr>
      <vt:lpstr>Sample with smoky quartz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Geochemical variation in metasedimentary rocks adjacent to the Palisades Sill – metamorphic influence or original sediment composition?</dc:title>
  <dc:creator>Jane Alexander</dc:creator>
  <cp:lastModifiedBy>Jane Alexander</cp:lastModifiedBy>
  <cp:revision>28</cp:revision>
  <dcterms:created xsi:type="dcterms:W3CDTF">2018-03-17T11:14:58Z</dcterms:created>
  <dcterms:modified xsi:type="dcterms:W3CDTF">2018-03-18T09:19:58Z</dcterms:modified>
</cp:coreProperties>
</file>