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0"/>
  </p:notesMasterIdLst>
  <p:handoutMasterIdLst>
    <p:handoutMasterId r:id="rId31"/>
  </p:handoutMasterIdLst>
  <p:sldIdLst>
    <p:sldId id="258" r:id="rId3"/>
    <p:sldId id="272" r:id="rId4"/>
    <p:sldId id="273" r:id="rId5"/>
    <p:sldId id="259" r:id="rId6"/>
    <p:sldId id="275" r:id="rId7"/>
    <p:sldId id="266" r:id="rId8"/>
    <p:sldId id="278" r:id="rId9"/>
    <p:sldId id="279" r:id="rId10"/>
    <p:sldId id="280" r:id="rId11"/>
    <p:sldId id="282" r:id="rId12"/>
    <p:sldId id="283" r:id="rId13"/>
    <p:sldId id="284" r:id="rId14"/>
    <p:sldId id="285" r:id="rId15"/>
    <p:sldId id="286" r:id="rId16"/>
    <p:sldId id="306" r:id="rId17"/>
    <p:sldId id="271" r:id="rId18"/>
    <p:sldId id="288" r:id="rId19"/>
    <p:sldId id="289" r:id="rId20"/>
    <p:sldId id="290" r:id="rId21"/>
    <p:sldId id="293" r:id="rId22"/>
    <p:sldId id="294" r:id="rId23"/>
    <p:sldId id="295" r:id="rId24"/>
    <p:sldId id="308" r:id="rId25"/>
    <p:sldId id="307" r:id="rId26"/>
    <p:sldId id="291" r:id="rId27"/>
    <p:sldId id="292" r:id="rId28"/>
    <p:sldId id="268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73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968"/>
    </p:cViewPr>
  </p:sorterViewPr>
  <p:notesViewPr>
    <p:cSldViewPr snapToGrid="0">
      <p:cViewPr varScale="1">
        <p:scale>
          <a:sx n="65" d="100"/>
          <a:sy n="65" d="100"/>
        </p:scale>
        <p:origin x="177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32E1ECB5-9450-48C1-BC8B-02C838CDE6B9}" type="datetimeFigureOut">
              <a:rPr lang="en-US"/>
              <a:t>5/22/2018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05F2BE9C-E2E4-43F3-8D67-E9DB812BB9B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579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16EE0964-1A1C-492A-8ABB-97C526CFCDFB}" type="datetimeFigureOut">
              <a:rPr lang="en-US"/>
              <a:t>5/22/2018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9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0B06ED93-11B9-488C-8E71-3FBEB8F36D4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63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1905000" y="1464287"/>
            <a:ext cx="8382000" cy="2729554"/>
          </a:xfrm>
          <a:prstGeom prst="rect">
            <a:avLst/>
          </a:prstGeom>
        </p:spPr>
        <p:txBody>
          <a:bodyPr tIns="0" bIns="0" anchor="b"/>
          <a:lstStyle>
            <a:lvl1pPr algn="l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4193840"/>
            <a:ext cx="8382000" cy="1108883"/>
          </a:xfrm>
        </p:spPr>
        <p:txBody>
          <a:bodyPr tIns="0" bIns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162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00">
          <p15:clr>
            <a:srgbClr val="5ACBF0"/>
          </p15:clr>
        </p15:guide>
        <p15:guide id="2" pos="6480">
          <p15:clr>
            <a:srgbClr val="5ACBF0"/>
          </p15:clr>
        </p15:guide>
        <p15:guide id="3" orient="horz" pos="216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6" idx="1"/>
          </p:cNvCxnSpPr>
          <p:nvPr userDrawn="1"/>
        </p:nvCxnSpPr>
        <p:spPr>
          <a:xfrm>
            <a:off x="0" y="720969"/>
            <a:ext cx="12192000" cy="879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0" y="0"/>
            <a:ext cx="152986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Introduction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47446" y="-1"/>
            <a:ext cx="1705707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Stratigraphy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270737" y="1"/>
            <a:ext cx="195189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Methodology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37586" y="0"/>
            <a:ext cx="1365437" cy="7209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Research Questions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600393" y="8791"/>
            <a:ext cx="1717129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Structure and dataset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317522" y="4455"/>
            <a:ext cx="1828801" cy="7253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Interpretations and Analysis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146323" y="4400"/>
            <a:ext cx="206063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Conclusions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0" y="0"/>
            <a:ext cx="152986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547446" y="-1"/>
            <a:ext cx="1705707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Stratigraphy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270737" y="1"/>
            <a:ext cx="195189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Methodology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5222631" y="0"/>
            <a:ext cx="2711694" cy="4001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Research Questions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934325" y="2826"/>
            <a:ext cx="4275259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Structure and dataset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457051"/>
            <a:ext cx="505937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Interpretations and Analysis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5075208" y="457051"/>
            <a:ext cx="7116791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4159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6" idx="1"/>
          </p:cNvCxnSpPr>
          <p:nvPr userDrawn="1"/>
        </p:nvCxnSpPr>
        <p:spPr>
          <a:xfrm>
            <a:off x="0" y="720969"/>
            <a:ext cx="12192000" cy="879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0" y="0"/>
            <a:ext cx="152986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Introduction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47446" y="-1"/>
            <a:ext cx="1705707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Stratigraphy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270737" y="1"/>
            <a:ext cx="195189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Methodology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37586" y="0"/>
            <a:ext cx="1365437" cy="7209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Research Questions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600393" y="8791"/>
            <a:ext cx="1717129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Structure and dataset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317522" y="4455"/>
            <a:ext cx="1828801" cy="7253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Interpretations and Analysis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146323" y="4400"/>
            <a:ext cx="206063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Conclusions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0" y="0"/>
            <a:ext cx="152986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547446" y="-1"/>
            <a:ext cx="1705707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Stratigraphy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270737" y="1"/>
            <a:ext cx="195189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Methodology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5222631" y="0"/>
            <a:ext cx="2711694" cy="4001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Research Questions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934325" y="2826"/>
            <a:ext cx="4275259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Structure and dataset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457051"/>
            <a:ext cx="505937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Interpretations and Analysis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5075208" y="457051"/>
            <a:ext cx="7116791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02427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6" idx="1"/>
          </p:cNvCxnSpPr>
          <p:nvPr userDrawn="1"/>
        </p:nvCxnSpPr>
        <p:spPr>
          <a:xfrm>
            <a:off x="0" y="720969"/>
            <a:ext cx="12192000" cy="879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0" y="0"/>
            <a:ext cx="152986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Introduction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47446" y="-1"/>
            <a:ext cx="1705707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Stratigraphy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270737" y="1"/>
            <a:ext cx="195189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Methodology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37586" y="0"/>
            <a:ext cx="1365437" cy="7209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Research Questions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600393" y="8791"/>
            <a:ext cx="1717129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Structure and dataset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317522" y="4455"/>
            <a:ext cx="1828801" cy="7253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Interpretations and Analysis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146323" y="4400"/>
            <a:ext cx="206063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Conclusions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0" y="0"/>
            <a:ext cx="152986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547446" y="-1"/>
            <a:ext cx="1705707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Stratigraphy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270737" y="1"/>
            <a:ext cx="195189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Methodology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5222631" y="0"/>
            <a:ext cx="2711694" cy="4001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Research Questions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934325" y="2826"/>
            <a:ext cx="4275259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Structure and dataset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457051"/>
            <a:ext cx="505937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Interpretations and Analysis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5075208" y="457051"/>
            <a:ext cx="7116791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1363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6" idx="1"/>
          </p:cNvCxnSpPr>
          <p:nvPr userDrawn="1"/>
        </p:nvCxnSpPr>
        <p:spPr>
          <a:xfrm>
            <a:off x="0" y="720969"/>
            <a:ext cx="12192000" cy="879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0" y="0"/>
            <a:ext cx="152986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Introduction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47446" y="-1"/>
            <a:ext cx="1705707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Stratigraphy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270737" y="1"/>
            <a:ext cx="195189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Methodology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37586" y="0"/>
            <a:ext cx="1365437" cy="7209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Research Questions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600393" y="8791"/>
            <a:ext cx="1717129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Structure and dataset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317522" y="4455"/>
            <a:ext cx="1828801" cy="7253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Interpretations and Analysis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146323" y="4400"/>
            <a:ext cx="206063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0" y="0"/>
            <a:ext cx="152986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547446" y="-1"/>
            <a:ext cx="1705707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Stratigraphy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270737" y="1"/>
            <a:ext cx="195189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Methodology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5222631" y="0"/>
            <a:ext cx="2711694" cy="4001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Research Questions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934325" y="2826"/>
            <a:ext cx="4275259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Structure and dataset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457051"/>
            <a:ext cx="505937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Interpretations and Analysis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5075208" y="457051"/>
            <a:ext cx="7116791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00407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7DAC9ED-883A-4295-875C-D653C1FCD32D}" type="datetimeFigureOut">
              <a:rPr lang="en-US"/>
              <a:pPr/>
              <a:t>5/22/2018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29927BEA-0E01-4643-B2DE-F82012A02F2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697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29762"/>
            <a:ext cx="8991600" cy="57404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171700"/>
            <a:ext cx="5707038" cy="40005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09895" y="2171700"/>
            <a:ext cx="3081905" cy="40005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15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73723"/>
            <a:ext cx="8991600" cy="530086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0200" y="2171700"/>
            <a:ext cx="5707039" cy="4000500"/>
          </a:xfrm>
          <a:solidFill>
            <a:schemeClr val="bg1">
              <a:lumMod val="75000"/>
            </a:schemeClr>
          </a:solidFill>
          <a:ln w="63500">
            <a:solidFill>
              <a:schemeClr val="tx1">
                <a:lumMod val="50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09895" y="2171700"/>
            <a:ext cx="3081905" cy="40005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93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800100"/>
            <a:ext cx="8991600" cy="50370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9725" y="2171700"/>
            <a:ext cx="8991600" cy="40005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9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591800" y="685799"/>
            <a:ext cx="1409700" cy="54911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85799"/>
            <a:ext cx="9038544" cy="549116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24627" y="6511119"/>
            <a:ext cx="2651162" cy="275839"/>
          </a:xfrm>
        </p:spPr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511119"/>
            <a:ext cx="5157725" cy="275839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490" y="6511119"/>
            <a:ext cx="1115786" cy="275839"/>
          </a:xfrm>
        </p:spPr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2560246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577830" y="0"/>
            <a:ext cx="5356495" cy="4001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Research Questions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934325" y="2826"/>
            <a:ext cx="4275259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Structure and </a:t>
            </a:r>
            <a:r>
              <a:rPr lang="en-US" sz="2000" dirty="0" smtClean="0"/>
              <a:t>Dataset</a:t>
            </a:r>
            <a:endParaRPr lang="en-US" sz="20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457051"/>
            <a:ext cx="505937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Interpretations and Analysis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075208" y="457051"/>
            <a:ext cx="7116791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77513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2560246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577830" y="0"/>
            <a:ext cx="5356495" cy="4001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bg1"/>
                </a:solidFill>
              </a:rPr>
              <a:t>Research Questions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934325" y="2826"/>
            <a:ext cx="4275259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Structure and </a:t>
            </a:r>
            <a:r>
              <a:rPr lang="en-US" sz="2000" dirty="0" smtClean="0"/>
              <a:t>Dataset</a:t>
            </a:r>
            <a:endParaRPr lang="en-US" sz="20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457051"/>
            <a:ext cx="505937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Interpretations and Analysis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075208" y="457051"/>
            <a:ext cx="7116791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8332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2560246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577830" y="0"/>
            <a:ext cx="5356495" cy="4001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Research Questions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934325" y="2826"/>
            <a:ext cx="4275259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Structure and </a:t>
            </a:r>
            <a:r>
              <a:rPr lang="en-US" sz="2000" dirty="0" smtClean="0">
                <a:solidFill>
                  <a:schemeClr val="bg1"/>
                </a:solidFill>
              </a:rPr>
              <a:t>Dataset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457051"/>
            <a:ext cx="505937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Interpretations and Analysis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075208" y="457051"/>
            <a:ext cx="7116791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9131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2560246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577830" y="0"/>
            <a:ext cx="5356495" cy="4001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Research Questions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934325" y="2826"/>
            <a:ext cx="4275259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Structure and </a:t>
            </a:r>
            <a:r>
              <a:rPr lang="en-US" sz="2000" dirty="0" smtClean="0"/>
              <a:t>Dataset</a:t>
            </a:r>
            <a:endParaRPr lang="en-US" sz="20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457051"/>
            <a:ext cx="505937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Interpretations and Analysis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075208" y="457051"/>
            <a:ext cx="7116791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860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2560246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577830" y="0"/>
            <a:ext cx="5356495" cy="4001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Research Questions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934325" y="2826"/>
            <a:ext cx="4275259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Structure and </a:t>
            </a:r>
            <a:r>
              <a:rPr lang="en-US" sz="2000" dirty="0" smtClean="0"/>
              <a:t>Dataset</a:t>
            </a:r>
            <a:endParaRPr lang="en-US" sz="20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457051"/>
            <a:ext cx="505937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Interpretations and Analysis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075208" y="457051"/>
            <a:ext cx="7116791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3651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609724" y="1686073"/>
            <a:ext cx="8982076" cy="2081276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9724" y="3767351"/>
            <a:ext cx="8982076" cy="1080448"/>
          </a:xfrm>
        </p:spPr>
        <p:txBody>
          <a:bodyPr tIns="0" bIns="0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1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724" y="1686073"/>
            <a:ext cx="8982076" cy="2081276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1609724" y="3767351"/>
            <a:ext cx="8982076" cy="1080448"/>
          </a:xfrm>
        </p:spPr>
        <p:txBody>
          <a:bodyPr tIns="0" bIns="0"/>
          <a:lstStyle>
            <a:lvl1pPr marL="0" indent="0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83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9723" y="1681163"/>
            <a:ext cx="441655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9723" y="2505075"/>
            <a:ext cx="441655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419600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4196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C9ED-883A-4295-875C-D653C1FCD32D}" type="datetimeFigureOut">
              <a:rPr lang="en-US"/>
              <a:t>5/22/2018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7BEA-0E01-4643-B2DE-F82012A02F29}" type="slidenum">
              <a:rPr/>
              <a:t>‹#›</a:t>
            </a:fld>
            <a:endParaRPr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0" y="0"/>
            <a:ext cx="152986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1547446" y="-1"/>
            <a:ext cx="1705707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Stratigraphy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3270737" y="1"/>
            <a:ext cx="195189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5222631" y="0"/>
            <a:ext cx="2711694" cy="4001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Research Questions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7934325" y="2826"/>
            <a:ext cx="4275259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Structure and dataset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0" y="457051"/>
            <a:ext cx="505937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Interpretations and Analysis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075208" y="457051"/>
            <a:ext cx="7116791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7334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9725" y="2171700"/>
            <a:ext cx="8991600" cy="40005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6151" y="6511119"/>
            <a:ext cx="2651162" cy="275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7DAC9ED-883A-4295-875C-D653C1FCD32D}" type="datetimeFigureOut">
              <a:rPr lang="en-US"/>
              <a:pPr/>
              <a:t>5/22/2018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9724" y="6511119"/>
            <a:ext cx="5157725" cy="275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6014" y="6511119"/>
            <a:ext cx="1115786" cy="275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9927BEA-0E01-4643-B2DE-F82012A02F29}" type="slidenum">
              <a:rPr/>
              <a:pPr/>
              <a:t>‹#›</a:t>
            </a:fld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4419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8" idx="1"/>
          </p:cNvCxnSpPr>
          <p:nvPr userDrawn="1"/>
        </p:nvCxnSpPr>
        <p:spPr>
          <a:xfrm>
            <a:off x="0" y="720969"/>
            <a:ext cx="12192000" cy="879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0" y="0"/>
            <a:ext cx="152986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Introduction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547446" y="-1"/>
            <a:ext cx="1705707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Stratigraphy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270737" y="1"/>
            <a:ext cx="195189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Methodology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237586" y="0"/>
            <a:ext cx="1365437" cy="7209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Research Questions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600393" y="8791"/>
            <a:ext cx="1717129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Structure and dataset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8317522" y="4455"/>
            <a:ext cx="1828801" cy="7253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Interpretations and Analysis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146323" y="4400"/>
            <a:ext cx="206063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80522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6" r:id="rId3"/>
    <p:sldLayoutId id="2147483677" r:id="rId4"/>
    <p:sldLayoutId id="2147483678" r:id="rId5"/>
    <p:sldLayoutId id="2147483679" r:id="rId6"/>
    <p:sldLayoutId id="2147483651" r:id="rId7"/>
    <p:sldLayoutId id="2147483660" r:id="rId8"/>
    <p:sldLayoutId id="2147483653" r:id="rId9"/>
    <p:sldLayoutId id="2147483654" r:id="rId10"/>
    <p:sldLayoutId id="2147483661" r:id="rId11"/>
    <p:sldLayoutId id="2147483662" r:id="rId12"/>
    <p:sldLayoutId id="2147483663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100000"/>
        </a:lnSpc>
        <a:spcBef>
          <a:spcPts val="1200"/>
        </a:spcBef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67512" indent="-155448" algn="l" defTabSz="914400" rtl="0" eaLnBrk="1" latinLnBrk="0" hangingPunct="1">
        <a:lnSpc>
          <a:spcPct val="10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24712" indent="-155448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581912" indent="-155448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39112" indent="-155448" algn="l" defTabSz="914400" rtl="0" eaLnBrk="1" latinLnBrk="0" hangingPunct="1">
        <a:lnSpc>
          <a:spcPct val="10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496312" indent="-155448" algn="l" defTabSz="914400" rtl="0" eaLnBrk="1" latinLnBrk="0" hangingPunct="1">
        <a:lnSpc>
          <a:spcPct val="10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53512" indent="-155448" algn="l" defTabSz="914400" rtl="0" eaLnBrk="1" latinLnBrk="0" hangingPunct="1">
        <a:lnSpc>
          <a:spcPct val="10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10712" indent="-155448" algn="l" defTabSz="914400" rtl="0" eaLnBrk="1" latinLnBrk="0" hangingPunct="1">
        <a:lnSpc>
          <a:spcPct val="10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67912" indent="-155448" algn="l" defTabSz="914400" rtl="0" eaLnBrk="1" latinLnBrk="0" hangingPunct="1">
        <a:lnSpc>
          <a:spcPct val="10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pos="6672">
          <p15:clr>
            <a:srgbClr val="F26B43"/>
          </p15:clr>
        </p15:guide>
        <p15:guide id="3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0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376" y="713487"/>
            <a:ext cx="11468099" cy="2105208"/>
          </a:xfrm>
        </p:spPr>
        <p:txBody>
          <a:bodyPr/>
          <a:lstStyle/>
          <a:p>
            <a:pPr algn="ctr"/>
            <a:r>
              <a:rPr lang="en-US" sz="3600" spc="-50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KINEMATICS OF APPARENT REVERSE FAULTS WITHIN EXTENSIONAL TECTONICS: CASE STUDY </a:t>
            </a:r>
            <a:r>
              <a:rPr lang="en-US" sz="3600" spc="-50" dirty="0" smtClean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FROM THE </a:t>
            </a:r>
            <a:r>
              <a:rPr lang="en-US" sz="3600" spc="-50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PAHRANAGAT SHEAR ZONE, </a:t>
            </a:r>
            <a:r>
              <a:rPr lang="en-US" sz="3600" spc="-50" dirty="0" smtClean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BASIN </a:t>
            </a:r>
            <a:r>
              <a:rPr lang="en-US" sz="3600" spc="-50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AND RANGE, NEVADA, USA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6729" y="2870445"/>
            <a:ext cx="8020049" cy="722294"/>
          </a:xfrm>
        </p:spPr>
        <p:txBody>
          <a:bodyPr>
            <a:noAutofit/>
          </a:bodyPr>
          <a:lstStyle/>
          <a:p>
            <a:pPr lvl="0" algn="ctr">
              <a:lnSpc>
                <a:spcPct val="90000"/>
              </a:lnSpc>
              <a:buClr>
                <a:srgbClr val="5B9BD5"/>
              </a:buClr>
              <a:buSzPct val="100000"/>
            </a:pPr>
            <a:r>
              <a:rPr lang="en-US" b="1" cap="all" spc="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</a:rPr>
              <a:t>Mahmud </a:t>
            </a:r>
            <a:r>
              <a:rPr lang="en-US" b="1" cap="all" spc="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</a:rPr>
              <a:t>Muhammad    Wanda J. Taylor</a:t>
            </a:r>
          </a:p>
          <a:p>
            <a:pPr lvl="0" algn="ctr">
              <a:lnSpc>
                <a:spcPct val="90000"/>
              </a:lnSpc>
              <a:buClr>
                <a:srgbClr val="5B9BD5"/>
              </a:buClr>
              <a:buSzPct val="100000"/>
            </a:pPr>
            <a:r>
              <a:rPr lang="en-US" b="1" cap="all" spc="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</a:rPr>
              <a:t/>
            </a:r>
            <a:br>
              <a:rPr lang="en-US" b="1" cap="all" spc="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</a:rPr>
            </a:br>
            <a:endParaRPr lang="en-US" b="1" cap="all" spc="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</a:endParaRP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57150"/>
            <a:ext cx="12192000" cy="80001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" y="-57150"/>
            <a:ext cx="2985247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Introduction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1079" y="-57150"/>
            <a:ext cx="4933246" cy="4001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Research Questions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34325" y="-54324"/>
            <a:ext cx="4275259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Structure and </a:t>
            </a:r>
            <a:r>
              <a:rPr lang="en-US" sz="2000" dirty="0" smtClean="0"/>
              <a:t>Dataset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42751"/>
            <a:ext cx="505937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Interpretations and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5208" y="342751"/>
            <a:ext cx="7116791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Conclusions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8" y="3322380"/>
            <a:ext cx="3065115" cy="8985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76742" y="3423106"/>
            <a:ext cx="4790655" cy="77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</a:pPr>
            <a:r>
              <a:rPr lang="en-US" b="1" cap="all" spc="200" dirty="0" smtClean="0">
                <a:latin typeface="Times New Roman" panose="02020603050405020304"/>
              </a:rPr>
              <a:t>Muhamm1@unlv.Nevada.edu</a:t>
            </a:r>
            <a:endParaRPr lang="en-US" b="1" cap="all" spc="200" dirty="0">
              <a:latin typeface="Times New Roman" panose="02020603050405020304"/>
            </a:endParaRPr>
          </a:p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</a:pPr>
            <a:r>
              <a:rPr lang="en-US" b="1" cap="all" spc="200" dirty="0" smtClean="0">
                <a:latin typeface="Times New Roman" panose="02020603050405020304"/>
              </a:rPr>
              <a:t>Wanda.taylor@UNLV.edu </a:t>
            </a:r>
            <a:endParaRPr lang="en-US" b="1" cap="all" spc="200" dirty="0">
              <a:latin typeface="Times New Roman" panose="020206030504050203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849471"/>
            <a:ext cx="3873458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Partial funding from: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U.S. Geological Survey EDMAP program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75" y="4332912"/>
            <a:ext cx="4389045" cy="9405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24" y="5498527"/>
            <a:ext cx="3257146" cy="12393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9" y="4590135"/>
            <a:ext cx="2152935" cy="21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" name="Title 3"/>
          <p:cNvSpPr txBox="1">
            <a:spLocks/>
          </p:cNvSpPr>
          <p:nvPr/>
        </p:nvSpPr>
        <p:spPr>
          <a:xfrm>
            <a:off x="-2482" y="885824"/>
            <a:ext cx="12140051" cy="4877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Field photos of minor folds</a:t>
            </a:r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" y="4190999"/>
            <a:ext cx="12194481" cy="2681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461003"/>
            <a:ext cx="4902403" cy="2757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53" y="1478859"/>
            <a:ext cx="4821582" cy="2712140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>
            <a:off x="5279571" y="4310743"/>
            <a:ext cx="2819400" cy="42454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86057" y="4310743"/>
            <a:ext cx="101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0184" y="4338348"/>
            <a:ext cx="75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111363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5242" y="904226"/>
            <a:ext cx="10877005" cy="4970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Domain 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84156" y="4668362"/>
            <a:ext cx="358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16996" y="2124696"/>
            <a:ext cx="48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481" y="2124696"/>
            <a:ext cx="41150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Three fault sets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Five folds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798490" y="3286622"/>
            <a:ext cx="314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ENE-striking oblique and strike-slip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8490" y="4196299"/>
            <a:ext cx="280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N-striking normal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8490" y="4842630"/>
            <a:ext cx="280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NW-striking normal</a:t>
            </a:r>
          </a:p>
        </p:txBody>
      </p:sp>
      <p:pic>
        <p:nvPicPr>
          <p:cNvPr id="14" name="Picture 13" descr="F:\OneDrive\Paper_proposal\April_figures_thesis\late_april_edit\May edits\domain B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"/>
          <a:stretch/>
        </p:blipFill>
        <p:spPr bwMode="auto">
          <a:xfrm>
            <a:off x="5642919" y="1808189"/>
            <a:ext cx="6337575" cy="45862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/>
          <p:cNvCxnSpPr/>
          <p:nvPr/>
        </p:nvCxnSpPr>
        <p:spPr>
          <a:xfrm>
            <a:off x="11374247" y="2624044"/>
            <a:ext cx="97972" cy="457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693890" y="3334809"/>
            <a:ext cx="224254" cy="6020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383647" y="3395011"/>
            <a:ext cx="157843" cy="7125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662674" y="4101310"/>
            <a:ext cx="356302" cy="351537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0288481" y="3732207"/>
            <a:ext cx="190331" cy="184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82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64046" y="1885854"/>
            <a:ext cx="5086703" cy="3253225"/>
            <a:chOff x="49524" y="-61502"/>
            <a:chExt cx="5657856" cy="3619180"/>
          </a:xfrm>
        </p:grpSpPr>
        <p:grpSp>
          <p:nvGrpSpPr>
            <p:cNvPr id="4" name="Group 3"/>
            <p:cNvGrpSpPr/>
            <p:nvPr/>
          </p:nvGrpSpPr>
          <p:grpSpPr>
            <a:xfrm>
              <a:off x="49524" y="259079"/>
              <a:ext cx="5657856" cy="3298599"/>
              <a:chOff x="49524" y="-1"/>
              <a:chExt cx="5657856" cy="329901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0960" y="-1"/>
                <a:ext cx="5646420" cy="3299014"/>
                <a:chOff x="0" y="-1"/>
                <a:chExt cx="5646420" cy="329901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30040" y="60960"/>
                  <a:ext cx="1516380" cy="15233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4" name="Group 13"/>
                <p:cNvGrpSpPr/>
                <p:nvPr/>
              </p:nvGrpSpPr>
              <p:grpSpPr>
                <a:xfrm>
                  <a:off x="0" y="-1"/>
                  <a:ext cx="4446782" cy="3299014"/>
                  <a:chOff x="0" y="30997"/>
                  <a:chExt cx="4446992" cy="3299033"/>
                </a:xfrm>
              </p:grpSpPr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44657" y="1854389"/>
                    <a:ext cx="1530350" cy="14446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99543" y="1809428"/>
                    <a:ext cx="1502410" cy="15024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00020" y="30997"/>
                    <a:ext cx="1513205" cy="1476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30997"/>
                    <a:ext cx="1447165" cy="14516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9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9433" y="3014656"/>
                    <a:ext cx="318251" cy="3153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US" sz="2400" dirty="0">
                        <a:solidFill>
                          <a:prstClr val="black"/>
                        </a:solidFill>
                        <a:latin typeface="Times New Roman" panose="02020603050405020304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D</a:t>
                    </a:r>
                    <a:endParaRPr lang="en-US" sz="2000" dirty="0">
                      <a:solidFill>
                        <a:prstClr val="black"/>
                      </a:solidFill>
                      <a:latin typeface="Times New Roman" panose="02020603050405020304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70777" y="3018368"/>
                    <a:ext cx="318251" cy="3079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US" sz="2400" dirty="0">
                        <a:solidFill>
                          <a:prstClr val="black"/>
                        </a:solidFill>
                        <a:latin typeface="Times New Roman" panose="02020603050405020304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E</a:t>
                    </a:r>
                    <a:endParaRPr lang="en-US" sz="2000" dirty="0">
                      <a:solidFill>
                        <a:prstClr val="black"/>
                      </a:solidFill>
                      <a:latin typeface="Times New Roman" panose="02020603050405020304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8741" y="1280310"/>
                    <a:ext cx="318251" cy="3124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US" sz="2400" dirty="0">
                        <a:solidFill>
                          <a:prstClr val="black"/>
                        </a:solidFill>
                        <a:latin typeface="Times New Roman" panose="02020603050405020304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C</a:t>
                    </a:r>
                    <a:endParaRPr lang="en-US" sz="2000" dirty="0">
                      <a:solidFill>
                        <a:prstClr val="black"/>
                      </a:solidFill>
                      <a:latin typeface="Times New Roman" panose="02020603050405020304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49524" y="1159977"/>
                <a:ext cx="318236" cy="2455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endParaRPr lang="en-US" sz="2000" dirty="0">
                  <a:solidFill>
                    <a:prstClr val="black"/>
                  </a:solidFill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2205308" y="1203481"/>
                <a:ext cx="318236" cy="293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endParaRPr lang="en-US" sz="2000" dirty="0">
                  <a:solidFill>
                    <a:prstClr val="black"/>
                  </a:solidFill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381000" y="-61502"/>
              <a:ext cx="1368435" cy="166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rPr>
                <a:t>07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⁰</a:t>
              </a:r>
              <a:r>
                <a:rPr lang="en-US" sz="2000" dirty="0">
                  <a:solidFill>
                    <a:prstClr val="black"/>
                  </a:solidFill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rPr>
                <a:t>, 052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⁰</a:t>
              </a:r>
              <a:endParaRPr lang="en-US" sz="2000" dirty="0">
                <a:solidFill>
                  <a:prstClr val="black"/>
                </a:solidFill>
                <a:latin typeface="Times New Roman" panose="02020603050405020304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 Box 2"/>
            <p:cNvSpPr txBox="1">
              <a:spLocks noChangeArrowheads="1"/>
            </p:cNvSpPr>
            <p:nvPr/>
          </p:nvSpPr>
          <p:spPr bwMode="auto">
            <a:xfrm>
              <a:off x="2484943" y="-22867"/>
              <a:ext cx="1480040" cy="350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rPr>
                <a:t>02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⁰</a:t>
              </a:r>
              <a:r>
                <a:rPr lang="en-US" sz="2000" dirty="0">
                  <a:solidFill>
                    <a:prstClr val="black"/>
                  </a:solidFill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rPr>
                <a:t>, 284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⁰</a:t>
              </a:r>
              <a:endParaRPr lang="en-US" sz="2000" dirty="0">
                <a:solidFill>
                  <a:prstClr val="black"/>
                </a:solidFill>
                <a:latin typeface="Times New Roman" panose="02020603050405020304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4362709" y="21484"/>
              <a:ext cx="1344671" cy="306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rPr>
                <a:t>29⁰, 058⁰</a:t>
              </a:r>
            </a:p>
          </p:txBody>
        </p: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863274" y="1743517"/>
              <a:ext cx="1417396" cy="439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rPr>
                <a:t>14⁰, 330⁰</a:t>
              </a:r>
            </a:p>
          </p:txBody>
        </p:sp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2817225" y="1747345"/>
              <a:ext cx="1357899" cy="313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rPr>
                <a:t>02⁰, 341⁰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504614" y="5145304"/>
            <a:ext cx="4158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/>
              </a:rPr>
              <a:t>Stereographs of folds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5242" y="904226"/>
            <a:ext cx="10877005" cy="4970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Domain B</a:t>
            </a:r>
          </a:p>
        </p:txBody>
      </p:sp>
      <p:pic>
        <p:nvPicPr>
          <p:cNvPr id="33" name="Picture 32" descr="F:\OneDrive\Paper_proposal\April_figures_thesis\late_april_edit\May edits\domain B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"/>
          <a:stretch/>
        </p:blipFill>
        <p:spPr bwMode="auto">
          <a:xfrm>
            <a:off x="0" y="1437486"/>
            <a:ext cx="6337575" cy="45862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traight Connector 22"/>
          <p:cNvCxnSpPr/>
          <p:nvPr/>
        </p:nvCxnSpPr>
        <p:spPr>
          <a:xfrm>
            <a:off x="5731328" y="2253341"/>
            <a:ext cx="97972" cy="457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50971" y="2964106"/>
            <a:ext cx="224254" cy="6020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740728" y="3024308"/>
            <a:ext cx="157843" cy="7125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708240" y="3353267"/>
            <a:ext cx="190331" cy="184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019755" y="3730607"/>
            <a:ext cx="356302" cy="351537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97830" y="3716391"/>
            <a:ext cx="2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09746" y="3394443"/>
            <a:ext cx="406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53326" y="2679179"/>
            <a:ext cx="2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06843" y="2577102"/>
            <a:ext cx="2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90186" y="2046031"/>
            <a:ext cx="2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94395" y="6181385"/>
            <a:ext cx="4096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 folds trend NW, 2 NE and 1 WNW.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70117" y="962025"/>
            <a:ext cx="11976463" cy="4667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Domain C</a:t>
            </a:r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171047" y="1935639"/>
            <a:ext cx="3872036" cy="4684101"/>
          </a:xfrm>
          <a:prstGeom prst="rect">
            <a:avLst/>
          </a:prstGeom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675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247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819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391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4963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535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107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679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sz="2400" dirty="0" smtClean="0">
              <a:solidFill>
                <a:schemeClr val="tx1"/>
              </a:solidFill>
              <a:latin typeface="+mj-lt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+mj-lt"/>
              </a:rPr>
              <a:t>Three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fault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orientations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endParaRPr lang="en-US" sz="2200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endParaRPr lang="en-US" sz="2200" dirty="0">
              <a:solidFill>
                <a:srgbClr val="FF0000"/>
              </a:solidFill>
              <a:latin typeface="+mj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No folds</a:t>
            </a: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Quaternary fault scarp</a:t>
            </a: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Content Placeholder 6" descr="F:\OneDrive\Paper_proposal\April_figures_thesis\late_april_edit\May edits\domain C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80" y="1639286"/>
            <a:ext cx="7226300" cy="52187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01186" y="3029045"/>
            <a:ext cx="314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ENE-striking oblique and strike-slip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186" y="3879311"/>
            <a:ext cx="280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N-striking normal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186" y="4482021"/>
            <a:ext cx="280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NW-striking normal</a:t>
            </a:r>
          </a:p>
        </p:txBody>
      </p:sp>
    </p:spTree>
    <p:extLst>
      <p:ext uri="{BB962C8B-B14F-4D97-AF65-F5344CB8AC3E}">
        <p14:creationId xmlns:p14="http://schemas.microsoft.com/office/powerpoint/2010/main" val="110227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5" y="1772554"/>
            <a:ext cx="6413500" cy="4583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6439" y="4332193"/>
            <a:ext cx="140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Quaternary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2439" y="4870076"/>
            <a:ext cx="140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Tuff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45145" y="2951983"/>
            <a:ext cx="140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Quaternary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72459" y="5880639"/>
            <a:ext cx="3685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Quaternary fault scarp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49" y="1885030"/>
            <a:ext cx="5143499" cy="385762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0117" y="962025"/>
            <a:ext cx="11976463" cy="4667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Domain C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463166" y="2802433"/>
            <a:ext cx="423080" cy="42308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674706" y="3769289"/>
            <a:ext cx="423080" cy="42308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23007" y="885825"/>
            <a:ext cx="11976463" cy="5048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Folds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5761" y="1717505"/>
            <a:ext cx="7467477" cy="27235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Fold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Kinematic indicator within the  S-S zones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Interested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Fold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orientation rather than origin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Folds form at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45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S-S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faults (simple shear)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Transverse fold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3. Drag </a:t>
            </a:r>
            <a:r>
              <a:rPr lang="en-US" dirty="0" smtClean="0">
                <a:solidFill>
                  <a:sysClr val="windowText" lastClr="000000"/>
                </a:solidFill>
                <a:latin typeface="Arial" panose="020B0604020202020204"/>
              </a:rPr>
              <a:t>Fold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(Normal or Reverse drag)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4. Change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volume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depth among fault sets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Content Placeholder 4" descr="F:\OneDrive\Paper_proposal\Thesis parts\Figures\2nd draft\reverse and normal fault together\Grassman et al, 200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38" y="1886335"/>
            <a:ext cx="5490821" cy="238586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6505187" y="1962590"/>
            <a:ext cx="503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Modified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Graseman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et al., 2005)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98197" y="6391119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(After Schlische, 1995).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40826" y="6342764"/>
            <a:ext cx="159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Drag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46743" y="6344168"/>
            <a:ext cx="138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Transverse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76718" y="3801445"/>
            <a:ext cx="266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Not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rollover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anticline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589576" y="4603327"/>
            <a:ext cx="3454203" cy="1630680"/>
            <a:chOff x="8569066" y="3555577"/>
            <a:chExt cx="3454203" cy="163068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9066" y="3555577"/>
              <a:ext cx="3454203" cy="163068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711610" y="3606290"/>
              <a:ext cx="346665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92623" y="4533279"/>
            <a:ext cx="3075305" cy="1630680"/>
            <a:chOff x="5272113" y="3485529"/>
            <a:chExt cx="3075305" cy="163068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113" y="3485529"/>
              <a:ext cx="3075305" cy="163068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362575" y="3686175"/>
              <a:ext cx="357741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37575" r="1933"/>
          <a:stretch/>
        </p:blipFill>
        <p:spPr>
          <a:xfrm>
            <a:off x="849869" y="4272203"/>
            <a:ext cx="3680901" cy="320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1197" y="2552700"/>
            <a:ext cx="5226846" cy="40474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7413" y="1833188"/>
            <a:ext cx="6362057" cy="4766978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23007" y="885825"/>
            <a:ext cx="11976463" cy="5048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Folds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1196" y="1649627"/>
            <a:ext cx="4794649" cy="90307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Example of folds related to volume change with depth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9" y="2894419"/>
            <a:ext cx="4937473" cy="35317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75288" y="3808819"/>
            <a:ext cx="48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/>
              </a:rPr>
              <a:t>D</a:t>
            </a:r>
          </a:p>
        </p:txBody>
      </p:sp>
      <p:pic>
        <p:nvPicPr>
          <p:cNvPr id="15" name="Content Placeholder 8" descr="F:\OneDrive\Paper_proposal\Thesis parts\Figures\2nd draft\reverse and normal fault together\revised fold_model-0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28" y="2418963"/>
            <a:ext cx="5486664" cy="359542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5"/>
          <p:cNvSpPr/>
          <p:nvPr/>
        </p:nvSpPr>
        <p:spPr>
          <a:xfrm>
            <a:off x="1537374" y="3740623"/>
            <a:ext cx="980367" cy="952107"/>
          </a:xfrm>
          <a:prstGeom prst="ellips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5737413" y="2894419"/>
            <a:ext cx="1295400" cy="404718"/>
          </a:xfrm>
          <a:prstGeom prst="leftArrow">
            <a:avLst/>
          </a:prstGeom>
          <a:solidFill>
            <a:srgbClr val="5B9BD5"/>
          </a:solidFill>
          <a:ln w="15875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41963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67942" y="3732588"/>
            <a:ext cx="4547456" cy="30009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732588"/>
            <a:ext cx="4195398" cy="30009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61508" y="4057382"/>
            <a:ext cx="71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/>
              </a:rPr>
              <a:t>FN5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73873" y="2972124"/>
            <a:ext cx="5505486" cy="3657500"/>
            <a:chOff x="1437575" y="2973543"/>
            <a:chExt cx="5085908" cy="3378759"/>
          </a:xfrm>
        </p:grpSpPr>
        <p:pic>
          <p:nvPicPr>
            <p:cNvPr id="15" name="Content Placeholder 4" descr="F:\OneDrive\GIS_Masters\Cross_section data\section4\feb_edits\model\Printout\inside figure\AA'.png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9"/>
            <a:stretch/>
          </p:blipFill>
          <p:spPr bwMode="auto">
            <a:xfrm>
              <a:off x="1437575" y="2973543"/>
              <a:ext cx="5085908" cy="33787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5751684" y="3352430"/>
              <a:ext cx="514888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Times New Roman" panose="02020603050405020304"/>
                </a:rPr>
                <a:t>FN5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89206" y="1934457"/>
            <a:ext cx="5763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Example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  <a:sym typeface="Wingdings" panose="05000000000000000000" pitchFamily="2" charset="2"/>
              </a:rPr>
              <a:t> Reverse drag or 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/>
              </a:rPr>
              <a:t>folds related to volume change with depth</a:t>
            </a:r>
            <a:endParaRPr lang="en-US" sz="28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pic>
        <p:nvPicPr>
          <p:cNvPr id="18" name="Content Placeholder 4" descr="F:\OneDrive\Paper_proposal\Thesis parts\Figures\2nd draft\reverse and normal fault together\Grassman et al, 2005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942" y="1558818"/>
            <a:ext cx="4718102" cy="205010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4819763" y="3502598"/>
            <a:ext cx="703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/>
              </a:rPr>
              <a:t>Fold E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23007" y="885825"/>
            <a:ext cx="11976463" cy="5048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Folds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442015" y="4132729"/>
            <a:ext cx="53789" cy="34065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907132" y="3874732"/>
            <a:ext cx="703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Times New Roman" panose="02020603050405020304"/>
              </a:rPr>
              <a:t>Fold 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267942" y="4057382"/>
            <a:ext cx="2584512" cy="171734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88841" y="5621388"/>
            <a:ext cx="351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Times New Roman" panose="02020603050405020304"/>
              </a:rPr>
              <a:t>A</a:t>
            </a:r>
            <a:endParaRPr lang="en-US" sz="1600" dirty="0">
              <a:solidFill>
                <a:prstClr val="black"/>
              </a:solidFill>
              <a:latin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40832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31446" y="1755722"/>
            <a:ext cx="3818966" cy="5008137"/>
            <a:chOff x="8356477" y="1869827"/>
            <a:chExt cx="3818966" cy="5008137"/>
          </a:xfrm>
        </p:grpSpPr>
        <p:sp>
          <p:nvSpPr>
            <p:cNvPr id="26" name="Rectangle 25"/>
            <p:cNvSpPr/>
            <p:nvPr/>
          </p:nvSpPr>
          <p:spPr>
            <a:xfrm>
              <a:off x="8373336" y="1874323"/>
              <a:ext cx="3802107" cy="4983678"/>
            </a:xfrm>
            <a:prstGeom prst="rect">
              <a:avLst/>
            </a:prstGeom>
            <a:solidFill>
              <a:sysClr val="window" lastClr="FFFFFF"/>
            </a:solidFill>
            <a:ln w="15875" cap="flat" cmpd="sng" algn="ctr">
              <a:solidFill>
                <a:srgbClr val="5B9B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8356477" y="1869827"/>
              <a:ext cx="3818963" cy="5008137"/>
              <a:chOff x="76200" y="30480"/>
              <a:chExt cx="1996440" cy="2618105"/>
            </a:xfrm>
          </p:grpSpPr>
          <p:pic>
            <p:nvPicPr>
              <p:cNvPr id="41" name="Picture 40" descr="F:\OneDrive\Paper_proposal\Thesis parts\Figures\2nd draft\reverse and normal fault together\Coexistence NR faults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0480"/>
                <a:ext cx="1996440" cy="26181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" name="Text Box 2"/>
              <p:cNvSpPr txBox="1">
                <a:spLocks noChangeArrowheads="1"/>
              </p:cNvSpPr>
              <p:nvPr/>
            </p:nvSpPr>
            <p:spPr bwMode="auto">
              <a:xfrm>
                <a:off x="206661" y="47906"/>
                <a:ext cx="235314" cy="218917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Calibri" panose="020F0502020204030204" pitchFamily="34" charset="0"/>
                    <a:cs typeface="Arial" panose="020B0604020202020204" pitchFamily="34" charset="0"/>
                  </a:rPr>
                  <a:t>B1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 Box 2"/>
              <p:cNvSpPr txBox="1">
                <a:spLocks noChangeArrowheads="1"/>
              </p:cNvSpPr>
              <p:nvPr/>
            </p:nvSpPr>
            <p:spPr bwMode="auto">
              <a:xfrm>
                <a:off x="127907" y="879641"/>
                <a:ext cx="252859" cy="205568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Calibri" panose="020F0502020204030204" pitchFamily="34" charset="0"/>
                    <a:cs typeface="Arial" panose="020B0604020202020204" pitchFamily="34" charset="0"/>
                  </a:rPr>
                  <a:t>B2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9" name="Rectangle 48"/>
          <p:cNvSpPr/>
          <p:nvPr/>
        </p:nvSpPr>
        <p:spPr>
          <a:xfrm>
            <a:off x="8290654" y="6441934"/>
            <a:ext cx="2276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/>
                <a:sym typeface="Wingdings" panose="05000000000000000000" pitchFamily="2" charset="2"/>
              </a:rPr>
              <a:t>After Fossen (2010)</a:t>
            </a:r>
            <a:endParaRPr lang="en-US" dirty="0">
              <a:solidFill>
                <a:prstClr val="white"/>
              </a:solidFill>
              <a:latin typeface="Times New Roman" panose="020206030504050203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048" y="863118"/>
            <a:ext cx="43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Reverse Faults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5711" y="1767493"/>
            <a:ext cx="263470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Duplex along the MLF contains both Normal and apparent reverse faults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Faults inside the duplex structure controlled by the bounding faults rather than regional stress</a:t>
            </a:r>
            <a:br>
              <a:rPr lang="en-US" sz="1600" dirty="0" smtClean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Hence, bounding faults should form first; eventually faults inside the duplex will form</a:t>
            </a:r>
            <a:br>
              <a:rPr lang="en-US" sz="1600" dirty="0" smtClean="0"/>
            </a:b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As the </a:t>
            </a:r>
            <a:r>
              <a:rPr lang="en-US" sz="1600" dirty="0" smtClean="0"/>
              <a:t>duplex </a:t>
            </a:r>
            <a:r>
              <a:rPr lang="en-US" sz="1600" dirty="0"/>
              <a:t>grows, it causes rotation and </a:t>
            </a:r>
            <a:r>
              <a:rPr lang="en-US" sz="1600" dirty="0" smtClean="0"/>
              <a:t>tilting </a:t>
            </a:r>
            <a:r>
              <a:rPr lang="en-US" sz="1600" dirty="0"/>
              <a:t>of the beds and faults inside the duplex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903025" y="1611956"/>
            <a:ext cx="33539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/>
              </a:rPr>
              <a:t>Conceptual model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703457" y="2361438"/>
            <a:ext cx="5461577" cy="3604175"/>
            <a:chOff x="7422488" y="3732588"/>
            <a:chExt cx="4547456" cy="3000933"/>
          </a:xfrm>
        </p:grpSpPr>
        <p:sp>
          <p:nvSpPr>
            <p:cNvPr id="24" name="Rectangle 23"/>
            <p:cNvSpPr/>
            <p:nvPr/>
          </p:nvSpPr>
          <p:spPr>
            <a:xfrm>
              <a:off x="7422488" y="3732588"/>
              <a:ext cx="4547456" cy="30009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3732588"/>
              <a:ext cx="4195398" cy="3000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59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438834" y="4179635"/>
            <a:ext cx="5136346" cy="3133163"/>
            <a:chOff x="202134" y="3520851"/>
            <a:chExt cx="5136346" cy="3133163"/>
          </a:xfrm>
        </p:grpSpPr>
        <p:grpSp>
          <p:nvGrpSpPr>
            <p:cNvPr id="2" name="Group 1"/>
            <p:cNvGrpSpPr/>
            <p:nvPr/>
          </p:nvGrpSpPr>
          <p:grpSpPr>
            <a:xfrm>
              <a:off x="202134" y="3520851"/>
              <a:ext cx="5136346" cy="3133163"/>
              <a:chOff x="0" y="30480"/>
              <a:chExt cx="4217200" cy="257238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0" y="30480"/>
                <a:ext cx="4217200" cy="2572385"/>
                <a:chOff x="0" y="0"/>
                <a:chExt cx="3756025" cy="2291080"/>
              </a:xfrm>
            </p:grpSpPr>
            <p:pic>
              <p:nvPicPr>
                <p:cNvPr id="5" name="Picture 4" descr="F:\OneDrive\GIS_Masters\Cross_section data\section4\feb_edits\model\Printout\inside figure\BB'_revised-01-01.png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3756025" cy="22910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6" name="Straight Connector 5"/>
                <p:cNvCxnSpPr/>
                <p:nvPr/>
              </p:nvCxnSpPr>
              <p:spPr>
                <a:xfrm flipH="1">
                  <a:off x="1988820" y="533400"/>
                  <a:ext cx="1036320" cy="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247900" y="304800"/>
                  <a:ext cx="716280" cy="2743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/>
                      <a:ea typeface="Calibri" panose="020F0502020204030204" pitchFamily="34" charset="0"/>
                      <a:cs typeface="Arial" panose="020B0604020202020204" pitchFamily="34" charset="0"/>
                    </a:rPr>
                    <a:t>Duplex</a:t>
                  </a:r>
                </a:p>
              </p:txBody>
            </p:sp>
          </p:grpSp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53340" y="68580"/>
                <a:ext cx="541020" cy="274320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Calibri" panose="020F0502020204030204" pitchFamily="34" charset="0"/>
                    <a:cs typeface="Arial" panose="020B0604020202020204" pitchFamily="34" charset="0"/>
                  </a:rPr>
                  <a:t>Meters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2791343" y="4238533"/>
              <a:ext cx="365760" cy="205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00">
                  <a:solidFill>
                    <a:prstClr val="black"/>
                  </a:solidFill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rPr>
                <a:t>FC7</a:t>
              </a:r>
              <a:endParaRPr lang="en-US" sz="1100">
                <a:solidFill>
                  <a:prstClr val="black"/>
                </a:solidFill>
                <a:latin typeface="Times New Roman" panose="02020603050405020304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2936201" y="4249271"/>
              <a:ext cx="365760" cy="195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00" dirty="0">
                  <a:solidFill>
                    <a:prstClr val="black"/>
                  </a:solidFill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rPr>
                <a:t>FC6</a:t>
              </a:r>
              <a:endParaRPr lang="en-US" sz="1100" dirty="0">
                <a:solidFill>
                  <a:prstClr val="black"/>
                </a:solidFill>
                <a:latin typeface="Times New Roman" panose="02020603050405020304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3090735" y="4258461"/>
              <a:ext cx="365760" cy="205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00" dirty="0">
                  <a:solidFill>
                    <a:prstClr val="black"/>
                  </a:solidFill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rPr>
                <a:t>FC5</a:t>
              </a:r>
              <a:endParaRPr lang="en-US" sz="1100" dirty="0">
                <a:solidFill>
                  <a:prstClr val="black"/>
                </a:solidFill>
                <a:latin typeface="Times New Roman" panose="02020603050405020304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3230158" y="4238533"/>
              <a:ext cx="365760" cy="205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00" dirty="0">
                  <a:solidFill>
                    <a:prstClr val="black"/>
                  </a:solidFill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rPr>
                <a:t>FC4</a:t>
              </a:r>
              <a:endParaRPr lang="en-US" sz="1100" dirty="0">
                <a:solidFill>
                  <a:prstClr val="black"/>
                </a:solidFill>
                <a:latin typeface="Times New Roman" panose="02020603050405020304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6048" y="863118"/>
            <a:ext cx="43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Duplex Structure</a:t>
            </a:r>
            <a:endParaRPr lang="en-US" sz="2800" b="1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435" y="1758338"/>
            <a:ext cx="62443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In map </a:t>
            </a:r>
            <a:r>
              <a:rPr lang="en-US" sz="2000" dirty="0"/>
              <a:t>pattern the duplex has a skewed diamond shape, wide </a:t>
            </a:r>
            <a:r>
              <a:rPr lang="en-US" sz="2000" dirty="0" smtClean="0"/>
              <a:t>in the </a:t>
            </a:r>
            <a:r>
              <a:rPr lang="en-US" sz="2000" dirty="0"/>
              <a:t>center and narrow at the ends. </a:t>
            </a:r>
          </a:p>
          <a:p>
            <a:pPr marL="182880" indent="-18288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Consequently,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the rock </a:t>
            </a:r>
            <a:r>
              <a:rPr lang="en-US" sz="2000" dirty="0"/>
              <a:t>volume within the duplex </a:t>
            </a:r>
            <a:r>
              <a:rPr lang="en-US" sz="2000" dirty="0" smtClean="0"/>
              <a:t>changed </a:t>
            </a:r>
            <a:r>
              <a:rPr lang="en-US" sz="2000" dirty="0"/>
              <a:t>shape as it </a:t>
            </a:r>
            <a:r>
              <a:rPr lang="en-US" sz="2000" dirty="0" smtClean="0"/>
              <a:t>translated along </a:t>
            </a:r>
            <a:r>
              <a:rPr lang="en-US" sz="2000" dirty="0"/>
              <a:t>bends in the bounding faults</a:t>
            </a:r>
            <a:r>
              <a:rPr lang="en-US" sz="2000" dirty="0" smtClean="0"/>
              <a:t>.</a:t>
            </a:r>
          </a:p>
          <a:p>
            <a:pPr marL="182880" indent="-18288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IDFont+F1"/>
              </a:rPr>
              <a:t>Triaxial deformation occurred dominantly within a restricted region (duplex zone)</a:t>
            </a:r>
          </a:p>
          <a:p>
            <a:pPr marL="182880" indent="-18288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IDFont+F1"/>
              </a:rPr>
              <a:t>Simple shear deformation occurred across the MLF outside the duplex.</a:t>
            </a:r>
          </a:p>
          <a:p>
            <a:pPr marL="182880" indent="-18288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9"/>
          <a:stretch/>
        </p:blipFill>
        <p:spPr>
          <a:xfrm>
            <a:off x="6328752" y="1812930"/>
            <a:ext cx="5863247" cy="478588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03871" y="5469217"/>
            <a:ext cx="403026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Times New Roman" panose="02020603050405020304"/>
              </a:rPr>
              <a:t>B’</a:t>
            </a:r>
            <a:endParaRPr lang="en-US" sz="1600" b="1" dirty="0">
              <a:solidFill>
                <a:prstClr val="black"/>
              </a:solidFill>
              <a:latin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6587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6019" y="1994077"/>
            <a:ext cx="5787491" cy="3792460"/>
            <a:chOff x="0" y="23336"/>
            <a:chExt cx="5243830" cy="34359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336"/>
              <a:ext cx="5243830" cy="3435985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891540" y="480060"/>
              <a:ext cx="754380" cy="800100"/>
            </a:xfrm>
            <a:custGeom>
              <a:avLst/>
              <a:gdLst>
                <a:gd name="connsiteX0" fmla="*/ 754380 w 754380"/>
                <a:gd name="connsiteY0" fmla="*/ 0 h 800100"/>
                <a:gd name="connsiteX1" fmla="*/ 708660 w 754380"/>
                <a:gd name="connsiteY1" fmla="*/ 60960 h 800100"/>
                <a:gd name="connsiteX2" fmla="*/ 678180 w 754380"/>
                <a:gd name="connsiteY2" fmla="*/ 106680 h 800100"/>
                <a:gd name="connsiteX3" fmla="*/ 655320 w 754380"/>
                <a:gd name="connsiteY3" fmla="*/ 182880 h 800100"/>
                <a:gd name="connsiteX4" fmla="*/ 647700 w 754380"/>
                <a:gd name="connsiteY4" fmla="*/ 205740 h 800100"/>
                <a:gd name="connsiteX5" fmla="*/ 640080 w 754380"/>
                <a:gd name="connsiteY5" fmla="*/ 228600 h 800100"/>
                <a:gd name="connsiteX6" fmla="*/ 617220 w 754380"/>
                <a:gd name="connsiteY6" fmla="*/ 320040 h 800100"/>
                <a:gd name="connsiteX7" fmla="*/ 601980 w 754380"/>
                <a:gd name="connsiteY7" fmla="*/ 342900 h 800100"/>
                <a:gd name="connsiteX8" fmla="*/ 579120 w 754380"/>
                <a:gd name="connsiteY8" fmla="*/ 358140 h 800100"/>
                <a:gd name="connsiteX9" fmla="*/ 541020 w 754380"/>
                <a:gd name="connsiteY9" fmla="*/ 396240 h 800100"/>
                <a:gd name="connsiteX10" fmla="*/ 525780 w 754380"/>
                <a:gd name="connsiteY10" fmla="*/ 419100 h 800100"/>
                <a:gd name="connsiteX11" fmla="*/ 480060 w 754380"/>
                <a:gd name="connsiteY11" fmla="*/ 449580 h 800100"/>
                <a:gd name="connsiteX12" fmla="*/ 457200 w 754380"/>
                <a:gd name="connsiteY12" fmla="*/ 464820 h 800100"/>
                <a:gd name="connsiteX13" fmla="*/ 411480 w 754380"/>
                <a:gd name="connsiteY13" fmla="*/ 480060 h 800100"/>
                <a:gd name="connsiteX14" fmla="*/ 365760 w 754380"/>
                <a:gd name="connsiteY14" fmla="*/ 502920 h 800100"/>
                <a:gd name="connsiteX15" fmla="*/ 335280 w 754380"/>
                <a:gd name="connsiteY15" fmla="*/ 548640 h 800100"/>
                <a:gd name="connsiteX16" fmla="*/ 312420 w 754380"/>
                <a:gd name="connsiteY16" fmla="*/ 571500 h 800100"/>
                <a:gd name="connsiteX17" fmla="*/ 281940 w 754380"/>
                <a:gd name="connsiteY17" fmla="*/ 617220 h 800100"/>
                <a:gd name="connsiteX18" fmla="*/ 259080 w 754380"/>
                <a:gd name="connsiteY18" fmla="*/ 640080 h 800100"/>
                <a:gd name="connsiteX19" fmla="*/ 243840 w 754380"/>
                <a:gd name="connsiteY19" fmla="*/ 662940 h 800100"/>
                <a:gd name="connsiteX20" fmla="*/ 220980 w 754380"/>
                <a:gd name="connsiteY20" fmla="*/ 678180 h 800100"/>
                <a:gd name="connsiteX21" fmla="*/ 160020 w 754380"/>
                <a:gd name="connsiteY21" fmla="*/ 731520 h 800100"/>
                <a:gd name="connsiteX22" fmla="*/ 137160 w 754380"/>
                <a:gd name="connsiteY22" fmla="*/ 746760 h 800100"/>
                <a:gd name="connsiteX23" fmla="*/ 114300 w 754380"/>
                <a:gd name="connsiteY23" fmla="*/ 754380 h 800100"/>
                <a:gd name="connsiteX24" fmla="*/ 91440 w 754380"/>
                <a:gd name="connsiteY24" fmla="*/ 769620 h 800100"/>
                <a:gd name="connsiteX25" fmla="*/ 22860 w 754380"/>
                <a:gd name="connsiteY25" fmla="*/ 784860 h 800100"/>
                <a:gd name="connsiteX26" fmla="*/ 0 w 754380"/>
                <a:gd name="connsiteY26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54380" h="800100">
                  <a:moveTo>
                    <a:pt x="754380" y="0"/>
                  </a:moveTo>
                  <a:cubicBezTo>
                    <a:pt x="691617" y="104605"/>
                    <a:pt x="766992" y="-14039"/>
                    <a:pt x="708660" y="60960"/>
                  </a:cubicBezTo>
                  <a:cubicBezTo>
                    <a:pt x="697415" y="75418"/>
                    <a:pt x="678180" y="106680"/>
                    <a:pt x="678180" y="106680"/>
                  </a:cubicBezTo>
                  <a:cubicBezTo>
                    <a:pt x="666664" y="152745"/>
                    <a:pt x="673872" y="127225"/>
                    <a:pt x="655320" y="182880"/>
                  </a:cubicBezTo>
                  <a:lnTo>
                    <a:pt x="647700" y="205740"/>
                  </a:lnTo>
                  <a:cubicBezTo>
                    <a:pt x="645160" y="213360"/>
                    <a:pt x="641400" y="220677"/>
                    <a:pt x="640080" y="228600"/>
                  </a:cubicBezTo>
                  <a:cubicBezTo>
                    <a:pt x="636271" y="251453"/>
                    <a:pt x="630637" y="299914"/>
                    <a:pt x="617220" y="320040"/>
                  </a:cubicBezTo>
                  <a:cubicBezTo>
                    <a:pt x="612140" y="327660"/>
                    <a:pt x="608456" y="336424"/>
                    <a:pt x="601980" y="342900"/>
                  </a:cubicBezTo>
                  <a:cubicBezTo>
                    <a:pt x="595504" y="349376"/>
                    <a:pt x="586740" y="353060"/>
                    <a:pt x="579120" y="358140"/>
                  </a:cubicBezTo>
                  <a:cubicBezTo>
                    <a:pt x="538480" y="419100"/>
                    <a:pt x="591820" y="345440"/>
                    <a:pt x="541020" y="396240"/>
                  </a:cubicBezTo>
                  <a:cubicBezTo>
                    <a:pt x="534544" y="402716"/>
                    <a:pt x="532672" y="413069"/>
                    <a:pt x="525780" y="419100"/>
                  </a:cubicBezTo>
                  <a:cubicBezTo>
                    <a:pt x="511996" y="431161"/>
                    <a:pt x="495300" y="439420"/>
                    <a:pt x="480060" y="449580"/>
                  </a:cubicBezTo>
                  <a:cubicBezTo>
                    <a:pt x="472440" y="454660"/>
                    <a:pt x="465888" y="461924"/>
                    <a:pt x="457200" y="464820"/>
                  </a:cubicBezTo>
                  <a:cubicBezTo>
                    <a:pt x="441960" y="469900"/>
                    <a:pt x="424846" y="471149"/>
                    <a:pt x="411480" y="480060"/>
                  </a:cubicBezTo>
                  <a:cubicBezTo>
                    <a:pt x="381937" y="499755"/>
                    <a:pt x="397308" y="492404"/>
                    <a:pt x="365760" y="502920"/>
                  </a:cubicBezTo>
                  <a:cubicBezTo>
                    <a:pt x="355600" y="518160"/>
                    <a:pt x="348232" y="535688"/>
                    <a:pt x="335280" y="548640"/>
                  </a:cubicBezTo>
                  <a:cubicBezTo>
                    <a:pt x="327660" y="556260"/>
                    <a:pt x="319036" y="562994"/>
                    <a:pt x="312420" y="571500"/>
                  </a:cubicBezTo>
                  <a:cubicBezTo>
                    <a:pt x="301175" y="585958"/>
                    <a:pt x="294892" y="604268"/>
                    <a:pt x="281940" y="617220"/>
                  </a:cubicBezTo>
                  <a:cubicBezTo>
                    <a:pt x="274320" y="624840"/>
                    <a:pt x="265979" y="631801"/>
                    <a:pt x="259080" y="640080"/>
                  </a:cubicBezTo>
                  <a:cubicBezTo>
                    <a:pt x="253217" y="647115"/>
                    <a:pt x="250316" y="656464"/>
                    <a:pt x="243840" y="662940"/>
                  </a:cubicBezTo>
                  <a:cubicBezTo>
                    <a:pt x="237364" y="669416"/>
                    <a:pt x="228600" y="673100"/>
                    <a:pt x="220980" y="678180"/>
                  </a:cubicBezTo>
                  <a:cubicBezTo>
                    <a:pt x="195580" y="716280"/>
                    <a:pt x="213360" y="695960"/>
                    <a:pt x="160020" y="731520"/>
                  </a:cubicBezTo>
                  <a:cubicBezTo>
                    <a:pt x="152400" y="736600"/>
                    <a:pt x="145848" y="743864"/>
                    <a:pt x="137160" y="746760"/>
                  </a:cubicBezTo>
                  <a:cubicBezTo>
                    <a:pt x="129540" y="749300"/>
                    <a:pt x="121484" y="750788"/>
                    <a:pt x="114300" y="754380"/>
                  </a:cubicBezTo>
                  <a:cubicBezTo>
                    <a:pt x="106109" y="758476"/>
                    <a:pt x="99631" y="765524"/>
                    <a:pt x="91440" y="769620"/>
                  </a:cubicBezTo>
                  <a:cubicBezTo>
                    <a:pt x="72681" y="778999"/>
                    <a:pt x="40420" y="781933"/>
                    <a:pt x="22860" y="784860"/>
                  </a:cubicBezTo>
                  <a:lnTo>
                    <a:pt x="0" y="800100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777240" y="480060"/>
              <a:ext cx="662940" cy="27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NWBR</a:t>
              </a:r>
              <a:endParaRPr lang="en-US" sz="110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882992"/>
            <a:ext cx="3977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+mj-lt"/>
              </a:rPr>
              <a:t>Why is the PSZ there?</a:t>
            </a:r>
            <a:endParaRPr lang="en-US" sz="2800" b="1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3" name="Content Placeholder 2" descr="F:\OneDrive\Paper_proposal\April_figures_thesis\Siesmic belt_revised.pn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t="7560" r="8599" b="-1084"/>
          <a:stretch/>
        </p:blipFill>
        <p:spPr bwMode="auto">
          <a:xfrm>
            <a:off x="6771331" y="1819835"/>
            <a:ext cx="5118059" cy="4428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191659" y="6083944"/>
            <a:ext cx="2069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pc="-50" dirty="0">
                <a:solidFill>
                  <a:prstClr val="black"/>
                </a:solidFill>
                <a:latin typeface="Times New Roman" panose="02020603050405020304"/>
                <a:ea typeface="+mj-ea"/>
                <a:cs typeface="+mj-cs"/>
              </a:rPr>
              <a:t>Seismicity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126019" y="5644313"/>
            <a:ext cx="4224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Bouguer gravity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019" y="6180892"/>
            <a:ext cx="618462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Gravity data downloaded from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http://gis.utep.edu/subpages/GMData.html.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261456" y="6243248"/>
            <a:ext cx="3897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Earthquake data taken from USGS earthquake database.</a:t>
            </a:r>
          </a:p>
        </p:txBody>
      </p:sp>
    </p:spTree>
    <p:extLst>
      <p:ext uri="{BB962C8B-B14F-4D97-AF65-F5344CB8AC3E}">
        <p14:creationId xmlns:p14="http://schemas.microsoft.com/office/powerpoint/2010/main" val="18096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960960"/>
            <a:ext cx="11976463" cy="4773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Transfer Zone</a:t>
            </a: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121883" y="1648235"/>
            <a:ext cx="5091562" cy="512477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NW and N-striking normal and oblique faults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terminate at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ENE-trending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strike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/>
              </a:rPr>
              <a:t>-slip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oblique-slip faults that are most likely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parallel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/>
              </a:rPr>
              <a:t>to 45º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the extension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direction, or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along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pre-existing crustal heterogeneities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Suggests that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66" y="1695921"/>
            <a:ext cx="7114764" cy="512477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7" name="Group 6"/>
          <p:cNvGrpSpPr/>
          <p:nvPr/>
        </p:nvGrpSpPr>
        <p:grpSpPr>
          <a:xfrm>
            <a:off x="1315067" y="3613393"/>
            <a:ext cx="3762169" cy="3254991"/>
            <a:chOff x="6045200" y="3993911"/>
            <a:chExt cx="2565395" cy="2739312"/>
          </a:xfrm>
          <a:noFill/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5200" y="3993911"/>
              <a:ext cx="2565395" cy="2739312"/>
            </a:xfrm>
            <a:prstGeom prst="rect">
              <a:avLst/>
            </a:prstGeom>
            <a:grpFill/>
          </p:spPr>
        </p:pic>
        <p:cxnSp>
          <p:nvCxnSpPr>
            <p:cNvPr id="9" name="Straight Connector 8"/>
            <p:cNvCxnSpPr/>
            <p:nvPr/>
          </p:nvCxnSpPr>
          <p:spPr>
            <a:xfrm flipH="1">
              <a:off x="7416800" y="4211782"/>
              <a:ext cx="230909" cy="230909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7416800" y="4324268"/>
              <a:ext cx="0" cy="120073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7906327" y="4147127"/>
              <a:ext cx="193964" cy="166255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100291" y="4147127"/>
              <a:ext cx="0" cy="103744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137856" y="4228157"/>
            <a:ext cx="1641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/>
              </a:rPr>
              <a:t>the PSZ is a transfer </a:t>
            </a:r>
            <a:r>
              <a:rPr lang="en-US" sz="2400" dirty="0" smtClean="0">
                <a:latin typeface="Times New Roman" panose="02020603050405020304"/>
              </a:rPr>
              <a:t>zone.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61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3007" y="2100955"/>
            <a:ext cx="4334693" cy="4022259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Also,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PSZ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including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MLF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connect areas of differential extension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Magnitude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Timing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Times New Roman" panose="02020603050405020304"/>
              </a:rPr>
              <a:t>PSZ 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/>
              </a:rPr>
              <a:t>and Caliente-Enterprise 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anose="02020603050405020304"/>
              </a:rPr>
              <a:t>zone are 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/>
              </a:rPr>
              <a:t>adjacent left-lateral transfer zone so I suggest they are related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/>
              </a:rPr>
              <a:t>PSZ transfers strain to the west on the faults of  the western Sheep Range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01" y="1762622"/>
            <a:ext cx="7041270" cy="497992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960960"/>
            <a:ext cx="11976463" cy="4773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Transfer Zone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435344" y="3489714"/>
            <a:ext cx="819314" cy="623263"/>
            <a:chOff x="1224581" y="3254816"/>
            <a:chExt cx="819314" cy="623263"/>
          </a:xfrm>
        </p:grpSpPr>
        <p:sp>
          <p:nvSpPr>
            <p:cNvPr id="11" name="TextBox 10"/>
            <p:cNvSpPr txBox="1"/>
            <p:nvPr/>
          </p:nvSpPr>
          <p:spPr>
            <a:xfrm>
              <a:off x="1224581" y="3254816"/>
              <a:ext cx="8193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PSZ</a:t>
              </a:r>
              <a:endPara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541485" y="3568986"/>
              <a:ext cx="167560" cy="30909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8112257" y="1865353"/>
            <a:ext cx="103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NV   UT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647772" y="3733393"/>
            <a:ext cx="1275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Colorado Plateau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90661" y="2153830"/>
            <a:ext cx="1275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Basin &amp;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8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323" y="1553195"/>
            <a:ext cx="3780410" cy="323716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248319" y="2149048"/>
            <a:ext cx="819314" cy="615798"/>
            <a:chOff x="1037556" y="2050630"/>
            <a:chExt cx="819314" cy="615798"/>
          </a:xfrm>
        </p:grpSpPr>
        <p:sp>
          <p:nvSpPr>
            <p:cNvPr id="21" name="TextBox 20"/>
            <p:cNvSpPr txBox="1"/>
            <p:nvPr/>
          </p:nvSpPr>
          <p:spPr>
            <a:xfrm>
              <a:off x="1037556" y="2050630"/>
              <a:ext cx="8193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PSZ</a:t>
              </a:r>
              <a:endPara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1279653" y="2357335"/>
              <a:ext cx="167560" cy="30909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813083" y="1856276"/>
            <a:ext cx="3441700" cy="4513400"/>
            <a:chOff x="76200" y="30480"/>
            <a:chExt cx="1996440" cy="2618105"/>
          </a:xfrm>
          <a:solidFill>
            <a:schemeClr val="bg1"/>
          </a:solidFill>
        </p:grpSpPr>
        <p:pic>
          <p:nvPicPr>
            <p:cNvPr id="6" name="Picture 5" descr="F:\OneDrive\Paper_proposal\Thesis parts\Figures\2nd draft\reverse and normal fault together\Coexistence NR faults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0480"/>
              <a:ext cx="1996440" cy="2618105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127907" y="47906"/>
              <a:ext cx="314066" cy="25367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rPr>
                <a:t>B1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27907" y="879641"/>
              <a:ext cx="252859" cy="2055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Calibri" panose="020F0502020204030204" pitchFamily="34" charset="0"/>
                  <a:cs typeface="Arial" panose="020B0604020202020204" pitchFamily="34" charset="0"/>
                </a:rPr>
                <a:t>B2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021601" y="3617896"/>
            <a:ext cx="3139674" cy="3234989"/>
            <a:chOff x="6045200" y="3993911"/>
            <a:chExt cx="2565395" cy="2739312"/>
          </a:xfrm>
          <a:solidFill>
            <a:schemeClr val="bg1"/>
          </a:solidFill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5200" y="3993911"/>
              <a:ext cx="2565395" cy="2739312"/>
            </a:xfrm>
            <a:prstGeom prst="rect">
              <a:avLst/>
            </a:prstGeom>
            <a:grpFill/>
          </p:spPr>
        </p:pic>
        <p:cxnSp>
          <p:nvCxnSpPr>
            <p:cNvPr id="10" name="Straight Connector 9"/>
            <p:cNvCxnSpPr/>
            <p:nvPr/>
          </p:nvCxnSpPr>
          <p:spPr>
            <a:xfrm flipH="1">
              <a:off x="7416800" y="4211782"/>
              <a:ext cx="230909" cy="230909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7416800" y="4324268"/>
              <a:ext cx="0" cy="120073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7906327" y="4147127"/>
              <a:ext cx="193964" cy="166255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100291" y="4147127"/>
              <a:ext cx="0" cy="103744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itle 1"/>
          <p:cNvSpPr txBox="1">
            <a:spLocks/>
          </p:cNvSpPr>
          <p:nvPr/>
        </p:nvSpPr>
        <p:spPr>
          <a:xfrm>
            <a:off x="69850" y="894779"/>
            <a:ext cx="11976463" cy="581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Conclusions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80" y="1758409"/>
            <a:ext cx="50780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lnSpc>
                <a:spcPct val="90000"/>
              </a:lnSpc>
              <a:buSzPct val="100000"/>
              <a:buFont typeface="+mj-lt"/>
              <a:buAutoNum type="arabicPeriod"/>
              <a:defRPr/>
            </a:pPr>
            <a:r>
              <a:rPr lang="en-US" sz="2000" dirty="0" smtClean="0">
                <a:latin typeface="Times New Roman" panose="02020603050405020304"/>
              </a:rPr>
              <a:t>Left-lateral </a:t>
            </a:r>
            <a:r>
              <a:rPr lang="en-US" sz="2000" dirty="0">
                <a:latin typeface="Times New Roman" panose="02020603050405020304"/>
              </a:rPr>
              <a:t>strike-slip faulting with dominant simple shear is documented for the MLF and the PSZ, but triaxial deformation most likely happened within the duplex zone of the </a:t>
            </a:r>
            <a:r>
              <a:rPr lang="en-US" sz="2000" dirty="0" smtClean="0">
                <a:latin typeface="Times New Roman" panose="02020603050405020304"/>
              </a:rPr>
              <a:t>MLF</a:t>
            </a:r>
          </a:p>
          <a:p>
            <a:pPr marL="274320" lvl="0" indent="-27432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>
                <a:latin typeface="Times New Roman" panose="02020603050405020304"/>
              </a:rPr>
              <a:t>C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/>
              </a:rPr>
              <a:t>ontractional features within the extensional </a:t>
            </a:r>
            <a:r>
              <a:rPr lang="en-US" sz="2000" dirty="0">
                <a:latin typeface="Times New Roman" panose="02020603050405020304"/>
              </a:rPr>
              <a:t>duplex are explained </a:t>
            </a:r>
            <a:r>
              <a:rPr lang="en-US" sz="2000" dirty="0" smtClean="0">
                <a:latin typeface="Times New Roman" panose="02020603050405020304"/>
              </a:rPr>
              <a:t>as</a:t>
            </a:r>
            <a:endParaRPr lang="en-US" sz="2000" dirty="0">
              <a:latin typeface="Times New Roman" panose="02020603050405020304"/>
            </a:endParaRPr>
          </a:p>
          <a:p>
            <a:pPr marL="578358" lvl="1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/>
              </a:rPr>
              <a:t>Apparent reverse faults by progressive development with tilting and perhaps rotation of the early formed faults within the duplex. </a:t>
            </a:r>
          </a:p>
          <a:p>
            <a:pPr marL="578358" lvl="1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panose="02020603050405020304"/>
              </a:rPr>
              <a:t>Folds formed by drag, volume changes, </a:t>
            </a:r>
            <a:r>
              <a:rPr lang="en-US" sz="2000" dirty="0" smtClean="0">
                <a:latin typeface="Times New Roman" panose="02020603050405020304"/>
              </a:rPr>
              <a:t>and simple shear</a:t>
            </a:r>
          </a:p>
          <a:p>
            <a:pPr marL="274320" indent="-274320">
              <a:lnSpc>
                <a:spcPct val="90000"/>
              </a:lnSpc>
              <a:buSzPct val="100000"/>
              <a:buFont typeface="+mj-lt"/>
              <a:buAutoNum type="arabicPeriod"/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/>
              </a:rPr>
              <a:t>The PSZ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/>
              </a:rPr>
              <a:t> </a:t>
            </a:r>
            <a:r>
              <a:rPr lang="en-US" sz="2000" dirty="0">
                <a:latin typeface="Times New Roman" panose="02020603050405020304"/>
              </a:rPr>
              <a:t>is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/>
              </a:rPr>
              <a:t> </a:t>
            </a:r>
            <a:r>
              <a:rPr lang="en-US" sz="2000" dirty="0">
                <a:solidFill>
                  <a:sysClr val="windowText" lastClr="000000"/>
                </a:solidFill>
                <a:latin typeface="Times New Roman" panose="02020603050405020304"/>
              </a:rPr>
              <a:t>a transfer zone that connects two different extensional domains: the domain characterized by the Mormon Peak, Tule Springs, and Castle Cliffs detachments on the east and the Sheep Range detachment system on the west.</a:t>
            </a:r>
          </a:p>
          <a:p>
            <a:pPr marL="274320" lvl="0" indent="-274320">
              <a:lnSpc>
                <a:spcPct val="90000"/>
              </a:lnSpc>
              <a:buSzPct val="100000"/>
              <a:buFont typeface="+mj-lt"/>
              <a:buAutoNum type="arabicPeriod"/>
              <a:defRPr/>
            </a:pPr>
            <a:endParaRPr lang="en-US" sz="2000" dirty="0">
              <a:latin typeface="Times New Roman" panose="02020603050405020304"/>
            </a:endParaRP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9"/>
          <a:stretch/>
        </p:blipFill>
        <p:spPr>
          <a:xfrm>
            <a:off x="5220142" y="3869388"/>
            <a:ext cx="3651781" cy="298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Thanks for your Interest!</a:t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Questions?</a:t>
            </a:r>
            <a:endParaRPr lang="en-US" sz="5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>
          <a:xfrm>
            <a:off x="361742" y="1771998"/>
            <a:ext cx="10374145" cy="48745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Fault set and cross-cutting relationships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Documented reginal and local LPS direction were used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Regional stress field (e.g.,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Zoback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, 1981; Best, 1988; Taylor and Switzer,2001)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95000"/>
                </a:sys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LPS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NNW to ENE at about 50 Ma to 30 Ma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95000"/>
                </a:sys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Almost, for the entire Oligocene a NNW  LPS direction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95000"/>
                </a:sys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Average ENE direction is identified for the entire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Miocene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LPS changed around 10 Ma ENE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sym typeface="Wingdings" panose="05000000000000000000" pitchFamily="2" charset="2"/>
              </a:rPr>
              <a:t> E-W (Basin and Range)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95000"/>
                </a:sys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885824"/>
            <a:ext cx="11976463" cy="5524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Timing of Deformation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1742" y="2563849"/>
            <a:ext cx="11345844" cy="31393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Fault set and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cross-cutting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relationships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Documented reginal and local LPS direction were 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/>
              </a:rPr>
              <a:t>used (e.g.,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/>
              </a:rPr>
              <a:t>Zoback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/>
              </a:rPr>
              <a:t>, 1981; Best, 1988; Taylor and Switzer,2001)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/>
              </a:rPr>
              <a:t>LPS a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verage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 ENE direction is identified for the entire Miocene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LPS changed around 10 Ma ENE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sym typeface="Wingdings" panose="05000000000000000000" pitchFamily="2" charset="2"/>
              </a:rPr>
              <a:t> E-W (Basin and Range)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 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96751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6816656" y="1890522"/>
            <a:ext cx="4650196" cy="8452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Quaternary fault scarp documents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young deformation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132591" y="1890522"/>
            <a:ext cx="6026909" cy="458417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NW-striking normal fault set is cut by N-S and ENE strike fault sets normal oblique and strike-slip.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>
              <a:spcBef>
                <a:spcPts val="600"/>
              </a:spcBef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NW-striking fault set cuts 22 Ma rocks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>
              <a:spcBef>
                <a:spcPts val="600"/>
              </a:spcBef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Thus, NW-striking fault set is compatible with LPS in Miocene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>
              <a:spcBef>
                <a:spcPts val="600"/>
              </a:spcBef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N-S fault set is compatible with post 10 Ma E-W LPS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>
              <a:spcBef>
                <a:spcPts val="600"/>
              </a:spcBef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ENE and N-S are synchronous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29" y="2856261"/>
            <a:ext cx="5555641" cy="400173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885824"/>
            <a:ext cx="11976463" cy="5524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Timing of Deformation</a:t>
            </a:r>
          </a:p>
        </p:txBody>
      </p:sp>
    </p:spTree>
    <p:extLst>
      <p:ext uri="{BB962C8B-B14F-4D97-AF65-F5344CB8AC3E}">
        <p14:creationId xmlns:p14="http://schemas.microsoft.com/office/powerpoint/2010/main" val="378494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1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25400" y="847154"/>
            <a:ext cx="11976463" cy="581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Conclusions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34125" y="1878960"/>
            <a:ext cx="6185311" cy="465802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Times New Roman" panose="02020603050405020304"/>
              </a:rPr>
              <a:t> </a:t>
            </a:r>
            <a:r>
              <a:rPr lang="en-US" dirty="0">
                <a:solidFill>
                  <a:sysClr val="windowText" lastClr="000000"/>
                </a:solidFill>
                <a:latin typeface="Times New Roman" panose="02020603050405020304"/>
              </a:rPr>
              <a:t>At least three episodes of deformation are documented within the MLF zone: </a:t>
            </a:r>
          </a:p>
          <a:p>
            <a:pPr marL="631825" lvl="0" indent="-6318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defRPr/>
            </a:pPr>
            <a:r>
              <a:rPr lang="en-US" dirty="0">
                <a:solidFill>
                  <a:sysClr val="windowText" lastClr="000000"/>
                </a:solidFill>
                <a:latin typeface="Times New Roman" panose="02020603050405020304"/>
              </a:rPr>
              <a:t>A. Pliocene to Quaternary deformation documented by the Quaternary fault scarp exposed within domain C. </a:t>
            </a:r>
          </a:p>
          <a:p>
            <a:pPr marL="631825" lvl="0" indent="-6318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defRPr/>
            </a:pPr>
            <a:endParaRPr lang="en-US" dirty="0">
              <a:solidFill>
                <a:sysClr val="windowText" lastClr="000000"/>
              </a:solidFill>
              <a:latin typeface="Times New Roman" panose="02020603050405020304"/>
            </a:endParaRPr>
          </a:p>
          <a:p>
            <a:pPr marL="631825" lvl="0" indent="-6318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defRPr/>
            </a:pPr>
            <a:r>
              <a:rPr lang="en-US" dirty="0">
                <a:solidFill>
                  <a:sysClr val="windowText" lastClr="000000"/>
                </a:solidFill>
                <a:latin typeface="Times New Roman" panose="02020603050405020304"/>
              </a:rPr>
              <a:t>B. Late Miocene to Pliocene deformation is documented by the N-S and ENE striking synchronous fault sets that cut the youngest volcanic rocks and  are covered by oldest Quaternary alluvium.</a:t>
            </a:r>
          </a:p>
          <a:p>
            <a:pPr marL="631825" lvl="0" indent="-6318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defRPr/>
            </a:pPr>
            <a:endParaRPr lang="en-US" dirty="0">
              <a:solidFill>
                <a:sysClr val="windowText" lastClr="000000"/>
              </a:solidFill>
              <a:latin typeface="Times New Roman" panose="02020603050405020304"/>
            </a:endParaRPr>
          </a:p>
          <a:p>
            <a:pPr marL="631825" lvl="0" indent="-6318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defRPr/>
            </a:pPr>
            <a:r>
              <a:rPr lang="en-US" dirty="0">
                <a:solidFill>
                  <a:sysClr val="windowText" lastClr="000000"/>
                </a:solidFill>
                <a:latin typeface="Times New Roman" panose="02020603050405020304"/>
              </a:rPr>
              <a:t>C. Early middle Miocene deformation is documented by NW-striking normal faults which cuts rocks as young 22 Ma and is cut by the N-S normal and ENE-striking strike-slip fault sets.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362700" y="1899221"/>
            <a:ext cx="5588363" cy="4366458"/>
            <a:chOff x="0" y="0"/>
            <a:chExt cx="8225161" cy="5924599"/>
          </a:xfrm>
        </p:grpSpPr>
        <p:sp>
          <p:nvSpPr>
            <p:cNvPr id="20" name="Rectangle 19"/>
            <p:cNvSpPr/>
            <p:nvPr/>
          </p:nvSpPr>
          <p:spPr>
            <a:xfrm>
              <a:off x="83507" y="111602"/>
              <a:ext cx="8067287" cy="5738326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58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225161" cy="5924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33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24336" y="1703806"/>
            <a:ext cx="5557520" cy="4419600"/>
            <a:chOff x="0" y="0"/>
            <a:chExt cx="5557722" cy="4419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557722" cy="441960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2978287" y="581358"/>
              <a:ext cx="361149" cy="3148441"/>
              <a:chOff x="2978279" y="581358"/>
              <a:chExt cx="382068" cy="3330824"/>
            </a:xfrm>
          </p:grpSpPr>
          <p:sp>
            <p:nvSpPr>
              <p:cNvPr id="6" name="Right Arrow 5"/>
              <p:cNvSpPr/>
              <p:nvPr/>
            </p:nvSpPr>
            <p:spPr>
              <a:xfrm rot="6319375">
                <a:off x="2546161" y="1013476"/>
                <a:ext cx="1127125" cy="262890"/>
              </a:xfrm>
              <a:prstGeom prst="rightArrow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7" name="Right Arrow 6"/>
              <p:cNvSpPr/>
              <p:nvPr/>
            </p:nvSpPr>
            <p:spPr>
              <a:xfrm rot="13699215">
                <a:off x="2553912" y="3105747"/>
                <a:ext cx="1349980" cy="262890"/>
              </a:xfrm>
              <a:prstGeom prst="rightArrow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</p:grpSp>
      <p:sp>
        <p:nvSpPr>
          <p:cNvPr id="10" name="Rectangle 9"/>
          <p:cNvSpPr/>
          <p:nvPr/>
        </p:nvSpPr>
        <p:spPr>
          <a:xfrm>
            <a:off x="0" y="882992"/>
            <a:ext cx="3977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+mj-lt"/>
              </a:rPr>
              <a:t>Why is the PSZ there?</a:t>
            </a:r>
            <a:endParaRPr lang="en-US" sz="28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6162" y="6244578"/>
            <a:ext cx="12088564" cy="65270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* Timing of Magmatism. * Timing of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initial extension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/>
              </a:rPr>
              <a:t>: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NBR ~ 50 Ma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SBR ~ 40 Ma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CBR ~ 16 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/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6" y="1734944"/>
            <a:ext cx="6199599" cy="43846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2821" y="3227520"/>
            <a:ext cx="819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PSZ</a:t>
            </a:r>
            <a:endParaRPr lang="en-US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09725" y="3541690"/>
            <a:ext cx="167560" cy="3090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64492" y="3492283"/>
            <a:ext cx="1271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Colorado Plateau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88093" y="1905954"/>
            <a:ext cx="1271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Basin &amp; Range</a:t>
            </a:r>
            <a:endParaRPr lang="en-US" dirty="0"/>
          </a:p>
        </p:txBody>
      </p:sp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4" y="1734944"/>
            <a:ext cx="6257168" cy="4513877"/>
          </a:xfrm>
        </p:spPr>
      </p:pic>
      <p:sp>
        <p:nvSpPr>
          <p:cNvPr id="14" name="TextBox 13"/>
          <p:cNvSpPr txBox="1"/>
          <p:nvPr/>
        </p:nvSpPr>
        <p:spPr>
          <a:xfrm>
            <a:off x="247134" y="1795848"/>
            <a:ext cx="29903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Regional Geology Map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711801" y="866794"/>
            <a:ext cx="2025733" cy="41857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Timing of Magmatism and Extension</a:t>
            </a:r>
            <a:br>
              <a:rPr lang="en-US" sz="1400" dirty="0" smtClean="0"/>
            </a:b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Zone of no magmatic activity</a:t>
            </a:r>
            <a:br>
              <a:rPr lang="en-US" sz="1400" dirty="0" smtClean="0"/>
            </a:b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E-Domain</a:t>
            </a:r>
            <a:r>
              <a:rPr lang="en-US" sz="1400" dirty="0" smtClean="0">
                <a:sym typeface="Wingdings" panose="05000000000000000000" pitchFamily="2" charset="2"/>
              </a:rPr>
              <a:t> Lake Meade system</a:t>
            </a:r>
            <a:br>
              <a:rPr lang="en-US" sz="1400" dirty="0" smtClean="0">
                <a:sym typeface="Wingdings" panose="05000000000000000000" pitchFamily="2" charset="2"/>
              </a:rPr>
            </a:br>
            <a:endParaRPr lang="en-US" sz="14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ym typeface="Wingdings" panose="05000000000000000000" pitchFamily="2" charset="2"/>
              </a:rPr>
              <a:t>W-Domain </a:t>
            </a:r>
            <a:r>
              <a:rPr lang="en-US" sz="1400" dirty="0" smtClean="0"/>
              <a:t>between </a:t>
            </a:r>
            <a:r>
              <a:rPr lang="en-US" sz="1400" dirty="0"/>
              <a:t>the </a:t>
            </a:r>
            <a:r>
              <a:rPr lang="en-US" sz="1400" dirty="0" smtClean="0"/>
              <a:t>mildly extended Sheep Range </a:t>
            </a:r>
            <a:r>
              <a:rPr lang="en-US" sz="1400" dirty="0"/>
              <a:t>block and the </a:t>
            </a:r>
            <a:r>
              <a:rPr lang="en-US" sz="1400" dirty="0" smtClean="0"/>
              <a:t>normal </a:t>
            </a:r>
            <a:r>
              <a:rPr lang="en-US" sz="1400" dirty="0"/>
              <a:t>fault </a:t>
            </a:r>
            <a:r>
              <a:rPr lang="en-US" sz="1400" dirty="0" smtClean="0"/>
              <a:t>system west of the Sheep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7696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>
            <a:spLocks noGrp="1"/>
          </p:cNvSpPr>
          <p:nvPr/>
        </p:nvSpPr>
        <p:spPr>
          <a:xfrm>
            <a:off x="7790" y="897193"/>
            <a:ext cx="12156778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Mapping History of the </a:t>
            </a:r>
            <a:r>
              <a:rPr kumimoji="0" lang="en-US" sz="2800" b="0" i="0" u="none" strike="noStrike" kern="1200" cap="none" spc="-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PSZ </a:t>
            </a:r>
            <a:r>
              <a:rPr kumimoji="0" lang="en-US" sz="2800" i="0" u="none" strike="noStrike" kern="1200" cap="none" spc="-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&amp; Methods</a:t>
            </a:r>
            <a:endParaRPr kumimoji="0" lang="en-US" sz="280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82989" y="1784350"/>
            <a:ext cx="7081579" cy="4795744"/>
            <a:chOff x="5036837" y="1572259"/>
            <a:chExt cx="6803119" cy="4526762"/>
          </a:xfrm>
        </p:grpSpPr>
        <p:grpSp>
          <p:nvGrpSpPr>
            <p:cNvPr id="7" name="Group 6"/>
            <p:cNvGrpSpPr/>
            <p:nvPr/>
          </p:nvGrpSpPr>
          <p:grpSpPr>
            <a:xfrm>
              <a:off x="5036837" y="1572259"/>
              <a:ext cx="6803119" cy="4526762"/>
              <a:chOff x="0" y="0"/>
              <a:chExt cx="5998210" cy="376546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0" y="0"/>
                <a:ext cx="5998210" cy="3733165"/>
                <a:chOff x="0" y="0"/>
                <a:chExt cx="5998210" cy="3733165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5998210" cy="3733165"/>
                </a:xfrm>
                <a:prstGeom prst="rect">
                  <a:avLst/>
                </a:prstGeom>
              </p:spPr>
            </p:pic>
            <p:grpSp>
              <p:nvGrpSpPr>
                <p:cNvPr id="16" name="Group 15"/>
                <p:cNvGrpSpPr/>
                <p:nvPr/>
              </p:nvGrpSpPr>
              <p:grpSpPr>
                <a:xfrm>
                  <a:off x="1988820" y="1013460"/>
                  <a:ext cx="281940" cy="403859"/>
                  <a:chOff x="0" y="0"/>
                  <a:chExt cx="312420" cy="541020"/>
                </a:xfrm>
              </p:grpSpPr>
              <p:grpSp>
                <p:nvGrpSpPr>
                  <p:cNvPr id="31" name="Group 30"/>
                  <p:cNvGrpSpPr/>
                  <p:nvPr/>
                </p:nvGrpSpPr>
                <p:grpSpPr>
                  <a:xfrm rot="10800000">
                    <a:off x="30480" y="0"/>
                    <a:ext cx="281940" cy="236220"/>
                    <a:chOff x="0" y="0"/>
                    <a:chExt cx="243840" cy="175260"/>
                  </a:xfrm>
                </p:grpSpPr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 flipV="1">
                      <a:off x="0" y="0"/>
                      <a:ext cx="243840" cy="17526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6" name="Straight Connector 35"/>
                    <p:cNvCxnSpPr/>
                    <p:nvPr/>
                  </p:nvCxnSpPr>
                  <p:spPr>
                    <a:xfrm flipH="1">
                      <a:off x="198120" y="0"/>
                      <a:ext cx="45720" cy="11430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32" name="Group 31"/>
                  <p:cNvGrpSpPr/>
                  <p:nvPr/>
                </p:nvGrpSpPr>
                <p:grpSpPr>
                  <a:xfrm>
                    <a:off x="0" y="365760"/>
                    <a:ext cx="243841" cy="175260"/>
                    <a:chOff x="0" y="0"/>
                    <a:chExt cx="243841" cy="175260"/>
                  </a:xfrm>
                </p:grpSpPr>
                <p:cxnSp>
                  <p:nvCxnSpPr>
                    <p:cNvPr id="33" name="Straight Connector 32"/>
                    <p:cNvCxnSpPr/>
                    <p:nvPr/>
                  </p:nvCxnSpPr>
                  <p:spPr>
                    <a:xfrm flipV="1">
                      <a:off x="0" y="0"/>
                      <a:ext cx="243840" cy="17526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4" name="Straight Connector 33"/>
                    <p:cNvCxnSpPr/>
                    <p:nvPr/>
                  </p:nvCxnSpPr>
                  <p:spPr>
                    <a:xfrm flipH="1">
                      <a:off x="210065" y="0"/>
                      <a:ext cx="33776" cy="114013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17" name="Group 16"/>
                <p:cNvGrpSpPr/>
                <p:nvPr/>
              </p:nvGrpSpPr>
              <p:grpSpPr>
                <a:xfrm>
                  <a:off x="1985846" y="1638300"/>
                  <a:ext cx="323015" cy="403859"/>
                  <a:chOff x="30480" y="0"/>
                  <a:chExt cx="357935" cy="541020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 rot="10800000">
                    <a:off x="30480" y="0"/>
                    <a:ext cx="281940" cy="236220"/>
                    <a:chOff x="0" y="0"/>
                    <a:chExt cx="243840" cy="175260"/>
                  </a:xfrm>
                </p:grpSpPr>
                <p:cxnSp>
                  <p:nvCxnSpPr>
                    <p:cNvPr id="29" name="Straight Connector 28"/>
                    <p:cNvCxnSpPr/>
                    <p:nvPr/>
                  </p:nvCxnSpPr>
                  <p:spPr>
                    <a:xfrm flipV="1">
                      <a:off x="0" y="0"/>
                      <a:ext cx="243840" cy="17526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0" name="Straight Connector 29"/>
                    <p:cNvCxnSpPr/>
                    <p:nvPr/>
                  </p:nvCxnSpPr>
                  <p:spPr>
                    <a:xfrm flipH="1">
                      <a:off x="198120" y="0"/>
                      <a:ext cx="45720" cy="11430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64254" y="153119"/>
                    <a:ext cx="324161" cy="387901"/>
                    <a:chOff x="64254" y="-212641"/>
                    <a:chExt cx="324161" cy="387901"/>
                  </a:xfrm>
                </p:grpSpPr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 flipV="1">
                      <a:off x="64254" y="-212641"/>
                      <a:ext cx="324160" cy="387901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" name="Straight Connector 27"/>
                    <p:cNvCxnSpPr/>
                    <p:nvPr/>
                  </p:nvCxnSpPr>
                  <p:spPr>
                    <a:xfrm flipH="1">
                      <a:off x="312420" y="-212641"/>
                      <a:ext cx="75995" cy="236221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2567940" y="1752600"/>
                  <a:ext cx="281940" cy="403859"/>
                  <a:chOff x="0" y="0"/>
                  <a:chExt cx="312420" cy="541020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 rot="10800000">
                    <a:off x="30480" y="0"/>
                    <a:ext cx="281940" cy="236220"/>
                    <a:chOff x="0" y="0"/>
                    <a:chExt cx="243840" cy="175260"/>
                  </a:xfrm>
                </p:grpSpPr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 flipV="1">
                      <a:off x="0" y="0"/>
                      <a:ext cx="243840" cy="17526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 flipH="1">
                      <a:off x="198120" y="0"/>
                      <a:ext cx="45720" cy="11430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0" y="365760"/>
                    <a:ext cx="243841" cy="175260"/>
                    <a:chOff x="0" y="0"/>
                    <a:chExt cx="243841" cy="175260"/>
                  </a:xfrm>
                </p:grpSpPr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 flipV="1">
                      <a:off x="0" y="0"/>
                      <a:ext cx="243840" cy="17526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2" name="Straight Connector 21"/>
                    <p:cNvCxnSpPr/>
                    <p:nvPr/>
                  </p:nvCxnSpPr>
                  <p:spPr>
                    <a:xfrm flipH="1">
                      <a:off x="194207" y="0"/>
                      <a:ext cx="49634" cy="144636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1758950" y="2828092"/>
                <a:ext cx="1099820" cy="386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 b="1" dirty="0">
                    <a:effectLst/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Sheep Range</a:t>
                </a:r>
                <a:endParaRPr lang="en-US" sz="1100" dirty="0">
                  <a:effectLst/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 rot="4102889">
                <a:off x="-287749" y="2956790"/>
                <a:ext cx="1138555" cy="4787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 b="1" dirty="0">
                    <a:effectLst/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East-Desert Range</a:t>
                </a:r>
                <a:endParaRPr lang="en-US" sz="1100" dirty="0">
                  <a:effectLst/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8259552" y="3162560"/>
              <a:ext cx="8295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Byron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84219" y="1962410"/>
              <a:ext cx="8295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Scott et al.</a:t>
              </a:r>
            </a:p>
          </p:txBody>
        </p:sp>
      </p:grpSp>
      <p:sp>
        <p:nvSpPr>
          <p:cNvPr id="38" name="Content Placeholder 4"/>
          <p:cNvSpPr>
            <a:spLocks noGrp="1"/>
          </p:cNvSpPr>
          <p:nvPr>
            <p:ph idx="1"/>
          </p:nvPr>
        </p:nvSpPr>
        <p:spPr>
          <a:xfrm>
            <a:off x="95249" y="1784350"/>
            <a:ext cx="4837010" cy="475461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Regional work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err="1" smtClean="0">
                <a:solidFill>
                  <a:schemeClr val="tx1"/>
                </a:solidFill>
              </a:rPr>
              <a:t>Tschanz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err="1" smtClean="0">
                <a:solidFill>
                  <a:schemeClr val="tx1"/>
                </a:solidFill>
              </a:rPr>
              <a:t>Pampeyan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(1970) </a:t>
            </a:r>
            <a:r>
              <a:rPr lang="en-US" dirty="0" smtClean="0">
                <a:solidFill>
                  <a:schemeClr val="tx1"/>
                </a:solidFill>
              </a:rPr>
              <a:t>1:250,000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Ekren</a:t>
            </a:r>
            <a:r>
              <a:rPr lang="en-US" dirty="0">
                <a:solidFill>
                  <a:schemeClr val="tx1"/>
                </a:solidFill>
              </a:rPr>
              <a:t> et al. (1977) </a:t>
            </a:r>
            <a:r>
              <a:rPr lang="en-US" dirty="0" smtClean="0">
                <a:solidFill>
                  <a:schemeClr val="tx1"/>
                </a:solidFill>
              </a:rPr>
              <a:t>1:250,000 </a:t>
            </a:r>
            <a:r>
              <a:rPr lang="en-US" dirty="0">
                <a:solidFill>
                  <a:schemeClr val="tx1"/>
                </a:solidFill>
              </a:rPr>
              <a:t>scale</a:t>
            </a:r>
          </a:p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Jayko</a:t>
            </a:r>
            <a:r>
              <a:rPr lang="en-US" dirty="0">
                <a:solidFill>
                  <a:schemeClr val="tx1"/>
                </a:solidFill>
              </a:rPr>
              <a:t> (2007) </a:t>
            </a:r>
            <a:r>
              <a:rPr lang="en-US" dirty="0" smtClean="0">
                <a:solidFill>
                  <a:schemeClr val="tx1"/>
                </a:solidFill>
              </a:rPr>
              <a:t>1:100,000</a:t>
            </a:r>
          </a:p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Local work 1:24000 scale </a:t>
            </a:r>
            <a:r>
              <a:rPr lang="en-US" dirty="0" smtClean="0">
                <a:solidFill>
                  <a:schemeClr val="tx1"/>
                </a:solidFill>
              </a:rPr>
              <a:t>maps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Jayko (1990)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Scott et al. (1991) </a:t>
            </a:r>
          </a:p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Byron (1995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This study 1:12000 scale map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Geologic cross-sections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Stereographs</a:t>
            </a:r>
            <a:r>
              <a:rPr lang="en-US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fold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and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fault orientations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</a:rPr>
              <a:t> Kinematic compatibility test of 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structures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/>
            </a:r>
            <a:b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88235" y="4580737"/>
            <a:ext cx="610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70607" y="2004425"/>
            <a:ext cx="232297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Major strike-slip faults of PSZ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7413" y="3312566"/>
            <a:ext cx="1117196" cy="941378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961085" y="3087986"/>
            <a:ext cx="876746" cy="67606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7573747" y="2738608"/>
            <a:ext cx="876746" cy="67606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43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86237" y="2205851"/>
            <a:ext cx="4564167" cy="29459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Times New Roman" panose="02020603050405020304"/>
              </a:rPr>
              <a:t>1.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Define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the structural geometry and kinematics of the PSZ to contribute to  understanding the development of the Basin and Range sub-province boundaries.</a:t>
            </a:r>
          </a:p>
          <a:p>
            <a:pPr marL="91440" marR="0" lvl="0" indent="-914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rgbClr val="5B9BD5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51" y="1325585"/>
            <a:ext cx="7760600" cy="5486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904874"/>
            <a:ext cx="8991600" cy="6096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-50" dirty="0">
                <a:solidFill>
                  <a:prstClr val="black"/>
                </a:solidFill>
                <a:cs typeface="Times New Roman" panose="02020603050405020304" pitchFamily="18" charset="0"/>
              </a:rPr>
              <a:t>Research goals</a:t>
            </a:r>
            <a:endParaRPr lang="en-US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044017" y="1810761"/>
            <a:ext cx="103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NV   UT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298864" y="3435122"/>
            <a:ext cx="819314" cy="623263"/>
            <a:chOff x="1224581" y="3254816"/>
            <a:chExt cx="819314" cy="623263"/>
          </a:xfrm>
        </p:grpSpPr>
        <p:sp>
          <p:nvSpPr>
            <p:cNvPr id="9" name="TextBox 8"/>
            <p:cNvSpPr txBox="1"/>
            <p:nvPr/>
          </p:nvSpPr>
          <p:spPr>
            <a:xfrm>
              <a:off x="1224581" y="3254816"/>
              <a:ext cx="8193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PSZ</a:t>
              </a:r>
              <a:endPara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541485" y="3568986"/>
              <a:ext cx="167560" cy="30909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9579532" y="3678801"/>
            <a:ext cx="1275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Colorado Plateau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22421" y="2099238"/>
            <a:ext cx="1275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Basin &amp;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5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450" y="1765429"/>
            <a:ext cx="4088035" cy="501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  <a:buSzPct val="100000"/>
              <a:buFont typeface="+mj-lt"/>
              <a:buAutoNum type="arabicPeriod" startAt="2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geometry and style of deformation along the western end of the MLF was examined to evaluate how local contractional structures are related to the formation of a duplex structure within the current strike-slip system.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54526" y="1765429"/>
            <a:ext cx="7713773" cy="5253517"/>
            <a:chOff x="0" y="0"/>
            <a:chExt cx="5998210" cy="385409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0"/>
              <a:ext cx="5998210" cy="3733165"/>
              <a:chOff x="0" y="0"/>
              <a:chExt cx="5998210" cy="373316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5998210" cy="3733165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1988820" y="1013460"/>
                <a:ext cx="281940" cy="403859"/>
                <a:chOff x="0" y="0"/>
                <a:chExt cx="312420" cy="541020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 rot="10800000">
                  <a:off x="30480" y="0"/>
                  <a:ext cx="281940" cy="236220"/>
                  <a:chOff x="0" y="0"/>
                  <a:chExt cx="243840" cy="175260"/>
                </a:xfrm>
              </p:grpSpPr>
              <p:cxnSp>
                <p:nvCxnSpPr>
                  <p:cNvPr id="28" name="Straight Connector 27"/>
                  <p:cNvCxnSpPr/>
                  <p:nvPr/>
                </p:nvCxnSpPr>
                <p:spPr>
                  <a:xfrm flipV="1">
                    <a:off x="0" y="0"/>
                    <a:ext cx="243840" cy="17526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9" name="Straight Connector 28"/>
                  <p:cNvCxnSpPr/>
                  <p:nvPr/>
                </p:nvCxnSpPr>
                <p:spPr>
                  <a:xfrm flipH="1">
                    <a:off x="198120" y="0"/>
                    <a:ext cx="45720" cy="11430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0" y="365760"/>
                  <a:ext cx="243841" cy="175260"/>
                  <a:chOff x="0" y="0"/>
                  <a:chExt cx="243841" cy="175260"/>
                </a:xfrm>
              </p:grpSpPr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0" y="0"/>
                    <a:ext cx="243840" cy="17526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 flipH="1">
                    <a:off x="210065" y="0"/>
                    <a:ext cx="33776" cy="114013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grpSp>
            <p:nvGrpSpPr>
              <p:cNvPr id="10" name="Group 9"/>
              <p:cNvGrpSpPr/>
              <p:nvPr/>
            </p:nvGrpSpPr>
            <p:grpSpPr>
              <a:xfrm>
                <a:off x="1985846" y="1638300"/>
                <a:ext cx="323015" cy="403859"/>
                <a:chOff x="30480" y="0"/>
                <a:chExt cx="357935" cy="541020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 rot="10800000">
                  <a:off x="30480" y="0"/>
                  <a:ext cx="281940" cy="236220"/>
                  <a:chOff x="0" y="0"/>
                  <a:chExt cx="243840" cy="175260"/>
                </a:xfrm>
              </p:grpSpPr>
              <p:cxnSp>
                <p:nvCxnSpPr>
                  <p:cNvPr id="22" name="Straight Connector 21"/>
                  <p:cNvCxnSpPr/>
                  <p:nvPr/>
                </p:nvCxnSpPr>
                <p:spPr>
                  <a:xfrm flipV="1">
                    <a:off x="0" y="0"/>
                    <a:ext cx="243840" cy="17526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flipH="1">
                    <a:off x="198120" y="0"/>
                    <a:ext cx="45720" cy="11430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  <p:grpSp>
              <p:nvGrpSpPr>
                <p:cNvPr id="19" name="Group 18"/>
                <p:cNvGrpSpPr/>
                <p:nvPr/>
              </p:nvGrpSpPr>
              <p:grpSpPr>
                <a:xfrm>
                  <a:off x="64254" y="153119"/>
                  <a:ext cx="324161" cy="387901"/>
                  <a:chOff x="64254" y="-212641"/>
                  <a:chExt cx="324161" cy="387901"/>
                </a:xfrm>
              </p:grpSpPr>
              <p:cxnSp>
                <p:nvCxnSpPr>
                  <p:cNvPr id="20" name="Straight Connector 19"/>
                  <p:cNvCxnSpPr/>
                  <p:nvPr/>
                </p:nvCxnSpPr>
                <p:spPr>
                  <a:xfrm flipV="1">
                    <a:off x="64254" y="-212641"/>
                    <a:ext cx="324160" cy="387901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 flipH="1">
                    <a:off x="312420" y="-212641"/>
                    <a:ext cx="75995" cy="236221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grpSp>
            <p:nvGrpSpPr>
              <p:cNvPr id="11" name="Group 10"/>
              <p:cNvGrpSpPr/>
              <p:nvPr/>
            </p:nvGrpSpPr>
            <p:grpSpPr>
              <a:xfrm>
                <a:off x="2567940" y="1752600"/>
                <a:ext cx="281940" cy="403859"/>
                <a:chOff x="0" y="0"/>
                <a:chExt cx="312420" cy="54102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 rot="10800000">
                  <a:off x="30480" y="0"/>
                  <a:ext cx="281940" cy="236220"/>
                  <a:chOff x="0" y="0"/>
                  <a:chExt cx="243840" cy="175260"/>
                </a:xfrm>
              </p:grpSpPr>
              <p:cxnSp>
                <p:nvCxnSpPr>
                  <p:cNvPr id="16" name="Straight Connector 15"/>
                  <p:cNvCxnSpPr/>
                  <p:nvPr/>
                </p:nvCxnSpPr>
                <p:spPr>
                  <a:xfrm flipV="1">
                    <a:off x="0" y="0"/>
                    <a:ext cx="243840" cy="17526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 flipH="1">
                    <a:off x="198120" y="0"/>
                    <a:ext cx="45720" cy="11430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  <p:grpSp>
              <p:nvGrpSpPr>
                <p:cNvPr id="13" name="Group 12"/>
                <p:cNvGrpSpPr/>
                <p:nvPr/>
              </p:nvGrpSpPr>
              <p:grpSpPr>
                <a:xfrm>
                  <a:off x="0" y="365760"/>
                  <a:ext cx="243841" cy="175260"/>
                  <a:chOff x="0" y="0"/>
                  <a:chExt cx="243841" cy="175260"/>
                </a:xfrm>
              </p:grpSpPr>
              <p:cxnSp>
                <p:nvCxnSpPr>
                  <p:cNvPr id="14" name="Straight Connector 13"/>
                  <p:cNvCxnSpPr/>
                  <p:nvPr/>
                </p:nvCxnSpPr>
                <p:spPr>
                  <a:xfrm flipV="1">
                    <a:off x="0" y="0"/>
                    <a:ext cx="243840" cy="17526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 flipH="1">
                    <a:off x="194207" y="0"/>
                    <a:ext cx="49634" cy="144636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</p:grpSp>
        <p:sp>
          <p:nvSpPr>
            <p:cNvPr id="6" name="Text Box 2"/>
            <p:cNvSpPr txBox="1">
              <a:spLocks noChangeArrowheads="1"/>
            </p:cNvSpPr>
            <p:nvPr/>
          </p:nvSpPr>
          <p:spPr bwMode="auto">
            <a:xfrm>
              <a:off x="1751309" y="2936929"/>
              <a:ext cx="1099820" cy="386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Sheep Range</a:t>
              </a:r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 rot="4102889">
              <a:off x="-185980" y="3045418"/>
              <a:ext cx="1138555" cy="478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East-Desert Range</a:t>
              </a:r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0" y="904874"/>
            <a:ext cx="8991600" cy="6096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pc="-50" dirty="0">
                <a:solidFill>
                  <a:prstClr val="black"/>
                </a:solidFill>
                <a:cs typeface="Times New Roman" panose="02020603050405020304" pitchFamily="18" charset="0"/>
              </a:rPr>
              <a:t>Research goals</a:t>
            </a:r>
            <a:endParaRPr lang="en-US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176576" y="4566745"/>
            <a:ext cx="610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98844" y="1903140"/>
            <a:ext cx="232297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Major strike-slip faults of PSZ</a:t>
            </a:r>
            <a:endParaRPr lang="en-US" sz="2400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7975285" y="3428477"/>
            <a:ext cx="1117196" cy="941378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497441" y="3191018"/>
            <a:ext cx="876746" cy="67606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138657" y="2771072"/>
            <a:ext cx="876746" cy="67606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20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1052827" y="2842669"/>
            <a:ext cx="3073219" cy="2114585"/>
          </a:xfrm>
          <a:prstGeom prst="rect">
            <a:avLst/>
          </a:prstGeom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675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247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819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391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4963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535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107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679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Three d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omains identified based on complexity and geometries of structures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+mj-lt"/>
              </a:rPr>
            </a:b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 descr="F:\OneDrive\Paper_proposal\April_figures_thesis\late_april_edit\May edits\Smallgeologyma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13256"/>
            <a:ext cx="7150100" cy="5170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9680127" y="3275989"/>
            <a:ext cx="1345175" cy="6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189892" y="3024863"/>
            <a:ext cx="53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327854" y="2428048"/>
            <a:ext cx="1040607" cy="8292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72914" y="1808492"/>
            <a:ext cx="53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99092" y="6014731"/>
            <a:ext cx="53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459518" y="5509196"/>
            <a:ext cx="1078679" cy="7379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Content Placeholder 3"/>
          <p:cNvSpPr txBox="1">
            <a:spLocks/>
          </p:cNvSpPr>
          <p:nvPr/>
        </p:nvSpPr>
        <p:spPr>
          <a:xfrm>
            <a:off x="111306" y="892140"/>
            <a:ext cx="3097247" cy="562010"/>
          </a:xfrm>
          <a:prstGeom prst="rect">
            <a:avLst/>
          </a:prstGeom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675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247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819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391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4963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535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107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67912" indent="-15544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Geologic Map</a:t>
            </a:r>
          </a:p>
        </p:txBody>
      </p:sp>
    </p:spTree>
    <p:extLst>
      <p:ext uri="{BB962C8B-B14F-4D97-AF65-F5344CB8AC3E}">
        <p14:creationId xmlns:p14="http://schemas.microsoft.com/office/powerpoint/2010/main" val="245908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494953" y="1702687"/>
            <a:ext cx="6697047" cy="4947051"/>
            <a:chOff x="0" y="0"/>
            <a:chExt cx="6289040" cy="4645660"/>
          </a:xfrm>
        </p:grpSpPr>
        <p:pic>
          <p:nvPicPr>
            <p:cNvPr id="5" name="Picture 4" descr="F:\OneDrive\Paper_proposal\April_figures_thesis\late_april_edit\May edits\domain A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289040" cy="464566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roup 5"/>
            <p:cNvGrpSpPr/>
            <p:nvPr/>
          </p:nvGrpSpPr>
          <p:grpSpPr>
            <a:xfrm>
              <a:off x="1452716" y="2750575"/>
              <a:ext cx="208550" cy="155698"/>
              <a:chOff x="0" y="0"/>
              <a:chExt cx="333040" cy="248753"/>
            </a:xfrm>
          </p:grpSpPr>
          <p:sp>
            <p:nvSpPr>
              <p:cNvPr id="7" name="Isosceles Triangle 6"/>
              <p:cNvSpPr/>
              <p:nvPr/>
            </p:nvSpPr>
            <p:spPr>
              <a:xfrm>
                <a:off x="0" y="0"/>
                <a:ext cx="92817" cy="101519"/>
              </a:xfrm>
              <a:prstGeom prst="triangle">
                <a:avLst/>
              </a:prstGeom>
              <a:noFill/>
              <a:ln w="158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" name="Isosceles Triangle 7"/>
              <p:cNvSpPr/>
              <p:nvPr/>
            </p:nvSpPr>
            <p:spPr>
              <a:xfrm>
                <a:off x="147234" y="147234"/>
                <a:ext cx="92817" cy="101519"/>
              </a:xfrm>
              <a:prstGeom prst="triangle">
                <a:avLst/>
              </a:prstGeom>
              <a:noFill/>
              <a:ln w="158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>
                <a:off x="0" y="147234"/>
                <a:ext cx="92817" cy="101519"/>
              </a:xfrm>
              <a:prstGeom prst="triangle">
                <a:avLst/>
              </a:prstGeom>
              <a:noFill/>
              <a:ln w="158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>
                <a:off x="240223" y="30997"/>
                <a:ext cx="92817" cy="101519"/>
              </a:xfrm>
              <a:prstGeom prst="triangle">
                <a:avLst/>
              </a:prstGeom>
              <a:noFill/>
              <a:ln w="158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46807" y="911462"/>
            <a:ext cx="11976463" cy="511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Domain A</a:t>
            </a:r>
          </a:p>
        </p:txBody>
      </p:sp>
      <p:sp>
        <p:nvSpPr>
          <p:cNvPr id="3" name="Content Placeholder 19"/>
          <p:cNvSpPr txBox="1">
            <a:spLocks/>
          </p:cNvSpPr>
          <p:nvPr/>
        </p:nvSpPr>
        <p:spPr>
          <a:xfrm>
            <a:off x="112018" y="1846098"/>
            <a:ext cx="2233465" cy="254559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 Duplex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structure</a:t>
            </a:r>
          </a:p>
          <a:p>
            <a:pPr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 Three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folds</a:t>
            </a:r>
          </a:p>
          <a:p>
            <a:pPr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 13 minor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/>
              </a:rPr>
              <a:t>folds</a:t>
            </a:r>
            <a:endParaRPr lang="en-US" sz="2400" dirty="0">
              <a:solidFill>
                <a:sysClr val="windowText" lastClr="000000"/>
              </a:solidFill>
              <a:latin typeface="Times New Roman" panose="02020603050405020304"/>
            </a:endParaRPr>
          </a:p>
          <a:p>
            <a:pPr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fault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sets include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/>
            </a:endParaRPr>
          </a:p>
          <a:p>
            <a:pPr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8612" y="1839926"/>
            <a:ext cx="3149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ENE-striking oblique and strike-slip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57613" y="2876984"/>
            <a:ext cx="2806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N-striking normal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57613" y="3459793"/>
            <a:ext cx="2806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NW-striking normal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807" y="4604689"/>
            <a:ext cx="494145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Duplex Includes </a:t>
            </a:r>
            <a:r>
              <a:rPr lang="en-US" sz="2800" dirty="0"/>
              <a:t>normal and </a:t>
            </a:r>
            <a:r>
              <a:rPr lang="en-US" sz="2800" dirty="0" smtClean="0"/>
              <a:t>reverse faults: we will explain kinematics and geometry of the reverse faults in later slides</a:t>
            </a:r>
            <a:endParaRPr lang="en-US" sz="28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5601209" y="1678686"/>
            <a:ext cx="6595082" cy="5066419"/>
            <a:chOff x="5601209" y="1678686"/>
            <a:chExt cx="6595082" cy="5066419"/>
          </a:xfrm>
        </p:grpSpPr>
        <p:grpSp>
          <p:nvGrpSpPr>
            <p:cNvPr id="27" name="Group 26"/>
            <p:cNvGrpSpPr/>
            <p:nvPr/>
          </p:nvGrpSpPr>
          <p:grpSpPr>
            <a:xfrm>
              <a:off x="5601209" y="1766996"/>
              <a:ext cx="6595082" cy="4978109"/>
              <a:chOff x="6270155" y="2262433"/>
              <a:chExt cx="5835908" cy="440506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270155" y="2262433"/>
                <a:ext cx="5835907" cy="44050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0156" y="2493124"/>
                <a:ext cx="5835907" cy="4174377"/>
              </a:xfrm>
              <a:prstGeom prst="rect">
                <a:avLst/>
              </a:prstGeom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6035038" y="1678686"/>
              <a:ext cx="5920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Extensional </a:t>
              </a:r>
              <a:r>
                <a:rPr lang="en-US" sz="2800" dirty="0" smtClean="0"/>
                <a:t>duplex/Releasing bend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98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3"/>
          <p:cNvSpPr>
            <a:spLocks noGrp="1"/>
          </p:cNvSpPr>
          <p:nvPr/>
        </p:nvSpPr>
        <p:spPr>
          <a:xfrm>
            <a:off x="0" y="870306"/>
            <a:ext cx="12192000" cy="576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326" y="4114409"/>
            <a:ext cx="4982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Stereographs of 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ajor folds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823" y="1974457"/>
            <a:ext cx="1610095" cy="160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8" y="1974456"/>
            <a:ext cx="1605685" cy="160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039" y="1974456"/>
            <a:ext cx="1567308" cy="15670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-23988" y="3436756"/>
            <a:ext cx="636788" cy="21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FDC1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773054" y="3436756"/>
            <a:ext cx="701136" cy="21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FDC2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696153" y="3436756"/>
            <a:ext cx="657268" cy="21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FDS1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4745" y="1664952"/>
            <a:ext cx="1143709" cy="37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14⁰, 340⁰</a:t>
            </a:r>
            <a:endParaRPr lang="en-US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408367" y="1664952"/>
            <a:ext cx="1250634" cy="61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20⁰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355⁰</a:t>
            </a:r>
            <a:endParaRPr lang="en-US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179437" y="1664952"/>
            <a:ext cx="1208731" cy="37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04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⁰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037</a:t>
            </a:r>
            <a:r>
              <a:rPr 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⁰</a:t>
            </a:r>
            <a:endParaRPr lang="en-US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6807" y="923924"/>
            <a:ext cx="11976463" cy="4993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Domain </a:t>
            </a:r>
            <a:r>
              <a:rPr kumimoji="0" lang="en-US" sz="2800" b="1" i="0" u="none" strike="noStrike" kern="1200" cap="none" spc="-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A </a:t>
            </a:r>
            <a:r>
              <a:rPr kumimoji="0" lang="en-US" sz="2000" b="1" i="0" u="none" strike="noStrike" kern="1200" cap="none" spc="-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Stereographs of Folds</a:t>
            </a:r>
            <a:r>
              <a:rPr kumimoji="0" lang="en-US" sz="2000" b="1" i="0" u="none" strike="noStrike" kern="1200" cap="none" spc="-5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 within the duplex structure</a:t>
            </a:r>
            <a:endParaRPr kumimoji="0" lang="en-US" sz="2800" b="1" i="0" u="none" strike="noStrike" kern="1200" cap="none" spc="-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59776" y="1819373"/>
            <a:ext cx="6195456" cy="48481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63" y="2183009"/>
            <a:ext cx="6269458" cy="44844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t="1776"/>
          <a:stretch/>
        </p:blipFill>
        <p:spPr bwMode="auto">
          <a:xfrm>
            <a:off x="559180" y="4653865"/>
            <a:ext cx="1849186" cy="1821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45" y="4627892"/>
            <a:ext cx="1868265" cy="1849649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234925" y="4732748"/>
            <a:ext cx="511180" cy="40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29078" y="4743942"/>
            <a:ext cx="426910" cy="31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6723" y="6416246"/>
            <a:ext cx="4563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imes New Roman" panose="02020603050405020304"/>
              </a:rPr>
              <a:t>Rose diagrams of trends of minor folds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0703" y="3772930"/>
            <a:ext cx="476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Folds are Trending  NW,N and 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8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itched Border 16x9">
  <a:themeElements>
    <a:clrScheme name="Stitched Border">
      <a:dk1>
        <a:srgbClr val="000000"/>
      </a:dk1>
      <a:lt1>
        <a:srgbClr val="FFFFFF"/>
      </a:lt1>
      <a:dk2>
        <a:srgbClr val="115981"/>
      </a:dk2>
      <a:lt2>
        <a:srgbClr val="E4DAC9"/>
      </a:lt2>
      <a:accent1>
        <a:srgbClr val="115981"/>
      </a:accent1>
      <a:accent2>
        <a:srgbClr val="4D5E31"/>
      </a:accent2>
      <a:accent3>
        <a:srgbClr val="B96934"/>
      </a:accent3>
      <a:accent4>
        <a:srgbClr val="458192"/>
      </a:accent4>
      <a:accent5>
        <a:srgbClr val="8D1120"/>
      </a:accent5>
      <a:accent6>
        <a:srgbClr val="AF9F8B"/>
      </a:accent6>
      <a:hlink>
        <a:srgbClr val="B96934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Stitched Border">
      <a:dk1>
        <a:srgbClr val="000000"/>
      </a:dk1>
      <a:lt1>
        <a:srgbClr val="FFFFFF"/>
      </a:lt1>
      <a:dk2>
        <a:srgbClr val="115981"/>
      </a:dk2>
      <a:lt2>
        <a:srgbClr val="E4DAC9"/>
      </a:lt2>
      <a:accent1>
        <a:srgbClr val="115981"/>
      </a:accent1>
      <a:accent2>
        <a:srgbClr val="4D5E31"/>
      </a:accent2>
      <a:accent3>
        <a:srgbClr val="B96934"/>
      </a:accent3>
      <a:accent4>
        <a:srgbClr val="458192"/>
      </a:accent4>
      <a:accent5>
        <a:srgbClr val="8D1120"/>
      </a:accent5>
      <a:accent6>
        <a:srgbClr val="AF9F8B"/>
      </a:accent6>
      <a:hlink>
        <a:srgbClr val="B96934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titched Border">
      <a:dk1>
        <a:srgbClr val="000000"/>
      </a:dk1>
      <a:lt1>
        <a:srgbClr val="FFFFFF"/>
      </a:lt1>
      <a:dk2>
        <a:srgbClr val="115981"/>
      </a:dk2>
      <a:lt2>
        <a:srgbClr val="E4DAC9"/>
      </a:lt2>
      <a:accent1>
        <a:srgbClr val="115981"/>
      </a:accent1>
      <a:accent2>
        <a:srgbClr val="4D5E31"/>
      </a:accent2>
      <a:accent3>
        <a:srgbClr val="B96934"/>
      </a:accent3>
      <a:accent4>
        <a:srgbClr val="458192"/>
      </a:accent4>
      <a:accent5>
        <a:srgbClr val="8D1120"/>
      </a:accent5>
      <a:accent6>
        <a:srgbClr val="AF9F8B"/>
      </a:accent6>
      <a:hlink>
        <a:srgbClr val="B96934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4DB5B3F-8133-4C47-A120-6F3ACAE5D1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Stitched denim borders presentation (widescreen)</Template>
  <TotalTime>0</TotalTime>
  <Words>1078</Words>
  <Application>Microsoft Office PowerPoint</Application>
  <PresentationFormat>Widescreen</PresentationFormat>
  <Paragraphs>235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CIDFont+F1</vt:lpstr>
      <vt:lpstr>Times New Roman</vt:lpstr>
      <vt:lpstr>Wingdings</vt:lpstr>
      <vt:lpstr>Stitched Border 16x9</vt:lpstr>
      <vt:lpstr>KINEMATICS OF APPARENT REVERSE FAULTS WITHIN EXTENSIONAL TECTONICS: CASE STUDY FROM THE PAHRANAGAT SHEAR ZONE, BASIN AND RANGE, NEVADA, USA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Interest!  Questions?</vt:lpstr>
      <vt:lpstr>Extra Slides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2016-05-14T18:25:08Z</dcterms:created>
  <dcterms:modified xsi:type="dcterms:W3CDTF">2018-05-22T16:43:14Z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TC034313719991</vt:lpwstr>
  </property>
</Properties>
</file>