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6"/>
  </p:notesMasterIdLst>
  <p:sldIdLst>
    <p:sldId id="256" r:id="rId2"/>
    <p:sldId id="257" r:id="rId3"/>
    <p:sldId id="258" r:id="rId4"/>
    <p:sldId id="279" r:id="rId5"/>
    <p:sldId id="267" r:id="rId6"/>
    <p:sldId id="262" r:id="rId7"/>
    <p:sldId id="268" r:id="rId8"/>
    <p:sldId id="280" r:id="rId9"/>
    <p:sldId id="269" r:id="rId10"/>
    <p:sldId id="263" r:id="rId11"/>
    <p:sldId id="261" r:id="rId12"/>
    <p:sldId id="260" r:id="rId13"/>
    <p:sldId id="270" r:id="rId14"/>
    <p:sldId id="259" r:id="rId15"/>
    <p:sldId id="273" r:id="rId16"/>
    <p:sldId id="277" r:id="rId17"/>
    <p:sldId id="274" r:id="rId18"/>
    <p:sldId id="275" r:id="rId19"/>
    <p:sldId id="284" r:id="rId20"/>
    <p:sldId id="283" r:id="rId21"/>
    <p:sldId id="281" r:id="rId22"/>
    <p:sldId id="276" r:id="rId23"/>
    <p:sldId id="285" r:id="rId24"/>
    <p:sldId id="26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2" d="100"/>
          <a:sy n="102" d="100"/>
        </p:scale>
        <p:origin x="144" y="2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E07107-0798-4C00-B89A-676D342B7B63}" type="datetimeFigureOut">
              <a:rPr lang="en-US" smtClean="0"/>
              <a:t>5/13/2018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C5DA38-A815-415C-BE3D-FDC6A9C559B7}" type="slidenum">
              <a:rPr lang="en-US" smtClean="0"/>
              <a:t>‹#›</a:t>
            </a:fld>
            <a:endParaRPr lang="en-US"/>
          </a:p>
        </p:txBody>
      </p:sp>
    </p:spTree>
    <p:extLst>
      <p:ext uri="{BB962C8B-B14F-4D97-AF65-F5344CB8AC3E}">
        <p14:creationId xmlns:p14="http://schemas.microsoft.com/office/powerpoint/2010/main" val="1312985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supposed tectonic gap…</a:t>
            </a:r>
          </a:p>
        </p:txBody>
      </p:sp>
      <p:sp>
        <p:nvSpPr>
          <p:cNvPr id="4" name="Slide Number Placeholder 3"/>
          <p:cNvSpPr>
            <a:spLocks noGrp="1"/>
          </p:cNvSpPr>
          <p:nvPr>
            <p:ph type="sldNum" sz="quarter" idx="10"/>
          </p:nvPr>
        </p:nvSpPr>
        <p:spPr/>
        <p:txBody>
          <a:bodyPr/>
          <a:lstStyle/>
          <a:p>
            <a:fld id="{8293C306-B18B-4039-AAB4-BF16509F2A09}" type="slidenum">
              <a:rPr lang="en-US" smtClean="0"/>
              <a:t>16</a:t>
            </a:fld>
            <a:endParaRPr lang="en-US"/>
          </a:p>
        </p:txBody>
      </p:sp>
    </p:spTree>
    <p:extLst>
      <p:ext uri="{BB962C8B-B14F-4D97-AF65-F5344CB8AC3E}">
        <p14:creationId xmlns:p14="http://schemas.microsoft.com/office/powerpoint/2010/main" val="1977664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E-W color coded arrows from each </a:t>
            </a:r>
            <a:r>
              <a:rPr lang="en-US" dirty="0" err="1"/>
              <a:t>sz</a:t>
            </a:r>
            <a:r>
              <a:rPr lang="en-US" dirty="0"/>
              <a:t> on </a:t>
            </a:r>
            <a:r>
              <a:rPr lang="en-US" dirty="0" err="1"/>
              <a:t>geochron</a:t>
            </a:r>
            <a:r>
              <a:rPr lang="en-US" dirty="0"/>
              <a:t> to</a:t>
            </a:r>
          </a:p>
          <a:p>
            <a:r>
              <a:rPr lang="en-US" dirty="0"/>
              <a:t>Delete </a:t>
            </a:r>
          </a:p>
        </p:txBody>
      </p:sp>
      <p:sp>
        <p:nvSpPr>
          <p:cNvPr id="4" name="Slide Number Placeholder 3"/>
          <p:cNvSpPr>
            <a:spLocks noGrp="1"/>
          </p:cNvSpPr>
          <p:nvPr>
            <p:ph type="sldNum" sz="quarter" idx="10"/>
          </p:nvPr>
        </p:nvSpPr>
        <p:spPr/>
        <p:txBody>
          <a:bodyPr/>
          <a:lstStyle/>
          <a:p>
            <a:fld id="{8293C306-B18B-4039-AAB4-BF16509F2A09}" type="slidenum">
              <a:rPr lang="en-US" smtClean="0"/>
              <a:t>17</a:t>
            </a:fld>
            <a:endParaRPr lang="en-US"/>
          </a:p>
        </p:txBody>
      </p:sp>
    </p:spTree>
    <p:extLst>
      <p:ext uri="{BB962C8B-B14F-4D97-AF65-F5344CB8AC3E}">
        <p14:creationId xmlns:p14="http://schemas.microsoft.com/office/powerpoint/2010/main" val="1113570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 let people see it without the arrows.</a:t>
            </a:r>
          </a:p>
        </p:txBody>
      </p:sp>
      <p:sp>
        <p:nvSpPr>
          <p:cNvPr id="4" name="Slide Number Placeholder 3"/>
          <p:cNvSpPr>
            <a:spLocks noGrp="1"/>
          </p:cNvSpPr>
          <p:nvPr>
            <p:ph type="sldNum" sz="quarter" idx="10"/>
          </p:nvPr>
        </p:nvSpPr>
        <p:spPr/>
        <p:txBody>
          <a:bodyPr/>
          <a:lstStyle/>
          <a:p>
            <a:fld id="{8293C306-B18B-4039-AAB4-BF16509F2A09}" type="slidenum">
              <a:rPr lang="en-US" smtClean="0"/>
              <a:t>18</a:t>
            </a:fld>
            <a:endParaRPr lang="en-US"/>
          </a:p>
        </p:txBody>
      </p:sp>
    </p:spTree>
    <p:extLst>
      <p:ext uri="{BB962C8B-B14F-4D97-AF65-F5344CB8AC3E}">
        <p14:creationId xmlns:p14="http://schemas.microsoft.com/office/powerpoint/2010/main" val="2975217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 let people see it without the arrows.</a:t>
            </a:r>
          </a:p>
        </p:txBody>
      </p:sp>
      <p:sp>
        <p:nvSpPr>
          <p:cNvPr id="4" name="Slide Number Placeholder 3"/>
          <p:cNvSpPr>
            <a:spLocks noGrp="1"/>
          </p:cNvSpPr>
          <p:nvPr>
            <p:ph type="sldNum" sz="quarter" idx="10"/>
          </p:nvPr>
        </p:nvSpPr>
        <p:spPr/>
        <p:txBody>
          <a:bodyPr/>
          <a:lstStyle/>
          <a:p>
            <a:fld id="{8293C306-B18B-4039-AAB4-BF16509F2A09}" type="slidenum">
              <a:rPr lang="en-US" smtClean="0"/>
              <a:t>19</a:t>
            </a:fld>
            <a:endParaRPr lang="en-US"/>
          </a:p>
        </p:txBody>
      </p:sp>
    </p:spTree>
    <p:extLst>
      <p:ext uri="{BB962C8B-B14F-4D97-AF65-F5344CB8AC3E}">
        <p14:creationId xmlns:p14="http://schemas.microsoft.com/office/powerpoint/2010/main" val="2975217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 let people see it without the arrows.</a:t>
            </a:r>
          </a:p>
        </p:txBody>
      </p:sp>
      <p:sp>
        <p:nvSpPr>
          <p:cNvPr id="4" name="Slide Number Placeholder 3"/>
          <p:cNvSpPr>
            <a:spLocks noGrp="1"/>
          </p:cNvSpPr>
          <p:nvPr>
            <p:ph type="sldNum" sz="quarter" idx="10"/>
          </p:nvPr>
        </p:nvSpPr>
        <p:spPr/>
        <p:txBody>
          <a:bodyPr/>
          <a:lstStyle/>
          <a:p>
            <a:fld id="{8293C306-B18B-4039-AAB4-BF16509F2A09}" type="slidenum">
              <a:rPr lang="en-US" smtClean="0"/>
              <a:t>20</a:t>
            </a:fld>
            <a:endParaRPr lang="en-US"/>
          </a:p>
        </p:txBody>
      </p:sp>
    </p:spTree>
    <p:extLst>
      <p:ext uri="{BB962C8B-B14F-4D97-AF65-F5344CB8AC3E}">
        <p14:creationId xmlns:p14="http://schemas.microsoft.com/office/powerpoint/2010/main" val="2975217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AABD1-9239-4816-B689-96AF745155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FF7779-11D5-46B3-9948-C453202BE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BB7F9F-9D83-4C85-80A3-E1C5F6B4BB80}"/>
              </a:ext>
            </a:extLst>
          </p:cNvPr>
          <p:cNvSpPr>
            <a:spLocks noGrp="1"/>
          </p:cNvSpPr>
          <p:nvPr>
            <p:ph type="dt" sz="half" idx="10"/>
          </p:nvPr>
        </p:nvSpPr>
        <p:spPr/>
        <p:txBody>
          <a:bodyPr/>
          <a:lstStyle/>
          <a:p>
            <a:fld id="{0695B354-449D-4C02-B06E-D1C04CC51226}" type="datetimeFigureOut">
              <a:rPr lang="en-US" smtClean="0"/>
              <a:t>5/13/2018</a:t>
            </a:fld>
            <a:endParaRPr lang="en-US"/>
          </a:p>
        </p:txBody>
      </p:sp>
      <p:sp>
        <p:nvSpPr>
          <p:cNvPr id="5" name="Footer Placeholder 4">
            <a:extLst>
              <a:ext uri="{FF2B5EF4-FFF2-40B4-BE49-F238E27FC236}">
                <a16:creationId xmlns:a16="http://schemas.microsoft.com/office/drawing/2014/main" id="{F14B0880-827B-4971-A579-AAD513540A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0AEF27-F661-4968-A1FB-755052ECC757}"/>
              </a:ext>
            </a:extLst>
          </p:cNvPr>
          <p:cNvSpPr>
            <a:spLocks noGrp="1"/>
          </p:cNvSpPr>
          <p:nvPr>
            <p:ph type="sldNum" sz="quarter" idx="12"/>
          </p:nvPr>
        </p:nvSpPr>
        <p:spPr/>
        <p:txBody>
          <a:bodyPr/>
          <a:lstStyle/>
          <a:p>
            <a:fld id="{0036F28E-9E47-4D2C-844A-8BE4276C8B25}" type="slidenum">
              <a:rPr lang="en-US" smtClean="0"/>
              <a:t>‹#›</a:t>
            </a:fld>
            <a:endParaRPr lang="en-US"/>
          </a:p>
        </p:txBody>
      </p:sp>
    </p:spTree>
    <p:extLst>
      <p:ext uri="{BB962C8B-B14F-4D97-AF65-F5344CB8AC3E}">
        <p14:creationId xmlns:p14="http://schemas.microsoft.com/office/powerpoint/2010/main" val="3760585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55918-D859-4423-91A9-AE5F120B95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0A32F1-6305-4900-9D19-9B38808F164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3CB594-D770-43E3-BE68-941278AE4F33}"/>
              </a:ext>
            </a:extLst>
          </p:cNvPr>
          <p:cNvSpPr>
            <a:spLocks noGrp="1"/>
          </p:cNvSpPr>
          <p:nvPr>
            <p:ph type="dt" sz="half" idx="10"/>
          </p:nvPr>
        </p:nvSpPr>
        <p:spPr/>
        <p:txBody>
          <a:bodyPr/>
          <a:lstStyle/>
          <a:p>
            <a:fld id="{0695B354-449D-4C02-B06E-D1C04CC51226}" type="datetimeFigureOut">
              <a:rPr lang="en-US" smtClean="0"/>
              <a:t>5/13/2018</a:t>
            </a:fld>
            <a:endParaRPr lang="en-US"/>
          </a:p>
        </p:txBody>
      </p:sp>
      <p:sp>
        <p:nvSpPr>
          <p:cNvPr id="5" name="Footer Placeholder 4">
            <a:extLst>
              <a:ext uri="{FF2B5EF4-FFF2-40B4-BE49-F238E27FC236}">
                <a16:creationId xmlns:a16="http://schemas.microsoft.com/office/drawing/2014/main" id="{EFD1D7C7-8CB9-4B5E-BBDA-B704179BEC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89F7A-B7F7-470E-B4A0-FD3719D704FC}"/>
              </a:ext>
            </a:extLst>
          </p:cNvPr>
          <p:cNvSpPr>
            <a:spLocks noGrp="1"/>
          </p:cNvSpPr>
          <p:nvPr>
            <p:ph type="sldNum" sz="quarter" idx="12"/>
          </p:nvPr>
        </p:nvSpPr>
        <p:spPr/>
        <p:txBody>
          <a:bodyPr/>
          <a:lstStyle/>
          <a:p>
            <a:fld id="{0036F28E-9E47-4D2C-844A-8BE4276C8B25}" type="slidenum">
              <a:rPr lang="en-US" smtClean="0"/>
              <a:t>‹#›</a:t>
            </a:fld>
            <a:endParaRPr lang="en-US"/>
          </a:p>
        </p:txBody>
      </p:sp>
    </p:spTree>
    <p:extLst>
      <p:ext uri="{BB962C8B-B14F-4D97-AF65-F5344CB8AC3E}">
        <p14:creationId xmlns:p14="http://schemas.microsoft.com/office/powerpoint/2010/main" val="3469210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E1427A-2835-41F0-B625-0170899464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B08F9E-C4B4-4E07-B21B-6F9FDFC1BBD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96376A-2F74-45F9-984C-8E0CF5BD76B6}"/>
              </a:ext>
            </a:extLst>
          </p:cNvPr>
          <p:cNvSpPr>
            <a:spLocks noGrp="1"/>
          </p:cNvSpPr>
          <p:nvPr>
            <p:ph type="dt" sz="half" idx="10"/>
          </p:nvPr>
        </p:nvSpPr>
        <p:spPr/>
        <p:txBody>
          <a:bodyPr/>
          <a:lstStyle/>
          <a:p>
            <a:fld id="{0695B354-449D-4C02-B06E-D1C04CC51226}" type="datetimeFigureOut">
              <a:rPr lang="en-US" smtClean="0"/>
              <a:t>5/13/2018</a:t>
            </a:fld>
            <a:endParaRPr lang="en-US"/>
          </a:p>
        </p:txBody>
      </p:sp>
      <p:sp>
        <p:nvSpPr>
          <p:cNvPr id="5" name="Footer Placeholder 4">
            <a:extLst>
              <a:ext uri="{FF2B5EF4-FFF2-40B4-BE49-F238E27FC236}">
                <a16:creationId xmlns:a16="http://schemas.microsoft.com/office/drawing/2014/main" id="{56838862-9A31-4D6A-8BC2-F7560F09CE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6995B7-48C0-4EAC-999D-EE4BECF12482}"/>
              </a:ext>
            </a:extLst>
          </p:cNvPr>
          <p:cNvSpPr>
            <a:spLocks noGrp="1"/>
          </p:cNvSpPr>
          <p:nvPr>
            <p:ph type="sldNum" sz="quarter" idx="12"/>
          </p:nvPr>
        </p:nvSpPr>
        <p:spPr/>
        <p:txBody>
          <a:bodyPr/>
          <a:lstStyle/>
          <a:p>
            <a:fld id="{0036F28E-9E47-4D2C-844A-8BE4276C8B25}" type="slidenum">
              <a:rPr lang="en-US" smtClean="0"/>
              <a:t>‹#›</a:t>
            </a:fld>
            <a:endParaRPr lang="en-US"/>
          </a:p>
        </p:txBody>
      </p:sp>
    </p:spTree>
    <p:extLst>
      <p:ext uri="{BB962C8B-B14F-4D97-AF65-F5344CB8AC3E}">
        <p14:creationId xmlns:p14="http://schemas.microsoft.com/office/powerpoint/2010/main" val="362972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F4EF3-6F52-433B-A4FF-A6F6FBA00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6BEE79-59FA-4482-B62A-FC0DA3C3C92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3A92E-2CEB-4289-9515-68D8EFC08C69}"/>
              </a:ext>
            </a:extLst>
          </p:cNvPr>
          <p:cNvSpPr>
            <a:spLocks noGrp="1"/>
          </p:cNvSpPr>
          <p:nvPr>
            <p:ph type="dt" sz="half" idx="10"/>
          </p:nvPr>
        </p:nvSpPr>
        <p:spPr/>
        <p:txBody>
          <a:bodyPr/>
          <a:lstStyle/>
          <a:p>
            <a:fld id="{0695B354-449D-4C02-B06E-D1C04CC51226}" type="datetimeFigureOut">
              <a:rPr lang="en-US" smtClean="0"/>
              <a:t>5/13/2018</a:t>
            </a:fld>
            <a:endParaRPr lang="en-US"/>
          </a:p>
        </p:txBody>
      </p:sp>
      <p:sp>
        <p:nvSpPr>
          <p:cNvPr id="5" name="Footer Placeholder 4">
            <a:extLst>
              <a:ext uri="{FF2B5EF4-FFF2-40B4-BE49-F238E27FC236}">
                <a16:creationId xmlns:a16="http://schemas.microsoft.com/office/drawing/2014/main" id="{F7BCDC06-A843-40C3-B9AB-C9D7CD1843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D323C-6556-40CD-AF88-FB0CB9D41FF6}"/>
              </a:ext>
            </a:extLst>
          </p:cNvPr>
          <p:cNvSpPr>
            <a:spLocks noGrp="1"/>
          </p:cNvSpPr>
          <p:nvPr>
            <p:ph type="sldNum" sz="quarter" idx="12"/>
          </p:nvPr>
        </p:nvSpPr>
        <p:spPr/>
        <p:txBody>
          <a:bodyPr/>
          <a:lstStyle/>
          <a:p>
            <a:fld id="{0036F28E-9E47-4D2C-844A-8BE4276C8B25}" type="slidenum">
              <a:rPr lang="en-US" smtClean="0"/>
              <a:t>‹#›</a:t>
            </a:fld>
            <a:endParaRPr lang="en-US"/>
          </a:p>
        </p:txBody>
      </p:sp>
    </p:spTree>
    <p:extLst>
      <p:ext uri="{BB962C8B-B14F-4D97-AF65-F5344CB8AC3E}">
        <p14:creationId xmlns:p14="http://schemas.microsoft.com/office/powerpoint/2010/main" val="3189293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92835-9265-44AF-ADA6-94B66F678E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460EDC-1FA1-4D85-87E0-D6A88588F3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44C38D3-2AD4-4E82-A34A-9DEC2B419673}"/>
              </a:ext>
            </a:extLst>
          </p:cNvPr>
          <p:cNvSpPr>
            <a:spLocks noGrp="1"/>
          </p:cNvSpPr>
          <p:nvPr>
            <p:ph type="dt" sz="half" idx="10"/>
          </p:nvPr>
        </p:nvSpPr>
        <p:spPr/>
        <p:txBody>
          <a:bodyPr/>
          <a:lstStyle/>
          <a:p>
            <a:fld id="{0695B354-449D-4C02-B06E-D1C04CC51226}" type="datetimeFigureOut">
              <a:rPr lang="en-US" smtClean="0"/>
              <a:t>5/13/2018</a:t>
            </a:fld>
            <a:endParaRPr lang="en-US"/>
          </a:p>
        </p:txBody>
      </p:sp>
      <p:sp>
        <p:nvSpPr>
          <p:cNvPr id="5" name="Footer Placeholder 4">
            <a:extLst>
              <a:ext uri="{FF2B5EF4-FFF2-40B4-BE49-F238E27FC236}">
                <a16:creationId xmlns:a16="http://schemas.microsoft.com/office/drawing/2014/main" id="{A953A5C7-2738-4D8C-BD0D-62052D4FB3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D25D7-E8D7-4B29-9BD9-B6D3396476EE}"/>
              </a:ext>
            </a:extLst>
          </p:cNvPr>
          <p:cNvSpPr>
            <a:spLocks noGrp="1"/>
          </p:cNvSpPr>
          <p:nvPr>
            <p:ph type="sldNum" sz="quarter" idx="12"/>
          </p:nvPr>
        </p:nvSpPr>
        <p:spPr/>
        <p:txBody>
          <a:bodyPr/>
          <a:lstStyle/>
          <a:p>
            <a:fld id="{0036F28E-9E47-4D2C-844A-8BE4276C8B25}" type="slidenum">
              <a:rPr lang="en-US" smtClean="0"/>
              <a:t>‹#›</a:t>
            </a:fld>
            <a:endParaRPr lang="en-US"/>
          </a:p>
        </p:txBody>
      </p:sp>
    </p:spTree>
    <p:extLst>
      <p:ext uri="{BB962C8B-B14F-4D97-AF65-F5344CB8AC3E}">
        <p14:creationId xmlns:p14="http://schemas.microsoft.com/office/powerpoint/2010/main" val="3071418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810C0-C993-4CCD-BA36-E3C979273E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F2FC10-32D3-4A9A-865B-4DF883C54C2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632B42-7AC6-4DF6-9CE2-417B14C92AC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9A3269-4CFC-4C1E-A228-44AF5F307663}"/>
              </a:ext>
            </a:extLst>
          </p:cNvPr>
          <p:cNvSpPr>
            <a:spLocks noGrp="1"/>
          </p:cNvSpPr>
          <p:nvPr>
            <p:ph type="dt" sz="half" idx="10"/>
          </p:nvPr>
        </p:nvSpPr>
        <p:spPr/>
        <p:txBody>
          <a:bodyPr/>
          <a:lstStyle/>
          <a:p>
            <a:fld id="{0695B354-449D-4C02-B06E-D1C04CC51226}" type="datetimeFigureOut">
              <a:rPr lang="en-US" smtClean="0"/>
              <a:t>5/13/2018</a:t>
            </a:fld>
            <a:endParaRPr lang="en-US"/>
          </a:p>
        </p:txBody>
      </p:sp>
      <p:sp>
        <p:nvSpPr>
          <p:cNvPr id="6" name="Footer Placeholder 5">
            <a:extLst>
              <a:ext uri="{FF2B5EF4-FFF2-40B4-BE49-F238E27FC236}">
                <a16:creationId xmlns:a16="http://schemas.microsoft.com/office/drawing/2014/main" id="{B70E38BB-2D6E-42FB-9EED-3B95382935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F621DE-950D-4C58-B9BF-8C0EE2084037}"/>
              </a:ext>
            </a:extLst>
          </p:cNvPr>
          <p:cNvSpPr>
            <a:spLocks noGrp="1"/>
          </p:cNvSpPr>
          <p:nvPr>
            <p:ph type="sldNum" sz="quarter" idx="12"/>
          </p:nvPr>
        </p:nvSpPr>
        <p:spPr/>
        <p:txBody>
          <a:bodyPr/>
          <a:lstStyle/>
          <a:p>
            <a:fld id="{0036F28E-9E47-4D2C-844A-8BE4276C8B25}" type="slidenum">
              <a:rPr lang="en-US" smtClean="0"/>
              <a:t>‹#›</a:t>
            </a:fld>
            <a:endParaRPr lang="en-US"/>
          </a:p>
        </p:txBody>
      </p:sp>
    </p:spTree>
    <p:extLst>
      <p:ext uri="{BB962C8B-B14F-4D97-AF65-F5344CB8AC3E}">
        <p14:creationId xmlns:p14="http://schemas.microsoft.com/office/powerpoint/2010/main" val="4037294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CE90C-5671-48D5-8A1B-0D6EC58676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63B1B6-276F-4B2B-9FC9-12B80E2944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0DA0952-DE1E-46CD-87F9-C393950BCF5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5D1901-9BC7-41F2-A27D-A0D733EFC1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95B13F4-4A26-4506-A75C-8BD801ADD5F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4F65E9-D652-4986-AD0A-D69023FFFD95}"/>
              </a:ext>
            </a:extLst>
          </p:cNvPr>
          <p:cNvSpPr>
            <a:spLocks noGrp="1"/>
          </p:cNvSpPr>
          <p:nvPr>
            <p:ph type="dt" sz="half" idx="10"/>
          </p:nvPr>
        </p:nvSpPr>
        <p:spPr/>
        <p:txBody>
          <a:bodyPr/>
          <a:lstStyle/>
          <a:p>
            <a:fld id="{0695B354-449D-4C02-B06E-D1C04CC51226}" type="datetimeFigureOut">
              <a:rPr lang="en-US" smtClean="0"/>
              <a:t>5/13/2018</a:t>
            </a:fld>
            <a:endParaRPr lang="en-US"/>
          </a:p>
        </p:txBody>
      </p:sp>
      <p:sp>
        <p:nvSpPr>
          <p:cNvPr id="8" name="Footer Placeholder 7">
            <a:extLst>
              <a:ext uri="{FF2B5EF4-FFF2-40B4-BE49-F238E27FC236}">
                <a16:creationId xmlns:a16="http://schemas.microsoft.com/office/drawing/2014/main" id="{875C3187-CAAC-49CB-B650-C9D3BE8445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EE5D12-2645-4BA2-B804-D417748AAD77}"/>
              </a:ext>
            </a:extLst>
          </p:cNvPr>
          <p:cNvSpPr>
            <a:spLocks noGrp="1"/>
          </p:cNvSpPr>
          <p:nvPr>
            <p:ph type="sldNum" sz="quarter" idx="12"/>
          </p:nvPr>
        </p:nvSpPr>
        <p:spPr/>
        <p:txBody>
          <a:bodyPr/>
          <a:lstStyle/>
          <a:p>
            <a:fld id="{0036F28E-9E47-4D2C-844A-8BE4276C8B25}" type="slidenum">
              <a:rPr lang="en-US" smtClean="0"/>
              <a:t>‹#›</a:t>
            </a:fld>
            <a:endParaRPr lang="en-US"/>
          </a:p>
        </p:txBody>
      </p:sp>
    </p:spTree>
    <p:extLst>
      <p:ext uri="{BB962C8B-B14F-4D97-AF65-F5344CB8AC3E}">
        <p14:creationId xmlns:p14="http://schemas.microsoft.com/office/powerpoint/2010/main" val="2747789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2D73C-7C4C-4907-84E3-2A0F0387D5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4E94B8-B67A-4AC5-B23E-4DFA767A2D5E}"/>
              </a:ext>
            </a:extLst>
          </p:cNvPr>
          <p:cNvSpPr>
            <a:spLocks noGrp="1"/>
          </p:cNvSpPr>
          <p:nvPr>
            <p:ph type="dt" sz="half" idx="10"/>
          </p:nvPr>
        </p:nvSpPr>
        <p:spPr/>
        <p:txBody>
          <a:bodyPr/>
          <a:lstStyle/>
          <a:p>
            <a:fld id="{0695B354-449D-4C02-B06E-D1C04CC51226}" type="datetimeFigureOut">
              <a:rPr lang="en-US" smtClean="0"/>
              <a:t>5/13/2018</a:t>
            </a:fld>
            <a:endParaRPr lang="en-US"/>
          </a:p>
        </p:txBody>
      </p:sp>
      <p:sp>
        <p:nvSpPr>
          <p:cNvPr id="4" name="Footer Placeholder 3">
            <a:extLst>
              <a:ext uri="{FF2B5EF4-FFF2-40B4-BE49-F238E27FC236}">
                <a16:creationId xmlns:a16="http://schemas.microsoft.com/office/drawing/2014/main" id="{87B89981-46E6-4D2F-BC71-A65C17E430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5904DA-4522-440F-93B0-BE5792577B9F}"/>
              </a:ext>
            </a:extLst>
          </p:cNvPr>
          <p:cNvSpPr>
            <a:spLocks noGrp="1"/>
          </p:cNvSpPr>
          <p:nvPr>
            <p:ph type="sldNum" sz="quarter" idx="12"/>
          </p:nvPr>
        </p:nvSpPr>
        <p:spPr/>
        <p:txBody>
          <a:bodyPr/>
          <a:lstStyle/>
          <a:p>
            <a:fld id="{0036F28E-9E47-4D2C-844A-8BE4276C8B25}" type="slidenum">
              <a:rPr lang="en-US" smtClean="0"/>
              <a:t>‹#›</a:t>
            </a:fld>
            <a:endParaRPr lang="en-US"/>
          </a:p>
        </p:txBody>
      </p:sp>
    </p:spTree>
    <p:extLst>
      <p:ext uri="{BB962C8B-B14F-4D97-AF65-F5344CB8AC3E}">
        <p14:creationId xmlns:p14="http://schemas.microsoft.com/office/powerpoint/2010/main" val="3131442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7F007D-315D-48EC-A34D-803908D5EF5D}"/>
              </a:ext>
            </a:extLst>
          </p:cNvPr>
          <p:cNvSpPr>
            <a:spLocks noGrp="1"/>
          </p:cNvSpPr>
          <p:nvPr>
            <p:ph type="dt" sz="half" idx="10"/>
          </p:nvPr>
        </p:nvSpPr>
        <p:spPr/>
        <p:txBody>
          <a:bodyPr/>
          <a:lstStyle/>
          <a:p>
            <a:fld id="{0695B354-449D-4C02-B06E-D1C04CC51226}" type="datetimeFigureOut">
              <a:rPr lang="en-US" smtClean="0"/>
              <a:t>5/13/2018</a:t>
            </a:fld>
            <a:endParaRPr lang="en-US"/>
          </a:p>
        </p:txBody>
      </p:sp>
      <p:sp>
        <p:nvSpPr>
          <p:cNvPr id="3" name="Footer Placeholder 2">
            <a:extLst>
              <a:ext uri="{FF2B5EF4-FFF2-40B4-BE49-F238E27FC236}">
                <a16:creationId xmlns:a16="http://schemas.microsoft.com/office/drawing/2014/main" id="{6CA6D8D9-83A7-48F4-91B7-65171F90EE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8E666D-399E-44E5-9B77-E20147AE87BB}"/>
              </a:ext>
            </a:extLst>
          </p:cNvPr>
          <p:cNvSpPr>
            <a:spLocks noGrp="1"/>
          </p:cNvSpPr>
          <p:nvPr>
            <p:ph type="sldNum" sz="quarter" idx="12"/>
          </p:nvPr>
        </p:nvSpPr>
        <p:spPr/>
        <p:txBody>
          <a:bodyPr/>
          <a:lstStyle/>
          <a:p>
            <a:fld id="{0036F28E-9E47-4D2C-844A-8BE4276C8B25}" type="slidenum">
              <a:rPr lang="en-US" smtClean="0"/>
              <a:t>‹#›</a:t>
            </a:fld>
            <a:endParaRPr lang="en-US"/>
          </a:p>
        </p:txBody>
      </p:sp>
    </p:spTree>
    <p:extLst>
      <p:ext uri="{BB962C8B-B14F-4D97-AF65-F5344CB8AC3E}">
        <p14:creationId xmlns:p14="http://schemas.microsoft.com/office/powerpoint/2010/main" val="1521178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C4C7A-2047-4545-B03F-81850DEBE7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3EEB04-B587-4444-9E44-0DC3B5611F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7B252C-FC33-43D2-9461-A58668588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62CF1FA-862D-4AFA-9A73-AB3B88F354B6}"/>
              </a:ext>
            </a:extLst>
          </p:cNvPr>
          <p:cNvSpPr>
            <a:spLocks noGrp="1"/>
          </p:cNvSpPr>
          <p:nvPr>
            <p:ph type="dt" sz="half" idx="10"/>
          </p:nvPr>
        </p:nvSpPr>
        <p:spPr/>
        <p:txBody>
          <a:bodyPr/>
          <a:lstStyle/>
          <a:p>
            <a:fld id="{0695B354-449D-4C02-B06E-D1C04CC51226}" type="datetimeFigureOut">
              <a:rPr lang="en-US" smtClean="0"/>
              <a:t>5/13/2018</a:t>
            </a:fld>
            <a:endParaRPr lang="en-US"/>
          </a:p>
        </p:txBody>
      </p:sp>
      <p:sp>
        <p:nvSpPr>
          <p:cNvPr id="6" name="Footer Placeholder 5">
            <a:extLst>
              <a:ext uri="{FF2B5EF4-FFF2-40B4-BE49-F238E27FC236}">
                <a16:creationId xmlns:a16="http://schemas.microsoft.com/office/drawing/2014/main" id="{7F15BCEA-6E91-4C8E-879E-538E295C8A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F2AA4A-44C5-405C-84D2-832991B0053F}"/>
              </a:ext>
            </a:extLst>
          </p:cNvPr>
          <p:cNvSpPr>
            <a:spLocks noGrp="1"/>
          </p:cNvSpPr>
          <p:nvPr>
            <p:ph type="sldNum" sz="quarter" idx="12"/>
          </p:nvPr>
        </p:nvSpPr>
        <p:spPr/>
        <p:txBody>
          <a:bodyPr/>
          <a:lstStyle/>
          <a:p>
            <a:fld id="{0036F28E-9E47-4D2C-844A-8BE4276C8B25}" type="slidenum">
              <a:rPr lang="en-US" smtClean="0"/>
              <a:t>‹#›</a:t>
            </a:fld>
            <a:endParaRPr lang="en-US"/>
          </a:p>
        </p:txBody>
      </p:sp>
    </p:spTree>
    <p:extLst>
      <p:ext uri="{BB962C8B-B14F-4D97-AF65-F5344CB8AC3E}">
        <p14:creationId xmlns:p14="http://schemas.microsoft.com/office/powerpoint/2010/main" val="2352671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6CEA6-CF3A-4F7E-A967-DE12077EF8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85376A-CFC9-44CD-87B2-6636B3B4C1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C9BB66-C3AD-4DAC-8C86-41994A6578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8887EC-5C5E-4632-A242-16DC1244221C}"/>
              </a:ext>
            </a:extLst>
          </p:cNvPr>
          <p:cNvSpPr>
            <a:spLocks noGrp="1"/>
          </p:cNvSpPr>
          <p:nvPr>
            <p:ph type="dt" sz="half" idx="10"/>
          </p:nvPr>
        </p:nvSpPr>
        <p:spPr/>
        <p:txBody>
          <a:bodyPr/>
          <a:lstStyle/>
          <a:p>
            <a:fld id="{0695B354-449D-4C02-B06E-D1C04CC51226}" type="datetimeFigureOut">
              <a:rPr lang="en-US" smtClean="0"/>
              <a:t>5/13/2018</a:t>
            </a:fld>
            <a:endParaRPr lang="en-US"/>
          </a:p>
        </p:txBody>
      </p:sp>
      <p:sp>
        <p:nvSpPr>
          <p:cNvPr id="6" name="Footer Placeholder 5">
            <a:extLst>
              <a:ext uri="{FF2B5EF4-FFF2-40B4-BE49-F238E27FC236}">
                <a16:creationId xmlns:a16="http://schemas.microsoft.com/office/drawing/2014/main" id="{4DE19ADF-ADA6-4652-A4D3-95F1E31CF7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32DB8-FCA7-4E16-B1EA-4178E9023E27}"/>
              </a:ext>
            </a:extLst>
          </p:cNvPr>
          <p:cNvSpPr>
            <a:spLocks noGrp="1"/>
          </p:cNvSpPr>
          <p:nvPr>
            <p:ph type="sldNum" sz="quarter" idx="12"/>
          </p:nvPr>
        </p:nvSpPr>
        <p:spPr/>
        <p:txBody>
          <a:bodyPr/>
          <a:lstStyle/>
          <a:p>
            <a:fld id="{0036F28E-9E47-4D2C-844A-8BE4276C8B25}" type="slidenum">
              <a:rPr lang="en-US" smtClean="0"/>
              <a:t>‹#›</a:t>
            </a:fld>
            <a:endParaRPr lang="en-US"/>
          </a:p>
        </p:txBody>
      </p:sp>
    </p:spTree>
    <p:extLst>
      <p:ext uri="{BB962C8B-B14F-4D97-AF65-F5344CB8AC3E}">
        <p14:creationId xmlns:p14="http://schemas.microsoft.com/office/powerpoint/2010/main" val="337167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715C18-001F-42C0-952C-FB41792BE6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FAE187-1E44-4E92-9D39-3D54E1E8AD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90CE62-BC0E-4ECB-BBA0-F25D5525BE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95B354-449D-4C02-B06E-D1C04CC51226}" type="datetimeFigureOut">
              <a:rPr lang="en-US" smtClean="0"/>
              <a:t>5/13/2018</a:t>
            </a:fld>
            <a:endParaRPr lang="en-US"/>
          </a:p>
        </p:txBody>
      </p:sp>
      <p:sp>
        <p:nvSpPr>
          <p:cNvPr id="5" name="Footer Placeholder 4">
            <a:extLst>
              <a:ext uri="{FF2B5EF4-FFF2-40B4-BE49-F238E27FC236}">
                <a16:creationId xmlns:a16="http://schemas.microsoft.com/office/drawing/2014/main" id="{725F1E3D-5030-409F-A4D6-547DE39D17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5AB1C9-912A-4A71-B3F9-B4A33F0937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36F28E-9E47-4D2C-844A-8BE4276C8B25}" type="slidenum">
              <a:rPr lang="en-US" smtClean="0"/>
              <a:t>‹#›</a:t>
            </a:fld>
            <a:endParaRPr lang="en-US"/>
          </a:p>
        </p:txBody>
      </p:sp>
    </p:spTree>
    <p:extLst>
      <p:ext uri="{BB962C8B-B14F-4D97-AF65-F5344CB8AC3E}">
        <p14:creationId xmlns:p14="http://schemas.microsoft.com/office/powerpoint/2010/main" val="7518748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670C4-D717-4D39-9753-2677950A2EF1}"/>
              </a:ext>
            </a:extLst>
          </p:cNvPr>
          <p:cNvSpPr>
            <a:spLocks noGrp="1"/>
          </p:cNvSpPr>
          <p:nvPr>
            <p:ph type="ctrTitle"/>
          </p:nvPr>
        </p:nvSpPr>
        <p:spPr>
          <a:xfrm>
            <a:off x="1065229" y="344033"/>
            <a:ext cx="10001839" cy="4039432"/>
          </a:xfrm>
        </p:spPr>
        <p:txBody>
          <a:bodyPr>
            <a:normAutofit/>
          </a:bodyPr>
          <a:lstStyle/>
          <a:p>
            <a:r>
              <a:rPr lang="en-US" sz="4000" dirty="0"/>
              <a:t>47-5: REVIEWING AND REVISING THE PROTEROZOIC HISTORY OF THE FIVE POINTS SHEAR ZONE: </a:t>
            </a:r>
            <a:br>
              <a:rPr lang="en-US" sz="4000" dirty="0"/>
            </a:br>
            <a:br>
              <a:rPr lang="en-US" sz="4000" dirty="0"/>
            </a:br>
            <a:r>
              <a:rPr lang="en-US" sz="4000" dirty="0"/>
              <a:t>A MULTIPLY DEFORMED PALEOPROTEROZOIC SHEAR THAT FORMED PRIOR TO 1.67 GA</a:t>
            </a:r>
          </a:p>
        </p:txBody>
      </p:sp>
      <p:sp>
        <p:nvSpPr>
          <p:cNvPr id="3" name="Subtitle 2">
            <a:extLst>
              <a:ext uri="{FF2B5EF4-FFF2-40B4-BE49-F238E27FC236}">
                <a16:creationId xmlns:a16="http://schemas.microsoft.com/office/drawing/2014/main" id="{4A5B7F38-53E4-4F22-9A3B-B996C86B7E9B}"/>
              </a:ext>
            </a:extLst>
          </p:cNvPr>
          <p:cNvSpPr>
            <a:spLocks noGrp="1"/>
          </p:cNvSpPr>
          <p:nvPr>
            <p:ph type="subTitle" idx="1"/>
          </p:nvPr>
        </p:nvSpPr>
        <p:spPr>
          <a:xfrm>
            <a:off x="1410878" y="4610706"/>
            <a:ext cx="9144000" cy="1655762"/>
          </a:xfrm>
        </p:spPr>
        <p:txBody>
          <a:bodyPr>
            <a:normAutofit/>
          </a:bodyPr>
          <a:lstStyle/>
          <a:p>
            <a:endParaRPr lang="en-US" dirty="0"/>
          </a:p>
          <a:p>
            <a:r>
              <a:rPr lang="en-US" dirty="0"/>
              <a:t>    </a:t>
            </a:r>
            <a:r>
              <a:rPr lang="en-US" b="1" dirty="0"/>
              <a:t>Bart T. Cubrich</a:t>
            </a:r>
            <a:r>
              <a:rPr lang="en-US" dirty="0"/>
              <a:t>,  University of Wyoming; </a:t>
            </a:r>
            <a:r>
              <a:rPr lang="en-US" b="1" dirty="0"/>
              <a:t>Kevin R. Chamberlain</a:t>
            </a:r>
            <a:r>
              <a:rPr lang="en-US" dirty="0"/>
              <a:t>, University of Wyoming; </a:t>
            </a:r>
            <a:r>
              <a:rPr lang="en-US" b="1" dirty="0"/>
              <a:t>Ernest M. </a:t>
            </a:r>
            <a:r>
              <a:rPr lang="en-US" b="1" dirty="0" err="1"/>
              <a:t>Duebendorfer</a:t>
            </a:r>
            <a:r>
              <a:rPr lang="en-US" dirty="0"/>
              <a:t>, Northern Arizona University; </a:t>
            </a:r>
            <a:r>
              <a:rPr lang="en-US" b="1" dirty="0"/>
              <a:t>Matt Cochrane</a:t>
            </a:r>
            <a:r>
              <a:rPr lang="en-US" dirty="0"/>
              <a:t>, Northern Arizona University</a:t>
            </a:r>
          </a:p>
          <a:p>
            <a:endParaRPr lang="en-US" dirty="0"/>
          </a:p>
          <a:p>
            <a:endParaRPr lang="en-US" dirty="0"/>
          </a:p>
        </p:txBody>
      </p:sp>
    </p:spTree>
    <p:extLst>
      <p:ext uri="{BB962C8B-B14F-4D97-AF65-F5344CB8AC3E}">
        <p14:creationId xmlns:p14="http://schemas.microsoft.com/office/powerpoint/2010/main" val="3325048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Bart\AppData\Local\Microsoft\Windows\INetCache\Content.Word\Thesis version of five points cross cutting realtionships summary figure2.png">
            <a:extLst>
              <a:ext uri="{FF2B5EF4-FFF2-40B4-BE49-F238E27FC236}">
                <a16:creationId xmlns:a16="http://schemas.microsoft.com/office/drawing/2014/main" id="{4DA21DB0-515B-4DBF-A49C-C927E5B1C0D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648" y="1193936"/>
            <a:ext cx="4075751" cy="5181777"/>
          </a:xfrm>
          <a:prstGeom prst="rect">
            <a:avLst/>
          </a:prstGeom>
          <a:noFill/>
          <a:ln>
            <a:noFill/>
          </a:ln>
        </p:spPr>
      </p:pic>
      <p:sp>
        <p:nvSpPr>
          <p:cNvPr id="6" name="Title 1">
            <a:extLst>
              <a:ext uri="{FF2B5EF4-FFF2-40B4-BE49-F238E27FC236}">
                <a16:creationId xmlns:a16="http://schemas.microsoft.com/office/drawing/2014/main" id="{BAC05B72-468D-4F04-9597-2DFE74F76091}"/>
              </a:ext>
            </a:extLst>
          </p:cNvPr>
          <p:cNvSpPr>
            <a:spLocks noGrp="1"/>
          </p:cNvSpPr>
          <p:nvPr>
            <p:ph type="title"/>
          </p:nvPr>
        </p:nvSpPr>
        <p:spPr>
          <a:xfrm>
            <a:off x="838200" y="-190500"/>
            <a:ext cx="10515600" cy="1325563"/>
          </a:xfrm>
        </p:spPr>
        <p:txBody>
          <a:bodyPr/>
          <a:lstStyle/>
          <a:p>
            <a:r>
              <a:rPr lang="en-US" dirty="0"/>
              <a:t>Timing Constraints Part 3, Titanite Envelope</a:t>
            </a:r>
          </a:p>
        </p:txBody>
      </p:sp>
      <p:grpSp>
        <p:nvGrpSpPr>
          <p:cNvPr id="27" name="Group 26">
            <a:extLst>
              <a:ext uri="{FF2B5EF4-FFF2-40B4-BE49-F238E27FC236}">
                <a16:creationId xmlns:a16="http://schemas.microsoft.com/office/drawing/2014/main" id="{7CA46376-21AA-42BF-807A-34F0D2DBCEB6}"/>
              </a:ext>
            </a:extLst>
          </p:cNvPr>
          <p:cNvGrpSpPr/>
          <p:nvPr/>
        </p:nvGrpSpPr>
        <p:grpSpPr>
          <a:xfrm>
            <a:off x="4043950" y="917101"/>
            <a:ext cx="6347522" cy="5735446"/>
            <a:chOff x="4043950" y="917101"/>
            <a:chExt cx="6347522" cy="5735446"/>
          </a:xfrm>
        </p:grpSpPr>
        <p:cxnSp>
          <p:nvCxnSpPr>
            <p:cNvPr id="25" name="Straight Arrow Connector 24">
              <a:extLst>
                <a:ext uri="{FF2B5EF4-FFF2-40B4-BE49-F238E27FC236}">
                  <a16:creationId xmlns:a16="http://schemas.microsoft.com/office/drawing/2014/main" id="{6F4B6413-E043-4AB4-9167-7802F485BC8D}"/>
                </a:ext>
              </a:extLst>
            </p:cNvPr>
            <p:cNvCxnSpPr>
              <a:cxnSpLocks/>
            </p:cNvCxnSpPr>
            <p:nvPr/>
          </p:nvCxnSpPr>
          <p:spPr>
            <a:xfrm flipH="1" flipV="1">
              <a:off x="4043950" y="1959429"/>
              <a:ext cx="2047298" cy="991279"/>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AC0B70D-D516-489F-A377-B4C3A863AC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917101"/>
              <a:ext cx="4295472" cy="5735446"/>
            </a:xfrm>
            <a:prstGeom prst="rect">
              <a:avLst/>
            </a:prstGeom>
            <a:noFill/>
          </p:spPr>
        </p:pic>
      </p:grpSp>
      <p:sp>
        <p:nvSpPr>
          <p:cNvPr id="10" name="Freeform: Shape 9">
            <a:extLst>
              <a:ext uri="{FF2B5EF4-FFF2-40B4-BE49-F238E27FC236}">
                <a16:creationId xmlns:a16="http://schemas.microsoft.com/office/drawing/2014/main" id="{AC3E4A36-F2F0-4513-950D-ECDBC70AB2ED}"/>
              </a:ext>
            </a:extLst>
          </p:cNvPr>
          <p:cNvSpPr/>
          <p:nvPr/>
        </p:nvSpPr>
        <p:spPr>
          <a:xfrm>
            <a:off x="6477000" y="1173480"/>
            <a:ext cx="3299460" cy="2727960"/>
          </a:xfrm>
          <a:custGeom>
            <a:avLst/>
            <a:gdLst>
              <a:gd name="connsiteX0" fmla="*/ 0 w 3299460"/>
              <a:gd name="connsiteY0" fmla="*/ 2727960 h 2727960"/>
              <a:gd name="connsiteX1" fmla="*/ 3299460 w 3299460"/>
              <a:gd name="connsiteY1" fmla="*/ 0 h 2727960"/>
              <a:gd name="connsiteX2" fmla="*/ 2499360 w 3299460"/>
              <a:gd name="connsiteY2" fmla="*/ 419100 h 2727960"/>
              <a:gd name="connsiteX3" fmla="*/ 0 w 3299460"/>
              <a:gd name="connsiteY3" fmla="*/ 2727960 h 2727960"/>
            </a:gdLst>
            <a:ahLst/>
            <a:cxnLst>
              <a:cxn ang="0">
                <a:pos x="connsiteX0" y="connsiteY0"/>
              </a:cxn>
              <a:cxn ang="0">
                <a:pos x="connsiteX1" y="connsiteY1"/>
              </a:cxn>
              <a:cxn ang="0">
                <a:pos x="connsiteX2" y="connsiteY2"/>
              </a:cxn>
              <a:cxn ang="0">
                <a:pos x="connsiteX3" y="connsiteY3"/>
              </a:cxn>
            </a:cxnLst>
            <a:rect l="l" t="t" r="r" b="b"/>
            <a:pathLst>
              <a:path w="3299460" h="2727960">
                <a:moveTo>
                  <a:pt x="0" y="2727960"/>
                </a:moveTo>
                <a:lnTo>
                  <a:pt x="3299460" y="0"/>
                </a:lnTo>
                <a:lnTo>
                  <a:pt x="2499360" y="419100"/>
                </a:lnTo>
                <a:lnTo>
                  <a:pt x="0" y="2727960"/>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1C4088B3-C4B6-4DDC-86EB-C167C344B253}"/>
              </a:ext>
            </a:extLst>
          </p:cNvPr>
          <p:cNvGrpSpPr/>
          <p:nvPr/>
        </p:nvGrpSpPr>
        <p:grpSpPr>
          <a:xfrm>
            <a:off x="6477000" y="1021873"/>
            <a:ext cx="4903074" cy="2879567"/>
            <a:chOff x="6477000" y="1021873"/>
            <a:chExt cx="4903074" cy="2879567"/>
          </a:xfrm>
        </p:grpSpPr>
        <p:cxnSp>
          <p:nvCxnSpPr>
            <p:cNvPr id="12" name="Straight Connector 11">
              <a:extLst>
                <a:ext uri="{FF2B5EF4-FFF2-40B4-BE49-F238E27FC236}">
                  <a16:creationId xmlns:a16="http://schemas.microsoft.com/office/drawing/2014/main" id="{41F3560B-7C97-4472-AC24-73EB3B61FBEC}"/>
                </a:ext>
              </a:extLst>
            </p:cNvPr>
            <p:cNvCxnSpPr>
              <a:cxnSpLocks/>
              <a:stCxn id="10" idx="0"/>
            </p:cNvCxnSpPr>
            <p:nvPr/>
          </p:nvCxnSpPr>
          <p:spPr>
            <a:xfrm flipV="1">
              <a:off x="6477000" y="1038225"/>
              <a:ext cx="3476625" cy="2863215"/>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80A8388-C90A-4936-9522-A886EE92436C}"/>
                </a:ext>
              </a:extLst>
            </p:cNvPr>
            <p:cNvSpPr txBox="1"/>
            <p:nvPr/>
          </p:nvSpPr>
          <p:spPr>
            <a:xfrm>
              <a:off x="9911402" y="1021873"/>
              <a:ext cx="1468672" cy="1477328"/>
            </a:xfrm>
            <a:prstGeom prst="rect">
              <a:avLst/>
            </a:prstGeom>
            <a:solidFill>
              <a:schemeClr val="bg1"/>
            </a:solidFill>
            <a:ln w="22225">
              <a:solidFill>
                <a:srgbClr val="00B050"/>
              </a:solidFill>
            </a:ln>
          </p:spPr>
          <p:txBody>
            <a:bodyPr wrap="none" rtlCol="0">
              <a:spAutoFit/>
            </a:bodyPr>
            <a:lstStyle/>
            <a:p>
              <a:r>
                <a:rPr lang="en-US" dirty="0"/>
                <a:t>Discordant </a:t>
              </a:r>
            </a:p>
            <a:p>
              <a:r>
                <a:rPr lang="en-US" dirty="0"/>
                <a:t>Dark Titanite</a:t>
              </a:r>
            </a:p>
            <a:p>
              <a:r>
                <a:rPr lang="en-US" dirty="0"/>
                <a:t>Intercepts at</a:t>
              </a:r>
            </a:p>
            <a:p>
              <a:r>
                <a:rPr lang="en-US" dirty="0"/>
                <a:t>1631 ± 17 Ma</a:t>
              </a:r>
            </a:p>
            <a:p>
              <a:r>
                <a:rPr lang="en-US" dirty="0"/>
                <a:t>0 ± 14 Ma</a:t>
              </a:r>
            </a:p>
          </p:txBody>
        </p:sp>
      </p:grpSp>
      <p:grpSp>
        <p:nvGrpSpPr>
          <p:cNvPr id="18" name="Group 17">
            <a:extLst>
              <a:ext uri="{FF2B5EF4-FFF2-40B4-BE49-F238E27FC236}">
                <a16:creationId xmlns:a16="http://schemas.microsoft.com/office/drawing/2014/main" id="{2126617B-2939-43D6-BDA4-485C57E38532}"/>
              </a:ext>
            </a:extLst>
          </p:cNvPr>
          <p:cNvGrpSpPr/>
          <p:nvPr/>
        </p:nvGrpSpPr>
        <p:grpSpPr>
          <a:xfrm>
            <a:off x="5133672" y="1021873"/>
            <a:ext cx="4494953" cy="2879568"/>
            <a:chOff x="5133672" y="1021873"/>
            <a:chExt cx="4494953" cy="2879568"/>
          </a:xfrm>
        </p:grpSpPr>
        <p:cxnSp>
          <p:nvCxnSpPr>
            <p:cNvPr id="19" name="Straight Connector 18">
              <a:extLst>
                <a:ext uri="{FF2B5EF4-FFF2-40B4-BE49-F238E27FC236}">
                  <a16:creationId xmlns:a16="http://schemas.microsoft.com/office/drawing/2014/main" id="{175C6E05-10F6-43FE-8FF1-FF6D0DC22D66}"/>
                </a:ext>
              </a:extLst>
            </p:cNvPr>
            <p:cNvCxnSpPr>
              <a:cxnSpLocks/>
            </p:cNvCxnSpPr>
            <p:nvPr/>
          </p:nvCxnSpPr>
          <p:spPr>
            <a:xfrm flipV="1">
              <a:off x="6477000" y="1021873"/>
              <a:ext cx="3151625" cy="2879568"/>
            </a:xfrm>
            <a:prstGeom prst="line">
              <a:avLst/>
            </a:prstGeom>
            <a:ln w="63500">
              <a:solidFill>
                <a:srgbClr val="0000FF"/>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D08AD76-C3C1-48D9-9A26-10CFFC4BC4B0}"/>
                </a:ext>
              </a:extLst>
            </p:cNvPr>
            <p:cNvSpPr txBox="1"/>
            <p:nvPr/>
          </p:nvSpPr>
          <p:spPr>
            <a:xfrm>
              <a:off x="5133672" y="2307496"/>
              <a:ext cx="1367747" cy="1477328"/>
            </a:xfrm>
            <a:prstGeom prst="rect">
              <a:avLst/>
            </a:prstGeom>
            <a:solidFill>
              <a:schemeClr val="bg1"/>
            </a:solidFill>
            <a:ln w="22225">
              <a:solidFill>
                <a:srgbClr val="0000FF"/>
              </a:solidFill>
            </a:ln>
          </p:spPr>
          <p:txBody>
            <a:bodyPr wrap="none" rtlCol="0">
              <a:spAutoFit/>
            </a:bodyPr>
            <a:lstStyle/>
            <a:p>
              <a:r>
                <a:rPr lang="en-US" dirty="0"/>
                <a:t>Discordant </a:t>
              </a:r>
            </a:p>
            <a:p>
              <a:r>
                <a:rPr lang="en-US" dirty="0"/>
                <a:t>Pale Titanite</a:t>
              </a:r>
            </a:p>
            <a:p>
              <a:r>
                <a:rPr lang="en-US" dirty="0"/>
                <a:t>Intercepts at</a:t>
              </a:r>
            </a:p>
            <a:p>
              <a:r>
                <a:rPr lang="en-US" dirty="0"/>
                <a:t>1425 ± 7 Ma</a:t>
              </a:r>
            </a:p>
            <a:p>
              <a:r>
                <a:rPr lang="en-US" dirty="0"/>
                <a:t>0 ± 20 Ma</a:t>
              </a:r>
            </a:p>
          </p:txBody>
        </p:sp>
      </p:grpSp>
      <p:grpSp>
        <p:nvGrpSpPr>
          <p:cNvPr id="24" name="Group 23">
            <a:extLst>
              <a:ext uri="{FF2B5EF4-FFF2-40B4-BE49-F238E27FC236}">
                <a16:creationId xmlns:a16="http://schemas.microsoft.com/office/drawing/2014/main" id="{42FB69AF-E58B-4CC7-9315-A5491EC01DEC}"/>
              </a:ext>
            </a:extLst>
          </p:cNvPr>
          <p:cNvGrpSpPr/>
          <p:nvPr/>
        </p:nvGrpSpPr>
        <p:grpSpPr>
          <a:xfrm>
            <a:off x="6607190" y="1085439"/>
            <a:ext cx="3299460" cy="2727960"/>
            <a:chOff x="6607190" y="1085439"/>
            <a:chExt cx="3299460" cy="2727960"/>
          </a:xfrm>
        </p:grpSpPr>
        <p:sp>
          <p:nvSpPr>
            <p:cNvPr id="22" name="Freeform: Shape 21">
              <a:extLst>
                <a:ext uri="{FF2B5EF4-FFF2-40B4-BE49-F238E27FC236}">
                  <a16:creationId xmlns:a16="http://schemas.microsoft.com/office/drawing/2014/main" id="{2EDA0922-E2D2-4EFF-B970-20F45D5FD189}"/>
                </a:ext>
              </a:extLst>
            </p:cNvPr>
            <p:cNvSpPr/>
            <p:nvPr/>
          </p:nvSpPr>
          <p:spPr>
            <a:xfrm>
              <a:off x="6607190" y="1085439"/>
              <a:ext cx="3299460" cy="2727960"/>
            </a:xfrm>
            <a:custGeom>
              <a:avLst/>
              <a:gdLst>
                <a:gd name="connsiteX0" fmla="*/ 0 w 3299460"/>
                <a:gd name="connsiteY0" fmla="*/ 2727960 h 2727960"/>
                <a:gd name="connsiteX1" fmla="*/ 3299460 w 3299460"/>
                <a:gd name="connsiteY1" fmla="*/ 0 h 2727960"/>
                <a:gd name="connsiteX2" fmla="*/ 2499360 w 3299460"/>
                <a:gd name="connsiteY2" fmla="*/ 419100 h 2727960"/>
                <a:gd name="connsiteX3" fmla="*/ 0 w 3299460"/>
                <a:gd name="connsiteY3" fmla="*/ 2727960 h 2727960"/>
              </a:gdLst>
              <a:ahLst/>
              <a:cxnLst>
                <a:cxn ang="0">
                  <a:pos x="connsiteX0" y="connsiteY0"/>
                </a:cxn>
                <a:cxn ang="0">
                  <a:pos x="connsiteX1" y="connsiteY1"/>
                </a:cxn>
                <a:cxn ang="0">
                  <a:pos x="connsiteX2" y="connsiteY2"/>
                </a:cxn>
                <a:cxn ang="0">
                  <a:pos x="connsiteX3" y="connsiteY3"/>
                </a:cxn>
              </a:cxnLst>
              <a:rect l="l" t="t" r="r" b="b"/>
              <a:pathLst>
                <a:path w="3299460" h="2727960">
                  <a:moveTo>
                    <a:pt x="0" y="2727960"/>
                  </a:moveTo>
                  <a:lnTo>
                    <a:pt x="3299460" y="0"/>
                  </a:lnTo>
                  <a:lnTo>
                    <a:pt x="2499360" y="419100"/>
                  </a:lnTo>
                  <a:lnTo>
                    <a:pt x="0" y="2727960"/>
                  </a:lnTo>
                  <a:close/>
                </a:path>
              </a:pathLst>
            </a:custGeom>
            <a:solidFill>
              <a:srgbClr val="FFFF99">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A364D46-B6CF-4803-B967-D2621D62A639}"/>
                </a:ext>
              </a:extLst>
            </p:cNvPr>
            <p:cNvSpPr txBox="1"/>
            <p:nvPr/>
          </p:nvSpPr>
          <p:spPr>
            <a:xfrm>
              <a:off x="8197129" y="2433796"/>
              <a:ext cx="1263487" cy="369332"/>
            </a:xfrm>
            <a:prstGeom prst="rect">
              <a:avLst/>
            </a:prstGeom>
            <a:solidFill>
              <a:schemeClr val="bg1"/>
            </a:solidFill>
            <a:ln w="22225">
              <a:solidFill>
                <a:srgbClr val="FFFF00"/>
              </a:solidFill>
            </a:ln>
          </p:spPr>
          <p:txBody>
            <a:bodyPr wrap="none" rtlCol="0">
              <a:spAutoFit/>
            </a:bodyPr>
            <a:lstStyle/>
            <a:p>
              <a:r>
                <a:rPr lang="en-US" dirty="0"/>
                <a:t>Mixed Ages</a:t>
              </a:r>
            </a:p>
          </p:txBody>
        </p:sp>
      </p:grpSp>
    </p:spTree>
    <p:extLst>
      <p:ext uri="{BB962C8B-B14F-4D97-AF65-F5344CB8AC3E}">
        <p14:creationId xmlns:p14="http://schemas.microsoft.com/office/powerpoint/2010/main" val="158381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Bart\AppData\Local\Microsoft\Windows\INetCache\Content.Word\Thesis version of five points cross cutting realtionships summary figure2.png">
            <a:extLst>
              <a:ext uri="{FF2B5EF4-FFF2-40B4-BE49-F238E27FC236}">
                <a16:creationId xmlns:a16="http://schemas.microsoft.com/office/drawing/2014/main" id="{78C3717B-DA52-4191-B56E-1E81F6943BB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648" y="1193936"/>
            <a:ext cx="4075751" cy="5181777"/>
          </a:xfrm>
          <a:prstGeom prst="rect">
            <a:avLst/>
          </a:prstGeom>
          <a:noFill/>
          <a:ln>
            <a:noFill/>
          </a:ln>
        </p:spPr>
      </p:pic>
      <p:sp>
        <p:nvSpPr>
          <p:cNvPr id="6" name="Title 1">
            <a:extLst>
              <a:ext uri="{FF2B5EF4-FFF2-40B4-BE49-F238E27FC236}">
                <a16:creationId xmlns:a16="http://schemas.microsoft.com/office/drawing/2014/main" id="{D24A59E2-17CC-45C8-BA37-744D11684323}"/>
              </a:ext>
            </a:extLst>
          </p:cNvPr>
          <p:cNvSpPr>
            <a:spLocks noGrp="1"/>
          </p:cNvSpPr>
          <p:nvPr>
            <p:ph type="title"/>
          </p:nvPr>
        </p:nvSpPr>
        <p:spPr>
          <a:xfrm>
            <a:off x="838200" y="-190500"/>
            <a:ext cx="10515600" cy="1325563"/>
          </a:xfrm>
        </p:spPr>
        <p:txBody>
          <a:bodyPr/>
          <a:lstStyle/>
          <a:p>
            <a:r>
              <a:rPr lang="en-US" dirty="0"/>
              <a:t>Timing Constraints Part 3, Titanite Envelope</a:t>
            </a:r>
          </a:p>
        </p:txBody>
      </p:sp>
      <p:grpSp>
        <p:nvGrpSpPr>
          <p:cNvPr id="17" name="Group 16">
            <a:extLst>
              <a:ext uri="{FF2B5EF4-FFF2-40B4-BE49-F238E27FC236}">
                <a16:creationId xmlns:a16="http://schemas.microsoft.com/office/drawing/2014/main" id="{1FB515CC-4B4B-4A62-ACDB-DF21ABF49AF4}"/>
              </a:ext>
            </a:extLst>
          </p:cNvPr>
          <p:cNvGrpSpPr/>
          <p:nvPr/>
        </p:nvGrpSpPr>
        <p:grpSpPr>
          <a:xfrm>
            <a:off x="4064000" y="1264494"/>
            <a:ext cx="7930782" cy="5408449"/>
            <a:chOff x="4064000" y="1264494"/>
            <a:chExt cx="7930782" cy="5408449"/>
          </a:xfrm>
        </p:grpSpPr>
        <p:cxnSp>
          <p:nvCxnSpPr>
            <p:cNvPr id="8" name="Straight Arrow Connector 7">
              <a:extLst>
                <a:ext uri="{FF2B5EF4-FFF2-40B4-BE49-F238E27FC236}">
                  <a16:creationId xmlns:a16="http://schemas.microsoft.com/office/drawing/2014/main" id="{AB33CA2C-E596-4FB7-B1AB-DFF5600F2DB8}"/>
                </a:ext>
              </a:extLst>
            </p:cNvPr>
            <p:cNvCxnSpPr>
              <a:cxnSpLocks/>
              <a:stCxn id="4" idx="1"/>
            </p:cNvCxnSpPr>
            <p:nvPr/>
          </p:nvCxnSpPr>
          <p:spPr>
            <a:xfrm flipH="1" flipV="1">
              <a:off x="4064000" y="2032000"/>
              <a:ext cx="729979" cy="1936719"/>
            </a:xfrm>
            <a:prstGeom prst="straightConnector1">
              <a:avLst/>
            </a:prstGeom>
            <a:ln w="476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B2C9813F-4604-473E-9C61-0E52B97C454D}"/>
                </a:ext>
              </a:extLst>
            </p:cNvPr>
            <p:cNvGrpSpPr/>
            <p:nvPr/>
          </p:nvGrpSpPr>
          <p:grpSpPr>
            <a:xfrm>
              <a:off x="4793979" y="1264494"/>
              <a:ext cx="7200803" cy="5408449"/>
              <a:chOff x="4793979" y="1264494"/>
              <a:chExt cx="7200803" cy="5408449"/>
            </a:xfrm>
          </p:grpSpPr>
          <p:grpSp>
            <p:nvGrpSpPr>
              <p:cNvPr id="3" name="Group 2">
                <a:extLst>
                  <a:ext uri="{FF2B5EF4-FFF2-40B4-BE49-F238E27FC236}">
                    <a16:creationId xmlns:a16="http://schemas.microsoft.com/office/drawing/2014/main" id="{A1CBF23E-CBAA-4F4C-9131-13E7ADFC5A87}"/>
                  </a:ext>
                </a:extLst>
              </p:cNvPr>
              <p:cNvGrpSpPr>
                <a:grpSpLocks noChangeAspect="1"/>
              </p:cNvGrpSpPr>
              <p:nvPr/>
            </p:nvGrpSpPr>
            <p:grpSpPr>
              <a:xfrm>
                <a:off x="4793979" y="1264494"/>
                <a:ext cx="7200803" cy="5408449"/>
                <a:chOff x="4793980" y="1264494"/>
                <a:chExt cx="6843714" cy="5140243"/>
              </a:xfrm>
            </p:grpSpPr>
            <p:pic>
              <p:nvPicPr>
                <p:cNvPr id="4" name="Picture 3">
                  <a:extLst>
                    <a:ext uri="{FF2B5EF4-FFF2-40B4-BE49-F238E27FC236}">
                      <a16:creationId xmlns:a16="http://schemas.microsoft.com/office/drawing/2014/main" id="{12E355AB-3F77-42F0-B544-831FC8872F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93980" y="1264494"/>
                  <a:ext cx="6843714" cy="5140243"/>
                </a:xfrm>
                <a:prstGeom prst="rect">
                  <a:avLst/>
                </a:prstGeom>
                <a:noFill/>
              </p:spPr>
            </p:pic>
            <p:sp>
              <p:nvSpPr>
                <p:cNvPr id="2" name="TextBox 1"/>
                <p:cNvSpPr txBox="1"/>
                <p:nvPr/>
              </p:nvSpPr>
              <p:spPr>
                <a:xfrm>
                  <a:off x="5942562" y="1332073"/>
                  <a:ext cx="4404604" cy="400110"/>
                </a:xfrm>
                <a:prstGeom prst="rect">
                  <a:avLst/>
                </a:prstGeom>
                <a:solidFill>
                  <a:schemeClr val="bg1"/>
                </a:solidFill>
                <a:ln>
                  <a:noFill/>
                </a:ln>
              </p:spPr>
              <p:txBody>
                <a:bodyPr wrap="none" rtlCol="0">
                  <a:spAutoFit/>
                </a:bodyPr>
                <a:lstStyle/>
                <a:p>
                  <a:r>
                    <a:rPr lang="en-US" sz="2000" b="1" dirty="0"/>
                    <a:t>Uranium Concentration Vs. Discordance</a:t>
                  </a:r>
                </a:p>
              </p:txBody>
            </p:sp>
          </p:grpSp>
          <p:sp>
            <p:nvSpPr>
              <p:cNvPr id="9" name="Rectangle 8">
                <a:extLst>
                  <a:ext uri="{FF2B5EF4-FFF2-40B4-BE49-F238E27FC236}">
                    <a16:creationId xmlns:a16="http://schemas.microsoft.com/office/drawing/2014/main" id="{7E10F90D-EAD5-470E-9C96-3EEFCA27225E}"/>
                  </a:ext>
                </a:extLst>
              </p:cNvPr>
              <p:cNvSpPr/>
              <p:nvPr/>
            </p:nvSpPr>
            <p:spPr>
              <a:xfrm>
                <a:off x="8186057" y="6204857"/>
                <a:ext cx="957943"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6685BCC-97DC-496A-A18A-E97D8E5ECE6C}"/>
                  </a:ext>
                </a:extLst>
              </p:cNvPr>
              <p:cNvSpPr/>
              <p:nvPr/>
            </p:nvSpPr>
            <p:spPr>
              <a:xfrm rot="16200000">
                <a:off x="4391323" y="3780447"/>
                <a:ext cx="1440318" cy="316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47B1E0E-4423-4984-996A-F2A557AA0F44}"/>
                  </a:ext>
                </a:extLst>
              </p:cNvPr>
              <p:cNvSpPr/>
              <p:nvPr/>
            </p:nvSpPr>
            <p:spPr>
              <a:xfrm>
                <a:off x="7355336" y="5506949"/>
                <a:ext cx="2202319" cy="304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E277A85-186C-42E4-AA79-D9470A289491}"/>
                  </a:ext>
                </a:extLst>
              </p:cNvPr>
              <p:cNvSpPr txBox="1"/>
              <p:nvPr/>
            </p:nvSpPr>
            <p:spPr>
              <a:xfrm>
                <a:off x="7191418" y="5007103"/>
                <a:ext cx="1342355" cy="646331"/>
              </a:xfrm>
              <a:prstGeom prst="rect">
                <a:avLst/>
              </a:prstGeom>
              <a:noFill/>
            </p:spPr>
            <p:txBody>
              <a:bodyPr wrap="none" rtlCol="0">
                <a:spAutoFit/>
              </a:bodyPr>
              <a:lstStyle/>
              <a:p>
                <a:r>
                  <a:rPr lang="en-US" b="1" dirty="0">
                    <a:solidFill>
                      <a:srgbClr val="7030A0"/>
                    </a:solidFill>
                  </a:rPr>
                  <a:t>Concordant </a:t>
                </a:r>
              </a:p>
              <a:p>
                <a:r>
                  <a:rPr lang="en-US" b="1" dirty="0">
                    <a:solidFill>
                      <a:srgbClr val="7030A0"/>
                    </a:solidFill>
                  </a:rPr>
                  <a:t>Titanite</a:t>
                </a:r>
              </a:p>
            </p:txBody>
          </p:sp>
          <p:sp>
            <p:nvSpPr>
              <p:cNvPr id="13" name="TextBox 12">
                <a:extLst>
                  <a:ext uri="{FF2B5EF4-FFF2-40B4-BE49-F238E27FC236}">
                    <a16:creationId xmlns:a16="http://schemas.microsoft.com/office/drawing/2014/main" id="{7A327A89-62CE-43A4-B66F-19D1B6F606F1}"/>
                  </a:ext>
                </a:extLst>
              </p:cNvPr>
              <p:cNvSpPr txBox="1"/>
              <p:nvPr/>
            </p:nvSpPr>
            <p:spPr>
              <a:xfrm>
                <a:off x="6544549" y="6165111"/>
                <a:ext cx="4017446" cy="461665"/>
              </a:xfrm>
              <a:prstGeom prst="rect">
                <a:avLst/>
              </a:prstGeom>
              <a:noFill/>
            </p:spPr>
            <p:txBody>
              <a:bodyPr wrap="none" rtlCol="0">
                <a:spAutoFit/>
              </a:bodyPr>
              <a:lstStyle/>
              <a:p>
                <a:r>
                  <a:rPr lang="en-US" sz="2400" b="1" dirty="0"/>
                  <a:t>Uranium Concentration (ppm)</a:t>
                </a:r>
              </a:p>
            </p:txBody>
          </p:sp>
          <p:sp>
            <p:nvSpPr>
              <p:cNvPr id="14" name="TextBox 13">
                <a:extLst>
                  <a:ext uri="{FF2B5EF4-FFF2-40B4-BE49-F238E27FC236}">
                    <a16:creationId xmlns:a16="http://schemas.microsoft.com/office/drawing/2014/main" id="{F8F4742F-6A48-4F3D-9345-92E4A97828F1}"/>
                  </a:ext>
                </a:extLst>
              </p:cNvPr>
              <p:cNvSpPr txBox="1"/>
              <p:nvPr/>
            </p:nvSpPr>
            <p:spPr>
              <a:xfrm rot="16200000">
                <a:off x="4053365" y="3911998"/>
                <a:ext cx="2034083" cy="461665"/>
              </a:xfrm>
              <a:prstGeom prst="rect">
                <a:avLst/>
              </a:prstGeom>
              <a:noFill/>
            </p:spPr>
            <p:txBody>
              <a:bodyPr wrap="none" rtlCol="0">
                <a:spAutoFit/>
              </a:bodyPr>
              <a:lstStyle/>
              <a:p>
                <a:r>
                  <a:rPr lang="en-US" sz="2400" b="1" dirty="0"/>
                  <a:t>% Discordance</a:t>
                </a:r>
              </a:p>
            </p:txBody>
          </p:sp>
          <p:sp>
            <p:nvSpPr>
              <p:cNvPr id="15" name="TextBox 14">
                <a:extLst>
                  <a:ext uri="{FF2B5EF4-FFF2-40B4-BE49-F238E27FC236}">
                    <a16:creationId xmlns:a16="http://schemas.microsoft.com/office/drawing/2014/main" id="{867D7BA9-8150-4780-B1CC-39D3283B46C4}"/>
                  </a:ext>
                </a:extLst>
              </p:cNvPr>
              <p:cNvSpPr txBox="1"/>
              <p:nvPr/>
            </p:nvSpPr>
            <p:spPr>
              <a:xfrm rot="20456969">
                <a:off x="9175296" y="2957156"/>
                <a:ext cx="1975349" cy="523220"/>
              </a:xfrm>
              <a:prstGeom prst="rect">
                <a:avLst/>
              </a:prstGeom>
              <a:noFill/>
            </p:spPr>
            <p:txBody>
              <a:bodyPr wrap="none" rtlCol="0">
                <a:spAutoFit/>
              </a:bodyPr>
              <a:lstStyle/>
              <a:p>
                <a:r>
                  <a:rPr lang="en-US" sz="2800" b="1" dirty="0"/>
                  <a:t>Air Abraded</a:t>
                </a:r>
              </a:p>
            </p:txBody>
          </p:sp>
        </p:grpSp>
      </p:grpSp>
    </p:spTree>
    <p:extLst>
      <p:ext uri="{BB962C8B-B14F-4D97-AF65-F5344CB8AC3E}">
        <p14:creationId xmlns:p14="http://schemas.microsoft.com/office/powerpoint/2010/main" val="55958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3791565-0DB5-4057-B8CF-EF062BAEB7FB}"/>
              </a:ext>
            </a:extLst>
          </p:cNvPr>
          <p:cNvGrpSpPr/>
          <p:nvPr/>
        </p:nvGrpSpPr>
        <p:grpSpPr>
          <a:xfrm>
            <a:off x="941750" y="754745"/>
            <a:ext cx="5724525" cy="5830568"/>
            <a:chOff x="941750" y="754745"/>
            <a:chExt cx="5724525" cy="5830568"/>
          </a:xfrm>
        </p:grpSpPr>
        <p:pic>
          <p:nvPicPr>
            <p:cNvPr id="4" name="Picture 3">
              <a:extLst>
                <a:ext uri="{FF2B5EF4-FFF2-40B4-BE49-F238E27FC236}">
                  <a16:creationId xmlns:a16="http://schemas.microsoft.com/office/drawing/2014/main" id="{F8599A6A-0308-4A60-8D15-244C1D3F50B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41750" y="1262743"/>
              <a:ext cx="5724525" cy="5322570"/>
            </a:xfrm>
            <a:prstGeom prst="rect">
              <a:avLst/>
            </a:prstGeom>
            <a:noFill/>
          </p:spPr>
        </p:pic>
        <p:sp>
          <p:nvSpPr>
            <p:cNvPr id="10" name="TextBox 9">
              <a:extLst>
                <a:ext uri="{FF2B5EF4-FFF2-40B4-BE49-F238E27FC236}">
                  <a16:creationId xmlns:a16="http://schemas.microsoft.com/office/drawing/2014/main" id="{908B22B3-D311-4FC6-B709-820A3F43FE1D}"/>
                </a:ext>
              </a:extLst>
            </p:cNvPr>
            <p:cNvSpPr txBox="1"/>
            <p:nvPr/>
          </p:nvSpPr>
          <p:spPr>
            <a:xfrm>
              <a:off x="1815258" y="754745"/>
              <a:ext cx="4309770" cy="584775"/>
            </a:xfrm>
            <a:prstGeom prst="rect">
              <a:avLst/>
            </a:prstGeom>
            <a:noFill/>
          </p:spPr>
          <p:txBody>
            <a:bodyPr wrap="none" rtlCol="0">
              <a:spAutoFit/>
            </a:bodyPr>
            <a:lstStyle/>
            <a:p>
              <a:r>
                <a:rPr lang="en-US" sz="3200" b="1" dirty="0"/>
                <a:t>1428.6 ± 9.4 Ma Titanite</a:t>
              </a:r>
            </a:p>
          </p:txBody>
        </p:sp>
      </p:grpSp>
      <p:grpSp>
        <p:nvGrpSpPr>
          <p:cNvPr id="14" name="Group 13">
            <a:extLst>
              <a:ext uri="{FF2B5EF4-FFF2-40B4-BE49-F238E27FC236}">
                <a16:creationId xmlns:a16="http://schemas.microsoft.com/office/drawing/2014/main" id="{9AC8C3A8-1DE1-406F-ADF4-506DBA5FFF78}"/>
              </a:ext>
            </a:extLst>
          </p:cNvPr>
          <p:cNvGrpSpPr/>
          <p:nvPr/>
        </p:nvGrpSpPr>
        <p:grpSpPr>
          <a:xfrm>
            <a:off x="6844834" y="754745"/>
            <a:ext cx="4300152" cy="5819773"/>
            <a:chOff x="6844834" y="754745"/>
            <a:chExt cx="4300152" cy="5819773"/>
          </a:xfrm>
        </p:grpSpPr>
        <p:pic>
          <p:nvPicPr>
            <p:cNvPr id="6" name="Picture 5">
              <a:extLst>
                <a:ext uri="{FF2B5EF4-FFF2-40B4-BE49-F238E27FC236}">
                  <a16:creationId xmlns:a16="http://schemas.microsoft.com/office/drawing/2014/main" id="{FB0F77A3-D6D5-47A0-A68D-D56246B24E0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940097" y="1273538"/>
              <a:ext cx="4119245" cy="5300980"/>
            </a:xfrm>
            <a:prstGeom prst="rect">
              <a:avLst/>
            </a:prstGeom>
            <a:noFill/>
          </p:spPr>
        </p:pic>
        <p:sp>
          <p:nvSpPr>
            <p:cNvPr id="11" name="TextBox 10">
              <a:extLst>
                <a:ext uri="{FF2B5EF4-FFF2-40B4-BE49-F238E27FC236}">
                  <a16:creationId xmlns:a16="http://schemas.microsoft.com/office/drawing/2014/main" id="{6DEA6047-DD14-444E-AAF1-9E12451BAC2A}"/>
                </a:ext>
              </a:extLst>
            </p:cNvPr>
            <p:cNvSpPr txBox="1"/>
            <p:nvPr/>
          </p:nvSpPr>
          <p:spPr>
            <a:xfrm>
              <a:off x="6844834" y="754745"/>
              <a:ext cx="4300152" cy="584775"/>
            </a:xfrm>
            <a:prstGeom prst="rect">
              <a:avLst/>
            </a:prstGeom>
            <a:noFill/>
          </p:spPr>
          <p:txBody>
            <a:bodyPr wrap="none" rtlCol="0">
              <a:spAutoFit/>
            </a:bodyPr>
            <a:lstStyle/>
            <a:p>
              <a:r>
                <a:rPr lang="en-US" sz="3200" b="1" dirty="0"/>
                <a:t>1440 – 1420 Ma Titanite</a:t>
              </a:r>
            </a:p>
          </p:txBody>
        </p:sp>
      </p:grpSp>
      <p:sp>
        <p:nvSpPr>
          <p:cNvPr id="12" name="Title 1">
            <a:extLst>
              <a:ext uri="{FF2B5EF4-FFF2-40B4-BE49-F238E27FC236}">
                <a16:creationId xmlns:a16="http://schemas.microsoft.com/office/drawing/2014/main" id="{AC06D5FB-BEBF-448A-84A4-07238907EAFF}"/>
              </a:ext>
            </a:extLst>
          </p:cNvPr>
          <p:cNvSpPr>
            <a:spLocks noGrp="1"/>
          </p:cNvSpPr>
          <p:nvPr>
            <p:ph type="title"/>
          </p:nvPr>
        </p:nvSpPr>
        <p:spPr>
          <a:xfrm>
            <a:off x="217714" y="-190500"/>
            <a:ext cx="11974286" cy="1325563"/>
          </a:xfrm>
        </p:spPr>
        <p:txBody>
          <a:bodyPr/>
          <a:lstStyle/>
          <a:p>
            <a:pPr algn="ctr"/>
            <a:r>
              <a:rPr lang="en-US" dirty="0"/>
              <a:t>Late </a:t>
            </a:r>
            <a:r>
              <a:rPr lang="en-US" dirty="0" err="1"/>
              <a:t>Titanite</a:t>
            </a:r>
            <a:r>
              <a:rPr lang="en-US" dirty="0"/>
              <a:t> Overgrowths</a:t>
            </a:r>
          </a:p>
        </p:txBody>
      </p:sp>
    </p:spTree>
    <p:extLst>
      <p:ext uri="{BB962C8B-B14F-4D97-AF65-F5344CB8AC3E}">
        <p14:creationId xmlns:p14="http://schemas.microsoft.com/office/powerpoint/2010/main" val="165640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C06D5FB-BEBF-448A-84A4-07238907EAFF}"/>
              </a:ext>
            </a:extLst>
          </p:cNvPr>
          <p:cNvSpPr>
            <a:spLocks noGrp="1"/>
          </p:cNvSpPr>
          <p:nvPr>
            <p:ph type="title"/>
          </p:nvPr>
        </p:nvSpPr>
        <p:spPr>
          <a:xfrm>
            <a:off x="217714" y="-190500"/>
            <a:ext cx="11974286" cy="1325563"/>
          </a:xfrm>
        </p:spPr>
        <p:txBody>
          <a:bodyPr/>
          <a:lstStyle/>
          <a:p>
            <a:pPr algn="ctr"/>
            <a:r>
              <a:rPr lang="en-US" dirty="0"/>
              <a:t>Late Titanite Overgrowths</a:t>
            </a:r>
          </a:p>
        </p:txBody>
      </p:sp>
      <p:grpSp>
        <p:nvGrpSpPr>
          <p:cNvPr id="3" name="Group 2">
            <a:extLst>
              <a:ext uri="{FF2B5EF4-FFF2-40B4-BE49-F238E27FC236}">
                <a16:creationId xmlns:a16="http://schemas.microsoft.com/office/drawing/2014/main" id="{1EF93975-95C9-4C2C-91EB-77F97C6D137D}"/>
              </a:ext>
            </a:extLst>
          </p:cNvPr>
          <p:cNvGrpSpPr/>
          <p:nvPr/>
        </p:nvGrpSpPr>
        <p:grpSpPr>
          <a:xfrm>
            <a:off x="2263273" y="754745"/>
            <a:ext cx="7218310" cy="5826160"/>
            <a:chOff x="2263273" y="754745"/>
            <a:chExt cx="7218310" cy="5826160"/>
          </a:xfrm>
        </p:grpSpPr>
        <p:sp>
          <p:nvSpPr>
            <p:cNvPr id="10" name="TextBox 9">
              <a:extLst>
                <a:ext uri="{FF2B5EF4-FFF2-40B4-BE49-F238E27FC236}">
                  <a16:creationId xmlns:a16="http://schemas.microsoft.com/office/drawing/2014/main" id="{908B22B3-D311-4FC6-B709-820A3F43FE1D}"/>
                </a:ext>
              </a:extLst>
            </p:cNvPr>
            <p:cNvSpPr txBox="1"/>
            <p:nvPr/>
          </p:nvSpPr>
          <p:spPr>
            <a:xfrm>
              <a:off x="3930742" y="754745"/>
              <a:ext cx="3883371" cy="584775"/>
            </a:xfrm>
            <a:prstGeom prst="rect">
              <a:avLst/>
            </a:prstGeom>
            <a:noFill/>
          </p:spPr>
          <p:txBody>
            <a:bodyPr wrap="none" rtlCol="0">
              <a:spAutoFit/>
            </a:bodyPr>
            <a:lstStyle/>
            <a:p>
              <a:r>
                <a:rPr lang="en-US" sz="3200" b="1" dirty="0"/>
                <a:t>1432 ± 16 Ma Titanite</a:t>
              </a:r>
            </a:p>
          </p:txBody>
        </p:sp>
        <p:pic>
          <p:nvPicPr>
            <p:cNvPr id="2" name="Picture 1">
              <a:extLst>
                <a:ext uri="{FF2B5EF4-FFF2-40B4-BE49-F238E27FC236}">
                  <a16:creationId xmlns:a16="http://schemas.microsoft.com/office/drawing/2014/main" id="{2CB65C7D-0C79-4226-BD1C-0AB6A2C807D2}"/>
                </a:ext>
              </a:extLst>
            </p:cNvPr>
            <p:cNvPicPr>
              <a:picLocks noChangeAspect="1"/>
            </p:cNvPicPr>
            <p:nvPr/>
          </p:nvPicPr>
          <p:blipFill>
            <a:blip r:embed="rId2"/>
            <a:stretch>
              <a:fillRect/>
            </a:stretch>
          </p:blipFill>
          <p:spPr>
            <a:xfrm>
              <a:off x="2263273" y="1339520"/>
              <a:ext cx="7218310" cy="5241385"/>
            </a:xfrm>
            <a:prstGeom prst="rect">
              <a:avLst/>
            </a:prstGeom>
          </p:spPr>
        </p:pic>
      </p:grpSp>
    </p:spTree>
    <p:extLst>
      <p:ext uri="{BB962C8B-B14F-4D97-AF65-F5344CB8AC3E}">
        <p14:creationId xmlns:p14="http://schemas.microsoft.com/office/powerpoint/2010/main" val="171378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Thesis\GSA 2018 Materials\Five Point Geochron Summary Figur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80" y="335609"/>
            <a:ext cx="7494095" cy="63947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27B6209-066D-42C2-BEAD-92EF7C918F58}"/>
              </a:ext>
            </a:extLst>
          </p:cNvPr>
          <p:cNvSpPr txBox="1"/>
          <p:nvPr/>
        </p:nvSpPr>
        <p:spPr>
          <a:xfrm>
            <a:off x="8401050" y="4933950"/>
            <a:ext cx="2183996" cy="1477328"/>
          </a:xfrm>
          <a:prstGeom prst="rect">
            <a:avLst/>
          </a:prstGeom>
          <a:noFill/>
        </p:spPr>
        <p:txBody>
          <a:bodyPr wrap="none" rtlCol="0">
            <a:spAutoFit/>
          </a:bodyPr>
          <a:lstStyle/>
          <a:p>
            <a:r>
              <a:rPr lang="en-US" dirty="0"/>
              <a:t>Sources:</a:t>
            </a:r>
          </a:p>
          <a:p>
            <a:r>
              <a:rPr lang="en-US" dirty="0"/>
              <a:t>Cubrich (2017)</a:t>
            </a:r>
          </a:p>
          <a:p>
            <a:r>
              <a:rPr lang="en-US" dirty="0" err="1"/>
              <a:t>Moscati</a:t>
            </a:r>
            <a:r>
              <a:rPr lang="en-US" dirty="0"/>
              <a:t> et al. (2017)</a:t>
            </a:r>
          </a:p>
          <a:p>
            <a:r>
              <a:rPr lang="en-US" dirty="0"/>
              <a:t>Jones (2005)</a:t>
            </a:r>
          </a:p>
          <a:p>
            <a:r>
              <a:rPr lang="en-US" dirty="0"/>
              <a:t>Bickford  et al. (1989)</a:t>
            </a:r>
          </a:p>
        </p:txBody>
      </p:sp>
      <p:grpSp>
        <p:nvGrpSpPr>
          <p:cNvPr id="10" name="Group 9">
            <a:extLst>
              <a:ext uri="{FF2B5EF4-FFF2-40B4-BE49-F238E27FC236}">
                <a16:creationId xmlns:a16="http://schemas.microsoft.com/office/drawing/2014/main" id="{8D17DB43-18DE-4895-AC9B-22F6D7F8BAE0}"/>
              </a:ext>
            </a:extLst>
          </p:cNvPr>
          <p:cNvGrpSpPr/>
          <p:nvPr/>
        </p:nvGrpSpPr>
        <p:grpSpPr>
          <a:xfrm>
            <a:off x="998025" y="246272"/>
            <a:ext cx="10938303" cy="2269261"/>
            <a:chOff x="1069689" y="144221"/>
            <a:chExt cx="10938303" cy="2269261"/>
          </a:xfrm>
        </p:grpSpPr>
        <p:sp>
          <p:nvSpPr>
            <p:cNvPr id="6" name="Oval 5">
              <a:extLst>
                <a:ext uri="{FF2B5EF4-FFF2-40B4-BE49-F238E27FC236}">
                  <a16:creationId xmlns:a16="http://schemas.microsoft.com/office/drawing/2014/main" id="{64BB34B7-DE63-42C6-AD39-A4F9B3ACD19C}"/>
                </a:ext>
              </a:extLst>
            </p:cNvPr>
            <p:cNvSpPr/>
            <p:nvPr/>
          </p:nvSpPr>
          <p:spPr>
            <a:xfrm rot="20462262">
              <a:off x="1069689" y="466847"/>
              <a:ext cx="1409282" cy="1946635"/>
            </a:xfrm>
            <a:prstGeom prst="ellipse">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4B5C41A1-111F-4162-8411-139AF8AF3BFA}"/>
                </a:ext>
              </a:extLst>
            </p:cNvPr>
            <p:cNvCxnSpPr>
              <a:stCxn id="9" idx="1"/>
            </p:cNvCxnSpPr>
            <p:nvPr/>
          </p:nvCxnSpPr>
          <p:spPr>
            <a:xfrm flipH="1">
              <a:off x="2002971" y="652053"/>
              <a:ext cx="6205583" cy="2841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919DB63-26B9-4971-A35D-FF4B731F4742}"/>
                </a:ext>
              </a:extLst>
            </p:cNvPr>
            <p:cNvSpPr txBox="1"/>
            <p:nvPr/>
          </p:nvSpPr>
          <p:spPr>
            <a:xfrm>
              <a:off x="8208554" y="144221"/>
              <a:ext cx="3799438" cy="1015663"/>
            </a:xfrm>
            <a:prstGeom prst="rect">
              <a:avLst/>
            </a:prstGeom>
            <a:noFill/>
          </p:spPr>
          <p:txBody>
            <a:bodyPr wrap="none" rtlCol="0">
              <a:spAutoFit/>
            </a:bodyPr>
            <a:lstStyle/>
            <a:p>
              <a:r>
                <a:rPr lang="en-US" sz="2000" dirty="0"/>
                <a:t>Regional intrusions that match</a:t>
              </a:r>
            </a:p>
            <a:p>
              <a:r>
                <a:rPr lang="en-US" sz="2000" dirty="0"/>
                <a:t> timing of crosscutting dikes within</a:t>
              </a:r>
            </a:p>
            <a:p>
              <a:r>
                <a:rPr lang="en-US" sz="2000" dirty="0"/>
                <a:t>Five Point Shear Zone (FPSZ)</a:t>
              </a:r>
            </a:p>
          </p:txBody>
        </p:sp>
      </p:grpSp>
      <p:grpSp>
        <p:nvGrpSpPr>
          <p:cNvPr id="11" name="Group 10">
            <a:extLst>
              <a:ext uri="{FF2B5EF4-FFF2-40B4-BE49-F238E27FC236}">
                <a16:creationId xmlns:a16="http://schemas.microsoft.com/office/drawing/2014/main" id="{90C60CFB-121B-4D89-8308-3398F21EAB06}"/>
              </a:ext>
            </a:extLst>
          </p:cNvPr>
          <p:cNvGrpSpPr/>
          <p:nvPr/>
        </p:nvGrpSpPr>
        <p:grpSpPr>
          <a:xfrm>
            <a:off x="1377149" y="2528973"/>
            <a:ext cx="10350185" cy="1200329"/>
            <a:chOff x="1587918" y="413657"/>
            <a:chExt cx="10350185" cy="1200329"/>
          </a:xfrm>
        </p:grpSpPr>
        <p:sp>
          <p:nvSpPr>
            <p:cNvPr id="12" name="Oval 11">
              <a:extLst>
                <a:ext uri="{FF2B5EF4-FFF2-40B4-BE49-F238E27FC236}">
                  <a16:creationId xmlns:a16="http://schemas.microsoft.com/office/drawing/2014/main" id="{1D8C3419-8378-437F-9D59-AB3C67007532}"/>
                </a:ext>
              </a:extLst>
            </p:cNvPr>
            <p:cNvSpPr/>
            <p:nvPr/>
          </p:nvSpPr>
          <p:spPr>
            <a:xfrm>
              <a:off x="1587918" y="413657"/>
              <a:ext cx="1583770" cy="1088571"/>
            </a:xfrm>
            <a:prstGeom prst="ellipse">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38020DFD-CD3C-4E00-B65E-BB4532E5032C}"/>
                </a:ext>
              </a:extLst>
            </p:cNvPr>
            <p:cNvCxnSpPr/>
            <p:nvPr/>
          </p:nvCxnSpPr>
          <p:spPr>
            <a:xfrm flipH="1">
              <a:off x="2605626" y="740229"/>
              <a:ext cx="5907003" cy="2735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B008E64-23CC-4368-A5E7-642B65E1709E}"/>
                </a:ext>
              </a:extLst>
            </p:cNvPr>
            <p:cNvSpPr txBox="1"/>
            <p:nvPr/>
          </p:nvSpPr>
          <p:spPr>
            <a:xfrm>
              <a:off x="8523514" y="413657"/>
              <a:ext cx="3414589" cy="1200329"/>
            </a:xfrm>
            <a:prstGeom prst="rect">
              <a:avLst/>
            </a:prstGeom>
            <a:noFill/>
          </p:spPr>
          <p:txBody>
            <a:bodyPr wrap="none" rtlCol="0">
              <a:spAutoFit/>
            </a:bodyPr>
            <a:lstStyle/>
            <a:p>
              <a:r>
                <a:rPr lang="en-US" sz="2400" b="1" dirty="0"/>
                <a:t>Evidence of Deformation </a:t>
              </a:r>
              <a:br>
                <a:rPr lang="en-US" sz="2400" b="1" dirty="0"/>
              </a:br>
              <a:r>
                <a:rPr lang="en-US" sz="2400" b="1" dirty="0"/>
                <a:t>1) &gt;1670 Ma &amp;</a:t>
              </a:r>
            </a:p>
            <a:p>
              <a:r>
                <a:rPr lang="en-US" sz="2400" b="1" dirty="0"/>
                <a:t>2) ~1630 Ma</a:t>
              </a:r>
            </a:p>
          </p:txBody>
        </p:sp>
      </p:grpSp>
      <p:sp>
        <p:nvSpPr>
          <p:cNvPr id="18" name="Oval 17">
            <a:extLst>
              <a:ext uri="{FF2B5EF4-FFF2-40B4-BE49-F238E27FC236}">
                <a16:creationId xmlns:a16="http://schemas.microsoft.com/office/drawing/2014/main" id="{61CD9FE9-07D4-44BB-89F4-8AE422E67413}"/>
              </a:ext>
            </a:extLst>
          </p:cNvPr>
          <p:cNvSpPr/>
          <p:nvPr/>
        </p:nvSpPr>
        <p:spPr>
          <a:xfrm>
            <a:off x="5003800" y="1344550"/>
            <a:ext cx="3450771" cy="5287874"/>
          </a:xfrm>
          <a:prstGeom prst="ellipse">
            <a:avLst/>
          </a:prstGeom>
          <a:solidFill>
            <a:srgbClr val="FF0000">
              <a:alpha val="5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1450-1420 Ma</a:t>
            </a:r>
            <a:endParaRPr lang="en-US" sz="2800" dirty="0">
              <a:solidFill>
                <a:schemeClr val="tx1"/>
              </a:solidFill>
            </a:endParaRPr>
          </a:p>
          <a:p>
            <a:pPr algn="ctr"/>
            <a:r>
              <a:rPr lang="en-US" sz="2800" dirty="0">
                <a:solidFill>
                  <a:schemeClr val="tx1"/>
                </a:solidFill>
              </a:rPr>
              <a:t>Intrusion of Granites and Mafic Dikes </a:t>
            </a:r>
            <a:r>
              <a:rPr lang="en-US" sz="2800" b="1" dirty="0">
                <a:solidFill>
                  <a:schemeClr val="tx1"/>
                </a:solidFill>
              </a:rPr>
              <a:t>w/</a:t>
            </a:r>
          </a:p>
          <a:p>
            <a:pPr algn="ctr"/>
            <a:r>
              <a:rPr lang="en-US" sz="2800" b="1" dirty="0">
                <a:solidFill>
                  <a:schemeClr val="tx1"/>
                </a:solidFill>
              </a:rPr>
              <a:t>Massive Thermal Overprinting </a:t>
            </a:r>
          </a:p>
        </p:txBody>
      </p:sp>
      <p:grpSp>
        <p:nvGrpSpPr>
          <p:cNvPr id="24" name="Group 23">
            <a:extLst>
              <a:ext uri="{FF2B5EF4-FFF2-40B4-BE49-F238E27FC236}">
                <a16:creationId xmlns:a16="http://schemas.microsoft.com/office/drawing/2014/main" id="{83F90C33-038F-47D7-A3E5-A7B720B06785}"/>
              </a:ext>
            </a:extLst>
          </p:cNvPr>
          <p:cNvGrpSpPr/>
          <p:nvPr/>
        </p:nvGrpSpPr>
        <p:grpSpPr>
          <a:xfrm>
            <a:off x="78280" y="99294"/>
            <a:ext cx="5029200" cy="6875232"/>
            <a:chOff x="-25400" y="7563"/>
            <a:chExt cx="5029200" cy="6875232"/>
          </a:xfrm>
        </p:grpSpPr>
        <p:grpSp>
          <p:nvGrpSpPr>
            <p:cNvPr id="17" name="Group 16">
              <a:extLst>
                <a:ext uri="{FF2B5EF4-FFF2-40B4-BE49-F238E27FC236}">
                  <a16:creationId xmlns:a16="http://schemas.microsoft.com/office/drawing/2014/main" id="{E2A9548B-80F6-496C-B777-C30012E655F7}"/>
                </a:ext>
              </a:extLst>
            </p:cNvPr>
            <p:cNvGrpSpPr/>
            <p:nvPr/>
          </p:nvGrpSpPr>
          <p:grpSpPr>
            <a:xfrm>
              <a:off x="-25400" y="7563"/>
              <a:ext cx="5029200" cy="6875232"/>
              <a:chOff x="32658" y="0"/>
              <a:chExt cx="5029200" cy="6875232"/>
            </a:xfrm>
          </p:grpSpPr>
          <p:sp>
            <p:nvSpPr>
              <p:cNvPr id="16" name="Rectangle 15">
                <a:extLst>
                  <a:ext uri="{FF2B5EF4-FFF2-40B4-BE49-F238E27FC236}">
                    <a16:creationId xmlns:a16="http://schemas.microsoft.com/office/drawing/2014/main" id="{5D8DF38C-8AAE-4B4D-B36D-E3F866A490EF}"/>
                  </a:ext>
                </a:extLst>
              </p:cNvPr>
              <p:cNvSpPr/>
              <p:nvPr/>
            </p:nvSpPr>
            <p:spPr>
              <a:xfrm>
                <a:off x="32658" y="0"/>
                <a:ext cx="5029200" cy="6875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4F7271F-CA45-4443-BF42-6F896E9A4A7D}"/>
                  </a:ext>
                </a:extLst>
              </p:cNvPr>
              <p:cNvPicPr>
                <a:picLocks noChangeAspect="1"/>
              </p:cNvPicPr>
              <p:nvPr/>
            </p:nvPicPr>
            <p:blipFill>
              <a:blip r:embed="rId3"/>
              <a:stretch>
                <a:fillRect/>
              </a:stretch>
            </p:blipFill>
            <p:spPr>
              <a:xfrm>
                <a:off x="342501" y="40391"/>
                <a:ext cx="4170025" cy="6523285"/>
              </a:xfrm>
              <a:prstGeom prst="rect">
                <a:avLst/>
              </a:prstGeom>
            </p:spPr>
          </p:pic>
        </p:grpSp>
        <p:sp>
          <p:nvSpPr>
            <p:cNvPr id="21" name="Oval 20">
              <a:extLst>
                <a:ext uri="{FF2B5EF4-FFF2-40B4-BE49-F238E27FC236}">
                  <a16:creationId xmlns:a16="http://schemas.microsoft.com/office/drawing/2014/main" id="{C565FEB0-3D7E-4553-BB9B-684D20FE6D2C}"/>
                </a:ext>
              </a:extLst>
            </p:cNvPr>
            <p:cNvSpPr/>
            <p:nvPr/>
          </p:nvSpPr>
          <p:spPr>
            <a:xfrm>
              <a:off x="2903965" y="2805987"/>
              <a:ext cx="777929" cy="852958"/>
            </a:xfrm>
            <a:prstGeom prst="ellipse">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id="{A3A292CB-F26E-4EA0-B6A6-C428473DEC9A}"/>
                </a:ext>
              </a:extLst>
            </p:cNvPr>
            <p:cNvSpPr/>
            <p:nvPr/>
          </p:nvSpPr>
          <p:spPr>
            <a:xfrm>
              <a:off x="3131258" y="3089579"/>
              <a:ext cx="297741" cy="264558"/>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2B975317-6F3D-49B5-8638-92224D3AE62D}"/>
              </a:ext>
            </a:extLst>
          </p:cNvPr>
          <p:cNvPicPr>
            <a:picLocks noChangeAspect="1"/>
          </p:cNvPicPr>
          <p:nvPr/>
        </p:nvPicPr>
        <p:blipFill>
          <a:blip r:embed="rId4"/>
          <a:stretch>
            <a:fillRect/>
          </a:stretch>
        </p:blipFill>
        <p:spPr>
          <a:xfrm>
            <a:off x="6094476" y="3348228"/>
            <a:ext cx="3048" cy="161544"/>
          </a:xfrm>
          <a:prstGeom prst="rect">
            <a:avLst/>
          </a:prstGeom>
        </p:spPr>
      </p:pic>
    </p:spTree>
    <p:extLst>
      <p:ext uri="{BB962C8B-B14F-4D97-AF65-F5344CB8AC3E}">
        <p14:creationId xmlns:p14="http://schemas.microsoft.com/office/powerpoint/2010/main" val="81995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7095E-A959-4020-B523-1E249CF1BA04}"/>
              </a:ext>
            </a:extLst>
          </p:cNvPr>
          <p:cNvSpPr>
            <a:spLocks noGrp="1"/>
          </p:cNvSpPr>
          <p:nvPr>
            <p:ph type="title"/>
          </p:nvPr>
        </p:nvSpPr>
        <p:spPr/>
        <p:txBody>
          <a:bodyPr/>
          <a:lstStyle/>
          <a:p>
            <a:r>
              <a:rPr lang="en-US" dirty="0"/>
              <a:t>Summary of Geologic History</a:t>
            </a:r>
          </a:p>
        </p:txBody>
      </p:sp>
      <p:sp>
        <p:nvSpPr>
          <p:cNvPr id="3" name="Content Placeholder 2">
            <a:extLst>
              <a:ext uri="{FF2B5EF4-FFF2-40B4-BE49-F238E27FC236}">
                <a16:creationId xmlns:a16="http://schemas.microsoft.com/office/drawing/2014/main" id="{0E8265D2-A784-458E-8B89-72882D27A2FF}"/>
              </a:ext>
            </a:extLst>
          </p:cNvPr>
          <p:cNvSpPr>
            <a:spLocks noGrp="1"/>
          </p:cNvSpPr>
          <p:nvPr>
            <p:ph idx="1"/>
          </p:nvPr>
        </p:nvSpPr>
        <p:spPr/>
        <p:txBody>
          <a:bodyPr/>
          <a:lstStyle/>
          <a:p>
            <a:r>
              <a:rPr lang="en-US" dirty="0"/>
              <a:t>1730 Ma Volcanic Arc Formation</a:t>
            </a:r>
          </a:p>
          <a:p>
            <a:r>
              <a:rPr lang="en-US" dirty="0"/>
              <a:t>&gt;1670 Ma Deformation</a:t>
            </a:r>
          </a:p>
          <a:p>
            <a:r>
              <a:rPr lang="en-US" dirty="0"/>
              <a:t>~1670 Ma Magmatism</a:t>
            </a:r>
          </a:p>
          <a:p>
            <a:r>
              <a:rPr lang="en-US" dirty="0"/>
              <a:t>1630 Ma Deformation</a:t>
            </a:r>
          </a:p>
          <a:p>
            <a:r>
              <a:rPr lang="en-US" dirty="0"/>
              <a:t>-------------------------------------------------------------------------</a:t>
            </a:r>
          </a:p>
          <a:p>
            <a:r>
              <a:rPr lang="en-US" dirty="0"/>
              <a:t>1440-1420 Ma Magmatic Pulses (minor deformation?)</a:t>
            </a:r>
          </a:p>
          <a:p>
            <a:r>
              <a:rPr lang="en-US" dirty="0"/>
              <a:t>1380 Ma Deformation (e.g. Jones, 2005)</a:t>
            </a:r>
          </a:p>
          <a:p>
            <a:r>
              <a:rPr lang="en-US" dirty="0"/>
              <a:t>1360 Ma Magmatism (e.g. Jones, 2005)</a:t>
            </a:r>
          </a:p>
          <a:p>
            <a:endParaRPr lang="en-US" dirty="0"/>
          </a:p>
        </p:txBody>
      </p:sp>
    </p:spTree>
    <p:extLst>
      <p:ext uri="{BB962C8B-B14F-4D97-AF65-F5344CB8AC3E}">
        <p14:creationId xmlns:p14="http://schemas.microsoft.com/office/powerpoint/2010/main" val="238209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Regional Synthesis</a:t>
            </a:r>
          </a:p>
        </p:txBody>
      </p:sp>
      <p:sp>
        <p:nvSpPr>
          <p:cNvPr id="3" name="Content Placeholder 2"/>
          <p:cNvSpPr>
            <a:spLocks noGrp="1"/>
          </p:cNvSpPr>
          <p:nvPr>
            <p:ph idx="1"/>
          </p:nvPr>
        </p:nvSpPr>
        <p:spPr/>
        <p:txBody>
          <a:bodyPr>
            <a:normAutofit/>
          </a:bodyPr>
          <a:lstStyle/>
          <a:p>
            <a:pPr marL="514350" indent="-514350">
              <a:buFont typeface="+mj-lt"/>
              <a:buAutoNum type="arabicParenR"/>
            </a:pPr>
            <a:r>
              <a:rPr lang="en-US" sz="3600" dirty="0"/>
              <a:t>Between 1680 and 1580 Ma (supposed “tectonic gap” there was progressive deformation of newly formed and newly accreted crust.</a:t>
            </a:r>
          </a:p>
          <a:p>
            <a:pPr marL="514350" indent="-514350">
              <a:buFont typeface="+mj-lt"/>
              <a:buAutoNum type="arabicParenR"/>
            </a:pPr>
            <a:r>
              <a:rPr lang="en-US" sz="3600" b="1" dirty="0"/>
              <a:t>Analysis of kinematic histories of shear zones has lead to this model, and has implications for </a:t>
            </a:r>
          </a:p>
          <a:p>
            <a:pPr marL="971550" lvl="1" indent="-514350">
              <a:buFont typeface="+mj-lt"/>
              <a:buAutoNum type="alphaLcParenR"/>
            </a:pPr>
            <a:r>
              <a:rPr lang="en-US" sz="3200" b="1" dirty="0"/>
              <a:t>progressive deformation,  </a:t>
            </a:r>
          </a:p>
          <a:p>
            <a:pPr marL="971550" lvl="1" indent="-514350">
              <a:buFont typeface="+mj-lt"/>
              <a:buAutoNum type="alphaLcParenR"/>
            </a:pPr>
            <a:r>
              <a:rPr lang="en-US" sz="3200" b="1" dirty="0"/>
              <a:t>evolution of continental lithosphere, and </a:t>
            </a:r>
          </a:p>
          <a:p>
            <a:pPr marL="971550" lvl="1" indent="-514350">
              <a:buFont typeface="+mj-lt"/>
              <a:buAutoNum type="alphaLcParenR"/>
            </a:pPr>
            <a:r>
              <a:rPr lang="en-US" sz="3200" b="1" dirty="0"/>
              <a:t>stabilization of this new continental lithosphere.</a:t>
            </a:r>
          </a:p>
        </p:txBody>
      </p:sp>
      <p:sp>
        <p:nvSpPr>
          <p:cNvPr id="4" name="Slide Number Placeholder 3"/>
          <p:cNvSpPr>
            <a:spLocks noGrp="1"/>
          </p:cNvSpPr>
          <p:nvPr>
            <p:ph type="sldNum" sz="quarter" idx="12"/>
          </p:nvPr>
        </p:nvSpPr>
        <p:spPr/>
        <p:txBody>
          <a:bodyPr/>
          <a:lstStyle/>
          <a:p>
            <a:fld id="{32C3966A-1A92-4FBD-836E-3A6A1D4D04BF}" type="slidenum">
              <a:rPr lang="en-US" smtClean="0"/>
              <a:t>16</a:t>
            </a:fld>
            <a:endParaRPr lang="en-US"/>
          </a:p>
        </p:txBody>
      </p:sp>
    </p:spTree>
    <p:extLst>
      <p:ext uri="{BB962C8B-B14F-4D97-AF65-F5344CB8AC3E}">
        <p14:creationId xmlns:p14="http://schemas.microsoft.com/office/powerpoint/2010/main" val="150884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147" y="0"/>
            <a:ext cx="8551764" cy="6858000"/>
          </a:xfrm>
          <a:prstGeom prst="rect">
            <a:avLst/>
          </a:prstGeom>
        </p:spPr>
      </p:pic>
      <p:sp>
        <p:nvSpPr>
          <p:cNvPr id="2" name="Rectangle 1"/>
          <p:cNvSpPr/>
          <p:nvPr/>
        </p:nvSpPr>
        <p:spPr>
          <a:xfrm>
            <a:off x="5845996" y="1"/>
            <a:ext cx="20445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1818" y="0"/>
            <a:ext cx="5036467" cy="6858000"/>
          </a:xfrm>
          <a:prstGeom prst="rect">
            <a:avLst/>
          </a:prstGeom>
        </p:spPr>
      </p:pic>
      <p:cxnSp>
        <p:nvCxnSpPr>
          <p:cNvPr id="7" name="Straight Arrow Connector 6"/>
          <p:cNvCxnSpPr/>
          <p:nvPr/>
        </p:nvCxnSpPr>
        <p:spPr>
          <a:xfrm flipH="1">
            <a:off x="954741" y="658906"/>
            <a:ext cx="5913534" cy="605118"/>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2378091" y="1492624"/>
            <a:ext cx="5023585" cy="13447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3746732" y="2259107"/>
            <a:ext cx="3654944" cy="153518"/>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1465729" y="2412626"/>
            <a:ext cx="5935947" cy="670428"/>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3911508" y="3711388"/>
            <a:ext cx="3490169" cy="920319"/>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003612" y="4381817"/>
            <a:ext cx="5398066" cy="658502"/>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3658102" y="5825850"/>
            <a:ext cx="3743574" cy="513232"/>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7285086" y="537882"/>
            <a:ext cx="738049" cy="5801200"/>
            <a:chOff x="7285086" y="537882"/>
            <a:chExt cx="738049" cy="5801200"/>
          </a:xfrm>
        </p:grpSpPr>
        <p:cxnSp>
          <p:nvCxnSpPr>
            <p:cNvPr id="25" name="Straight Arrow Connector 24"/>
            <p:cNvCxnSpPr/>
            <p:nvPr/>
          </p:nvCxnSpPr>
          <p:spPr>
            <a:xfrm>
              <a:off x="7611035" y="537882"/>
              <a:ext cx="412100" cy="5801200"/>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rot="5160000">
              <a:off x="5331570" y="3294342"/>
              <a:ext cx="4430252" cy="523220"/>
            </a:xfrm>
            <a:prstGeom prst="rect">
              <a:avLst/>
            </a:prstGeom>
            <a:solidFill>
              <a:schemeClr val="bg1"/>
            </a:solidFill>
            <a:ln>
              <a:solidFill>
                <a:schemeClr val="tx1"/>
              </a:solidFill>
            </a:ln>
          </p:spPr>
          <p:txBody>
            <a:bodyPr wrap="none" rtlCol="0">
              <a:spAutoFit/>
            </a:bodyPr>
            <a:lstStyle/>
            <a:p>
              <a:r>
                <a:rPr lang="en-US" sz="2800" b="1" dirty="0">
                  <a:solidFill>
                    <a:srgbClr val="FF0000"/>
                  </a:solidFill>
                </a:rPr>
                <a:t>N-S </a:t>
              </a:r>
              <a:r>
                <a:rPr lang="en-US" sz="2800" b="1" dirty="0" err="1">
                  <a:solidFill>
                    <a:srgbClr val="FF0000"/>
                  </a:solidFill>
                </a:rPr>
                <a:t>Younging</a:t>
              </a:r>
              <a:r>
                <a:rPr lang="en-US" sz="2800" b="1" dirty="0">
                  <a:solidFill>
                    <a:srgbClr val="FF0000"/>
                  </a:solidFill>
                </a:rPr>
                <a:t> Accretion Ages</a:t>
              </a:r>
            </a:p>
          </p:txBody>
        </p:sp>
      </p:grpSp>
      <p:grpSp>
        <p:nvGrpSpPr>
          <p:cNvPr id="8" name="Group 7"/>
          <p:cNvGrpSpPr/>
          <p:nvPr/>
        </p:nvGrpSpPr>
        <p:grpSpPr>
          <a:xfrm>
            <a:off x="8478428" y="537882"/>
            <a:ext cx="1040092" cy="5877510"/>
            <a:chOff x="8478428" y="537882"/>
            <a:chExt cx="1040092" cy="5877510"/>
          </a:xfrm>
        </p:grpSpPr>
        <p:cxnSp>
          <p:nvCxnSpPr>
            <p:cNvPr id="30" name="Straight Arrow Connector 29"/>
            <p:cNvCxnSpPr/>
            <p:nvPr/>
          </p:nvCxnSpPr>
          <p:spPr>
            <a:xfrm flipV="1">
              <a:off x="8478428" y="537882"/>
              <a:ext cx="940994" cy="5801200"/>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rot="16740000">
              <a:off x="6364419" y="3261291"/>
              <a:ext cx="5784982" cy="523220"/>
            </a:xfrm>
            <a:prstGeom prst="rect">
              <a:avLst/>
            </a:prstGeom>
            <a:solidFill>
              <a:schemeClr val="bg1"/>
            </a:solidFill>
            <a:ln>
              <a:solidFill>
                <a:schemeClr val="tx1"/>
              </a:solidFill>
            </a:ln>
          </p:spPr>
          <p:txBody>
            <a:bodyPr wrap="none" rtlCol="0">
              <a:spAutoFit/>
            </a:bodyPr>
            <a:lstStyle/>
            <a:p>
              <a:r>
                <a:rPr lang="en-US" sz="2800" b="1" dirty="0">
                  <a:solidFill>
                    <a:srgbClr val="FF0000"/>
                  </a:solidFill>
                </a:rPr>
                <a:t>S-N </a:t>
              </a:r>
              <a:r>
                <a:rPr lang="en-US" sz="2800" b="1" dirty="0" err="1">
                  <a:solidFill>
                    <a:srgbClr val="FF0000"/>
                  </a:solidFill>
                </a:rPr>
                <a:t>Younging</a:t>
              </a:r>
              <a:r>
                <a:rPr lang="en-US" sz="2800" b="1" dirty="0">
                  <a:solidFill>
                    <a:srgbClr val="FF0000"/>
                  </a:solidFill>
                </a:rPr>
                <a:t> Deformation Front Ages</a:t>
              </a:r>
            </a:p>
          </p:txBody>
        </p:sp>
      </p:grpSp>
      <p:sp>
        <p:nvSpPr>
          <p:cNvPr id="10" name="Slide Number Placeholder 9"/>
          <p:cNvSpPr>
            <a:spLocks noGrp="1"/>
          </p:cNvSpPr>
          <p:nvPr>
            <p:ph type="sldNum" sz="quarter" idx="12"/>
          </p:nvPr>
        </p:nvSpPr>
        <p:spPr/>
        <p:txBody>
          <a:bodyPr/>
          <a:lstStyle/>
          <a:p>
            <a:fld id="{32C3966A-1A92-4FBD-836E-3A6A1D4D04BF}" type="slidenum">
              <a:rPr lang="en-US" smtClean="0"/>
              <a:t>17</a:t>
            </a:fld>
            <a:endParaRPr lang="en-US"/>
          </a:p>
        </p:txBody>
      </p:sp>
    </p:spTree>
    <p:extLst>
      <p:ext uri="{BB962C8B-B14F-4D97-AF65-F5344CB8AC3E}">
        <p14:creationId xmlns:p14="http://schemas.microsoft.com/office/powerpoint/2010/main" val="14286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147" y="0"/>
            <a:ext cx="8551764" cy="6858000"/>
          </a:xfrm>
          <a:prstGeom prst="rect">
            <a:avLst/>
          </a:prstGeom>
        </p:spPr>
      </p:pic>
      <p:sp>
        <p:nvSpPr>
          <p:cNvPr id="2" name="Rectangle 1"/>
          <p:cNvSpPr/>
          <p:nvPr/>
        </p:nvSpPr>
        <p:spPr>
          <a:xfrm>
            <a:off x="5845996" y="1"/>
            <a:ext cx="20445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954741" y="658906"/>
            <a:ext cx="5913534" cy="605118"/>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2378091" y="1492624"/>
            <a:ext cx="5023585" cy="13447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3746732" y="2259107"/>
            <a:ext cx="3654944" cy="153518"/>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1465729" y="2412626"/>
            <a:ext cx="5935947" cy="670428"/>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3911508" y="3711388"/>
            <a:ext cx="3490169" cy="920319"/>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003612" y="4381817"/>
            <a:ext cx="5398066" cy="658502"/>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3658102" y="5825850"/>
            <a:ext cx="3743574" cy="513232"/>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1818" y="0"/>
            <a:ext cx="5036467" cy="6858000"/>
          </a:xfrm>
          <a:prstGeom prst="rect">
            <a:avLst/>
          </a:prstGeom>
        </p:spPr>
      </p:pic>
      <p:sp>
        <p:nvSpPr>
          <p:cNvPr id="6" name="Oval 5"/>
          <p:cNvSpPr/>
          <p:nvPr/>
        </p:nvSpPr>
        <p:spPr>
          <a:xfrm rot="16510673">
            <a:off x="6411815" y="4043190"/>
            <a:ext cx="4143561" cy="904129"/>
          </a:xfrm>
          <a:prstGeom prst="ellipse">
            <a:avLst/>
          </a:prstGeom>
          <a:solidFill>
            <a:srgbClr val="FFAFAF">
              <a:alpha val="8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Amphibolite Grade</a:t>
            </a:r>
          </a:p>
        </p:txBody>
      </p:sp>
      <p:sp>
        <p:nvSpPr>
          <p:cNvPr id="16" name="Oval 15"/>
          <p:cNvSpPr/>
          <p:nvPr/>
        </p:nvSpPr>
        <p:spPr>
          <a:xfrm rot="16389424">
            <a:off x="7158577" y="1896369"/>
            <a:ext cx="4143561" cy="904129"/>
          </a:xfrm>
          <a:prstGeom prst="ellipse">
            <a:avLst/>
          </a:prstGeom>
          <a:solidFill>
            <a:srgbClr val="D7FFD4">
              <a:alpha val="89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Greenschist Grade</a:t>
            </a:r>
          </a:p>
        </p:txBody>
      </p:sp>
      <p:sp>
        <p:nvSpPr>
          <p:cNvPr id="8" name="Slide Number Placeholder 7"/>
          <p:cNvSpPr>
            <a:spLocks noGrp="1"/>
          </p:cNvSpPr>
          <p:nvPr>
            <p:ph type="sldNum" sz="quarter" idx="12"/>
          </p:nvPr>
        </p:nvSpPr>
        <p:spPr/>
        <p:txBody>
          <a:bodyPr/>
          <a:lstStyle/>
          <a:p>
            <a:fld id="{32C3966A-1A92-4FBD-836E-3A6A1D4D04BF}" type="slidenum">
              <a:rPr lang="en-US" smtClean="0"/>
              <a:t>18</a:t>
            </a:fld>
            <a:endParaRPr lang="en-US"/>
          </a:p>
        </p:txBody>
      </p:sp>
      <p:sp>
        <p:nvSpPr>
          <p:cNvPr id="37" name="TextBox 36">
            <a:extLst>
              <a:ext uri="{FF2B5EF4-FFF2-40B4-BE49-F238E27FC236}">
                <a16:creationId xmlns:a16="http://schemas.microsoft.com/office/drawing/2014/main" id="{A37B1ABA-744B-4B4E-A482-96112A490649}"/>
              </a:ext>
            </a:extLst>
          </p:cNvPr>
          <p:cNvSpPr txBox="1"/>
          <p:nvPr/>
        </p:nvSpPr>
        <p:spPr>
          <a:xfrm>
            <a:off x="6815604" y="6517834"/>
            <a:ext cx="1866601" cy="369332"/>
          </a:xfrm>
          <a:prstGeom prst="rect">
            <a:avLst/>
          </a:prstGeom>
          <a:noFill/>
        </p:spPr>
        <p:txBody>
          <a:bodyPr wrap="none" rtlCol="0">
            <a:spAutoFit/>
          </a:bodyPr>
          <a:lstStyle/>
          <a:p>
            <a:r>
              <a:rPr lang="en-US" dirty="0"/>
              <a:t>Shaw et al. (2005)</a:t>
            </a:r>
          </a:p>
        </p:txBody>
      </p:sp>
    </p:spTree>
    <p:extLst>
      <p:ext uri="{BB962C8B-B14F-4D97-AF65-F5344CB8AC3E}">
        <p14:creationId xmlns:p14="http://schemas.microsoft.com/office/powerpoint/2010/main" val="127291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147" y="0"/>
            <a:ext cx="8551764" cy="6858000"/>
          </a:xfrm>
          <a:prstGeom prst="rect">
            <a:avLst/>
          </a:prstGeom>
        </p:spPr>
      </p:pic>
      <p:grpSp>
        <p:nvGrpSpPr>
          <p:cNvPr id="35" name="Group 34"/>
          <p:cNvGrpSpPr/>
          <p:nvPr/>
        </p:nvGrpSpPr>
        <p:grpSpPr>
          <a:xfrm>
            <a:off x="822960" y="254900"/>
            <a:ext cx="4477217" cy="6343109"/>
            <a:chOff x="822960" y="254900"/>
            <a:chExt cx="4477217" cy="6343109"/>
          </a:xfrm>
        </p:grpSpPr>
        <p:pic>
          <p:nvPicPr>
            <p:cNvPr id="21" name="Picture 20">
              <a:extLst>
                <a:ext uri="{FF2B5EF4-FFF2-40B4-BE49-F238E27FC236}">
                  <a16:creationId xmlns:a16="http://schemas.microsoft.com/office/drawing/2014/main" id="{6BF09B6C-7C58-4A40-B424-BAAF40045EB3}"/>
                </a:ext>
              </a:extLst>
            </p:cNvPr>
            <p:cNvPicPr>
              <a:picLocks noChangeAspect="1"/>
            </p:cNvPicPr>
            <p:nvPr/>
          </p:nvPicPr>
          <p:blipFill rotWithShape="1">
            <a:blip r:embed="rId4"/>
            <a:srcRect l="23334" t="17308" r="57083" b="14808"/>
            <a:stretch/>
          </p:blipFill>
          <p:spPr>
            <a:xfrm>
              <a:off x="1921977" y="254900"/>
              <a:ext cx="3378200" cy="6343109"/>
            </a:xfrm>
            <a:prstGeom prst="rect">
              <a:avLst/>
            </a:prstGeom>
          </p:spPr>
        </p:pic>
        <p:sp>
          <p:nvSpPr>
            <p:cNvPr id="12" name="Rectangle 11"/>
            <p:cNvSpPr/>
            <p:nvPr/>
          </p:nvSpPr>
          <p:spPr>
            <a:xfrm>
              <a:off x="822960" y="1676400"/>
              <a:ext cx="782320" cy="1148080"/>
            </a:xfrm>
            <a:prstGeom prst="rect">
              <a:avLst/>
            </a:prstGeom>
            <a:solidFill>
              <a:schemeClr val="accent1">
                <a:alpha val="54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V="1">
              <a:off x="822960" y="548640"/>
              <a:ext cx="1198880" cy="11277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22960" y="2824480"/>
              <a:ext cx="1198880" cy="36933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5845996" y="1"/>
            <a:ext cx="20445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1818" y="0"/>
            <a:ext cx="5036467" cy="6858000"/>
          </a:xfrm>
          <a:prstGeom prst="rect">
            <a:avLst/>
          </a:prstGeom>
        </p:spPr>
      </p:pic>
      <p:sp>
        <p:nvSpPr>
          <p:cNvPr id="8" name="Slide Number Placeholder 7"/>
          <p:cNvSpPr>
            <a:spLocks noGrp="1"/>
          </p:cNvSpPr>
          <p:nvPr>
            <p:ph type="sldNum" sz="quarter" idx="12"/>
          </p:nvPr>
        </p:nvSpPr>
        <p:spPr/>
        <p:txBody>
          <a:bodyPr/>
          <a:lstStyle/>
          <a:p>
            <a:fld id="{32C3966A-1A92-4FBD-836E-3A6A1D4D04BF}" type="slidenum">
              <a:rPr lang="en-US" smtClean="0"/>
              <a:t>19</a:t>
            </a:fld>
            <a:endParaRPr lang="en-US"/>
          </a:p>
        </p:txBody>
      </p:sp>
      <p:sp>
        <p:nvSpPr>
          <p:cNvPr id="23" name="Freeform: Shape 4">
            <a:extLst>
              <a:ext uri="{FF2B5EF4-FFF2-40B4-BE49-F238E27FC236}">
                <a16:creationId xmlns:a16="http://schemas.microsoft.com/office/drawing/2014/main" id="{0552DF35-FBC6-4945-9821-124F9BFFCCB4}"/>
              </a:ext>
            </a:extLst>
          </p:cNvPr>
          <p:cNvSpPr/>
          <p:nvPr/>
        </p:nvSpPr>
        <p:spPr>
          <a:xfrm>
            <a:off x="3220552" y="3213426"/>
            <a:ext cx="1328738" cy="1385887"/>
          </a:xfrm>
          <a:custGeom>
            <a:avLst/>
            <a:gdLst>
              <a:gd name="connsiteX0" fmla="*/ 0 w 1328738"/>
              <a:gd name="connsiteY0" fmla="*/ 714375 h 1385887"/>
              <a:gd name="connsiteX1" fmla="*/ 9525 w 1328738"/>
              <a:gd name="connsiteY1" fmla="*/ 781050 h 1385887"/>
              <a:gd name="connsiteX2" fmla="*/ 23813 w 1328738"/>
              <a:gd name="connsiteY2" fmla="*/ 838200 h 1385887"/>
              <a:gd name="connsiteX3" fmla="*/ 180975 w 1328738"/>
              <a:gd name="connsiteY3" fmla="*/ 1143000 h 1385887"/>
              <a:gd name="connsiteX4" fmla="*/ 328613 w 1328738"/>
              <a:gd name="connsiteY4" fmla="*/ 1190625 h 1385887"/>
              <a:gd name="connsiteX5" fmla="*/ 204788 w 1328738"/>
              <a:gd name="connsiteY5" fmla="*/ 1276350 h 1385887"/>
              <a:gd name="connsiteX6" fmla="*/ 161925 w 1328738"/>
              <a:gd name="connsiteY6" fmla="*/ 1295400 h 1385887"/>
              <a:gd name="connsiteX7" fmla="*/ 133350 w 1328738"/>
              <a:gd name="connsiteY7" fmla="*/ 1333500 h 1385887"/>
              <a:gd name="connsiteX8" fmla="*/ 161925 w 1328738"/>
              <a:gd name="connsiteY8" fmla="*/ 1385887 h 1385887"/>
              <a:gd name="connsiteX9" fmla="*/ 161925 w 1328738"/>
              <a:gd name="connsiteY9" fmla="*/ 1385887 h 1385887"/>
              <a:gd name="connsiteX10" fmla="*/ 371475 w 1328738"/>
              <a:gd name="connsiteY10" fmla="*/ 1281112 h 1385887"/>
              <a:gd name="connsiteX11" fmla="*/ 576263 w 1328738"/>
              <a:gd name="connsiteY11" fmla="*/ 1123950 h 1385887"/>
              <a:gd name="connsiteX12" fmla="*/ 747713 w 1328738"/>
              <a:gd name="connsiteY12" fmla="*/ 1009650 h 1385887"/>
              <a:gd name="connsiteX13" fmla="*/ 795338 w 1328738"/>
              <a:gd name="connsiteY13" fmla="*/ 962025 h 1385887"/>
              <a:gd name="connsiteX14" fmla="*/ 904875 w 1328738"/>
              <a:gd name="connsiteY14" fmla="*/ 871537 h 1385887"/>
              <a:gd name="connsiteX15" fmla="*/ 942975 w 1328738"/>
              <a:gd name="connsiteY15" fmla="*/ 809625 h 1385887"/>
              <a:gd name="connsiteX16" fmla="*/ 957263 w 1328738"/>
              <a:gd name="connsiteY16" fmla="*/ 785812 h 1385887"/>
              <a:gd name="connsiteX17" fmla="*/ 1014413 w 1328738"/>
              <a:gd name="connsiteY17" fmla="*/ 661987 h 1385887"/>
              <a:gd name="connsiteX18" fmla="*/ 1042988 w 1328738"/>
              <a:gd name="connsiteY18" fmla="*/ 609600 h 1385887"/>
              <a:gd name="connsiteX19" fmla="*/ 1066800 w 1328738"/>
              <a:gd name="connsiteY19" fmla="*/ 576262 h 1385887"/>
              <a:gd name="connsiteX20" fmla="*/ 1076325 w 1328738"/>
              <a:gd name="connsiteY20" fmla="*/ 557212 h 1385887"/>
              <a:gd name="connsiteX21" fmla="*/ 1123950 w 1328738"/>
              <a:gd name="connsiteY21" fmla="*/ 471487 h 1385887"/>
              <a:gd name="connsiteX22" fmla="*/ 1157288 w 1328738"/>
              <a:gd name="connsiteY22" fmla="*/ 342900 h 1385887"/>
              <a:gd name="connsiteX23" fmla="*/ 1328738 w 1328738"/>
              <a:gd name="connsiteY23" fmla="*/ 195262 h 1385887"/>
              <a:gd name="connsiteX24" fmla="*/ 1247775 w 1328738"/>
              <a:gd name="connsiteY24" fmla="*/ 0 h 1385887"/>
              <a:gd name="connsiteX25" fmla="*/ 1057275 w 1328738"/>
              <a:gd name="connsiteY25" fmla="*/ 4762 h 1385887"/>
              <a:gd name="connsiteX26" fmla="*/ 1019175 w 1328738"/>
              <a:gd name="connsiteY26" fmla="*/ 28575 h 1385887"/>
              <a:gd name="connsiteX27" fmla="*/ 614363 w 1328738"/>
              <a:gd name="connsiteY27" fmla="*/ 314325 h 1385887"/>
              <a:gd name="connsiteX28" fmla="*/ 323850 w 1328738"/>
              <a:gd name="connsiteY28" fmla="*/ 571500 h 1385887"/>
              <a:gd name="connsiteX29" fmla="*/ 0 w 1328738"/>
              <a:gd name="connsiteY29" fmla="*/ 714375 h 13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28738" h="1385887">
                <a:moveTo>
                  <a:pt x="0" y="714375"/>
                </a:moveTo>
                <a:lnTo>
                  <a:pt x="9525" y="781050"/>
                </a:lnTo>
                <a:cubicBezTo>
                  <a:pt x="19452" y="835646"/>
                  <a:pt x="6500" y="820887"/>
                  <a:pt x="23813" y="838200"/>
                </a:cubicBezTo>
                <a:lnTo>
                  <a:pt x="180975" y="1143000"/>
                </a:lnTo>
                <a:lnTo>
                  <a:pt x="328613" y="1190625"/>
                </a:lnTo>
                <a:lnTo>
                  <a:pt x="204788" y="1276350"/>
                </a:lnTo>
                <a:cubicBezTo>
                  <a:pt x="165268" y="1296110"/>
                  <a:pt x="180887" y="1295400"/>
                  <a:pt x="161925" y="1295400"/>
                </a:cubicBezTo>
                <a:lnTo>
                  <a:pt x="133350" y="1333500"/>
                </a:lnTo>
                <a:cubicBezTo>
                  <a:pt x="158887" y="1379465"/>
                  <a:pt x="149854" y="1361743"/>
                  <a:pt x="161925" y="1385887"/>
                </a:cubicBezTo>
                <a:lnTo>
                  <a:pt x="161925" y="1385887"/>
                </a:lnTo>
                <a:lnTo>
                  <a:pt x="371475" y="1281112"/>
                </a:lnTo>
                <a:lnTo>
                  <a:pt x="576263" y="1123950"/>
                </a:lnTo>
                <a:lnTo>
                  <a:pt x="747713" y="1009650"/>
                </a:lnTo>
                <a:lnTo>
                  <a:pt x="795338" y="962025"/>
                </a:lnTo>
                <a:lnTo>
                  <a:pt x="904875" y="871537"/>
                </a:lnTo>
                <a:cubicBezTo>
                  <a:pt x="917575" y="850900"/>
                  <a:pt x="931095" y="830745"/>
                  <a:pt x="942975" y="809625"/>
                </a:cubicBezTo>
                <a:cubicBezTo>
                  <a:pt x="958873" y="781362"/>
                  <a:pt x="935499" y="807576"/>
                  <a:pt x="957263" y="785812"/>
                </a:cubicBezTo>
                <a:lnTo>
                  <a:pt x="1014413" y="661987"/>
                </a:lnTo>
                <a:lnTo>
                  <a:pt x="1042988" y="609600"/>
                </a:lnTo>
                <a:cubicBezTo>
                  <a:pt x="1050925" y="598487"/>
                  <a:pt x="1059468" y="587783"/>
                  <a:pt x="1066800" y="576262"/>
                </a:cubicBezTo>
                <a:cubicBezTo>
                  <a:pt x="1070611" y="570272"/>
                  <a:pt x="1076325" y="557212"/>
                  <a:pt x="1076325" y="557212"/>
                </a:cubicBezTo>
                <a:lnTo>
                  <a:pt x="1123950" y="471487"/>
                </a:lnTo>
                <a:lnTo>
                  <a:pt x="1157288" y="342900"/>
                </a:lnTo>
                <a:lnTo>
                  <a:pt x="1328738" y="195262"/>
                </a:lnTo>
                <a:lnTo>
                  <a:pt x="1247775" y="0"/>
                </a:lnTo>
                <a:lnTo>
                  <a:pt x="1057275" y="4762"/>
                </a:lnTo>
                <a:lnTo>
                  <a:pt x="1019175" y="28575"/>
                </a:lnTo>
                <a:lnTo>
                  <a:pt x="614363" y="314325"/>
                </a:lnTo>
                <a:lnTo>
                  <a:pt x="323850" y="571500"/>
                </a:lnTo>
                <a:lnTo>
                  <a:pt x="0" y="714375"/>
                </a:lnTo>
                <a:close/>
              </a:path>
            </a:pathLst>
          </a:custGeom>
          <a:solidFill>
            <a:srgbClr val="92D050">
              <a:alpha val="6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A1B5ECF-679E-4C18-88A9-28D74C60E095}"/>
              </a:ext>
            </a:extLst>
          </p:cNvPr>
          <p:cNvSpPr/>
          <p:nvPr/>
        </p:nvSpPr>
        <p:spPr>
          <a:xfrm>
            <a:off x="4549290" y="3627763"/>
            <a:ext cx="562927" cy="281940"/>
          </a:xfrm>
          <a:prstGeom prst="rect">
            <a:avLst/>
          </a:prstGeom>
          <a:solidFill>
            <a:srgbClr val="FFFF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88570C5B-114E-44A2-B434-CA80634898E1}"/>
              </a:ext>
            </a:extLst>
          </p:cNvPr>
          <p:cNvGrpSpPr/>
          <p:nvPr/>
        </p:nvGrpSpPr>
        <p:grpSpPr>
          <a:xfrm>
            <a:off x="2095650" y="733750"/>
            <a:ext cx="3113088" cy="480979"/>
            <a:chOff x="4542473" y="649287"/>
            <a:chExt cx="3113088" cy="480979"/>
          </a:xfrm>
        </p:grpSpPr>
        <p:sp>
          <p:nvSpPr>
            <p:cNvPr id="31" name="Rectangle 30">
              <a:extLst>
                <a:ext uri="{FF2B5EF4-FFF2-40B4-BE49-F238E27FC236}">
                  <a16:creationId xmlns:a16="http://schemas.microsoft.com/office/drawing/2014/main" id="{A6134E21-75C2-4B6E-9BCD-28441D8ED9AE}"/>
                </a:ext>
              </a:extLst>
            </p:cNvPr>
            <p:cNvSpPr/>
            <p:nvPr/>
          </p:nvSpPr>
          <p:spPr>
            <a:xfrm>
              <a:off x="4542473" y="693420"/>
              <a:ext cx="418147" cy="190500"/>
            </a:xfrm>
            <a:prstGeom prst="rect">
              <a:avLst/>
            </a:prstGeom>
            <a:solidFill>
              <a:srgbClr val="FFFF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A769647-9E4B-4B8D-A0FA-E01F5D3D892B}"/>
                </a:ext>
              </a:extLst>
            </p:cNvPr>
            <p:cNvSpPr/>
            <p:nvPr/>
          </p:nvSpPr>
          <p:spPr>
            <a:xfrm>
              <a:off x="5814537" y="944879"/>
              <a:ext cx="555784" cy="185387"/>
            </a:xfrm>
            <a:prstGeom prst="rect">
              <a:avLst/>
            </a:prstGeom>
            <a:solidFill>
              <a:srgbClr val="FFFF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B2E8F1A-4B01-46BC-90A7-06A87DF93623}"/>
                </a:ext>
              </a:extLst>
            </p:cNvPr>
            <p:cNvSpPr/>
            <p:nvPr/>
          </p:nvSpPr>
          <p:spPr>
            <a:xfrm>
              <a:off x="7099777" y="649287"/>
              <a:ext cx="555784" cy="185387"/>
            </a:xfrm>
            <a:prstGeom prst="rect">
              <a:avLst/>
            </a:prstGeom>
            <a:solidFill>
              <a:srgbClr val="FFFF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A37B1ABA-744B-4B4E-A482-96112A490649}"/>
              </a:ext>
            </a:extLst>
          </p:cNvPr>
          <p:cNvSpPr txBox="1"/>
          <p:nvPr/>
        </p:nvSpPr>
        <p:spPr>
          <a:xfrm>
            <a:off x="1921977" y="217104"/>
            <a:ext cx="1866601" cy="369332"/>
          </a:xfrm>
          <a:prstGeom prst="rect">
            <a:avLst/>
          </a:prstGeom>
          <a:solidFill>
            <a:schemeClr val="bg1"/>
          </a:solidFill>
        </p:spPr>
        <p:txBody>
          <a:bodyPr wrap="none" rtlCol="0">
            <a:spAutoFit/>
          </a:bodyPr>
          <a:lstStyle/>
          <a:p>
            <a:r>
              <a:rPr lang="en-US" dirty="0"/>
              <a:t>Shaw et al. (2005)</a:t>
            </a:r>
          </a:p>
        </p:txBody>
      </p:sp>
      <p:cxnSp>
        <p:nvCxnSpPr>
          <p:cNvPr id="5" name="Straight Arrow Connector 4"/>
          <p:cNvCxnSpPr>
            <a:stCxn id="25" idx="3"/>
          </p:cNvCxnSpPr>
          <p:nvPr/>
        </p:nvCxnSpPr>
        <p:spPr>
          <a:xfrm flipV="1">
            <a:off x="5112217" y="3627763"/>
            <a:ext cx="4031783" cy="140970"/>
          </a:xfrm>
          <a:prstGeom prst="straightConnector1">
            <a:avLst/>
          </a:prstGeom>
          <a:ln w="57150">
            <a:tailEnd type="arrow"/>
          </a:ln>
        </p:spPr>
        <p:style>
          <a:lnRef idx="1">
            <a:schemeClr val="dk1"/>
          </a:lnRef>
          <a:fillRef idx="0">
            <a:schemeClr val="dk1"/>
          </a:fillRef>
          <a:effectRef idx="0">
            <a:schemeClr val="dk1"/>
          </a:effectRef>
          <a:fontRef idx="minor">
            <a:schemeClr val="tx1"/>
          </a:fontRef>
        </p:style>
      </p:cxnSp>
      <p:cxnSp>
        <p:nvCxnSpPr>
          <p:cNvPr id="34" name="Straight Arrow Connector 33"/>
          <p:cNvCxnSpPr/>
          <p:nvPr/>
        </p:nvCxnSpPr>
        <p:spPr>
          <a:xfrm flipV="1">
            <a:off x="4086057" y="919137"/>
            <a:ext cx="5413543" cy="251175"/>
          </a:xfrm>
          <a:prstGeom prst="straightConnector1">
            <a:avLst/>
          </a:prstGeom>
          <a:ln w="57150">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3341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70D03-73B3-4B54-850C-148C95308D7D}"/>
              </a:ext>
            </a:extLst>
          </p:cNvPr>
          <p:cNvSpPr>
            <a:spLocks noGrp="1"/>
          </p:cNvSpPr>
          <p:nvPr>
            <p:ph type="title"/>
          </p:nvPr>
        </p:nvSpPr>
        <p:spPr>
          <a:xfrm>
            <a:off x="425513" y="365125"/>
            <a:ext cx="11543168" cy="1325563"/>
          </a:xfrm>
        </p:spPr>
        <p:txBody>
          <a:bodyPr/>
          <a:lstStyle/>
          <a:p>
            <a:r>
              <a:rPr lang="en-US" dirty="0"/>
              <a:t>The Five Points Shear Zone (FPSZ)</a:t>
            </a:r>
          </a:p>
        </p:txBody>
      </p:sp>
      <p:sp>
        <p:nvSpPr>
          <p:cNvPr id="3" name="Content Placeholder 2">
            <a:extLst>
              <a:ext uri="{FF2B5EF4-FFF2-40B4-BE49-F238E27FC236}">
                <a16:creationId xmlns:a16="http://schemas.microsoft.com/office/drawing/2014/main" id="{34A0C8E1-1498-4C33-A038-E9D806D54357}"/>
              </a:ext>
            </a:extLst>
          </p:cNvPr>
          <p:cNvSpPr>
            <a:spLocks noGrp="1"/>
          </p:cNvSpPr>
          <p:nvPr>
            <p:ph idx="1"/>
          </p:nvPr>
        </p:nvSpPr>
        <p:spPr/>
        <p:txBody>
          <a:bodyPr>
            <a:normAutofit/>
          </a:bodyPr>
          <a:lstStyle/>
          <a:p>
            <a:r>
              <a:rPr lang="en-US" b="1" dirty="0"/>
              <a:t>Summary:</a:t>
            </a:r>
          </a:p>
          <a:p>
            <a:r>
              <a:rPr lang="en-US" sz="2400" dirty="0"/>
              <a:t>Located in the Wet Mountains, CO, just west of </a:t>
            </a:r>
            <a:r>
              <a:rPr lang="en-US" sz="2400" dirty="0" err="1"/>
              <a:t>Cañon</a:t>
            </a:r>
            <a:r>
              <a:rPr lang="en-US" sz="2400" dirty="0"/>
              <a:t> City. </a:t>
            </a:r>
          </a:p>
          <a:p>
            <a:r>
              <a:rPr lang="en-US" sz="2400" dirty="0"/>
              <a:t>Northwest Striking (mean attitude is 338°, 58°NE).</a:t>
            </a:r>
          </a:p>
          <a:p>
            <a:r>
              <a:rPr lang="en-US" sz="2400" dirty="0"/>
              <a:t>Cut by ~1.4 Ga intrusive rocks (e.g. Jones, 2005, Jones et al., 2010). </a:t>
            </a:r>
          </a:p>
          <a:p>
            <a:r>
              <a:rPr lang="en-US" sz="2400" dirty="0"/>
              <a:t>Very complex geologic history with intense regional metamorphism (&gt;500° C).</a:t>
            </a:r>
          </a:p>
          <a:p>
            <a:endParaRPr lang="en-US" sz="2400" dirty="0"/>
          </a:p>
          <a:p>
            <a:endParaRPr lang="en-US" dirty="0"/>
          </a:p>
          <a:p>
            <a:endParaRPr lang="en-US" dirty="0"/>
          </a:p>
        </p:txBody>
      </p:sp>
    </p:spTree>
    <p:extLst>
      <p:ext uri="{BB962C8B-B14F-4D97-AF65-F5344CB8AC3E}">
        <p14:creationId xmlns:p14="http://schemas.microsoft.com/office/powerpoint/2010/main" val="328432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147" y="0"/>
            <a:ext cx="8551764" cy="6858000"/>
          </a:xfrm>
          <a:prstGeom prst="rect">
            <a:avLst/>
          </a:prstGeom>
        </p:spPr>
      </p:pic>
      <p:grpSp>
        <p:nvGrpSpPr>
          <p:cNvPr id="15" name="Group 14"/>
          <p:cNvGrpSpPr/>
          <p:nvPr/>
        </p:nvGrpSpPr>
        <p:grpSpPr>
          <a:xfrm>
            <a:off x="619760" y="1808480"/>
            <a:ext cx="3893372" cy="2363067"/>
            <a:chOff x="619760" y="1808480"/>
            <a:chExt cx="3893372" cy="2363067"/>
          </a:xfrm>
        </p:grpSpPr>
        <p:sp>
          <p:nvSpPr>
            <p:cNvPr id="4" name="Oval 3"/>
            <p:cNvSpPr/>
            <p:nvPr/>
          </p:nvSpPr>
          <p:spPr>
            <a:xfrm rot="19349838">
              <a:off x="619760" y="1808480"/>
              <a:ext cx="1383852" cy="1107440"/>
            </a:xfrm>
            <a:prstGeom prst="ellipse">
              <a:avLst/>
            </a:prstGeom>
            <a:solidFill>
              <a:schemeClr val="accent1">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20168945">
              <a:off x="3129280" y="3064107"/>
              <a:ext cx="1383852" cy="1107440"/>
            </a:xfrm>
            <a:prstGeom prst="ellipse">
              <a:avLst/>
            </a:prstGeom>
            <a:solidFill>
              <a:schemeClr val="accent1">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1166682" y="2245360"/>
            <a:ext cx="1757157" cy="3151794"/>
            <a:chOff x="1166682" y="2245360"/>
            <a:chExt cx="1757157" cy="3151794"/>
          </a:xfrm>
        </p:grpSpPr>
        <p:cxnSp>
          <p:nvCxnSpPr>
            <p:cNvPr id="24" name="Straight Arrow Connector 23"/>
            <p:cNvCxnSpPr/>
            <p:nvPr/>
          </p:nvCxnSpPr>
          <p:spPr>
            <a:xfrm flipH="1" flipV="1">
              <a:off x="1645920" y="2245360"/>
              <a:ext cx="873760" cy="2158686"/>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46" name="Straight Arrow Connector 45"/>
            <p:cNvCxnSpPr/>
            <p:nvPr/>
          </p:nvCxnSpPr>
          <p:spPr>
            <a:xfrm flipH="1" flipV="1">
              <a:off x="1229359" y="2549846"/>
              <a:ext cx="792043" cy="2038301"/>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grpSp>
          <p:nvGrpSpPr>
            <p:cNvPr id="55" name="Group 54"/>
            <p:cNvGrpSpPr/>
            <p:nvPr/>
          </p:nvGrpSpPr>
          <p:grpSpPr>
            <a:xfrm>
              <a:off x="1166682" y="3652266"/>
              <a:ext cx="1757157" cy="1744888"/>
              <a:chOff x="-1039472" y="2566192"/>
              <a:chExt cx="1757157" cy="1744888"/>
            </a:xfrm>
          </p:grpSpPr>
          <p:sp>
            <p:nvSpPr>
              <p:cNvPr id="47" name="TextBox 46"/>
              <p:cNvSpPr txBox="1"/>
              <p:nvPr/>
            </p:nvSpPr>
            <p:spPr>
              <a:xfrm rot="19938179">
                <a:off x="-719222" y="2921167"/>
                <a:ext cx="553357" cy="1015663"/>
              </a:xfrm>
              <a:prstGeom prst="rect">
                <a:avLst/>
              </a:prstGeom>
              <a:noFill/>
            </p:spPr>
            <p:txBody>
              <a:bodyPr wrap="none" rtlCol="0">
                <a:spAutoFit/>
              </a:bodyPr>
              <a:lstStyle/>
              <a:p>
                <a:r>
                  <a:rPr lang="en-US" sz="6000" b="1" dirty="0">
                    <a:latin typeface="Arial Narrow" panose="020B0606020202030204" pitchFamily="34" charset="0"/>
                  </a:rPr>
                  <a:t>~</a:t>
                </a:r>
              </a:p>
            </p:txBody>
          </p:sp>
          <p:sp>
            <p:nvSpPr>
              <p:cNvPr id="48" name="TextBox 47"/>
              <p:cNvSpPr txBox="1"/>
              <p:nvPr/>
            </p:nvSpPr>
            <p:spPr>
              <a:xfrm rot="19938179">
                <a:off x="-566822" y="3073567"/>
                <a:ext cx="553357" cy="1015663"/>
              </a:xfrm>
              <a:prstGeom prst="rect">
                <a:avLst/>
              </a:prstGeom>
              <a:noFill/>
            </p:spPr>
            <p:txBody>
              <a:bodyPr wrap="none" rtlCol="0">
                <a:spAutoFit/>
              </a:bodyPr>
              <a:lstStyle/>
              <a:p>
                <a:r>
                  <a:rPr lang="en-US" sz="6000" b="1" dirty="0">
                    <a:latin typeface="Arial Narrow" panose="020B0606020202030204" pitchFamily="34" charset="0"/>
                  </a:rPr>
                  <a:t>~</a:t>
                </a:r>
              </a:p>
            </p:txBody>
          </p:sp>
          <p:sp>
            <p:nvSpPr>
              <p:cNvPr id="49" name="TextBox 48"/>
              <p:cNvSpPr txBox="1"/>
              <p:nvPr/>
            </p:nvSpPr>
            <p:spPr>
              <a:xfrm rot="19938179">
                <a:off x="-414422" y="2714892"/>
                <a:ext cx="553357" cy="1015663"/>
              </a:xfrm>
              <a:prstGeom prst="rect">
                <a:avLst/>
              </a:prstGeom>
              <a:noFill/>
            </p:spPr>
            <p:txBody>
              <a:bodyPr wrap="none" rtlCol="0">
                <a:spAutoFit/>
              </a:bodyPr>
              <a:lstStyle/>
              <a:p>
                <a:r>
                  <a:rPr lang="en-US" sz="6000" b="1" dirty="0">
                    <a:latin typeface="Arial Narrow" panose="020B0606020202030204" pitchFamily="34" charset="0"/>
                  </a:rPr>
                  <a:t>~</a:t>
                </a:r>
              </a:p>
            </p:txBody>
          </p:sp>
          <p:sp>
            <p:nvSpPr>
              <p:cNvPr id="50" name="TextBox 49"/>
              <p:cNvSpPr txBox="1"/>
              <p:nvPr/>
            </p:nvSpPr>
            <p:spPr>
              <a:xfrm rot="19938179">
                <a:off x="-236284" y="2874747"/>
                <a:ext cx="553357" cy="1015663"/>
              </a:xfrm>
              <a:prstGeom prst="rect">
                <a:avLst/>
              </a:prstGeom>
              <a:noFill/>
            </p:spPr>
            <p:txBody>
              <a:bodyPr wrap="none" rtlCol="0">
                <a:spAutoFit/>
              </a:bodyPr>
              <a:lstStyle/>
              <a:p>
                <a:r>
                  <a:rPr lang="en-US" sz="6000" b="1" dirty="0">
                    <a:latin typeface="Arial Narrow" panose="020B0606020202030204" pitchFamily="34" charset="0"/>
                  </a:rPr>
                  <a:t>~</a:t>
                </a:r>
              </a:p>
            </p:txBody>
          </p:sp>
          <p:sp>
            <p:nvSpPr>
              <p:cNvPr id="51" name="TextBox 50"/>
              <p:cNvSpPr txBox="1"/>
              <p:nvPr/>
            </p:nvSpPr>
            <p:spPr>
              <a:xfrm rot="19938179">
                <a:off x="-912147" y="3295417"/>
                <a:ext cx="553357" cy="1015663"/>
              </a:xfrm>
              <a:prstGeom prst="rect">
                <a:avLst/>
              </a:prstGeom>
              <a:noFill/>
            </p:spPr>
            <p:txBody>
              <a:bodyPr wrap="none" rtlCol="0">
                <a:spAutoFit/>
              </a:bodyPr>
              <a:lstStyle/>
              <a:p>
                <a:r>
                  <a:rPr lang="en-US" sz="6000" b="1" dirty="0">
                    <a:latin typeface="Arial Narrow" panose="020B0606020202030204" pitchFamily="34" charset="0"/>
                  </a:rPr>
                  <a:t>~</a:t>
                </a:r>
              </a:p>
            </p:txBody>
          </p:sp>
          <p:sp>
            <p:nvSpPr>
              <p:cNvPr id="52" name="TextBox 51"/>
              <p:cNvSpPr txBox="1"/>
              <p:nvPr/>
            </p:nvSpPr>
            <p:spPr>
              <a:xfrm rot="19938179">
                <a:off x="-1039472" y="3133367"/>
                <a:ext cx="553357" cy="1015663"/>
              </a:xfrm>
              <a:prstGeom prst="rect">
                <a:avLst/>
              </a:prstGeom>
              <a:noFill/>
            </p:spPr>
            <p:txBody>
              <a:bodyPr wrap="none" rtlCol="0">
                <a:spAutoFit/>
              </a:bodyPr>
              <a:lstStyle/>
              <a:p>
                <a:r>
                  <a:rPr lang="en-US" sz="6000" b="1" dirty="0">
                    <a:latin typeface="Arial Narrow" panose="020B0606020202030204" pitchFamily="34" charset="0"/>
                  </a:rPr>
                  <a:t>~</a:t>
                </a:r>
              </a:p>
            </p:txBody>
          </p:sp>
          <p:sp>
            <p:nvSpPr>
              <p:cNvPr id="53" name="TextBox 52"/>
              <p:cNvSpPr txBox="1"/>
              <p:nvPr/>
            </p:nvSpPr>
            <p:spPr>
              <a:xfrm rot="19938179">
                <a:off x="164328" y="2670367"/>
                <a:ext cx="553357" cy="1015663"/>
              </a:xfrm>
              <a:prstGeom prst="rect">
                <a:avLst/>
              </a:prstGeom>
              <a:noFill/>
            </p:spPr>
            <p:txBody>
              <a:bodyPr wrap="none" rtlCol="0">
                <a:spAutoFit/>
              </a:bodyPr>
              <a:lstStyle/>
              <a:p>
                <a:r>
                  <a:rPr lang="en-US" sz="6000" b="1" dirty="0">
                    <a:latin typeface="Arial Narrow" panose="020B0606020202030204" pitchFamily="34" charset="0"/>
                  </a:rPr>
                  <a:t>~</a:t>
                </a:r>
              </a:p>
            </p:txBody>
          </p:sp>
          <p:sp>
            <p:nvSpPr>
              <p:cNvPr id="54" name="TextBox 53"/>
              <p:cNvSpPr txBox="1"/>
              <p:nvPr/>
            </p:nvSpPr>
            <p:spPr>
              <a:xfrm rot="19938179">
                <a:off x="-44022" y="2566192"/>
                <a:ext cx="553357" cy="1015663"/>
              </a:xfrm>
              <a:prstGeom prst="rect">
                <a:avLst/>
              </a:prstGeom>
              <a:noFill/>
            </p:spPr>
            <p:txBody>
              <a:bodyPr wrap="none" rtlCol="0">
                <a:spAutoFit/>
              </a:bodyPr>
              <a:lstStyle/>
              <a:p>
                <a:r>
                  <a:rPr lang="en-US" sz="6000" b="1" dirty="0">
                    <a:latin typeface="Arial Narrow" panose="020B0606020202030204" pitchFamily="34" charset="0"/>
                  </a:rPr>
                  <a:t>~</a:t>
                </a:r>
              </a:p>
            </p:txBody>
          </p:sp>
        </p:grpSp>
      </p:grpSp>
      <p:grpSp>
        <p:nvGrpSpPr>
          <p:cNvPr id="59" name="Group 58"/>
          <p:cNvGrpSpPr/>
          <p:nvPr/>
        </p:nvGrpSpPr>
        <p:grpSpPr>
          <a:xfrm>
            <a:off x="487468" y="1516758"/>
            <a:ext cx="1757157" cy="1744888"/>
            <a:chOff x="-1039472" y="2566192"/>
            <a:chExt cx="1757157" cy="1744888"/>
          </a:xfrm>
        </p:grpSpPr>
        <p:sp>
          <p:nvSpPr>
            <p:cNvPr id="60" name="TextBox 59"/>
            <p:cNvSpPr txBox="1"/>
            <p:nvPr/>
          </p:nvSpPr>
          <p:spPr>
            <a:xfrm rot="19938179">
              <a:off x="-719222" y="2921167"/>
              <a:ext cx="553357" cy="1015663"/>
            </a:xfrm>
            <a:prstGeom prst="rect">
              <a:avLst/>
            </a:prstGeom>
            <a:noFill/>
          </p:spPr>
          <p:txBody>
            <a:bodyPr wrap="none" rtlCol="0">
              <a:spAutoFit/>
            </a:bodyPr>
            <a:lstStyle/>
            <a:p>
              <a:r>
                <a:rPr lang="en-US" sz="6000" b="1" dirty="0">
                  <a:latin typeface="Arial Narrow" panose="020B0606020202030204" pitchFamily="34" charset="0"/>
                </a:rPr>
                <a:t>~</a:t>
              </a:r>
            </a:p>
          </p:txBody>
        </p:sp>
        <p:sp>
          <p:nvSpPr>
            <p:cNvPr id="61" name="TextBox 60"/>
            <p:cNvSpPr txBox="1"/>
            <p:nvPr/>
          </p:nvSpPr>
          <p:spPr>
            <a:xfrm rot="19938179">
              <a:off x="-566822" y="3073567"/>
              <a:ext cx="553357" cy="1015663"/>
            </a:xfrm>
            <a:prstGeom prst="rect">
              <a:avLst/>
            </a:prstGeom>
            <a:noFill/>
          </p:spPr>
          <p:txBody>
            <a:bodyPr wrap="none" rtlCol="0">
              <a:spAutoFit/>
            </a:bodyPr>
            <a:lstStyle/>
            <a:p>
              <a:r>
                <a:rPr lang="en-US" sz="6000" b="1" dirty="0">
                  <a:latin typeface="Arial Narrow" panose="020B0606020202030204" pitchFamily="34" charset="0"/>
                </a:rPr>
                <a:t>~</a:t>
              </a:r>
            </a:p>
          </p:txBody>
        </p:sp>
        <p:sp>
          <p:nvSpPr>
            <p:cNvPr id="62" name="TextBox 61"/>
            <p:cNvSpPr txBox="1"/>
            <p:nvPr/>
          </p:nvSpPr>
          <p:spPr>
            <a:xfrm rot="19938179">
              <a:off x="-414422" y="2714892"/>
              <a:ext cx="553357" cy="1015663"/>
            </a:xfrm>
            <a:prstGeom prst="rect">
              <a:avLst/>
            </a:prstGeom>
            <a:noFill/>
          </p:spPr>
          <p:txBody>
            <a:bodyPr wrap="none" rtlCol="0">
              <a:spAutoFit/>
            </a:bodyPr>
            <a:lstStyle/>
            <a:p>
              <a:r>
                <a:rPr lang="en-US" sz="6000" b="1" dirty="0">
                  <a:latin typeface="Arial Narrow" panose="020B0606020202030204" pitchFamily="34" charset="0"/>
                </a:rPr>
                <a:t>~</a:t>
              </a:r>
            </a:p>
          </p:txBody>
        </p:sp>
        <p:sp>
          <p:nvSpPr>
            <p:cNvPr id="63" name="TextBox 62"/>
            <p:cNvSpPr txBox="1"/>
            <p:nvPr/>
          </p:nvSpPr>
          <p:spPr>
            <a:xfrm rot="19938179">
              <a:off x="-236284" y="2874747"/>
              <a:ext cx="553357" cy="1015663"/>
            </a:xfrm>
            <a:prstGeom prst="rect">
              <a:avLst/>
            </a:prstGeom>
            <a:noFill/>
          </p:spPr>
          <p:txBody>
            <a:bodyPr wrap="none" rtlCol="0">
              <a:spAutoFit/>
            </a:bodyPr>
            <a:lstStyle/>
            <a:p>
              <a:r>
                <a:rPr lang="en-US" sz="6000" b="1" dirty="0">
                  <a:latin typeface="Arial Narrow" panose="020B0606020202030204" pitchFamily="34" charset="0"/>
                </a:rPr>
                <a:t>~</a:t>
              </a:r>
            </a:p>
          </p:txBody>
        </p:sp>
        <p:sp>
          <p:nvSpPr>
            <p:cNvPr id="64" name="TextBox 63"/>
            <p:cNvSpPr txBox="1"/>
            <p:nvPr/>
          </p:nvSpPr>
          <p:spPr>
            <a:xfrm rot="19938179">
              <a:off x="-912147" y="3295417"/>
              <a:ext cx="553357" cy="1015663"/>
            </a:xfrm>
            <a:prstGeom prst="rect">
              <a:avLst/>
            </a:prstGeom>
            <a:noFill/>
          </p:spPr>
          <p:txBody>
            <a:bodyPr wrap="none" rtlCol="0">
              <a:spAutoFit/>
            </a:bodyPr>
            <a:lstStyle/>
            <a:p>
              <a:r>
                <a:rPr lang="en-US" sz="6000" b="1" dirty="0">
                  <a:latin typeface="Arial Narrow" panose="020B0606020202030204" pitchFamily="34" charset="0"/>
                </a:rPr>
                <a:t>~</a:t>
              </a:r>
            </a:p>
          </p:txBody>
        </p:sp>
        <p:sp>
          <p:nvSpPr>
            <p:cNvPr id="65" name="TextBox 64"/>
            <p:cNvSpPr txBox="1"/>
            <p:nvPr/>
          </p:nvSpPr>
          <p:spPr>
            <a:xfrm rot="19938179">
              <a:off x="-1039472" y="3133367"/>
              <a:ext cx="553357" cy="1015663"/>
            </a:xfrm>
            <a:prstGeom prst="rect">
              <a:avLst/>
            </a:prstGeom>
            <a:noFill/>
          </p:spPr>
          <p:txBody>
            <a:bodyPr wrap="none" rtlCol="0">
              <a:spAutoFit/>
            </a:bodyPr>
            <a:lstStyle/>
            <a:p>
              <a:r>
                <a:rPr lang="en-US" sz="6000" b="1" dirty="0">
                  <a:latin typeface="Arial Narrow" panose="020B0606020202030204" pitchFamily="34" charset="0"/>
                </a:rPr>
                <a:t>~</a:t>
              </a:r>
            </a:p>
          </p:txBody>
        </p:sp>
        <p:sp>
          <p:nvSpPr>
            <p:cNvPr id="66" name="TextBox 65"/>
            <p:cNvSpPr txBox="1"/>
            <p:nvPr/>
          </p:nvSpPr>
          <p:spPr>
            <a:xfrm rot="19938179">
              <a:off x="164328" y="2670367"/>
              <a:ext cx="553357" cy="1015663"/>
            </a:xfrm>
            <a:prstGeom prst="rect">
              <a:avLst/>
            </a:prstGeom>
            <a:noFill/>
          </p:spPr>
          <p:txBody>
            <a:bodyPr wrap="none" rtlCol="0">
              <a:spAutoFit/>
            </a:bodyPr>
            <a:lstStyle/>
            <a:p>
              <a:r>
                <a:rPr lang="en-US" sz="6000" b="1" dirty="0">
                  <a:latin typeface="Arial Narrow" panose="020B0606020202030204" pitchFamily="34" charset="0"/>
                </a:rPr>
                <a:t>~</a:t>
              </a:r>
            </a:p>
          </p:txBody>
        </p:sp>
        <p:sp>
          <p:nvSpPr>
            <p:cNvPr id="67" name="TextBox 66"/>
            <p:cNvSpPr txBox="1"/>
            <p:nvPr/>
          </p:nvSpPr>
          <p:spPr>
            <a:xfrm rot="19938179">
              <a:off x="-44022" y="2566192"/>
              <a:ext cx="553357" cy="1015663"/>
            </a:xfrm>
            <a:prstGeom prst="rect">
              <a:avLst/>
            </a:prstGeom>
            <a:noFill/>
          </p:spPr>
          <p:txBody>
            <a:bodyPr wrap="none" rtlCol="0">
              <a:spAutoFit/>
            </a:bodyPr>
            <a:lstStyle/>
            <a:p>
              <a:r>
                <a:rPr lang="en-US" sz="6000" b="1" dirty="0">
                  <a:latin typeface="Arial Narrow" panose="020B0606020202030204" pitchFamily="34" charset="0"/>
                </a:rPr>
                <a:t>~</a:t>
              </a:r>
            </a:p>
          </p:txBody>
        </p:sp>
      </p:grpSp>
    </p:spTree>
    <p:extLst>
      <p:ext uri="{BB962C8B-B14F-4D97-AF65-F5344CB8AC3E}">
        <p14:creationId xmlns:p14="http://schemas.microsoft.com/office/powerpoint/2010/main" val="295324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513C9B-1917-4308-AA43-D22A0EDEEEF0}"/>
              </a:ext>
            </a:extLst>
          </p:cNvPr>
          <p:cNvPicPr>
            <a:picLocks noChangeAspect="1"/>
          </p:cNvPicPr>
          <p:nvPr/>
        </p:nvPicPr>
        <p:blipFill rotWithShape="1">
          <a:blip r:embed="rId2"/>
          <a:srcRect l="16458" t="15577" r="26562" b="7692"/>
          <a:stretch/>
        </p:blipFill>
        <p:spPr>
          <a:xfrm>
            <a:off x="4261391" y="895350"/>
            <a:ext cx="7930609" cy="5784850"/>
          </a:xfrm>
          <a:prstGeom prst="rect">
            <a:avLst/>
          </a:prstGeom>
        </p:spPr>
      </p:pic>
      <p:pic>
        <p:nvPicPr>
          <p:cNvPr id="5" name="Picture 4">
            <a:extLst>
              <a:ext uri="{FF2B5EF4-FFF2-40B4-BE49-F238E27FC236}">
                <a16:creationId xmlns:a16="http://schemas.microsoft.com/office/drawing/2014/main" id="{2F53BA2A-8CAF-4E5D-A44F-BEBDF37AB9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22" t="11823" r="13260" b="8600"/>
          <a:stretch/>
        </p:blipFill>
        <p:spPr>
          <a:xfrm>
            <a:off x="79528" y="1725656"/>
            <a:ext cx="4136871" cy="4071894"/>
          </a:xfrm>
          <a:prstGeom prst="rect">
            <a:avLst/>
          </a:prstGeom>
        </p:spPr>
      </p:pic>
      <p:sp>
        <p:nvSpPr>
          <p:cNvPr id="22" name="TextBox 21">
            <a:extLst>
              <a:ext uri="{FF2B5EF4-FFF2-40B4-BE49-F238E27FC236}">
                <a16:creationId xmlns:a16="http://schemas.microsoft.com/office/drawing/2014/main" id="{B2C8F97A-241F-4B99-AD58-FCD60F5D32E1}"/>
              </a:ext>
            </a:extLst>
          </p:cNvPr>
          <p:cNvSpPr txBox="1"/>
          <p:nvPr/>
        </p:nvSpPr>
        <p:spPr>
          <a:xfrm>
            <a:off x="9880600" y="6495534"/>
            <a:ext cx="2008050" cy="369332"/>
          </a:xfrm>
          <a:prstGeom prst="rect">
            <a:avLst/>
          </a:prstGeom>
          <a:noFill/>
        </p:spPr>
        <p:txBody>
          <a:bodyPr wrap="none" rtlCol="0">
            <a:spAutoFit/>
          </a:bodyPr>
          <a:lstStyle/>
          <a:p>
            <a:r>
              <a:rPr lang="en-US" dirty="0"/>
              <a:t>McCoy et al. (2005)</a:t>
            </a:r>
          </a:p>
        </p:txBody>
      </p:sp>
      <p:sp>
        <p:nvSpPr>
          <p:cNvPr id="23" name="TextBox 22">
            <a:extLst>
              <a:ext uri="{FF2B5EF4-FFF2-40B4-BE49-F238E27FC236}">
                <a16:creationId xmlns:a16="http://schemas.microsoft.com/office/drawing/2014/main" id="{04FEF4BF-B62F-4DBD-AE2E-F44F8E3B37DF}"/>
              </a:ext>
            </a:extLst>
          </p:cNvPr>
          <p:cNvSpPr txBox="1"/>
          <p:nvPr/>
        </p:nvSpPr>
        <p:spPr>
          <a:xfrm>
            <a:off x="684350" y="5724780"/>
            <a:ext cx="2687980" cy="369332"/>
          </a:xfrm>
          <a:prstGeom prst="rect">
            <a:avLst/>
          </a:prstGeom>
          <a:noFill/>
        </p:spPr>
        <p:txBody>
          <a:bodyPr wrap="none" rtlCol="0">
            <a:spAutoFit/>
          </a:bodyPr>
          <a:lstStyle/>
          <a:p>
            <a:r>
              <a:rPr lang="en-US" dirty="0" err="1"/>
              <a:t>Duebendorfer</a:t>
            </a:r>
            <a:r>
              <a:rPr lang="en-US" dirty="0"/>
              <a:t> et al. (2015)</a:t>
            </a:r>
          </a:p>
        </p:txBody>
      </p:sp>
      <p:sp>
        <p:nvSpPr>
          <p:cNvPr id="32" name="TextBox 31">
            <a:extLst>
              <a:ext uri="{FF2B5EF4-FFF2-40B4-BE49-F238E27FC236}">
                <a16:creationId xmlns:a16="http://schemas.microsoft.com/office/drawing/2014/main" id="{3BFD191F-5498-479B-AC08-704274176B7B}"/>
              </a:ext>
            </a:extLst>
          </p:cNvPr>
          <p:cNvSpPr txBox="1"/>
          <p:nvPr/>
        </p:nvSpPr>
        <p:spPr>
          <a:xfrm>
            <a:off x="0" y="-48405"/>
            <a:ext cx="12192000" cy="584775"/>
          </a:xfrm>
          <a:prstGeom prst="rect">
            <a:avLst/>
          </a:prstGeom>
          <a:noFill/>
        </p:spPr>
        <p:txBody>
          <a:bodyPr wrap="square" rtlCol="0">
            <a:spAutoFit/>
          </a:bodyPr>
          <a:lstStyle/>
          <a:p>
            <a:pPr algn="ctr"/>
            <a:r>
              <a:rPr lang="en-US" sz="3200" b="1" dirty="0"/>
              <a:t>Comparison of Monazite Dates</a:t>
            </a:r>
          </a:p>
        </p:txBody>
      </p:sp>
      <p:sp>
        <p:nvSpPr>
          <p:cNvPr id="33" name="Rectangle 32">
            <a:extLst>
              <a:ext uri="{FF2B5EF4-FFF2-40B4-BE49-F238E27FC236}">
                <a16:creationId xmlns:a16="http://schemas.microsoft.com/office/drawing/2014/main" id="{4281C346-0C93-4AF0-9C99-A71B57BDBD51}"/>
              </a:ext>
            </a:extLst>
          </p:cNvPr>
          <p:cNvSpPr/>
          <p:nvPr/>
        </p:nvSpPr>
        <p:spPr>
          <a:xfrm>
            <a:off x="3977152" y="698930"/>
            <a:ext cx="2880848" cy="699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ADED5CD-8433-4B11-807E-A9396C992154}"/>
              </a:ext>
            </a:extLst>
          </p:cNvPr>
          <p:cNvSpPr/>
          <p:nvPr/>
        </p:nvSpPr>
        <p:spPr>
          <a:xfrm>
            <a:off x="5493776" y="771700"/>
            <a:ext cx="2880848" cy="259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p:nvPr/>
        </p:nvCxnSpPr>
        <p:spPr>
          <a:xfrm>
            <a:off x="4267199" y="698930"/>
            <a:ext cx="0" cy="5796604"/>
          </a:xfrm>
          <a:prstGeom prst="line">
            <a:avLst/>
          </a:prstGeom>
          <a:ln w="38100"/>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3BFD191F-5498-479B-AC08-704274176B7B}"/>
              </a:ext>
            </a:extLst>
          </p:cNvPr>
          <p:cNvSpPr txBox="1"/>
          <p:nvPr/>
        </p:nvSpPr>
        <p:spPr>
          <a:xfrm>
            <a:off x="-797410" y="479312"/>
            <a:ext cx="5651500" cy="830997"/>
          </a:xfrm>
          <a:prstGeom prst="rect">
            <a:avLst/>
          </a:prstGeom>
          <a:noFill/>
        </p:spPr>
        <p:txBody>
          <a:bodyPr wrap="square" rtlCol="0">
            <a:spAutoFit/>
          </a:bodyPr>
          <a:lstStyle/>
          <a:p>
            <a:pPr algn="ctr"/>
            <a:r>
              <a:rPr lang="en-US" sz="2400" b="1" dirty="0"/>
              <a:t>Soda Creek – Fish Creek </a:t>
            </a:r>
          </a:p>
          <a:p>
            <a:pPr algn="ctr"/>
            <a:r>
              <a:rPr lang="en-US" sz="2400" b="1" dirty="0"/>
              <a:t>Shear Zone</a:t>
            </a:r>
          </a:p>
        </p:txBody>
      </p:sp>
      <p:sp>
        <p:nvSpPr>
          <p:cNvPr id="21" name="TextBox 20">
            <a:extLst>
              <a:ext uri="{FF2B5EF4-FFF2-40B4-BE49-F238E27FC236}">
                <a16:creationId xmlns:a16="http://schemas.microsoft.com/office/drawing/2014/main" id="{3BFD191F-5498-479B-AC08-704274176B7B}"/>
              </a:ext>
            </a:extLst>
          </p:cNvPr>
          <p:cNvSpPr txBox="1"/>
          <p:nvPr/>
        </p:nvSpPr>
        <p:spPr>
          <a:xfrm>
            <a:off x="4854090" y="487822"/>
            <a:ext cx="5651500" cy="461665"/>
          </a:xfrm>
          <a:prstGeom prst="rect">
            <a:avLst/>
          </a:prstGeom>
          <a:noFill/>
        </p:spPr>
        <p:txBody>
          <a:bodyPr wrap="square" rtlCol="0">
            <a:spAutoFit/>
          </a:bodyPr>
          <a:lstStyle/>
          <a:p>
            <a:pPr algn="ctr"/>
            <a:r>
              <a:rPr lang="en-US" sz="2400" b="1" dirty="0"/>
              <a:t>Idaho Spring – Ralston Creek Shear Zone</a:t>
            </a:r>
          </a:p>
        </p:txBody>
      </p:sp>
      <p:grpSp>
        <p:nvGrpSpPr>
          <p:cNvPr id="9" name="Group 8"/>
          <p:cNvGrpSpPr/>
          <p:nvPr/>
        </p:nvGrpSpPr>
        <p:grpSpPr>
          <a:xfrm>
            <a:off x="2692400" y="2347096"/>
            <a:ext cx="3470573" cy="3246559"/>
            <a:chOff x="2692400" y="2347096"/>
            <a:chExt cx="3470573" cy="3246559"/>
          </a:xfrm>
        </p:grpSpPr>
        <p:cxnSp>
          <p:nvCxnSpPr>
            <p:cNvPr id="7" name="Straight Arrow Connector 6">
              <a:extLst>
                <a:ext uri="{FF2B5EF4-FFF2-40B4-BE49-F238E27FC236}">
                  <a16:creationId xmlns:a16="http://schemas.microsoft.com/office/drawing/2014/main" id="{81868C95-9C5A-4FC0-B5CC-E29F729E0874}"/>
                </a:ext>
              </a:extLst>
            </p:cNvPr>
            <p:cNvCxnSpPr>
              <a:cxnSpLocks/>
            </p:cNvCxnSpPr>
            <p:nvPr/>
          </p:nvCxnSpPr>
          <p:spPr>
            <a:xfrm flipV="1">
              <a:off x="2692400" y="2347096"/>
              <a:ext cx="2654300" cy="1247004"/>
            </a:xfrm>
            <a:prstGeom prst="straightConnector1">
              <a:avLst/>
            </a:prstGeom>
            <a:ln w="762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490720" y="5008880"/>
              <a:ext cx="1672253" cy="584775"/>
            </a:xfrm>
            <a:prstGeom prst="rect">
              <a:avLst/>
            </a:prstGeom>
            <a:noFill/>
          </p:spPr>
          <p:txBody>
            <a:bodyPr wrap="none" rtlCol="0">
              <a:spAutoFit/>
            </a:bodyPr>
            <a:lstStyle/>
            <a:p>
              <a:r>
                <a:rPr lang="en-US" sz="3200" b="1" dirty="0"/>
                <a:t>1720 Ma</a:t>
              </a:r>
            </a:p>
          </p:txBody>
        </p:sp>
      </p:grpSp>
      <p:grpSp>
        <p:nvGrpSpPr>
          <p:cNvPr id="11" name="Group 10"/>
          <p:cNvGrpSpPr/>
          <p:nvPr/>
        </p:nvGrpSpPr>
        <p:grpSpPr>
          <a:xfrm>
            <a:off x="3489170" y="2162430"/>
            <a:ext cx="7128030" cy="3869891"/>
            <a:chOff x="3489170" y="2162430"/>
            <a:chExt cx="7128030" cy="3869891"/>
          </a:xfrm>
        </p:grpSpPr>
        <p:grpSp>
          <p:nvGrpSpPr>
            <p:cNvPr id="27" name="Group 26">
              <a:extLst>
                <a:ext uri="{FF2B5EF4-FFF2-40B4-BE49-F238E27FC236}">
                  <a16:creationId xmlns:a16="http://schemas.microsoft.com/office/drawing/2014/main" id="{B69BFDE5-8BBC-4034-B8E0-2B1C298E8211}"/>
                </a:ext>
              </a:extLst>
            </p:cNvPr>
            <p:cNvGrpSpPr/>
            <p:nvPr/>
          </p:nvGrpSpPr>
          <p:grpSpPr>
            <a:xfrm>
              <a:off x="3489170" y="2162430"/>
              <a:ext cx="7128030" cy="3273170"/>
              <a:chOff x="3489170" y="2162430"/>
              <a:chExt cx="7128030" cy="3273170"/>
            </a:xfrm>
          </p:grpSpPr>
          <p:cxnSp>
            <p:nvCxnSpPr>
              <p:cNvPr id="8" name="Straight Arrow Connector 7">
                <a:extLst>
                  <a:ext uri="{FF2B5EF4-FFF2-40B4-BE49-F238E27FC236}">
                    <a16:creationId xmlns:a16="http://schemas.microsoft.com/office/drawing/2014/main" id="{DEFACACD-10DF-4B80-B54E-C31095685EEC}"/>
                  </a:ext>
                </a:extLst>
              </p:cNvPr>
              <p:cNvCxnSpPr>
                <a:cxnSpLocks/>
              </p:cNvCxnSpPr>
              <p:nvPr/>
            </p:nvCxnSpPr>
            <p:spPr>
              <a:xfrm flipV="1">
                <a:off x="3489170" y="2235200"/>
                <a:ext cx="5229380" cy="1501004"/>
              </a:xfrm>
              <a:prstGeom prst="straightConnector1">
                <a:avLst/>
              </a:prstGeom>
              <a:ln w="762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8539030D-81B9-4345-A042-127947EFEA63}"/>
                  </a:ext>
                </a:extLst>
              </p:cNvPr>
              <p:cNvGrpSpPr/>
              <p:nvPr/>
            </p:nvGrpSpPr>
            <p:grpSpPr>
              <a:xfrm>
                <a:off x="3489170" y="2162430"/>
                <a:ext cx="7128030" cy="3273170"/>
                <a:chOff x="3489170" y="2162430"/>
                <a:chExt cx="7128030" cy="3273170"/>
              </a:xfrm>
            </p:grpSpPr>
            <p:cxnSp>
              <p:nvCxnSpPr>
                <p:cNvPr id="10" name="Straight Arrow Connector 9">
                  <a:extLst>
                    <a:ext uri="{FF2B5EF4-FFF2-40B4-BE49-F238E27FC236}">
                      <a16:creationId xmlns:a16="http://schemas.microsoft.com/office/drawing/2014/main" id="{F7D540FF-7FA5-4D77-86AA-B889F1158E12}"/>
                    </a:ext>
                  </a:extLst>
                </p:cNvPr>
                <p:cNvCxnSpPr>
                  <a:cxnSpLocks/>
                </p:cNvCxnSpPr>
                <p:nvPr/>
              </p:nvCxnSpPr>
              <p:spPr>
                <a:xfrm>
                  <a:off x="3489170" y="3736204"/>
                  <a:ext cx="5743730" cy="1699396"/>
                </a:xfrm>
                <a:prstGeom prst="straightConnector1">
                  <a:avLst/>
                </a:prstGeom>
                <a:ln w="762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4564C43-5CFC-4F54-AEEF-A5C98D1F2E3F}"/>
                    </a:ext>
                  </a:extLst>
                </p:cNvPr>
                <p:cNvCxnSpPr>
                  <a:cxnSpLocks/>
                </p:cNvCxnSpPr>
                <p:nvPr/>
              </p:nvCxnSpPr>
              <p:spPr>
                <a:xfrm flipV="1">
                  <a:off x="3578070" y="2162430"/>
                  <a:ext cx="7039130" cy="1543566"/>
                </a:xfrm>
                <a:prstGeom prst="straightConnector1">
                  <a:avLst/>
                </a:prstGeom>
                <a:ln w="762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sp>
          <p:nvSpPr>
            <p:cNvPr id="25" name="TextBox 24"/>
            <p:cNvSpPr txBox="1"/>
            <p:nvPr/>
          </p:nvSpPr>
          <p:spPr>
            <a:xfrm>
              <a:off x="4472343" y="5447546"/>
              <a:ext cx="1672253" cy="584775"/>
            </a:xfrm>
            <a:prstGeom prst="rect">
              <a:avLst/>
            </a:prstGeom>
            <a:noFill/>
          </p:spPr>
          <p:txBody>
            <a:bodyPr wrap="none" rtlCol="0">
              <a:spAutoFit/>
            </a:bodyPr>
            <a:lstStyle/>
            <a:p>
              <a:r>
                <a:rPr lang="en-US" sz="3200" b="1" dirty="0"/>
                <a:t>1680 Ma</a:t>
              </a:r>
            </a:p>
          </p:txBody>
        </p:sp>
      </p:grpSp>
      <p:grpSp>
        <p:nvGrpSpPr>
          <p:cNvPr id="13" name="Group 12"/>
          <p:cNvGrpSpPr/>
          <p:nvPr/>
        </p:nvGrpSpPr>
        <p:grpSpPr>
          <a:xfrm>
            <a:off x="3578070" y="2934213"/>
            <a:ext cx="3279930" cy="3518240"/>
            <a:chOff x="3578070" y="2934213"/>
            <a:chExt cx="3279930" cy="3518240"/>
          </a:xfrm>
        </p:grpSpPr>
        <p:grpSp>
          <p:nvGrpSpPr>
            <p:cNvPr id="31" name="Group 30">
              <a:extLst>
                <a:ext uri="{FF2B5EF4-FFF2-40B4-BE49-F238E27FC236}">
                  <a16:creationId xmlns:a16="http://schemas.microsoft.com/office/drawing/2014/main" id="{4639C8FA-C522-4BA7-8FEB-7157770130BD}"/>
                </a:ext>
              </a:extLst>
            </p:cNvPr>
            <p:cNvGrpSpPr/>
            <p:nvPr/>
          </p:nvGrpSpPr>
          <p:grpSpPr>
            <a:xfrm>
              <a:off x="3578070" y="2934213"/>
              <a:ext cx="3279930" cy="1704803"/>
              <a:chOff x="3578070" y="2934213"/>
              <a:chExt cx="3279930" cy="1704803"/>
            </a:xfrm>
          </p:grpSpPr>
          <p:cxnSp>
            <p:nvCxnSpPr>
              <p:cNvPr id="12" name="Straight Arrow Connector 11">
                <a:extLst>
                  <a:ext uri="{FF2B5EF4-FFF2-40B4-BE49-F238E27FC236}">
                    <a16:creationId xmlns:a16="http://schemas.microsoft.com/office/drawing/2014/main" id="{A892CC50-C0D8-4389-A369-C95E9EF869DF}"/>
                  </a:ext>
                </a:extLst>
              </p:cNvPr>
              <p:cNvCxnSpPr>
                <a:cxnSpLocks/>
              </p:cNvCxnSpPr>
              <p:nvPr/>
            </p:nvCxnSpPr>
            <p:spPr>
              <a:xfrm>
                <a:off x="3578070" y="4129044"/>
                <a:ext cx="3279930" cy="509972"/>
              </a:xfrm>
              <a:prstGeom prst="straightConnector1">
                <a:avLst/>
              </a:prstGeom>
              <a:ln w="762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D2709AF-3E48-4794-A409-1903B10E057C}"/>
                  </a:ext>
                </a:extLst>
              </p:cNvPr>
              <p:cNvCxnSpPr>
                <a:cxnSpLocks/>
              </p:cNvCxnSpPr>
              <p:nvPr/>
            </p:nvCxnSpPr>
            <p:spPr>
              <a:xfrm flipV="1">
                <a:off x="3603530" y="2934213"/>
                <a:ext cx="2200370" cy="1207530"/>
              </a:xfrm>
              <a:prstGeom prst="straightConnector1">
                <a:avLst/>
              </a:prstGeom>
              <a:ln w="762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4467616" y="5867678"/>
              <a:ext cx="1672253" cy="584775"/>
            </a:xfrm>
            <a:prstGeom prst="rect">
              <a:avLst/>
            </a:prstGeom>
            <a:noFill/>
          </p:spPr>
          <p:txBody>
            <a:bodyPr wrap="none" rtlCol="0">
              <a:spAutoFit/>
            </a:bodyPr>
            <a:lstStyle/>
            <a:p>
              <a:r>
                <a:rPr lang="en-US" sz="3200" b="1" dirty="0"/>
                <a:t>1600 Ma</a:t>
              </a:r>
            </a:p>
          </p:txBody>
        </p:sp>
      </p:grpSp>
    </p:spTree>
    <p:extLst>
      <p:ext uri="{BB962C8B-B14F-4D97-AF65-F5344CB8AC3E}">
        <p14:creationId xmlns:p14="http://schemas.microsoft.com/office/powerpoint/2010/main" val="126098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Picture 10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 y="522701"/>
            <a:ext cx="8051687" cy="5940969"/>
          </a:xfrm>
          <a:prstGeom prst="rect">
            <a:avLst/>
          </a:prstGeom>
        </p:spPr>
      </p:pic>
      <p:sp>
        <p:nvSpPr>
          <p:cNvPr id="7" name="Rectangle 6"/>
          <p:cNvSpPr/>
          <p:nvPr/>
        </p:nvSpPr>
        <p:spPr>
          <a:xfrm>
            <a:off x="170332" y="522701"/>
            <a:ext cx="7934325" cy="618172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p:cNvGrpSpPr/>
          <p:nvPr/>
        </p:nvGrpSpPr>
        <p:grpSpPr>
          <a:xfrm>
            <a:off x="784860" y="3089733"/>
            <a:ext cx="10625412" cy="1965591"/>
            <a:chOff x="784860" y="3002649"/>
            <a:chExt cx="10625412" cy="1965591"/>
          </a:xfrm>
        </p:grpSpPr>
        <p:grpSp>
          <p:nvGrpSpPr>
            <p:cNvPr id="40" name="Group 39"/>
            <p:cNvGrpSpPr/>
            <p:nvPr/>
          </p:nvGrpSpPr>
          <p:grpSpPr>
            <a:xfrm>
              <a:off x="784860" y="4061460"/>
              <a:ext cx="10625412" cy="906780"/>
              <a:chOff x="784860" y="4061460"/>
              <a:chExt cx="10625412" cy="906780"/>
            </a:xfrm>
          </p:grpSpPr>
          <p:sp>
            <p:nvSpPr>
              <p:cNvPr id="16" name="TextBox 15"/>
              <p:cNvSpPr txBox="1"/>
              <p:nvPr/>
            </p:nvSpPr>
            <p:spPr>
              <a:xfrm>
                <a:off x="8357064" y="4154917"/>
                <a:ext cx="3053208" cy="461665"/>
              </a:xfrm>
              <a:prstGeom prst="rect">
                <a:avLst/>
              </a:prstGeom>
              <a:noFill/>
            </p:spPr>
            <p:txBody>
              <a:bodyPr wrap="none" rtlCol="0">
                <a:spAutoFit/>
              </a:bodyPr>
              <a:lstStyle/>
              <a:p>
                <a:r>
                  <a:rPr lang="en-US" sz="2400" dirty="0"/>
                  <a:t>&gt;1.67 Ga Five Points SZ</a:t>
                </a:r>
              </a:p>
            </p:txBody>
          </p:sp>
          <p:sp>
            <p:nvSpPr>
              <p:cNvPr id="39" name="Freeform 38"/>
              <p:cNvSpPr/>
              <p:nvPr/>
            </p:nvSpPr>
            <p:spPr>
              <a:xfrm>
                <a:off x="784860" y="4061460"/>
                <a:ext cx="419100" cy="906780"/>
              </a:xfrm>
              <a:custGeom>
                <a:avLst/>
                <a:gdLst>
                  <a:gd name="connsiteX0" fmla="*/ 0 w 419100"/>
                  <a:gd name="connsiteY0" fmla="*/ 906780 h 906780"/>
                  <a:gd name="connsiteX1" fmla="*/ 129540 w 419100"/>
                  <a:gd name="connsiteY1" fmla="*/ 815340 h 906780"/>
                  <a:gd name="connsiteX2" fmla="*/ 228600 w 419100"/>
                  <a:gd name="connsiteY2" fmla="*/ 685800 h 906780"/>
                  <a:gd name="connsiteX3" fmla="*/ 335280 w 419100"/>
                  <a:gd name="connsiteY3" fmla="*/ 281940 h 906780"/>
                  <a:gd name="connsiteX4" fmla="*/ 403860 w 419100"/>
                  <a:gd name="connsiteY4" fmla="*/ 15240 h 906780"/>
                  <a:gd name="connsiteX5" fmla="*/ 403860 w 419100"/>
                  <a:gd name="connsiteY5" fmla="*/ 15240 h 906780"/>
                  <a:gd name="connsiteX6" fmla="*/ 419100 w 419100"/>
                  <a:gd name="connsiteY6" fmla="*/ 0 h 90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100" h="906780">
                    <a:moveTo>
                      <a:pt x="0" y="906780"/>
                    </a:moveTo>
                    <a:lnTo>
                      <a:pt x="129540" y="815340"/>
                    </a:lnTo>
                    <a:lnTo>
                      <a:pt x="228600" y="685800"/>
                    </a:lnTo>
                    <a:lnTo>
                      <a:pt x="335280" y="281940"/>
                    </a:lnTo>
                    <a:lnTo>
                      <a:pt x="403860" y="15240"/>
                    </a:lnTo>
                    <a:lnTo>
                      <a:pt x="403860" y="15240"/>
                    </a:lnTo>
                    <a:lnTo>
                      <a:pt x="41910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842961" y="3002649"/>
              <a:ext cx="400050" cy="1055005"/>
              <a:chOff x="842961" y="3002649"/>
              <a:chExt cx="400050" cy="1055005"/>
            </a:xfrm>
          </p:grpSpPr>
          <p:cxnSp>
            <p:nvCxnSpPr>
              <p:cNvPr id="44" name="Straight Connector 43"/>
              <p:cNvCxnSpPr/>
              <p:nvPr/>
            </p:nvCxnSpPr>
            <p:spPr>
              <a:xfrm flipH="1" flipV="1">
                <a:off x="842961" y="3002649"/>
                <a:ext cx="400050" cy="10550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Isosceles Triangle 44"/>
              <p:cNvSpPr/>
              <p:nvPr/>
            </p:nvSpPr>
            <p:spPr>
              <a:xfrm>
                <a:off x="952502" y="3435736"/>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p:cNvSpPr/>
              <p:nvPr/>
            </p:nvSpPr>
            <p:spPr>
              <a:xfrm>
                <a:off x="990125" y="3525522"/>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Isosceles Triangle 46"/>
              <p:cNvSpPr/>
              <p:nvPr/>
            </p:nvSpPr>
            <p:spPr>
              <a:xfrm>
                <a:off x="1027748" y="3625331"/>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p:cNvSpPr/>
              <p:nvPr/>
            </p:nvSpPr>
            <p:spPr>
              <a:xfrm>
                <a:off x="1065371" y="3725140"/>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p:cNvSpPr/>
              <p:nvPr/>
            </p:nvSpPr>
            <p:spPr>
              <a:xfrm>
                <a:off x="1102994" y="3824949"/>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Isosceles Triangle 49"/>
              <p:cNvSpPr/>
              <p:nvPr/>
            </p:nvSpPr>
            <p:spPr>
              <a:xfrm>
                <a:off x="912971" y="3340794"/>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Isosceles Triangle 50"/>
              <p:cNvSpPr/>
              <p:nvPr/>
            </p:nvSpPr>
            <p:spPr>
              <a:xfrm>
                <a:off x="875347" y="3245565"/>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Isosceles Triangle 51"/>
              <p:cNvSpPr/>
              <p:nvPr/>
            </p:nvSpPr>
            <p:spPr>
              <a:xfrm>
                <a:off x="842961" y="3159585"/>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6" name="Group 85"/>
          <p:cNvGrpSpPr/>
          <p:nvPr/>
        </p:nvGrpSpPr>
        <p:grpSpPr>
          <a:xfrm>
            <a:off x="771525" y="1618986"/>
            <a:ext cx="11280587" cy="3516348"/>
            <a:chOff x="771525" y="1531902"/>
            <a:chExt cx="11280587" cy="3516348"/>
          </a:xfrm>
        </p:grpSpPr>
        <p:grpSp>
          <p:nvGrpSpPr>
            <p:cNvPr id="42" name="Group 41"/>
            <p:cNvGrpSpPr/>
            <p:nvPr/>
          </p:nvGrpSpPr>
          <p:grpSpPr>
            <a:xfrm>
              <a:off x="771525" y="2837219"/>
              <a:ext cx="11280587" cy="2211031"/>
              <a:chOff x="771525" y="2837219"/>
              <a:chExt cx="11280587" cy="2211031"/>
            </a:xfrm>
          </p:grpSpPr>
          <p:sp>
            <p:nvSpPr>
              <p:cNvPr id="17" name="TextBox 16"/>
              <p:cNvSpPr txBox="1"/>
              <p:nvPr/>
            </p:nvSpPr>
            <p:spPr>
              <a:xfrm>
                <a:off x="8298712" y="2837219"/>
                <a:ext cx="3753400" cy="461665"/>
              </a:xfrm>
              <a:prstGeom prst="rect">
                <a:avLst/>
              </a:prstGeom>
              <a:noFill/>
            </p:spPr>
            <p:txBody>
              <a:bodyPr wrap="none" rtlCol="0">
                <a:spAutoFit/>
              </a:bodyPr>
              <a:lstStyle/>
              <a:p>
                <a:r>
                  <a:rPr lang="en-US" sz="2400" dirty="0"/>
                  <a:t>~1.69-1.64 Ga </a:t>
                </a:r>
                <a:r>
                  <a:rPr lang="en-US" sz="2400" dirty="0" err="1"/>
                  <a:t>Homestake</a:t>
                </a:r>
                <a:r>
                  <a:rPr lang="en-US" sz="2400" dirty="0"/>
                  <a:t> SZ</a:t>
                </a:r>
              </a:p>
            </p:txBody>
          </p:sp>
          <p:sp>
            <p:nvSpPr>
              <p:cNvPr id="41" name="Freeform 40"/>
              <p:cNvSpPr/>
              <p:nvPr/>
            </p:nvSpPr>
            <p:spPr>
              <a:xfrm>
                <a:off x="771525" y="3286125"/>
                <a:ext cx="2762250" cy="1762125"/>
              </a:xfrm>
              <a:custGeom>
                <a:avLst/>
                <a:gdLst>
                  <a:gd name="connsiteX0" fmla="*/ 0 w 2762250"/>
                  <a:gd name="connsiteY0" fmla="*/ 1762125 h 1762125"/>
                  <a:gd name="connsiteX1" fmla="*/ 1009650 w 2762250"/>
                  <a:gd name="connsiteY1" fmla="*/ 1400175 h 1762125"/>
                  <a:gd name="connsiteX2" fmla="*/ 2057400 w 2762250"/>
                  <a:gd name="connsiteY2" fmla="*/ 1019175 h 1762125"/>
                  <a:gd name="connsiteX3" fmla="*/ 2486025 w 2762250"/>
                  <a:gd name="connsiteY3" fmla="*/ 771525 h 1762125"/>
                  <a:gd name="connsiteX4" fmla="*/ 2609850 w 2762250"/>
                  <a:gd name="connsiteY4" fmla="*/ 571500 h 1762125"/>
                  <a:gd name="connsiteX5" fmla="*/ 2762250 w 2762250"/>
                  <a:gd name="connsiteY5" fmla="*/ 0 h 1762125"/>
                  <a:gd name="connsiteX6" fmla="*/ 2752725 w 2762250"/>
                  <a:gd name="connsiteY6" fmla="*/ 0 h 17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250" h="1762125">
                    <a:moveTo>
                      <a:pt x="0" y="1762125"/>
                    </a:moveTo>
                    <a:lnTo>
                      <a:pt x="1009650" y="1400175"/>
                    </a:lnTo>
                    <a:lnTo>
                      <a:pt x="2057400" y="1019175"/>
                    </a:lnTo>
                    <a:lnTo>
                      <a:pt x="2486025" y="771525"/>
                    </a:lnTo>
                    <a:lnTo>
                      <a:pt x="2609850" y="571500"/>
                    </a:lnTo>
                    <a:lnTo>
                      <a:pt x="2762250" y="0"/>
                    </a:lnTo>
                    <a:lnTo>
                      <a:pt x="2752725"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2673854" y="1531902"/>
              <a:ext cx="794500" cy="1779949"/>
              <a:chOff x="2673854" y="1531902"/>
              <a:chExt cx="794500" cy="1779949"/>
            </a:xfrm>
          </p:grpSpPr>
          <p:grpSp>
            <p:nvGrpSpPr>
              <p:cNvPr id="55" name="Group 54"/>
              <p:cNvGrpSpPr/>
              <p:nvPr/>
            </p:nvGrpSpPr>
            <p:grpSpPr>
              <a:xfrm rot="21198997">
                <a:off x="3068304" y="2256846"/>
                <a:ext cx="400050" cy="1055005"/>
                <a:chOff x="842961" y="3002649"/>
                <a:chExt cx="400050" cy="1055005"/>
              </a:xfrm>
            </p:grpSpPr>
            <p:cxnSp>
              <p:nvCxnSpPr>
                <p:cNvPr id="56" name="Straight Connector 55"/>
                <p:cNvCxnSpPr/>
                <p:nvPr/>
              </p:nvCxnSpPr>
              <p:spPr>
                <a:xfrm flipH="1" flipV="1">
                  <a:off x="842961" y="3002649"/>
                  <a:ext cx="400050" cy="10550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Isosceles Triangle 56"/>
                <p:cNvSpPr/>
                <p:nvPr/>
              </p:nvSpPr>
              <p:spPr>
                <a:xfrm>
                  <a:off x="952502" y="3435736"/>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p:cNvSpPr/>
                <p:nvPr/>
              </p:nvSpPr>
              <p:spPr>
                <a:xfrm>
                  <a:off x="990125" y="3525522"/>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p:cNvSpPr/>
                <p:nvPr/>
              </p:nvSpPr>
              <p:spPr>
                <a:xfrm>
                  <a:off x="1027748" y="3625331"/>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59"/>
                <p:cNvSpPr/>
                <p:nvPr/>
              </p:nvSpPr>
              <p:spPr>
                <a:xfrm>
                  <a:off x="1065371" y="3725140"/>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p:cNvSpPr/>
                <p:nvPr/>
              </p:nvSpPr>
              <p:spPr>
                <a:xfrm>
                  <a:off x="1102994" y="3824949"/>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p:cNvSpPr/>
                <p:nvPr/>
              </p:nvSpPr>
              <p:spPr>
                <a:xfrm>
                  <a:off x="912971" y="3340794"/>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Isosceles Triangle 62"/>
                <p:cNvSpPr/>
                <p:nvPr/>
              </p:nvSpPr>
              <p:spPr>
                <a:xfrm>
                  <a:off x="875347" y="3245565"/>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Isosceles Triangle 63"/>
                <p:cNvSpPr/>
                <p:nvPr/>
              </p:nvSpPr>
              <p:spPr>
                <a:xfrm>
                  <a:off x="842961" y="3159585"/>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p:cNvGrpSpPr/>
              <p:nvPr/>
            </p:nvGrpSpPr>
            <p:grpSpPr>
              <a:xfrm rot="21198997">
                <a:off x="2673854" y="1531902"/>
                <a:ext cx="400050" cy="1055005"/>
                <a:chOff x="842961" y="3002649"/>
                <a:chExt cx="400050" cy="1055005"/>
              </a:xfrm>
            </p:grpSpPr>
            <p:cxnSp>
              <p:nvCxnSpPr>
                <p:cNvPr id="76" name="Straight Connector 75"/>
                <p:cNvCxnSpPr/>
                <p:nvPr/>
              </p:nvCxnSpPr>
              <p:spPr>
                <a:xfrm flipH="1" flipV="1">
                  <a:off x="842961" y="3002649"/>
                  <a:ext cx="400050" cy="10550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Isosceles Triangle 76"/>
                <p:cNvSpPr/>
                <p:nvPr/>
              </p:nvSpPr>
              <p:spPr>
                <a:xfrm>
                  <a:off x="952502" y="3435736"/>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p:cNvSpPr/>
                <p:nvPr/>
              </p:nvSpPr>
              <p:spPr>
                <a:xfrm>
                  <a:off x="990125" y="3525522"/>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p:cNvSpPr/>
                <p:nvPr/>
              </p:nvSpPr>
              <p:spPr>
                <a:xfrm>
                  <a:off x="1027748" y="3625331"/>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Isosceles Triangle 79"/>
                <p:cNvSpPr/>
                <p:nvPr/>
              </p:nvSpPr>
              <p:spPr>
                <a:xfrm>
                  <a:off x="1065371" y="3725140"/>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80"/>
                <p:cNvSpPr/>
                <p:nvPr/>
              </p:nvSpPr>
              <p:spPr>
                <a:xfrm>
                  <a:off x="1102994" y="3824949"/>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Isosceles Triangle 81"/>
                <p:cNvSpPr/>
                <p:nvPr/>
              </p:nvSpPr>
              <p:spPr>
                <a:xfrm>
                  <a:off x="912971" y="3340794"/>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Isosceles Triangle 82"/>
                <p:cNvSpPr/>
                <p:nvPr/>
              </p:nvSpPr>
              <p:spPr>
                <a:xfrm>
                  <a:off x="875347" y="3245565"/>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Isosceles Triangle 83"/>
                <p:cNvSpPr/>
                <p:nvPr/>
              </p:nvSpPr>
              <p:spPr>
                <a:xfrm>
                  <a:off x="842961" y="3159585"/>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38" name="Group 137"/>
          <p:cNvGrpSpPr/>
          <p:nvPr/>
        </p:nvGrpSpPr>
        <p:grpSpPr>
          <a:xfrm>
            <a:off x="2857500" y="680806"/>
            <a:ext cx="8247301" cy="3698878"/>
            <a:chOff x="2857500" y="593722"/>
            <a:chExt cx="8247301" cy="3698878"/>
          </a:xfrm>
        </p:grpSpPr>
        <p:sp>
          <p:nvSpPr>
            <p:cNvPr id="30" name="TextBox 29"/>
            <p:cNvSpPr txBox="1"/>
            <p:nvPr/>
          </p:nvSpPr>
          <p:spPr>
            <a:xfrm>
              <a:off x="8298712" y="1798825"/>
              <a:ext cx="2806089" cy="461665"/>
            </a:xfrm>
            <a:prstGeom prst="rect">
              <a:avLst/>
            </a:prstGeom>
            <a:noFill/>
          </p:spPr>
          <p:txBody>
            <a:bodyPr wrap="none" rtlCol="0">
              <a:spAutoFit/>
            </a:bodyPr>
            <a:lstStyle/>
            <a:p>
              <a:r>
                <a:rPr lang="en-US" sz="2400" dirty="0"/>
                <a:t>1.68-1.66 Ga SCFC SZ</a:t>
              </a:r>
            </a:p>
          </p:txBody>
        </p:sp>
        <p:grpSp>
          <p:nvGrpSpPr>
            <p:cNvPr id="137" name="Group 136"/>
            <p:cNvGrpSpPr/>
            <p:nvPr/>
          </p:nvGrpSpPr>
          <p:grpSpPr>
            <a:xfrm>
              <a:off x="2857500" y="593722"/>
              <a:ext cx="2706686" cy="3698878"/>
              <a:chOff x="2857500" y="593722"/>
              <a:chExt cx="2706686" cy="3698878"/>
            </a:xfrm>
          </p:grpSpPr>
          <p:sp>
            <p:nvSpPr>
              <p:cNvPr id="87" name="Freeform 86"/>
              <p:cNvSpPr/>
              <p:nvPr/>
            </p:nvSpPr>
            <p:spPr>
              <a:xfrm>
                <a:off x="2857500" y="3638550"/>
                <a:ext cx="1866900" cy="654050"/>
              </a:xfrm>
              <a:custGeom>
                <a:avLst/>
                <a:gdLst>
                  <a:gd name="connsiteX0" fmla="*/ 0 w 1866900"/>
                  <a:gd name="connsiteY0" fmla="*/ 654050 h 654050"/>
                  <a:gd name="connsiteX1" fmla="*/ 444500 w 1866900"/>
                  <a:gd name="connsiteY1" fmla="*/ 508000 h 654050"/>
                  <a:gd name="connsiteX2" fmla="*/ 1397000 w 1866900"/>
                  <a:gd name="connsiteY2" fmla="*/ 158750 h 654050"/>
                  <a:gd name="connsiteX3" fmla="*/ 1866900 w 1866900"/>
                  <a:gd name="connsiteY3" fmla="*/ 0 h 654050"/>
                </a:gdLst>
                <a:ahLst/>
                <a:cxnLst>
                  <a:cxn ang="0">
                    <a:pos x="connsiteX0" y="connsiteY0"/>
                  </a:cxn>
                  <a:cxn ang="0">
                    <a:pos x="connsiteX1" y="connsiteY1"/>
                  </a:cxn>
                  <a:cxn ang="0">
                    <a:pos x="connsiteX2" y="connsiteY2"/>
                  </a:cxn>
                  <a:cxn ang="0">
                    <a:pos x="connsiteX3" y="connsiteY3"/>
                  </a:cxn>
                </a:cxnLst>
                <a:rect l="l" t="t" r="r" b="b"/>
                <a:pathLst>
                  <a:path w="1866900" h="654050">
                    <a:moveTo>
                      <a:pt x="0" y="654050"/>
                    </a:moveTo>
                    <a:lnTo>
                      <a:pt x="444500" y="508000"/>
                    </a:lnTo>
                    <a:lnTo>
                      <a:pt x="1397000" y="158750"/>
                    </a:lnTo>
                    <a:lnTo>
                      <a:pt x="186690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4660899" y="2619376"/>
                <a:ext cx="882651" cy="1038223"/>
              </a:xfrm>
              <a:custGeom>
                <a:avLst/>
                <a:gdLst>
                  <a:gd name="connsiteX0" fmla="*/ 0 w 863600"/>
                  <a:gd name="connsiteY0" fmla="*/ 1047750 h 1047750"/>
                  <a:gd name="connsiteX1" fmla="*/ 152400 w 863600"/>
                  <a:gd name="connsiteY1" fmla="*/ 958850 h 1047750"/>
                  <a:gd name="connsiteX2" fmla="*/ 508000 w 863600"/>
                  <a:gd name="connsiteY2" fmla="*/ 736600 h 1047750"/>
                  <a:gd name="connsiteX3" fmla="*/ 698500 w 863600"/>
                  <a:gd name="connsiteY3" fmla="*/ 539750 h 1047750"/>
                  <a:gd name="connsiteX4" fmla="*/ 800100 w 863600"/>
                  <a:gd name="connsiteY4" fmla="*/ 241300 h 1047750"/>
                  <a:gd name="connsiteX5" fmla="*/ 863600 w 863600"/>
                  <a:gd name="connsiteY5" fmla="*/ 0 h 1047750"/>
                  <a:gd name="connsiteX6" fmla="*/ 704850 w 863600"/>
                  <a:gd name="connsiteY6" fmla="*/ 63500 h 1047750"/>
                  <a:gd name="connsiteX7" fmla="*/ 660400 w 863600"/>
                  <a:gd name="connsiteY7" fmla="*/ 298450 h 1047750"/>
                  <a:gd name="connsiteX8" fmla="*/ 584200 w 863600"/>
                  <a:gd name="connsiteY8" fmla="*/ 539750 h 1047750"/>
                  <a:gd name="connsiteX9" fmla="*/ 488950 w 863600"/>
                  <a:gd name="connsiteY9" fmla="*/ 698500 h 1047750"/>
                  <a:gd name="connsiteX10" fmla="*/ 311150 w 863600"/>
                  <a:gd name="connsiteY10" fmla="*/ 857250 h 1047750"/>
                  <a:gd name="connsiteX11" fmla="*/ 82550 w 863600"/>
                  <a:gd name="connsiteY11" fmla="*/ 1003300 h 1047750"/>
                  <a:gd name="connsiteX12" fmla="*/ 95250 w 863600"/>
                  <a:gd name="connsiteY12" fmla="*/ 1016000 h 1047750"/>
                  <a:gd name="connsiteX13" fmla="*/ 95250 w 863600"/>
                  <a:gd name="connsiteY13" fmla="*/ 1016000 h 1047750"/>
                  <a:gd name="connsiteX0" fmla="*/ 0 w 911225"/>
                  <a:gd name="connsiteY0" fmla="*/ 1081087 h 1081087"/>
                  <a:gd name="connsiteX1" fmla="*/ 152400 w 911225"/>
                  <a:gd name="connsiteY1" fmla="*/ 992187 h 1081087"/>
                  <a:gd name="connsiteX2" fmla="*/ 508000 w 911225"/>
                  <a:gd name="connsiteY2" fmla="*/ 769937 h 1081087"/>
                  <a:gd name="connsiteX3" fmla="*/ 698500 w 911225"/>
                  <a:gd name="connsiteY3" fmla="*/ 573087 h 1081087"/>
                  <a:gd name="connsiteX4" fmla="*/ 800100 w 911225"/>
                  <a:gd name="connsiteY4" fmla="*/ 274637 h 1081087"/>
                  <a:gd name="connsiteX5" fmla="*/ 911225 w 911225"/>
                  <a:gd name="connsiteY5" fmla="*/ 0 h 1081087"/>
                  <a:gd name="connsiteX6" fmla="*/ 704850 w 911225"/>
                  <a:gd name="connsiteY6" fmla="*/ 96837 h 1081087"/>
                  <a:gd name="connsiteX7" fmla="*/ 660400 w 911225"/>
                  <a:gd name="connsiteY7" fmla="*/ 331787 h 1081087"/>
                  <a:gd name="connsiteX8" fmla="*/ 584200 w 911225"/>
                  <a:gd name="connsiteY8" fmla="*/ 573087 h 1081087"/>
                  <a:gd name="connsiteX9" fmla="*/ 488950 w 911225"/>
                  <a:gd name="connsiteY9" fmla="*/ 731837 h 1081087"/>
                  <a:gd name="connsiteX10" fmla="*/ 311150 w 911225"/>
                  <a:gd name="connsiteY10" fmla="*/ 890587 h 1081087"/>
                  <a:gd name="connsiteX11" fmla="*/ 82550 w 911225"/>
                  <a:gd name="connsiteY11" fmla="*/ 1036637 h 1081087"/>
                  <a:gd name="connsiteX12" fmla="*/ 95250 w 911225"/>
                  <a:gd name="connsiteY12" fmla="*/ 1049337 h 1081087"/>
                  <a:gd name="connsiteX13" fmla="*/ 95250 w 911225"/>
                  <a:gd name="connsiteY13" fmla="*/ 1049337 h 1081087"/>
                  <a:gd name="connsiteX0" fmla="*/ 0 w 885032"/>
                  <a:gd name="connsiteY0" fmla="*/ 1076324 h 1076324"/>
                  <a:gd name="connsiteX1" fmla="*/ 152400 w 885032"/>
                  <a:gd name="connsiteY1" fmla="*/ 987424 h 1076324"/>
                  <a:gd name="connsiteX2" fmla="*/ 508000 w 885032"/>
                  <a:gd name="connsiteY2" fmla="*/ 765174 h 1076324"/>
                  <a:gd name="connsiteX3" fmla="*/ 698500 w 885032"/>
                  <a:gd name="connsiteY3" fmla="*/ 568324 h 1076324"/>
                  <a:gd name="connsiteX4" fmla="*/ 800100 w 885032"/>
                  <a:gd name="connsiteY4" fmla="*/ 269874 h 1076324"/>
                  <a:gd name="connsiteX5" fmla="*/ 885032 w 885032"/>
                  <a:gd name="connsiteY5" fmla="*/ 0 h 1076324"/>
                  <a:gd name="connsiteX6" fmla="*/ 704850 w 885032"/>
                  <a:gd name="connsiteY6" fmla="*/ 92074 h 1076324"/>
                  <a:gd name="connsiteX7" fmla="*/ 660400 w 885032"/>
                  <a:gd name="connsiteY7" fmla="*/ 327024 h 1076324"/>
                  <a:gd name="connsiteX8" fmla="*/ 584200 w 885032"/>
                  <a:gd name="connsiteY8" fmla="*/ 568324 h 1076324"/>
                  <a:gd name="connsiteX9" fmla="*/ 488950 w 885032"/>
                  <a:gd name="connsiteY9" fmla="*/ 727074 h 1076324"/>
                  <a:gd name="connsiteX10" fmla="*/ 311150 w 885032"/>
                  <a:gd name="connsiteY10" fmla="*/ 885824 h 1076324"/>
                  <a:gd name="connsiteX11" fmla="*/ 82550 w 885032"/>
                  <a:gd name="connsiteY11" fmla="*/ 1031874 h 1076324"/>
                  <a:gd name="connsiteX12" fmla="*/ 95250 w 885032"/>
                  <a:gd name="connsiteY12" fmla="*/ 1044574 h 1076324"/>
                  <a:gd name="connsiteX13" fmla="*/ 95250 w 885032"/>
                  <a:gd name="connsiteY13" fmla="*/ 1044574 h 1076324"/>
                  <a:gd name="connsiteX0" fmla="*/ 0 w 880269"/>
                  <a:gd name="connsiteY0" fmla="*/ 1045367 h 1045367"/>
                  <a:gd name="connsiteX1" fmla="*/ 152400 w 880269"/>
                  <a:gd name="connsiteY1" fmla="*/ 956467 h 1045367"/>
                  <a:gd name="connsiteX2" fmla="*/ 508000 w 880269"/>
                  <a:gd name="connsiteY2" fmla="*/ 734217 h 1045367"/>
                  <a:gd name="connsiteX3" fmla="*/ 698500 w 880269"/>
                  <a:gd name="connsiteY3" fmla="*/ 537367 h 1045367"/>
                  <a:gd name="connsiteX4" fmla="*/ 800100 w 880269"/>
                  <a:gd name="connsiteY4" fmla="*/ 238917 h 1045367"/>
                  <a:gd name="connsiteX5" fmla="*/ 880269 w 880269"/>
                  <a:gd name="connsiteY5" fmla="*/ 0 h 1045367"/>
                  <a:gd name="connsiteX6" fmla="*/ 704850 w 880269"/>
                  <a:gd name="connsiteY6" fmla="*/ 61117 h 1045367"/>
                  <a:gd name="connsiteX7" fmla="*/ 660400 w 880269"/>
                  <a:gd name="connsiteY7" fmla="*/ 296067 h 1045367"/>
                  <a:gd name="connsiteX8" fmla="*/ 584200 w 880269"/>
                  <a:gd name="connsiteY8" fmla="*/ 537367 h 1045367"/>
                  <a:gd name="connsiteX9" fmla="*/ 488950 w 880269"/>
                  <a:gd name="connsiteY9" fmla="*/ 696117 h 1045367"/>
                  <a:gd name="connsiteX10" fmla="*/ 311150 w 880269"/>
                  <a:gd name="connsiteY10" fmla="*/ 854867 h 1045367"/>
                  <a:gd name="connsiteX11" fmla="*/ 82550 w 880269"/>
                  <a:gd name="connsiteY11" fmla="*/ 1000917 h 1045367"/>
                  <a:gd name="connsiteX12" fmla="*/ 95250 w 880269"/>
                  <a:gd name="connsiteY12" fmla="*/ 1013617 h 1045367"/>
                  <a:gd name="connsiteX13" fmla="*/ 95250 w 880269"/>
                  <a:gd name="connsiteY13" fmla="*/ 1013617 h 1045367"/>
                  <a:gd name="connsiteX0" fmla="*/ 0 w 885032"/>
                  <a:gd name="connsiteY0" fmla="*/ 1047748 h 1047748"/>
                  <a:gd name="connsiteX1" fmla="*/ 152400 w 885032"/>
                  <a:gd name="connsiteY1" fmla="*/ 958848 h 1047748"/>
                  <a:gd name="connsiteX2" fmla="*/ 508000 w 885032"/>
                  <a:gd name="connsiteY2" fmla="*/ 736598 h 1047748"/>
                  <a:gd name="connsiteX3" fmla="*/ 698500 w 885032"/>
                  <a:gd name="connsiteY3" fmla="*/ 539748 h 1047748"/>
                  <a:gd name="connsiteX4" fmla="*/ 800100 w 885032"/>
                  <a:gd name="connsiteY4" fmla="*/ 241298 h 1047748"/>
                  <a:gd name="connsiteX5" fmla="*/ 885032 w 885032"/>
                  <a:gd name="connsiteY5" fmla="*/ 0 h 1047748"/>
                  <a:gd name="connsiteX6" fmla="*/ 704850 w 885032"/>
                  <a:gd name="connsiteY6" fmla="*/ 63498 h 1047748"/>
                  <a:gd name="connsiteX7" fmla="*/ 660400 w 885032"/>
                  <a:gd name="connsiteY7" fmla="*/ 298448 h 1047748"/>
                  <a:gd name="connsiteX8" fmla="*/ 584200 w 885032"/>
                  <a:gd name="connsiteY8" fmla="*/ 539748 h 1047748"/>
                  <a:gd name="connsiteX9" fmla="*/ 488950 w 885032"/>
                  <a:gd name="connsiteY9" fmla="*/ 698498 h 1047748"/>
                  <a:gd name="connsiteX10" fmla="*/ 311150 w 885032"/>
                  <a:gd name="connsiteY10" fmla="*/ 857248 h 1047748"/>
                  <a:gd name="connsiteX11" fmla="*/ 82550 w 885032"/>
                  <a:gd name="connsiteY11" fmla="*/ 1003298 h 1047748"/>
                  <a:gd name="connsiteX12" fmla="*/ 95250 w 885032"/>
                  <a:gd name="connsiteY12" fmla="*/ 1015998 h 1047748"/>
                  <a:gd name="connsiteX13" fmla="*/ 95250 w 885032"/>
                  <a:gd name="connsiteY13" fmla="*/ 1015998 h 1047748"/>
                  <a:gd name="connsiteX0" fmla="*/ 0 w 870745"/>
                  <a:gd name="connsiteY0" fmla="*/ 1040604 h 1040604"/>
                  <a:gd name="connsiteX1" fmla="*/ 152400 w 870745"/>
                  <a:gd name="connsiteY1" fmla="*/ 951704 h 1040604"/>
                  <a:gd name="connsiteX2" fmla="*/ 508000 w 870745"/>
                  <a:gd name="connsiteY2" fmla="*/ 729454 h 1040604"/>
                  <a:gd name="connsiteX3" fmla="*/ 698500 w 870745"/>
                  <a:gd name="connsiteY3" fmla="*/ 532604 h 1040604"/>
                  <a:gd name="connsiteX4" fmla="*/ 800100 w 870745"/>
                  <a:gd name="connsiteY4" fmla="*/ 234154 h 1040604"/>
                  <a:gd name="connsiteX5" fmla="*/ 870745 w 870745"/>
                  <a:gd name="connsiteY5" fmla="*/ 0 h 1040604"/>
                  <a:gd name="connsiteX6" fmla="*/ 704850 w 870745"/>
                  <a:gd name="connsiteY6" fmla="*/ 56354 h 1040604"/>
                  <a:gd name="connsiteX7" fmla="*/ 660400 w 870745"/>
                  <a:gd name="connsiteY7" fmla="*/ 291304 h 1040604"/>
                  <a:gd name="connsiteX8" fmla="*/ 584200 w 870745"/>
                  <a:gd name="connsiteY8" fmla="*/ 532604 h 1040604"/>
                  <a:gd name="connsiteX9" fmla="*/ 488950 w 870745"/>
                  <a:gd name="connsiteY9" fmla="*/ 691354 h 1040604"/>
                  <a:gd name="connsiteX10" fmla="*/ 311150 w 870745"/>
                  <a:gd name="connsiteY10" fmla="*/ 850104 h 1040604"/>
                  <a:gd name="connsiteX11" fmla="*/ 82550 w 870745"/>
                  <a:gd name="connsiteY11" fmla="*/ 996154 h 1040604"/>
                  <a:gd name="connsiteX12" fmla="*/ 95250 w 870745"/>
                  <a:gd name="connsiteY12" fmla="*/ 1008854 h 1040604"/>
                  <a:gd name="connsiteX13" fmla="*/ 95250 w 870745"/>
                  <a:gd name="connsiteY13" fmla="*/ 1008854 h 1040604"/>
                  <a:gd name="connsiteX0" fmla="*/ 0 w 875507"/>
                  <a:gd name="connsiteY0" fmla="*/ 1035842 h 1035842"/>
                  <a:gd name="connsiteX1" fmla="*/ 152400 w 875507"/>
                  <a:gd name="connsiteY1" fmla="*/ 946942 h 1035842"/>
                  <a:gd name="connsiteX2" fmla="*/ 508000 w 875507"/>
                  <a:gd name="connsiteY2" fmla="*/ 724692 h 1035842"/>
                  <a:gd name="connsiteX3" fmla="*/ 698500 w 875507"/>
                  <a:gd name="connsiteY3" fmla="*/ 527842 h 1035842"/>
                  <a:gd name="connsiteX4" fmla="*/ 800100 w 875507"/>
                  <a:gd name="connsiteY4" fmla="*/ 229392 h 1035842"/>
                  <a:gd name="connsiteX5" fmla="*/ 875507 w 875507"/>
                  <a:gd name="connsiteY5" fmla="*/ 0 h 1035842"/>
                  <a:gd name="connsiteX6" fmla="*/ 704850 w 875507"/>
                  <a:gd name="connsiteY6" fmla="*/ 51592 h 1035842"/>
                  <a:gd name="connsiteX7" fmla="*/ 660400 w 875507"/>
                  <a:gd name="connsiteY7" fmla="*/ 286542 h 1035842"/>
                  <a:gd name="connsiteX8" fmla="*/ 584200 w 875507"/>
                  <a:gd name="connsiteY8" fmla="*/ 527842 h 1035842"/>
                  <a:gd name="connsiteX9" fmla="*/ 488950 w 875507"/>
                  <a:gd name="connsiteY9" fmla="*/ 686592 h 1035842"/>
                  <a:gd name="connsiteX10" fmla="*/ 311150 w 875507"/>
                  <a:gd name="connsiteY10" fmla="*/ 845342 h 1035842"/>
                  <a:gd name="connsiteX11" fmla="*/ 82550 w 875507"/>
                  <a:gd name="connsiteY11" fmla="*/ 991392 h 1035842"/>
                  <a:gd name="connsiteX12" fmla="*/ 95250 w 875507"/>
                  <a:gd name="connsiteY12" fmla="*/ 1004092 h 1035842"/>
                  <a:gd name="connsiteX13" fmla="*/ 95250 w 875507"/>
                  <a:gd name="connsiteY13" fmla="*/ 1004092 h 1035842"/>
                  <a:gd name="connsiteX0" fmla="*/ 0 w 882651"/>
                  <a:gd name="connsiteY0" fmla="*/ 1038223 h 1038223"/>
                  <a:gd name="connsiteX1" fmla="*/ 152400 w 882651"/>
                  <a:gd name="connsiteY1" fmla="*/ 949323 h 1038223"/>
                  <a:gd name="connsiteX2" fmla="*/ 508000 w 882651"/>
                  <a:gd name="connsiteY2" fmla="*/ 727073 h 1038223"/>
                  <a:gd name="connsiteX3" fmla="*/ 698500 w 882651"/>
                  <a:gd name="connsiteY3" fmla="*/ 530223 h 1038223"/>
                  <a:gd name="connsiteX4" fmla="*/ 800100 w 882651"/>
                  <a:gd name="connsiteY4" fmla="*/ 231773 h 1038223"/>
                  <a:gd name="connsiteX5" fmla="*/ 882651 w 882651"/>
                  <a:gd name="connsiteY5" fmla="*/ 0 h 1038223"/>
                  <a:gd name="connsiteX6" fmla="*/ 704850 w 882651"/>
                  <a:gd name="connsiteY6" fmla="*/ 53973 h 1038223"/>
                  <a:gd name="connsiteX7" fmla="*/ 660400 w 882651"/>
                  <a:gd name="connsiteY7" fmla="*/ 288923 h 1038223"/>
                  <a:gd name="connsiteX8" fmla="*/ 584200 w 882651"/>
                  <a:gd name="connsiteY8" fmla="*/ 530223 h 1038223"/>
                  <a:gd name="connsiteX9" fmla="*/ 488950 w 882651"/>
                  <a:gd name="connsiteY9" fmla="*/ 688973 h 1038223"/>
                  <a:gd name="connsiteX10" fmla="*/ 311150 w 882651"/>
                  <a:gd name="connsiteY10" fmla="*/ 847723 h 1038223"/>
                  <a:gd name="connsiteX11" fmla="*/ 82550 w 882651"/>
                  <a:gd name="connsiteY11" fmla="*/ 993773 h 1038223"/>
                  <a:gd name="connsiteX12" fmla="*/ 95250 w 882651"/>
                  <a:gd name="connsiteY12" fmla="*/ 1006473 h 1038223"/>
                  <a:gd name="connsiteX13" fmla="*/ 95250 w 882651"/>
                  <a:gd name="connsiteY13" fmla="*/ 1006473 h 1038223"/>
                  <a:gd name="connsiteX0" fmla="*/ 0 w 882651"/>
                  <a:gd name="connsiteY0" fmla="*/ 1038223 h 1038223"/>
                  <a:gd name="connsiteX1" fmla="*/ 152400 w 882651"/>
                  <a:gd name="connsiteY1" fmla="*/ 949323 h 1038223"/>
                  <a:gd name="connsiteX2" fmla="*/ 508000 w 882651"/>
                  <a:gd name="connsiteY2" fmla="*/ 727073 h 1038223"/>
                  <a:gd name="connsiteX3" fmla="*/ 698500 w 882651"/>
                  <a:gd name="connsiteY3" fmla="*/ 530223 h 1038223"/>
                  <a:gd name="connsiteX4" fmla="*/ 800100 w 882651"/>
                  <a:gd name="connsiteY4" fmla="*/ 231773 h 1038223"/>
                  <a:gd name="connsiteX5" fmla="*/ 882651 w 882651"/>
                  <a:gd name="connsiteY5" fmla="*/ 0 h 1038223"/>
                  <a:gd name="connsiteX6" fmla="*/ 781050 w 882651"/>
                  <a:gd name="connsiteY6" fmla="*/ 23017 h 1038223"/>
                  <a:gd name="connsiteX7" fmla="*/ 660400 w 882651"/>
                  <a:gd name="connsiteY7" fmla="*/ 288923 h 1038223"/>
                  <a:gd name="connsiteX8" fmla="*/ 584200 w 882651"/>
                  <a:gd name="connsiteY8" fmla="*/ 530223 h 1038223"/>
                  <a:gd name="connsiteX9" fmla="*/ 488950 w 882651"/>
                  <a:gd name="connsiteY9" fmla="*/ 688973 h 1038223"/>
                  <a:gd name="connsiteX10" fmla="*/ 311150 w 882651"/>
                  <a:gd name="connsiteY10" fmla="*/ 847723 h 1038223"/>
                  <a:gd name="connsiteX11" fmla="*/ 82550 w 882651"/>
                  <a:gd name="connsiteY11" fmla="*/ 993773 h 1038223"/>
                  <a:gd name="connsiteX12" fmla="*/ 95250 w 882651"/>
                  <a:gd name="connsiteY12" fmla="*/ 1006473 h 1038223"/>
                  <a:gd name="connsiteX13" fmla="*/ 95250 w 882651"/>
                  <a:gd name="connsiteY13" fmla="*/ 1006473 h 1038223"/>
                  <a:gd name="connsiteX0" fmla="*/ 0 w 882651"/>
                  <a:gd name="connsiteY0" fmla="*/ 1038223 h 1038223"/>
                  <a:gd name="connsiteX1" fmla="*/ 152400 w 882651"/>
                  <a:gd name="connsiteY1" fmla="*/ 949323 h 1038223"/>
                  <a:gd name="connsiteX2" fmla="*/ 508000 w 882651"/>
                  <a:gd name="connsiteY2" fmla="*/ 727073 h 1038223"/>
                  <a:gd name="connsiteX3" fmla="*/ 698500 w 882651"/>
                  <a:gd name="connsiteY3" fmla="*/ 530223 h 1038223"/>
                  <a:gd name="connsiteX4" fmla="*/ 800100 w 882651"/>
                  <a:gd name="connsiteY4" fmla="*/ 231773 h 1038223"/>
                  <a:gd name="connsiteX5" fmla="*/ 882651 w 882651"/>
                  <a:gd name="connsiteY5" fmla="*/ 0 h 1038223"/>
                  <a:gd name="connsiteX6" fmla="*/ 781050 w 882651"/>
                  <a:gd name="connsiteY6" fmla="*/ 23017 h 1038223"/>
                  <a:gd name="connsiteX7" fmla="*/ 684212 w 882651"/>
                  <a:gd name="connsiteY7" fmla="*/ 277017 h 1038223"/>
                  <a:gd name="connsiteX8" fmla="*/ 584200 w 882651"/>
                  <a:gd name="connsiteY8" fmla="*/ 530223 h 1038223"/>
                  <a:gd name="connsiteX9" fmla="*/ 488950 w 882651"/>
                  <a:gd name="connsiteY9" fmla="*/ 688973 h 1038223"/>
                  <a:gd name="connsiteX10" fmla="*/ 311150 w 882651"/>
                  <a:gd name="connsiteY10" fmla="*/ 847723 h 1038223"/>
                  <a:gd name="connsiteX11" fmla="*/ 82550 w 882651"/>
                  <a:gd name="connsiteY11" fmla="*/ 993773 h 1038223"/>
                  <a:gd name="connsiteX12" fmla="*/ 95250 w 882651"/>
                  <a:gd name="connsiteY12" fmla="*/ 1006473 h 1038223"/>
                  <a:gd name="connsiteX13" fmla="*/ 95250 w 882651"/>
                  <a:gd name="connsiteY13" fmla="*/ 1006473 h 1038223"/>
                  <a:gd name="connsiteX0" fmla="*/ 0 w 882651"/>
                  <a:gd name="connsiteY0" fmla="*/ 1038223 h 1038223"/>
                  <a:gd name="connsiteX1" fmla="*/ 152400 w 882651"/>
                  <a:gd name="connsiteY1" fmla="*/ 949323 h 1038223"/>
                  <a:gd name="connsiteX2" fmla="*/ 508000 w 882651"/>
                  <a:gd name="connsiteY2" fmla="*/ 727073 h 1038223"/>
                  <a:gd name="connsiteX3" fmla="*/ 698500 w 882651"/>
                  <a:gd name="connsiteY3" fmla="*/ 530223 h 1038223"/>
                  <a:gd name="connsiteX4" fmla="*/ 800100 w 882651"/>
                  <a:gd name="connsiteY4" fmla="*/ 231773 h 1038223"/>
                  <a:gd name="connsiteX5" fmla="*/ 882651 w 882651"/>
                  <a:gd name="connsiteY5" fmla="*/ 0 h 1038223"/>
                  <a:gd name="connsiteX6" fmla="*/ 754856 w 882651"/>
                  <a:gd name="connsiteY6" fmla="*/ 39686 h 1038223"/>
                  <a:gd name="connsiteX7" fmla="*/ 684212 w 882651"/>
                  <a:gd name="connsiteY7" fmla="*/ 277017 h 1038223"/>
                  <a:gd name="connsiteX8" fmla="*/ 584200 w 882651"/>
                  <a:gd name="connsiteY8" fmla="*/ 530223 h 1038223"/>
                  <a:gd name="connsiteX9" fmla="*/ 488950 w 882651"/>
                  <a:gd name="connsiteY9" fmla="*/ 688973 h 1038223"/>
                  <a:gd name="connsiteX10" fmla="*/ 311150 w 882651"/>
                  <a:gd name="connsiteY10" fmla="*/ 847723 h 1038223"/>
                  <a:gd name="connsiteX11" fmla="*/ 82550 w 882651"/>
                  <a:gd name="connsiteY11" fmla="*/ 993773 h 1038223"/>
                  <a:gd name="connsiteX12" fmla="*/ 95250 w 882651"/>
                  <a:gd name="connsiteY12" fmla="*/ 1006473 h 1038223"/>
                  <a:gd name="connsiteX13" fmla="*/ 95250 w 882651"/>
                  <a:gd name="connsiteY13" fmla="*/ 1006473 h 1038223"/>
                  <a:gd name="connsiteX0" fmla="*/ 0 w 882651"/>
                  <a:gd name="connsiteY0" fmla="*/ 1038223 h 1038223"/>
                  <a:gd name="connsiteX1" fmla="*/ 152400 w 882651"/>
                  <a:gd name="connsiteY1" fmla="*/ 949323 h 1038223"/>
                  <a:gd name="connsiteX2" fmla="*/ 508000 w 882651"/>
                  <a:gd name="connsiteY2" fmla="*/ 727073 h 1038223"/>
                  <a:gd name="connsiteX3" fmla="*/ 698500 w 882651"/>
                  <a:gd name="connsiteY3" fmla="*/ 530223 h 1038223"/>
                  <a:gd name="connsiteX4" fmla="*/ 800100 w 882651"/>
                  <a:gd name="connsiteY4" fmla="*/ 231773 h 1038223"/>
                  <a:gd name="connsiteX5" fmla="*/ 882651 w 882651"/>
                  <a:gd name="connsiteY5" fmla="*/ 0 h 1038223"/>
                  <a:gd name="connsiteX6" fmla="*/ 785812 w 882651"/>
                  <a:gd name="connsiteY6" fmla="*/ 20636 h 1038223"/>
                  <a:gd name="connsiteX7" fmla="*/ 684212 w 882651"/>
                  <a:gd name="connsiteY7" fmla="*/ 277017 h 1038223"/>
                  <a:gd name="connsiteX8" fmla="*/ 584200 w 882651"/>
                  <a:gd name="connsiteY8" fmla="*/ 530223 h 1038223"/>
                  <a:gd name="connsiteX9" fmla="*/ 488950 w 882651"/>
                  <a:gd name="connsiteY9" fmla="*/ 688973 h 1038223"/>
                  <a:gd name="connsiteX10" fmla="*/ 311150 w 882651"/>
                  <a:gd name="connsiteY10" fmla="*/ 847723 h 1038223"/>
                  <a:gd name="connsiteX11" fmla="*/ 82550 w 882651"/>
                  <a:gd name="connsiteY11" fmla="*/ 993773 h 1038223"/>
                  <a:gd name="connsiteX12" fmla="*/ 95250 w 882651"/>
                  <a:gd name="connsiteY12" fmla="*/ 1006473 h 1038223"/>
                  <a:gd name="connsiteX13" fmla="*/ 95250 w 882651"/>
                  <a:gd name="connsiteY13" fmla="*/ 1006473 h 1038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651" h="1038223">
                    <a:moveTo>
                      <a:pt x="0" y="1038223"/>
                    </a:moveTo>
                    <a:lnTo>
                      <a:pt x="152400" y="949323"/>
                    </a:lnTo>
                    <a:lnTo>
                      <a:pt x="508000" y="727073"/>
                    </a:lnTo>
                    <a:lnTo>
                      <a:pt x="698500" y="530223"/>
                    </a:lnTo>
                    <a:lnTo>
                      <a:pt x="800100" y="231773"/>
                    </a:lnTo>
                    <a:lnTo>
                      <a:pt x="882651" y="0"/>
                    </a:lnTo>
                    <a:lnTo>
                      <a:pt x="785812" y="20636"/>
                    </a:lnTo>
                    <a:lnTo>
                      <a:pt x="684212" y="277017"/>
                    </a:lnTo>
                    <a:lnTo>
                      <a:pt x="584200" y="530223"/>
                    </a:lnTo>
                    <a:lnTo>
                      <a:pt x="488950" y="688973"/>
                    </a:lnTo>
                    <a:lnTo>
                      <a:pt x="311150" y="847723"/>
                    </a:lnTo>
                    <a:lnTo>
                      <a:pt x="82550" y="993773"/>
                    </a:lnTo>
                    <a:lnTo>
                      <a:pt x="95250" y="1006473"/>
                    </a:lnTo>
                    <a:lnTo>
                      <a:pt x="95250" y="1006473"/>
                    </a:lnTo>
                  </a:path>
                </a:pathLst>
              </a:cu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a:off x="4591048" y="593722"/>
                <a:ext cx="973138" cy="2035175"/>
              </a:xfrm>
              <a:custGeom>
                <a:avLst/>
                <a:gdLst>
                  <a:gd name="connsiteX0" fmla="*/ 1054100 w 1054100"/>
                  <a:gd name="connsiteY0" fmla="*/ 2000250 h 2063750"/>
                  <a:gd name="connsiteX1" fmla="*/ 774700 w 1054100"/>
                  <a:gd name="connsiteY1" fmla="*/ 1238250 h 2063750"/>
                  <a:gd name="connsiteX2" fmla="*/ 730250 w 1054100"/>
                  <a:gd name="connsiteY2" fmla="*/ 1187450 h 2063750"/>
                  <a:gd name="connsiteX3" fmla="*/ 298450 w 1054100"/>
                  <a:gd name="connsiteY3" fmla="*/ 0 h 2063750"/>
                  <a:gd name="connsiteX4" fmla="*/ 0 w 1054100"/>
                  <a:gd name="connsiteY4" fmla="*/ 0 h 2063750"/>
                  <a:gd name="connsiteX5" fmla="*/ 863600 w 1054100"/>
                  <a:gd name="connsiteY5" fmla="*/ 2063750 h 2063750"/>
                  <a:gd name="connsiteX6" fmla="*/ 1054100 w 1054100"/>
                  <a:gd name="connsiteY6" fmla="*/ 2000250 h 2063750"/>
                  <a:gd name="connsiteX0" fmla="*/ 987425 w 987425"/>
                  <a:gd name="connsiteY0" fmla="*/ 2019300 h 2063750"/>
                  <a:gd name="connsiteX1" fmla="*/ 774700 w 987425"/>
                  <a:gd name="connsiteY1" fmla="*/ 1238250 h 2063750"/>
                  <a:gd name="connsiteX2" fmla="*/ 730250 w 987425"/>
                  <a:gd name="connsiteY2" fmla="*/ 1187450 h 2063750"/>
                  <a:gd name="connsiteX3" fmla="*/ 298450 w 987425"/>
                  <a:gd name="connsiteY3" fmla="*/ 0 h 2063750"/>
                  <a:gd name="connsiteX4" fmla="*/ 0 w 987425"/>
                  <a:gd name="connsiteY4" fmla="*/ 0 h 2063750"/>
                  <a:gd name="connsiteX5" fmla="*/ 863600 w 987425"/>
                  <a:gd name="connsiteY5" fmla="*/ 2063750 h 2063750"/>
                  <a:gd name="connsiteX6" fmla="*/ 987425 w 987425"/>
                  <a:gd name="connsiteY6" fmla="*/ 2019300 h 2063750"/>
                  <a:gd name="connsiteX0" fmla="*/ 987425 w 987425"/>
                  <a:gd name="connsiteY0" fmla="*/ 2019300 h 2063750"/>
                  <a:gd name="connsiteX1" fmla="*/ 693737 w 987425"/>
                  <a:gd name="connsiteY1" fmla="*/ 1281113 h 2063750"/>
                  <a:gd name="connsiteX2" fmla="*/ 730250 w 987425"/>
                  <a:gd name="connsiteY2" fmla="*/ 1187450 h 2063750"/>
                  <a:gd name="connsiteX3" fmla="*/ 298450 w 987425"/>
                  <a:gd name="connsiteY3" fmla="*/ 0 h 2063750"/>
                  <a:gd name="connsiteX4" fmla="*/ 0 w 987425"/>
                  <a:gd name="connsiteY4" fmla="*/ 0 h 2063750"/>
                  <a:gd name="connsiteX5" fmla="*/ 863600 w 987425"/>
                  <a:gd name="connsiteY5" fmla="*/ 2063750 h 2063750"/>
                  <a:gd name="connsiteX6" fmla="*/ 987425 w 987425"/>
                  <a:gd name="connsiteY6" fmla="*/ 2019300 h 2063750"/>
                  <a:gd name="connsiteX0" fmla="*/ 987425 w 987425"/>
                  <a:gd name="connsiteY0" fmla="*/ 2019300 h 2063750"/>
                  <a:gd name="connsiteX1" fmla="*/ 693737 w 987425"/>
                  <a:gd name="connsiteY1" fmla="*/ 1281113 h 2063750"/>
                  <a:gd name="connsiteX2" fmla="*/ 554037 w 987425"/>
                  <a:gd name="connsiteY2" fmla="*/ 954087 h 2063750"/>
                  <a:gd name="connsiteX3" fmla="*/ 298450 w 987425"/>
                  <a:gd name="connsiteY3" fmla="*/ 0 h 2063750"/>
                  <a:gd name="connsiteX4" fmla="*/ 0 w 987425"/>
                  <a:gd name="connsiteY4" fmla="*/ 0 h 2063750"/>
                  <a:gd name="connsiteX5" fmla="*/ 863600 w 987425"/>
                  <a:gd name="connsiteY5" fmla="*/ 2063750 h 2063750"/>
                  <a:gd name="connsiteX6" fmla="*/ 987425 w 987425"/>
                  <a:gd name="connsiteY6" fmla="*/ 2019300 h 2063750"/>
                  <a:gd name="connsiteX0" fmla="*/ 987425 w 987425"/>
                  <a:gd name="connsiteY0" fmla="*/ 2019300 h 2063750"/>
                  <a:gd name="connsiteX1" fmla="*/ 693737 w 987425"/>
                  <a:gd name="connsiteY1" fmla="*/ 1281113 h 2063750"/>
                  <a:gd name="connsiteX2" fmla="*/ 554037 w 987425"/>
                  <a:gd name="connsiteY2" fmla="*/ 954087 h 2063750"/>
                  <a:gd name="connsiteX3" fmla="*/ 298450 w 987425"/>
                  <a:gd name="connsiteY3" fmla="*/ 0 h 2063750"/>
                  <a:gd name="connsiteX4" fmla="*/ 0 w 987425"/>
                  <a:gd name="connsiteY4" fmla="*/ 0 h 2063750"/>
                  <a:gd name="connsiteX5" fmla="*/ 863600 w 987425"/>
                  <a:gd name="connsiteY5" fmla="*/ 2063750 h 2063750"/>
                  <a:gd name="connsiteX6" fmla="*/ 987425 w 987425"/>
                  <a:gd name="connsiteY6" fmla="*/ 2019300 h 2063750"/>
                  <a:gd name="connsiteX0" fmla="*/ 987425 w 987425"/>
                  <a:gd name="connsiteY0" fmla="*/ 2019300 h 2063750"/>
                  <a:gd name="connsiteX1" fmla="*/ 693737 w 987425"/>
                  <a:gd name="connsiteY1" fmla="*/ 1281113 h 2063750"/>
                  <a:gd name="connsiteX2" fmla="*/ 554037 w 987425"/>
                  <a:gd name="connsiteY2" fmla="*/ 954087 h 2063750"/>
                  <a:gd name="connsiteX3" fmla="*/ 298450 w 987425"/>
                  <a:gd name="connsiteY3" fmla="*/ 0 h 2063750"/>
                  <a:gd name="connsiteX4" fmla="*/ 0 w 987425"/>
                  <a:gd name="connsiteY4" fmla="*/ 0 h 2063750"/>
                  <a:gd name="connsiteX5" fmla="*/ 863600 w 987425"/>
                  <a:gd name="connsiteY5" fmla="*/ 2063750 h 2063750"/>
                  <a:gd name="connsiteX6" fmla="*/ 987425 w 987425"/>
                  <a:gd name="connsiteY6" fmla="*/ 2019300 h 2063750"/>
                  <a:gd name="connsiteX0" fmla="*/ 987425 w 987425"/>
                  <a:gd name="connsiteY0" fmla="*/ 2019300 h 2063750"/>
                  <a:gd name="connsiteX1" fmla="*/ 693737 w 987425"/>
                  <a:gd name="connsiteY1" fmla="*/ 1281113 h 2063750"/>
                  <a:gd name="connsiteX2" fmla="*/ 606425 w 987425"/>
                  <a:gd name="connsiteY2" fmla="*/ 939800 h 2063750"/>
                  <a:gd name="connsiteX3" fmla="*/ 298450 w 987425"/>
                  <a:gd name="connsiteY3" fmla="*/ 0 h 2063750"/>
                  <a:gd name="connsiteX4" fmla="*/ 0 w 987425"/>
                  <a:gd name="connsiteY4" fmla="*/ 0 h 2063750"/>
                  <a:gd name="connsiteX5" fmla="*/ 863600 w 987425"/>
                  <a:gd name="connsiteY5" fmla="*/ 2063750 h 2063750"/>
                  <a:gd name="connsiteX6" fmla="*/ 987425 w 987425"/>
                  <a:gd name="connsiteY6" fmla="*/ 2019300 h 2063750"/>
                  <a:gd name="connsiteX0" fmla="*/ 987425 w 987425"/>
                  <a:gd name="connsiteY0" fmla="*/ 2019300 h 2063750"/>
                  <a:gd name="connsiteX1" fmla="*/ 693737 w 987425"/>
                  <a:gd name="connsiteY1" fmla="*/ 1281113 h 2063750"/>
                  <a:gd name="connsiteX2" fmla="*/ 568325 w 987425"/>
                  <a:gd name="connsiteY2" fmla="*/ 949325 h 2063750"/>
                  <a:gd name="connsiteX3" fmla="*/ 298450 w 987425"/>
                  <a:gd name="connsiteY3" fmla="*/ 0 h 2063750"/>
                  <a:gd name="connsiteX4" fmla="*/ 0 w 987425"/>
                  <a:gd name="connsiteY4" fmla="*/ 0 h 2063750"/>
                  <a:gd name="connsiteX5" fmla="*/ 863600 w 987425"/>
                  <a:gd name="connsiteY5" fmla="*/ 2063750 h 2063750"/>
                  <a:gd name="connsiteX6" fmla="*/ 987425 w 987425"/>
                  <a:gd name="connsiteY6" fmla="*/ 2019300 h 2063750"/>
                  <a:gd name="connsiteX0" fmla="*/ 987425 w 987425"/>
                  <a:gd name="connsiteY0" fmla="*/ 2019300 h 2063750"/>
                  <a:gd name="connsiteX1" fmla="*/ 693737 w 987425"/>
                  <a:gd name="connsiteY1" fmla="*/ 1281113 h 2063750"/>
                  <a:gd name="connsiteX2" fmla="*/ 568325 w 987425"/>
                  <a:gd name="connsiteY2" fmla="*/ 949325 h 2063750"/>
                  <a:gd name="connsiteX3" fmla="*/ 188913 w 987425"/>
                  <a:gd name="connsiteY3" fmla="*/ 0 h 2063750"/>
                  <a:gd name="connsiteX4" fmla="*/ 0 w 987425"/>
                  <a:gd name="connsiteY4" fmla="*/ 0 h 2063750"/>
                  <a:gd name="connsiteX5" fmla="*/ 863600 w 987425"/>
                  <a:gd name="connsiteY5" fmla="*/ 2063750 h 2063750"/>
                  <a:gd name="connsiteX6" fmla="*/ 987425 w 987425"/>
                  <a:gd name="connsiteY6" fmla="*/ 2019300 h 2063750"/>
                  <a:gd name="connsiteX0" fmla="*/ 973138 w 973138"/>
                  <a:gd name="connsiteY0" fmla="*/ 2019300 h 2063750"/>
                  <a:gd name="connsiteX1" fmla="*/ 679450 w 973138"/>
                  <a:gd name="connsiteY1" fmla="*/ 1281113 h 2063750"/>
                  <a:gd name="connsiteX2" fmla="*/ 554038 w 973138"/>
                  <a:gd name="connsiteY2" fmla="*/ 949325 h 2063750"/>
                  <a:gd name="connsiteX3" fmla="*/ 174626 w 973138"/>
                  <a:gd name="connsiteY3" fmla="*/ 0 h 2063750"/>
                  <a:gd name="connsiteX4" fmla="*/ 0 w 973138"/>
                  <a:gd name="connsiteY4" fmla="*/ 33338 h 2063750"/>
                  <a:gd name="connsiteX5" fmla="*/ 849313 w 973138"/>
                  <a:gd name="connsiteY5" fmla="*/ 2063750 h 2063750"/>
                  <a:gd name="connsiteX6" fmla="*/ 973138 w 973138"/>
                  <a:gd name="connsiteY6" fmla="*/ 2019300 h 2063750"/>
                  <a:gd name="connsiteX0" fmla="*/ 973138 w 973138"/>
                  <a:gd name="connsiteY0" fmla="*/ 1990725 h 2035175"/>
                  <a:gd name="connsiteX1" fmla="*/ 679450 w 973138"/>
                  <a:gd name="connsiteY1" fmla="*/ 1252538 h 2035175"/>
                  <a:gd name="connsiteX2" fmla="*/ 554038 w 973138"/>
                  <a:gd name="connsiteY2" fmla="*/ 920750 h 2035175"/>
                  <a:gd name="connsiteX3" fmla="*/ 198439 w 973138"/>
                  <a:gd name="connsiteY3" fmla="*/ 0 h 2035175"/>
                  <a:gd name="connsiteX4" fmla="*/ 0 w 973138"/>
                  <a:gd name="connsiteY4" fmla="*/ 4763 h 2035175"/>
                  <a:gd name="connsiteX5" fmla="*/ 849313 w 973138"/>
                  <a:gd name="connsiteY5" fmla="*/ 2035175 h 2035175"/>
                  <a:gd name="connsiteX6" fmla="*/ 973138 w 973138"/>
                  <a:gd name="connsiteY6" fmla="*/ 1990725 h 203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138" h="2035175">
                    <a:moveTo>
                      <a:pt x="973138" y="1990725"/>
                    </a:moveTo>
                    <a:lnTo>
                      <a:pt x="679450" y="1252538"/>
                    </a:lnTo>
                    <a:cubicBezTo>
                      <a:pt x="691621" y="1221317"/>
                      <a:pt x="634206" y="1129506"/>
                      <a:pt x="554038" y="920750"/>
                    </a:cubicBezTo>
                    <a:cubicBezTo>
                      <a:pt x="473870" y="711994"/>
                      <a:pt x="342372" y="395817"/>
                      <a:pt x="198439" y="0"/>
                    </a:cubicBezTo>
                    <a:lnTo>
                      <a:pt x="0" y="4763"/>
                    </a:lnTo>
                    <a:lnTo>
                      <a:pt x="849313" y="2035175"/>
                    </a:lnTo>
                    <a:lnTo>
                      <a:pt x="973138" y="1990725"/>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90"/>
              <p:cNvGrpSpPr/>
              <p:nvPr/>
            </p:nvGrpSpPr>
            <p:grpSpPr>
              <a:xfrm rot="21444577">
                <a:off x="5091761" y="1869781"/>
                <a:ext cx="335280" cy="751344"/>
                <a:chOff x="1013364" y="3230275"/>
                <a:chExt cx="335280" cy="751344"/>
              </a:xfrm>
            </p:grpSpPr>
            <p:sp>
              <p:nvSpPr>
                <p:cNvPr id="93" name="Isosceles Triangle 92"/>
                <p:cNvSpPr/>
                <p:nvPr/>
              </p:nvSpPr>
              <p:spPr>
                <a:xfrm>
                  <a:off x="1122906" y="3506426"/>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Isosceles Triangle 93"/>
                <p:cNvSpPr/>
                <p:nvPr/>
              </p:nvSpPr>
              <p:spPr>
                <a:xfrm>
                  <a:off x="1160528" y="3596212"/>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Isosceles Triangle 94"/>
                <p:cNvSpPr/>
                <p:nvPr/>
              </p:nvSpPr>
              <p:spPr>
                <a:xfrm>
                  <a:off x="1198152" y="3696020"/>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Isosceles Triangle 95"/>
                <p:cNvSpPr/>
                <p:nvPr/>
              </p:nvSpPr>
              <p:spPr>
                <a:xfrm>
                  <a:off x="1235774" y="3795830"/>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Isosceles Triangle 96"/>
                <p:cNvSpPr/>
                <p:nvPr/>
              </p:nvSpPr>
              <p:spPr>
                <a:xfrm>
                  <a:off x="1273397" y="3895639"/>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Isosceles Triangle 97"/>
                <p:cNvSpPr/>
                <p:nvPr/>
              </p:nvSpPr>
              <p:spPr>
                <a:xfrm>
                  <a:off x="1083374" y="3411484"/>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Isosceles Triangle 98"/>
                <p:cNvSpPr/>
                <p:nvPr/>
              </p:nvSpPr>
              <p:spPr>
                <a:xfrm>
                  <a:off x="1045751" y="3316254"/>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Isosceles Triangle 99"/>
                <p:cNvSpPr/>
                <p:nvPr/>
              </p:nvSpPr>
              <p:spPr>
                <a:xfrm>
                  <a:off x="1013364" y="3230275"/>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 name="Isosceles Triangle 122"/>
              <p:cNvSpPr/>
              <p:nvPr/>
            </p:nvSpPr>
            <p:spPr>
              <a:xfrm rot="21423377">
                <a:off x="4863864" y="1367659"/>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Isosceles Triangle 123"/>
              <p:cNvSpPr/>
              <p:nvPr/>
            </p:nvSpPr>
            <p:spPr>
              <a:xfrm rot="21423377">
                <a:off x="4903646" y="1449646"/>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Isosceles Triangle 124"/>
              <p:cNvSpPr/>
              <p:nvPr/>
            </p:nvSpPr>
            <p:spPr>
              <a:xfrm rot="21423377">
                <a:off x="4936651" y="1537964"/>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Isosceles Triangle 125"/>
              <p:cNvSpPr/>
              <p:nvPr/>
            </p:nvSpPr>
            <p:spPr>
              <a:xfrm rot="21423377">
                <a:off x="4979997" y="1634149"/>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Isosceles Triangle 126"/>
              <p:cNvSpPr/>
              <p:nvPr/>
            </p:nvSpPr>
            <p:spPr>
              <a:xfrm rot="21423377">
                <a:off x="5019779" y="1766345"/>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Isosceles Triangle 127"/>
              <p:cNvSpPr/>
              <p:nvPr/>
            </p:nvSpPr>
            <p:spPr>
              <a:xfrm rot="21423377">
                <a:off x="4824083" y="1276204"/>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Isosceles Triangle 128"/>
              <p:cNvSpPr/>
              <p:nvPr/>
            </p:nvSpPr>
            <p:spPr>
              <a:xfrm rot="21423377">
                <a:off x="4795731" y="1182467"/>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Isosceles Triangle 129"/>
              <p:cNvSpPr/>
              <p:nvPr/>
            </p:nvSpPr>
            <p:spPr>
              <a:xfrm rot="21423377">
                <a:off x="4750867" y="1085263"/>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Isosceles Triangle 130"/>
              <p:cNvSpPr/>
              <p:nvPr/>
            </p:nvSpPr>
            <p:spPr>
              <a:xfrm rot="21423377">
                <a:off x="4706788" y="988059"/>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Isosceles Triangle 131"/>
              <p:cNvSpPr/>
              <p:nvPr/>
            </p:nvSpPr>
            <p:spPr>
              <a:xfrm rot="21423377">
                <a:off x="4660326" y="879768"/>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Isosceles Triangle 134"/>
              <p:cNvSpPr/>
              <p:nvPr/>
            </p:nvSpPr>
            <p:spPr>
              <a:xfrm rot="21423377">
                <a:off x="4627225" y="786178"/>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Isosceles Triangle 135"/>
              <p:cNvSpPr/>
              <p:nvPr/>
            </p:nvSpPr>
            <p:spPr>
              <a:xfrm rot="21423377">
                <a:off x="4580763" y="677887"/>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2" name="Group 151"/>
          <p:cNvGrpSpPr/>
          <p:nvPr/>
        </p:nvGrpSpPr>
        <p:grpSpPr>
          <a:xfrm>
            <a:off x="4732020" y="734784"/>
            <a:ext cx="6050644" cy="2994660"/>
            <a:chOff x="4732020" y="647700"/>
            <a:chExt cx="6050644" cy="2994660"/>
          </a:xfrm>
        </p:grpSpPr>
        <p:sp>
          <p:nvSpPr>
            <p:cNvPr id="18" name="TextBox 17"/>
            <p:cNvSpPr txBox="1"/>
            <p:nvPr/>
          </p:nvSpPr>
          <p:spPr>
            <a:xfrm>
              <a:off x="8357064" y="822660"/>
              <a:ext cx="2425600" cy="461665"/>
            </a:xfrm>
            <a:prstGeom prst="rect">
              <a:avLst/>
            </a:prstGeom>
            <a:noFill/>
          </p:spPr>
          <p:txBody>
            <a:bodyPr wrap="none" rtlCol="0">
              <a:spAutoFit/>
            </a:bodyPr>
            <a:lstStyle/>
            <a:p>
              <a:r>
                <a:rPr lang="en-US" sz="2400" dirty="0"/>
                <a:t>1.61-1.59 Ga BLFZ</a:t>
              </a:r>
            </a:p>
          </p:txBody>
        </p:sp>
        <p:grpSp>
          <p:nvGrpSpPr>
            <p:cNvPr id="151" name="Group 150"/>
            <p:cNvGrpSpPr/>
            <p:nvPr/>
          </p:nvGrpSpPr>
          <p:grpSpPr>
            <a:xfrm>
              <a:off x="4732020" y="647700"/>
              <a:ext cx="1707590" cy="2994660"/>
              <a:chOff x="4732020" y="647700"/>
              <a:chExt cx="1707590" cy="2994660"/>
            </a:xfrm>
          </p:grpSpPr>
          <p:sp>
            <p:nvSpPr>
              <p:cNvPr id="139" name="Freeform 138"/>
              <p:cNvSpPr/>
              <p:nvPr/>
            </p:nvSpPr>
            <p:spPr>
              <a:xfrm>
                <a:off x="4732020" y="647700"/>
                <a:ext cx="1706880" cy="2994660"/>
              </a:xfrm>
              <a:custGeom>
                <a:avLst/>
                <a:gdLst>
                  <a:gd name="connsiteX0" fmla="*/ 0 w 1706880"/>
                  <a:gd name="connsiteY0" fmla="*/ 2994660 h 2994660"/>
                  <a:gd name="connsiteX1" fmla="*/ 571500 w 1706880"/>
                  <a:gd name="connsiteY1" fmla="*/ 2766060 h 2994660"/>
                  <a:gd name="connsiteX2" fmla="*/ 891540 w 1706880"/>
                  <a:gd name="connsiteY2" fmla="*/ 2446020 h 2994660"/>
                  <a:gd name="connsiteX3" fmla="*/ 1036320 w 1706880"/>
                  <a:gd name="connsiteY3" fmla="*/ 2179320 h 2994660"/>
                  <a:gd name="connsiteX4" fmla="*/ 1181100 w 1706880"/>
                  <a:gd name="connsiteY4" fmla="*/ 1775460 h 2994660"/>
                  <a:gd name="connsiteX5" fmla="*/ 1394460 w 1706880"/>
                  <a:gd name="connsiteY5" fmla="*/ 1577340 h 2994660"/>
                  <a:gd name="connsiteX6" fmla="*/ 1569720 w 1706880"/>
                  <a:gd name="connsiteY6" fmla="*/ 1295400 h 2994660"/>
                  <a:gd name="connsiteX7" fmla="*/ 1706880 w 1706880"/>
                  <a:gd name="connsiteY7" fmla="*/ 944880 h 2994660"/>
                  <a:gd name="connsiteX8" fmla="*/ 1699260 w 1706880"/>
                  <a:gd name="connsiteY8" fmla="*/ 769620 h 2994660"/>
                  <a:gd name="connsiteX9" fmla="*/ 1676400 w 1706880"/>
                  <a:gd name="connsiteY9" fmla="*/ 647700 h 2994660"/>
                  <a:gd name="connsiteX10" fmla="*/ 1607820 w 1706880"/>
                  <a:gd name="connsiteY10" fmla="*/ 449580 h 2994660"/>
                  <a:gd name="connsiteX11" fmla="*/ 1607820 w 1706880"/>
                  <a:gd name="connsiteY11" fmla="*/ 449580 h 2994660"/>
                  <a:gd name="connsiteX12" fmla="*/ 1493520 w 1706880"/>
                  <a:gd name="connsiteY12" fmla="*/ 0 h 29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6880" h="2994660">
                    <a:moveTo>
                      <a:pt x="0" y="2994660"/>
                    </a:moveTo>
                    <a:lnTo>
                      <a:pt x="571500" y="2766060"/>
                    </a:lnTo>
                    <a:lnTo>
                      <a:pt x="891540" y="2446020"/>
                    </a:lnTo>
                    <a:lnTo>
                      <a:pt x="1036320" y="2179320"/>
                    </a:lnTo>
                    <a:lnTo>
                      <a:pt x="1181100" y="1775460"/>
                    </a:lnTo>
                    <a:lnTo>
                      <a:pt x="1394460" y="1577340"/>
                    </a:lnTo>
                    <a:lnTo>
                      <a:pt x="1569720" y="1295400"/>
                    </a:lnTo>
                    <a:lnTo>
                      <a:pt x="1706880" y="944880"/>
                    </a:lnTo>
                    <a:lnTo>
                      <a:pt x="1699260" y="769620"/>
                    </a:lnTo>
                    <a:lnTo>
                      <a:pt x="1676400" y="647700"/>
                    </a:lnTo>
                    <a:lnTo>
                      <a:pt x="1607820" y="449580"/>
                    </a:lnTo>
                    <a:lnTo>
                      <a:pt x="1607820" y="449580"/>
                    </a:lnTo>
                    <a:lnTo>
                      <a:pt x="149352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 name="Group 143"/>
              <p:cNvGrpSpPr/>
              <p:nvPr/>
            </p:nvGrpSpPr>
            <p:grpSpPr>
              <a:xfrm rot="646738">
                <a:off x="6144162" y="674592"/>
                <a:ext cx="210652" cy="388679"/>
                <a:chOff x="6065870" y="711310"/>
                <a:chExt cx="210652" cy="388679"/>
              </a:xfrm>
            </p:grpSpPr>
            <p:sp>
              <p:nvSpPr>
                <p:cNvPr id="140" name="Isosceles Triangle 139"/>
                <p:cNvSpPr/>
                <p:nvPr/>
              </p:nvSpPr>
              <p:spPr>
                <a:xfrm rot="21423377">
                  <a:off x="6201275" y="1014009"/>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Isosceles Triangle 140"/>
                <p:cNvSpPr/>
                <p:nvPr/>
              </p:nvSpPr>
              <p:spPr>
                <a:xfrm rot="21423377">
                  <a:off x="6156411" y="916805"/>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Isosceles Triangle 141"/>
                <p:cNvSpPr/>
                <p:nvPr/>
              </p:nvSpPr>
              <p:spPr>
                <a:xfrm rot="21423377">
                  <a:off x="6112332" y="819601"/>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Isosceles Triangle 142"/>
                <p:cNvSpPr/>
                <p:nvPr/>
              </p:nvSpPr>
              <p:spPr>
                <a:xfrm rot="21423377">
                  <a:off x="6065870" y="711310"/>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6" name="Isosceles Triangle 145"/>
              <p:cNvSpPr/>
              <p:nvPr/>
            </p:nvSpPr>
            <p:spPr>
              <a:xfrm rot="1222132">
                <a:off x="6354839" y="1315899"/>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Isosceles Triangle 146"/>
              <p:cNvSpPr/>
              <p:nvPr/>
            </p:nvSpPr>
            <p:spPr>
              <a:xfrm rot="470115">
                <a:off x="6333709" y="1240595"/>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Isosceles Triangle 147"/>
              <p:cNvSpPr/>
              <p:nvPr/>
            </p:nvSpPr>
            <p:spPr>
              <a:xfrm rot="470115">
                <a:off x="6308587" y="1174962"/>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Isosceles Triangle 148"/>
              <p:cNvSpPr/>
              <p:nvPr/>
            </p:nvSpPr>
            <p:spPr>
              <a:xfrm rot="470115">
                <a:off x="6283197" y="1097996"/>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Isosceles Triangle 149"/>
              <p:cNvSpPr/>
              <p:nvPr/>
            </p:nvSpPr>
            <p:spPr>
              <a:xfrm rot="1777836">
                <a:off x="6364363" y="1411145"/>
                <a:ext cx="75247" cy="8598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TextBox 2"/>
          <p:cNvSpPr txBox="1"/>
          <p:nvPr/>
        </p:nvSpPr>
        <p:spPr>
          <a:xfrm>
            <a:off x="6478074" y="2742571"/>
            <a:ext cx="830677" cy="307777"/>
          </a:xfrm>
          <a:prstGeom prst="rect">
            <a:avLst/>
          </a:prstGeom>
          <a:noFill/>
        </p:spPr>
        <p:txBody>
          <a:bodyPr wrap="none" rtlCol="0">
            <a:spAutoFit/>
          </a:bodyPr>
          <a:lstStyle/>
          <a:p>
            <a:r>
              <a:rPr lang="en-US" sz="1400" dirty="0"/>
              <a:t>1630 Ma</a:t>
            </a:r>
          </a:p>
        </p:txBody>
      </p:sp>
      <p:sp>
        <p:nvSpPr>
          <p:cNvPr id="4" name="Rectangle 3"/>
          <p:cNvSpPr/>
          <p:nvPr/>
        </p:nvSpPr>
        <p:spPr>
          <a:xfrm>
            <a:off x="-32" y="522701"/>
            <a:ext cx="153319" cy="3086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6034525" y="2576219"/>
            <a:ext cx="1482289" cy="796990"/>
          </a:xfrm>
          <a:prstGeom prst="rect">
            <a:avLst/>
          </a:prstGeom>
          <a:solidFill>
            <a:srgbClr val="C4A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1630 Ma</a:t>
            </a:r>
          </a:p>
          <a:p>
            <a:pPr algn="ctr"/>
            <a:r>
              <a:rPr lang="en-US" sz="2000" b="1" dirty="0" err="1">
                <a:solidFill>
                  <a:schemeClr val="tx1"/>
                </a:solidFill>
              </a:rPr>
              <a:t>Subducted</a:t>
            </a:r>
            <a:r>
              <a:rPr lang="en-US" sz="2000" b="1" dirty="0">
                <a:solidFill>
                  <a:schemeClr val="tx1"/>
                </a:solidFill>
              </a:rPr>
              <a:t> Slab?</a:t>
            </a:r>
          </a:p>
        </p:txBody>
      </p:sp>
      <p:sp>
        <p:nvSpPr>
          <p:cNvPr id="2" name="Rectangle 1"/>
          <p:cNvSpPr/>
          <p:nvPr/>
        </p:nvSpPr>
        <p:spPr>
          <a:xfrm>
            <a:off x="6217735" y="2463708"/>
            <a:ext cx="1145880" cy="1750582"/>
          </a:xfrm>
          <a:prstGeom prst="rect">
            <a:avLst/>
          </a:prstGeom>
          <a:solidFill>
            <a:srgbClr val="C4A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a:off x="6127750" y="4074884"/>
            <a:ext cx="292100" cy="273050"/>
          </a:xfrm>
          <a:custGeom>
            <a:avLst/>
            <a:gdLst>
              <a:gd name="connsiteX0" fmla="*/ 0 w 292100"/>
              <a:gd name="connsiteY0" fmla="*/ 0 h 273050"/>
              <a:gd name="connsiteX1" fmla="*/ 114300 w 292100"/>
              <a:gd name="connsiteY1" fmla="*/ 0 h 273050"/>
              <a:gd name="connsiteX2" fmla="*/ 292100 w 292100"/>
              <a:gd name="connsiteY2" fmla="*/ 209550 h 273050"/>
              <a:gd name="connsiteX3" fmla="*/ 177800 w 292100"/>
              <a:gd name="connsiteY3" fmla="*/ 273050 h 273050"/>
              <a:gd name="connsiteX4" fmla="*/ 19050 w 292100"/>
              <a:gd name="connsiteY4" fmla="*/ 215900 h 273050"/>
              <a:gd name="connsiteX5" fmla="*/ 0 w 292100"/>
              <a:gd name="connsiteY5" fmla="*/ 0 h 27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273050">
                <a:moveTo>
                  <a:pt x="0" y="0"/>
                </a:moveTo>
                <a:lnTo>
                  <a:pt x="114300" y="0"/>
                </a:lnTo>
                <a:lnTo>
                  <a:pt x="292100" y="209550"/>
                </a:lnTo>
                <a:lnTo>
                  <a:pt x="177800" y="273050"/>
                </a:lnTo>
                <a:lnTo>
                  <a:pt x="19050" y="215900"/>
                </a:lnTo>
                <a:lnTo>
                  <a:pt x="0" y="0"/>
                </a:lnTo>
                <a:close/>
              </a:path>
            </a:pathLst>
          </a:custGeom>
          <a:solidFill>
            <a:srgbClr val="FF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19"/>
          <p:cNvSpPr>
            <a:spLocks noGrp="1"/>
          </p:cNvSpPr>
          <p:nvPr>
            <p:ph type="sldNum" sz="quarter" idx="12"/>
          </p:nvPr>
        </p:nvSpPr>
        <p:spPr>
          <a:xfrm>
            <a:off x="8610600" y="6443434"/>
            <a:ext cx="2743200" cy="365125"/>
          </a:xfrm>
        </p:spPr>
        <p:txBody>
          <a:bodyPr/>
          <a:lstStyle/>
          <a:p>
            <a:fld id="{32C3966A-1A92-4FBD-836E-3A6A1D4D04BF}" type="slidenum">
              <a:rPr lang="en-US" smtClean="0"/>
              <a:t>22</a:t>
            </a:fld>
            <a:endParaRPr lang="en-US"/>
          </a:p>
        </p:txBody>
      </p:sp>
      <p:sp>
        <p:nvSpPr>
          <p:cNvPr id="5" name="TextBox 4"/>
          <p:cNvSpPr txBox="1"/>
          <p:nvPr/>
        </p:nvSpPr>
        <p:spPr>
          <a:xfrm>
            <a:off x="-32" y="-45428"/>
            <a:ext cx="12192032" cy="523220"/>
          </a:xfrm>
          <a:prstGeom prst="rect">
            <a:avLst/>
          </a:prstGeom>
          <a:noFill/>
        </p:spPr>
        <p:txBody>
          <a:bodyPr wrap="square" rtlCol="0">
            <a:spAutoFit/>
          </a:bodyPr>
          <a:lstStyle/>
          <a:p>
            <a:pPr algn="ctr"/>
            <a:r>
              <a:rPr lang="en-US" sz="2800" b="1" dirty="0"/>
              <a:t>Piggy Back Structure During Progressive Shortening</a:t>
            </a:r>
          </a:p>
        </p:txBody>
      </p:sp>
      <p:sp>
        <p:nvSpPr>
          <p:cNvPr id="8" name="TextBox 7"/>
          <p:cNvSpPr txBox="1"/>
          <p:nvPr/>
        </p:nvSpPr>
        <p:spPr>
          <a:xfrm>
            <a:off x="8357064" y="5440044"/>
            <a:ext cx="3434080" cy="769441"/>
          </a:xfrm>
          <a:prstGeom prst="rect">
            <a:avLst/>
          </a:prstGeom>
          <a:noFill/>
        </p:spPr>
        <p:txBody>
          <a:bodyPr wrap="square" rtlCol="0">
            <a:spAutoFit/>
          </a:bodyPr>
          <a:lstStyle/>
          <a:p>
            <a:r>
              <a:rPr lang="en-US" sz="4400" b="1" dirty="0"/>
              <a:t>Questions?</a:t>
            </a:r>
          </a:p>
        </p:txBody>
      </p:sp>
    </p:spTree>
    <p:extLst>
      <p:ext uri="{BB962C8B-B14F-4D97-AF65-F5344CB8AC3E}">
        <p14:creationId xmlns:p14="http://schemas.microsoft.com/office/powerpoint/2010/main" val="355839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45459"/>
          </a:xfrm>
        </p:spPr>
        <p:txBody>
          <a:bodyPr>
            <a:normAutofit fontScale="90000"/>
          </a:bodyPr>
          <a:lstStyle/>
          <a:p>
            <a:pPr algn="ctr"/>
            <a:r>
              <a:rPr lang="en-US" dirty="0"/>
              <a:t>Full Evidence for Transform</a:t>
            </a:r>
          </a:p>
        </p:txBody>
      </p:sp>
      <p:sp>
        <p:nvSpPr>
          <p:cNvPr id="3" name="Content Placeholder 2"/>
          <p:cNvSpPr>
            <a:spLocks noGrp="1"/>
          </p:cNvSpPr>
          <p:nvPr>
            <p:ph idx="1"/>
          </p:nvPr>
        </p:nvSpPr>
        <p:spPr>
          <a:xfrm>
            <a:off x="0" y="833718"/>
            <a:ext cx="12075459" cy="5846481"/>
          </a:xfrm>
        </p:spPr>
        <p:txBody>
          <a:bodyPr>
            <a:normAutofit fontScale="62500" lnSpcReduction="20000"/>
          </a:bodyPr>
          <a:lstStyle/>
          <a:p>
            <a:pPr marL="0" indent="0">
              <a:spcBef>
                <a:spcPts val="600"/>
              </a:spcBef>
              <a:buNone/>
            </a:pPr>
            <a:r>
              <a:rPr lang="en-US" dirty="0"/>
              <a:t>1) Widespread 1.6 Ga from Mexico to Wyoming (</a:t>
            </a:r>
            <a:r>
              <a:rPr lang="en-US" dirty="0" err="1"/>
              <a:t>Duebendorfer</a:t>
            </a:r>
            <a:r>
              <a:rPr lang="en-US" dirty="0"/>
              <a:t> et al., 2015)</a:t>
            </a:r>
          </a:p>
          <a:p>
            <a:pPr marL="0" indent="0">
              <a:spcBef>
                <a:spcPts val="600"/>
              </a:spcBef>
              <a:buNone/>
            </a:pPr>
            <a:r>
              <a:rPr lang="en-US" dirty="0"/>
              <a:t>2) The BLFZ—north-</a:t>
            </a:r>
            <a:r>
              <a:rPr lang="en-US" dirty="0" err="1"/>
              <a:t>vergent</a:t>
            </a:r>
            <a:r>
              <a:rPr lang="en-US" dirty="0"/>
              <a:t>, thrust-tear fault with at least </a:t>
            </a:r>
            <a:r>
              <a:rPr lang="en-US" b="1" dirty="0"/>
              <a:t>30km of offset at ~1.6 Ga </a:t>
            </a:r>
            <a:r>
              <a:rPr lang="en-US" dirty="0"/>
              <a:t>(</a:t>
            </a:r>
            <a:r>
              <a:rPr lang="en-US" dirty="0" err="1"/>
              <a:t>Duebendorfer</a:t>
            </a:r>
            <a:r>
              <a:rPr lang="en-US" dirty="0"/>
              <a:t> et al, 2006a).</a:t>
            </a:r>
          </a:p>
          <a:p>
            <a:pPr marL="0" indent="0">
              <a:spcBef>
                <a:spcPts val="600"/>
              </a:spcBef>
              <a:buNone/>
            </a:pPr>
            <a:r>
              <a:rPr lang="en-US" dirty="0"/>
              <a:t>3) Oceanic slab of Yuan and </a:t>
            </a:r>
            <a:r>
              <a:rPr lang="en-US" dirty="0" err="1"/>
              <a:t>Dueker</a:t>
            </a:r>
            <a:r>
              <a:rPr lang="en-US" dirty="0"/>
              <a:t> (2005) is 150-200km in length, occurs </a:t>
            </a:r>
            <a:r>
              <a:rPr lang="en-US" dirty="0" err="1"/>
              <a:t>onlywest</a:t>
            </a:r>
            <a:r>
              <a:rPr lang="en-US" dirty="0"/>
              <a:t> of the BLFZ, has geophysical anisotropy that indicates olivine (</a:t>
            </a:r>
            <a:r>
              <a:rPr lang="en-US" dirty="0" err="1"/>
              <a:t>subducted</a:t>
            </a:r>
            <a:r>
              <a:rPr lang="en-US" dirty="0"/>
              <a:t> slab).</a:t>
            </a:r>
          </a:p>
          <a:p>
            <a:pPr marL="0" indent="0">
              <a:spcBef>
                <a:spcPts val="600"/>
              </a:spcBef>
              <a:buNone/>
            </a:pPr>
            <a:r>
              <a:rPr lang="en-US" dirty="0"/>
              <a:t>4) 150-200km strike slip fault corrects apparent misfit of CO shear zones (Chamberlain and </a:t>
            </a:r>
            <a:r>
              <a:rPr lang="en-US" dirty="0" err="1"/>
              <a:t>Duebendorfer</a:t>
            </a:r>
            <a:r>
              <a:rPr lang="en-US" dirty="0"/>
              <a:t>, 2005). </a:t>
            </a:r>
          </a:p>
          <a:p>
            <a:pPr marL="0" indent="0">
              <a:spcBef>
                <a:spcPts val="600"/>
              </a:spcBef>
              <a:buNone/>
            </a:pPr>
            <a:r>
              <a:rPr lang="en-US" dirty="0"/>
              <a:t>5) Offset may explain offset in the Jemez lineament in New Mexico</a:t>
            </a:r>
          </a:p>
          <a:p>
            <a:pPr marL="0" indent="0">
              <a:spcBef>
                <a:spcPts val="600"/>
              </a:spcBef>
              <a:buNone/>
            </a:pPr>
            <a:r>
              <a:rPr lang="en-US" dirty="0"/>
              <a:t>6) Explains large aeromagnetic low between the front and back ranges of Colorado (Finn and Sims, 2005).</a:t>
            </a:r>
          </a:p>
          <a:p>
            <a:pPr marL="0" indent="0">
              <a:spcBef>
                <a:spcPts val="600"/>
              </a:spcBef>
              <a:buNone/>
            </a:pPr>
            <a:r>
              <a:rPr lang="en-US" dirty="0"/>
              <a:t>7)  U-</a:t>
            </a:r>
            <a:r>
              <a:rPr lang="en-US" dirty="0" err="1"/>
              <a:t>Pb</a:t>
            </a:r>
            <a:r>
              <a:rPr lang="en-US" dirty="0"/>
              <a:t> TIMS dates for epidote in the SM and MB range from 1611±36 Ma to 1533±63 Ma (Strickland, 2004).</a:t>
            </a:r>
          </a:p>
          <a:p>
            <a:pPr marL="0" indent="0">
              <a:spcBef>
                <a:spcPts val="600"/>
              </a:spcBef>
              <a:buNone/>
            </a:pPr>
            <a:r>
              <a:rPr lang="en-US" dirty="0"/>
              <a:t>8) SM and MB epidote fracture have different kinematics and orientation on either side of transform.</a:t>
            </a:r>
          </a:p>
          <a:p>
            <a:pPr marL="0" indent="0">
              <a:spcBef>
                <a:spcPts val="600"/>
              </a:spcBef>
              <a:buNone/>
            </a:pPr>
            <a:r>
              <a:rPr lang="en-US" dirty="0"/>
              <a:t>9) </a:t>
            </a:r>
            <a:r>
              <a:rPr lang="en-US" dirty="0" err="1"/>
              <a:t>Nd</a:t>
            </a:r>
            <a:r>
              <a:rPr lang="en-US" dirty="0"/>
              <a:t> isotopes indicate Archean under MB (east side), but SM require post 1.78 Ga modification (Chamberlain, 1998). </a:t>
            </a:r>
          </a:p>
          <a:p>
            <a:pPr marL="0" indent="0">
              <a:spcBef>
                <a:spcPts val="600"/>
              </a:spcBef>
              <a:buNone/>
            </a:pPr>
            <a:r>
              <a:rPr lang="en-US" dirty="0"/>
              <a:t>10) Aeromagnetic anomaly traces of shear zones in Colorado do not extend past the proposed transform on either side, with the exception of the Arkansas River shear zone (Figure 4). </a:t>
            </a:r>
          </a:p>
          <a:p>
            <a:pPr marL="0" indent="0">
              <a:spcBef>
                <a:spcPts val="600"/>
              </a:spcBef>
              <a:buNone/>
            </a:pPr>
            <a:r>
              <a:rPr lang="en-US" dirty="0"/>
              <a:t>11) The </a:t>
            </a:r>
            <a:r>
              <a:rPr lang="en-US" dirty="0" err="1"/>
              <a:t>aeromag</a:t>
            </a:r>
            <a:r>
              <a:rPr lang="en-US" dirty="0"/>
              <a:t> extension of the SCFCSZ does not extend east of the proposed transform, and the extension of the SGSZ does not extend west of it.</a:t>
            </a:r>
          </a:p>
          <a:p>
            <a:pPr marL="0" indent="0">
              <a:spcBef>
                <a:spcPts val="600"/>
              </a:spcBef>
              <a:buNone/>
            </a:pPr>
            <a:endParaRPr lang="en-US" dirty="0"/>
          </a:p>
          <a:p>
            <a:pPr marL="0" indent="0">
              <a:spcBef>
                <a:spcPts val="600"/>
              </a:spcBef>
              <a:buNone/>
            </a:pPr>
            <a:r>
              <a:rPr lang="en-US" u="sng" dirty="0"/>
              <a:t>New Evidence:</a:t>
            </a:r>
          </a:p>
          <a:p>
            <a:pPr marL="0" indent="0">
              <a:spcBef>
                <a:spcPts val="600"/>
              </a:spcBef>
              <a:buNone/>
            </a:pPr>
            <a:r>
              <a:rPr lang="en-US" dirty="0"/>
              <a:t>1) The Five Points Shear Zone (FPSZ) is shown to have initiated prior to 1.67 Ga, and is on strike with the strike slip portion of the BLFZ, which was active as a north </a:t>
            </a:r>
            <a:r>
              <a:rPr lang="en-US" dirty="0" err="1"/>
              <a:t>vergent</a:t>
            </a:r>
            <a:r>
              <a:rPr lang="en-US" dirty="0"/>
              <a:t> thrust tear fault at 1.59-1.55 Ga. Thus, the FPSZ is a potential exposure of the proposed 1.6 Ga transform shown at the beginning of this thesis. </a:t>
            </a:r>
          </a:p>
          <a:p>
            <a:pPr marL="0" indent="0">
              <a:spcBef>
                <a:spcPts val="600"/>
              </a:spcBef>
              <a:buNone/>
            </a:pPr>
            <a:r>
              <a:rPr lang="en-US" dirty="0"/>
              <a:t>2) On the east side of the proposed transform evidence for greenschist grade reactivation is less extensive, and not present at all in some places (e.g. Johnson Ranch, this study), whereas it is abundant on the west side (SCFCSZ, BLFZ, Beaver Creek, White quartz monzonite).</a:t>
            </a:r>
          </a:p>
        </p:txBody>
      </p:sp>
      <p:sp>
        <p:nvSpPr>
          <p:cNvPr id="4" name="Slide Number Placeholder 3"/>
          <p:cNvSpPr>
            <a:spLocks noGrp="1"/>
          </p:cNvSpPr>
          <p:nvPr>
            <p:ph type="sldNum" sz="quarter" idx="12"/>
          </p:nvPr>
        </p:nvSpPr>
        <p:spPr/>
        <p:txBody>
          <a:bodyPr/>
          <a:lstStyle/>
          <a:p>
            <a:fld id="{32C3966A-1A92-4FBD-836E-3A6A1D4D04BF}" type="slidenum">
              <a:rPr lang="en-US" smtClean="0"/>
              <a:t>23</a:t>
            </a:fld>
            <a:endParaRPr lang="en-US"/>
          </a:p>
        </p:txBody>
      </p:sp>
    </p:spTree>
    <p:extLst>
      <p:ext uri="{BB962C8B-B14F-4D97-AF65-F5344CB8AC3E}">
        <p14:creationId xmlns:p14="http://schemas.microsoft.com/office/powerpoint/2010/main" val="2203135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9B35ECDB-C198-4616-B3E6-939D98DB73B1}"/>
              </a:ext>
            </a:extLst>
          </p:cNvPr>
          <p:cNvGrpSpPr/>
          <p:nvPr/>
        </p:nvGrpSpPr>
        <p:grpSpPr>
          <a:xfrm>
            <a:off x="3137784" y="405654"/>
            <a:ext cx="5932058" cy="6330109"/>
            <a:chOff x="3137784" y="405654"/>
            <a:chExt cx="5932058" cy="6330109"/>
          </a:xfrm>
        </p:grpSpPr>
        <p:pic>
          <p:nvPicPr>
            <p:cNvPr id="4" name="Picture 3" descr="rect4319-4-5-4-6-5">
              <a:extLst>
                <a:ext uri="{FF2B5EF4-FFF2-40B4-BE49-F238E27FC236}">
                  <a16:creationId xmlns:a16="http://schemas.microsoft.com/office/drawing/2014/main" id="{B8D84107-C959-49AE-BC03-88C04AF8A1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09815" y="482600"/>
              <a:ext cx="5172369" cy="6253163"/>
            </a:xfrm>
            <a:prstGeom prst="rect">
              <a:avLst/>
            </a:prstGeom>
            <a:noFill/>
            <a:ln>
              <a:noFill/>
            </a:ln>
          </p:spPr>
        </p:pic>
        <p:sp>
          <p:nvSpPr>
            <p:cNvPr id="3" name="TextBox 2">
              <a:extLst>
                <a:ext uri="{FF2B5EF4-FFF2-40B4-BE49-F238E27FC236}">
                  <a16:creationId xmlns:a16="http://schemas.microsoft.com/office/drawing/2014/main" id="{697B07EE-DF8B-49E1-B256-2C2F6DA7A061}"/>
                </a:ext>
              </a:extLst>
            </p:cNvPr>
            <p:cNvSpPr txBox="1"/>
            <p:nvPr/>
          </p:nvSpPr>
          <p:spPr>
            <a:xfrm rot="16200000">
              <a:off x="2336092" y="1286404"/>
              <a:ext cx="2018117" cy="369332"/>
            </a:xfrm>
            <a:prstGeom prst="rect">
              <a:avLst/>
            </a:prstGeom>
            <a:noFill/>
          </p:spPr>
          <p:txBody>
            <a:bodyPr wrap="none" rtlCol="0">
              <a:spAutoFit/>
            </a:bodyPr>
            <a:lstStyle/>
            <a:p>
              <a:r>
                <a:rPr lang="en-US" dirty="0"/>
                <a:t>1730 Ma Volcanism</a:t>
              </a:r>
            </a:p>
          </p:txBody>
        </p:sp>
        <p:sp>
          <p:nvSpPr>
            <p:cNvPr id="16" name="TextBox 15">
              <a:extLst>
                <a:ext uri="{FF2B5EF4-FFF2-40B4-BE49-F238E27FC236}">
                  <a16:creationId xmlns:a16="http://schemas.microsoft.com/office/drawing/2014/main" id="{2613EF09-5467-4155-B1CC-37C251BAF57A}"/>
                </a:ext>
              </a:extLst>
            </p:cNvPr>
            <p:cNvSpPr txBox="1"/>
            <p:nvPr/>
          </p:nvSpPr>
          <p:spPr>
            <a:xfrm rot="5400000" flipH="1">
              <a:off x="7760850" y="1322380"/>
              <a:ext cx="2172005" cy="338554"/>
            </a:xfrm>
            <a:prstGeom prst="rect">
              <a:avLst/>
            </a:prstGeom>
            <a:noFill/>
          </p:spPr>
          <p:txBody>
            <a:bodyPr wrap="none" rtlCol="0">
              <a:spAutoFit/>
            </a:bodyPr>
            <a:lstStyle/>
            <a:p>
              <a:r>
                <a:rPr lang="en-US" sz="1600" dirty="0"/>
                <a:t>&gt; 1672 Ma Deformation</a:t>
              </a:r>
            </a:p>
          </p:txBody>
        </p:sp>
        <p:sp>
          <p:nvSpPr>
            <p:cNvPr id="17" name="TextBox 16">
              <a:extLst>
                <a:ext uri="{FF2B5EF4-FFF2-40B4-BE49-F238E27FC236}">
                  <a16:creationId xmlns:a16="http://schemas.microsoft.com/office/drawing/2014/main" id="{EACA1E6E-9A19-42D5-927F-906C952AF605}"/>
                </a:ext>
              </a:extLst>
            </p:cNvPr>
            <p:cNvSpPr txBox="1"/>
            <p:nvPr/>
          </p:nvSpPr>
          <p:spPr>
            <a:xfrm rot="5400000" flipH="1">
              <a:off x="7872018" y="3456942"/>
              <a:ext cx="1954061" cy="338554"/>
            </a:xfrm>
            <a:prstGeom prst="rect">
              <a:avLst/>
            </a:prstGeom>
            <a:noFill/>
          </p:spPr>
          <p:txBody>
            <a:bodyPr wrap="none" rtlCol="0">
              <a:spAutoFit/>
            </a:bodyPr>
            <a:lstStyle/>
            <a:p>
              <a:r>
                <a:rPr lang="en-US" sz="1600" dirty="0"/>
                <a:t>1663 Ma Magmatism</a:t>
              </a:r>
            </a:p>
          </p:txBody>
        </p:sp>
        <p:sp>
          <p:nvSpPr>
            <p:cNvPr id="18" name="TextBox 17">
              <a:extLst>
                <a:ext uri="{FF2B5EF4-FFF2-40B4-BE49-F238E27FC236}">
                  <a16:creationId xmlns:a16="http://schemas.microsoft.com/office/drawing/2014/main" id="{5CDB508C-64D2-4C6D-ADEA-5D6AC7D586BE}"/>
                </a:ext>
              </a:extLst>
            </p:cNvPr>
            <p:cNvSpPr txBox="1"/>
            <p:nvPr/>
          </p:nvSpPr>
          <p:spPr>
            <a:xfrm rot="5400000" flipH="1">
              <a:off x="7923534" y="5462097"/>
              <a:ext cx="1954061" cy="338554"/>
            </a:xfrm>
            <a:prstGeom prst="rect">
              <a:avLst/>
            </a:prstGeom>
            <a:noFill/>
          </p:spPr>
          <p:txBody>
            <a:bodyPr wrap="none" rtlCol="0">
              <a:spAutoFit/>
            </a:bodyPr>
            <a:lstStyle/>
            <a:p>
              <a:r>
                <a:rPr lang="en-US" sz="1600" dirty="0"/>
                <a:t>1430 Ma Magmatism</a:t>
              </a:r>
            </a:p>
          </p:txBody>
        </p:sp>
        <p:sp>
          <p:nvSpPr>
            <p:cNvPr id="19" name="TextBox 18">
              <a:extLst>
                <a:ext uri="{FF2B5EF4-FFF2-40B4-BE49-F238E27FC236}">
                  <a16:creationId xmlns:a16="http://schemas.microsoft.com/office/drawing/2014/main" id="{DE6200C1-EF76-43A4-A8F7-25FE64C0C440}"/>
                </a:ext>
              </a:extLst>
            </p:cNvPr>
            <p:cNvSpPr txBox="1"/>
            <p:nvPr/>
          </p:nvSpPr>
          <p:spPr>
            <a:xfrm rot="16200000">
              <a:off x="2232504" y="3338983"/>
              <a:ext cx="2179892" cy="369332"/>
            </a:xfrm>
            <a:prstGeom prst="rect">
              <a:avLst/>
            </a:prstGeom>
            <a:noFill/>
          </p:spPr>
          <p:txBody>
            <a:bodyPr wrap="none" rtlCol="0">
              <a:spAutoFit/>
            </a:bodyPr>
            <a:lstStyle/>
            <a:p>
              <a:r>
                <a:rPr lang="en-US" dirty="0"/>
                <a:t>1672 Ma Magmatism</a:t>
              </a:r>
            </a:p>
          </p:txBody>
        </p:sp>
        <p:sp>
          <p:nvSpPr>
            <p:cNvPr id="20" name="TextBox 19">
              <a:extLst>
                <a:ext uri="{FF2B5EF4-FFF2-40B4-BE49-F238E27FC236}">
                  <a16:creationId xmlns:a16="http://schemas.microsoft.com/office/drawing/2014/main" id="{5DD2C995-7B92-4F44-860B-6EBABDB7B55F}"/>
                </a:ext>
              </a:extLst>
            </p:cNvPr>
            <p:cNvSpPr txBox="1"/>
            <p:nvPr/>
          </p:nvSpPr>
          <p:spPr>
            <a:xfrm rot="16200000">
              <a:off x="2320925" y="5497675"/>
              <a:ext cx="2003049" cy="369332"/>
            </a:xfrm>
            <a:prstGeom prst="rect">
              <a:avLst/>
            </a:prstGeom>
            <a:noFill/>
          </p:spPr>
          <p:txBody>
            <a:bodyPr wrap="none" rtlCol="0">
              <a:spAutoFit/>
            </a:bodyPr>
            <a:lstStyle/>
            <a:p>
              <a:r>
                <a:rPr lang="en-US" dirty="0"/>
                <a:t>1630 Deformation?</a:t>
              </a:r>
            </a:p>
          </p:txBody>
        </p:sp>
      </p:grpSp>
      <p:sp>
        <p:nvSpPr>
          <p:cNvPr id="14" name="Rectangle 13">
            <a:extLst>
              <a:ext uri="{FF2B5EF4-FFF2-40B4-BE49-F238E27FC236}">
                <a16:creationId xmlns:a16="http://schemas.microsoft.com/office/drawing/2014/main" id="{666AD76B-484A-4C82-82DD-5702CF932BEF}"/>
              </a:ext>
            </a:extLst>
          </p:cNvPr>
          <p:cNvSpPr/>
          <p:nvPr/>
        </p:nvSpPr>
        <p:spPr>
          <a:xfrm>
            <a:off x="6130964" y="4619171"/>
            <a:ext cx="3101109" cy="2177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9D1888-E538-42E7-9C1C-7E4D8818E73F}"/>
              </a:ext>
            </a:extLst>
          </p:cNvPr>
          <p:cNvSpPr/>
          <p:nvPr/>
        </p:nvSpPr>
        <p:spPr>
          <a:xfrm>
            <a:off x="2906484" y="4615543"/>
            <a:ext cx="6542315" cy="2155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7B82EF3-07CE-4A69-9907-4BEE01D4DF3F}"/>
              </a:ext>
            </a:extLst>
          </p:cNvPr>
          <p:cNvGrpSpPr/>
          <p:nvPr/>
        </p:nvGrpSpPr>
        <p:grpSpPr>
          <a:xfrm>
            <a:off x="3020784" y="2558141"/>
            <a:ext cx="6139545" cy="4212774"/>
            <a:chOff x="3145971" y="2558141"/>
            <a:chExt cx="5900058" cy="4212774"/>
          </a:xfrm>
        </p:grpSpPr>
        <p:sp>
          <p:nvSpPr>
            <p:cNvPr id="10" name="Rectangle 9">
              <a:extLst>
                <a:ext uri="{FF2B5EF4-FFF2-40B4-BE49-F238E27FC236}">
                  <a16:creationId xmlns:a16="http://schemas.microsoft.com/office/drawing/2014/main" id="{9C7F570D-E870-46AF-BD90-FA3F49F8AF40}"/>
                </a:ext>
              </a:extLst>
            </p:cNvPr>
            <p:cNvSpPr/>
            <p:nvPr/>
          </p:nvSpPr>
          <p:spPr>
            <a:xfrm>
              <a:off x="3145971" y="4593771"/>
              <a:ext cx="5660572" cy="2177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41890BB-94A4-49C5-A419-6C348B1C39D6}"/>
                </a:ext>
              </a:extLst>
            </p:cNvPr>
            <p:cNvSpPr/>
            <p:nvPr/>
          </p:nvSpPr>
          <p:spPr>
            <a:xfrm>
              <a:off x="6130965" y="2558141"/>
              <a:ext cx="2915064" cy="2177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C18941A3-A91B-4319-9DF0-E414C2DB22F1}"/>
              </a:ext>
            </a:extLst>
          </p:cNvPr>
          <p:cNvSpPr/>
          <p:nvPr/>
        </p:nvSpPr>
        <p:spPr>
          <a:xfrm>
            <a:off x="2906484" y="2558143"/>
            <a:ext cx="6542315" cy="4212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06A0A591-6997-4787-A2FA-9CA065338794}"/>
              </a:ext>
            </a:extLst>
          </p:cNvPr>
          <p:cNvGrpSpPr/>
          <p:nvPr/>
        </p:nvGrpSpPr>
        <p:grpSpPr>
          <a:xfrm>
            <a:off x="3461657" y="0"/>
            <a:ext cx="8081817" cy="6770915"/>
            <a:chOff x="3461657" y="0"/>
            <a:chExt cx="8081817" cy="6770915"/>
          </a:xfrm>
        </p:grpSpPr>
        <p:sp>
          <p:nvSpPr>
            <p:cNvPr id="6" name="Rectangle 5">
              <a:extLst>
                <a:ext uri="{FF2B5EF4-FFF2-40B4-BE49-F238E27FC236}">
                  <a16:creationId xmlns:a16="http://schemas.microsoft.com/office/drawing/2014/main" id="{77DF2496-8217-4624-909E-B7954F6D68DD}"/>
                </a:ext>
              </a:extLst>
            </p:cNvPr>
            <p:cNvSpPr/>
            <p:nvPr/>
          </p:nvSpPr>
          <p:spPr>
            <a:xfrm>
              <a:off x="3461657" y="2558143"/>
              <a:ext cx="5421086" cy="4212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7804DC3-A6C6-4DF3-AEE3-25928B9954CC}"/>
                </a:ext>
              </a:extLst>
            </p:cNvPr>
            <p:cNvSpPr/>
            <p:nvPr/>
          </p:nvSpPr>
          <p:spPr>
            <a:xfrm>
              <a:off x="6122388" y="0"/>
              <a:ext cx="5421086" cy="4212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93670787-577E-4463-A9B5-64C4B007F71B}"/>
              </a:ext>
            </a:extLst>
          </p:cNvPr>
          <p:cNvSpPr/>
          <p:nvPr/>
        </p:nvSpPr>
        <p:spPr>
          <a:xfrm>
            <a:off x="2982685" y="326572"/>
            <a:ext cx="6063344" cy="6444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0A7B614-25E9-4846-9E26-592B619D44AD}"/>
              </a:ext>
            </a:extLst>
          </p:cNvPr>
          <p:cNvSpPr txBox="1"/>
          <p:nvPr/>
        </p:nvSpPr>
        <p:spPr>
          <a:xfrm>
            <a:off x="239486" y="97879"/>
            <a:ext cx="2420150" cy="769441"/>
          </a:xfrm>
          <a:prstGeom prst="rect">
            <a:avLst/>
          </a:prstGeom>
          <a:noFill/>
        </p:spPr>
        <p:txBody>
          <a:bodyPr wrap="none" rtlCol="0">
            <a:spAutoFit/>
          </a:bodyPr>
          <a:lstStyle/>
          <a:p>
            <a:r>
              <a:rPr lang="en-US" sz="4400" b="1" dirty="0"/>
              <a:t>Summary</a:t>
            </a:r>
          </a:p>
        </p:txBody>
      </p:sp>
    </p:spTree>
    <p:extLst>
      <p:ext uri="{BB962C8B-B14F-4D97-AF65-F5344CB8AC3E}">
        <p14:creationId xmlns:p14="http://schemas.microsoft.com/office/powerpoint/2010/main" val="93299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9"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6AEE466-4DF4-424E-A614-6882D355E71D}"/>
              </a:ext>
            </a:extLst>
          </p:cNvPr>
          <p:cNvGrpSpPr/>
          <p:nvPr/>
        </p:nvGrpSpPr>
        <p:grpSpPr>
          <a:xfrm>
            <a:off x="4867275" y="65316"/>
            <a:ext cx="6189188" cy="7049484"/>
            <a:chOff x="4867275" y="65316"/>
            <a:chExt cx="6189188" cy="7049484"/>
          </a:xfrm>
        </p:grpSpPr>
        <p:grpSp>
          <p:nvGrpSpPr>
            <p:cNvPr id="9" name="Group 8">
              <a:extLst>
                <a:ext uri="{FF2B5EF4-FFF2-40B4-BE49-F238E27FC236}">
                  <a16:creationId xmlns:a16="http://schemas.microsoft.com/office/drawing/2014/main" id="{D4939A5A-DD4F-4AC7-AEFF-7EFA25E5A986}"/>
                </a:ext>
              </a:extLst>
            </p:cNvPr>
            <p:cNvGrpSpPr/>
            <p:nvPr/>
          </p:nvGrpSpPr>
          <p:grpSpPr>
            <a:xfrm>
              <a:off x="4867275" y="171451"/>
              <a:ext cx="6189188" cy="6943349"/>
              <a:chOff x="4867275" y="171451"/>
              <a:chExt cx="6189188" cy="6943349"/>
            </a:xfrm>
          </p:grpSpPr>
          <p:grpSp>
            <p:nvGrpSpPr>
              <p:cNvPr id="10" name="Group 9">
                <a:extLst>
                  <a:ext uri="{FF2B5EF4-FFF2-40B4-BE49-F238E27FC236}">
                    <a16:creationId xmlns:a16="http://schemas.microsoft.com/office/drawing/2014/main" id="{E2A9548B-80F6-496C-B777-C30012E655F7}"/>
                  </a:ext>
                </a:extLst>
              </p:cNvPr>
              <p:cNvGrpSpPr/>
              <p:nvPr/>
            </p:nvGrpSpPr>
            <p:grpSpPr>
              <a:xfrm>
                <a:off x="6027263" y="239568"/>
                <a:ext cx="5029200" cy="6875232"/>
                <a:chOff x="32658" y="0"/>
                <a:chExt cx="5029200" cy="6875232"/>
              </a:xfrm>
            </p:grpSpPr>
            <p:sp>
              <p:nvSpPr>
                <p:cNvPr id="13" name="Rectangle 12">
                  <a:extLst>
                    <a:ext uri="{FF2B5EF4-FFF2-40B4-BE49-F238E27FC236}">
                      <a16:creationId xmlns:a16="http://schemas.microsoft.com/office/drawing/2014/main" id="{5D8DF38C-8AAE-4B4D-B36D-E3F866A490EF}"/>
                    </a:ext>
                  </a:extLst>
                </p:cNvPr>
                <p:cNvSpPr/>
                <p:nvPr/>
              </p:nvSpPr>
              <p:spPr>
                <a:xfrm>
                  <a:off x="32658" y="0"/>
                  <a:ext cx="5029200" cy="6875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D4F7271F-CA45-4443-BF42-6F896E9A4A7D}"/>
                    </a:ext>
                  </a:extLst>
                </p:cNvPr>
                <p:cNvPicPr>
                  <a:picLocks noChangeAspect="1"/>
                </p:cNvPicPr>
                <p:nvPr/>
              </p:nvPicPr>
              <p:blipFill>
                <a:blip r:embed="rId2"/>
                <a:stretch>
                  <a:fillRect/>
                </a:stretch>
              </p:blipFill>
              <p:spPr>
                <a:xfrm>
                  <a:off x="342501" y="40391"/>
                  <a:ext cx="4170025" cy="6523285"/>
                </a:xfrm>
                <a:prstGeom prst="rect">
                  <a:avLst/>
                </a:prstGeom>
              </p:spPr>
            </p:pic>
          </p:grpSp>
          <p:sp>
            <p:nvSpPr>
              <p:cNvPr id="2" name="Rectangle 1"/>
              <p:cNvSpPr/>
              <p:nvPr/>
            </p:nvSpPr>
            <p:spPr>
              <a:xfrm>
                <a:off x="8541863" y="2200274"/>
                <a:ext cx="946170" cy="1476909"/>
              </a:xfrm>
              <a:prstGeom prst="rect">
                <a:avLst/>
              </a:prstGeom>
              <a:solidFill>
                <a:schemeClr val="accent1">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87E2A20F-CDAC-47D0-9C28-63ADBF84DC8B}"/>
                  </a:ext>
                </a:extLst>
              </p:cNvPr>
              <p:cNvCxnSpPr>
                <a:cxnSpLocks/>
              </p:cNvCxnSpPr>
              <p:nvPr/>
            </p:nvCxnSpPr>
            <p:spPr>
              <a:xfrm flipH="1" flipV="1">
                <a:off x="4867275" y="171451"/>
                <a:ext cx="4620758" cy="20288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89B80D-2DD3-459A-A015-4253D28FDA43}"/>
                  </a:ext>
                </a:extLst>
              </p:cNvPr>
              <p:cNvCxnSpPr/>
              <p:nvPr/>
            </p:nvCxnSpPr>
            <p:spPr>
              <a:xfrm flipH="1">
                <a:off x="4886325" y="3677184"/>
                <a:ext cx="4601708" cy="17711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EF56CF21-8E47-4706-AE93-848DDD8C69BB}"/>
                </a:ext>
              </a:extLst>
            </p:cNvPr>
            <p:cNvSpPr txBox="1"/>
            <p:nvPr/>
          </p:nvSpPr>
          <p:spPr>
            <a:xfrm>
              <a:off x="5943597" y="65316"/>
              <a:ext cx="5056128" cy="523220"/>
            </a:xfrm>
            <a:prstGeom prst="rect">
              <a:avLst/>
            </a:prstGeom>
            <a:solidFill>
              <a:schemeClr val="bg1"/>
            </a:solidFill>
          </p:spPr>
          <p:txBody>
            <a:bodyPr wrap="none" rtlCol="0">
              <a:spAutoFit/>
            </a:bodyPr>
            <a:lstStyle/>
            <a:p>
              <a:r>
                <a:rPr lang="en-US" sz="2800" b="1" dirty="0"/>
                <a:t>Ambient Temperature at ~1.4 Ga</a:t>
              </a:r>
            </a:p>
          </p:txBody>
        </p:sp>
      </p:grpSp>
      <p:pic>
        <p:nvPicPr>
          <p:cNvPr id="4" name="Picture 3" descr="FIve points area location map">
            <a:extLst>
              <a:ext uri="{FF2B5EF4-FFF2-40B4-BE49-F238E27FC236}">
                <a16:creationId xmlns:a16="http://schemas.microsoft.com/office/drawing/2014/main" id="{6A092364-191F-4375-AC87-D0D6B1F02D8D}"/>
              </a:ext>
            </a:extLst>
          </p:cNvPr>
          <p:cNvPicPr>
            <a:picLocks noChangeAspect="1"/>
          </p:cNvPicPr>
          <p:nvPr/>
        </p:nvPicPr>
        <p:blipFill rotWithShape="1">
          <a:blip r:embed="rId3">
            <a:extLst>
              <a:ext uri="{28A0092B-C50C-407E-A947-70E740481C1C}">
                <a14:useLocalDpi xmlns:a14="http://schemas.microsoft.com/office/drawing/2010/main" val="0"/>
              </a:ext>
            </a:extLst>
          </a:blip>
          <a:srcRect l="-969" t="-600" r="-835" b="-241"/>
          <a:stretch/>
        </p:blipFill>
        <p:spPr bwMode="auto">
          <a:xfrm>
            <a:off x="224770" y="51187"/>
            <a:ext cx="4809143" cy="6660633"/>
          </a:xfrm>
          <a:prstGeom prst="rect">
            <a:avLst/>
          </a:prstGeom>
          <a:noFill/>
          <a:ln>
            <a:noFill/>
          </a:ln>
          <a:extLst>
            <a:ext uri="{53640926-AAD7-44D8-BBD7-CCE9431645EC}">
              <a14:shadowObscured xmlns:a14="http://schemas.microsoft.com/office/drawing/2010/main"/>
            </a:ext>
          </a:extLst>
        </p:spPr>
      </p:pic>
      <p:sp>
        <p:nvSpPr>
          <p:cNvPr id="18" name="Star: 5 Points 19">
            <a:extLst>
              <a:ext uri="{FF2B5EF4-FFF2-40B4-BE49-F238E27FC236}">
                <a16:creationId xmlns:a16="http://schemas.microsoft.com/office/drawing/2014/main" id="{A3A292CB-F26E-4EA0-B6A6-C428473DEC9A}"/>
              </a:ext>
            </a:extLst>
          </p:cNvPr>
          <p:cNvSpPr/>
          <p:nvPr/>
        </p:nvSpPr>
        <p:spPr>
          <a:xfrm>
            <a:off x="9166826" y="3337413"/>
            <a:ext cx="321207" cy="315379"/>
          </a:xfrm>
          <a:prstGeom prst="star5">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858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ve points area location map">
            <a:extLst>
              <a:ext uri="{FF2B5EF4-FFF2-40B4-BE49-F238E27FC236}">
                <a16:creationId xmlns:a16="http://schemas.microsoft.com/office/drawing/2014/main" id="{6A092364-191F-4375-AC87-D0D6B1F02D8D}"/>
              </a:ext>
            </a:extLst>
          </p:cNvPr>
          <p:cNvPicPr>
            <a:picLocks noChangeAspect="1"/>
          </p:cNvPicPr>
          <p:nvPr/>
        </p:nvPicPr>
        <p:blipFill rotWithShape="1">
          <a:blip r:embed="rId2">
            <a:extLst>
              <a:ext uri="{28A0092B-C50C-407E-A947-70E740481C1C}">
                <a14:useLocalDpi xmlns:a14="http://schemas.microsoft.com/office/drawing/2010/main" val="0"/>
              </a:ext>
            </a:extLst>
          </a:blip>
          <a:srcRect l="-969" t="-600" r="-835" b="-241"/>
          <a:stretch/>
        </p:blipFill>
        <p:spPr bwMode="auto">
          <a:xfrm>
            <a:off x="224770" y="51187"/>
            <a:ext cx="4809143" cy="6660633"/>
          </a:xfrm>
          <a:prstGeom prst="rect">
            <a:avLst/>
          </a:prstGeom>
          <a:noFill/>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426FF809-0372-4677-A2D3-778BA093AF1F}"/>
              </a:ext>
            </a:extLst>
          </p:cNvPr>
          <p:cNvGrpSpPr/>
          <p:nvPr/>
        </p:nvGrpSpPr>
        <p:grpSpPr>
          <a:xfrm>
            <a:off x="2771480" y="492897"/>
            <a:ext cx="9369926" cy="5125478"/>
            <a:chOff x="2771480" y="492897"/>
            <a:chExt cx="9369926" cy="5125478"/>
          </a:xfrm>
        </p:grpSpPr>
        <p:pic>
          <p:nvPicPr>
            <p:cNvPr id="3" name="Picture 2">
              <a:extLst>
                <a:ext uri="{FF2B5EF4-FFF2-40B4-BE49-F238E27FC236}">
                  <a16:creationId xmlns:a16="http://schemas.microsoft.com/office/drawing/2014/main" id="{112334CA-583F-47D3-9A75-345D557620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5290" y="492897"/>
              <a:ext cx="6906116" cy="4579338"/>
            </a:xfrm>
            <a:prstGeom prst="rect">
              <a:avLst/>
            </a:prstGeom>
          </p:spPr>
        </p:pic>
        <p:grpSp>
          <p:nvGrpSpPr>
            <p:cNvPr id="14" name="Group 13">
              <a:extLst>
                <a:ext uri="{FF2B5EF4-FFF2-40B4-BE49-F238E27FC236}">
                  <a16:creationId xmlns:a16="http://schemas.microsoft.com/office/drawing/2014/main" id="{3C306031-0BAC-4312-B719-D7395DBAF0DD}"/>
                </a:ext>
              </a:extLst>
            </p:cNvPr>
            <p:cNvGrpSpPr/>
            <p:nvPr/>
          </p:nvGrpSpPr>
          <p:grpSpPr>
            <a:xfrm>
              <a:off x="2771480" y="492897"/>
              <a:ext cx="7839370" cy="5125478"/>
              <a:chOff x="2771480" y="492897"/>
              <a:chExt cx="7839370" cy="5125478"/>
            </a:xfrm>
          </p:grpSpPr>
          <p:sp>
            <p:nvSpPr>
              <p:cNvPr id="7" name="Rectangle 6">
                <a:extLst>
                  <a:ext uri="{FF2B5EF4-FFF2-40B4-BE49-F238E27FC236}">
                    <a16:creationId xmlns:a16="http://schemas.microsoft.com/office/drawing/2014/main" id="{0E380B32-3292-48EC-98E5-670BBB416891}"/>
                  </a:ext>
                </a:extLst>
              </p:cNvPr>
              <p:cNvSpPr/>
              <p:nvPr/>
            </p:nvSpPr>
            <p:spPr>
              <a:xfrm>
                <a:off x="2799761" y="4901938"/>
                <a:ext cx="904973" cy="716437"/>
              </a:xfrm>
              <a:prstGeom prst="rect">
                <a:avLst/>
              </a:prstGeom>
              <a:solidFill>
                <a:srgbClr val="0000FF">
                  <a:alpha val="27843"/>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2BCB793-829E-44AE-BE0D-60105D229198}"/>
                  </a:ext>
                </a:extLst>
              </p:cNvPr>
              <p:cNvCxnSpPr>
                <a:cxnSpLocks/>
              </p:cNvCxnSpPr>
              <p:nvPr/>
            </p:nvCxnSpPr>
            <p:spPr>
              <a:xfrm flipV="1">
                <a:off x="2771480" y="492897"/>
                <a:ext cx="2682263" cy="440904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AFB8160-DAB6-4CE9-8418-50559874ECBE}"/>
                  </a:ext>
                </a:extLst>
              </p:cNvPr>
              <p:cNvCxnSpPr>
                <a:cxnSpLocks/>
              </p:cNvCxnSpPr>
              <p:nvPr/>
            </p:nvCxnSpPr>
            <p:spPr>
              <a:xfrm flipV="1">
                <a:off x="3704734" y="4838700"/>
                <a:ext cx="6906116" cy="7796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 name="Rectangle 11">
            <a:extLst>
              <a:ext uri="{FF2B5EF4-FFF2-40B4-BE49-F238E27FC236}">
                <a16:creationId xmlns:a16="http://schemas.microsoft.com/office/drawing/2014/main" id="{4727C5F4-4E4A-4399-8D39-E35BF53A722A}"/>
              </a:ext>
            </a:extLst>
          </p:cNvPr>
          <p:cNvSpPr/>
          <p:nvPr/>
        </p:nvSpPr>
        <p:spPr>
          <a:xfrm>
            <a:off x="6444343" y="665721"/>
            <a:ext cx="979714" cy="779675"/>
          </a:xfrm>
          <a:prstGeom prst="rect">
            <a:avLst/>
          </a:prstGeom>
          <a:solidFill>
            <a:schemeClr val="accent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296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6EE41B3-91C3-418F-BB7C-EC92010E20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89" y="450081"/>
            <a:ext cx="9475863" cy="6283297"/>
          </a:xfrm>
          <a:prstGeom prst="rect">
            <a:avLst/>
          </a:prstGeom>
        </p:spPr>
      </p:pic>
      <p:grpSp>
        <p:nvGrpSpPr>
          <p:cNvPr id="10" name="Group 9">
            <a:extLst>
              <a:ext uri="{FF2B5EF4-FFF2-40B4-BE49-F238E27FC236}">
                <a16:creationId xmlns:a16="http://schemas.microsoft.com/office/drawing/2014/main" id="{DD2A633D-6CB5-4712-84B4-DEF5C857D2C4}"/>
              </a:ext>
            </a:extLst>
          </p:cNvPr>
          <p:cNvGrpSpPr/>
          <p:nvPr/>
        </p:nvGrpSpPr>
        <p:grpSpPr>
          <a:xfrm>
            <a:off x="2242456" y="258244"/>
            <a:ext cx="9867755" cy="6466413"/>
            <a:chOff x="2242456" y="258244"/>
            <a:chExt cx="9867755" cy="6466413"/>
          </a:xfrm>
        </p:grpSpPr>
        <p:sp>
          <p:nvSpPr>
            <p:cNvPr id="12" name="Rectangle 11">
              <a:extLst>
                <a:ext uri="{FF2B5EF4-FFF2-40B4-BE49-F238E27FC236}">
                  <a16:creationId xmlns:a16="http://schemas.microsoft.com/office/drawing/2014/main" id="{B79ED084-0E6B-41E8-9034-0CEF9E4C3711}"/>
                </a:ext>
              </a:extLst>
            </p:cNvPr>
            <p:cNvSpPr/>
            <p:nvPr/>
          </p:nvSpPr>
          <p:spPr>
            <a:xfrm>
              <a:off x="2242456" y="609600"/>
              <a:ext cx="871153" cy="1095821"/>
            </a:xfrm>
            <a:prstGeom prst="rect">
              <a:avLst/>
            </a:prstGeom>
            <a:solidFill>
              <a:schemeClr val="accent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D9BC2EDE-66B8-4B4E-A01A-45FC1125ADA8}"/>
                </a:ext>
              </a:extLst>
            </p:cNvPr>
            <p:cNvCxnSpPr>
              <a:cxnSpLocks/>
            </p:cNvCxnSpPr>
            <p:nvPr/>
          </p:nvCxnSpPr>
          <p:spPr>
            <a:xfrm flipV="1">
              <a:off x="2242456" y="258244"/>
              <a:ext cx="3483430" cy="35135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B2FA49B-6C53-48EF-8EE4-5B20EC237B23}"/>
                </a:ext>
              </a:extLst>
            </p:cNvPr>
            <p:cNvCxnSpPr>
              <a:cxnSpLocks/>
            </p:cNvCxnSpPr>
            <p:nvPr/>
          </p:nvCxnSpPr>
          <p:spPr>
            <a:xfrm>
              <a:off x="2242456" y="1705421"/>
              <a:ext cx="3374573" cy="5019236"/>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DEAD9C6-B200-49B7-9AF5-94CE6E90290A}"/>
                </a:ext>
              </a:extLst>
            </p:cNvPr>
            <p:cNvPicPr>
              <a:picLocks noChangeAspect="1"/>
            </p:cNvPicPr>
            <p:nvPr/>
          </p:nvPicPr>
          <p:blipFill rotWithShape="1">
            <a:blip r:embed="rId3">
              <a:extLst>
                <a:ext uri="{28A0092B-C50C-407E-A947-70E740481C1C}">
                  <a14:useLocalDpi xmlns:a14="http://schemas.microsoft.com/office/drawing/2010/main" val="0"/>
                </a:ext>
              </a:extLst>
            </a:blip>
            <a:srcRect l="30829" t="17796" r="29543" b="27616"/>
            <a:stretch/>
          </p:blipFill>
          <p:spPr>
            <a:xfrm>
              <a:off x="5617029" y="316599"/>
              <a:ext cx="6493182" cy="6356527"/>
            </a:xfrm>
            <a:prstGeom prst="rect">
              <a:avLst/>
            </a:prstGeom>
            <a:ln w="50800">
              <a:solidFill>
                <a:schemeClr val="accent5">
                  <a:lumMod val="75000"/>
                </a:schemeClr>
              </a:solidFill>
            </a:ln>
          </p:spPr>
        </p:pic>
      </p:grpSp>
      <p:pic>
        <p:nvPicPr>
          <p:cNvPr id="19" name="Picture 18">
            <a:extLst>
              <a:ext uri="{FF2B5EF4-FFF2-40B4-BE49-F238E27FC236}">
                <a16:creationId xmlns:a16="http://schemas.microsoft.com/office/drawing/2014/main" id="{5C1405AE-9819-4F99-BB04-471DF7AB7A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3189" y="450081"/>
            <a:ext cx="3555020" cy="4947065"/>
          </a:xfrm>
          <a:prstGeom prst="rect">
            <a:avLst/>
          </a:prstGeom>
        </p:spPr>
      </p:pic>
    </p:spTree>
    <p:extLst>
      <p:ext uri="{BB962C8B-B14F-4D97-AF65-F5344CB8AC3E}">
        <p14:creationId xmlns:p14="http://schemas.microsoft.com/office/powerpoint/2010/main" val="295778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23D937-AFE4-4C08-AF11-6BB9255D02CA}"/>
              </a:ext>
            </a:extLst>
          </p:cNvPr>
          <p:cNvPicPr>
            <a:picLocks noChangeAspect="1"/>
          </p:cNvPicPr>
          <p:nvPr/>
        </p:nvPicPr>
        <p:blipFill>
          <a:blip r:embed="rId2"/>
          <a:stretch>
            <a:fillRect/>
          </a:stretch>
        </p:blipFill>
        <p:spPr>
          <a:xfrm>
            <a:off x="4945240" y="1315671"/>
            <a:ext cx="7134708" cy="5182949"/>
          </a:xfrm>
          <a:prstGeom prst="rect">
            <a:avLst/>
          </a:prstGeom>
        </p:spPr>
      </p:pic>
      <p:pic>
        <p:nvPicPr>
          <p:cNvPr id="2" name="Picture 1">
            <a:extLst>
              <a:ext uri="{FF2B5EF4-FFF2-40B4-BE49-F238E27FC236}">
                <a16:creationId xmlns:a16="http://schemas.microsoft.com/office/drawing/2014/main" id="{958DC1A6-1B38-476A-96A1-14464FC25813}"/>
              </a:ext>
            </a:extLst>
          </p:cNvPr>
          <p:cNvPicPr>
            <a:picLocks noChangeAspect="1"/>
          </p:cNvPicPr>
          <p:nvPr/>
        </p:nvPicPr>
        <p:blipFill>
          <a:blip r:embed="rId3"/>
          <a:stretch>
            <a:fillRect/>
          </a:stretch>
        </p:blipFill>
        <p:spPr>
          <a:xfrm>
            <a:off x="4939961" y="1303778"/>
            <a:ext cx="7130934" cy="5182948"/>
          </a:xfrm>
          <a:prstGeom prst="rect">
            <a:avLst/>
          </a:prstGeom>
        </p:spPr>
      </p:pic>
      <p:sp>
        <p:nvSpPr>
          <p:cNvPr id="9" name="Rectangle 8">
            <a:extLst>
              <a:ext uri="{FF2B5EF4-FFF2-40B4-BE49-F238E27FC236}">
                <a16:creationId xmlns:a16="http://schemas.microsoft.com/office/drawing/2014/main" id="{80D90311-9D1B-4632-9FC1-9B7999464035}"/>
              </a:ext>
            </a:extLst>
          </p:cNvPr>
          <p:cNvSpPr/>
          <p:nvPr/>
        </p:nvSpPr>
        <p:spPr>
          <a:xfrm>
            <a:off x="9672637" y="2896909"/>
            <a:ext cx="319775" cy="1498862"/>
          </a:xfrm>
          <a:prstGeom prst="rect">
            <a:avLst/>
          </a:prstGeom>
          <a:solidFill>
            <a:srgbClr val="00B050"/>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E609905-867C-46C4-A3E4-DC1E206A5787}"/>
              </a:ext>
            </a:extLst>
          </p:cNvPr>
          <p:cNvSpPr>
            <a:spLocks noGrp="1"/>
          </p:cNvSpPr>
          <p:nvPr>
            <p:ph type="title"/>
          </p:nvPr>
        </p:nvSpPr>
        <p:spPr>
          <a:xfrm>
            <a:off x="121105" y="34925"/>
            <a:ext cx="11770680" cy="1325563"/>
          </a:xfrm>
        </p:spPr>
        <p:txBody>
          <a:bodyPr>
            <a:normAutofit/>
          </a:bodyPr>
          <a:lstStyle/>
          <a:p>
            <a:pPr algn="ctr"/>
            <a:r>
              <a:rPr lang="en-US" sz="3200" b="1" dirty="0"/>
              <a:t>Timing Constraint 1 on Shearing: Age of Wet Mtn. Volcanic Arc Rocks</a:t>
            </a:r>
          </a:p>
        </p:txBody>
      </p:sp>
      <p:pic>
        <p:nvPicPr>
          <p:cNvPr id="11" name="Picture 10">
            <a:extLst>
              <a:ext uri="{FF2B5EF4-FFF2-40B4-BE49-F238E27FC236}">
                <a16:creationId xmlns:a16="http://schemas.microsoft.com/office/drawing/2014/main" id="{C5AED69F-97CB-4820-8BBD-B893455187C3}"/>
              </a:ext>
            </a:extLst>
          </p:cNvPr>
          <p:cNvPicPr>
            <a:picLocks noChangeAspect="1"/>
          </p:cNvPicPr>
          <p:nvPr/>
        </p:nvPicPr>
        <p:blipFill rotWithShape="1">
          <a:blip r:embed="rId4">
            <a:extLst>
              <a:ext uri="{28A0092B-C50C-407E-A947-70E740481C1C}">
                <a14:useLocalDpi xmlns:a14="http://schemas.microsoft.com/office/drawing/2010/main" val="0"/>
              </a:ext>
            </a:extLst>
          </a:blip>
          <a:srcRect t="48909"/>
          <a:stretch/>
        </p:blipFill>
        <p:spPr bwMode="auto">
          <a:xfrm>
            <a:off x="300214" y="4701029"/>
            <a:ext cx="4520565" cy="1730944"/>
          </a:xfrm>
          <a:prstGeom prst="rect">
            <a:avLst/>
          </a:prstGeom>
          <a:noFill/>
        </p:spPr>
      </p:pic>
      <p:pic>
        <p:nvPicPr>
          <p:cNvPr id="4" name="Picture 3">
            <a:extLst>
              <a:ext uri="{FF2B5EF4-FFF2-40B4-BE49-F238E27FC236}">
                <a16:creationId xmlns:a16="http://schemas.microsoft.com/office/drawing/2014/main" id="{9D6D7E3E-B15C-4199-A6B3-CCBDE53C2B5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00215" y="1316478"/>
            <a:ext cx="4520565" cy="3397250"/>
          </a:xfrm>
          <a:prstGeom prst="rect">
            <a:avLst/>
          </a:prstGeom>
          <a:noFill/>
        </p:spPr>
      </p:pic>
    </p:spTree>
    <p:extLst>
      <p:ext uri="{BB962C8B-B14F-4D97-AF65-F5344CB8AC3E}">
        <p14:creationId xmlns:p14="http://schemas.microsoft.com/office/powerpoint/2010/main" val="105191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Bart\AppData\Local\Microsoft\Windows\INetCache\Content.Word\Thesis version of five points cross cutting realtionships summary figure2.png">
            <a:extLst>
              <a:ext uri="{FF2B5EF4-FFF2-40B4-BE49-F238E27FC236}">
                <a16:creationId xmlns:a16="http://schemas.microsoft.com/office/drawing/2014/main" id="{A719A89C-0C65-47CE-A330-37CAE10E1FD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649" y="1193936"/>
            <a:ext cx="4075751" cy="5181777"/>
          </a:xfrm>
          <a:prstGeom prst="rect">
            <a:avLst/>
          </a:prstGeom>
          <a:noFill/>
          <a:ln>
            <a:noFill/>
          </a:ln>
        </p:spPr>
      </p:pic>
      <p:sp>
        <p:nvSpPr>
          <p:cNvPr id="6" name="Title 1">
            <a:extLst>
              <a:ext uri="{FF2B5EF4-FFF2-40B4-BE49-F238E27FC236}">
                <a16:creationId xmlns:a16="http://schemas.microsoft.com/office/drawing/2014/main" id="{BAC05B72-468D-4F04-9597-2DFE74F76091}"/>
              </a:ext>
            </a:extLst>
          </p:cNvPr>
          <p:cNvSpPr>
            <a:spLocks noGrp="1"/>
          </p:cNvSpPr>
          <p:nvPr>
            <p:ph type="title"/>
          </p:nvPr>
        </p:nvSpPr>
        <p:spPr>
          <a:xfrm>
            <a:off x="838200" y="-177800"/>
            <a:ext cx="10515600" cy="1325563"/>
          </a:xfrm>
        </p:spPr>
        <p:txBody>
          <a:bodyPr/>
          <a:lstStyle/>
          <a:p>
            <a:r>
              <a:rPr lang="en-US" dirty="0"/>
              <a:t>Timing Constraints Part 2, Crosscutting Dikes</a:t>
            </a:r>
          </a:p>
        </p:txBody>
      </p:sp>
      <p:grpSp>
        <p:nvGrpSpPr>
          <p:cNvPr id="12" name="Group 11">
            <a:extLst>
              <a:ext uri="{FF2B5EF4-FFF2-40B4-BE49-F238E27FC236}">
                <a16:creationId xmlns:a16="http://schemas.microsoft.com/office/drawing/2014/main" id="{B63E630F-05E5-498A-BF88-45C2E32F5994}"/>
              </a:ext>
            </a:extLst>
          </p:cNvPr>
          <p:cNvGrpSpPr/>
          <p:nvPr/>
        </p:nvGrpSpPr>
        <p:grpSpPr>
          <a:xfrm>
            <a:off x="3340099" y="845835"/>
            <a:ext cx="7828600" cy="4252377"/>
            <a:chOff x="3340099" y="845835"/>
            <a:chExt cx="7828600" cy="4252377"/>
          </a:xfrm>
        </p:grpSpPr>
        <p:cxnSp>
          <p:nvCxnSpPr>
            <p:cNvPr id="3" name="Straight Arrow Connector 2">
              <a:extLst>
                <a:ext uri="{FF2B5EF4-FFF2-40B4-BE49-F238E27FC236}">
                  <a16:creationId xmlns:a16="http://schemas.microsoft.com/office/drawing/2014/main" id="{258EFCE1-B939-4DD2-81A9-B134149EAEDE}"/>
                </a:ext>
              </a:extLst>
            </p:cNvPr>
            <p:cNvCxnSpPr>
              <a:cxnSpLocks/>
            </p:cNvCxnSpPr>
            <p:nvPr/>
          </p:nvCxnSpPr>
          <p:spPr>
            <a:xfrm flipH="1">
              <a:off x="3340099" y="3111106"/>
              <a:ext cx="1841500" cy="38100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526699C-07E6-459D-B35A-CB8F73A031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598" y="845835"/>
              <a:ext cx="5987101" cy="4252377"/>
            </a:xfrm>
            <a:prstGeom prst="rect">
              <a:avLst/>
            </a:prstGeom>
            <a:ln>
              <a:solidFill>
                <a:schemeClr val="tx1"/>
              </a:solidFill>
            </a:ln>
          </p:spPr>
        </p:pic>
      </p:grpSp>
      <p:pic>
        <p:nvPicPr>
          <p:cNvPr id="8" name="Picture 7">
            <a:extLst>
              <a:ext uri="{FF2B5EF4-FFF2-40B4-BE49-F238E27FC236}">
                <a16:creationId xmlns:a16="http://schemas.microsoft.com/office/drawing/2014/main" id="{68FF3E05-F847-40BA-99ED-0C41F94C15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4320" y="4073584"/>
            <a:ext cx="5468174" cy="2774255"/>
          </a:xfrm>
          <a:prstGeom prst="rect">
            <a:avLst/>
          </a:prstGeom>
        </p:spPr>
      </p:pic>
    </p:spTree>
    <p:extLst>
      <p:ext uri="{BB962C8B-B14F-4D97-AF65-F5344CB8AC3E}">
        <p14:creationId xmlns:p14="http://schemas.microsoft.com/office/powerpoint/2010/main" val="122418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Bart\AppData\Local\Microsoft\Windows\INetCache\Content.Word\Thesis version of five points cross cutting realtionships summary figure2.png">
            <a:extLst>
              <a:ext uri="{FF2B5EF4-FFF2-40B4-BE49-F238E27FC236}">
                <a16:creationId xmlns:a16="http://schemas.microsoft.com/office/drawing/2014/main" id="{4DA21DB0-515B-4DBF-A49C-C927E5B1C0D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648" y="1193936"/>
            <a:ext cx="4075751" cy="5181777"/>
          </a:xfrm>
          <a:prstGeom prst="rect">
            <a:avLst/>
          </a:prstGeom>
          <a:noFill/>
          <a:ln>
            <a:noFill/>
          </a:ln>
        </p:spPr>
      </p:pic>
      <p:sp>
        <p:nvSpPr>
          <p:cNvPr id="6" name="Title 1">
            <a:extLst>
              <a:ext uri="{FF2B5EF4-FFF2-40B4-BE49-F238E27FC236}">
                <a16:creationId xmlns:a16="http://schemas.microsoft.com/office/drawing/2014/main" id="{BAC05B72-468D-4F04-9597-2DFE74F76091}"/>
              </a:ext>
            </a:extLst>
          </p:cNvPr>
          <p:cNvSpPr>
            <a:spLocks noGrp="1"/>
          </p:cNvSpPr>
          <p:nvPr>
            <p:ph type="title"/>
          </p:nvPr>
        </p:nvSpPr>
        <p:spPr>
          <a:xfrm>
            <a:off x="838200" y="-190500"/>
            <a:ext cx="10515600" cy="1325563"/>
          </a:xfrm>
        </p:spPr>
        <p:txBody>
          <a:bodyPr/>
          <a:lstStyle/>
          <a:p>
            <a:r>
              <a:rPr lang="en-US" dirty="0"/>
              <a:t>Timing Constraints Part 3, </a:t>
            </a:r>
            <a:r>
              <a:rPr lang="en-US" dirty="0" err="1"/>
              <a:t>Titanite</a:t>
            </a:r>
            <a:endParaRPr lang="en-US" dirty="0"/>
          </a:p>
        </p:txBody>
      </p:sp>
      <p:grpSp>
        <p:nvGrpSpPr>
          <p:cNvPr id="3" name="Group 2">
            <a:extLst>
              <a:ext uri="{FF2B5EF4-FFF2-40B4-BE49-F238E27FC236}">
                <a16:creationId xmlns:a16="http://schemas.microsoft.com/office/drawing/2014/main" id="{F13C235C-358A-40D8-86D8-68FA37F283E6}"/>
              </a:ext>
            </a:extLst>
          </p:cNvPr>
          <p:cNvGrpSpPr/>
          <p:nvPr/>
        </p:nvGrpSpPr>
        <p:grpSpPr>
          <a:xfrm>
            <a:off x="4013200" y="1193936"/>
            <a:ext cx="6924874" cy="5071660"/>
            <a:chOff x="4013200" y="1193936"/>
            <a:chExt cx="6924874" cy="507166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52757" t="1" r="-1" b="51257"/>
            <a:stretch/>
          </p:blipFill>
          <p:spPr bwMode="auto">
            <a:xfrm>
              <a:off x="5954531" y="1193936"/>
              <a:ext cx="4983543" cy="5071660"/>
            </a:xfrm>
            <a:prstGeom prst="rect">
              <a:avLst/>
            </a:prstGeom>
            <a:noFill/>
          </p:spPr>
        </p:pic>
        <p:cxnSp>
          <p:nvCxnSpPr>
            <p:cNvPr id="7" name="Straight Arrow Connector 6">
              <a:extLst>
                <a:ext uri="{FF2B5EF4-FFF2-40B4-BE49-F238E27FC236}">
                  <a16:creationId xmlns:a16="http://schemas.microsoft.com/office/drawing/2014/main" id="{BC559B03-701F-444D-9F26-93384C89EEF7}"/>
                </a:ext>
              </a:extLst>
            </p:cNvPr>
            <p:cNvCxnSpPr>
              <a:cxnSpLocks/>
            </p:cNvCxnSpPr>
            <p:nvPr/>
          </p:nvCxnSpPr>
          <p:spPr>
            <a:xfrm flipH="1" flipV="1">
              <a:off x="4013200" y="2019300"/>
              <a:ext cx="1941332" cy="1710466"/>
            </a:xfrm>
            <a:prstGeom prst="straightConnector1">
              <a:avLst/>
            </a:prstGeom>
            <a:ln w="476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29216F03-95B3-4402-9C94-499E74D9235E}"/>
              </a:ext>
            </a:extLst>
          </p:cNvPr>
          <p:cNvGrpSpPr/>
          <p:nvPr/>
        </p:nvGrpSpPr>
        <p:grpSpPr>
          <a:xfrm>
            <a:off x="4027501" y="1136982"/>
            <a:ext cx="7103167" cy="5295683"/>
            <a:chOff x="4027501" y="1136982"/>
            <a:chExt cx="7103167" cy="5295683"/>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1935" y="1136982"/>
              <a:ext cx="5368733" cy="5295683"/>
            </a:xfrm>
            <a:prstGeom prst="rect">
              <a:avLst/>
            </a:prstGeom>
            <a:noFill/>
          </p:spPr>
        </p:pic>
        <p:cxnSp>
          <p:nvCxnSpPr>
            <p:cNvPr id="11" name="Straight Arrow Connector 10">
              <a:extLst>
                <a:ext uri="{FF2B5EF4-FFF2-40B4-BE49-F238E27FC236}">
                  <a16:creationId xmlns:a16="http://schemas.microsoft.com/office/drawing/2014/main" id="{85BDE167-88CB-493D-96DE-616D1F61D61C}"/>
                </a:ext>
              </a:extLst>
            </p:cNvPr>
            <p:cNvCxnSpPr>
              <a:cxnSpLocks/>
            </p:cNvCxnSpPr>
            <p:nvPr/>
          </p:nvCxnSpPr>
          <p:spPr>
            <a:xfrm flipH="1" flipV="1">
              <a:off x="4027501" y="2017382"/>
              <a:ext cx="1809419" cy="1609738"/>
            </a:xfrm>
            <a:prstGeom prst="straightConnector1">
              <a:avLst/>
            </a:prstGeom>
            <a:ln w="476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2" name="Oval 1"/>
          <p:cNvSpPr/>
          <p:nvPr/>
        </p:nvSpPr>
        <p:spPr>
          <a:xfrm>
            <a:off x="3647440" y="1717040"/>
            <a:ext cx="609600" cy="609600"/>
          </a:xfrm>
          <a:prstGeom prst="ellipse">
            <a:avLst/>
          </a:prstGeom>
          <a:solidFill>
            <a:srgbClr val="FF0000">
              <a:alpha val="5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875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Bart\AppData\Local\Microsoft\Windows\INetCache\Content.Word\Thesis version of five points cross cutting realtionships summary figure2.png">
            <a:extLst>
              <a:ext uri="{FF2B5EF4-FFF2-40B4-BE49-F238E27FC236}">
                <a16:creationId xmlns:a16="http://schemas.microsoft.com/office/drawing/2014/main" id="{4DA21DB0-515B-4DBF-A49C-C927E5B1C0D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648" y="1193936"/>
            <a:ext cx="4075751" cy="5181777"/>
          </a:xfrm>
          <a:prstGeom prst="rect">
            <a:avLst/>
          </a:prstGeom>
          <a:noFill/>
          <a:ln>
            <a:noFill/>
          </a:ln>
        </p:spPr>
      </p:pic>
      <p:sp>
        <p:nvSpPr>
          <p:cNvPr id="6" name="Title 1">
            <a:extLst>
              <a:ext uri="{FF2B5EF4-FFF2-40B4-BE49-F238E27FC236}">
                <a16:creationId xmlns:a16="http://schemas.microsoft.com/office/drawing/2014/main" id="{BAC05B72-468D-4F04-9597-2DFE74F76091}"/>
              </a:ext>
            </a:extLst>
          </p:cNvPr>
          <p:cNvSpPr>
            <a:spLocks noGrp="1"/>
          </p:cNvSpPr>
          <p:nvPr>
            <p:ph type="title"/>
          </p:nvPr>
        </p:nvSpPr>
        <p:spPr>
          <a:xfrm>
            <a:off x="838200" y="-190500"/>
            <a:ext cx="10515600" cy="1325563"/>
          </a:xfrm>
        </p:spPr>
        <p:txBody>
          <a:bodyPr/>
          <a:lstStyle/>
          <a:p>
            <a:r>
              <a:rPr lang="en-US" dirty="0"/>
              <a:t>Timing Constraints Part 3, Titanite Envelope</a:t>
            </a:r>
          </a:p>
        </p:txBody>
      </p:sp>
      <p:grpSp>
        <p:nvGrpSpPr>
          <p:cNvPr id="5" name="Group 4">
            <a:extLst>
              <a:ext uri="{FF2B5EF4-FFF2-40B4-BE49-F238E27FC236}">
                <a16:creationId xmlns:a16="http://schemas.microsoft.com/office/drawing/2014/main" id="{9CE9715E-D1D3-457A-8457-4A25C0F83BC5}"/>
              </a:ext>
            </a:extLst>
          </p:cNvPr>
          <p:cNvGrpSpPr/>
          <p:nvPr/>
        </p:nvGrpSpPr>
        <p:grpSpPr>
          <a:xfrm>
            <a:off x="4005943" y="885925"/>
            <a:ext cx="8120320" cy="5797798"/>
            <a:chOff x="4005943" y="885925"/>
            <a:chExt cx="8120320" cy="5797798"/>
          </a:xfrm>
        </p:grpSpPr>
        <p:pic>
          <p:nvPicPr>
            <p:cNvPr id="2" name="Picture 1">
              <a:extLst>
                <a:ext uri="{FF2B5EF4-FFF2-40B4-BE49-F238E27FC236}">
                  <a16:creationId xmlns:a16="http://schemas.microsoft.com/office/drawing/2014/main" id="{BBA594EA-7B93-443E-A2EA-67289D17EB1C}"/>
                </a:ext>
              </a:extLst>
            </p:cNvPr>
            <p:cNvPicPr>
              <a:picLocks noChangeAspect="1"/>
            </p:cNvPicPr>
            <p:nvPr/>
          </p:nvPicPr>
          <p:blipFill>
            <a:blip r:embed="rId3"/>
            <a:stretch>
              <a:fillRect/>
            </a:stretch>
          </p:blipFill>
          <p:spPr>
            <a:xfrm>
              <a:off x="5145738" y="885925"/>
              <a:ext cx="6980525" cy="5797798"/>
            </a:xfrm>
            <a:prstGeom prst="rect">
              <a:avLst/>
            </a:prstGeom>
          </p:spPr>
        </p:pic>
        <p:cxnSp>
          <p:nvCxnSpPr>
            <p:cNvPr id="4" name="Straight Arrow Connector 3">
              <a:extLst>
                <a:ext uri="{FF2B5EF4-FFF2-40B4-BE49-F238E27FC236}">
                  <a16:creationId xmlns:a16="http://schemas.microsoft.com/office/drawing/2014/main" id="{B819ECA0-E69B-4EE7-BF15-D8F0D5D521BC}"/>
                </a:ext>
              </a:extLst>
            </p:cNvPr>
            <p:cNvCxnSpPr>
              <a:stCxn id="2" idx="1"/>
            </p:cNvCxnSpPr>
            <p:nvPr/>
          </p:nvCxnSpPr>
          <p:spPr>
            <a:xfrm flipH="1" flipV="1">
              <a:off x="4005943" y="2046514"/>
              <a:ext cx="1139795" cy="173831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094998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28776</TotalTime>
  <Words>993</Words>
  <Application>Microsoft Office PowerPoint</Application>
  <PresentationFormat>Widescreen</PresentationFormat>
  <Paragraphs>148</Paragraphs>
  <Slides>24</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Arial Narrow</vt:lpstr>
      <vt:lpstr>Calibri</vt:lpstr>
      <vt:lpstr>Calibri Light</vt:lpstr>
      <vt:lpstr>Office Theme</vt:lpstr>
      <vt:lpstr>47-5: REVIEWING AND REVISING THE PROTEROZOIC HISTORY OF THE FIVE POINTS SHEAR ZONE:   A MULTIPLY DEFORMED PALEOPROTEROZOIC SHEAR THAT FORMED PRIOR TO 1.67 GA</vt:lpstr>
      <vt:lpstr>The Five Points Shear Zone (FPSZ)</vt:lpstr>
      <vt:lpstr>PowerPoint Presentation</vt:lpstr>
      <vt:lpstr>PowerPoint Presentation</vt:lpstr>
      <vt:lpstr>PowerPoint Presentation</vt:lpstr>
      <vt:lpstr>Timing Constraint 1 on Shearing: Age of Wet Mtn. Volcanic Arc Rocks</vt:lpstr>
      <vt:lpstr>Timing Constraints Part 2, Crosscutting Dikes</vt:lpstr>
      <vt:lpstr>Timing Constraints Part 3, Titanite</vt:lpstr>
      <vt:lpstr>Timing Constraints Part 3, Titanite Envelope</vt:lpstr>
      <vt:lpstr>Timing Constraints Part 3, Titanite Envelope</vt:lpstr>
      <vt:lpstr>Timing Constraints Part 3, Titanite Envelope</vt:lpstr>
      <vt:lpstr>Late Titanite Overgrowths</vt:lpstr>
      <vt:lpstr>Late Titanite Overgrowths</vt:lpstr>
      <vt:lpstr>PowerPoint Presentation</vt:lpstr>
      <vt:lpstr>Summary of Geologic History</vt:lpstr>
      <vt:lpstr>Regional Synthesis</vt:lpstr>
      <vt:lpstr>PowerPoint Presentation</vt:lpstr>
      <vt:lpstr>PowerPoint Presentation</vt:lpstr>
      <vt:lpstr>PowerPoint Presentation</vt:lpstr>
      <vt:lpstr>PowerPoint Presentation</vt:lpstr>
      <vt:lpstr>PowerPoint Presentation</vt:lpstr>
      <vt:lpstr>PowerPoint Presentation</vt:lpstr>
      <vt:lpstr>Full Evidence for Transform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47-5: REVIEWING AND REVISING THE PROTEROZOIC HISTORY OF THE FIVE POINTS SHEAR ZONE:   A MULTIPLY DEFORMED PALEOPROTEROZOIC SHEAR THAT FORMED PRIOR TO 1.67 GA</dc:title>
  <dc:creator>Bart Cubrich</dc:creator>
  <cp:lastModifiedBy>Bart Cubrich</cp:lastModifiedBy>
  <cp:revision>53</cp:revision>
  <dcterms:created xsi:type="dcterms:W3CDTF">2018-04-21T23:13:23Z</dcterms:created>
  <dcterms:modified xsi:type="dcterms:W3CDTF">2018-05-13T20:52:08Z</dcterms:modified>
</cp:coreProperties>
</file>