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3" r:id="rId16"/>
    <p:sldId id="272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7" autoAdjust="0"/>
    <p:restoredTop sz="91672" autoAdjust="0"/>
  </p:normalViewPr>
  <p:slideViewPr>
    <p:cSldViewPr snapToGrid="0">
      <p:cViewPr varScale="1">
        <p:scale>
          <a:sx n="78" d="100"/>
          <a:sy n="78" d="100"/>
        </p:scale>
        <p:origin x="730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DCCAC6-A60E-4619-8739-F1C89D1060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492CE-DF2A-456B-8553-F14A880204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83210-DA45-4EE8-8033-BDF7C4A52452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DF5F35-AB41-411A-B9B1-2DE1058351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D5ACE-3CD4-4A2F-9B80-66334AD46F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97711-8DE4-49FB-B738-0FC4EBE18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0109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B286A-B67D-4D93-B7D6-857BD9971F2C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AB1A8-A321-4443-89B5-FB6A9C379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6675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2016 study concluded that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Massif formed at a mid-ocean ridge that interacted with a plume head and that the Ori Massif formed off-axis probably from a plume tail.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6AB1A8-A321-4443-89B5-FB6A9C379E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47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2016 study concluded that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Massif formed at a mid-ocean ridge that interacted with a plume head and that the Ori Massif formed off-axis probably from a plume tail. After its formation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Shatsky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Rise was uplifted 2,500–3,500 m (8,200–11,500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it then subsided 2,600–3,400 m (8,500–11,200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which, in both cases, is considerably more than in the case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-Java Plateau. There was least subsidence at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Massif (</a:t>
            </a:r>
            <a:r>
              <a:rPr lang="en-US" dirty="0"/>
              <a:t>c.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2,600 m (8,500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)), subsidence increased at the northern flank of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Massif and at the Ori Massif (</a:t>
            </a:r>
            <a:r>
              <a:rPr lang="en-US" dirty="0"/>
              <a:t>c.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3,300 m (10,800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)), and it becomes greatest at the flank of Ori Massif.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6AB1A8-A321-4443-89B5-FB6A9C379E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3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AC121-D6A3-4AB8-9239-8072ECED6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8844A7-1485-4F98-AED4-52D2AB4AB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80577-F2E8-4464-9A1E-B33A210C1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0FE7-D4B5-4211-BE30-3B9B99F07F18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EC7AC-57CB-4675-8F54-70E82CC37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1FB09-7FDE-4993-8CBA-4297C0E5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9635-D969-41F7-928D-16441518B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54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3CAD0-B50D-42B0-BC19-14321BAEE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735A8-856B-45FA-91AD-5C9934DC7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A9868-251D-423B-ADDA-6B84060C7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0FE7-D4B5-4211-BE30-3B9B99F07F18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52496-C2D5-4AEB-960C-5E78A1B81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38345-A7FE-41A2-ACDE-6AFAEE428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9635-D969-41F7-928D-16441518B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61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8E03CA-03D2-4AAD-8A09-55A8DB7AE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588AE-C5C7-490E-A2B2-4030F01EF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11A6C-4C9E-467B-83B4-5062D70D7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0FE7-D4B5-4211-BE30-3B9B99F07F18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AEF19-C19E-483F-9288-BDDA5F19E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A15E6-9D20-4D6F-A565-DCB66D84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9635-D969-41F7-928D-16441518B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6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72281-A48F-4263-8811-EEF97B4C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50839-34B0-49C7-9735-340A07673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8FE25-1389-4104-9197-0DB32FABB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0FE7-D4B5-4211-BE30-3B9B99F07F18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5E18A-81A2-4257-AE27-86638E195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C8A19-202B-46B7-B2A2-4D6286F00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9635-D969-41F7-928D-16441518B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00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A48F7-61B3-41AF-B3C4-135924C4D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2C969-81CF-4DAC-AA5F-3A6A51A8A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BFB3E-9CA1-4B56-9313-1F11FACB4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0FE7-D4B5-4211-BE30-3B9B99F07F18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B5D5B-05DA-4EE8-8A82-AE02BFFE3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E6631-9D69-456E-A45F-87E6AB031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9635-D969-41F7-928D-16441518B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8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EE46-DADB-4CF2-BB2A-07A192068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B4370-5227-4687-BEB6-154E2A2A7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C7CA8-768A-4FCC-8F39-36329BB79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9F93D-A91A-4D0E-915C-62329C31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0FE7-D4B5-4211-BE30-3B9B99F07F18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1B32E-6404-46C5-B13A-E36C3F923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1BE75-1D98-4326-879B-918AB8C41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9635-D969-41F7-928D-16441518B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9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5854F-771C-4E9C-AB56-3E92D4803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7287A-B243-4A1D-89ED-49CAB198C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AF4E87-3BEB-4BDF-9E30-22DF6EC65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235759-A594-47F9-97AB-9C8E52A40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396B2-E59A-4757-A011-F52ADB56A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271B3-A3B5-4CA8-A4E4-6BB20621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0FE7-D4B5-4211-BE30-3B9B99F07F18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D0732-4CD7-49F3-B0C6-29D069D5D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305F82-112A-4454-A6AB-8C6FAC1D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9635-D969-41F7-928D-16441518B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6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50231-2872-4497-A9A1-3ADF2C9B4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FC7C59-6ABE-47FC-9BDB-3B2BDC02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0FE7-D4B5-4211-BE30-3B9B99F07F18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12F4A-EFAF-4F41-94CC-56FAD0447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940ACC-913D-4C1F-A5F2-87227D69A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9635-D969-41F7-928D-16441518B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53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369DC9-E6F2-47B5-9E6C-A491C0C1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0FE7-D4B5-4211-BE30-3B9B99F07F18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B28D90-C75F-4EC5-BDFA-F52211BD5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75018-C0D1-42BE-9615-A24944B9C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9635-D969-41F7-928D-16441518B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0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C5D0C-501B-4797-B9E3-1AE884628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6FEE-0C52-4B0F-B1D6-E7D8C9ED5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66A09-E0CC-4140-A5DC-CA57B0AE4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3CADC-EF64-42CC-A4BC-E26269873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0FE7-D4B5-4211-BE30-3B9B99F07F18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33F01-DBC8-4F2B-9475-6AE93CE73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DB081-50E3-4069-B21A-69410218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9635-D969-41F7-928D-16441518B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0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5533D-2382-4300-AEF1-43085F91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EB9E59-CD79-4A72-983C-91F38D5F68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5194B-C9A9-42A4-841B-1DBC95896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69C3B-8757-4BE4-9D25-D6489AE8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0FE7-D4B5-4211-BE30-3B9B99F07F18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E5ED1-F331-4EDE-BCCF-950AFEAA6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5DA2F2-33EB-4A41-B0DC-8E5FD7086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9635-D969-41F7-928D-16441518B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15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742F9-7E5E-46F3-B2AE-C1CFCC17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E9A6D-6026-455B-A768-B8BBDDEE6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0344C-C6C6-4F23-B40C-5D72E910C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20FE7-D4B5-4211-BE30-3B9B99F07F18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C51B9-01F8-4351-8B18-405F936F7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E53B5-E08C-4317-970A-FD27C895D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69635-D969-41F7-928D-16441518B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24749-C84D-4873-AEDB-A782A245A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3995" y="499428"/>
            <a:ext cx="9144000" cy="2387600"/>
          </a:xfrm>
        </p:spPr>
        <p:txBody>
          <a:bodyPr>
            <a:normAutofit/>
          </a:bodyPr>
          <a:lstStyle/>
          <a:p>
            <a:r>
              <a:rPr lang="en-US" sz="2800" b="1" dirty="0"/>
              <a:t>Understanding the late-stage evolution of </a:t>
            </a:r>
            <a:r>
              <a:rPr lang="en-US" sz="2800" b="1" dirty="0" err="1"/>
              <a:t>Shatsky</a:t>
            </a:r>
            <a:br>
              <a:rPr lang="en-US" sz="2800" b="1" dirty="0"/>
            </a:br>
            <a:r>
              <a:rPr lang="en-US" sz="2800" b="1" dirty="0"/>
              <a:t>Rise using </a:t>
            </a:r>
            <a:r>
              <a:rPr lang="en-US" sz="2800" b="1" dirty="0" err="1"/>
              <a:t>transdimensional</a:t>
            </a:r>
            <a:r>
              <a:rPr lang="en-US" sz="2800" b="1" dirty="0"/>
              <a:t> acoustic impedance</a:t>
            </a:r>
            <a:br>
              <a:rPr lang="en-US" sz="2800" b="1" dirty="0"/>
            </a:br>
            <a:r>
              <a:rPr lang="en-US" sz="2800" b="1" dirty="0"/>
              <a:t>Inversion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16BC6A-E832-4D49-913E-3B1CE38E8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7715" y="3582876"/>
            <a:ext cx="9144000" cy="503797"/>
          </a:xfrm>
        </p:spPr>
        <p:txBody>
          <a:bodyPr>
            <a:noAutofit/>
          </a:bodyPr>
          <a:lstStyle/>
          <a:p>
            <a:r>
              <a:rPr lang="en-US" sz="2000" b="1" dirty="0"/>
              <a:t>Sireesh Dadi, Department of Geology and Geophysics</a:t>
            </a:r>
          </a:p>
          <a:p>
            <a:r>
              <a:rPr lang="en-US" sz="2000" b="1" dirty="0"/>
              <a:t>Texas A&amp;M University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C2405E-E6DB-4B47-8AEA-67F2756EDA92}"/>
              </a:ext>
            </a:extLst>
          </p:cNvPr>
          <p:cNvSpPr/>
          <p:nvPr/>
        </p:nvSpPr>
        <p:spPr>
          <a:xfrm>
            <a:off x="268494" y="6089497"/>
            <a:ext cx="3281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BakerSignetBT-Roman"/>
              </a:rPr>
              <a:t>2018 GSA South-Central Section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BakerSignetBT-Roman"/>
              </a:rPr>
              <a:t>52nd Annual Meeting</a:t>
            </a:r>
            <a:endParaRPr lang="en-US" b="1" i="0" dirty="0">
              <a:solidFill>
                <a:schemeClr val="accent6">
                  <a:lumMod val="75000"/>
                </a:schemeClr>
              </a:solidFill>
              <a:effectLst/>
              <a:latin typeface="BakerSignetBT-Roman"/>
            </a:endParaRPr>
          </a:p>
        </p:txBody>
      </p:sp>
      <p:pic>
        <p:nvPicPr>
          <p:cNvPr id="6" name="Picture 2" descr="Image result for tamu geology logo">
            <a:extLst>
              <a:ext uri="{FF2B5EF4-FFF2-40B4-BE49-F238E27FC236}">
                <a16:creationId xmlns:a16="http://schemas.microsoft.com/office/drawing/2014/main" id="{409F7189-4C92-47AA-B162-7DB4C64B3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28" y="6142268"/>
            <a:ext cx="3139277" cy="5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444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1793C6-0F15-4EFB-A835-9D32682E0CF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3D36FDE-1AD1-49E3-BC36-1AB314306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37" y="1552789"/>
            <a:ext cx="9146970" cy="3956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9C4C23-7568-492F-8252-C444DB37C6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766"/>
          <a:stretch/>
        </p:blipFill>
        <p:spPr>
          <a:xfrm>
            <a:off x="348615" y="675688"/>
            <a:ext cx="7892414" cy="679583"/>
          </a:xfrm>
          <a:prstGeom prst="rect">
            <a:avLst/>
          </a:prstGeom>
        </p:spPr>
      </p:pic>
      <p:pic>
        <p:nvPicPr>
          <p:cNvPr id="6" name="Picture 2" descr="Image result for tamu geology logo">
            <a:extLst>
              <a:ext uri="{FF2B5EF4-FFF2-40B4-BE49-F238E27FC236}">
                <a16:creationId xmlns:a16="http://schemas.microsoft.com/office/drawing/2014/main" id="{6DB5622C-FBB1-4826-A0E5-5D0A39D0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28" y="6142268"/>
            <a:ext cx="3139277" cy="5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081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1793C6-0F15-4EFB-A835-9D32682E0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882840"/>
              </p:ext>
            </p:extLst>
          </p:nvPr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B76CCCC-1D68-41E0-B54B-2CFED979F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92" y="727024"/>
            <a:ext cx="7974908" cy="5961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329B4-A193-4350-BEDF-AF611D8CA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802"/>
          <a:stretch/>
        </p:blipFill>
        <p:spPr>
          <a:xfrm>
            <a:off x="8389027" y="2188581"/>
            <a:ext cx="3092407" cy="2037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847C5C-3BDA-46F1-B96B-BA0AA13C7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00" t="36015" r="3879" b="30882"/>
          <a:stretch/>
        </p:blipFill>
        <p:spPr>
          <a:xfrm>
            <a:off x="8772524" y="4225760"/>
            <a:ext cx="3074672" cy="674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B361FC-A780-485F-8A56-0E42D80B3858}"/>
              </a:ext>
            </a:extLst>
          </p:cNvPr>
          <p:cNvSpPr txBox="1"/>
          <p:nvPr/>
        </p:nvSpPr>
        <p:spPr>
          <a:xfrm>
            <a:off x="9043987" y="1938205"/>
            <a:ext cx="214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Wavelet comparison</a:t>
            </a:r>
          </a:p>
        </p:txBody>
      </p:sp>
      <p:pic>
        <p:nvPicPr>
          <p:cNvPr id="7" name="Picture 2" descr="Image result for tamu geology logo">
            <a:extLst>
              <a:ext uri="{FF2B5EF4-FFF2-40B4-BE49-F238E27FC236}">
                <a16:creationId xmlns:a16="http://schemas.microsoft.com/office/drawing/2014/main" id="{780B599B-F04A-4CFC-A008-F4F7404DC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28" y="6142268"/>
            <a:ext cx="3139277" cy="5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526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1793C6-0F15-4EFB-A835-9D32682E0CF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3F607A8-FD35-435F-B3CA-4C030807D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41"/>
          <a:stretch/>
        </p:blipFill>
        <p:spPr>
          <a:xfrm>
            <a:off x="929542" y="651509"/>
            <a:ext cx="10208979" cy="56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7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1793C6-0F15-4EFB-A835-9D32682E0CF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057BA04-C1C2-48FB-9E62-0788192A3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094"/>
          <a:stretch/>
        </p:blipFill>
        <p:spPr>
          <a:xfrm>
            <a:off x="2080882" y="850547"/>
            <a:ext cx="7460543" cy="2532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CC2868-6381-4433-9A3D-9D4FF862D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019"/>
          <a:stretch/>
        </p:blipFill>
        <p:spPr>
          <a:xfrm>
            <a:off x="2080882" y="3474720"/>
            <a:ext cx="7460543" cy="2381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6C93EF-4CF2-4B2D-B74C-F4B9A5A70178}"/>
              </a:ext>
            </a:extLst>
          </p:cNvPr>
          <p:cNvSpPr txBox="1"/>
          <p:nvPr/>
        </p:nvSpPr>
        <p:spPr>
          <a:xfrm>
            <a:off x="3567113" y="532375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Convergence parameters for inversion</a:t>
            </a:r>
          </a:p>
        </p:txBody>
      </p:sp>
      <p:pic>
        <p:nvPicPr>
          <p:cNvPr id="7" name="Picture 2" descr="Image result for tamu geology logo">
            <a:extLst>
              <a:ext uri="{FF2B5EF4-FFF2-40B4-BE49-F238E27FC236}">
                <a16:creationId xmlns:a16="http://schemas.microsoft.com/office/drawing/2014/main" id="{BAD54196-FDCA-445E-BC77-3CDCA2372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28" y="6142268"/>
            <a:ext cx="3139277" cy="5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408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1793C6-0F15-4EFB-A835-9D32682E0CF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2B92A14-F69E-4589-949E-57FD9B227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99" y="1954666"/>
            <a:ext cx="5510608" cy="3429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D68344-75A9-4EEA-94DB-6B97286AB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665" y="1250613"/>
            <a:ext cx="4274361" cy="5297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D584DB-FCE2-4267-9D7C-6C365C600297}"/>
              </a:ext>
            </a:extLst>
          </p:cNvPr>
          <p:cNvSpPr txBox="1"/>
          <p:nvPr/>
        </p:nvSpPr>
        <p:spPr>
          <a:xfrm>
            <a:off x="1395413" y="913375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Initial impedance model for TAMU Massif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89144-A2ED-4576-B5D8-8424F6978B28}"/>
              </a:ext>
            </a:extLst>
          </p:cNvPr>
          <p:cNvSpPr txBox="1"/>
          <p:nvPr/>
        </p:nvSpPr>
        <p:spPr>
          <a:xfrm>
            <a:off x="7334250" y="60428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Comparison of real data with initial model seismograms</a:t>
            </a:r>
          </a:p>
        </p:txBody>
      </p:sp>
    </p:spTree>
    <p:extLst>
      <p:ext uri="{BB962C8B-B14F-4D97-AF65-F5344CB8AC3E}">
        <p14:creationId xmlns:p14="http://schemas.microsoft.com/office/powerpoint/2010/main" val="2227109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E5337B-C91D-4421-8181-9CBD8D41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554" y="1282707"/>
            <a:ext cx="4010597" cy="5282699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1793C6-0F15-4EFB-A835-9D32682E0CF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8D584DB-FCE2-4267-9D7C-6C365C600297}"/>
              </a:ext>
            </a:extLst>
          </p:cNvPr>
          <p:cNvSpPr txBox="1"/>
          <p:nvPr/>
        </p:nvSpPr>
        <p:spPr>
          <a:xfrm>
            <a:off x="1395413" y="913375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Best impedance model for TAMU Massif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89144-A2ED-4576-B5D8-8424F6978B28}"/>
              </a:ext>
            </a:extLst>
          </p:cNvPr>
          <p:cNvSpPr txBox="1"/>
          <p:nvPr/>
        </p:nvSpPr>
        <p:spPr>
          <a:xfrm>
            <a:off x="7334250" y="60428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Comparison of real data with best model seismograms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CB762E-5AD4-4137-A481-6A44D053D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12" y="1799842"/>
            <a:ext cx="5831939" cy="400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5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1793C6-0F15-4EFB-A835-9D32682E0CF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8D584DB-FCE2-4267-9D7C-6C365C600297}"/>
              </a:ext>
            </a:extLst>
          </p:cNvPr>
          <p:cNvSpPr txBox="1"/>
          <p:nvPr/>
        </p:nvSpPr>
        <p:spPr>
          <a:xfrm>
            <a:off x="1395413" y="913375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Initial impedance model for Ori Massif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89144-A2ED-4576-B5D8-8424F6978B28}"/>
              </a:ext>
            </a:extLst>
          </p:cNvPr>
          <p:cNvSpPr txBox="1"/>
          <p:nvPr/>
        </p:nvSpPr>
        <p:spPr>
          <a:xfrm>
            <a:off x="7334250" y="60428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Comparison of real data with initial model seismograms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AA43B-70C5-4210-8C76-A1122CB31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24" y="1937489"/>
            <a:ext cx="5803726" cy="3367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0897A2-A740-4F84-A114-D1250B602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945" y="1282707"/>
            <a:ext cx="3921651" cy="527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95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55BCC5-1966-49E0-9C3D-5DB5A39C7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438" y="1411086"/>
            <a:ext cx="3959322" cy="5137075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1793C6-0F15-4EFB-A835-9D32682E0CF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8D584DB-FCE2-4267-9D7C-6C365C600297}"/>
              </a:ext>
            </a:extLst>
          </p:cNvPr>
          <p:cNvSpPr txBox="1"/>
          <p:nvPr/>
        </p:nvSpPr>
        <p:spPr>
          <a:xfrm>
            <a:off x="1395413" y="913375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Best impedance model for Ori Massif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89144-A2ED-4576-B5D8-8424F6978B28}"/>
              </a:ext>
            </a:extLst>
          </p:cNvPr>
          <p:cNvSpPr txBox="1"/>
          <p:nvPr/>
        </p:nvSpPr>
        <p:spPr>
          <a:xfrm>
            <a:off x="7334250" y="60428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Comparison of real data with best model seismograms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B7005C-8711-4DFF-9766-5ADD4F532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22" y="2063547"/>
            <a:ext cx="5628678" cy="33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94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1793C6-0F15-4EFB-A835-9D32682E0CF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8D584DB-FCE2-4267-9D7C-6C365C600297}"/>
              </a:ext>
            </a:extLst>
          </p:cNvPr>
          <p:cNvSpPr txBox="1"/>
          <p:nvPr/>
        </p:nvSpPr>
        <p:spPr>
          <a:xfrm>
            <a:off x="1180260" y="913375"/>
            <a:ext cx="449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Std</a:t>
            </a:r>
            <a:r>
              <a:rPr lang="en-US" b="1" dirty="0"/>
              <a:t> Dev of impedance model for Ori Massif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8ECAE-4F20-433E-8CE5-547646E669B9}"/>
              </a:ext>
            </a:extLst>
          </p:cNvPr>
          <p:cNvSpPr txBox="1"/>
          <p:nvPr/>
        </p:nvSpPr>
        <p:spPr>
          <a:xfrm>
            <a:off x="6909343" y="913375"/>
            <a:ext cx="463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Std</a:t>
            </a:r>
            <a:r>
              <a:rPr lang="en-US" b="1" dirty="0"/>
              <a:t> Dev of impedance model for TAMU Massif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69A017-6FC8-415D-B753-28B7D038E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56" y="2076419"/>
            <a:ext cx="5319399" cy="3176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920E26-345B-4096-A3F8-B5E7E1CAF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795" y="2076419"/>
            <a:ext cx="4581836" cy="2941409"/>
          </a:xfrm>
          <a:prstGeom prst="rect">
            <a:avLst/>
          </a:prstGeom>
        </p:spPr>
      </p:pic>
      <p:pic>
        <p:nvPicPr>
          <p:cNvPr id="11" name="Picture 2" descr="Image result for tamu geology logo">
            <a:extLst>
              <a:ext uri="{FF2B5EF4-FFF2-40B4-BE49-F238E27FC236}">
                <a16:creationId xmlns:a16="http://schemas.microsoft.com/office/drawing/2014/main" id="{2EED9465-D150-470C-8921-36A4A8A56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28" y="6142268"/>
            <a:ext cx="3139277" cy="5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578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1793C6-0F15-4EFB-A835-9D32682E0CF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8D584DB-FCE2-4267-9D7C-6C365C600297}"/>
              </a:ext>
            </a:extLst>
          </p:cNvPr>
          <p:cNvSpPr txBox="1"/>
          <p:nvPr/>
        </p:nvSpPr>
        <p:spPr>
          <a:xfrm>
            <a:off x="1180260" y="913375"/>
            <a:ext cx="449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Avg</a:t>
            </a:r>
            <a:r>
              <a:rPr lang="en-US" b="1" dirty="0"/>
              <a:t> impedance with distance for Ori Massif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0C44E-5C5F-457D-B974-3B1FDA674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23" y="1217542"/>
            <a:ext cx="5525963" cy="21026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4DE7D1-8285-45E0-B682-07EBB8E7363C}"/>
              </a:ext>
            </a:extLst>
          </p:cNvPr>
          <p:cNvSpPr txBox="1"/>
          <p:nvPr/>
        </p:nvSpPr>
        <p:spPr>
          <a:xfrm>
            <a:off x="6782207" y="913375"/>
            <a:ext cx="464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Avg</a:t>
            </a:r>
            <a:r>
              <a:rPr lang="en-US" b="1" dirty="0"/>
              <a:t> impedance with distance for TAMU Massif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7108F6-DA09-42A4-90C4-A25D17824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680" y="1327995"/>
            <a:ext cx="5849190" cy="205516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EACDF5-7EDE-4105-A06B-2A2803118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108" y="3320199"/>
            <a:ext cx="10757535" cy="5401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Conclusions:</a:t>
            </a:r>
          </a:p>
          <a:p>
            <a:pPr marL="0" indent="0">
              <a:buNone/>
            </a:pPr>
            <a:endParaRPr lang="en-US" sz="1800" b="1" dirty="0"/>
          </a:p>
          <a:p>
            <a:r>
              <a:rPr lang="en-US" sz="1800" dirty="0" err="1"/>
              <a:t>rjMCMC</a:t>
            </a:r>
            <a:r>
              <a:rPr lang="en-US" sz="1800" dirty="0"/>
              <a:t> algorithm provides parameter estimates and also quantifies the uncertainty in impedance.</a:t>
            </a:r>
          </a:p>
          <a:p>
            <a:r>
              <a:rPr lang="en-US" sz="1800" dirty="0"/>
              <a:t>Inversion results suggest higher percentage of massive flow basalts at TAMU Massif compared to Ori Massif.</a:t>
            </a:r>
          </a:p>
          <a:p>
            <a:r>
              <a:rPr lang="en-US" sz="1800" dirty="0"/>
              <a:t> The percentage of pillow/altered basalts is higher at the summit compared to that at the flanks of the volcanoes. This might be due to higher level of localized explosive volcanism and/or geochemical alteration at the summit.</a:t>
            </a:r>
          </a:p>
          <a:p>
            <a:endParaRPr lang="en-US" sz="1900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2" name="Picture 2" descr="Image result for tamu geology logo">
            <a:extLst>
              <a:ext uri="{FF2B5EF4-FFF2-40B4-BE49-F238E27FC236}">
                <a16:creationId xmlns:a16="http://schemas.microsoft.com/office/drawing/2014/main" id="{AA480F64-125A-4437-914E-A6F70824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28" y="6142268"/>
            <a:ext cx="3139277" cy="5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571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B2C6D-3B2A-4E81-97FD-48D7E51B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28" y="-64861"/>
            <a:ext cx="10515600" cy="1325563"/>
          </a:xfrm>
        </p:spPr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88A45-9F1E-482A-8C34-C3D5EE54A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143"/>
            <a:ext cx="5655129" cy="49312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b="1" dirty="0"/>
              <a:t>Introduction</a:t>
            </a:r>
          </a:p>
          <a:p>
            <a:pPr>
              <a:buFontTx/>
              <a:buChar char="-"/>
            </a:pPr>
            <a:r>
              <a:rPr lang="en-US" sz="2000" dirty="0" err="1"/>
              <a:t>Shatsky</a:t>
            </a:r>
            <a:r>
              <a:rPr lang="en-US" sz="2000" dirty="0"/>
              <a:t> Rise in the NW pacific. Consists of TAMU, Ori and </a:t>
            </a:r>
            <a:r>
              <a:rPr lang="en-US" sz="2000" dirty="0" err="1"/>
              <a:t>Shirshov</a:t>
            </a:r>
            <a:r>
              <a:rPr lang="en-US" sz="2000" dirty="0"/>
              <a:t> </a:t>
            </a:r>
            <a:r>
              <a:rPr lang="en-US" sz="2000" dirty="0" err="1"/>
              <a:t>Massives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r>
              <a:rPr lang="en-US" sz="2000" b="1" dirty="0"/>
              <a:t>Data:</a:t>
            </a:r>
          </a:p>
          <a:p>
            <a:pPr marL="0" indent="0">
              <a:buNone/>
            </a:pPr>
            <a:r>
              <a:rPr lang="en-US" sz="2000" dirty="0"/>
              <a:t>- Multichannel seismic data acquired during IODP 324 </a:t>
            </a:r>
          </a:p>
          <a:p>
            <a:pPr marL="0" indent="0">
              <a:buNone/>
            </a:pPr>
            <a:r>
              <a:rPr lang="en-US" sz="2000" b="1" dirty="0"/>
              <a:t>Objective:</a:t>
            </a:r>
          </a:p>
          <a:p>
            <a:pPr>
              <a:buFontTx/>
              <a:buChar char="-"/>
            </a:pPr>
            <a:r>
              <a:rPr lang="en-US" sz="2000" dirty="0"/>
              <a:t>Apply a global optimization to invert for acoustic impedance and obtain uncertainty.</a:t>
            </a:r>
          </a:p>
          <a:p>
            <a:pPr marL="0" indent="0">
              <a:buNone/>
            </a:pPr>
            <a:r>
              <a:rPr lang="en-US" sz="2000" b="1" dirty="0"/>
              <a:t>Results:</a:t>
            </a:r>
          </a:p>
          <a:p>
            <a:pPr>
              <a:buFontTx/>
              <a:buChar char="-"/>
            </a:pPr>
            <a:r>
              <a:rPr lang="en-US" sz="2000" dirty="0"/>
              <a:t>Higher percentage of massive flow basalts at TAMU Massif compared to Ori Massif. </a:t>
            </a:r>
          </a:p>
          <a:p>
            <a:pPr>
              <a:buFontTx/>
              <a:buChar char="-"/>
            </a:pPr>
            <a:r>
              <a:rPr lang="en-US" sz="2000" dirty="0"/>
              <a:t>The percentage of pillow basalts and geochemically altered basalts is higher at the summit compared to that at the </a:t>
            </a:r>
            <a:r>
              <a:rPr lang="en-US" sz="2000" dirty="0" err="1"/>
              <a:t>anks</a:t>
            </a:r>
            <a:r>
              <a:rPr lang="en-US" sz="2000" dirty="0"/>
              <a:t> of the volcanoes.</a:t>
            </a:r>
          </a:p>
          <a:p>
            <a:pPr>
              <a:buFontTx/>
              <a:buChar char="-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57E56-5289-4709-9BC9-446D39DC9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119" y="849700"/>
            <a:ext cx="5151075" cy="4959934"/>
          </a:xfrm>
          <a:prstGeom prst="rect">
            <a:avLst/>
          </a:prstGeom>
        </p:spPr>
      </p:pic>
      <p:pic>
        <p:nvPicPr>
          <p:cNvPr id="6" name="Picture 2" descr="Image result for tamu geology logo">
            <a:extLst>
              <a:ext uri="{FF2B5EF4-FFF2-40B4-BE49-F238E27FC236}">
                <a16:creationId xmlns:a16="http://schemas.microsoft.com/office/drawing/2014/main" id="{CE6012A4-8315-4223-99D6-460EDB191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28" y="6142268"/>
            <a:ext cx="3139277" cy="5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941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62C32-824C-43F1-B073-9EDA70EF5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305F2-7755-4289-8160-0F146B508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168"/>
            <a:ext cx="10515600" cy="1157061"/>
          </a:xfrm>
        </p:spPr>
        <p:txBody>
          <a:bodyPr>
            <a:normAutofit/>
          </a:bodyPr>
          <a:lstStyle/>
          <a:p>
            <a:r>
              <a:rPr lang="en-US" sz="1800" dirty="0"/>
              <a:t>Co- Authors:  Dr. Richard Gibson, Dr. Will Sager.</a:t>
            </a:r>
          </a:p>
          <a:p>
            <a:r>
              <a:rPr lang="en-US" sz="1800" dirty="0"/>
              <a:t>Dr. </a:t>
            </a:r>
            <a:r>
              <a:rPr lang="en-US" sz="1800" dirty="0" err="1"/>
              <a:t>Jinchang</a:t>
            </a:r>
            <a:r>
              <a:rPr lang="en-US" sz="1800" dirty="0"/>
              <a:t> Zhang and Dr. Jun </a:t>
            </a:r>
            <a:r>
              <a:rPr lang="en-US" sz="1800" dirty="0" err="1"/>
              <a:t>Korenaga</a:t>
            </a:r>
            <a:r>
              <a:rPr lang="en-US" sz="1800" dirty="0"/>
              <a:t> for processing the data.</a:t>
            </a:r>
          </a:p>
          <a:p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01A667-E4FF-4B8F-B4BD-FAB0D9B10966}"/>
              </a:ext>
            </a:extLst>
          </p:cNvPr>
          <p:cNvSpPr txBox="1">
            <a:spLocks/>
          </p:cNvSpPr>
          <p:nvPr/>
        </p:nvSpPr>
        <p:spPr>
          <a:xfrm>
            <a:off x="828675" y="21509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Publication: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084663-9D2A-4D74-8644-A4979C3E5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86" y="3105490"/>
            <a:ext cx="7263492" cy="30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80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88A45-9F1E-482A-8C34-C3D5EE54A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55" y="1011012"/>
            <a:ext cx="6048375" cy="540121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buFontTx/>
              <a:buChar char="-"/>
            </a:pPr>
            <a:r>
              <a:rPr lang="en-US" sz="2500" dirty="0"/>
              <a:t>The </a:t>
            </a:r>
            <a:r>
              <a:rPr lang="en-US" sz="2500" dirty="0" err="1"/>
              <a:t>Shatsky</a:t>
            </a:r>
            <a:r>
              <a:rPr lang="en-US" sz="2500" dirty="0"/>
              <a:t> Rise is Earth's third largest oceanic plateau. The TAMU Massif may be the largest volcano discovered on Earth.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sz="2500" dirty="0"/>
              <a:t>Location: </a:t>
            </a:r>
            <a:r>
              <a:rPr lang="en-US" sz="2500" dirty="0" err="1"/>
              <a:t>approx</a:t>
            </a:r>
            <a:r>
              <a:rPr lang="en-US" sz="2500" dirty="0"/>
              <a:t> 1600 km from Japan 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sz="2500" dirty="0"/>
              <a:t>Three volcanoes: TAMU Massif, Ori Massif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500" dirty="0"/>
              <a:t>      and </a:t>
            </a:r>
            <a:r>
              <a:rPr lang="en-US" sz="2500" dirty="0" err="1"/>
              <a:t>Shirsov</a:t>
            </a:r>
            <a:r>
              <a:rPr lang="en-US" sz="2500" dirty="0"/>
              <a:t> Massif. 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sz="2500" dirty="0"/>
              <a:t>Lithology: Massive basalt flows, Pillow basalt flows and </a:t>
            </a:r>
            <a:r>
              <a:rPr lang="en-US" sz="2500" dirty="0" err="1"/>
              <a:t>volcanoclastics</a:t>
            </a:r>
            <a:r>
              <a:rPr lang="en-US" sz="2500" dirty="0"/>
              <a:t>. 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sz="2500" dirty="0"/>
              <a:t>Massive Basalts: Higher rate of effusion 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sz="2500" dirty="0"/>
              <a:t>Pillow Basalts: Lower rate of effusion, lower impedance compared to Massive basalts. 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sz="2500" dirty="0"/>
              <a:t>Formation: Near triple junction, deep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500" dirty="0"/>
              <a:t>     Mantle source or shallow mantle source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500" dirty="0"/>
              <a:t>     below the lithosphere, Meteor impact</a:t>
            </a:r>
          </a:p>
          <a:p>
            <a:pPr>
              <a:buFontTx/>
              <a:buChar char="-"/>
            </a:pPr>
            <a:endParaRPr lang="en-US" sz="1900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D5E999-476C-4C62-964E-E6D182A1A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447300"/>
              </p:ext>
            </p:extLst>
          </p:nvPr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pic>
        <p:nvPicPr>
          <p:cNvPr id="8" name="Picture 2" descr="Image result for tamu geology logo">
            <a:extLst>
              <a:ext uri="{FF2B5EF4-FFF2-40B4-BE49-F238E27FC236}">
                <a16:creationId xmlns:a16="http://schemas.microsoft.com/office/drawing/2014/main" id="{884BA4F7-4622-450D-9786-0BAAB5B7E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28" y="6142268"/>
            <a:ext cx="3139277" cy="5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0B0A54-056F-4747-892E-258056828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119" y="849700"/>
            <a:ext cx="5151075" cy="495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8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E190A-6F28-452F-AD1A-250D338E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BB252-EA0F-45AD-9D28-E672987C6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1024" y="4230387"/>
            <a:ext cx="3152775" cy="1946576"/>
          </a:xfrm>
        </p:spPr>
        <p:txBody>
          <a:bodyPr/>
          <a:lstStyle/>
          <a:p>
            <a:r>
              <a:rPr lang="en-US" dirty="0"/>
              <a:t>80 traces at 1 km on each line.</a:t>
            </a:r>
          </a:p>
          <a:p>
            <a:r>
              <a:rPr lang="en-US" dirty="0"/>
              <a:t>~ 1 sec traces from water bottom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585E2-C723-4510-B092-5ADC80ACA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342" y="577214"/>
            <a:ext cx="3606007" cy="34721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4ED4834-42E1-4A24-B671-D0358BF917DC}"/>
              </a:ext>
            </a:extLst>
          </p:cNvPr>
          <p:cNvGrpSpPr/>
          <p:nvPr/>
        </p:nvGrpSpPr>
        <p:grpSpPr>
          <a:xfrm>
            <a:off x="291465" y="674018"/>
            <a:ext cx="6720840" cy="2531453"/>
            <a:chOff x="514350" y="424961"/>
            <a:chExt cx="6720840" cy="25314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A6CC5D-4AA5-4C2F-8827-AFC703AB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350" y="424961"/>
              <a:ext cx="6720840" cy="25314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C002216-DB0A-4EC8-87B4-4B6A6AAC70F6}"/>
                </a:ext>
              </a:extLst>
            </p:cNvPr>
            <p:cNvSpPr/>
            <p:nvPr/>
          </p:nvSpPr>
          <p:spPr>
            <a:xfrm>
              <a:off x="3943350" y="948690"/>
              <a:ext cx="1440180" cy="98869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636CB8-6875-4647-8647-FC1FC172BCD7}"/>
              </a:ext>
            </a:extLst>
          </p:cNvPr>
          <p:cNvGrpSpPr/>
          <p:nvPr/>
        </p:nvGrpSpPr>
        <p:grpSpPr>
          <a:xfrm>
            <a:off x="148590" y="3486785"/>
            <a:ext cx="8143875" cy="2753739"/>
            <a:chOff x="148590" y="3486785"/>
            <a:chExt cx="8143875" cy="27537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6D0DDF-7D76-40F1-B673-BAE2EE918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590" y="3486785"/>
              <a:ext cx="8143875" cy="275373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980ED6-09EE-4CFD-B888-055CE7B6D7A8}"/>
                </a:ext>
              </a:extLst>
            </p:cNvPr>
            <p:cNvSpPr/>
            <p:nvPr/>
          </p:nvSpPr>
          <p:spPr>
            <a:xfrm>
              <a:off x="5692140" y="4049413"/>
              <a:ext cx="1066800" cy="10369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1793C6-0F15-4EFB-A835-9D32682E0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65578"/>
              </p:ext>
            </p:extLst>
          </p:nvPr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pic>
        <p:nvPicPr>
          <p:cNvPr id="12" name="Picture 2" descr="Image result for tamu geology logo">
            <a:extLst>
              <a:ext uri="{FF2B5EF4-FFF2-40B4-BE49-F238E27FC236}">
                <a16:creationId xmlns:a16="http://schemas.microsoft.com/office/drawing/2014/main" id="{E74B275F-82DA-4E8B-AB82-E0FF13855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28" y="6142268"/>
            <a:ext cx="3139277" cy="5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513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1793C6-0F15-4EFB-A835-9D32682E0CF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ED1C21C-3FDB-463C-A912-5921983A5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474" y="1259009"/>
            <a:ext cx="4231035" cy="5243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2BE305-4C45-456E-B64A-ADAF56B92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24" y="1082992"/>
            <a:ext cx="3908865" cy="54193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923700-D557-423B-A674-6F9B6318B497}"/>
              </a:ext>
            </a:extLst>
          </p:cNvPr>
          <p:cNvSpPr txBox="1"/>
          <p:nvPr/>
        </p:nvSpPr>
        <p:spPr>
          <a:xfrm>
            <a:off x="2609850" y="713660"/>
            <a:ext cx="220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Ori Massif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A9457-582F-48F6-AD16-48A03F306B86}"/>
              </a:ext>
            </a:extLst>
          </p:cNvPr>
          <p:cNvSpPr txBox="1"/>
          <p:nvPr/>
        </p:nvSpPr>
        <p:spPr>
          <a:xfrm>
            <a:off x="7958137" y="889677"/>
            <a:ext cx="220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TAMU Massif</a:t>
            </a:r>
          </a:p>
        </p:txBody>
      </p:sp>
    </p:spTree>
    <p:extLst>
      <p:ext uri="{BB962C8B-B14F-4D97-AF65-F5344CB8AC3E}">
        <p14:creationId xmlns:p14="http://schemas.microsoft.com/office/powerpoint/2010/main" val="66509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1793C6-0F15-4EFB-A835-9D32682E0CF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6273826-D5F3-46E4-BD78-F7D979D1D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40" y="645738"/>
            <a:ext cx="7755420" cy="5904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520B99-A994-48CE-A8E9-0E543CF6E2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48" r="8881"/>
          <a:stretch/>
        </p:blipFill>
        <p:spPr>
          <a:xfrm>
            <a:off x="7749540" y="966622"/>
            <a:ext cx="4389120" cy="535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95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1793C6-0F15-4EFB-A835-9D32682E0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086323"/>
              </p:ext>
            </p:extLst>
          </p:nvPr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343A75-D3A3-4D75-9E0E-EDEF1F14D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55" y="1011012"/>
            <a:ext cx="10757535" cy="5401217"/>
          </a:xfrm>
        </p:spPr>
        <p:txBody>
          <a:bodyPr>
            <a:normAutofit/>
          </a:bodyPr>
          <a:lstStyle/>
          <a:p>
            <a:r>
              <a:rPr lang="en-US" sz="2400" dirty="0"/>
              <a:t>Perform 1-D stochastic </a:t>
            </a:r>
            <a:r>
              <a:rPr lang="en-US" sz="2400" dirty="0" err="1"/>
              <a:t>bayesian</a:t>
            </a:r>
            <a:r>
              <a:rPr lang="en-US" sz="2400" dirty="0"/>
              <a:t> inversion using Reversible jump Markov Chain Monte Carlo (</a:t>
            </a:r>
            <a:r>
              <a:rPr lang="en-US" sz="2400" dirty="0" err="1"/>
              <a:t>rjMCMC</a:t>
            </a:r>
            <a:r>
              <a:rPr lang="en-US" sz="2400" dirty="0"/>
              <a:t>) to obtain acoustic impedance profiles from individual seismic traces.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model parameters used during sampling include the number of layers, layer boundary depths, and acoustic impedance values.</a:t>
            </a:r>
          </a:p>
          <a:p>
            <a:endParaRPr lang="en-US" sz="2400" dirty="0"/>
          </a:p>
          <a:p>
            <a:r>
              <a:rPr lang="en-US" sz="2400" dirty="0"/>
              <a:t>Acoustic impedance depends on the type of basalt present, the results allow estimation of lithology.</a:t>
            </a:r>
          </a:p>
          <a:p>
            <a:endParaRPr lang="en-US" sz="2400" dirty="0"/>
          </a:p>
          <a:p>
            <a:r>
              <a:rPr lang="en-US" sz="2400" dirty="0"/>
              <a:t>Calibration points: Well log and lithology from cores.</a:t>
            </a:r>
          </a:p>
          <a:p>
            <a:pPr marL="0" indent="0">
              <a:buNone/>
            </a:pPr>
            <a:endParaRPr lang="en-US" sz="1900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2" descr="Image result for tamu geology logo">
            <a:extLst>
              <a:ext uri="{FF2B5EF4-FFF2-40B4-BE49-F238E27FC236}">
                <a16:creationId xmlns:a16="http://schemas.microsoft.com/office/drawing/2014/main" id="{5552655C-3B14-4990-8165-2F603B677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28" y="6142268"/>
            <a:ext cx="3139277" cy="5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530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1793C6-0F15-4EFB-A835-9D32682E0CF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343A75-D3A3-4D75-9E0E-EDEF1F14D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15" y="822417"/>
            <a:ext cx="10757535" cy="54012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Why </a:t>
            </a:r>
            <a:r>
              <a:rPr lang="en-US" sz="3200" dirty="0" err="1"/>
              <a:t>rjMCMC</a:t>
            </a:r>
            <a:r>
              <a:rPr lang="en-US" sz="3200" dirty="0"/>
              <a:t>?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dirty="0"/>
              <a:t>The vertical resolution of seismic is approximately a quarter wavelength, which for </a:t>
            </a:r>
            <a:r>
              <a:rPr lang="en-US" dirty="0" err="1"/>
              <a:t>Shatsky</a:t>
            </a:r>
            <a:r>
              <a:rPr lang="en-US" dirty="0"/>
              <a:t> Rise is about 44 m for the data frequency of 30 Hz. </a:t>
            </a:r>
          </a:p>
          <a:p>
            <a:endParaRPr lang="en-US" sz="3200" dirty="0"/>
          </a:p>
          <a:p>
            <a:r>
              <a:rPr lang="en-US" dirty="0"/>
              <a:t>Thickness of different basalt layers is often less than vertical resolution of seismic data at the </a:t>
            </a:r>
            <a:r>
              <a:rPr lang="en-US" dirty="0" err="1"/>
              <a:t>Shatsky</a:t>
            </a:r>
            <a:r>
              <a:rPr lang="en-US" dirty="0"/>
              <a:t> Rise</a:t>
            </a:r>
          </a:p>
          <a:p>
            <a:endParaRPr lang="en-US" sz="3200" dirty="0"/>
          </a:p>
          <a:p>
            <a:r>
              <a:rPr lang="en-US" dirty="0"/>
              <a:t>Grid size of 50 m thick or less to perform an inversion to include potentially thin layers of lithologies of interest, but this leads to a very large parameter set.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1900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2" descr="Image result for tamu geology logo">
            <a:extLst>
              <a:ext uri="{FF2B5EF4-FFF2-40B4-BE49-F238E27FC236}">
                <a16:creationId xmlns:a16="http://schemas.microsoft.com/office/drawing/2014/main" id="{BBBA131D-42A9-4742-B977-C2DEDDBB9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28" y="6142268"/>
            <a:ext cx="3139277" cy="54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265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1793C6-0F15-4EFB-A835-9D32682E0CF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4485311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7326785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9128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501500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Introduction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Objective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2388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0027869-BB0A-4382-B671-F5A80F557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" y="675688"/>
            <a:ext cx="7892414" cy="5555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16969-4B9C-4E40-91D8-8821C0DAA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199" y="4925450"/>
            <a:ext cx="5575096" cy="1892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A30744-DFEF-4304-A65E-A26509CBA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774" y="1285442"/>
            <a:ext cx="2352929" cy="5168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304FF0-A511-4048-9031-70C942ABB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370" y="4817133"/>
            <a:ext cx="2114925" cy="2166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977D66-F691-4047-BCF0-D30955C1DDF3}"/>
              </a:ext>
            </a:extLst>
          </p:cNvPr>
          <p:cNvSpPr txBox="1"/>
          <p:nvPr/>
        </p:nvSpPr>
        <p:spPr>
          <a:xfrm>
            <a:off x="5960370" y="3303270"/>
            <a:ext cx="174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Inversion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244D7-E9BE-479F-AD79-319FBBF67FED}"/>
              </a:ext>
            </a:extLst>
          </p:cNvPr>
          <p:cNvSpPr txBox="1"/>
          <p:nvPr/>
        </p:nvSpPr>
        <p:spPr>
          <a:xfrm>
            <a:off x="5960369" y="5041267"/>
            <a:ext cx="174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Inversion</a:t>
            </a:r>
          </a:p>
        </p:txBody>
      </p:sp>
    </p:spTree>
    <p:extLst>
      <p:ext uri="{BB962C8B-B14F-4D97-AF65-F5344CB8AC3E}">
        <p14:creationId xmlns:p14="http://schemas.microsoft.com/office/powerpoint/2010/main" val="95126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619</Words>
  <Application>Microsoft Office PowerPoint</Application>
  <PresentationFormat>Widescreen</PresentationFormat>
  <Paragraphs>149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BakerSignetBT-Roman</vt:lpstr>
      <vt:lpstr>Calibri</vt:lpstr>
      <vt:lpstr>Calibri Light</vt:lpstr>
      <vt:lpstr>Office Theme</vt:lpstr>
      <vt:lpstr>Understanding the late-stage evolution of Shatsky Rise using transdimensional acoustic impedance Inversion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Dadi, Sireesh</dc:creator>
  <cp:lastModifiedBy>Dadi, Sireesh</cp:lastModifiedBy>
  <cp:revision>48</cp:revision>
  <dcterms:created xsi:type="dcterms:W3CDTF">2018-03-12T02:33:34Z</dcterms:created>
  <dcterms:modified xsi:type="dcterms:W3CDTF">2018-03-13T18:40:05Z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69bf4a9-87bd-4dbf-a36c-1db5158e5def_Enabled">
    <vt:lpwstr>True</vt:lpwstr>
  </property>
  <property fmtid="{D5CDD505-2E9C-101B-9397-08002B2CF9AE}" pid="3" name="MSIP_Label_569bf4a9-87bd-4dbf-a36c-1db5158e5def_SiteId">
    <vt:lpwstr>ea80952e-a476-42d4-aaf4-5457852b0f7e</vt:lpwstr>
  </property>
  <property fmtid="{D5CDD505-2E9C-101B-9397-08002B2CF9AE}" pid="4" name="MSIP_Label_569bf4a9-87bd-4dbf-a36c-1db5158e5def_Ref">
    <vt:lpwstr>https://api.informationprotection.azure.com/api/ea80952e-a476-42d4-aaf4-5457852b0f7e</vt:lpwstr>
  </property>
  <property fmtid="{D5CDD505-2E9C-101B-9397-08002B2CF9AE}" pid="5" name="MSIP_Label_569bf4a9-87bd-4dbf-a36c-1db5158e5def_Owner">
    <vt:lpwstr>Sireesh.Dadi@bp.com</vt:lpwstr>
  </property>
  <property fmtid="{D5CDD505-2E9C-101B-9397-08002B2CF9AE}" pid="6" name="MSIP_Label_569bf4a9-87bd-4dbf-a36c-1db5158e5def_SetDate">
    <vt:lpwstr>2018-03-11T21:33:37.0447930-05:00</vt:lpwstr>
  </property>
  <property fmtid="{D5CDD505-2E9C-101B-9397-08002B2CF9AE}" pid="7" name="MSIP_Label_569bf4a9-87bd-4dbf-a36c-1db5158e5def_Name">
    <vt:lpwstr>General</vt:lpwstr>
  </property>
  <property fmtid="{D5CDD505-2E9C-101B-9397-08002B2CF9AE}" pid="8" name="MSIP_Label_569bf4a9-87bd-4dbf-a36c-1db5158e5def_Application">
    <vt:lpwstr>Microsoft Azure Information Protection</vt:lpwstr>
  </property>
  <property fmtid="{D5CDD505-2E9C-101B-9397-08002B2CF9AE}" pid="9" name="MSIP_Label_569bf4a9-87bd-4dbf-a36c-1db5158e5def_Extended_MSFT_Method">
    <vt:lpwstr>Manual</vt:lpwstr>
  </property>
  <property fmtid="{D5CDD505-2E9C-101B-9397-08002B2CF9AE}" pid="10" name="Sensitivity">
    <vt:lpwstr>General</vt:lpwstr>
  </property>
</Properties>
</file>