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Layouts/slideLayout15.xml" ContentType="application/vnd.openxmlformats-officedocument.presentationml.slideLayout+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notesSlides/notesSlide5.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ppt/notesSlides/notesSlide17.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Layouts/slideLayout17.xml" ContentType="application/vnd.openxmlformats-officedocument.presentationml.slideLayout+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Layouts/slideLayout13.xml" ContentType="application/vnd.openxmlformats-officedocument.presentationml.slideLayout+xml"/>
  <Override PartName="/ppt/slides/slide7.xml" ContentType="application/vnd.openxmlformats-officedocument.presentationml.slide+xml"/>
  <Override PartName="/ppt/notesSlides/notesSlide18.xml" ContentType="application/vnd.openxmlformats-officedocument.presentationml.notes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Default Extension="tiff" ContentType="image/tiff"/>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slideLayouts/slideLayout14.xml" ContentType="application/vnd.openxmlformats-officedocument.presentationml.slideLayout+xml"/>
  <Override PartName="/ppt/slides/slide8.xml" ContentType="application/vnd.openxmlformats-officedocument.presentationml.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870" r:id="rId1"/>
  </p:sldMasterIdLst>
  <p:notesMasterIdLst>
    <p:notesMasterId r:id="rId21"/>
  </p:notesMasterIdLst>
  <p:sldIdLst>
    <p:sldId id="256" r:id="rId2"/>
    <p:sldId id="283" r:id="rId3"/>
    <p:sldId id="277" r:id="rId4"/>
    <p:sldId id="264" r:id="rId5"/>
    <p:sldId id="265" r:id="rId6"/>
    <p:sldId id="282" r:id="rId7"/>
    <p:sldId id="281" r:id="rId8"/>
    <p:sldId id="257" r:id="rId9"/>
    <p:sldId id="267" r:id="rId10"/>
    <p:sldId id="259" r:id="rId11"/>
    <p:sldId id="276" r:id="rId12"/>
    <p:sldId id="271" r:id="rId13"/>
    <p:sldId id="274" r:id="rId14"/>
    <p:sldId id="272" r:id="rId15"/>
    <p:sldId id="273" r:id="rId16"/>
    <p:sldId id="279" r:id="rId17"/>
    <p:sldId id="280" r:id="rId18"/>
    <p:sldId id="284" r:id="rId19"/>
    <p:sldId id="27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A1216"/>
    <a:srgbClr val="FF0000"/>
    <a:srgbClr val="FFAA00"/>
    <a:srgbClr val="FFFF00"/>
    <a:srgbClr val="A3FF73"/>
    <a:srgbClr val="4CE600"/>
    <a:srgbClr val="005CE6"/>
    <a:srgbClr val="00FFC5"/>
    <a:srgbClr val="8400A8"/>
    <a:srgbClr val="88C5DA"/>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6004" autoAdjust="0"/>
    <p:restoredTop sz="93279" autoAdjust="0"/>
  </p:normalViewPr>
  <p:slideViewPr>
    <p:cSldViewPr snapToGrid="0">
      <p:cViewPr varScale="1">
        <p:scale>
          <a:sx n="96" d="100"/>
          <a:sy n="96" d="100"/>
        </p:scale>
        <p:origin x="-328" y="-104"/>
      </p:cViewPr>
      <p:guideLst>
        <p:guide orient="horz" pos="2160"/>
        <p:guide pos="3840"/>
      </p:guideLst>
    </p:cSldViewPr>
  </p:slideViewPr>
  <p:notesTextViewPr>
    <p:cViewPr>
      <p:scale>
        <a:sx n="3" d="2"/>
        <a:sy n="3" d="2"/>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460FD2-05F3-4C71-B800-07043D55F29E}" type="datetimeFigureOut">
              <a:rPr lang="en-US" smtClean="0"/>
              <a:pPr/>
              <a:t>3/12/18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6E9D7-E5B5-448D-BAE1-4C05E623C3E1}"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94092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Greetings</a:t>
            </a:r>
          </a:p>
          <a:p>
            <a:pPr marL="171450" indent="-171450">
              <a:buFont typeface="Arial" panose="020B0604020202020204" pitchFamily="34" charset="0"/>
              <a:buChar char="•"/>
            </a:pPr>
            <a:r>
              <a:rPr lang="en-US" dirty="0" smtClean="0"/>
              <a:t>Regional Study Area</a:t>
            </a:r>
          </a:p>
          <a:p>
            <a:pPr marL="628650" lvl="1" indent="-171450">
              <a:buFont typeface="Arial" panose="020B0604020202020204" pitchFamily="34" charset="0"/>
              <a:buChar char="•"/>
            </a:pPr>
            <a:r>
              <a:rPr lang="en-US" dirty="0" err="1" smtClean="0"/>
              <a:t>Reelfoot</a:t>
            </a:r>
            <a:r>
              <a:rPr lang="en-US" baseline="0" dirty="0" smtClean="0"/>
              <a:t> Rift</a:t>
            </a:r>
          </a:p>
          <a:p>
            <a:pPr marL="628650" lvl="1" indent="-171450">
              <a:buFont typeface="Arial" panose="020B0604020202020204" pitchFamily="34" charset="0"/>
              <a:buChar char="•"/>
            </a:pPr>
            <a:r>
              <a:rPr lang="en-US" dirty="0" smtClean="0"/>
              <a:t>Mississippi</a:t>
            </a:r>
            <a:r>
              <a:rPr lang="en-US" baseline="0" dirty="0" smtClean="0"/>
              <a:t> Embayment</a:t>
            </a:r>
          </a:p>
          <a:p>
            <a:pPr marL="628650" lvl="1" indent="-171450">
              <a:buFont typeface="Arial" panose="020B0604020202020204" pitchFamily="34" charset="0"/>
              <a:buChar char="•"/>
            </a:pPr>
            <a:r>
              <a:rPr lang="en-US" baseline="0" dirty="0" smtClean="0"/>
              <a:t>New Madrid seismic zone defined by seismicity</a:t>
            </a:r>
          </a:p>
          <a:p>
            <a:pPr marL="628650" lvl="1" indent="-171450">
              <a:buFont typeface="Arial" panose="020B0604020202020204" pitchFamily="34" charset="0"/>
              <a:buChar char="•"/>
            </a:pPr>
            <a:r>
              <a:rPr lang="en-US" baseline="0" dirty="0" smtClean="0"/>
              <a:t>Earthquakes represented by color classed depths</a:t>
            </a:r>
          </a:p>
          <a:p>
            <a:pPr marL="457200" lvl="1" indent="0">
              <a:buFont typeface="Arial" panose="020B0604020202020204" pitchFamily="34" charset="0"/>
              <a:buNone/>
            </a:pPr>
            <a:r>
              <a:rPr lang="en-US" baseline="0" dirty="0" smtClean="0"/>
              <a:t> </a:t>
            </a:r>
          </a:p>
          <a:p>
            <a:pPr marL="628650" lvl="1" indent="-171450">
              <a:buFont typeface="Arial" panose="020B0604020202020204" pitchFamily="34" charset="0"/>
              <a:buChar char="•"/>
            </a:pPr>
            <a:r>
              <a:rPr lang="en-US" dirty="0" smtClean="0"/>
              <a:t>State</a:t>
            </a:r>
            <a:r>
              <a:rPr lang="en-US" baseline="0" dirty="0" smtClean="0"/>
              <a:t> the Purpose with regards to Lake County’s position within the NMSZ</a:t>
            </a:r>
          </a:p>
          <a:p>
            <a:pPr marL="628650" lvl="1" indent="-171450">
              <a:buFont typeface="Arial" panose="020B0604020202020204" pitchFamily="34" charset="0"/>
              <a:buChar char="•"/>
            </a:pPr>
            <a:r>
              <a:rPr lang="en-US" dirty="0" smtClean="0"/>
              <a:t>The purpose of this project is to provide geological information to seismologists and engineers for the purpose of developing seismic hazard maps.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3B6E9D7-E5B5-448D-BAE1-4C05E623C3E1}" type="slidenum">
              <a:rPr lang="en-US" smtClean="0"/>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65326709"/>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Other types</a:t>
            </a:r>
            <a:r>
              <a:rPr lang="en-US" baseline="0" dirty="0" smtClean="0"/>
              <a:t> of data used include:</a:t>
            </a:r>
          </a:p>
          <a:p>
            <a:pPr marL="628650" lvl="1" indent="-171450">
              <a:buFont typeface="Arial" panose="020B0604020202020204" pitchFamily="34" charset="0"/>
              <a:buChar char="•"/>
            </a:pPr>
            <a:r>
              <a:rPr lang="en-US" baseline="0" dirty="0" smtClean="0"/>
              <a:t>Lidar</a:t>
            </a:r>
          </a:p>
          <a:p>
            <a:pPr marL="628650" lvl="1" indent="-171450">
              <a:buFont typeface="Arial" panose="020B0604020202020204" pitchFamily="34" charset="0"/>
              <a:buChar char="•"/>
            </a:pPr>
            <a:r>
              <a:rPr lang="en-US" baseline="0" dirty="0" smtClean="0"/>
              <a:t>Aerial Photography</a:t>
            </a:r>
          </a:p>
          <a:p>
            <a:pPr marL="628650" lvl="1" indent="-171450">
              <a:buFont typeface="Arial" panose="020B0604020202020204" pitchFamily="34" charset="0"/>
              <a:buChar char="•"/>
            </a:pPr>
            <a:r>
              <a:rPr lang="en-US" baseline="0" dirty="0" smtClean="0"/>
              <a:t>Soil Maps</a:t>
            </a:r>
            <a:endParaRPr lang="en-US" dirty="0" smtClean="0"/>
          </a:p>
          <a:p>
            <a:pPr marL="171450" indent="-171450">
              <a:buFont typeface="Arial" panose="020B0604020202020204" pitchFamily="34" charset="0"/>
              <a:buChar char="•"/>
            </a:pPr>
            <a:r>
              <a:rPr lang="en-US" dirty="0" smtClean="0"/>
              <a:t>1-meter</a:t>
            </a:r>
            <a:r>
              <a:rPr lang="en-US" baseline="0" dirty="0" smtClean="0"/>
              <a:t> resolution Lidar draped over shaded relief map</a:t>
            </a:r>
          </a:p>
          <a:p>
            <a:endParaRPr lang="en-US" dirty="0"/>
          </a:p>
        </p:txBody>
      </p:sp>
      <p:sp>
        <p:nvSpPr>
          <p:cNvPr id="4" name="Slide Number Placeholder 3"/>
          <p:cNvSpPr>
            <a:spLocks noGrp="1"/>
          </p:cNvSpPr>
          <p:nvPr>
            <p:ph type="sldNum" sz="quarter" idx="10"/>
          </p:nvPr>
        </p:nvSpPr>
        <p:spPr/>
        <p:txBody>
          <a:bodyPr/>
          <a:lstStyle/>
          <a:p>
            <a:fld id="{23B6E9D7-E5B5-448D-BAE1-4C05E623C3E1}" type="slidenum">
              <a:rPr lang="en-US" smtClean="0"/>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83140922"/>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Aeria</a:t>
            </a:r>
            <a:r>
              <a:rPr lang="en-US" baseline="0" dirty="0" smtClean="0"/>
              <a:t>l Photography</a:t>
            </a:r>
            <a:endParaRPr lang="en-US" dirty="0" smtClean="0"/>
          </a:p>
          <a:p>
            <a:pPr marL="171450" indent="-171450">
              <a:buFont typeface="Arial" panose="020B0604020202020204" pitchFamily="34" charset="0"/>
              <a:buChar char="•"/>
            </a:pPr>
            <a:r>
              <a:rPr lang="en-US" dirty="0" smtClean="0"/>
              <a:t>(Left) Town of Ridgely, TN, with sand blows and fissures to the southeast seen as light colors against the darker ground layer. This contrast is due to white sand that is overlying darker gray to brown clayey and silty soil. The pattern of the sand blows and fissures follows the extent of an abandoned meander of the Mississippi River in a southwest to westerly direction (Aerial Photograph taken in 1957, USACE)</a:t>
            </a:r>
            <a:r>
              <a:rPr lang="en-US" baseline="0" dirty="0" smtClean="0"/>
              <a:t> </a:t>
            </a:r>
          </a:p>
          <a:p>
            <a:pPr marL="171450" indent="-171450">
              <a:buFont typeface="Arial" panose="020B0604020202020204" pitchFamily="34" charset="0"/>
              <a:buChar char="•"/>
            </a:pPr>
            <a:r>
              <a:rPr lang="en-US" dirty="0" smtClean="0"/>
              <a:t>(Right) Liquefaction near the town of New Madrid Missouri (Stewart and Knox, 1995).</a:t>
            </a:r>
          </a:p>
          <a:p>
            <a:endParaRPr lang="en-US" dirty="0"/>
          </a:p>
        </p:txBody>
      </p:sp>
      <p:sp>
        <p:nvSpPr>
          <p:cNvPr id="4" name="Slide Number Placeholder 3"/>
          <p:cNvSpPr>
            <a:spLocks noGrp="1"/>
          </p:cNvSpPr>
          <p:nvPr>
            <p:ph type="sldNum" sz="quarter" idx="10"/>
          </p:nvPr>
        </p:nvSpPr>
        <p:spPr/>
        <p:txBody>
          <a:bodyPr/>
          <a:lstStyle/>
          <a:p>
            <a:fld id="{23B6E9D7-E5B5-448D-BAE1-4C05E623C3E1}" type="slidenum">
              <a:rPr lang="en-US" smtClean="0"/>
              <a:pPr/>
              <a:t>11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89197249"/>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Soil Maps</a:t>
            </a:r>
            <a:r>
              <a:rPr lang="en-US" baseline="0" dirty="0" smtClean="0"/>
              <a:t> from the NRCS in which I have </a:t>
            </a:r>
            <a:r>
              <a:rPr lang="en-US" baseline="0" dirty="0" err="1" smtClean="0"/>
              <a:t>reclassed</a:t>
            </a:r>
            <a:r>
              <a:rPr lang="en-US" baseline="0" dirty="0" smtClean="0"/>
              <a:t> soil units into a sediment map based off of the highest % lithology within each of the original soil units</a:t>
            </a:r>
            <a:endParaRPr lang="en-US" dirty="0" smtClean="0"/>
          </a:p>
          <a:p>
            <a:pPr marL="171450" indent="-171450">
              <a:buFont typeface="Arial" panose="020B0604020202020204" pitchFamily="34" charset="0"/>
              <a:buChar char="•"/>
            </a:pPr>
            <a:r>
              <a:rPr lang="en-US" dirty="0" smtClean="0"/>
              <a:t>Clay - Overbank</a:t>
            </a:r>
          </a:p>
          <a:p>
            <a:pPr marL="171450" indent="-171450">
              <a:buFont typeface="Arial" panose="020B0604020202020204" pitchFamily="34" charset="0"/>
              <a:buChar char="•"/>
            </a:pPr>
            <a:r>
              <a:rPr lang="en-US" dirty="0" smtClean="0"/>
              <a:t>Silt - Overbank</a:t>
            </a:r>
          </a:p>
          <a:p>
            <a:pPr marL="171450" indent="-171450">
              <a:buFont typeface="Arial" panose="020B0604020202020204" pitchFamily="34" charset="0"/>
              <a:buChar char="•"/>
            </a:pPr>
            <a:r>
              <a:rPr lang="en-US" dirty="0" smtClean="0"/>
              <a:t>Sand</a:t>
            </a:r>
            <a:r>
              <a:rPr lang="en-US" baseline="0" dirty="0" smtClean="0"/>
              <a:t> - </a:t>
            </a:r>
            <a:r>
              <a:rPr lang="en-US" dirty="0" smtClean="0"/>
              <a:t>Crevasse</a:t>
            </a:r>
            <a:r>
              <a:rPr lang="en-US" baseline="0" dirty="0" smtClean="0"/>
              <a:t> Splays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3B6E9D7-E5B5-448D-BAE1-4C05E623C3E1}" type="slidenum">
              <a:rPr lang="en-US" smtClean="0"/>
              <a:pPr/>
              <a:t>12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0560150"/>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3D</a:t>
            </a:r>
            <a:r>
              <a:rPr lang="en-US" baseline="0" dirty="0" smtClean="0"/>
              <a:t> Lithological Model of the Quaternary</a:t>
            </a:r>
          </a:p>
          <a:p>
            <a:pPr marL="171450" indent="-171450">
              <a:buFont typeface="Arial" panose="020B0604020202020204" pitchFamily="34" charset="0"/>
              <a:buChar char="•"/>
            </a:pPr>
            <a:r>
              <a:rPr lang="en-US" baseline="0" dirty="0" smtClean="0"/>
              <a:t>Depths from the surface down to 300 ft. incrementally split up into 5-ft. intervals.</a:t>
            </a:r>
          </a:p>
          <a:p>
            <a:pPr marL="171450" indent="-171450">
              <a:buFont typeface="Arial" panose="020B0604020202020204" pitchFamily="34" charset="0"/>
              <a:buChar char="•"/>
            </a:pPr>
            <a:r>
              <a:rPr lang="en-US" dirty="0" smtClean="0"/>
              <a:t>Colors</a:t>
            </a:r>
            <a:r>
              <a:rPr lang="en-US" baseline="0" dirty="0" smtClean="0"/>
              <a:t> (Red, Orange, Yellow) representing the coarse grain sediments such as gravel and sand</a:t>
            </a:r>
          </a:p>
          <a:p>
            <a:pPr marL="171450" indent="-171450">
              <a:buFont typeface="Arial" panose="020B0604020202020204" pitchFamily="34" charset="0"/>
              <a:buChar char="•"/>
            </a:pPr>
            <a:r>
              <a:rPr lang="en-US" baseline="0" dirty="0" smtClean="0"/>
              <a:t>Colors (Green, Blue) representing fine grain sediments such as clay and silt</a:t>
            </a:r>
          </a:p>
          <a:p>
            <a:pPr marL="171450" indent="-171450">
              <a:buFont typeface="Arial" panose="020B0604020202020204" pitchFamily="34" charset="0"/>
              <a:buChar char="•"/>
            </a:pPr>
            <a:r>
              <a:rPr lang="en-US" baseline="0" dirty="0" smtClean="0"/>
              <a:t>Color (Purple) representing the Eocene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3B6E9D7-E5B5-448D-BAE1-4C05E623C3E1}" type="slidenum">
              <a:rPr lang="en-US" smtClean="0"/>
              <a:pPr/>
              <a:t>13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98254168"/>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Shown</a:t>
            </a:r>
            <a:r>
              <a:rPr lang="en-US" baseline="0" dirty="0" smtClean="0"/>
              <a:t> in the upper </a:t>
            </a:r>
            <a:r>
              <a:rPr lang="en-US" baseline="0" dirty="0" err="1" smtClean="0"/>
              <a:t>lefthand</a:t>
            </a:r>
            <a:r>
              <a:rPr lang="en-US" baseline="0" dirty="0" smtClean="0"/>
              <a:t> corner is the structure contour map for the top of the Eocene with the data distribution represented as dots, lighter shades of gray represent higher elevations while the darker shades represent lower elevations</a:t>
            </a:r>
            <a:endParaRPr lang="en-US" dirty="0" smtClean="0"/>
          </a:p>
          <a:p>
            <a:pPr marL="171450" indent="-171450">
              <a:buFont typeface="Arial" panose="020B0604020202020204" pitchFamily="34" charset="0"/>
              <a:buChar char="•"/>
            </a:pPr>
            <a:r>
              <a:rPr lang="en-US" dirty="0" smtClean="0"/>
              <a:t>On</a:t>
            </a:r>
            <a:r>
              <a:rPr lang="en-US" baseline="0" dirty="0" smtClean="0"/>
              <a:t> the right-hand side, we </a:t>
            </a:r>
            <a:r>
              <a:rPr lang="en-US" dirty="0" smtClean="0"/>
              <a:t>introduce the</a:t>
            </a:r>
            <a:r>
              <a:rPr lang="en-US" baseline="0" dirty="0" smtClean="0"/>
              <a:t> </a:t>
            </a:r>
            <a:r>
              <a:rPr lang="en-US" baseline="0" dirty="0" err="1" smtClean="0"/>
              <a:t>faultlines</a:t>
            </a:r>
            <a:r>
              <a:rPr lang="en-US" baseline="0" dirty="0" smtClean="0"/>
              <a:t> to get our general structure</a:t>
            </a:r>
          </a:p>
          <a:p>
            <a:pPr marL="171450" indent="-171450">
              <a:buFont typeface="Arial" panose="020B0604020202020204" pitchFamily="34" charset="0"/>
              <a:buChar char="•"/>
            </a:pPr>
            <a:r>
              <a:rPr lang="en-US" baseline="0" dirty="0" smtClean="0"/>
              <a:t>Discuss the extensions of BT-2, BT-1, and RS</a:t>
            </a:r>
            <a:endParaRPr lang="en-US" dirty="0" smtClean="0"/>
          </a:p>
          <a:p>
            <a:pPr marL="171450" indent="-171450">
              <a:buFont typeface="Arial" panose="020B0604020202020204" pitchFamily="34" charset="0"/>
              <a:buChar char="•"/>
            </a:pPr>
            <a:r>
              <a:rPr lang="en-US" dirty="0" smtClean="0"/>
              <a:t>Ridgely Ridge and Tiptonville</a:t>
            </a:r>
            <a:r>
              <a:rPr lang="en-US" baseline="0" dirty="0" smtClean="0"/>
              <a:t> Dome (Horsts)</a:t>
            </a:r>
          </a:p>
          <a:p>
            <a:pPr marL="171450" indent="-171450">
              <a:buFont typeface="Arial" panose="020B0604020202020204" pitchFamily="34" charset="0"/>
              <a:buChar char="•"/>
            </a:pPr>
            <a:r>
              <a:rPr lang="en-US" baseline="0" dirty="0" smtClean="0"/>
              <a:t>Reelfoot Lake Basin and unidentified </a:t>
            </a:r>
            <a:r>
              <a:rPr lang="en-US" baseline="0" dirty="0" err="1" smtClean="0"/>
              <a:t>graben</a:t>
            </a:r>
            <a:r>
              <a:rPr lang="en-US" baseline="0" dirty="0" smtClean="0"/>
              <a:t> SW of Ridgely Ridge (</a:t>
            </a:r>
            <a:r>
              <a:rPr lang="en-US" baseline="0" dirty="0" err="1" smtClean="0"/>
              <a:t>Grabens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3B6E9D7-E5B5-448D-BAE1-4C05E623C3E1}"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9649100"/>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Ridgely</a:t>
            </a:r>
            <a:r>
              <a:rPr lang="en-US" baseline="0" dirty="0" smtClean="0"/>
              <a:t> Ridge and Tiptonville Dome more apparent in deeper section</a:t>
            </a:r>
          </a:p>
          <a:p>
            <a:pPr marL="171450" indent="-171450">
              <a:buFont typeface="Arial" panose="020B0604020202020204" pitchFamily="34" charset="0"/>
              <a:buChar char="•"/>
            </a:pPr>
            <a:r>
              <a:rPr lang="en-US" baseline="0" dirty="0" smtClean="0"/>
              <a:t>General sloping to the southwest</a:t>
            </a:r>
            <a:endParaRPr lang="en-US" dirty="0" smtClean="0"/>
          </a:p>
          <a:p>
            <a:pPr marL="171450" indent="-171450">
              <a:buFont typeface="Arial" panose="020B0604020202020204" pitchFamily="34" charset="0"/>
              <a:buChar char="•"/>
            </a:pPr>
            <a:r>
              <a:rPr lang="en-US" dirty="0" err="1" smtClean="0"/>
              <a:t>Graben</a:t>
            </a:r>
            <a:r>
              <a:rPr lang="en-US" dirty="0" smtClean="0"/>
              <a:t> to the southwest of Ridgely Ridge</a:t>
            </a:r>
          </a:p>
          <a:p>
            <a:endParaRPr lang="en-US" dirty="0"/>
          </a:p>
        </p:txBody>
      </p:sp>
      <p:sp>
        <p:nvSpPr>
          <p:cNvPr id="4" name="Slide Number Placeholder 3"/>
          <p:cNvSpPr>
            <a:spLocks noGrp="1"/>
          </p:cNvSpPr>
          <p:nvPr>
            <p:ph type="sldNum" sz="quarter" idx="10"/>
          </p:nvPr>
        </p:nvSpPr>
        <p:spPr/>
        <p:txBody>
          <a:bodyPr/>
          <a:lstStyle/>
          <a:p>
            <a:fld id="{23B6E9D7-E5B5-448D-BAE1-4C05E623C3E1}" type="slidenum">
              <a:rPr lang="en-US" smtClean="0"/>
              <a:pPr/>
              <a:t>15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8848235"/>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Ridgely</a:t>
            </a:r>
            <a:r>
              <a:rPr lang="en-US" baseline="0" dirty="0" smtClean="0"/>
              <a:t> ridge and Tiptonville dome once again expressed at depth</a:t>
            </a:r>
          </a:p>
          <a:p>
            <a:r>
              <a:rPr lang="en-US" baseline="0" dirty="0" err="1" smtClean="0"/>
              <a:t>Graben</a:t>
            </a:r>
            <a:r>
              <a:rPr lang="en-US" baseline="0" dirty="0" smtClean="0"/>
              <a:t> to the southwest of Ridgely Ridge</a:t>
            </a:r>
            <a:endParaRPr lang="en-US" dirty="0"/>
          </a:p>
        </p:txBody>
      </p:sp>
      <p:sp>
        <p:nvSpPr>
          <p:cNvPr id="4" name="Slide Number Placeholder 3"/>
          <p:cNvSpPr>
            <a:spLocks noGrp="1"/>
          </p:cNvSpPr>
          <p:nvPr>
            <p:ph type="sldNum" sz="quarter" idx="10"/>
          </p:nvPr>
        </p:nvSpPr>
        <p:spPr/>
        <p:txBody>
          <a:bodyPr/>
          <a:lstStyle/>
          <a:p>
            <a:fld id="{23B6E9D7-E5B5-448D-BAE1-4C05E623C3E1}"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0196086"/>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Two Cross-Sections B-B’ and C-C’</a:t>
            </a:r>
          </a:p>
          <a:p>
            <a:pPr marL="171450" indent="-171450">
              <a:buFont typeface="Arial" panose="020B0604020202020204" pitchFamily="34" charset="0"/>
              <a:buChar char="•"/>
            </a:pPr>
            <a:r>
              <a:rPr lang="en-US" dirty="0" smtClean="0"/>
              <a:t>Cross-Section B-B’ captures the effects</a:t>
            </a:r>
            <a:r>
              <a:rPr lang="en-US" baseline="0" dirty="0" smtClean="0"/>
              <a:t> of BT-2, BT-1, and the Reelfoot scarp</a:t>
            </a:r>
          </a:p>
          <a:p>
            <a:pPr marL="171450" indent="-171450">
              <a:buFont typeface="Arial" panose="020B0604020202020204" pitchFamily="34" charset="0"/>
              <a:buChar char="•"/>
            </a:pPr>
            <a:r>
              <a:rPr lang="en-US" baseline="0" dirty="0" smtClean="0"/>
              <a:t>	Tiptonville Dome high, displacement through the Quaternary</a:t>
            </a:r>
          </a:p>
          <a:p>
            <a:pPr marL="171450" indent="-171450">
              <a:buFont typeface="Arial" panose="020B0604020202020204" pitchFamily="34" charset="0"/>
              <a:buChar char="•"/>
            </a:pPr>
            <a:r>
              <a:rPr lang="en-US" baseline="0" dirty="0" smtClean="0"/>
              <a:t>	We do not feel that the data resolution is sufficient enough to resolve BT-2’s status</a:t>
            </a:r>
          </a:p>
          <a:p>
            <a:pPr marL="171450" indent="-171450">
              <a:buFont typeface="Arial" panose="020B0604020202020204" pitchFamily="34" charset="0"/>
              <a:buChar char="•"/>
            </a:pPr>
            <a:r>
              <a:rPr lang="en-US" baseline="0" dirty="0" smtClean="0"/>
              <a:t>Cross-Section C-C’ captures the effects of the Axial Fault, Cottonwood Grove Fault, and the Ridgely Fault</a:t>
            </a:r>
          </a:p>
          <a:p>
            <a:r>
              <a:rPr lang="en-US" baseline="0" dirty="0" smtClean="0"/>
              <a:t>	Ridgely Ridge high, no apparent influence on top of the Eocene</a:t>
            </a:r>
            <a:endParaRPr lang="en-US" dirty="0"/>
          </a:p>
        </p:txBody>
      </p:sp>
      <p:sp>
        <p:nvSpPr>
          <p:cNvPr id="4" name="Slide Number Placeholder 3"/>
          <p:cNvSpPr>
            <a:spLocks noGrp="1"/>
          </p:cNvSpPr>
          <p:nvPr>
            <p:ph type="sldNum" sz="quarter" idx="10"/>
          </p:nvPr>
        </p:nvSpPr>
        <p:spPr/>
        <p:txBody>
          <a:bodyPr/>
          <a:lstStyle/>
          <a:p>
            <a:fld id="{23B6E9D7-E5B5-448D-BAE1-4C05E623C3E1}"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05832327"/>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Two Cross-Sections B-B’ and C-C’</a:t>
            </a:r>
          </a:p>
          <a:p>
            <a:pPr marL="171450" indent="-171450">
              <a:buFont typeface="Arial" panose="020B0604020202020204" pitchFamily="34" charset="0"/>
              <a:buChar char="•"/>
            </a:pPr>
            <a:r>
              <a:rPr lang="en-US" dirty="0" smtClean="0"/>
              <a:t>Cross-Section B-B’ captures the effects</a:t>
            </a:r>
            <a:r>
              <a:rPr lang="en-US" baseline="0" dirty="0" smtClean="0"/>
              <a:t> of BT-2, BT-1, and the Reelfoot scarp</a:t>
            </a:r>
          </a:p>
          <a:p>
            <a:pPr marL="171450" indent="-171450">
              <a:buFont typeface="Arial" panose="020B0604020202020204" pitchFamily="34" charset="0"/>
              <a:buChar char="•"/>
            </a:pPr>
            <a:r>
              <a:rPr lang="en-US" baseline="0" dirty="0" smtClean="0"/>
              <a:t>	Tiptonville Dome high, displacement through the Quaternary</a:t>
            </a:r>
          </a:p>
          <a:p>
            <a:pPr marL="171450" indent="-171450">
              <a:buFont typeface="Arial" panose="020B0604020202020204" pitchFamily="34" charset="0"/>
              <a:buChar char="•"/>
            </a:pPr>
            <a:r>
              <a:rPr lang="en-US" baseline="0" dirty="0" smtClean="0"/>
              <a:t>	We do not feel that the data resolution is sufficient enough to resolve BT-2’s status</a:t>
            </a:r>
          </a:p>
          <a:p>
            <a:pPr marL="171450" indent="-171450">
              <a:buFont typeface="Arial" panose="020B0604020202020204" pitchFamily="34" charset="0"/>
              <a:buChar char="•"/>
            </a:pPr>
            <a:r>
              <a:rPr lang="en-US" baseline="0" dirty="0" smtClean="0"/>
              <a:t>Cross-Section C-C’ captures the effects of the Axial Fault, Cottonwood Grove Fault, and the Ridgely Fault</a:t>
            </a:r>
          </a:p>
          <a:p>
            <a:r>
              <a:rPr lang="en-US" baseline="0" dirty="0" smtClean="0"/>
              <a:t>	Ridgely Ridge high, no apparent influence on top of the Eocene</a:t>
            </a:r>
            <a:endParaRPr lang="en-US" dirty="0"/>
          </a:p>
        </p:txBody>
      </p:sp>
      <p:sp>
        <p:nvSpPr>
          <p:cNvPr id="4" name="Slide Number Placeholder 3"/>
          <p:cNvSpPr>
            <a:spLocks noGrp="1"/>
          </p:cNvSpPr>
          <p:nvPr>
            <p:ph type="sldNum" sz="quarter" idx="10"/>
          </p:nvPr>
        </p:nvSpPr>
        <p:spPr/>
        <p:txBody>
          <a:bodyPr/>
          <a:lstStyle/>
          <a:p>
            <a:fld id="{23B6E9D7-E5B5-448D-BAE1-4C05E623C3E1}"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05832327"/>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 would like to</a:t>
            </a:r>
            <a:r>
              <a:rPr lang="en-US" baseline="0" dirty="0" smtClean="0"/>
              <a:t> thank the Housing and Urban Development (HUD NDRC) for funding this research</a:t>
            </a:r>
          </a:p>
          <a:p>
            <a:pPr marL="171450" indent="-171450">
              <a:buFont typeface="Arial" panose="020B0604020202020204" pitchFamily="34" charset="0"/>
              <a:buChar char="•"/>
            </a:pPr>
            <a:r>
              <a:rPr lang="en-US" baseline="0" dirty="0" smtClean="0"/>
              <a:t>Are there any questions?</a:t>
            </a:r>
            <a:endParaRPr lang="en-US" dirty="0"/>
          </a:p>
        </p:txBody>
      </p:sp>
      <p:sp>
        <p:nvSpPr>
          <p:cNvPr id="4" name="Slide Number Placeholder 3"/>
          <p:cNvSpPr>
            <a:spLocks noGrp="1"/>
          </p:cNvSpPr>
          <p:nvPr>
            <p:ph type="sldNum" sz="quarter" idx="10"/>
          </p:nvPr>
        </p:nvSpPr>
        <p:spPr/>
        <p:txBody>
          <a:bodyPr/>
          <a:lstStyle/>
          <a:p>
            <a:fld id="{23B6E9D7-E5B5-448D-BAE1-4C05E623C3E1}" type="slidenum">
              <a:rPr lang="en-US" smtClean="0"/>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20889929"/>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Greetings</a:t>
            </a:r>
          </a:p>
          <a:p>
            <a:pPr marL="171450" indent="-171450">
              <a:buFont typeface="Arial" panose="020B0604020202020204" pitchFamily="34" charset="0"/>
              <a:buChar char="•"/>
            </a:pPr>
            <a:r>
              <a:rPr lang="en-US" dirty="0" smtClean="0"/>
              <a:t>Regional Study Area</a:t>
            </a:r>
          </a:p>
          <a:p>
            <a:pPr marL="628650" lvl="1" indent="-171450">
              <a:buFont typeface="Arial" panose="020B0604020202020204" pitchFamily="34" charset="0"/>
              <a:buChar char="•"/>
            </a:pPr>
            <a:r>
              <a:rPr lang="en-US" dirty="0" err="1" smtClean="0"/>
              <a:t>Reelfoot</a:t>
            </a:r>
            <a:r>
              <a:rPr lang="en-US" baseline="0" dirty="0" smtClean="0"/>
              <a:t> Rift</a:t>
            </a:r>
          </a:p>
          <a:p>
            <a:pPr marL="628650" lvl="1" indent="-171450">
              <a:buFont typeface="Arial" panose="020B0604020202020204" pitchFamily="34" charset="0"/>
              <a:buChar char="•"/>
            </a:pPr>
            <a:r>
              <a:rPr lang="en-US" dirty="0" smtClean="0"/>
              <a:t>Mississippi</a:t>
            </a:r>
            <a:r>
              <a:rPr lang="en-US" baseline="0" dirty="0" smtClean="0"/>
              <a:t> Embayment</a:t>
            </a:r>
          </a:p>
          <a:p>
            <a:pPr marL="628650" lvl="1" indent="-171450">
              <a:buFont typeface="Arial" panose="020B0604020202020204" pitchFamily="34" charset="0"/>
              <a:buChar char="•"/>
            </a:pPr>
            <a:r>
              <a:rPr lang="en-US" baseline="0" dirty="0" smtClean="0"/>
              <a:t>New Madrid seismic zone defined by seismicity</a:t>
            </a:r>
          </a:p>
          <a:p>
            <a:pPr marL="628650" lvl="1" indent="-171450">
              <a:buFont typeface="Arial" panose="020B0604020202020204" pitchFamily="34" charset="0"/>
              <a:buChar char="•"/>
            </a:pPr>
            <a:r>
              <a:rPr lang="en-US" baseline="0" dirty="0" smtClean="0"/>
              <a:t>Earthquakes represented by color classed depths</a:t>
            </a:r>
          </a:p>
          <a:p>
            <a:pPr marL="457200" lvl="1" indent="0">
              <a:buFont typeface="Arial" panose="020B0604020202020204" pitchFamily="34" charset="0"/>
              <a:buNone/>
            </a:pPr>
            <a:r>
              <a:rPr lang="en-US" baseline="0" dirty="0" smtClean="0"/>
              <a:t> </a:t>
            </a:r>
          </a:p>
          <a:p>
            <a:pPr marL="628650" lvl="1" indent="-171450">
              <a:buFont typeface="Arial" panose="020B0604020202020204" pitchFamily="34" charset="0"/>
              <a:buChar char="•"/>
            </a:pPr>
            <a:r>
              <a:rPr lang="en-US" dirty="0" smtClean="0"/>
              <a:t>State</a:t>
            </a:r>
            <a:r>
              <a:rPr lang="en-US" baseline="0" dirty="0" smtClean="0"/>
              <a:t> the Purpose with regards to Lake County’s position within the NMSZ</a:t>
            </a:r>
          </a:p>
          <a:p>
            <a:pPr marL="628650" lvl="1" indent="-171450">
              <a:buFont typeface="Arial" panose="020B0604020202020204" pitchFamily="34" charset="0"/>
              <a:buChar char="•"/>
            </a:pPr>
            <a:r>
              <a:rPr lang="en-US" dirty="0" smtClean="0"/>
              <a:t>The purpose of this project is to provide geological information to seismologists and engineers for the purpose of developing seismic hazard maps.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3B6E9D7-E5B5-448D-BAE1-4C05E623C3E1}" type="slidenum">
              <a:rPr lang="en-US" smtClean="0"/>
              <a:pPr/>
              <a:t>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65326709"/>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immediate study</a:t>
            </a:r>
            <a:r>
              <a:rPr lang="en-US" baseline="0" dirty="0" smtClean="0"/>
              <a:t> area (within the red box)</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Several faults within the immediate study area including:</a:t>
            </a:r>
          </a:p>
          <a:p>
            <a:pPr marL="171450" indent="-171450">
              <a:buFont typeface="Arial" panose="020B0604020202020204" pitchFamily="34" charset="0"/>
              <a:buChar char="•"/>
            </a:pPr>
            <a:r>
              <a:rPr lang="en-US" baseline="0" dirty="0" smtClean="0"/>
              <a:t>Both the Axial Fault and the New Madrid North Fault – Dextral sense of motion</a:t>
            </a:r>
          </a:p>
          <a:p>
            <a:pPr marL="171450" indent="-171450">
              <a:buFont typeface="Arial" panose="020B0604020202020204" pitchFamily="34" charset="0"/>
              <a:buChar char="•"/>
            </a:pPr>
            <a:r>
              <a:rPr lang="en-US" baseline="0" dirty="0" smtClean="0"/>
              <a:t>New Madrid West Fault (aka </a:t>
            </a:r>
            <a:r>
              <a:rPr lang="en-US" baseline="0" dirty="0" err="1" smtClean="0"/>
              <a:t>Risco</a:t>
            </a:r>
            <a:r>
              <a:rPr lang="en-US" baseline="0" dirty="0" smtClean="0"/>
              <a:t> Fault) – </a:t>
            </a:r>
            <a:r>
              <a:rPr lang="en-US" baseline="0" dirty="0" err="1" smtClean="0"/>
              <a:t>Sinistral</a:t>
            </a:r>
            <a:r>
              <a:rPr lang="en-US" baseline="0" dirty="0" smtClean="0"/>
              <a:t> sense of motion</a:t>
            </a:r>
          </a:p>
          <a:p>
            <a:pPr marL="171450" indent="-171450">
              <a:buFont typeface="Arial" panose="020B0604020202020204" pitchFamily="34" charset="0"/>
              <a:buChar char="•"/>
            </a:pPr>
            <a:r>
              <a:rPr lang="en-US" baseline="0" dirty="0" smtClean="0"/>
              <a:t>Reelfoot Fault – Reverse, segmented</a:t>
            </a:r>
          </a:p>
          <a:p>
            <a:endParaRPr lang="en-US" baseline="0" dirty="0" smtClean="0"/>
          </a:p>
          <a:p>
            <a:pPr marL="171450" indent="-171450">
              <a:buFont typeface="Arial" panose="020B0604020202020204" pitchFamily="34" charset="0"/>
              <a:buChar char="•"/>
            </a:pPr>
            <a:r>
              <a:rPr lang="en-US" baseline="0" dirty="0" smtClean="0"/>
              <a:t>Geography</a:t>
            </a:r>
          </a:p>
          <a:p>
            <a:pPr marL="171450" indent="-171450">
              <a:buFont typeface="Arial" panose="020B0604020202020204" pitchFamily="34" charset="0"/>
              <a:buChar char="•"/>
            </a:pPr>
            <a:r>
              <a:rPr lang="en-US" baseline="0" dirty="0" smtClean="0"/>
              <a:t>Map of Lake County</a:t>
            </a:r>
          </a:p>
          <a:p>
            <a:pPr marL="171450" indent="-171450">
              <a:buFont typeface="Arial" panose="020B0604020202020204" pitchFamily="34" charset="0"/>
              <a:buChar char="•"/>
            </a:pPr>
            <a:r>
              <a:rPr lang="en-US" baseline="0" dirty="0" smtClean="0"/>
              <a:t>The entirety of Lake County lies within the MS River floodplain</a:t>
            </a:r>
          </a:p>
          <a:p>
            <a:pPr marL="171450" indent="-171450">
              <a:buFont typeface="Arial" panose="020B0604020202020204" pitchFamily="34" charset="0"/>
              <a:buChar char="•"/>
            </a:pPr>
            <a:r>
              <a:rPr lang="en-US" baseline="0" dirty="0" smtClean="0"/>
              <a:t>We have the towns of Ridgely and Tiptonville</a:t>
            </a:r>
          </a:p>
          <a:p>
            <a:pPr marL="171450" indent="-171450">
              <a:buFont typeface="Arial" panose="020B0604020202020204" pitchFamily="34" charset="0"/>
              <a:buChar char="•"/>
            </a:pPr>
            <a:r>
              <a:rPr lang="en-US" baseline="0" dirty="0" err="1" smtClean="0"/>
              <a:t>Reelfoot</a:t>
            </a:r>
            <a:r>
              <a:rPr lang="en-US" baseline="0" dirty="0" smtClean="0"/>
              <a:t> Lake </a:t>
            </a:r>
          </a:p>
          <a:p>
            <a:pPr marL="171450" indent="-171450">
              <a:buFont typeface="Arial" panose="020B0604020202020204" pitchFamily="34" charset="0"/>
              <a:buChar char="•"/>
            </a:pPr>
            <a:r>
              <a:rPr lang="en-US" baseline="0" dirty="0" smtClean="0"/>
              <a:t>MS River and the Kentucky Bend</a:t>
            </a:r>
          </a:p>
          <a:p>
            <a:pPr marL="171450" indent="-171450">
              <a:buFont typeface="Arial" panose="020B0604020202020204" pitchFamily="34" charset="0"/>
              <a:buChar char="•"/>
            </a:pPr>
            <a:r>
              <a:rPr lang="en-US" baseline="0" dirty="0" smtClean="0"/>
              <a:t>Bluffs of Western TN just to the east of the county</a:t>
            </a:r>
          </a:p>
          <a:p>
            <a:endParaRPr lang="en-US" dirty="0"/>
          </a:p>
        </p:txBody>
      </p:sp>
      <p:sp>
        <p:nvSpPr>
          <p:cNvPr id="4" name="Slide Number Placeholder 3"/>
          <p:cNvSpPr>
            <a:spLocks noGrp="1"/>
          </p:cNvSpPr>
          <p:nvPr>
            <p:ph type="sldNum" sz="quarter" idx="10"/>
          </p:nvPr>
        </p:nvSpPr>
        <p:spPr/>
        <p:txBody>
          <a:bodyPr/>
          <a:lstStyle/>
          <a:p>
            <a:fld id="{23B6E9D7-E5B5-448D-BAE1-4C05E623C3E1}"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5103399"/>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structure of Lake County is shown in this figure</a:t>
            </a:r>
          </a:p>
          <a:p>
            <a:pPr marL="171450" indent="-171450">
              <a:buFont typeface="Arial" panose="020B0604020202020204" pitchFamily="34" charset="0"/>
              <a:buChar char="•"/>
            </a:pPr>
            <a:r>
              <a:rPr lang="en-US" dirty="0" smtClean="0"/>
              <a:t>Lake County Uplift (LCU) and its west-bounding backthrust (dashed, BT-2)</a:t>
            </a:r>
          </a:p>
          <a:p>
            <a:pPr marL="171450" indent="-171450">
              <a:buFont typeface="Arial" panose="020B0604020202020204" pitchFamily="34" charset="0"/>
              <a:buChar char="•"/>
            </a:pPr>
            <a:r>
              <a:rPr lang="en-US" dirty="0" smtClean="0"/>
              <a:t>Tiptonville dome and its west-bounding backthrust (dashed, BT-1)</a:t>
            </a:r>
          </a:p>
          <a:p>
            <a:pPr marL="171450" indent="-171450">
              <a:buFont typeface="Arial" panose="020B0604020202020204" pitchFamily="34" charset="0"/>
              <a:buChar char="•"/>
            </a:pPr>
            <a:r>
              <a:rPr lang="en-US" dirty="0" smtClean="0"/>
              <a:t>Ridgely ridge with its west-bounding Cottonwood Grove fault and its east-bounding Ridgely fault</a:t>
            </a:r>
          </a:p>
          <a:p>
            <a:pPr marL="171450" indent="-171450">
              <a:buFont typeface="Arial" panose="020B0604020202020204" pitchFamily="34" charset="0"/>
              <a:buChar char="•"/>
            </a:pPr>
            <a:r>
              <a:rPr lang="en-US" dirty="0" smtClean="0"/>
              <a:t>Axial fault which is defined by ongoing seismicity</a:t>
            </a:r>
          </a:p>
          <a:p>
            <a:pPr marL="171450" indent="-171450">
              <a:buFont typeface="Arial" panose="020B0604020202020204" pitchFamily="34" charset="0"/>
              <a:buChar char="•"/>
            </a:pPr>
            <a:r>
              <a:rPr lang="en-US" dirty="0" smtClean="0"/>
              <a:t>East-facing Reelfoot scarp monocline (RS) along the Reelfoot North fault. </a:t>
            </a:r>
          </a:p>
          <a:p>
            <a:pPr marL="171450" indent="-171450">
              <a:buFont typeface="Arial" panose="020B0604020202020204" pitchFamily="34" charset="0"/>
              <a:buChar char="•"/>
            </a:pPr>
            <a:r>
              <a:rPr lang="en-US" dirty="0" smtClean="0"/>
              <a:t>Cross-section A-A’ (next slide)</a:t>
            </a:r>
            <a:r>
              <a:rPr lang="en-US" baseline="0" dirty="0" smtClean="0"/>
              <a:t> </a:t>
            </a:r>
            <a:r>
              <a:rPr lang="en-US" dirty="0" smtClean="0"/>
              <a:t>cuts across the LCU and Tiptonville dome into the Reelfoot Lake basin just east of the RS (modified from Purser and Van Arsdale, 1998).</a:t>
            </a:r>
            <a:endParaRPr lang="en-US" dirty="0"/>
          </a:p>
        </p:txBody>
      </p:sp>
      <p:sp>
        <p:nvSpPr>
          <p:cNvPr id="4" name="Slide Number Placeholder 3"/>
          <p:cNvSpPr>
            <a:spLocks noGrp="1"/>
          </p:cNvSpPr>
          <p:nvPr>
            <p:ph type="sldNum" sz="quarter" idx="10"/>
          </p:nvPr>
        </p:nvSpPr>
        <p:spPr/>
        <p:txBody>
          <a:bodyPr/>
          <a:lstStyle/>
          <a:p>
            <a:fld id="{23B6E9D7-E5B5-448D-BAE1-4C05E623C3E1}" type="slidenum">
              <a:rPr lang="en-US" smtClean="0"/>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04211847"/>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take a look at Cross-Section A-A’ from Purser and Van Arsdale (1998), we see that it captures the Reelfoot scarp, BT-1, and BT-2 and shows the Reelfoot Fault as it changes dip at depth (72 SW - &gt; 35 SW), extent of seismicity is where the fault goes horizontal</a:t>
            </a:r>
          </a:p>
        </p:txBody>
      </p:sp>
      <p:sp>
        <p:nvSpPr>
          <p:cNvPr id="4" name="Slide Number Placeholder 3"/>
          <p:cNvSpPr>
            <a:spLocks noGrp="1"/>
          </p:cNvSpPr>
          <p:nvPr>
            <p:ph type="sldNum" sz="quarter" idx="10"/>
          </p:nvPr>
        </p:nvSpPr>
        <p:spPr/>
        <p:txBody>
          <a:bodyPr/>
          <a:lstStyle/>
          <a:p>
            <a:fld id="{23B6E9D7-E5B5-448D-BAE1-4C05E623C3E1}"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61738431"/>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Generalized stratigraphic column for the northern Mississippi Embayment</a:t>
            </a:r>
          </a:p>
          <a:p>
            <a:pPr marL="171450" indent="-171450">
              <a:buFont typeface="Arial" panose="020B0604020202020204" pitchFamily="34" charset="0"/>
              <a:buChar char="•"/>
            </a:pPr>
            <a:r>
              <a:rPr lang="en-US" dirty="0" smtClean="0"/>
              <a:t>The three major tops used for this project</a:t>
            </a:r>
          </a:p>
          <a:p>
            <a:pPr marL="628650" lvl="1" indent="-171450">
              <a:buFont typeface="Arial" panose="020B0604020202020204" pitchFamily="34" charset="0"/>
              <a:buChar char="•"/>
            </a:pPr>
            <a:r>
              <a:rPr lang="en-US" dirty="0" smtClean="0"/>
              <a:t>Top</a:t>
            </a:r>
            <a:r>
              <a:rPr lang="en-US" baseline="0" dirty="0" smtClean="0"/>
              <a:t> of the Paleozoic</a:t>
            </a:r>
          </a:p>
          <a:p>
            <a:pPr marL="628650" lvl="1" indent="-171450">
              <a:buFont typeface="Arial" panose="020B0604020202020204" pitchFamily="34" charset="0"/>
              <a:buChar char="•"/>
            </a:pPr>
            <a:r>
              <a:rPr lang="en-US" baseline="0" dirty="0" smtClean="0"/>
              <a:t>Top of the Cretaceous</a:t>
            </a:r>
          </a:p>
          <a:p>
            <a:pPr marL="628650" lvl="1" indent="-171450">
              <a:buFont typeface="Arial" panose="020B0604020202020204" pitchFamily="34" charset="0"/>
              <a:buChar char="•"/>
            </a:pPr>
            <a:r>
              <a:rPr lang="en-US" baseline="0" dirty="0" smtClean="0"/>
              <a:t>Top of the Eocene</a:t>
            </a:r>
            <a:endParaRPr lang="en-US" dirty="0" smtClean="0"/>
          </a:p>
          <a:p>
            <a:endParaRPr lang="en-US" dirty="0"/>
          </a:p>
        </p:txBody>
      </p:sp>
      <p:sp>
        <p:nvSpPr>
          <p:cNvPr id="4" name="Slide Number Placeholder 3"/>
          <p:cNvSpPr>
            <a:spLocks noGrp="1"/>
          </p:cNvSpPr>
          <p:nvPr>
            <p:ph type="sldNum" sz="quarter" idx="10"/>
          </p:nvPr>
        </p:nvSpPr>
        <p:spPr/>
        <p:txBody>
          <a:bodyPr/>
          <a:lstStyle/>
          <a:p>
            <a:fld id="{23B6E9D7-E5B5-448D-BAE1-4C05E623C3E1}" type="slidenum">
              <a:rPr lang="en-US" smtClean="0"/>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30409600"/>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Lignite Logs (Lithology 0-300 ft. depth)</a:t>
            </a:r>
          </a:p>
          <a:p>
            <a:pPr marL="628650" lvl="1" indent="-171450">
              <a:buFont typeface="Arial" panose="020B0604020202020204" pitchFamily="34" charset="0"/>
              <a:buChar char="•"/>
            </a:pPr>
            <a:r>
              <a:rPr lang="en-US" dirty="0" smtClean="0"/>
              <a:t>Includes some electrical logs</a:t>
            </a:r>
          </a:p>
          <a:p>
            <a:pPr marL="628650" lvl="1" indent="-171450">
              <a:buFont typeface="Arial" panose="020B0604020202020204" pitchFamily="34" charset="0"/>
              <a:buChar char="•"/>
            </a:pPr>
            <a:r>
              <a:rPr lang="en-US" dirty="0" smtClean="0"/>
              <a:t>Phillips Coal Company (now known as North American Exploration, INC)</a:t>
            </a:r>
          </a:p>
          <a:p>
            <a:pPr marL="171450" indent="-171450">
              <a:buFont typeface="Arial" panose="020B0604020202020204" pitchFamily="34" charset="0"/>
              <a:buChar char="•"/>
            </a:pPr>
            <a:r>
              <a:rPr lang="en-US" dirty="0" smtClean="0"/>
              <a:t>Water Well Logs </a:t>
            </a:r>
          </a:p>
          <a:p>
            <a:pPr marL="628650" lvl="1" indent="-171450">
              <a:buFont typeface="Arial" panose="020B0604020202020204" pitchFamily="34" charset="0"/>
              <a:buChar char="•"/>
            </a:pPr>
            <a:r>
              <a:rPr lang="en-US" dirty="0" smtClean="0"/>
              <a:t>Includes Municipal Wells</a:t>
            </a:r>
          </a:p>
          <a:p>
            <a:pPr marL="628650" lvl="1" indent="-171450">
              <a:buFont typeface="Arial" panose="020B0604020202020204" pitchFamily="34" charset="0"/>
              <a:buChar char="•"/>
            </a:pPr>
            <a:r>
              <a:rPr lang="en-US" dirty="0" smtClean="0"/>
              <a:t>Tennessee Department of Environmental Conservation (TDEC)</a:t>
            </a:r>
          </a:p>
          <a:p>
            <a:pPr marL="171450" indent="-171450">
              <a:buFont typeface="Arial" panose="020B0604020202020204" pitchFamily="34" charset="0"/>
              <a:buChar char="•"/>
            </a:pPr>
            <a:r>
              <a:rPr lang="en-US" dirty="0" smtClean="0"/>
              <a:t>Oil Exploration Logs</a:t>
            </a:r>
          </a:p>
          <a:p>
            <a:pPr marL="171450" indent="-171450">
              <a:buFont typeface="Arial" panose="020B0604020202020204" pitchFamily="34" charset="0"/>
              <a:buChar char="•"/>
            </a:pPr>
            <a:r>
              <a:rPr lang="en-US" dirty="0" smtClean="0"/>
              <a:t>Geotechnical and Engineering Logs</a:t>
            </a:r>
          </a:p>
          <a:p>
            <a:pPr marL="628650" lvl="1" indent="-171450">
              <a:buFont typeface="Arial" panose="020B0604020202020204" pitchFamily="34" charset="0"/>
              <a:buChar char="•"/>
            </a:pPr>
            <a:r>
              <a:rPr lang="en-US" dirty="0" smtClean="0"/>
              <a:t>United States Army Corps of Engineers (USACE) and the Tennessee Department of Transportation (TDOT) along with other data providers</a:t>
            </a:r>
          </a:p>
          <a:p>
            <a:pPr marL="171450" indent="-171450">
              <a:buFont typeface="Arial" panose="020B0604020202020204" pitchFamily="34" charset="0"/>
              <a:buChar char="•"/>
            </a:pPr>
            <a:r>
              <a:rPr lang="en-US" dirty="0" smtClean="0"/>
              <a:t>Previously interpreted Seismic Reflection Lines </a:t>
            </a:r>
          </a:p>
          <a:p>
            <a:endParaRPr lang="en-US" dirty="0"/>
          </a:p>
        </p:txBody>
      </p:sp>
      <p:sp>
        <p:nvSpPr>
          <p:cNvPr id="4" name="Slide Number Placeholder 3"/>
          <p:cNvSpPr>
            <a:spLocks noGrp="1"/>
          </p:cNvSpPr>
          <p:nvPr>
            <p:ph type="sldNum" sz="quarter" idx="10"/>
          </p:nvPr>
        </p:nvSpPr>
        <p:spPr/>
        <p:txBody>
          <a:bodyPr/>
          <a:lstStyle/>
          <a:p>
            <a:fld id="{23B6E9D7-E5B5-448D-BAE1-4C05E623C3E1}"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3743693"/>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Example</a:t>
            </a:r>
            <a:r>
              <a:rPr lang="en-US" baseline="0" dirty="0" smtClean="0"/>
              <a:t> of a lignite log</a:t>
            </a:r>
          </a:p>
          <a:p>
            <a:pPr marL="628650" lvl="1" indent="-171450">
              <a:buFont typeface="Arial" panose="020B0604020202020204" pitchFamily="34" charset="0"/>
              <a:buChar char="•"/>
            </a:pPr>
            <a:r>
              <a:rPr lang="en-US" baseline="0" dirty="0" smtClean="0"/>
              <a:t>Base of the gravel used for Top of Eocene pick</a:t>
            </a:r>
          </a:p>
          <a:p>
            <a:pPr marL="171450" indent="-171450">
              <a:buFont typeface="Arial" panose="020B0604020202020204" pitchFamily="34" charset="0"/>
              <a:buChar char="•"/>
            </a:pPr>
            <a:r>
              <a:rPr lang="en-US" baseline="0" dirty="0" smtClean="0"/>
              <a:t>Example of a water well log</a:t>
            </a:r>
          </a:p>
          <a:p>
            <a:pPr marL="628650" lvl="1"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23B6E9D7-E5B5-448D-BAE1-4C05E623C3E1}" type="slidenum">
              <a:rPr lang="en-US" smtClean="0"/>
              <a:pPr/>
              <a:t>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503683"/>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Example of seismic</a:t>
            </a:r>
            <a:r>
              <a:rPr lang="en-US" baseline="0" dirty="0" smtClean="0"/>
              <a:t> data used in the study from Greenwood et al. 2016</a:t>
            </a:r>
          </a:p>
          <a:p>
            <a:pPr marL="171450" indent="-171450">
              <a:buFont typeface="Arial" panose="020B0604020202020204" pitchFamily="34" charset="0"/>
              <a:buChar char="•"/>
            </a:pPr>
            <a:r>
              <a:rPr lang="en-US" dirty="0" smtClean="0"/>
              <a:t>Geologic interpretation of seismic line B with lines representing stratigraphic tops.</a:t>
            </a:r>
          </a:p>
          <a:p>
            <a:pPr marL="628650" lvl="1" indent="-171450">
              <a:buFont typeface="Arial" panose="020B0604020202020204" pitchFamily="34" charset="0"/>
              <a:buChar char="•"/>
            </a:pPr>
            <a:r>
              <a:rPr lang="en-US" dirty="0" smtClean="0"/>
              <a:t>K, Cretaceous</a:t>
            </a:r>
          </a:p>
          <a:p>
            <a:pPr marL="628650" lvl="1" indent="-171450">
              <a:buFont typeface="Arial" panose="020B0604020202020204" pitchFamily="34" charset="0"/>
              <a:buChar char="•"/>
            </a:pPr>
            <a:r>
              <a:rPr lang="en-US" dirty="0" err="1" smtClean="0"/>
              <a:t>Pz</a:t>
            </a:r>
            <a:r>
              <a:rPr lang="en-US" dirty="0" smtClean="0"/>
              <a:t>, Paleozoic. </a:t>
            </a:r>
          </a:p>
        </p:txBody>
      </p:sp>
      <p:sp>
        <p:nvSpPr>
          <p:cNvPr id="4" name="Slide Number Placeholder 3"/>
          <p:cNvSpPr>
            <a:spLocks noGrp="1"/>
          </p:cNvSpPr>
          <p:nvPr>
            <p:ph type="sldNum" sz="quarter" idx="10"/>
          </p:nvPr>
        </p:nvSpPr>
        <p:spPr/>
        <p:txBody>
          <a:bodyPr/>
          <a:lstStyle/>
          <a:p>
            <a:fld id="{23B6E9D7-E5B5-448D-BAE1-4C05E623C3E1}" type="slidenum">
              <a:rPr lang="en-US" smtClean="0"/>
              <a:pPr/>
              <a:t>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59321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592E7CD-B2CD-4B24-89DB-E89B76F71107}" type="datetimeFigureOut">
              <a:rPr lang="en-US" smtClean="0"/>
              <a:pPr/>
              <a:t>3/12/18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590F9-984A-45C7-A8FB-5D235AA57AD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32249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592E7CD-B2CD-4B24-89DB-E89B76F71107}" type="datetimeFigureOut">
              <a:rPr lang="en-US" smtClean="0"/>
              <a:pPr/>
              <a:t>3/12/18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590F9-984A-45C7-A8FB-5D235AA57AD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005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E592E7CD-B2CD-4B24-89DB-E89B76F71107}" type="datetimeFigureOut">
              <a:rPr lang="en-US" smtClean="0"/>
              <a:pPr/>
              <a:t>3/12/18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590F9-984A-45C7-A8FB-5D235AA57AD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6271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E592E7CD-B2CD-4B24-89DB-E89B76F71107}" type="datetimeFigureOut">
              <a:rPr lang="en-US" smtClean="0"/>
              <a:pPr/>
              <a:t>3/12/18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590F9-984A-45C7-A8FB-5D235AA57ADC}" type="slidenum">
              <a:rPr lang="en-US" smtClean="0"/>
              <a:pPr/>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1279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92E7CD-B2CD-4B24-89DB-E89B76F71107}" type="datetimeFigureOut">
              <a:rPr lang="en-US" smtClean="0"/>
              <a:pPr/>
              <a:t>3/12/18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590F9-984A-45C7-A8FB-5D235AA57AD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0263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592E7CD-B2CD-4B24-89DB-E89B76F71107}" type="datetimeFigureOut">
              <a:rPr lang="en-US" smtClean="0"/>
              <a:pPr/>
              <a:t>3/12/18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590F9-984A-45C7-A8FB-5D235AA57AD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4457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592E7CD-B2CD-4B24-89DB-E89B76F71107}" type="datetimeFigureOut">
              <a:rPr lang="en-US" smtClean="0"/>
              <a:pPr/>
              <a:t>3/12/18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590F9-984A-45C7-A8FB-5D235AA57AD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40630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2E7CD-B2CD-4B24-89DB-E89B76F71107}" type="datetimeFigureOut">
              <a:rPr lang="en-US" smtClean="0"/>
              <a:pPr/>
              <a:t>3/12/18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590F9-984A-45C7-A8FB-5D235AA57AD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23003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2E7CD-B2CD-4B24-89DB-E89B76F71107}" type="datetimeFigureOut">
              <a:rPr lang="en-US" smtClean="0"/>
              <a:pPr/>
              <a:t>3/12/18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590F9-984A-45C7-A8FB-5D235AA57AD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853205"/>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92E7CD-B2CD-4B24-89DB-E89B76F71107}" type="datetimeFigureOut">
              <a:rPr lang="en-US" smtClean="0"/>
              <a:pPr/>
              <a:t>3/12/18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590F9-984A-45C7-A8FB-5D235AA57AD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8382638"/>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92E7CD-B2CD-4B24-89DB-E89B76F71107}" type="datetimeFigureOut">
              <a:rPr lang="en-US" smtClean="0"/>
              <a:pPr/>
              <a:t>3/12/18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590F9-984A-45C7-A8FB-5D235AA57AD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5645307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92E7CD-B2CD-4B24-89DB-E89B76F71107}" type="datetimeFigureOut">
              <a:rPr lang="en-US" smtClean="0"/>
              <a:pPr/>
              <a:t>3/12/18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590F9-984A-45C7-A8FB-5D235AA57AD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5974033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92E7CD-B2CD-4B24-89DB-E89B76F71107}" type="datetimeFigureOut">
              <a:rPr lang="en-US" smtClean="0"/>
              <a:pPr/>
              <a:t>3/12/18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7590F9-984A-45C7-A8FB-5D235AA57AD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0769980"/>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E592E7CD-B2CD-4B24-89DB-E89B76F71107}" type="datetimeFigureOut">
              <a:rPr lang="en-US" smtClean="0"/>
              <a:pPr/>
              <a:t>3/12/18</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727590F9-984A-45C7-A8FB-5D235AA57AD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97776996"/>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592E7CD-B2CD-4B24-89DB-E89B76F71107}" type="datetimeFigureOut">
              <a:rPr lang="en-US" smtClean="0"/>
              <a:pPr/>
              <a:t>3/12/18</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727590F9-984A-45C7-A8FB-5D235AA57AD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7390248"/>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E592E7CD-B2CD-4B24-89DB-E89B76F71107}" type="datetimeFigureOut">
              <a:rPr lang="en-US" smtClean="0"/>
              <a:pPr/>
              <a:t>3/12/18</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727590F9-984A-45C7-A8FB-5D235AA57AD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346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592E7CD-B2CD-4B24-89DB-E89B76F71107}" type="datetimeFigureOut">
              <a:rPr lang="en-US" smtClean="0"/>
              <a:pPr/>
              <a:t>3/12/18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590F9-984A-45C7-A8FB-5D235AA57AD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7500332"/>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592E7CD-B2CD-4B24-89DB-E89B76F71107}" type="datetimeFigureOut">
              <a:rPr lang="en-US" smtClean="0"/>
              <a:pPr/>
              <a:t>3/12/18</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27590F9-984A-45C7-A8FB-5D235AA57AD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2176766"/>
      </p:ext>
    </p:extLst>
  </p:cSld>
  <p:clrMap bg1="dk1" tx1="lt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tiff"/><Relationship Id="rId5" Type="http://schemas.openxmlformats.org/officeDocument/2006/relationships/image" Target="../media/image26.tiff"/><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30.tiff"/><Relationship Id="rId5" Type="http://schemas.openxmlformats.org/officeDocument/2006/relationships/image" Target="../media/image31.tiff"/><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 Id="rId11"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35.tiff"/><Relationship Id="rId5" Type="http://schemas.openxmlformats.org/officeDocument/2006/relationships/image" Target="../media/image36.tiff"/><Relationship Id="rId6" Type="http://schemas.openxmlformats.org/officeDocument/2006/relationships/image" Target="../media/image28.png"/><Relationship Id="rId7" Type="http://schemas.openxmlformats.org/officeDocument/2006/relationships/image" Target="../media/image37.png"/><Relationship Id="rId8" Type="http://schemas.openxmlformats.org/officeDocument/2006/relationships/image" Target="../media/image33.png"/><Relationship Id="rId9" Type="http://schemas.openxmlformats.org/officeDocument/2006/relationships/image" Target="../media/image32.png"/><Relationship Id="rId10"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24000">
              <a:schemeClr val="accent1">
                <a:lumMod val="75000"/>
              </a:schemeClr>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820" y="2372904"/>
            <a:ext cx="2567350" cy="589694"/>
          </a:xfrm>
          <a:noFill/>
          <a:ln>
            <a:noFill/>
          </a:ln>
        </p:spPr>
        <p:txBody>
          <a:bodyPr/>
          <a:lstStyle/>
          <a:p>
            <a:pPr algn="ctr"/>
            <a:r>
              <a:rPr lang="en-US" sz="2800" dirty="0" smtClean="0">
                <a:solidFill>
                  <a:schemeClr val="tx1"/>
                </a:solidFill>
              </a:rPr>
              <a:t>Geological Mapping in Lake County, Tennessee</a:t>
            </a:r>
            <a:endParaRPr lang="en-US" sz="2800" dirty="0">
              <a:solidFill>
                <a:schemeClr val="tx1"/>
              </a:solidFill>
            </a:endParaRPr>
          </a:p>
        </p:txBody>
      </p:sp>
      <p:sp>
        <p:nvSpPr>
          <p:cNvPr id="3" name="Subtitle 2"/>
          <p:cNvSpPr>
            <a:spLocks noGrp="1"/>
          </p:cNvSpPr>
          <p:nvPr>
            <p:ph type="subTitle" idx="1"/>
          </p:nvPr>
        </p:nvSpPr>
        <p:spPr>
          <a:xfrm>
            <a:off x="-112647" y="3703827"/>
            <a:ext cx="3027622" cy="1736211"/>
          </a:xfrm>
        </p:spPr>
        <p:txBody>
          <a:bodyPr>
            <a:noAutofit/>
          </a:bodyPr>
          <a:lstStyle/>
          <a:p>
            <a:pPr algn="ctr"/>
            <a:r>
              <a:rPr lang="en-US" sz="1800" dirty="0" smtClean="0">
                <a:solidFill>
                  <a:schemeClr val="bg1"/>
                </a:solidFill>
                <a:latin typeface="Times New Roman" panose="02020603050405020304" pitchFamily="18" charset="0"/>
                <a:cs typeface="Times New Roman" panose="02020603050405020304" pitchFamily="18" charset="0"/>
              </a:rPr>
              <a:t>Taylor Weathers</a:t>
            </a:r>
          </a:p>
          <a:p>
            <a:pPr algn="ctr"/>
            <a:r>
              <a:rPr lang="en-US" sz="1800" dirty="0" smtClean="0">
                <a:solidFill>
                  <a:schemeClr val="bg1"/>
                </a:solidFill>
                <a:latin typeface="Times New Roman" panose="02020603050405020304" pitchFamily="18" charset="0"/>
                <a:cs typeface="Times New Roman" panose="02020603050405020304" pitchFamily="18" charset="0"/>
              </a:rPr>
              <a:t> Roy Van Arsdale</a:t>
            </a:r>
          </a:p>
          <a:p>
            <a:pPr algn="ctr"/>
            <a:r>
              <a:rPr lang="en-US" sz="1800" dirty="0" smtClean="0">
                <a:solidFill>
                  <a:schemeClr val="bg1"/>
                </a:solidFill>
                <a:latin typeface="Times New Roman" panose="02020603050405020304" pitchFamily="18" charset="0"/>
                <a:cs typeface="Times New Roman" panose="02020603050405020304" pitchFamily="18" charset="0"/>
              </a:rPr>
              <a:t> David Arellano</a:t>
            </a:r>
          </a:p>
          <a:p>
            <a:pPr algn="ctr"/>
            <a:endParaRPr lang="en-US" sz="1800" dirty="0" smtClean="0">
              <a:solidFill>
                <a:schemeClr val="bg1"/>
              </a:solidFill>
              <a:latin typeface="Times New Roman" panose="02020603050405020304" pitchFamily="18" charset="0"/>
              <a:cs typeface="Times New Roman" panose="02020603050405020304" pitchFamily="18" charset="0"/>
            </a:endParaRPr>
          </a:p>
          <a:p>
            <a:pPr algn="ctr"/>
            <a:r>
              <a:rPr lang="en-US" sz="1800" dirty="0" smtClean="0">
                <a:solidFill>
                  <a:schemeClr val="bg1"/>
                </a:solidFill>
                <a:latin typeface="Times New Roman" panose="02020603050405020304" pitchFamily="18" charset="0"/>
                <a:cs typeface="Times New Roman" panose="02020603050405020304" pitchFamily="18" charset="0"/>
              </a:rPr>
              <a:t>University of Memphis</a:t>
            </a:r>
          </a:p>
        </p:txBody>
      </p:sp>
      <p:pic>
        <p:nvPicPr>
          <p:cNvPr id="5" name="Picture 4"/>
          <p:cNvPicPr>
            <a:picLocks noChangeAspect="1"/>
          </p:cNvPicPr>
          <p:nvPr/>
        </p:nvPicPr>
        <p:blipFill rotWithShape="1">
          <a:blip r:embed="rId3"/>
          <a:srcRect l="14164" t="6786" r="23798" b="11895"/>
          <a:stretch/>
        </p:blipFill>
        <p:spPr>
          <a:xfrm>
            <a:off x="2890765" y="0"/>
            <a:ext cx="9301235" cy="6858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13626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24000">
              <a:schemeClr val="accent1">
                <a:lumMod val="75000"/>
              </a:schemeClr>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6198" t="12237" r="24478" b="6118"/>
          <a:stretch/>
        </p:blipFill>
        <p:spPr>
          <a:xfrm>
            <a:off x="4656695" y="0"/>
            <a:ext cx="6538589" cy="6858000"/>
          </a:xfrm>
          <a:prstGeom prst="rect">
            <a:avLst/>
          </a:prstGeom>
        </p:spPr>
      </p:pic>
      <p:sp>
        <p:nvSpPr>
          <p:cNvPr id="2" name="TextBox 1"/>
          <p:cNvSpPr txBox="1"/>
          <p:nvPr/>
        </p:nvSpPr>
        <p:spPr>
          <a:xfrm>
            <a:off x="1160585" y="1101969"/>
            <a:ext cx="2086708" cy="461665"/>
          </a:xfrm>
          <a:prstGeom prst="rect">
            <a:avLst/>
          </a:prstGeom>
          <a:solidFill>
            <a:schemeClr val="tx1"/>
          </a:solidFill>
          <a:ln>
            <a:solidFill>
              <a:schemeClr val="bg1"/>
            </a:solidFill>
          </a:ln>
        </p:spPr>
        <p:txBody>
          <a:bodyPr wrap="square" rtlCol="0">
            <a:spAutoFit/>
          </a:bodyPr>
          <a:lstStyle/>
          <a:p>
            <a:pPr algn="ctr"/>
            <a:r>
              <a:rPr lang="en-US" sz="2400" dirty="0" smtClean="0">
                <a:solidFill>
                  <a:schemeClr val="bg1"/>
                </a:solidFill>
              </a:rPr>
              <a:t>Other Data</a:t>
            </a:r>
            <a:endParaRPr lang="en-US" sz="2400" dirty="0">
              <a:solidFill>
                <a:schemeClr val="bg1"/>
              </a:solidFill>
            </a:endParaRPr>
          </a:p>
        </p:txBody>
      </p:sp>
      <p:sp>
        <p:nvSpPr>
          <p:cNvPr id="3" name="TextBox 2"/>
          <p:cNvSpPr txBox="1"/>
          <p:nvPr/>
        </p:nvSpPr>
        <p:spPr>
          <a:xfrm>
            <a:off x="146246" y="1987064"/>
            <a:ext cx="4115386" cy="2585323"/>
          </a:xfrm>
          <a:prstGeom prst="rect">
            <a:avLst/>
          </a:prstGeom>
          <a:solidFill>
            <a:schemeClr val="tx1"/>
          </a:solidFill>
          <a:ln>
            <a:solidFill>
              <a:schemeClr val="bg1"/>
            </a:solidFill>
          </a:ln>
        </p:spPr>
        <p:txBody>
          <a:bodyPr wrap="square" rtlCol="0">
            <a:spAutoFit/>
          </a:bodyPr>
          <a:lstStyle/>
          <a:p>
            <a:pPr marL="285750" indent="-285750">
              <a:buFont typeface="Arial" panose="020B0604020202020204" pitchFamily="34" charset="0"/>
              <a:buChar char="•"/>
            </a:pPr>
            <a:r>
              <a:rPr lang="en-US" dirty="0" smtClean="0">
                <a:solidFill>
                  <a:schemeClr val="bg1"/>
                </a:solidFill>
              </a:rPr>
              <a:t>Lidar 1-m resolution</a:t>
            </a:r>
          </a:p>
          <a:p>
            <a:pPr marL="742950" lvl="1" indent="-285750">
              <a:buFont typeface="Arial" panose="020B0604020202020204" pitchFamily="34" charset="0"/>
              <a:buChar char="•"/>
            </a:pPr>
            <a:r>
              <a:rPr lang="en-US" dirty="0" smtClean="0">
                <a:solidFill>
                  <a:schemeClr val="bg1"/>
                </a:solidFill>
              </a:rPr>
              <a:t>USGS </a:t>
            </a:r>
          </a:p>
          <a:p>
            <a:pPr marL="285750" indent="-285750">
              <a:buFont typeface="Arial" panose="020B0604020202020204" pitchFamily="34" charset="0"/>
              <a:buChar char="•"/>
            </a:pPr>
            <a:r>
              <a:rPr lang="en-US" dirty="0" smtClean="0">
                <a:solidFill>
                  <a:schemeClr val="bg1"/>
                </a:solidFill>
              </a:rPr>
              <a:t>Aerial Photography</a:t>
            </a:r>
          </a:p>
          <a:p>
            <a:pPr marL="742950" lvl="1" indent="-285750">
              <a:buFont typeface="Arial" panose="020B0604020202020204" pitchFamily="34" charset="0"/>
              <a:buChar char="•"/>
            </a:pPr>
            <a:r>
              <a:rPr lang="en-US" dirty="0" smtClean="0">
                <a:solidFill>
                  <a:schemeClr val="bg1"/>
                </a:solidFill>
              </a:rPr>
              <a:t>USACE</a:t>
            </a:r>
          </a:p>
          <a:p>
            <a:pPr marL="285750" indent="-285750">
              <a:buFont typeface="Arial" panose="020B0604020202020204" pitchFamily="34" charset="0"/>
              <a:buChar char="•"/>
            </a:pPr>
            <a:r>
              <a:rPr lang="en-US" dirty="0" smtClean="0">
                <a:solidFill>
                  <a:schemeClr val="bg1"/>
                </a:solidFill>
              </a:rPr>
              <a:t>Soil Maps</a:t>
            </a:r>
          </a:p>
          <a:p>
            <a:pPr marL="742950" lvl="1" indent="-285750">
              <a:buFont typeface="Arial" panose="020B0604020202020204" pitchFamily="34" charset="0"/>
              <a:buChar char="•"/>
            </a:pPr>
            <a:r>
              <a:rPr lang="en-US" smtClean="0">
                <a:solidFill>
                  <a:schemeClr val="bg1"/>
                </a:solidFill>
              </a:rPr>
              <a:t>United </a:t>
            </a:r>
            <a:r>
              <a:rPr lang="en-US" dirty="0" smtClean="0">
                <a:solidFill>
                  <a:schemeClr val="bg1"/>
                </a:solidFill>
              </a:rPr>
              <a:t>States Department of Agriculture (USDA) National Resource Conservation Service (NRCS)</a:t>
            </a:r>
            <a:endParaRPr lang="en-US"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40290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21000">
              <a:schemeClr val="accent1">
                <a:lumMod val="45000"/>
                <a:lumOff val="55000"/>
              </a:schemeClr>
            </a:gs>
            <a:gs pos="7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312" y="0"/>
            <a:ext cx="5283112" cy="6841533"/>
          </a:xfrm>
          <a:prstGeom prst="rect">
            <a:avLst/>
          </a:prstGeom>
        </p:spPr>
      </p:pic>
      <p:pic>
        <p:nvPicPr>
          <p:cNvPr id="2" name="Picture 1"/>
          <p:cNvPicPr>
            <a:picLocks noChangeAspect="1"/>
          </p:cNvPicPr>
          <p:nvPr/>
        </p:nvPicPr>
        <p:blipFill>
          <a:blip r:embed="rId4"/>
          <a:stretch>
            <a:fillRect/>
          </a:stretch>
        </p:blipFill>
        <p:spPr>
          <a:xfrm>
            <a:off x="5399314" y="2017986"/>
            <a:ext cx="6587413" cy="4823547"/>
          </a:xfrm>
          <a:prstGeom prst="rect">
            <a:avLst/>
          </a:prstGeom>
        </p:spPr>
      </p:pic>
      <p:sp>
        <p:nvSpPr>
          <p:cNvPr id="3" name="TextBox 2"/>
          <p:cNvSpPr txBox="1"/>
          <p:nvPr/>
        </p:nvSpPr>
        <p:spPr>
          <a:xfrm>
            <a:off x="7971046" y="1710209"/>
            <a:ext cx="2210862" cy="307777"/>
          </a:xfrm>
          <a:prstGeom prst="rect">
            <a:avLst/>
          </a:prstGeom>
          <a:solidFill>
            <a:schemeClr val="tx1"/>
          </a:solidFill>
          <a:ln>
            <a:solidFill>
              <a:schemeClr val="bg1"/>
            </a:solidFill>
          </a:ln>
        </p:spPr>
        <p:txBody>
          <a:bodyPr wrap="none" rtlCol="0">
            <a:spAutoFit/>
          </a:bodyPr>
          <a:lstStyle/>
          <a:p>
            <a:r>
              <a:rPr lang="en-US" sz="1400" dirty="0" smtClean="0">
                <a:solidFill>
                  <a:schemeClr val="bg1"/>
                </a:solidFill>
              </a:rPr>
              <a:t>Stewart and Knox, 1995</a:t>
            </a:r>
            <a:endParaRPr lang="en-US" sz="14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31100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24000">
              <a:schemeClr val="accent1">
                <a:lumMod val="75000"/>
              </a:schemeClr>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2406" t="13748" r="23866" b="7706"/>
          <a:stretch/>
        </p:blipFill>
        <p:spPr>
          <a:xfrm>
            <a:off x="5534563" y="359086"/>
            <a:ext cx="5690027" cy="6379644"/>
          </a:xfrm>
          <a:prstGeom prst="rect">
            <a:avLst/>
          </a:prstGeom>
        </p:spPr>
      </p:pic>
      <p:sp>
        <p:nvSpPr>
          <p:cNvPr id="3" name="TextBox 2"/>
          <p:cNvSpPr txBox="1"/>
          <p:nvPr/>
        </p:nvSpPr>
        <p:spPr>
          <a:xfrm>
            <a:off x="391704" y="2810244"/>
            <a:ext cx="4929554" cy="1477328"/>
          </a:xfrm>
          <a:prstGeom prst="rect">
            <a:avLst/>
          </a:prstGeom>
          <a:solidFill>
            <a:schemeClr val="tx1"/>
          </a:solidFill>
          <a:ln>
            <a:solidFill>
              <a:schemeClr val="bg1"/>
            </a:solidFill>
          </a:ln>
        </p:spPr>
        <p:txBody>
          <a:bodyPr wrap="square" rtlCol="0">
            <a:spAutoFit/>
          </a:bodyPr>
          <a:lstStyle/>
          <a:p>
            <a:r>
              <a:rPr lang="en-US" dirty="0" smtClean="0">
                <a:solidFill>
                  <a:schemeClr val="bg1"/>
                </a:solidFill>
              </a:rPr>
              <a:t>The purpose of this project is to provide geological information to seismologists and engineers for the purpose of developing seismic hazard maps.</a:t>
            </a:r>
          </a:p>
          <a:p>
            <a:endParaRPr lang="en-US" dirty="0"/>
          </a:p>
        </p:txBody>
      </p:sp>
      <p:sp>
        <p:nvSpPr>
          <p:cNvPr id="4" name="TextBox 3"/>
          <p:cNvSpPr txBox="1"/>
          <p:nvPr/>
        </p:nvSpPr>
        <p:spPr>
          <a:xfrm>
            <a:off x="8622168" y="4824047"/>
            <a:ext cx="601447" cy="230832"/>
          </a:xfrm>
          <a:prstGeom prst="rect">
            <a:avLst/>
          </a:prstGeom>
          <a:noFill/>
        </p:spPr>
        <p:txBody>
          <a:bodyPr wrap="none" rtlCol="0">
            <a:spAutoFit/>
          </a:bodyPr>
          <a:lstStyle/>
          <a:p>
            <a:r>
              <a:rPr lang="en-US" sz="900" b="1" dirty="0" smtClean="0">
                <a:solidFill>
                  <a:schemeClr val="bg1"/>
                </a:solidFill>
              </a:rPr>
              <a:t>Ridgley</a:t>
            </a:r>
            <a:endParaRPr lang="en-US" sz="900" b="1" dirty="0">
              <a:solidFill>
                <a:schemeClr val="bg1"/>
              </a:solidFill>
            </a:endParaRPr>
          </a:p>
        </p:txBody>
      </p:sp>
      <p:sp>
        <p:nvSpPr>
          <p:cNvPr id="5" name="TextBox 4"/>
          <p:cNvSpPr txBox="1"/>
          <p:nvPr/>
        </p:nvSpPr>
        <p:spPr>
          <a:xfrm>
            <a:off x="8856367" y="3230314"/>
            <a:ext cx="734496" cy="230832"/>
          </a:xfrm>
          <a:prstGeom prst="rect">
            <a:avLst/>
          </a:prstGeom>
          <a:noFill/>
        </p:spPr>
        <p:txBody>
          <a:bodyPr wrap="none" rtlCol="0">
            <a:spAutoFit/>
          </a:bodyPr>
          <a:lstStyle/>
          <a:p>
            <a:r>
              <a:rPr lang="en-US" sz="900" b="1" dirty="0" smtClean="0">
                <a:solidFill>
                  <a:schemeClr val="bg1"/>
                </a:solidFill>
              </a:rPr>
              <a:t>Tiptonville</a:t>
            </a:r>
            <a:endParaRPr lang="en-US" sz="900" b="1" dirty="0">
              <a:solidFill>
                <a:schemeClr val="bg1"/>
              </a:solidFill>
            </a:endParaRPr>
          </a:p>
        </p:txBody>
      </p:sp>
      <p:sp>
        <p:nvSpPr>
          <p:cNvPr id="6" name="Rectangle 5"/>
          <p:cNvSpPr/>
          <p:nvPr/>
        </p:nvSpPr>
        <p:spPr>
          <a:xfrm>
            <a:off x="5681891" y="422516"/>
            <a:ext cx="5328746" cy="227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534563" y="422516"/>
            <a:ext cx="5711820" cy="369332"/>
          </a:xfrm>
          <a:prstGeom prst="rect">
            <a:avLst/>
          </a:prstGeom>
          <a:noFill/>
        </p:spPr>
        <p:txBody>
          <a:bodyPr wrap="none" rtlCol="0">
            <a:spAutoFit/>
          </a:bodyPr>
          <a:lstStyle/>
          <a:p>
            <a:r>
              <a:rPr lang="en-US" dirty="0" smtClean="0">
                <a:solidFill>
                  <a:schemeClr val="bg1"/>
                </a:solidFill>
              </a:rPr>
              <a:t>Geologically Interpreted Soil Map of Lake County</a:t>
            </a:r>
            <a:endParaRPr lang="en-US"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71266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24000">
              <a:schemeClr val="accent1">
                <a:lumMod val="75000"/>
              </a:schemeClr>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6820" t="13590" r="32874" b="10877"/>
          <a:stretch/>
        </p:blipFill>
        <p:spPr>
          <a:xfrm>
            <a:off x="2810346" y="0"/>
            <a:ext cx="4891802" cy="6858000"/>
          </a:xfrm>
          <a:prstGeom prst="rect">
            <a:avLst/>
          </a:prstGeom>
        </p:spPr>
      </p:pic>
      <p:cxnSp>
        <p:nvCxnSpPr>
          <p:cNvPr id="28" name="Straight Arrow Connector 27"/>
          <p:cNvCxnSpPr/>
          <p:nvPr/>
        </p:nvCxnSpPr>
        <p:spPr>
          <a:xfrm flipV="1">
            <a:off x="4319954" y="539262"/>
            <a:ext cx="257908" cy="2520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p:cNvSpPr txBox="1"/>
          <p:nvPr/>
        </p:nvSpPr>
        <p:spPr>
          <a:xfrm rot="2723534">
            <a:off x="4105696" y="688674"/>
            <a:ext cx="275653" cy="307777"/>
          </a:xfrm>
          <a:prstGeom prst="rect">
            <a:avLst/>
          </a:prstGeom>
          <a:noFill/>
        </p:spPr>
        <p:txBody>
          <a:bodyPr wrap="square" rtlCol="0">
            <a:spAutoFit/>
          </a:bodyPr>
          <a:lstStyle/>
          <a:p>
            <a:r>
              <a:rPr lang="en-US" sz="1400" dirty="0" smtClean="0">
                <a:solidFill>
                  <a:schemeClr val="bg1"/>
                </a:solidFill>
              </a:rPr>
              <a:t>N</a:t>
            </a:r>
            <a:endParaRPr lang="en-US" sz="1400" dirty="0">
              <a:solidFill>
                <a:schemeClr val="bg1"/>
              </a:solidFill>
            </a:endParaRPr>
          </a:p>
        </p:txBody>
      </p:sp>
      <p:cxnSp>
        <p:nvCxnSpPr>
          <p:cNvPr id="38" name="Straight Connector 37"/>
          <p:cNvCxnSpPr/>
          <p:nvPr/>
        </p:nvCxnSpPr>
        <p:spPr>
          <a:xfrm>
            <a:off x="2810346" y="2458917"/>
            <a:ext cx="8610" cy="3772128"/>
          </a:xfrm>
          <a:prstGeom prst="line">
            <a:avLst/>
          </a:prstGeom>
          <a:ln w="12700">
            <a:solidFill>
              <a:srgbClr val="0A1216"/>
            </a:solidFill>
          </a:ln>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a:off x="2819400" y="6231045"/>
            <a:ext cx="1055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810346" y="2458917"/>
            <a:ext cx="1055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818956" y="4263211"/>
            <a:ext cx="1055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888530" y="2335806"/>
            <a:ext cx="255198" cy="246221"/>
          </a:xfrm>
          <a:prstGeom prst="rect">
            <a:avLst/>
          </a:prstGeom>
          <a:noFill/>
        </p:spPr>
        <p:txBody>
          <a:bodyPr wrap="none" rtlCol="0">
            <a:spAutoFit/>
          </a:bodyPr>
          <a:lstStyle/>
          <a:p>
            <a:r>
              <a:rPr lang="en-US" sz="1000" dirty="0" smtClean="0">
                <a:solidFill>
                  <a:schemeClr val="bg1"/>
                </a:solidFill>
              </a:rPr>
              <a:t>0</a:t>
            </a:r>
            <a:endParaRPr lang="en-US" sz="1000" dirty="0">
              <a:solidFill>
                <a:schemeClr val="bg1"/>
              </a:solidFill>
            </a:endParaRPr>
          </a:p>
        </p:txBody>
      </p:sp>
      <p:sp>
        <p:nvSpPr>
          <p:cNvPr id="48" name="TextBox 47"/>
          <p:cNvSpPr txBox="1"/>
          <p:nvPr/>
        </p:nvSpPr>
        <p:spPr>
          <a:xfrm>
            <a:off x="2863100" y="4140100"/>
            <a:ext cx="396262" cy="246221"/>
          </a:xfrm>
          <a:prstGeom prst="rect">
            <a:avLst/>
          </a:prstGeom>
          <a:noFill/>
        </p:spPr>
        <p:txBody>
          <a:bodyPr wrap="none" rtlCol="0">
            <a:spAutoFit/>
          </a:bodyPr>
          <a:lstStyle/>
          <a:p>
            <a:r>
              <a:rPr lang="en-US" sz="1000" dirty="0" smtClean="0">
                <a:solidFill>
                  <a:schemeClr val="bg1"/>
                </a:solidFill>
              </a:rPr>
              <a:t>150</a:t>
            </a:r>
            <a:endParaRPr lang="en-US" sz="1000" dirty="0">
              <a:solidFill>
                <a:schemeClr val="bg1"/>
              </a:solidFill>
            </a:endParaRPr>
          </a:p>
        </p:txBody>
      </p:sp>
      <p:sp>
        <p:nvSpPr>
          <p:cNvPr id="49" name="TextBox 48"/>
          <p:cNvSpPr txBox="1"/>
          <p:nvPr/>
        </p:nvSpPr>
        <p:spPr>
          <a:xfrm>
            <a:off x="2915854" y="6107934"/>
            <a:ext cx="396262" cy="246221"/>
          </a:xfrm>
          <a:prstGeom prst="rect">
            <a:avLst/>
          </a:prstGeom>
          <a:noFill/>
        </p:spPr>
        <p:txBody>
          <a:bodyPr wrap="none" rtlCol="0">
            <a:spAutoFit/>
          </a:bodyPr>
          <a:lstStyle/>
          <a:p>
            <a:r>
              <a:rPr lang="en-US" sz="1000" dirty="0" smtClean="0">
                <a:solidFill>
                  <a:schemeClr val="bg1"/>
                </a:solidFill>
              </a:rPr>
              <a:t>300</a:t>
            </a:r>
            <a:endParaRPr lang="en-US" sz="1000" dirty="0">
              <a:solidFill>
                <a:schemeClr val="bg1"/>
              </a:solidFill>
            </a:endParaRPr>
          </a:p>
        </p:txBody>
      </p:sp>
      <p:sp>
        <p:nvSpPr>
          <p:cNvPr id="50" name="TextBox 49"/>
          <p:cNvSpPr txBox="1"/>
          <p:nvPr/>
        </p:nvSpPr>
        <p:spPr>
          <a:xfrm rot="16200000">
            <a:off x="2197196" y="4206481"/>
            <a:ext cx="949299" cy="276999"/>
          </a:xfrm>
          <a:prstGeom prst="rect">
            <a:avLst/>
          </a:prstGeom>
          <a:solidFill>
            <a:schemeClr val="tx1"/>
          </a:solidFill>
          <a:ln>
            <a:solidFill>
              <a:schemeClr val="bg1"/>
            </a:solidFill>
          </a:ln>
        </p:spPr>
        <p:txBody>
          <a:bodyPr wrap="none" rtlCol="0">
            <a:spAutoFit/>
          </a:bodyPr>
          <a:lstStyle/>
          <a:p>
            <a:r>
              <a:rPr lang="en-US" sz="1200" dirty="0" smtClean="0">
                <a:solidFill>
                  <a:schemeClr val="bg1"/>
                </a:solidFill>
              </a:rPr>
              <a:t>Depth (ft.)</a:t>
            </a:r>
            <a:endParaRPr lang="en-US" sz="1200" dirty="0">
              <a:solidFill>
                <a:schemeClr val="bg1"/>
              </a:solidFill>
            </a:endParaRPr>
          </a:p>
        </p:txBody>
      </p:sp>
      <p:sp>
        <p:nvSpPr>
          <p:cNvPr id="53" name="TextBox 52"/>
          <p:cNvSpPr txBox="1"/>
          <p:nvPr/>
        </p:nvSpPr>
        <p:spPr>
          <a:xfrm>
            <a:off x="2802973" y="-55576"/>
            <a:ext cx="2961067" cy="400110"/>
          </a:xfrm>
          <a:prstGeom prst="rect">
            <a:avLst/>
          </a:prstGeom>
          <a:noFill/>
        </p:spPr>
        <p:txBody>
          <a:bodyPr wrap="none" rtlCol="0">
            <a:spAutoFit/>
          </a:bodyPr>
          <a:lstStyle/>
          <a:p>
            <a:r>
              <a:rPr lang="en-US" sz="2000" dirty="0" smtClean="0">
                <a:solidFill>
                  <a:schemeClr val="bg1"/>
                </a:solidFill>
              </a:rPr>
              <a:t>3-D Lithological Model</a:t>
            </a:r>
            <a:endParaRPr lang="en-US" sz="2000" dirty="0">
              <a:solidFill>
                <a:schemeClr val="bg1"/>
              </a:solidFill>
            </a:endParaRPr>
          </a:p>
        </p:txBody>
      </p:sp>
      <p:pic>
        <p:nvPicPr>
          <p:cNvPr id="54" name="Picture 53"/>
          <p:cNvPicPr>
            <a:picLocks noChangeAspect="1"/>
          </p:cNvPicPr>
          <p:nvPr/>
        </p:nvPicPr>
        <p:blipFill rotWithShape="1">
          <a:blip r:embed="rId4"/>
          <a:srcRect l="75353" t="34044" r="13619" b="29396"/>
          <a:stretch/>
        </p:blipFill>
        <p:spPr>
          <a:xfrm>
            <a:off x="7729312" y="2211593"/>
            <a:ext cx="1745816" cy="3255702"/>
          </a:xfrm>
          <a:prstGeom prst="rect">
            <a:avLst/>
          </a:prstGeom>
        </p:spPr>
      </p:pic>
      <p:sp>
        <p:nvSpPr>
          <p:cNvPr id="5" name="TextBox 4"/>
          <p:cNvSpPr txBox="1"/>
          <p:nvPr/>
        </p:nvSpPr>
        <p:spPr>
          <a:xfrm>
            <a:off x="166960" y="1091770"/>
            <a:ext cx="2504886" cy="2031325"/>
          </a:xfrm>
          <a:prstGeom prst="rect">
            <a:avLst/>
          </a:prstGeom>
          <a:solidFill>
            <a:schemeClr val="tx1"/>
          </a:solidFill>
          <a:ln>
            <a:solidFill>
              <a:schemeClr val="bg1"/>
            </a:solidFill>
          </a:ln>
        </p:spPr>
        <p:txBody>
          <a:bodyPr wrap="square" rtlCol="0">
            <a:spAutoFit/>
          </a:bodyPr>
          <a:lstStyle/>
          <a:p>
            <a:pPr marL="285750" indent="-285750">
              <a:buFont typeface="Arial" panose="020B0604020202020204" pitchFamily="34" charset="0"/>
              <a:buChar char="•"/>
            </a:pPr>
            <a:r>
              <a:rPr lang="en-US" dirty="0" smtClean="0">
                <a:solidFill>
                  <a:schemeClr val="bg1"/>
                </a:solidFill>
              </a:rPr>
              <a:t>3-D Lithological Model of the Quaternary to the top of the Eocene</a:t>
            </a:r>
          </a:p>
          <a:p>
            <a:endParaRPr lang="en-US" dirty="0">
              <a:solidFill>
                <a:schemeClr val="bg1"/>
              </a:solidFill>
            </a:endParaRPr>
          </a:p>
          <a:p>
            <a:pPr marL="285750" indent="-285750">
              <a:buFont typeface="Arial" panose="020B0604020202020204" pitchFamily="34" charset="0"/>
              <a:buChar char="•"/>
            </a:pPr>
            <a:r>
              <a:rPr lang="en-US" dirty="0" smtClean="0">
                <a:solidFill>
                  <a:schemeClr val="bg1"/>
                </a:solidFill>
              </a:rPr>
              <a:t>0-300 ft. in 5-ft. intervals </a:t>
            </a:r>
            <a:endParaRPr lang="en-US" dirty="0">
              <a:solidFill>
                <a:schemeClr val="bg1"/>
              </a:solidFill>
            </a:endParaRPr>
          </a:p>
        </p:txBody>
      </p:sp>
      <p:sp>
        <p:nvSpPr>
          <p:cNvPr id="16" name="TextBox 15"/>
          <p:cNvSpPr txBox="1"/>
          <p:nvPr/>
        </p:nvSpPr>
        <p:spPr>
          <a:xfrm>
            <a:off x="8030717" y="282209"/>
            <a:ext cx="1163449" cy="461665"/>
          </a:xfrm>
          <a:prstGeom prst="rect">
            <a:avLst/>
          </a:prstGeom>
          <a:solidFill>
            <a:srgbClr val="FFFFFF"/>
          </a:solidFill>
        </p:spPr>
        <p:txBody>
          <a:bodyPr wrap="none" rtlCol="0">
            <a:spAutoFit/>
          </a:bodyPr>
          <a:lstStyle/>
          <a:p>
            <a:r>
              <a:rPr lang="en-US" sz="2400" dirty="0" smtClean="0">
                <a:solidFill>
                  <a:srgbClr val="000000"/>
                </a:solidFill>
              </a:rPr>
              <a:t>Results</a:t>
            </a:r>
            <a:endParaRPr lang="en-US" sz="2400" dirty="0">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7291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24000">
              <a:schemeClr val="accent1">
                <a:lumMod val="75000"/>
              </a:schemeClr>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0899" t="12296" r="29324" b="15080"/>
          <a:stretch/>
        </p:blipFill>
        <p:spPr>
          <a:xfrm>
            <a:off x="248234" y="3559184"/>
            <a:ext cx="3956513" cy="32988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02516" y="480296"/>
            <a:ext cx="6582139" cy="61577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48234" y="256113"/>
            <a:ext cx="3956513" cy="3047324"/>
          </a:xfrm>
          <a:prstGeom prst="rect">
            <a:avLst/>
          </a:prstGeom>
        </p:spPr>
      </p:pic>
      <p:pic>
        <p:nvPicPr>
          <p:cNvPr id="11" name="Picture 10"/>
          <p:cNvPicPr>
            <a:picLocks noChangeAspect="1"/>
          </p:cNvPicPr>
          <p:nvPr/>
        </p:nvPicPr>
        <p:blipFill>
          <a:blip r:embed="rId6"/>
          <a:stretch>
            <a:fillRect/>
          </a:stretch>
        </p:blipFill>
        <p:spPr>
          <a:xfrm>
            <a:off x="8332744" y="5592593"/>
            <a:ext cx="426757" cy="280440"/>
          </a:xfrm>
          <a:prstGeom prst="rect">
            <a:avLst/>
          </a:prstGeom>
        </p:spPr>
      </p:pic>
      <p:pic>
        <p:nvPicPr>
          <p:cNvPr id="12" name="Picture 11"/>
          <p:cNvPicPr>
            <a:picLocks noChangeAspect="1"/>
          </p:cNvPicPr>
          <p:nvPr/>
        </p:nvPicPr>
        <p:blipFill>
          <a:blip r:embed="rId7"/>
          <a:stretch>
            <a:fillRect/>
          </a:stretch>
        </p:blipFill>
        <p:spPr>
          <a:xfrm>
            <a:off x="8930621" y="4763074"/>
            <a:ext cx="426757" cy="274344"/>
          </a:xfrm>
          <a:prstGeom prst="rect">
            <a:avLst/>
          </a:prstGeom>
        </p:spPr>
      </p:pic>
      <p:pic>
        <p:nvPicPr>
          <p:cNvPr id="13" name="Picture 12"/>
          <p:cNvPicPr>
            <a:picLocks noChangeAspect="1"/>
          </p:cNvPicPr>
          <p:nvPr/>
        </p:nvPicPr>
        <p:blipFill>
          <a:blip r:embed="rId8"/>
          <a:stretch>
            <a:fillRect/>
          </a:stretch>
        </p:blipFill>
        <p:spPr>
          <a:xfrm>
            <a:off x="9313501" y="4393797"/>
            <a:ext cx="329213" cy="274344"/>
          </a:xfrm>
          <a:prstGeom prst="rect">
            <a:avLst/>
          </a:prstGeom>
        </p:spPr>
      </p:pic>
      <p:sp>
        <p:nvSpPr>
          <p:cNvPr id="2" name="TextBox 1"/>
          <p:cNvSpPr txBox="1"/>
          <p:nvPr/>
        </p:nvSpPr>
        <p:spPr>
          <a:xfrm rot="18853950">
            <a:off x="6996364" y="5225321"/>
            <a:ext cx="508473" cy="276999"/>
          </a:xfrm>
          <a:prstGeom prst="rect">
            <a:avLst/>
          </a:prstGeom>
          <a:noFill/>
        </p:spPr>
        <p:txBody>
          <a:bodyPr wrap="none" rtlCol="0">
            <a:spAutoFit/>
          </a:bodyPr>
          <a:lstStyle/>
          <a:p>
            <a:r>
              <a:rPr lang="en-US" sz="1200" b="1" dirty="0" smtClean="0">
                <a:solidFill>
                  <a:srgbClr val="FF0000"/>
                </a:solidFill>
              </a:rPr>
              <a:t>CGF</a:t>
            </a:r>
            <a:endParaRPr lang="en-US" sz="1000" b="1" dirty="0">
              <a:solidFill>
                <a:srgbClr val="FF0000"/>
              </a:solidFill>
            </a:endParaRPr>
          </a:p>
        </p:txBody>
      </p:sp>
      <p:sp>
        <p:nvSpPr>
          <p:cNvPr id="3" name="TextBox 2"/>
          <p:cNvSpPr txBox="1"/>
          <p:nvPr/>
        </p:nvSpPr>
        <p:spPr>
          <a:xfrm rot="18675386">
            <a:off x="7619552" y="5225320"/>
            <a:ext cx="348172" cy="276999"/>
          </a:xfrm>
          <a:prstGeom prst="rect">
            <a:avLst/>
          </a:prstGeom>
          <a:noFill/>
        </p:spPr>
        <p:txBody>
          <a:bodyPr wrap="none" rtlCol="0">
            <a:spAutoFit/>
          </a:bodyPr>
          <a:lstStyle/>
          <a:p>
            <a:r>
              <a:rPr lang="en-US" sz="1200" b="1" dirty="0" smtClean="0">
                <a:solidFill>
                  <a:srgbClr val="FF0000"/>
                </a:solidFill>
              </a:rPr>
              <a:t>RF</a:t>
            </a:r>
            <a:endParaRPr lang="en-US" sz="1200" b="1" dirty="0">
              <a:solidFill>
                <a:srgbClr val="FF0000"/>
              </a:solidFill>
            </a:endParaRPr>
          </a:p>
        </p:txBody>
      </p:sp>
      <p:sp>
        <p:nvSpPr>
          <p:cNvPr id="4" name="TextBox 3"/>
          <p:cNvSpPr txBox="1"/>
          <p:nvPr/>
        </p:nvSpPr>
        <p:spPr>
          <a:xfrm rot="19110104">
            <a:off x="6356145" y="5108180"/>
            <a:ext cx="372218" cy="276999"/>
          </a:xfrm>
          <a:prstGeom prst="rect">
            <a:avLst/>
          </a:prstGeom>
          <a:noFill/>
        </p:spPr>
        <p:txBody>
          <a:bodyPr wrap="none" rtlCol="0">
            <a:spAutoFit/>
          </a:bodyPr>
          <a:lstStyle/>
          <a:p>
            <a:r>
              <a:rPr lang="en-US" sz="1200" b="1" dirty="0" smtClean="0">
                <a:solidFill>
                  <a:srgbClr val="FF0000"/>
                </a:solidFill>
              </a:rPr>
              <a:t>AF</a:t>
            </a:r>
            <a:endParaRPr lang="en-US" sz="1200" b="1"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981228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24000">
              <a:schemeClr val="accent1">
                <a:lumMod val="75000"/>
              </a:schemeClr>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0899" t="12296" r="29324" b="15080"/>
          <a:stretch/>
        </p:blipFill>
        <p:spPr>
          <a:xfrm>
            <a:off x="255665" y="3559184"/>
            <a:ext cx="4182218" cy="32988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98503" y="565310"/>
            <a:ext cx="6189018" cy="567685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55665" y="305158"/>
            <a:ext cx="4182219" cy="3054582"/>
          </a:xfrm>
          <a:prstGeom prst="rect">
            <a:avLst/>
          </a:prstGeom>
        </p:spPr>
      </p:pic>
      <p:pic>
        <p:nvPicPr>
          <p:cNvPr id="8" name="Picture 7"/>
          <p:cNvPicPr>
            <a:picLocks noChangeAspect="1"/>
          </p:cNvPicPr>
          <p:nvPr/>
        </p:nvPicPr>
        <p:blipFill>
          <a:blip r:embed="rId6"/>
          <a:stretch>
            <a:fillRect/>
          </a:stretch>
        </p:blipFill>
        <p:spPr>
          <a:xfrm>
            <a:off x="6663160" y="5161652"/>
            <a:ext cx="426757" cy="426757"/>
          </a:xfrm>
          <a:prstGeom prst="rect">
            <a:avLst/>
          </a:prstGeom>
        </p:spPr>
      </p:pic>
      <p:pic>
        <p:nvPicPr>
          <p:cNvPr id="9" name="Picture 8"/>
          <p:cNvPicPr>
            <a:picLocks noChangeAspect="1"/>
          </p:cNvPicPr>
          <p:nvPr/>
        </p:nvPicPr>
        <p:blipFill>
          <a:blip r:embed="rId7"/>
          <a:stretch>
            <a:fillRect/>
          </a:stretch>
        </p:blipFill>
        <p:spPr>
          <a:xfrm>
            <a:off x="7003578" y="5264347"/>
            <a:ext cx="506012" cy="524301"/>
          </a:xfrm>
          <a:prstGeom prst="rect">
            <a:avLst/>
          </a:prstGeom>
        </p:spPr>
      </p:pic>
      <p:pic>
        <p:nvPicPr>
          <p:cNvPr id="10" name="Picture 9"/>
          <p:cNvPicPr>
            <a:picLocks noChangeAspect="1"/>
          </p:cNvPicPr>
          <p:nvPr/>
        </p:nvPicPr>
        <p:blipFill>
          <a:blip r:embed="rId8"/>
          <a:stretch>
            <a:fillRect/>
          </a:stretch>
        </p:blipFill>
        <p:spPr>
          <a:xfrm>
            <a:off x="8543760" y="5544787"/>
            <a:ext cx="426757" cy="280440"/>
          </a:xfrm>
          <a:prstGeom prst="rect">
            <a:avLst/>
          </a:prstGeom>
        </p:spPr>
      </p:pic>
      <p:pic>
        <p:nvPicPr>
          <p:cNvPr id="11" name="Picture 10"/>
          <p:cNvPicPr>
            <a:picLocks noChangeAspect="1"/>
          </p:cNvPicPr>
          <p:nvPr/>
        </p:nvPicPr>
        <p:blipFill>
          <a:blip r:embed="rId9"/>
          <a:stretch>
            <a:fillRect/>
          </a:stretch>
        </p:blipFill>
        <p:spPr>
          <a:xfrm>
            <a:off x="9033282" y="4887308"/>
            <a:ext cx="426757" cy="274344"/>
          </a:xfrm>
          <a:prstGeom prst="rect">
            <a:avLst/>
          </a:prstGeom>
        </p:spPr>
      </p:pic>
      <p:pic>
        <p:nvPicPr>
          <p:cNvPr id="12" name="Picture 11"/>
          <p:cNvPicPr>
            <a:picLocks noChangeAspect="1"/>
          </p:cNvPicPr>
          <p:nvPr/>
        </p:nvPicPr>
        <p:blipFill>
          <a:blip r:embed="rId10"/>
          <a:stretch>
            <a:fillRect/>
          </a:stretch>
        </p:blipFill>
        <p:spPr>
          <a:xfrm>
            <a:off x="9460039" y="4464136"/>
            <a:ext cx="329213" cy="274344"/>
          </a:xfrm>
          <a:prstGeom prst="rect">
            <a:avLst/>
          </a:prstGeom>
        </p:spPr>
      </p:pic>
      <p:pic>
        <p:nvPicPr>
          <p:cNvPr id="13" name="Picture 12"/>
          <p:cNvPicPr>
            <a:picLocks noChangeAspect="1"/>
          </p:cNvPicPr>
          <p:nvPr/>
        </p:nvPicPr>
        <p:blipFill>
          <a:blip r:embed="rId11"/>
          <a:stretch>
            <a:fillRect/>
          </a:stretch>
        </p:blipFill>
        <p:spPr>
          <a:xfrm>
            <a:off x="7782682" y="5264347"/>
            <a:ext cx="420660" cy="42066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83429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24000">
              <a:schemeClr val="accent1">
                <a:lumMod val="75000"/>
              </a:schemeClr>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0899" t="12296" r="29324" b="15080"/>
          <a:stretch/>
        </p:blipFill>
        <p:spPr>
          <a:xfrm>
            <a:off x="255664" y="3408515"/>
            <a:ext cx="4182218" cy="329881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14933" y="552464"/>
            <a:ext cx="6247610" cy="57121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55664" y="293154"/>
            <a:ext cx="4182218" cy="3015716"/>
          </a:xfrm>
          <a:prstGeom prst="rect">
            <a:avLst/>
          </a:prstGeom>
        </p:spPr>
      </p:pic>
      <p:sp>
        <p:nvSpPr>
          <p:cNvPr id="10" name="Rectangle 9"/>
          <p:cNvSpPr/>
          <p:nvPr/>
        </p:nvSpPr>
        <p:spPr>
          <a:xfrm>
            <a:off x="9349610" y="4495783"/>
            <a:ext cx="327334" cy="246221"/>
          </a:xfrm>
          <a:prstGeom prst="rect">
            <a:avLst/>
          </a:prstGeom>
        </p:spPr>
        <p:txBody>
          <a:bodyPr wrap="none">
            <a:spAutoFit/>
          </a:bodyPr>
          <a:lstStyle/>
          <a:p>
            <a:pPr lvl="0"/>
            <a:r>
              <a:rPr lang="en-US" sz="1000" dirty="0">
                <a:solidFill>
                  <a:prstClr val="black"/>
                </a:solidFill>
              </a:rPr>
              <a:t>RS</a:t>
            </a:r>
          </a:p>
        </p:txBody>
      </p:sp>
      <p:pic>
        <p:nvPicPr>
          <p:cNvPr id="11" name="Picture 10"/>
          <p:cNvPicPr>
            <a:picLocks noChangeAspect="1"/>
          </p:cNvPicPr>
          <p:nvPr/>
        </p:nvPicPr>
        <p:blipFill>
          <a:blip r:embed="rId6"/>
          <a:stretch>
            <a:fillRect/>
          </a:stretch>
        </p:blipFill>
        <p:spPr>
          <a:xfrm>
            <a:off x="8977513" y="4874443"/>
            <a:ext cx="426757" cy="274344"/>
          </a:xfrm>
          <a:prstGeom prst="rect">
            <a:avLst/>
          </a:prstGeom>
        </p:spPr>
      </p:pic>
      <p:pic>
        <p:nvPicPr>
          <p:cNvPr id="12" name="Picture 11"/>
          <p:cNvPicPr>
            <a:picLocks noChangeAspect="1"/>
          </p:cNvPicPr>
          <p:nvPr/>
        </p:nvPicPr>
        <p:blipFill>
          <a:blip r:embed="rId7"/>
          <a:stretch>
            <a:fillRect/>
          </a:stretch>
        </p:blipFill>
        <p:spPr>
          <a:xfrm>
            <a:off x="8500386" y="5583690"/>
            <a:ext cx="396274" cy="274344"/>
          </a:xfrm>
          <a:prstGeom prst="rect">
            <a:avLst/>
          </a:prstGeom>
        </p:spPr>
      </p:pic>
      <p:pic>
        <p:nvPicPr>
          <p:cNvPr id="13" name="Picture 12"/>
          <p:cNvPicPr>
            <a:picLocks noChangeAspect="1"/>
          </p:cNvPicPr>
          <p:nvPr/>
        </p:nvPicPr>
        <p:blipFill>
          <a:blip r:embed="rId8"/>
          <a:stretch>
            <a:fillRect/>
          </a:stretch>
        </p:blipFill>
        <p:spPr>
          <a:xfrm>
            <a:off x="6845317" y="5321539"/>
            <a:ext cx="506012" cy="524301"/>
          </a:xfrm>
          <a:prstGeom prst="rect">
            <a:avLst/>
          </a:prstGeom>
        </p:spPr>
      </p:pic>
      <p:pic>
        <p:nvPicPr>
          <p:cNvPr id="14" name="Picture 13"/>
          <p:cNvPicPr>
            <a:picLocks noChangeAspect="1"/>
          </p:cNvPicPr>
          <p:nvPr/>
        </p:nvPicPr>
        <p:blipFill>
          <a:blip r:embed="rId9"/>
          <a:stretch>
            <a:fillRect/>
          </a:stretch>
        </p:blipFill>
        <p:spPr>
          <a:xfrm>
            <a:off x="6468266" y="5240199"/>
            <a:ext cx="426757" cy="426757"/>
          </a:xfrm>
          <a:prstGeom prst="rect">
            <a:avLst/>
          </a:prstGeom>
        </p:spPr>
      </p:pic>
      <p:pic>
        <p:nvPicPr>
          <p:cNvPr id="15" name="Picture 14"/>
          <p:cNvPicPr>
            <a:picLocks noChangeAspect="1"/>
          </p:cNvPicPr>
          <p:nvPr/>
        </p:nvPicPr>
        <p:blipFill>
          <a:blip r:embed="rId10"/>
          <a:stretch>
            <a:fillRect/>
          </a:stretch>
        </p:blipFill>
        <p:spPr>
          <a:xfrm>
            <a:off x="7680871" y="5300202"/>
            <a:ext cx="420660" cy="420660"/>
          </a:xfrm>
          <a:prstGeom prst="rect">
            <a:avLst/>
          </a:prstGeom>
        </p:spPr>
      </p:pic>
      <p:sp>
        <p:nvSpPr>
          <p:cNvPr id="16" name="TextBox 15"/>
          <p:cNvSpPr txBox="1"/>
          <p:nvPr/>
        </p:nvSpPr>
        <p:spPr>
          <a:xfrm>
            <a:off x="6311682" y="0"/>
            <a:ext cx="1163449" cy="461665"/>
          </a:xfrm>
          <a:prstGeom prst="rect">
            <a:avLst/>
          </a:prstGeom>
          <a:solidFill>
            <a:srgbClr val="FFFFFF"/>
          </a:solidFill>
        </p:spPr>
        <p:txBody>
          <a:bodyPr wrap="none" rtlCol="0">
            <a:spAutoFit/>
          </a:bodyPr>
          <a:lstStyle/>
          <a:p>
            <a:r>
              <a:rPr lang="en-US" sz="2400" dirty="0" smtClean="0">
                <a:solidFill>
                  <a:srgbClr val="000000"/>
                </a:solidFill>
              </a:rPr>
              <a:t>Results</a:t>
            </a:r>
            <a:endParaRPr lang="en-US" sz="2400" dirty="0">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61750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24000">
              <a:schemeClr val="accent1">
                <a:lumMod val="75000"/>
              </a:schemeClr>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4051" t="25543" r="16786" b="18726"/>
          <a:stretch/>
        </p:blipFill>
        <p:spPr>
          <a:xfrm>
            <a:off x="6833328" y="604763"/>
            <a:ext cx="5279582" cy="2797494"/>
          </a:xfrm>
          <a:prstGeom prst="rect">
            <a:avLst/>
          </a:prstGeom>
        </p:spPr>
      </p:pic>
      <p:pic>
        <p:nvPicPr>
          <p:cNvPr id="3" name="Picture 2"/>
          <p:cNvPicPr>
            <a:picLocks noChangeAspect="1"/>
          </p:cNvPicPr>
          <p:nvPr/>
        </p:nvPicPr>
        <p:blipFill rotWithShape="1">
          <a:blip r:embed="rId4"/>
          <a:srcRect l="19476" t="28268" r="10838" b="18063"/>
          <a:stretch/>
        </p:blipFill>
        <p:spPr>
          <a:xfrm>
            <a:off x="6813683" y="3710754"/>
            <a:ext cx="5284939" cy="2537646"/>
          </a:xfrm>
          <a:prstGeom prst="rect">
            <a:avLst/>
          </a:prstGeom>
        </p:spPr>
      </p:pic>
      <p:cxnSp>
        <p:nvCxnSpPr>
          <p:cNvPr id="11" name="Straight Connector 10"/>
          <p:cNvCxnSpPr/>
          <p:nvPr/>
        </p:nvCxnSpPr>
        <p:spPr>
          <a:xfrm flipH="1">
            <a:off x="10501313" y="1114425"/>
            <a:ext cx="128587" cy="17716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501313" y="848790"/>
            <a:ext cx="340158" cy="261610"/>
          </a:xfrm>
          <a:prstGeom prst="rect">
            <a:avLst/>
          </a:prstGeom>
          <a:noFill/>
        </p:spPr>
        <p:txBody>
          <a:bodyPr wrap="none" rtlCol="0">
            <a:spAutoFit/>
          </a:bodyPr>
          <a:lstStyle/>
          <a:p>
            <a:r>
              <a:rPr lang="en-US" sz="1100" dirty="0" smtClean="0">
                <a:solidFill>
                  <a:schemeClr val="bg1"/>
                </a:solidFill>
              </a:rPr>
              <a:t>RS</a:t>
            </a:r>
            <a:endParaRPr lang="en-US" sz="1100" dirty="0">
              <a:solidFill>
                <a:schemeClr val="bg1"/>
              </a:solidFill>
            </a:endParaRPr>
          </a:p>
        </p:txBody>
      </p:sp>
      <p:sp>
        <p:nvSpPr>
          <p:cNvPr id="15" name="TextBox 14"/>
          <p:cNvSpPr txBox="1"/>
          <p:nvPr/>
        </p:nvSpPr>
        <p:spPr>
          <a:xfrm>
            <a:off x="9456152" y="848790"/>
            <a:ext cx="450764" cy="261610"/>
          </a:xfrm>
          <a:prstGeom prst="rect">
            <a:avLst/>
          </a:prstGeom>
          <a:noFill/>
        </p:spPr>
        <p:txBody>
          <a:bodyPr wrap="none" rtlCol="0">
            <a:spAutoFit/>
          </a:bodyPr>
          <a:lstStyle/>
          <a:p>
            <a:r>
              <a:rPr lang="en-US" sz="1100" dirty="0" smtClean="0">
                <a:solidFill>
                  <a:schemeClr val="bg1"/>
                </a:solidFill>
              </a:rPr>
              <a:t>BT-1</a:t>
            </a:r>
            <a:endParaRPr lang="en-US" sz="1100" dirty="0">
              <a:solidFill>
                <a:schemeClr val="bg1"/>
              </a:solidFill>
            </a:endParaRPr>
          </a:p>
        </p:txBody>
      </p:sp>
      <p:cxnSp>
        <p:nvCxnSpPr>
          <p:cNvPr id="17" name="Straight Connector 16"/>
          <p:cNvCxnSpPr/>
          <p:nvPr/>
        </p:nvCxnSpPr>
        <p:spPr>
          <a:xfrm>
            <a:off x="9672638" y="1163154"/>
            <a:ext cx="8896" cy="172292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TextBox 20"/>
          <p:cNvSpPr txBox="1"/>
          <p:nvPr/>
        </p:nvSpPr>
        <p:spPr>
          <a:xfrm>
            <a:off x="8232074" y="859380"/>
            <a:ext cx="450764" cy="261610"/>
          </a:xfrm>
          <a:prstGeom prst="rect">
            <a:avLst/>
          </a:prstGeom>
          <a:noFill/>
        </p:spPr>
        <p:txBody>
          <a:bodyPr wrap="none" rtlCol="0">
            <a:spAutoFit/>
          </a:bodyPr>
          <a:lstStyle/>
          <a:p>
            <a:r>
              <a:rPr lang="en-US" sz="1100" dirty="0" smtClean="0">
                <a:solidFill>
                  <a:schemeClr val="bg1"/>
                </a:solidFill>
              </a:rPr>
              <a:t>BT-2</a:t>
            </a:r>
            <a:endParaRPr lang="en-US" sz="1100" dirty="0">
              <a:solidFill>
                <a:schemeClr val="bg1"/>
              </a:solidFill>
            </a:endParaRPr>
          </a:p>
        </p:txBody>
      </p:sp>
      <p:cxnSp>
        <p:nvCxnSpPr>
          <p:cNvPr id="23" name="Straight Connector 22"/>
          <p:cNvCxnSpPr/>
          <p:nvPr/>
        </p:nvCxnSpPr>
        <p:spPr>
          <a:xfrm>
            <a:off x="8457456" y="1163154"/>
            <a:ext cx="71746" cy="1775675"/>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972800" y="3912242"/>
            <a:ext cx="338554" cy="261610"/>
          </a:xfrm>
          <a:prstGeom prst="rect">
            <a:avLst/>
          </a:prstGeom>
          <a:noFill/>
        </p:spPr>
        <p:txBody>
          <a:bodyPr wrap="none" rtlCol="0">
            <a:spAutoFit/>
          </a:bodyPr>
          <a:lstStyle/>
          <a:p>
            <a:r>
              <a:rPr lang="en-US" sz="1100" dirty="0" smtClean="0">
                <a:solidFill>
                  <a:schemeClr val="bg1"/>
                </a:solidFill>
              </a:rPr>
              <a:t>RF</a:t>
            </a:r>
            <a:endParaRPr lang="en-US" sz="1100" dirty="0">
              <a:solidFill>
                <a:schemeClr val="bg1"/>
              </a:solidFill>
            </a:endParaRPr>
          </a:p>
        </p:txBody>
      </p:sp>
      <p:sp>
        <p:nvSpPr>
          <p:cNvPr id="31" name="TextBox 30"/>
          <p:cNvSpPr txBox="1"/>
          <p:nvPr/>
        </p:nvSpPr>
        <p:spPr>
          <a:xfrm>
            <a:off x="10207660" y="3927631"/>
            <a:ext cx="492443" cy="261610"/>
          </a:xfrm>
          <a:prstGeom prst="rect">
            <a:avLst/>
          </a:prstGeom>
          <a:noFill/>
        </p:spPr>
        <p:txBody>
          <a:bodyPr wrap="none" rtlCol="0">
            <a:spAutoFit/>
          </a:bodyPr>
          <a:lstStyle/>
          <a:p>
            <a:r>
              <a:rPr lang="en-US" sz="1100" dirty="0" smtClean="0">
                <a:solidFill>
                  <a:schemeClr val="bg1"/>
                </a:solidFill>
              </a:rPr>
              <a:t>CGF</a:t>
            </a:r>
            <a:endParaRPr lang="en-US" sz="1100" dirty="0">
              <a:solidFill>
                <a:schemeClr val="bg1"/>
              </a:solidFill>
            </a:endParaRPr>
          </a:p>
        </p:txBody>
      </p:sp>
      <p:sp>
        <p:nvSpPr>
          <p:cNvPr id="32" name="TextBox 31"/>
          <p:cNvSpPr txBox="1"/>
          <p:nvPr/>
        </p:nvSpPr>
        <p:spPr>
          <a:xfrm>
            <a:off x="9456412" y="3941918"/>
            <a:ext cx="357790" cy="261610"/>
          </a:xfrm>
          <a:prstGeom prst="rect">
            <a:avLst/>
          </a:prstGeom>
          <a:noFill/>
        </p:spPr>
        <p:txBody>
          <a:bodyPr wrap="none" rtlCol="0">
            <a:spAutoFit/>
          </a:bodyPr>
          <a:lstStyle/>
          <a:p>
            <a:r>
              <a:rPr lang="en-US" sz="1100" dirty="0" smtClean="0">
                <a:solidFill>
                  <a:schemeClr val="bg1"/>
                </a:solidFill>
              </a:rPr>
              <a:t>AF</a:t>
            </a:r>
            <a:endParaRPr lang="en-US" sz="1100" dirty="0">
              <a:solidFill>
                <a:schemeClr val="bg1"/>
              </a:solidFill>
            </a:endParaRPr>
          </a:p>
        </p:txBody>
      </p:sp>
      <p:cxnSp>
        <p:nvCxnSpPr>
          <p:cNvPr id="34" name="Straight Connector 33"/>
          <p:cNvCxnSpPr/>
          <p:nvPr/>
        </p:nvCxnSpPr>
        <p:spPr>
          <a:xfrm flipH="1">
            <a:off x="10972800" y="4203528"/>
            <a:ext cx="171451" cy="151147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0453881" y="4203528"/>
            <a:ext cx="111725" cy="1511472"/>
          </a:xfrm>
          <a:prstGeom prst="line">
            <a:avLst/>
          </a:prstGeom>
          <a:ln>
            <a:solidFill>
              <a:srgbClr val="0A1216"/>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9635307" y="4203528"/>
            <a:ext cx="37331" cy="1511472"/>
          </a:xfrm>
          <a:prstGeom prst="line">
            <a:avLst/>
          </a:prstGeom>
          <a:ln>
            <a:solidFill>
              <a:srgbClr val="0A1216"/>
            </a:solidFill>
            <a:prstDash val="sysDash"/>
          </a:ln>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5"/>
          <a:stretch>
            <a:fillRect/>
          </a:stretch>
        </p:blipFill>
        <p:spPr>
          <a:xfrm>
            <a:off x="210233" y="531745"/>
            <a:ext cx="6248942" cy="571244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0234" y="531745"/>
            <a:ext cx="6248942" cy="5712447"/>
          </a:xfrm>
          <a:prstGeom prst="rect">
            <a:avLst/>
          </a:prstGeom>
        </p:spPr>
      </p:pic>
      <p:sp>
        <p:nvSpPr>
          <p:cNvPr id="5" name="TextBox 4"/>
          <p:cNvSpPr txBox="1"/>
          <p:nvPr/>
        </p:nvSpPr>
        <p:spPr>
          <a:xfrm>
            <a:off x="4366846" y="4856466"/>
            <a:ext cx="426720" cy="246221"/>
          </a:xfrm>
          <a:prstGeom prst="rect">
            <a:avLst/>
          </a:prstGeom>
          <a:noFill/>
        </p:spPr>
        <p:txBody>
          <a:bodyPr wrap="none" rtlCol="0">
            <a:spAutoFit/>
          </a:bodyPr>
          <a:lstStyle/>
          <a:p>
            <a:r>
              <a:rPr lang="en-US" sz="1000" dirty="0" smtClean="0">
                <a:solidFill>
                  <a:schemeClr val="bg1"/>
                </a:solidFill>
              </a:rPr>
              <a:t>BT-1</a:t>
            </a:r>
            <a:endParaRPr lang="en-US" sz="1000" dirty="0">
              <a:solidFill>
                <a:schemeClr val="bg1"/>
              </a:solidFill>
            </a:endParaRPr>
          </a:p>
        </p:txBody>
      </p:sp>
      <p:sp>
        <p:nvSpPr>
          <p:cNvPr id="6" name="TextBox 5"/>
          <p:cNvSpPr txBox="1"/>
          <p:nvPr/>
        </p:nvSpPr>
        <p:spPr>
          <a:xfrm>
            <a:off x="3940126" y="5550329"/>
            <a:ext cx="426720" cy="246221"/>
          </a:xfrm>
          <a:prstGeom prst="rect">
            <a:avLst/>
          </a:prstGeom>
          <a:noFill/>
        </p:spPr>
        <p:txBody>
          <a:bodyPr wrap="none" rtlCol="0">
            <a:spAutoFit/>
          </a:bodyPr>
          <a:lstStyle/>
          <a:p>
            <a:r>
              <a:rPr lang="en-US" sz="1000" dirty="0" smtClean="0">
                <a:solidFill>
                  <a:schemeClr val="bg1"/>
                </a:solidFill>
              </a:rPr>
              <a:t>BT-2</a:t>
            </a:r>
            <a:endParaRPr lang="en-US" sz="1000" dirty="0">
              <a:solidFill>
                <a:schemeClr val="bg1"/>
              </a:solidFill>
            </a:endParaRPr>
          </a:p>
        </p:txBody>
      </p:sp>
      <p:sp>
        <p:nvSpPr>
          <p:cNvPr id="7" name="TextBox 6"/>
          <p:cNvSpPr txBox="1"/>
          <p:nvPr/>
        </p:nvSpPr>
        <p:spPr>
          <a:xfrm>
            <a:off x="4793566" y="4436477"/>
            <a:ext cx="327334" cy="246221"/>
          </a:xfrm>
          <a:prstGeom prst="rect">
            <a:avLst/>
          </a:prstGeom>
          <a:noFill/>
        </p:spPr>
        <p:txBody>
          <a:bodyPr wrap="none" rtlCol="0">
            <a:spAutoFit/>
          </a:bodyPr>
          <a:lstStyle/>
          <a:p>
            <a:r>
              <a:rPr lang="en-US" sz="1000" dirty="0" smtClean="0">
                <a:solidFill>
                  <a:schemeClr val="bg1"/>
                </a:solidFill>
              </a:rPr>
              <a:t>RS</a:t>
            </a:r>
            <a:endParaRPr lang="en-US" sz="1000" dirty="0">
              <a:solidFill>
                <a:schemeClr val="bg1"/>
              </a:solidFill>
            </a:endParaRPr>
          </a:p>
        </p:txBody>
      </p:sp>
      <p:sp>
        <p:nvSpPr>
          <p:cNvPr id="9" name="TextBox 8"/>
          <p:cNvSpPr txBox="1"/>
          <p:nvPr/>
        </p:nvSpPr>
        <p:spPr>
          <a:xfrm>
            <a:off x="1043353" y="4771292"/>
            <a:ext cx="266420" cy="261610"/>
          </a:xfrm>
          <a:prstGeom prst="rect">
            <a:avLst/>
          </a:prstGeom>
          <a:noFill/>
        </p:spPr>
        <p:txBody>
          <a:bodyPr wrap="none" rtlCol="0">
            <a:spAutoFit/>
          </a:bodyPr>
          <a:lstStyle/>
          <a:p>
            <a:r>
              <a:rPr lang="en-US" sz="1100" b="1" dirty="0" smtClean="0">
                <a:solidFill>
                  <a:schemeClr val="bg1"/>
                </a:solidFill>
              </a:rPr>
              <a:t>B</a:t>
            </a:r>
            <a:endParaRPr lang="en-US" sz="1100" b="1" dirty="0">
              <a:solidFill>
                <a:schemeClr val="bg1"/>
              </a:solidFill>
            </a:endParaRPr>
          </a:p>
        </p:txBody>
      </p:sp>
      <p:sp>
        <p:nvSpPr>
          <p:cNvPr id="10" name="TextBox 9"/>
          <p:cNvSpPr txBox="1"/>
          <p:nvPr/>
        </p:nvSpPr>
        <p:spPr>
          <a:xfrm>
            <a:off x="5218628" y="1110400"/>
            <a:ext cx="303288" cy="246221"/>
          </a:xfrm>
          <a:prstGeom prst="rect">
            <a:avLst/>
          </a:prstGeom>
          <a:noFill/>
        </p:spPr>
        <p:txBody>
          <a:bodyPr wrap="none" rtlCol="0">
            <a:spAutoFit/>
          </a:bodyPr>
          <a:lstStyle/>
          <a:p>
            <a:r>
              <a:rPr lang="en-US" sz="1000" b="1" dirty="0" smtClean="0">
                <a:solidFill>
                  <a:schemeClr val="bg1"/>
                </a:solidFill>
              </a:rPr>
              <a:t>B’</a:t>
            </a:r>
            <a:endParaRPr lang="en-US" sz="1000" b="1" dirty="0">
              <a:solidFill>
                <a:schemeClr val="bg1"/>
              </a:solidFill>
            </a:endParaRPr>
          </a:p>
        </p:txBody>
      </p:sp>
      <p:sp>
        <p:nvSpPr>
          <p:cNvPr id="12" name="TextBox 11"/>
          <p:cNvSpPr txBox="1"/>
          <p:nvPr/>
        </p:nvSpPr>
        <p:spPr>
          <a:xfrm>
            <a:off x="1043353" y="4203528"/>
            <a:ext cx="288862" cy="246221"/>
          </a:xfrm>
          <a:prstGeom prst="rect">
            <a:avLst/>
          </a:prstGeom>
          <a:noFill/>
        </p:spPr>
        <p:txBody>
          <a:bodyPr wrap="none" rtlCol="0">
            <a:spAutoFit/>
          </a:bodyPr>
          <a:lstStyle/>
          <a:p>
            <a:r>
              <a:rPr lang="en-US" sz="1000" b="1" dirty="0" smtClean="0">
                <a:solidFill>
                  <a:schemeClr val="bg1"/>
                </a:solidFill>
              </a:rPr>
              <a:t>C</a:t>
            </a:r>
            <a:endParaRPr lang="en-US" sz="1000" b="1" dirty="0">
              <a:solidFill>
                <a:schemeClr val="bg1"/>
              </a:solidFill>
            </a:endParaRPr>
          </a:p>
        </p:txBody>
      </p:sp>
      <p:sp>
        <p:nvSpPr>
          <p:cNvPr id="13" name="TextBox 12"/>
          <p:cNvSpPr txBox="1"/>
          <p:nvPr/>
        </p:nvSpPr>
        <p:spPr>
          <a:xfrm>
            <a:off x="3516933" y="5550329"/>
            <a:ext cx="319318" cy="246221"/>
          </a:xfrm>
          <a:prstGeom prst="rect">
            <a:avLst/>
          </a:prstGeom>
          <a:noFill/>
        </p:spPr>
        <p:txBody>
          <a:bodyPr wrap="none" rtlCol="0">
            <a:spAutoFit/>
          </a:bodyPr>
          <a:lstStyle/>
          <a:p>
            <a:r>
              <a:rPr lang="en-US" sz="1000" b="1" dirty="0" smtClean="0">
                <a:solidFill>
                  <a:schemeClr val="bg1"/>
                </a:solidFill>
              </a:rPr>
              <a:t>C’</a:t>
            </a:r>
            <a:endParaRPr lang="en-US" sz="1000" b="1" dirty="0">
              <a:solidFill>
                <a:schemeClr val="bg1"/>
              </a:solidFill>
            </a:endParaRPr>
          </a:p>
        </p:txBody>
      </p:sp>
      <p:sp>
        <p:nvSpPr>
          <p:cNvPr id="16" name="TextBox 15"/>
          <p:cNvSpPr txBox="1"/>
          <p:nvPr/>
        </p:nvSpPr>
        <p:spPr>
          <a:xfrm rot="18757873">
            <a:off x="2256332" y="5427218"/>
            <a:ext cx="463588" cy="246221"/>
          </a:xfrm>
          <a:prstGeom prst="rect">
            <a:avLst/>
          </a:prstGeom>
          <a:noFill/>
        </p:spPr>
        <p:txBody>
          <a:bodyPr wrap="none" rtlCol="0">
            <a:spAutoFit/>
          </a:bodyPr>
          <a:lstStyle/>
          <a:p>
            <a:r>
              <a:rPr lang="en-US" sz="1000" b="1" dirty="0" smtClean="0">
                <a:solidFill>
                  <a:schemeClr val="bg1"/>
                </a:solidFill>
              </a:rPr>
              <a:t>CGF</a:t>
            </a:r>
            <a:endParaRPr lang="en-US" sz="1000" b="1" dirty="0">
              <a:solidFill>
                <a:schemeClr val="bg1"/>
              </a:solidFill>
            </a:endParaRPr>
          </a:p>
        </p:txBody>
      </p:sp>
      <p:sp>
        <p:nvSpPr>
          <p:cNvPr id="18" name="TextBox 17"/>
          <p:cNvSpPr txBox="1"/>
          <p:nvPr/>
        </p:nvSpPr>
        <p:spPr>
          <a:xfrm rot="19016517">
            <a:off x="2963447" y="5427217"/>
            <a:ext cx="325730" cy="246221"/>
          </a:xfrm>
          <a:prstGeom prst="rect">
            <a:avLst/>
          </a:prstGeom>
          <a:noFill/>
        </p:spPr>
        <p:txBody>
          <a:bodyPr wrap="none" rtlCol="0">
            <a:spAutoFit/>
          </a:bodyPr>
          <a:lstStyle/>
          <a:p>
            <a:r>
              <a:rPr lang="en-US" sz="1000" b="1" dirty="0" smtClean="0">
                <a:solidFill>
                  <a:schemeClr val="bg1"/>
                </a:solidFill>
              </a:rPr>
              <a:t>RF</a:t>
            </a:r>
            <a:endParaRPr lang="en-US" sz="1000" b="1" dirty="0">
              <a:solidFill>
                <a:schemeClr val="bg1"/>
              </a:solidFill>
            </a:endParaRPr>
          </a:p>
        </p:txBody>
      </p:sp>
      <p:sp>
        <p:nvSpPr>
          <p:cNvPr id="19" name="TextBox 18"/>
          <p:cNvSpPr txBox="1"/>
          <p:nvPr/>
        </p:nvSpPr>
        <p:spPr>
          <a:xfrm rot="19226715">
            <a:off x="1905679" y="5296428"/>
            <a:ext cx="341760" cy="246221"/>
          </a:xfrm>
          <a:prstGeom prst="rect">
            <a:avLst/>
          </a:prstGeom>
          <a:noFill/>
        </p:spPr>
        <p:txBody>
          <a:bodyPr wrap="none" rtlCol="0">
            <a:spAutoFit/>
          </a:bodyPr>
          <a:lstStyle/>
          <a:p>
            <a:r>
              <a:rPr lang="en-US" sz="1000" b="1" dirty="0" smtClean="0">
                <a:solidFill>
                  <a:schemeClr val="bg1"/>
                </a:solidFill>
              </a:rPr>
              <a:t>AF</a:t>
            </a:r>
            <a:endParaRPr lang="en-US" sz="1000" b="1" dirty="0">
              <a:solidFill>
                <a:schemeClr val="bg1"/>
              </a:solidFill>
            </a:endParaRPr>
          </a:p>
        </p:txBody>
      </p:sp>
      <p:sp>
        <p:nvSpPr>
          <p:cNvPr id="8" name="TextBox 7"/>
          <p:cNvSpPr txBox="1"/>
          <p:nvPr/>
        </p:nvSpPr>
        <p:spPr>
          <a:xfrm>
            <a:off x="6813683" y="3187174"/>
            <a:ext cx="702436" cy="246221"/>
          </a:xfrm>
          <a:prstGeom prst="rect">
            <a:avLst/>
          </a:prstGeom>
          <a:noFill/>
        </p:spPr>
        <p:txBody>
          <a:bodyPr wrap="none" rtlCol="0">
            <a:spAutoFit/>
          </a:bodyPr>
          <a:lstStyle/>
          <a:p>
            <a:r>
              <a:rPr lang="en-US" sz="1000" dirty="0" smtClean="0">
                <a:solidFill>
                  <a:schemeClr val="bg1"/>
                </a:solidFill>
              </a:rPr>
              <a:t>V.E. = 20</a:t>
            </a:r>
            <a:endParaRPr lang="en-US" sz="1000" dirty="0">
              <a:solidFill>
                <a:schemeClr val="bg1"/>
              </a:solidFill>
            </a:endParaRPr>
          </a:p>
        </p:txBody>
      </p:sp>
      <p:sp>
        <p:nvSpPr>
          <p:cNvPr id="29" name="TextBox 28"/>
          <p:cNvSpPr txBox="1"/>
          <p:nvPr/>
        </p:nvSpPr>
        <p:spPr>
          <a:xfrm>
            <a:off x="6751672" y="6031037"/>
            <a:ext cx="702436" cy="246221"/>
          </a:xfrm>
          <a:prstGeom prst="rect">
            <a:avLst/>
          </a:prstGeom>
          <a:noFill/>
        </p:spPr>
        <p:txBody>
          <a:bodyPr wrap="none" rtlCol="0">
            <a:spAutoFit/>
          </a:bodyPr>
          <a:lstStyle/>
          <a:p>
            <a:r>
              <a:rPr lang="en-US" sz="1000" dirty="0" smtClean="0">
                <a:solidFill>
                  <a:schemeClr val="bg1"/>
                </a:solidFill>
              </a:rPr>
              <a:t>V.E. = 10</a:t>
            </a:r>
            <a:endParaRPr lang="en-US" sz="10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45759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24000">
              <a:schemeClr val="accent1">
                <a:lumMod val="75000"/>
              </a:schemeClr>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6" name="Rectangle 35"/>
          <p:cNvSpPr/>
          <p:nvPr/>
        </p:nvSpPr>
        <p:spPr>
          <a:xfrm>
            <a:off x="727584" y="1296521"/>
            <a:ext cx="10635962" cy="448490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5118197" y="590475"/>
            <a:ext cx="1961745" cy="461665"/>
          </a:xfrm>
          <a:prstGeom prst="rect">
            <a:avLst/>
          </a:prstGeom>
          <a:solidFill>
            <a:srgbClr val="FFFFFF"/>
          </a:solidFill>
        </p:spPr>
        <p:txBody>
          <a:bodyPr wrap="none" rtlCol="0">
            <a:spAutoFit/>
          </a:bodyPr>
          <a:lstStyle/>
          <a:p>
            <a:r>
              <a:rPr lang="en-US" sz="2400" dirty="0" smtClean="0">
                <a:solidFill>
                  <a:srgbClr val="000000"/>
                </a:solidFill>
              </a:rPr>
              <a:t>Conclusions</a:t>
            </a:r>
            <a:endParaRPr lang="en-US" sz="2400" dirty="0">
              <a:solidFill>
                <a:srgbClr val="000000"/>
              </a:solidFill>
            </a:endParaRPr>
          </a:p>
        </p:txBody>
      </p:sp>
      <p:sp>
        <p:nvSpPr>
          <p:cNvPr id="35" name="TextBox 34"/>
          <p:cNvSpPr txBox="1"/>
          <p:nvPr/>
        </p:nvSpPr>
        <p:spPr>
          <a:xfrm>
            <a:off x="1243508" y="1627906"/>
            <a:ext cx="8878274" cy="2831544"/>
          </a:xfrm>
          <a:prstGeom prst="rect">
            <a:avLst/>
          </a:prstGeom>
          <a:noFill/>
        </p:spPr>
        <p:txBody>
          <a:bodyPr wrap="square" rtlCol="0">
            <a:spAutoFit/>
          </a:bodyPr>
          <a:lstStyle/>
          <a:p>
            <a:pPr>
              <a:buFont typeface="Arial"/>
              <a:buChar char="•"/>
            </a:pPr>
            <a:r>
              <a:rPr lang="en-US" sz="2000" dirty="0" smtClean="0">
                <a:solidFill>
                  <a:srgbClr val="000000"/>
                </a:solidFill>
              </a:rPr>
              <a:t>What we conclude:</a:t>
            </a:r>
            <a:endParaRPr lang="en-US" sz="2000" dirty="0" smtClean="0">
              <a:noFill/>
            </a:endParaRPr>
          </a:p>
          <a:p>
            <a:pPr lvl="1">
              <a:buFont typeface="Arial"/>
              <a:buChar char="•"/>
            </a:pPr>
            <a:r>
              <a:rPr lang="en-US" sz="2000" dirty="0" smtClean="0">
                <a:solidFill>
                  <a:srgbClr val="000000"/>
                </a:solidFill>
              </a:rPr>
              <a:t>The data resolution is not sufficient enough to determine the status of BT-2 as we do not see apparent vertical displacement of the geologic formations at the location at its projected location.</a:t>
            </a:r>
          </a:p>
          <a:p>
            <a:pPr lvl="1"/>
            <a:endParaRPr lang="en-US" sz="2000" dirty="0" smtClean="0">
              <a:solidFill>
                <a:srgbClr val="000000"/>
              </a:solidFill>
            </a:endParaRPr>
          </a:p>
          <a:p>
            <a:pPr lvl="1">
              <a:buFont typeface="Arial"/>
              <a:buChar char="•"/>
            </a:pPr>
            <a:r>
              <a:rPr lang="en-US" sz="2000" dirty="0" smtClean="0">
                <a:solidFill>
                  <a:srgbClr val="000000"/>
                </a:solidFill>
              </a:rPr>
              <a:t>There is a previously unidentified </a:t>
            </a:r>
            <a:r>
              <a:rPr lang="en-US" sz="2000" dirty="0" err="1" smtClean="0">
                <a:solidFill>
                  <a:srgbClr val="000000"/>
                </a:solidFill>
              </a:rPr>
              <a:t>graben</a:t>
            </a:r>
            <a:r>
              <a:rPr lang="en-US" sz="2000" dirty="0" smtClean="0">
                <a:solidFill>
                  <a:srgbClr val="000000"/>
                </a:solidFill>
              </a:rPr>
              <a:t> structure trending SW that is adjacent to the </a:t>
            </a:r>
            <a:r>
              <a:rPr lang="en-US" sz="2000" dirty="0" err="1" smtClean="0">
                <a:solidFill>
                  <a:srgbClr val="000000"/>
                </a:solidFill>
              </a:rPr>
              <a:t>Ridgely</a:t>
            </a:r>
            <a:r>
              <a:rPr lang="en-US" sz="2000" dirty="0" smtClean="0">
                <a:solidFill>
                  <a:srgbClr val="000000"/>
                </a:solidFill>
              </a:rPr>
              <a:t> ridge horst according to the cross-sections and to the structure contour maps.</a:t>
            </a:r>
          </a:p>
          <a:p>
            <a:endParaRPr lang="en-US" dirty="0" smtClean="0">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45759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27000">
              <a:schemeClr val="accent1">
                <a:lumMod val="75000"/>
              </a:schemeClr>
            </a:gs>
            <a:gs pos="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10091" y="5190162"/>
            <a:ext cx="4144550" cy="627335"/>
          </a:xfrm>
          <a:solidFill>
            <a:schemeClr val="tx1"/>
          </a:solidFill>
          <a:ln>
            <a:solidFill>
              <a:schemeClr val="bg1"/>
            </a:solidFill>
          </a:ln>
        </p:spPr>
        <p:txBody>
          <a:bodyPr/>
          <a:lstStyle/>
          <a:p>
            <a:r>
              <a:rPr lang="en-US" sz="3600" dirty="0" smtClean="0">
                <a:solidFill>
                  <a:schemeClr val="bg1"/>
                </a:solidFill>
              </a:rPr>
              <a:t>Any Questions??</a:t>
            </a:r>
            <a:endParaRPr lang="en-US" sz="3600" dirty="0">
              <a:solidFill>
                <a:schemeClr val="bg1"/>
              </a:solidFill>
            </a:endParaRPr>
          </a:p>
        </p:txBody>
      </p:sp>
      <p:sp>
        <p:nvSpPr>
          <p:cNvPr id="3" name="Content Placeholder 2"/>
          <p:cNvSpPr>
            <a:spLocks noGrp="1"/>
          </p:cNvSpPr>
          <p:nvPr>
            <p:ph idx="1"/>
          </p:nvPr>
        </p:nvSpPr>
        <p:spPr>
          <a:xfrm>
            <a:off x="269666" y="0"/>
            <a:ext cx="11625401" cy="4773478"/>
          </a:xfrm>
          <a:solidFill>
            <a:schemeClr val="tx1"/>
          </a:solidFill>
          <a:ln>
            <a:solidFill>
              <a:schemeClr val="bg1"/>
            </a:solidFill>
          </a:ln>
        </p:spPr>
        <p:txBody>
          <a:bodyPr>
            <a:normAutofit/>
          </a:bodyPr>
          <a:lstStyle/>
          <a:p>
            <a:pPr marL="0" indent="0" algn="ctr">
              <a:buNone/>
            </a:pPr>
            <a:r>
              <a:rPr lang="en-US" sz="2600" dirty="0" smtClean="0">
                <a:solidFill>
                  <a:schemeClr val="bg1"/>
                </a:solidFill>
              </a:rPr>
              <a:t>Acknowledgements</a:t>
            </a:r>
          </a:p>
          <a:p>
            <a:r>
              <a:rPr lang="en-US" dirty="0" smtClean="0">
                <a:solidFill>
                  <a:schemeClr val="bg1"/>
                </a:solidFill>
              </a:rPr>
              <a:t>Housing and Urban Development National Disaster Resilience Competition(HUD NDRC) Grant </a:t>
            </a:r>
            <a:r>
              <a:rPr lang="en-US" dirty="0">
                <a:solidFill>
                  <a:schemeClr val="bg1"/>
                </a:solidFill>
              </a:rPr>
              <a:t>#</a:t>
            </a:r>
            <a:r>
              <a:rPr lang="en-US" dirty="0" smtClean="0">
                <a:solidFill>
                  <a:schemeClr val="bg1"/>
                </a:solidFill>
              </a:rPr>
              <a:t>B-13-DS-47-0002 for funding the project work and my thesis.</a:t>
            </a:r>
          </a:p>
          <a:p>
            <a:r>
              <a:rPr lang="en-US" dirty="0" smtClean="0">
                <a:solidFill>
                  <a:schemeClr val="bg1"/>
                </a:solidFill>
              </a:rPr>
              <a:t>Luke Ewing of the Tennessee Department of Environmental Conservation (TDEC) for providing access to the water well logs for Lake County.</a:t>
            </a:r>
          </a:p>
          <a:p>
            <a:r>
              <a:rPr lang="en-US" dirty="0" smtClean="0">
                <a:solidFill>
                  <a:schemeClr val="bg1"/>
                </a:solidFill>
              </a:rPr>
              <a:t>Dr. Arellano for providing the geotechnical and engineering logs for Lake County and surrounding counties.</a:t>
            </a:r>
          </a:p>
          <a:p>
            <a:r>
              <a:rPr lang="en-US" dirty="0" smtClean="0">
                <a:solidFill>
                  <a:schemeClr val="bg1"/>
                </a:solidFill>
              </a:rPr>
              <a:t>To the members of the HUD project group for the assistance and insight provided throughout the project’s progression.  </a:t>
            </a:r>
          </a:p>
          <a:p>
            <a:r>
              <a:rPr lang="en-US" dirty="0" smtClean="0">
                <a:solidFill>
                  <a:schemeClr val="bg1"/>
                </a:solidFill>
              </a:rPr>
              <a:t>The Center for Applied Earth Science and Engineering Research (CAESER) for providing access to computers, lithological logs, and electrical logs for the project.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90067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24000">
              <a:schemeClr val="accent1">
                <a:lumMod val="75000"/>
              </a:schemeClr>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p:cNvSpPr txBox="1"/>
          <p:nvPr/>
        </p:nvSpPr>
        <p:spPr>
          <a:xfrm>
            <a:off x="3001096" y="556377"/>
            <a:ext cx="1576248" cy="523220"/>
          </a:xfrm>
          <a:prstGeom prst="rect">
            <a:avLst/>
          </a:prstGeom>
          <a:solidFill>
            <a:srgbClr val="FFFFFF"/>
          </a:solidFill>
        </p:spPr>
        <p:txBody>
          <a:bodyPr wrap="none" rtlCol="0">
            <a:spAutoFit/>
          </a:bodyPr>
          <a:lstStyle/>
          <a:p>
            <a:r>
              <a:rPr lang="en-US" sz="2800" dirty="0" smtClean="0">
                <a:solidFill>
                  <a:srgbClr val="000000"/>
                </a:solidFill>
              </a:rPr>
              <a:t>Purpose</a:t>
            </a:r>
            <a:endParaRPr lang="en-US" sz="2800" dirty="0">
              <a:solidFill>
                <a:srgbClr val="000000"/>
              </a:solidFill>
            </a:endParaRPr>
          </a:p>
        </p:txBody>
      </p:sp>
      <p:sp>
        <p:nvSpPr>
          <p:cNvPr id="7" name="TextBox 6"/>
          <p:cNvSpPr txBox="1"/>
          <p:nvPr/>
        </p:nvSpPr>
        <p:spPr>
          <a:xfrm>
            <a:off x="0" y="1861222"/>
            <a:ext cx="6542597" cy="4616648"/>
          </a:xfrm>
          <a:prstGeom prst="rect">
            <a:avLst/>
          </a:prstGeom>
          <a:solidFill>
            <a:srgbClr val="FFFFFF"/>
          </a:solidFill>
        </p:spPr>
        <p:txBody>
          <a:bodyPr wrap="square" rtlCol="0">
            <a:spAutoFit/>
          </a:bodyPr>
          <a:lstStyle/>
          <a:p>
            <a:pPr>
              <a:buFont typeface="Arial"/>
              <a:buChar char="•"/>
            </a:pPr>
            <a:r>
              <a:rPr lang="en-US" sz="2000" dirty="0" smtClean="0">
                <a:solidFill>
                  <a:srgbClr val="000000"/>
                </a:solidFill>
              </a:rPr>
              <a:t>The purpose of this research was to supply geological information to seismologists and engineers  for the purpose of creating seismic hazard maps for Lake County, TN which lies within the heart of the New Madrid seismic zone (NMSZ)</a:t>
            </a:r>
          </a:p>
          <a:p>
            <a:pPr>
              <a:buFont typeface="Arial"/>
              <a:buChar char="•"/>
            </a:pPr>
            <a:endParaRPr lang="en-US" sz="2000" dirty="0" smtClean="0">
              <a:solidFill>
                <a:srgbClr val="000000"/>
              </a:solidFill>
            </a:endParaRPr>
          </a:p>
          <a:p>
            <a:pPr>
              <a:buFont typeface="Arial"/>
              <a:buChar char="•"/>
            </a:pPr>
            <a:r>
              <a:rPr lang="en-US" sz="2000" dirty="0" smtClean="0">
                <a:solidFill>
                  <a:srgbClr val="000000"/>
                </a:solidFill>
              </a:rPr>
              <a:t>We did this by:</a:t>
            </a:r>
          </a:p>
          <a:p>
            <a:pPr lvl="1">
              <a:buFont typeface="Arial"/>
              <a:buChar char="•"/>
            </a:pPr>
            <a:r>
              <a:rPr lang="en-US" sz="2000" dirty="0" smtClean="0">
                <a:solidFill>
                  <a:srgbClr val="000000"/>
                </a:solidFill>
              </a:rPr>
              <a:t>Compiling the data into large spreadsheets</a:t>
            </a:r>
          </a:p>
          <a:p>
            <a:pPr lvl="1">
              <a:buFont typeface="Arial"/>
              <a:buChar char="•"/>
            </a:pPr>
            <a:r>
              <a:rPr lang="en-US" sz="2000" dirty="0" smtClean="0">
                <a:solidFill>
                  <a:srgbClr val="000000"/>
                </a:solidFill>
              </a:rPr>
              <a:t>Creating structure </a:t>
            </a:r>
            <a:r>
              <a:rPr lang="en-US" sz="2000" dirty="0" smtClean="0">
                <a:solidFill>
                  <a:srgbClr val="000000"/>
                </a:solidFill>
              </a:rPr>
              <a:t>c</a:t>
            </a:r>
            <a:r>
              <a:rPr lang="en-US" sz="2000" dirty="0" smtClean="0">
                <a:solidFill>
                  <a:srgbClr val="000000"/>
                </a:solidFill>
              </a:rPr>
              <a:t>ontour maps</a:t>
            </a:r>
          </a:p>
          <a:p>
            <a:pPr lvl="1">
              <a:buFont typeface="Arial"/>
              <a:buChar char="•"/>
            </a:pPr>
            <a:r>
              <a:rPr lang="en-US" sz="2000" dirty="0" smtClean="0">
                <a:solidFill>
                  <a:srgbClr val="000000"/>
                </a:solidFill>
              </a:rPr>
              <a:t>Creating a 3-D </a:t>
            </a:r>
            <a:r>
              <a:rPr lang="en-US" sz="2000" dirty="0" err="1" smtClean="0">
                <a:solidFill>
                  <a:srgbClr val="000000"/>
                </a:solidFill>
              </a:rPr>
              <a:t>Lithologic</a:t>
            </a:r>
            <a:r>
              <a:rPr lang="en-US" sz="2000" dirty="0" smtClean="0">
                <a:solidFill>
                  <a:srgbClr val="000000"/>
                </a:solidFill>
              </a:rPr>
              <a:t> Model</a:t>
            </a:r>
          </a:p>
          <a:p>
            <a:pPr lvl="1">
              <a:buFont typeface="Arial"/>
              <a:buChar char="•"/>
            </a:pPr>
            <a:r>
              <a:rPr lang="en-US" sz="2000" dirty="0" smtClean="0">
                <a:solidFill>
                  <a:srgbClr val="000000"/>
                </a:solidFill>
              </a:rPr>
              <a:t>Constructing cross-sections from the structure contour maps</a:t>
            </a:r>
          </a:p>
          <a:p>
            <a:pPr>
              <a:buFont typeface="Arial"/>
              <a:buChar char="•"/>
            </a:pPr>
            <a:endParaRPr lang="en-US" dirty="0" smtClean="0">
              <a:solidFill>
                <a:srgbClr val="000000"/>
              </a:solidFill>
            </a:endParaRPr>
          </a:p>
          <a:p>
            <a:pPr lvl="2">
              <a:buFont typeface="Arial"/>
              <a:buChar char="•"/>
            </a:pPr>
            <a:endParaRPr lang="en-US" dirty="0" smtClean="0">
              <a:solidFill>
                <a:srgbClr val="000000"/>
              </a:solidFill>
            </a:endParaRPr>
          </a:p>
          <a:p>
            <a:pPr>
              <a:buFont typeface="Arial"/>
              <a:buChar char="•"/>
            </a:pPr>
            <a:endParaRPr lang="en-US" dirty="0">
              <a:solidFill>
                <a:srgbClr val="000000"/>
              </a:solidFill>
            </a:endParaRPr>
          </a:p>
        </p:txBody>
      </p:sp>
      <p:pic>
        <p:nvPicPr>
          <p:cNvPr id="8" name="Picture 7"/>
          <p:cNvPicPr>
            <a:picLocks noChangeAspect="1"/>
          </p:cNvPicPr>
          <p:nvPr/>
        </p:nvPicPr>
        <p:blipFill>
          <a:blip r:embed="rId3"/>
          <a:stretch>
            <a:fillRect/>
          </a:stretch>
        </p:blipFill>
        <p:spPr>
          <a:xfrm>
            <a:off x="6535724" y="1"/>
            <a:ext cx="5656276" cy="6858000"/>
          </a:xfrm>
          <a:prstGeom prst="rect">
            <a:avLst/>
          </a:prstGeom>
        </p:spPr>
      </p:pic>
      <p:sp>
        <p:nvSpPr>
          <p:cNvPr id="9" name="Rectangle 8"/>
          <p:cNvSpPr/>
          <p:nvPr/>
        </p:nvSpPr>
        <p:spPr>
          <a:xfrm>
            <a:off x="9582971" y="1731737"/>
            <a:ext cx="921026" cy="10449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991622" y="5597882"/>
            <a:ext cx="2387192" cy="276999"/>
          </a:xfrm>
          <a:prstGeom prst="rect">
            <a:avLst/>
          </a:prstGeom>
          <a:solidFill>
            <a:schemeClr val="bg1"/>
          </a:solidFill>
          <a:ln>
            <a:solidFill>
              <a:schemeClr val="bg1"/>
            </a:solidFill>
          </a:ln>
        </p:spPr>
        <p:txBody>
          <a:bodyPr wrap="none" rtlCol="0">
            <a:spAutoFit/>
          </a:bodyPr>
          <a:lstStyle/>
          <a:p>
            <a:r>
              <a:rPr lang="en-US" sz="1200" dirty="0" smtClean="0"/>
              <a:t>Modified from Hao et al. 2013</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13626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24000">
              <a:schemeClr val="accent1">
                <a:lumMod val="75000"/>
              </a:schemeClr>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137" r="17558" b="10859"/>
          <a:stretch/>
        </p:blipFill>
        <p:spPr>
          <a:xfrm>
            <a:off x="0" y="0"/>
            <a:ext cx="6953112" cy="6858000"/>
          </a:xfrm>
          <a:prstGeom prst="rect">
            <a:avLst/>
          </a:prstGeom>
        </p:spPr>
      </p:pic>
      <p:pic>
        <p:nvPicPr>
          <p:cNvPr id="7" name="Picture 6"/>
          <p:cNvPicPr>
            <a:picLocks noChangeAspect="1"/>
          </p:cNvPicPr>
          <p:nvPr/>
        </p:nvPicPr>
        <p:blipFill rotWithShape="1">
          <a:blip r:embed="rId3"/>
          <a:srcRect l="62920" t="97305"/>
          <a:stretch/>
        </p:blipFill>
        <p:spPr>
          <a:xfrm>
            <a:off x="4633776" y="6531004"/>
            <a:ext cx="2298492" cy="326996"/>
          </a:xfrm>
          <a:prstGeom prst="rect">
            <a:avLst/>
          </a:prstGeom>
        </p:spPr>
      </p:pic>
      <p:pic>
        <p:nvPicPr>
          <p:cNvPr id="8" name="Picture 7"/>
          <p:cNvPicPr>
            <a:picLocks noChangeAspect="1"/>
          </p:cNvPicPr>
          <p:nvPr/>
        </p:nvPicPr>
        <p:blipFill rotWithShape="1">
          <a:blip r:embed="rId3"/>
          <a:srcRect l="-167" t="4880" r="94074" b="77147"/>
          <a:stretch/>
        </p:blipFill>
        <p:spPr>
          <a:xfrm>
            <a:off x="0" y="514000"/>
            <a:ext cx="492232" cy="1079292"/>
          </a:xfrm>
          <a:prstGeom prst="rect">
            <a:avLst/>
          </a:prstGeom>
        </p:spPr>
      </p:pic>
      <p:pic>
        <p:nvPicPr>
          <p:cNvPr id="6" name="Picture 5"/>
          <p:cNvPicPr>
            <a:picLocks noChangeAspect="1"/>
          </p:cNvPicPr>
          <p:nvPr/>
        </p:nvPicPr>
        <p:blipFill rotWithShape="1">
          <a:blip r:embed="rId4"/>
          <a:srcRect l="66341" t="76703" r="27317" b="11025"/>
          <a:stretch/>
        </p:blipFill>
        <p:spPr>
          <a:xfrm>
            <a:off x="5581003" y="5032516"/>
            <a:ext cx="1364094" cy="1484970"/>
          </a:xfrm>
          <a:prstGeom prst="rect">
            <a:avLst/>
          </a:prstGeom>
        </p:spPr>
      </p:pic>
      <p:sp>
        <p:nvSpPr>
          <p:cNvPr id="10" name="Flowchart: Connector 9"/>
          <p:cNvSpPr/>
          <p:nvPr/>
        </p:nvSpPr>
        <p:spPr>
          <a:xfrm>
            <a:off x="4536994" y="3678154"/>
            <a:ext cx="80682" cy="6275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Flowchart: Connector 10"/>
          <p:cNvSpPr/>
          <p:nvPr/>
        </p:nvSpPr>
        <p:spPr>
          <a:xfrm>
            <a:off x="4260662" y="5517158"/>
            <a:ext cx="80682" cy="62751"/>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p:cNvSpPr txBox="1"/>
          <p:nvPr/>
        </p:nvSpPr>
        <p:spPr>
          <a:xfrm>
            <a:off x="8723463" y="1616288"/>
            <a:ext cx="1819729" cy="461665"/>
          </a:xfrm>
          <a:prstGeom prst="rect">
            <a:avLst/>
          </a:prstGeom>
          <a:solidFill>
            <a:srgbClr val="FFFFFF"/>
          </a:solidFill>
        </p:spPr>
        <p:txBody>
          <a:bodyPr wrap="none" rtlCol="0">
            <a:spAutoFit/>
          </a:bodyPr>
          <a:lstStyle/>
          <a:p>
            <a:r>
              <a:rPr lang="en-US" sz="2400" dirty="0" smtClean="0">
                <a:solidFill>
                  <a:schemeClr val="bg1"/>
                </a:solidFill>
              </a:rPr>
              <a:t>Study Area</a:t>
            </a:r>
            <a:endParaRPr lang="en-US" sz="2400" dirty="0" smtClean="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39610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24000">
              <a:schemeClr val="accent1">
                <a:lumMod val="75000"/>
              </a:schemeClr>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8295657" cy="6723142"/>
          </a:xfrm>
          <a:prstGeom prst="rect">
            <a:avLst/>
          </a:prstGeom>
        </p:spPr>
      </p:pic>
      <p:cxnSp>
        <p:nvCxnSpPr>
          <p:cNvPr id="7" name="Straight Connector 6"/>
          <p:cNvCxnSpPr/>
          <p:nvPr/>
        </p:nvCxnSpPr>
        <p:spPr>
          <a:xfrm flipH="1">
            <a:off x="2065623" y="4019413"/>
            <a:ext cx="2506377" cy="2374809"/>
          </a:xfrm>
          <a:prstGeom prst="line">
            <a:avLst/>
          </a:prstGeom>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289520" y="1588568"/>
            <a:ext cx="450764" cy="261610"/>
          </a:xfrm>
          <a:prstGeom prst="rect">
            <a:avLst/>
          </a:prstGeom>
          <a:noFill/>
        </p:spPr>
        <p:txBody>
          <a:bodyPr wrap="none" rtlCol="0">
            <a:spAutoFit/>
          </a:bodyPr>
          <a:lstStyle/>
          <a:p>
            <a:r>
              <a:rPr lang="en-US" sz="1050" dirty="0" smtClean="0">
                <a:solidFill>
                  <a:schemeClr val="bg1"/>
                </a:solidFill>
              </a:rPr>
              <a:t>BT-2</a:t>
            </a:r>
            <a:endParaRPr lang="en-US" sz="1050" dirty="0">
              <a:solidFill>
                <a:schemeClr val="bg1"/>
              </a:solidFill>
            </a:endParaRPr>
          </a:p>
        </p:txBody>
      </p:sp>
      <p:sp>
        <p:nvSpPr>
          <p:cNvPr id="13" name="TextBox 12"/>
          <p:cNvSpPr txBox="1"/>
          <p:nvPr/>
        </p:nvSpPr>
        <p:spPr>
          <a:xfrm>
            <a:off x="1614859" y="883406"/>
            <a:ext cx="450764" cy="261610"/>
          </a:xfrm>
          <a:prstGeom prst="rect">
            <a:avLst/>
          </a:prstGeom>
          <a:noFill/>
        </p:spPr>
        <p:txBody>
          <a:bodyPr wrap="none" rtlCol="0">
            <a:spAutoFit/>
          </a:bodyPr>
          <a:lstStyle/>
          <a:p>
            <a:r>
              <a:rPr lang="en-US" sz="1050" dirty="0" smtClean="0">
                <a:solidFill>
                  <a:schemeClr val="bg1"/>
                </a:solidFill>
              </a:rPr>
              <a:t>BT-1</a:t>
            </a:r>
            <a:endParaRPr lang="en-US" sz="1050" dirty="0">
              <a:solidFill>
                <a:schemeClr val="bg1"/>
              </a:solidFill>
            </a:endParaRPr>
          </a:p>
        </p:txBody>
      </p:sp>
      <p:sp>
        <p:nvSpPr>
          <p:cNvPr id="14" name="TextBox 13"/>
          <p:cNvSpPr txBox="1"/>
          <p:nvPr/>
        </p:nvSpPr>
        <p:spPr>
          <a:xfrm>
            <a:off x="8365381" y="2983450"/>
            <a:ext cx="3764630" cy="523220"/>
          </a:xfrm>
          <a:prstGeom prst="rect">
            <a:avLst/>
          </a:prstGeom>
          <a:solidFill>
            <a:schemeClr val="tx1"/>
          </a:solidFill>
          <a:ln>
            <a:solidFill>
              <a:schemeClr val="bg1"/>
            </a:solidFill>
          </a:ln>
        </p:spPr>
        <p:txBody>
          <a:bodyPr wrap="square" rtlCol="0">
            <a:spAutoFit/>
          </a:bodyPr>
          <a:lstStyle/>
          <a:p>
            <a:r>
              <a:rPr lang="en-US" sz="1400" dirty="0">
                <a:solidFill>
                  <a:schemeClr val="bg1"/>
                </a:solidFill>
              </a:rPr>
              <a:t>M</a:t>
            </a:r>
            <a:r>
              <a:rPr lang="en-US" sz="1400" dirty="0" smtClean="0">
                <a:solidFill>
                  <a:schemeClr val="bg1"/>
                </a:solidFill>
              </a:rPr>
              <a:t>odified from Purser and Van Arsdale, 1998</a:t>
            </a:r>
            <a:endParaRPr lang="en-US" sz="1400" dirty="0">
              <a:solidFill>
                <a:schemeClr val="bg1"/>
              </a:solidFill>
            </a:endParaRPr>
          </a:p>
        </p:txBody>
      </p:sp>
      <p:sp>
        <p:nvSpPr>
          <p:cNvPr id="16" name="TextBox 15"/>
          <p:cNvSpPr txBox="1"/>
          <p:nvPr/>
        </p:nvSpPr>
        <p:spPr>
          <a:xfrm rot="18895909">
            <a:off x="3306035" y="4614561"/>
            <a:ext cx="737702" cy="246221"/>
          </a:xfrm>
          <a:prstGeom prst="rect">
            <a:avLst/>
          </a:prstGeom>
          <a:noFill/>
        </p:spPr>
        <p:txBody>
          <a:bodyPr wrap="none" rtlCol="0">
            <a:spAutoFit/>
          </a:bodyPr>
          <a:lstStyle/>
          <a:p>
            <a:r>
              <a:rPr lang="en-US" sz="1000" dirty="0" smtClean="0">
                <a:solidFill>
                  <a:schemeClr val="bg1"/>
                </a:solidFill>
                <a:latin typeface="Arial" panose="020B0604020202020204" pitchFamily="34" charset="0"/>
                <a:cs typeface="Arial" panose="020B0604020202020204" pitchFamily="34" charset="0"/>
              </a:rPr>
              <a:t>Axial fault</a:t>
            </a:r>
            <a:endParaRPr lang="en-US" sz="10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9233708" y="1296520"/>
            <a:ext cx="2010887" cy="461665"/>
          </a:xfrm>
          <a:prstGeom prst="rect">
            <a:avLst/>
          </a:prstGeom>
          <a:solidFill>
            <a:srgbClr val="FFFFFF"/>
          </a:solidFill>
        </p:spPr>
        <p:txBody>
          <a:bodyPr wrap="none" rtlCol="0">
            <a:spAutoFit/>
          </a:bodyPr>
          <a:lstStyle/>
          <a:p>
            <a:r>
              <a:rPr lang="en-US" sz="2400" dirty="0" smtClean="0">
                <a:solidFill>
                  <a:srgbClr val="000000"/>
                </a:solidFill>
              </a:rPr>
              <a:t>Background</a:t>
            </a:r>
            <a:endParaRPr lang="en-US" sz="2400" dirty="0">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566360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24000">
              <a:schemeClr val="accent1">
                <a:lumMod val="75000"/>
              </a:schemeClr>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74975" y="49212"/>
            <a:ext cx="5273497" cy="5013118"/>
          </a:xfrm>
          <a:prstGeom prst="rect">
            <a:avLst/>
          </a:prstGeom>
        </p:spPr>
      </p:pic>
      <p:pic>
        <p:nvPicPr>
          <p:cNvPr id="5" name="Picture 4"/>
          <p:cNvPicPr>
            <a:picLocks noChangeAspect="1"/>
          </p:cNvPicPr>
          <p:nvPr/>
        </p:nvPicPr>
        <p:blipFill>
          <a:blip r:embed="rId4"/>
          <a:stretch>
            <a:fillRect/>
          </a:stretch>
        </p:blipFill>
        <p:spPr>
          <a:xfrm>
            <a:off x="5348472" y="24826"/>
            <a:ext cx="6822015" cy="5037504"/>
          </a:xfrm>
          <a:prstGeom prst="rect">
            <a:avLst/>
          </a:prstGeom>
        </p:spPr>
      </p:pic>
      <p:sp>
        <p:nvSpPr>
          <p:cNvPr id="6" name="Rectangle 5"/>
          <p:cNvSpPr/>
          <p:nvPr/>
        </p:nvSpPr>
        <p:spPr>
          <a:xfrm>
            <a:off x="3053862" y="5391835"/>
            <a:ext cx="6096000" cy="646331"/>
          </a:xfrm>
          <a:prstGeom prst="rect">
            <a:avLst/>
          </a:prstGeom>
          <a:solidFill>
            <a:schemeClr val="tx1"/>
          </a:solidFill>
          <a:ln>
            <a:solidFill>
              <a:schemeClr val="bg1"/>
            </a:solidFill>
          </a:ln>
        </p:spPr>
        <p:txBody>
          <a:bodyPr>
            <a:spAutoFit/>
          </a:bodyPr>
          <a:lstStyle/>
          <a:p>
            <a:r>
              <a:rPr lang="en-US" dirty="0">
                <a:solidFill>
                  <a:schemeClr val="bg1"/>
                </a:solidFill>
              </a:rPr>
              <a:t>Cross Section A-A’ (left) and Fault-Bend Fold model (right) taken from Purser and Van Arsdale (1998) </a:t>
            </a:r>
          </a:p>
        </p:txBody>
      </p:sp>
      <p:sp>
        <p:nvSpPr>
          <p:cNvPr id="3" name="TextBox 2"/>
          <p:cNvSpPr txBox="1"/>
          <p:nvPr/>
        </p:nvSpPr>
        <p:spPr>
          <a:xfrm>
            <a:off x="1015299" y="403597"/>
            <a:ext cx="426720" cy="246221"/>
          </a:xfrm>
          <a:prstGeom prst="rect">
            <a:avLst/>
          </a:prstGeom>
          <a:noFill/>
        </p:spPr>
        <p:txBody>
          <a:bodyPr wrap="none" rtlCol="0">
            <a:spAutoFit/>
          </a:bodyPr>
          <a:lstStyle/>
          <a:p>
            <a:r>
              <a:rPr lang="en-US" sz="1000" dirty="0" smtClean="0">
                <a:solidFill>
                  <a:schemeClr val="bg1"/>
                </a:solidFill>
              </a:rPr>
              <a:t>BT-2</a:t>
            </a:r>
            <a:endParaRPr lang="en-US" sz="1000" dirty="0">
              <a:solidFill>
                <a:schemeClr val="bg1"/>
              </a:solidFill>
            </a:endParaRPr>
          </a:p>
        </p:txBody>
      </p:sp>
      <p:sp>
        <p:nvSpPr>
          <p:cNvPr id="7" name="TextBox 6"/>
          <p:cNvSpPr txBox="1"/>
          <p:nvPr/>
        </p:nvSpPr>
        <p:spPr>
          <a:xfrm>
            <a:off x="2627142" y="389656"/>
            <a:ext cx="426720" cy="246221"/>
          </a:xfrm>
          <a:prstGeom prst="rect">
            <a:avLst/>
          </a:prstGeom>
          <a:noFill/>
        </p:spPr>
        <p:txBody>
          <a:bodyPr wrap="none" rtlCol="0">
            <a:spAutoFit/>
          </a:bodyPr>
          <a:lstStyle/>
          <a:p>
            <a:r>
              <a:rPr lang="en-US" sz="1000" dirty="0" smtClean="0">
                <a:solidFill>
                  <a:schemeClr val="bg1"/>
                </a:solidFill>
              </a:rPr>
              <a:t>BT-1</a:t>
            </a:r>
            <a:endParaRPr lang="en-US" sz="1000" dirty="0">
              <a:solidFill>
                <a:schemeClr val="bg1"/>
              </a:solidFill>
            </a:endParaRPr>
          </a:p>
        </p:txBody>
      </p:sp>
      <p:sp>
        <p:nvSpPr>
          <p:cNvPr id="8" name="TextBox 7"/>
          <p:cNvSpPr txBox="1"/>
          <p:nvPr/>
        </p:nvSpPr>
        <p:spPr>
          <a:xfrm>
            <a:off x="8631702" y="1143662"/>
            <a:ext cx="426720" cy="246221"/>
          </a:xfrm>
          <a:prstGeom prst="rect">
            <a:avLst/>
          </a:prstGeom>
          <a:noFill/>
        </p:spPr>
        <p:txBody>
          <a:bodyPr wrap="none" rtlCol="0">
            <a:spAutoFit/>
          </a:bodyPr>
          <a:lstStyle/>
          <a:p>
            <a:r>
              <a:rPr lang="en-US" sz="1000" dirty="0" smtClean="0">
                <a:solidFill>
                  <a:schemeClr val="bg1"/>
                </a:solidFill>
              </a:rPr>
              <a:t>BT-1</a:t>
            </a:r>
            <a:endParaRPr lang="en-US" sz="1000" dirty="0">
              <a:solidFill>
                <a:schemeClr val="bg1"/>
              </a:solidFill>
            </a:endParaRPr>
          </a:p>
        </p:txBody>
      </p:sp>
      <p:sp>
        <p:nvSpPr>
          <p:cNvPr id="9" name="TextBox 8"/>
          <p:cNvSpPr txBox="1"/>
          <p:nvPr/>
        </p:nvSpPr>
        <p:spPr>
          <a:xfrm>
            <a:off x="6465116" y="1121729"/>
            <a:ext cx="426720" cy="246221"/>
          </a:xfrm>
          <a:prstGeom prst="rect">
            <a:avLst/>
          </a:prstGeom>
          <a:noFill/>
        </p:spPr>
        <p:txBody>
          <a:bodyPr wrap="none" rtlCol="0">
            <a:spAutoFit/>
          </a:bodyPr>
          <a:lstStyle/>
          <a:p>
            <a:r>
              <a:rPr lang="en-US" sz="1000" dirty="0" smtClean="0">
                <a:solidFill>
                  <a:schemeClr val="bg1"/>
                </a:solidFill>
              </a:rPr>
              <a:t>BT-2</a:t>
            </a:r>
            <a:endParaRPr lang="en-US" sz="10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0884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24000">
              <a:schemeClr val="accent1">
                <a:lumMod val="75000"/>
              </a:schemeClr>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5293"/>
          <a:stretch/>
        </p:blipFill>
        <p:spPr>
          <a:xfrm>
            <a:off x="200576" y="40986"/>
            <a:ext cx="5581659" cy="6817014"/>
          </a:xfrm>
          <a:prstGeom prst="rect">
            <a:avLst/>
          </a:prstGeom>
        </p:spPr>
      </p:pic>
      <p:sp>
        <p:nvSpPr>
          <p:cNvPr id="3" name="TextBox 2"/>
          <p:cNvSpPr txBox="1"/>
          <p:nvPr/>
        </p:nvSpPr>
        <p:spPr>
          <a:xfrm>
            <a:off x="7433116" y="4257049"/>
            <a:ext cx="3156633" cy="369332"/>
          </a:xfrm>
          <a:prstGeom prst="rect">
            <a:avLst/>
          </a:prstGeom>
          <a:solidFill>
            <a:schemeClr val="tx1"/>
          </a:solidFill>
          <a:ln>
            <a:solidFill>
              <a:schemeClr val="bg1"/>
            </a:solidFill>
          </a:ln>
        </p:spPr>
        <p:txBody>
          <a:bodyPr wrap="none" rtlCol="0">
            <a:spAutoFit/>
          </a:bodyPr>
          <a:lstStyle/>
          <a:p>
            <a:r>
              <a:rPr lang="en-US" dirty="0" smtClean="0">
                <a:solidFill>
                  <a:schemeClr val="bg1"/>
                </a:solidFill>
              </a:rPr>
              <a:t>Modified from Crone, 1981</a:t>
            </a:r>
            <a:endParaRPr lang="en-US" dirty="0">
              <a:solidFill>
                <a:schemeClr val="bg1"/>
              </a:solidFill>
            </a:endParaRPr>
          </a:p>
        </p:txBody>
      </p:sp>
      <p:pic>
        <p:nvPicPr>
          <p:cNvPr id="5" name="Picture 4"/>
          <p:cNvPicPr>
            <a:picLocks noChangeAspect="1"/>
          </p:cNvPicPr>
          <p:nvPr/>
        </p:nvPicPr>
        <p:blipFill rotWithShape="1">
          <a:blip r:embed="rId3"/>
          <a:srcRect t="85493"/>
          <a:stretch/>
        </p:blipFill>
        <p:spPr>
          <a:xfrm>
            <a:off x="5853951" y="2357717"/>
            <a:ext cx="6317153" cy="1335741"/>
          </a:xfrm>
          <a:prstGeom prst="rect">
            <a:avLst/>
          </a:prstGeom>
        </p:spPr>
      </p:pic>
      <p:sp>
        <p:nvSpPr>
          <p:cNvPr id="7" name="Oval 6"/>
          <p:cNvSpPr/>
          <p:nvPr/>
        </p:nvSpPr>
        <p:spPr>
          <a:xfrm>
            <a:off x="153943" y="6272737"/>
            <a:ext cx="525973" cy="58526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65228" y="5193679"/>
            <a:ext cx="525973" cy="58526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819488" y="1781516"/>
            <a:ext cx="525973" cy="58526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05698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24000">
              <a:schemeClr val="accent1">
                <a:lumMod val="75000"/>
              </a:schemeClr>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4428" t="8423" r="26971" b="6937"/>
          <a:stretch/>
        </p:blipFill>
        <p:spPr>
          <a:xfrm>
            <a:off x="3960298" y="-7000"/>
            <a:ext cx="7228907" cy="6865000"/>
          </a:xfrm>
          <a:prstGeom prst="rect">
            <a:avLst/>
          </a:prstGeom>
        </p:spPr>
      </p:pic>
      <p:sp>
        <p:nvSpPr>
          <p:cNvPr id="6" name="TextBox 5"/>
          <p:cNvSpPr txBox="1"/>
          <p:nvPr/>
        </p:nvSpPr>
        <p:spPr>
          <a:xfrm>
            <a:off x="1619090" y="3163890"/>
            <a:ext cx="1136850" cy="523220"/>
          </a:xfrm>
          <a:prstGeom prst="rect">
            <a:avLst/>
          </a:prstGeom>
          <a:solidFill>
            <a:schemeClr val="tx1"/>
          </a:solidFill>
          <a:ln>
            <a:solidFill>
              <a:schemeClr val="bg1"/>
            </a:solidFill>
          </a:ln>
        </p:spPr>
        <p:txBody>
          <a:bodyPr wrap="none" rtlCol="0">
            <a:spAutoFit/>
          </a:bodyPr>
          <a:lstStyle/>
          <a:p>
            <a:r>
              <a:rPr lang="en-US" sz="2800" dirty="0" smtClean="0">
                <a:solidFill>
                  <a:schemeClr val="bg1"/>
                </a:solidFill>
              </a:rPr>
              <a:t>DATA</a:t>
            </a:r>
            <a:endParaRPr lang="en-US" sz="28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1232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24000">
              <a:schemeClr val="accent1">
                <a:lumMod val="75000"/>
              </a:schemeClr>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5724640" cy="6858594"/>
          </a:xfrm>
          <a:prstGeom prst="rect">
            <a:avLst/>
          </a:prstGeom>
        </p:spPr>
      </p:pic>
      <p:pic>
        <p:nvPicPr>
          <p:cNvPr id="5" name="Picture 4"/>
          <p:cNvPicPr>
            <a:picLocks noChangeAspect="1"/>
          </p:cNvPicPr>
          <p:nvPr/>
        </p:nvPicPr>
        <p:blipFill>
          <a:blip r:embed="rId4"/>
          <a:stretch>
            <a:fillRect/>
          </a:stretch>
        </p:blipFill>
        <p:spPr>
          <a:xfrm>
            <a:off x="6074404" y="146316"/>
            <a:ext cx="5986791" cy="656596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6410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chemeClr val="accent1">
                <a:lumMod val="5000"/>
                <a:lumOff val="95000"/>
              </a:schemeClr>
            </a:gs>
            <a:gs pos="24000">
              <a:schemeClr val="accent1">
                <a:lumMod val="75000"/>
              </a:schemeClr>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312" t="13092" r="18122" b="3288"/>
          <a:stretch/>
        </p:blipFill>
        <p:spPr>
          <a:xfrm>
            <a:off x="0" y="7661"/>
            <a:ext cx="9524444" cy="6832753"/>
          </a:xfrm>
          <a:prstGeom prst="rect">
            <a:avLst/>
          </a:prstGeom>
        </p:spPr>
      </p:pic>
      <p:sp>
        <p:nvSpPr>
          <p:cNvPr id="6" name="Rectangle 5"/>
          <p:cNvSpPr/>
          <p:nvPr/>
        </p:nvSpPr>
        <p:spPr>
          <a:xfrm>
            <a:off x="9743401" y="3239371"/>
            <a:ext cx="2326342" cy="369332"/>
          </a:xfrm>
          <a:prstGeom prst="rect">
            <a:avLst/>
          </a:prstGeom>
          <a:solidFill>
            <a:schemeClr val="tx1"/>
          </a:solidFill>
          <a:ln>
            <a:solidFill>
              <a:schemeClr val="bg1"/>
            </a:solidFill>
          </a:ln>
        </p:spPr>
        <p:txBody>
          <a:bodyPr wrap="none">
            <a:spAutoFit/>
          </a:bodyPr>
          <a:lstStyle/>
          <a:p>
            <a:pPr lvl="0" defTabSz="914400"/>
            <a:r>
              <a:rPr lang="en-US" dirty="0">
                <a:solidFill>
                  <a:prstClr val="black"/>
                </a:solidFill>
                <a:latin typeface="Calibri" panose="020F0502020204030204"/>
              </a:rPr>
              <a:t>Greenwood et al. 2016</a:t>
            </a:r>
          </a:p>
        </p:txBody>
      </p:sp>
      <p:sp>
        <p:nvSpPr>
          <p:cNvPr id="3" name="TextBox 2"/>
          <p:cNvSpPr txBox="1"/>
          <p:nvPr/>
        </p:nvSpPr>
        <p:spPr>
          <a:xfrm>
            <a:off x="4580514" y="2631829"/>
            <a:ext cx="595224" cy="369331"/>
          </a:xfrm>
          <a:prstGeom prst="rect">
            <a:avLst/>
          </a:prstGeom>
          <a:noFill/>
        </p:spPr>
        <p:txBody>
          <a:bodyPr wrap="square" rtlCol="0">
            <a:spAutoFit/>
          </a:bodyPr>
          <a:lstStyle/>
          <a:p>
            <a:r>
              <a:rPr lang="en-US" dirty="0" smtClean="0">
                <a:solidFill>
                  <a:schemeClr val="bg1"/>
                </a:solidFill>
              </a:rPr>
              <a:t>SRF</a:t>
            </a:r>
            <a:endParaRPr lang="en-US"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63358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a="http://schemas.openxmlformats.org/drawingml/2006/main" xmlns=""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3183</TotalTime>
  <Words>1670</Words>
  <Application>Microsoft Office PowerPoint</Application>
  <PresentationFormat>Custom</PresentationFormat>
  <Paragraphs>210</Paragraphs>
  <Slides>19</Slides>
  <Notes>19</Notes>
  <HiddenSlides>0</HiddenSlides>
  <MMClips>0</MMClips>
  <ScaleCrop>false</ScaleCrop>
  <HeadingPairs>
    <vt:vector size="4" baseType="variant">
      <vt:variant>
        <vt:lpstr>Design Template</vt:lpstr>
      </vt:variant>
      <vt:variant>
        <vt:i4>1</vt:i4>
      </vt:variant>
      <vt:variant>
        <vt:lpstr>Slide Titles</vt:lpstr>
      </vt:variant>
      <vt:variant>
        <vt:i4>19</vt:i4>
      </vt:variant>
    </vt:vector>
  </HeadingPairs>
  <TitlesOfParts>
    <vt:vector size="20" baseType="lpstr">
      <vt:lpstr>Ion</vt:lpstr>
      <vt:lpstr>Geological Mapping in Lake County, Tennessee</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Any Questions??</vt:lpstr>
    </vt:vector>
  </TitlesOfParts>
  <Company>University of Memphis</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Weathers (twathers);Roy B Van Arsdale (rvanrsdl)</dc:creator>
  <cp:lastModifiedBy>caroline behrman</cp:lastModifiedBy>
  <cp:revision>123</cp:revision>
  <dcterms:created xsi:type="dcterms:W3CDTF">2018-03-12T14:30:04Z</dcterms:created>
  <dcterms:modified xsi:type="dcterms:W3CDTF">2018-03-12T16:37:34Z</dcterms:modified>
</cp:coreProperties>
</file>