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1" r:id="rId3"/>
    <p:sldId id="267" r:id="rId4"/>
    <p:sldId id="272" r:id="rId5"/>
    <p:sldId id="273" r:id="rId6"/>
    <p:sldId id="268" r:id="rId7"/>
    <p:sldId id="269" r:id="rId8"/>
    <p:sldId id="261" r:id="rId9"/>
    <p:sldId id="274" r:id="rId10"/>
    <p:sldId id="275" r:id="rId11"/>
    <p:sldId id="263" r:id="rId12"/>
    <p:sldId id="276" r:id="rId13"/>
    <p:sldId id="265"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57" autoAdjust="0"/>
  </p:normalViewPr>
  <p:slideViewPr>
    <p:cSldViewPr snapToGrid="0">
      <p:cViewPr varScale="1">
        <p:scale>
          <a:sx n="98" d="100"/>
          <a:sy n="98" d="100"/>
        </p:scale>
        <p:origin x="103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9B3A-AE44-41C8-80BC-33862E4575ED}" type="datetimeFigureOut">
              <a:rPr lang="en-US" smtClean="0"/>
              <a:t>3/15/2018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32CFB-E410-4CA6-A9F4-96B1DF8DBEAE}" type="slidenum">
              <a:rPr lang="en-US" smtClean="0"/>
              <a:t>‹#›</a:t>
            </a:fld>
            <a:endParaRPr lang="en-US"/>
          </a:p>
        </p:txBody>
      </p:sp>
    </p:spTree>
    <p:extLst>
      <p:ext uri="{BB962C8B-B14F-4D97-AF65-F5344CB8AC3E}">
        <p14:creationId xmlns:p14="http://schemas.microsoft.com/office/powerpoint/2010/main" val="352009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 am Ning, I am a</a:t>
            </a:r>
            <a:r>
              <a:rPr lang="en-US" baseline="0" dirty="0" smtClean="0"/>
              <a:t> graduate student at UT Dallas. </a:t>
            </a:r>
            <a:r>
              <a:rPr lang="en-US" dirty="0" smtClean="0"/>
              <a:t>I am working with Dr. Robert J Stern on geoscience</a:t>
            </a:r>
            <a:r>
              <a:rPr lang="en-US" baseline="0" dirty="0" smtClean="0"/>
              <a:t> </a:t>
            </a:r>
            <a:r>
              <a:rPr lang="en-US" dirty="0" smtClean="0"/>
              <a:t>video education research</a:t>
            </a:r>
            <a:r>
              <a:rPr lang="en-US" baseline="0" dirty="0" smtClean="0"/>
              <a:t>. </a:t>
            </a:r>
            <a:r>
              <a:rPr lang="en-US" dirty="0" smtClean="0"/>
              <a:t>Today, I am going to talk about our</a:t>
            </a:r>
            <a:r>
              <a:rPr lang="en-US" baseline="0" dirty="0" smtClean="0"/>
              <a:t> most recent research - making and assessing a short video to teach our upper division undergraduate students about Permian Basin. My presentation would start with our motivation and philosophy to design geoscience videos. After that, I would show you the video we made and our assessments of its educational effectiveness. </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1</a:t>
            </a:fld>
            <a:endParaRPr lang="en-US"/>
          </a:p>
        </p:txBody>
      </p:sp>
    </p:spTree>
    <p:extLst>
      <p:ext uri="{BB962C8B-B14F-4D97-AF65-F5344CB8AC3E}">
        <p14:creationId xmlns:p14="http://schemas.microsoft.com/office/powerpoint/2010/main" val="239223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experience with the Permian Basin video shows that use of geoscientific videos can greatly improve student learning.  We encourage you to learn to make geoscientific videos, use them in the classroom, and share them with other educators.  The video technology development has already given a powerful tool and a new way to all researchers and experts to provide their insights to the larger geoscientific community. We have established Geoscience Studios at UTD and are seeking cooperation with projects, feel free to contact us and visit our website.  </a:t>
            </a:r>
          </a:p>
          <a:p>
            <a:r>
              <a:rPr lang="en-US" dirty="0" smtClean="0"/>
              <a:t>If</a:t>
            </a:r>
            <a:r>
              <a:rPr lang="en-US" baseline="0" dirty="0" smtClean="0"/>
              <a:t> you want to find us, you can search ‘</a:t>
            </a:r>
            <a:r>
              <a:rPr lang="en-US" baseline="0" dirty="0" err="1" smtClean="0"/>
              <a:t>utd</a:t>
            </a:r>
            <a:r>
              <a:rPr lang="en-US" baseline="0" dirty="0" smtClean="0"/>
              <a:t> </a:t>
            </a:r>
            <a:r>
              <a:rPr lang="en-US" baseline="0" dirty="0" err="1" smtClean="0"/>
              <a:t>gss</a:t>
            </a:r>
            <a:r>
              <a:rPr lang="en-US" baseline="0" dirty="0" smtClean="0"/>
              <a:t>’ on google and you would find our </a:t>
            </a:r>
            <a:r>
              <a:rPr lang="en-US" baseline="0" smtClean="0"/>
              <a:t>website there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15</a:t>
            </a:fld>
            <a:endParaRPr lang="en-US"/>
          </a:p>
        </p:txBody>
      </p:sp>
    </p:spTree>
    <p:extLst>
      <p:ext uri="{BB962C8B-B14F-4D97-AF65-F5344CB8AC3E}">
        <p14:creationId xmlns:p14="http://schemas.microsoft.com/office/powerpoint/2010/main" val="392119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My motivation of doing this research started</a:t>
            </a:r>
            <a:r>
              <a:rPr lang="en-US" baseline="0" dirty="0" smtClean="0"/>
              <a:t> from a graduate class given by Dr. Stern and Lowell Waite, called Geology of Permian </a:t>
            </a:r>
            <a:r>
              <a:rPr lang="en-US" altLang="zh-CN" baseline="0" dirty="0" smtClean="0"/>
              <a:t>Basin</a:t>
            </a:r>
            <a:r>
              <a:rPr lang="en-US" baseline="0" dirty="0" smtClean="0"/>
              <a:t>. In this class, except coursework, we were also asked to do a class research project on a topic related to the geology of the Permian Basin. And my topic is to make and assess a geoscience educational video about Permian Basin.</a:t>
            </a:r>
            <a:endParaRPr lang="en-US" dirty="0"/>
          </a:p>
        </p:txBody>
      </p:sp>
      <p:sp>
        <p:nvSpPr>
          <p:cNvPr id="4" name="灯片编号占位符 3"/>
          <p:cNvSpPr>
            <a:spLocks noGrp="1"/>
          </p:cNvSpPr>
          <p:nvPr>
            <p:ph type="sldNum" sz="quarter" idx="10"/>
          </p:nvPr>
        </p:nvSpPr>
        <p:spPr/>
        <p:txBody>
          <a:bodyPr/>
          <a:lstStyle/>
          <a:p>
            <a:fld id="{7CE32CFB-E410-4CA6-A9F4-96B1DF8DBEAE}" type="slidenum">
              <a:rPr lang="en-US" smtClean="0"/>
              <a:t>2</a:t>
            </a:fld>
            <a:endParaRPr lang="en-US"/>
          </a:p>
        </p:txBody>
      </p:sp>
    </p:spTree>
    <p:extLst>
      <p:ext uri="{BB962C8B-B14F-4D97-AF65-F5344CB8AC3E}">
        <p14:creationId xmlns:p14="http://schemas.microsoft.com/office/powerpoint/2010/main" val="274474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why</a:t>
            </a:r>
            <a:r>
              <a:rPr lang="en-US" sz="1200" kern="1200" baseline="0" dirty="0" smtClean="0">
                <a:solidFill>
                  <a:schemeClr val="tx1"/>
                </a:solidFill>
                <a:effectLst/>
                <a:latin typeface="+mn-lt"/>
                <a:ea typeface="+mn-ea"/>
                <a:cs typeface="+mn-cs"/>
              </a:rPr>
              <a:t> do we want to make geoscience videos? </a:t>
            </a:r>
            <a:r>
              <a:rPr lang="en-US" sz="1200" kern="1200" dirty="0" smtClean="0">
                <a:solidFill>
                  <a:schemeClr val="tx1"/>
                </a:solidFill>
                <a:effectLst/>
                <a:latin typeface="+mn-lt"/>
                <a:ea typeface="+mn-ea"/>
                <a:cs typeface="+mn-cs"/>
              </a:rPr>
              <a:t>Video is not a new thing, especially for the current generation of undergraduates, they grew up with videos. Today,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t>
            </a:r>
            <a:r>
              <a:rPr lang="en-US" sz="1200" kern="1200" baseline="0" dirty="0" smtClean="0">
                <a:solidFill>
                  <a:schemeClr val="tx1"/>
                </a:solidFill>
                <a:effectLst/>
                <a:latin typeface="+mn-lt"/>
                <a:ea typeface="+mn-ea"/>
                <a:cs typeface="+mn-cs"/>
              </a:rPr>
              <a:t>hree Billion Videos are watched on YouTube every day, and 300 hours videos are uploaded to YouTube Server every hour. It is an amazing number. However,</a:t>
            </a:r>
            <a:r>
              <a:rPr lang="en-US" dirty="0" smtClean="0"/>
              <a:t> </a:t>
            </a: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spite of </a:t>
            </a:r>
            <a:r>
              <a:rPr lang="en-US" dirty="0" smtClean="0"/>
              <a:t>this great</a:t>
            </a:r>
            <a:r>
              <a:rPr lang="en-US" baseline="0" dirty="0" smtClean="0"/>
              <a:t> demand for videos and the fact that </a:t>
            </a:r>
            <a:r>
              <a:rPr lang="en-US" dirty="0" smtClean="0"/>
              <a:t>it is easier than ever to make videos, there are far too few high-quality geoscience educational videos that we want to use in the classroom. This needs to change. (2</a:t>
            </a:r>
            <a:r>
              <a:rPr lang="en-US" baseline="30000" dirty="0" smtClean="0"/>
              <a:t>nd</a:t>
            </a:r>
            <a:r>
              <a:rPr lang="en-US" baseline="0" dirty="0" smtClean="0"/>
              <a:t> </a:t>
            </a:r>
            <a:r>
              <a:rPr lang="en-US" dirty="0" smtClean="0"/>
              <a:t>click). And</a:t>
            </a:r>
            <a:r>
              <a:rPr lang="en-US" baseline="0" dirty="0" smtClean="0"/>
              <a:t> we try to make such a</a:t>
            </a:r>
            <a:r>
              <a:rPr lang="en-US" dirty="0" smtClean="0"/>
              <a:t> video on a topic of increasing importance to the south-central area: The</a:t>
            </a:r>
            <a:r>
              <a:rPr lang="en-US" baseline="0" dirty="0" smtClean="0"/>
              <a:t> </a:t>
            </a:r>
            <a:r>
              <a:rPr lang="en-US" dirty="0" smtClean="0"/>
              <a:t>Permian Basin.</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3</a:t>
            </a:fld>
            <a:endParaRPr lang="en-US"/>
          </a:p>
        </p:txBody>
      </p:sp>
    </p:spTree>
    <p:extLst>
      <p:ext uri="{BB962C8B-B14F-4D97-AF65-F5344CB8AC3E}">
        <p14:creationId xmlns:p14="http://schemas.microsoft.com/office/powerpoint/2010/main" val="101172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a:t>
            </a:r>
            <a:r>
              <a:rPr lang="en-US" sz="1200" kern="1200" baseline="0" dirty="0" smtClean="0">
                <a:solidFill>
                  <a:schemeClr val="tx1"/>
                </a:solidFill>
                <a:effectLst/>
                <a:latin typeface="+mn-lt"/>
                <a:ea typeface="+mn-ea"/>
                <a:cs typeface="+mn-cs"/>
              </a:rPr>
              <a:t> can we make good geoscience educational videos? We believe it</a:t>
            </a:r>
            <a:r>
              <a:rPr lang="en-US" sz="1200" kern="1200" dirty="0" smtClean="0">
                <a:solidFill>
                  <a:schemeClr val="tx1"/>
                </a:solidFill>
                <a:effectLst/>
                <a:latin typeface="+mn-lt"/>
                <a:ea typeface="+mn-ea"/>
                <a:cs typeface="+mn-cs"/>
              </a:rPr>
              <a:t> requires two different kinds of expertise: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click) the technical expertise in video making and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click)expertise in the topic.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click)Very few people have both sets of skills.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click)For this reason,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is very advantageous to make video-making teams of students and professors: they can work</a:t>
            </a:r>
            <a:r>
              <a:rPr lang="en-US" sz="1200" kern="1200" baseline="0" dirty="0" smtClean="0">
                <a:solidFill>
                  <a:schemeClr val="tx1"/>
                </a:solidFill>
                <a:effectLst/>
                <a:latin typeface="+mn-lt"/>
                <a:ea typeface="+mn-ea"/>
                <a:cs typeface="+mn-cs"/>
              </a:rPr>
              <a:t> together on </a:t>
            </a:r>
            <a:r>
              <a:rPr lang="en-US" sz="1200" kern="1200" dirty="0" smtClean="0">
                <a:solidFill>
                  <a:schemeClr val="tx1"/>
                </a:solidFill>
                <a:effectLst/>
                <a:latin typeface="+mn-lt"/>
                <a:ea typeface="+mn-ea"/>
                <a:cs typeface="+mn-cs"/>
              </a:rPr>
              <a:t>choosing the topic and working out the story to be told. With the professor providing most of the content and the students making the video.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click) In this process, Graduate students can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play a bridging role between these two teams.</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6</a:t>
            </a:fld>
            <a:endParaRPr lang="en-US"/>
          </a:p>
        </p:txBody>
      </p:sp>
    </p:spTree>
    <p:extLst>
      <p:ext uri="{BB962C8B-B14F-4D97-AF65-F5344CB8AC3E}">
        <p14:creationId xmlns:p14="http://schemas.microsoft.com/office/powerpoint/2010/main" val="225840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Another key in our philosophy to make good geoscience educational video is to focusing on certain audience. </a:t>
            </a:r>
            <a:r>
              <a:rPr lang="en-US" sz="1200" kern="1200" dirty="0" smtClean="0">
                <a:solidFill>
                  <a:schemeClr val="tx1"/>
                </a:solidFill>
                <a:effectLst/>
                <a:latin typeface="+mn-lt"/>
                <a:ea typeface="+mn-ea"/>
                <a:cs typeface="+mn-cs"/>
              </a:rPr>
              <a:t>For university professor-student teams, it makes most sense to target the undergraduate audience. But</a:t>
            </a:r>
            <a:r>
              <a:rPr lang="en-US" sz="1200" kern="1200" baseline="0" dirty="0" smtClean="0">
                <a:solidFill>
                  <a:schemeClr val="tx1"/>
                </a:solidFill>
                <a:effectLst/>
                <a:latin typeface="+mn-lt"/>
                <a:ea typeface="+mn-ea"/>
                <a:cs typeface="+mn-cs"/>
              </a:rPr>
              <a:t> one thing we need to keep in mind is that </a:t>
            </a:r>
            <a:r>
              <a:rPr lang="en-US" sz="1200" kern="1200" dirty="0" smtClean="0">
                <a:solidFill>
                  <a:schemeClr val="tx1"/>
                </a:solidFill>
                <a:effectLst/>
                <a:latin typeface="+mn-lt"/>
                <a:ea typeface="+mn-ea"/>
                <a:cs typeface="+mn-cs"/>
              </a:rPr>
              <a:t>there is a vast difference between material appropriate for a freshman Geology 101 audiences and a junior or senior level geoscience major audiences! These differences need to be kept clearly in mind for a successful geoscience educational video to be constructed. In our case, the video we made was designed for an audience of junior- or senior-level geoscience major course in sediments and stratigraphy. They should have essential background about geologic time and sedimentary belts.</a:t>
            </a:r>
          </a:p>
          <a:p>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7</a:t>
            </a:fld>
            <a:endParaRPr lang="en-US"/>
          </a:p>
        </p:txBody>
      </p:sp>
    </p:spTree>
    <p:extLst>
      <p:ext uri="{BB962C8B-B14F-4D97-AF65-F5344CB8AC3E}">
        <p14:creationId xmlns:p14="http://schemas.microsoft.com/office/powerpoint/2010/main" val="94594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to probe how much our</a:t>
            </a:r>
            <a:r>
              <a:rPr lang="en-US" sz="1200" kern="1200" baseline="0" dirty="0" smtClean="0">
                <a:solidFill>
                  <a:schemeClr val="tx1"/>
                </a:solidFill>
                <a:effectLst/>
                <a:latin typeface="+mn-lt"/>
                <a:ea typeface="+mn-ea"/>
                <a:cs typeface="+mn-cs"/>
              </a:rPr>
              <a:t> target</a:t>
            </a:r>
            <a:r>
              <a:rPr lang="en-US" sz="1200" kern="1200" dirty="0" smtClean="0">
                <a:solidFill>
                  <a:schemeClr val="tx1"/>
                </a:solidFill>
                <a:effectLst/>
                <a:latin typeface="+mn-lt"/>
                <a:ea typeface="+mn-ea"/>
                <a:cs typeface="+mn-cs"/>
              </a:rPr>
              <a:t> students </a:t>
            </a:r>
            <a:r>
              <a:rPr lang="en-US" sz="1200" kern="1200" baseline="0" dirty="0" smtClean="0">
                <a:solidFill>
                  <a:schemeClr val="tx1"/>
                </a:solidFill>
                <a:effectLst/>
                <a:latin typeface="+mn-lt"/>
                <a:ea typeface="+mn-ea"/>
                <a:cs typeface="+mn-cs"/>
              </a:rPr>
              <a:t>know about the </a:t>
            </a:r>
            <a:r>
              <a:rPr lang="en-US" sz="1200" kern="1200" dirty="0" smtClean="0">
                <a:solidFill>
                  <a:schemeClr val="tx1"/>
                </a:solidFill>
                <a:effectLst/>
                <a:latin typeface="+mn-lt"/>
                <a:ea typeface="+mn-ea"/>
                <a:cs typeface="+mn-cs"/>
              </a:rPr>
              <a:t>Permian Basin, we gave a Pre-video test with 10 questions about the Permian Basin.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click)There</a:t>
            </a:r>
            <a:r>
              <a:rPr lang="en-US" sz="1200" kern="1200" baseline="0" dirty="0" smtClean="0">
                <a:solidFill>
                  <a:schemeClr val="tx1"/>
                </a:solidFill>
                <a:effectLst/>
                <a:latin typeface="+mn-lt"/>
                <a:ea typeface="+mn-ea"/>
                <a:cs typeface="+mn-cs"/>
              </a:rPr>
              <a:t> are 19 students in the class and 16 took the pre-video test.</a:t>
            </a:r>
            <a:r>
              <a:rPr lang="en-US" sz="1200" kern="1200" dirty="0" smtClean="0">
                <a:solidFill>
                  <a:schemeClr val="tx1"/>
                </a:solidFill>
                <a:effectLst/>
                <a:latin typeface="+mn-lt"/>
                <a:ea typeface="+mn-ea"/>
                <a:cs typeface="+mn-cs"/>
              </a:rPr>
              <a:t> Only one student got a score</a:t>
            </a:r>
            <a:r>
              <a:rPr lang="en-US" sz="1200" kern="1200" baseline="0" dirty="0" smtClean="0">
                <a:solidFill>
                  <a:schemeClr val="tx1"/>
                </a:solidFill>
                <a:effectLst/>
                <a:latin typeface="+mn-lt"/>
                <a:ea typeface="+mn-ea"/>
                <a:cs typeface="+mn-cs"/>
              </a:rPr>
              <a:t> high</a:t>
            </a:r>
            <a:r>
              <a:rPr lang="en-US" sz="1200" kern="1200" dirty="0" smtClean="0">
                <a:solidFill>
                  <a:schemeClr val="tx1"/>
                </a:solidFill>
                <a:effectLst/>
                <a:latin typeface="+mn-lt"/>
                <a:ea typeface="+mn-ea"/>
                <a:cs typeface="+mn-cs"/>
              </a:rPr>
              <a:t>er than 60, and only four</a:t>
            </a:r>
            <a:r>
              <a:rPr lang="en-US" sz="1200" kern="1200" baseline="0" dirty="0" smtClean="0">
                <a:solidFill>
                  <a:schemeClr val="tx1"/>
                </a:solidFill>
                <a:effectLst/>
                <a:latin typeface="+mn-lt"/>
                <a:ea typeface="+mn-ea"/>
                <a:cs typeface="+mn-cs"/>
              </a:rPr>
              <a:t> student got higher than 50</a:t>
            </a:r>
            <a:r>
              <a:rPr lang="en-US" sz="1200" kern="1200" dirty="0" smtClean="0">
                <a:solidFill>
                  <a:schemeClr val="tx1"/>
                </a:solidFill>
                <a:effectLst/>
                <a:latin typeface="+mn-lt"/>
                <a:ea typeface="+mn-ea"/>
                <a:cs typeface="+mn-cs"/>
              </a:rPr>
              <a:t>.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click). An interesting fact is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2 students know the location of the Permian Basin. So we know they don’t know much about the Permian Basin and we start to generate our Permian Basin video.</a:t>
            </a:r>
            <a:r>
              <a:rPr lang="en-US" sz="1200" kern="1200" dirty="0" smtClean="0">
                <a:solidFill>
                  <a:schemeClr val="tx1"/>
                </a:solidFill>
                <a:effectLst/>
                <a:latin typeface="+mn-lt"/>
                <a:ea typeface="+mn-ea"/>
                <a:cs typeface="+mn-cs"/>
              </a:rPr>
              <a:t> It</a:t>
            </a:r>
            <a:r>
              <a:rPr lang="en-US" sz="1200" kern="1200" baseline="0" dirty="0" smtClean="0">
                <a:solidFill>
                  <a:schemeClr val="tx1"/>
                </a:solidFill>
                <a:effectLst/>
                <a:latin typeface="+mn-lt"/>
                <a:ea typeface="+mn-ea"/>
                <a:cs typeface="+mn-cs"/>
              </a:rPr>
              <a:t> took us about one month to finished the video and we showed the video to the same class one month after the pre-video test.</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8</a:t>
            </a:fld>
            <a:endParaRPr lang="en-US"/>
          </a:p>
        </p:txBody>
      </p:sp>
    </p:spTree>
    <p:extLst>
      <p:ext uri="{BB962C8B-B14F-4D97-AF65-F5344CB8AC3E}">
        <p14:creationId xmlns:p14="http://schemas.microsoft.com/office/powerpoint/2010/main" val="4239952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I want to invite you to watch the video with me.</a:t>
            </a:r>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11</a:t>
            </a:fld>
            <a:endParaRPr lang="en-US"/>
          </a:p>
        </p:txBody>
      </p:sp>
    </p:spTree>
    <p:extLst>
      <p:ext uri="{BB962C8B-B14F-4D97-AF65-F5344CB8AC3E}">
        <p14:creationId xmlns:p14="http://schemas.microsoft.com/office/powerpoint/2010/main" val="152951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Right after watching</a:t>
            </a:r>
            <a:r>
              <a:rPr lang="en-US" sz="1200" kern="1200" baseline="0" dirty="0" smtClean="0">
                <a:solidFill>
                  <a:schemeClr val="tx1"/>
                </a:solidFill>
                <a:effectLst/>
                <a:latin typeface="+mn-lt"/>
                <a:ea typeface="+mn-ea"/>
                <a:cs typeface="+mn-cs"/>
              </a:rPr>
              <a:t> the video, t</a:t>
            </a:r>
            <a:r>
              <a:rPr lang="en-US" sz="1200" kern="1200" dirty="0" smtClean="0">
                <a:solidFill>
                  <a:schemeClr val="tx1"/>
                </a:solidFill>
                <a:effectLst/>
                <a:latin typeface="+mn-lt"/>
                <a:ea typeface="+mn-ea"/>
                <a:cs typeface="+mn-cs"/>
              </a:rPr>
              <a:t>he students took the same test again. The</a:t>
            </a:r>
            <a:r>
              <a:rPr lang="en-US" sz="1200" kern="1200" baseline="0" dirty="0" smtClean="0">
                <a:solidFill>
                  <a:schemeClr val="tx1"/>
                </a:solidFill>
                <a:effectLst/>
                <a:latin typeface="+mn-lt"/>
                <a:ea typeface="+mn-ea"/>
                <a:cs typeface="+mn-cs"/>
              </a:rPr>
              <a:t> class showed a big improvement. </a:t>
            </a:r>
            <a:r>
              <a:rPr lang="en-US" sz="1200" kern="1200" dirty="0" smtClean="0">
                <a:solidFill>
                  <a:schemeClr val="tx1"/>
                </a:solidFill>
                <a:effectLst/>
                <a:latin typeface="+mn-lt"/>
                <a:ea typeface="+mn-ea"/>
                <a:cs typeface="+mn-cs"/>
              </a:rPr>
              <a:t>The total mean increased from 39% to 75% correct on each question. It means</a:t>
            </a:r>
            <a:r>
              <a:rPr lang="en-US" sz="1200" kern="1200" baseline="0" dirty="0" smtClean="0">
                <a:solidFill>
                  <a:schemeClr val="tx1"/>
                </a:solidFill>
                <a:effectLst/>
                <a:latin typeface="+mn-lt"/>
                <a:ea typeface="+mn-ea"/>
                <a:cs typeface="+mn-cs"/>
              </a:rPr>
              <a:t> in the post-video test 75% of the whole class students got correct answer on each question on average. (1</a:t>
            </a:r>
            <a:r>
              <a:rPr lang="en-US" sz="1200" kern="1200" baseline="300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click)They got significant increased scores on three topics (location, major tectonic event, and dominant sediments in Permian basin), and almost no change happened on three other topics . (size, thickness of sediments and </a:t>
            </a:r>
            <a:r>
              <a:rPr lang="en-US" sz="1200" kern="1200" baseline="0" dirty="0" err="1" smtClean="0">
                <a:solidFill>
                  <a:schemeClr val="tx1"/>
                </a:solidFill>
                <a:effectLst/>
                <a:latin typeface="+mn-lt"/>
                <a:ea typeface="+mn-ea"/>
                <a:cs typeface="+mn-cs"/>
              </a:rPr>
              <a:t>evaporite</a:t>
            </a:r>
            <a:r>
              <a:rPr lang="en-US" sz="1200" kern="1200" baseline="0" dirty="0" smtClean="0">
                <a:solidFill>
                  <a:schemeClr val="tx1"/>
                </a:solidFill>
                <a:effectLst/>
                <a:latin typeface="+mn-lt"/>
                <a:ea typeface="+mn-ea"/>
                <a:cs typeface="+mn-cs"/>
              </a:rPr>
              <a:t> in Permian Basin). So why did some knowledge they learned so well from the video while some others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E32CFB-E410-4CA6-A9F4-96B1DF8DBEAE}" type="slidenum">
              <a:rPr lang="en-US" smtClean="0"/>
              <a:t>13</a:t>
            </a:fld>
            <a:endParaRPr lang="en-US"/>
          </a:p>
        </p:txBody>
      </p:sp>
    </p:spTree>
    <p:extLst>
      <p:ext uri="{BB962C8B-B14F-4D97-AF65-F5344CB8AC3E}">
        <p14:creationId xmlns:p14="http://schemas.microsoft.com/office/powerpoint/2010/main" val="26071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thing we think is pretty interesting is the relationship between the time we spent on each knowledge in the video and the improvement of students’ learning. The figure shows that all topics we showed more than 30s in the video, there would be at least 45% correct rate increase on the topic. And the topics we showed less than 30s, no more than 15% correct rate increased. The correlation coefficient r square is 0.46, not strong. But we think there may be some relationship between the time we spent and students’ improvement on certain types of the questions. Such as the topics that students having enough prior knowledge to understand the new knowledge. This gives us some insights for our future research, and we want to do more work to understand this relationship in the future. </a:t>
            </a:r>
            <a:endParaRPr lang="en-US" dirty="0" smtClean="0"/>
          </a:p>
          <a:p>
            <a:endParaRPr lang="en-US" dirty="0"/>
          </a:p>
        </p:txBody>
      </p:sp>
      <p:sp>
        <p:nvSpPr>
          <p:cNvPr id="4" name="Slide Number Placeholder 3"/>
          <p:cNvSpPr>
            <a:spLocks noGrp="1"/>
          </p:cNvSpPr>
          <p:nvPr>
            <p:ph type="sldNum" sz="quarter" idx="10"/>
          </p:nvPr>
        </p:nvSpPr>
        <p:spPr/>
        <p:txBody>
          <a:bodyPr/>
          <a:lstStyle/>
          <a:p>
            <a:fld id="{7CE32CFB-E410-4CA6-A9F4-96B1DF8DBEAE}" type="slidenum">
              <a:rPr lang="en-US" smtClean="0"/>
              <a:t>14</a:t>
            </a:fld>
            <a:endParaRPr lang="en-US"/>
          </a:p>
        </p:txBody>
      </p:sp>
    </p:spTree>
    <p:extLst>
      <p:ext uri="{BB962C8B-B14F-4D97-AF65-F5344CB8AC3E}">
        <p14:creationId xmlns:p14="http://schemas.microsoft.com/office/powerpoint/2010/main" val="4146303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C7776CE2-AD2E-4F6E-AA9B-57DF0AC93A6D}" type="datetimeFigureOut">
              <a:rPr lang="en-US" smtClean="0"/>
              <a:t>3/15/2018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3661650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7776CE2-AD2E-4F6E-AA9B-57DF0AC93A6D}" type="datetimeFigureOut">
              <a:rPr lang="en-US" smtClean="0"/>
              <a:t>3/15/2018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362866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7776CE2-AD2E-4F6E-AA9B-57DF0AC93A6D}" type="datetimeFigureOut">
              <a:rPr lang="en-US" smtClean="0"/>
              <a:t>3/15/2018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34243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7776CE2-AD2E-4F6E-AA9B-57DF0AC93A6D}" type="datetimeFigureOut">
              <a:rPr lang="en-US" smtClean="0"/>
              <a:t>3/15/2018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289298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7776CE2-AD2E-4F6E-AA9B-57DF0AC93A6D}" type="datetimeFigureOut">
              <a:rPr lang="en-US" smtClean="0"/>
              <a:t>3/15/2018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229670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C7776CE2-AD2E-4F6E-AA9B-57DF0AC93A6D}" type="datetimeFigureOut">
              <a:rPr lang="en-US" smtClean="0"/>
              <a:t>3/15/2018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17246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C7776CE2-AD2E-4F6E-AA9B-57DF0AC93A6D}" type="datetimeFigureOut">
              <a:rPr lang="en-US" smtClean="0"/>
              <a:t>3/15/2018</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43119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C7776CE2-AD2E-4F6E-AA9B-57DF0AC93A6D}" type="datetimeFigureOut">
              <a:rPr lang="en-US" smtClean="0"/>
              <a:t>3/15/2018</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21340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776CE2-AD2E-4F6E-AA9B-57DF0AC93A6D}" type="datetimeFigureOut">
              <a:rPr lang="en-US" smtClean="0"/>
              <a:t>3/15/2018</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3057519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776CE2-AD2E-4F6E-AA9B-57DF0AC93A6D}" type="datetimeFigureOut">
              <a:rPr lang="en-US" smtClean="0"/>
              <a:t>3/15/2018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50050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776CE2-AD2E-4F6E-AA9B-57DF0AC93A6D}" type="datetimeFigureOut">
              <a:rPr lang="en-US" smtClean="0"/>
              <a:t>3/15/2018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47FBE428-8E40-4551-9B4E-949E169DD5D0}" type="slidenum">
              <a:rPr lang="en-US" smtClean="0"/>
              <a:t>‹#›</a:t>
            </a:fld>
            <a:endParaRPr lang="en-US"/>
          </a:p>
        </p:txBody>
      </p:sp>
    </p:spTree>
    <p:extLst>
      <p:ext uri="{BB962C8B-B14F-4D97-AF65-F5344CB8AC3E}">
        <p14:creationId xmlns:p14="http://schemas.microsoft.com/office/powerpoint/2010/main" val="420306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76CE2-AD2E-4F6E-AA9B-57DF0AC93A6D}" type="datetimeFigureOut">
              <a:rPr lang="en-US" smtClean="0"/>
              <a:t>3/15/2018</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BE428-8E40-4551-9B4E-949E169DD5D0}" type="slidenum">
              <a:rPr lang="en-US" smtClean="0"/>
              <a:t>‹#›</a:t>
            </a:fld>
            <a:endParaRPr lang="en-US"/>
          </a:p>
        </p:txBody>
      </p:sp>
    </p:spTree>
    <p:extLst>
      <p:ext uri="{BB962C8B-B14F-4D97-AF65-F5344CB8AC3E}">
        <p14:creationId xmlns:p14="http://schemas.microsoft.com/office/powerpoint/2010/main" val="3586494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21277" y="1508228"/>
            <a:ext cx="9144000" cy="2387600"/>
          </a:xfrm>
        </p:spPr>
        <p:txBody>
          <a:bodyPr>
            <a:normAutofit/>
          </a:bodyPr>
          <a:lstStyle/>
          <a:p>
            <a:r>
              <a:rPr lang="en-US" sz="3900" dirty="0" smtClean="0"/>
              <a:t>MAKING AND ASSESSING A SHORT VIDEO TO TEACH UPPER DIVISION UNDERGRADUATE GEOSCIENCE MAJORS ABOUT THE PERMIAN BASIN OF TEXAS AND NEW MEXICO</a:t>
            </a:r>
            <a:endParaRPr lang="en-US" sz="3900" dirty="0"/>
          </a:p>
        </p:txBody>
      </p:sp>
      <p:sp>
        <p:nvSpPr>
          <p:cNvPr id="3" name="副标题 2"/>
          <p:cNvSpPr>
            <a:spLocks noGrp="1"/>
          </p:cNvSpPr>
          <p:nvPr>
            <p:ph type="subTitle" idx="1"/>
          </p:nvPr>
        </p:nvSpPr>
        <p:spPr>
          <a:xfrm>
            <a:off x="1621277" y="3895828"/>
            <a:ext cx="9144000" cy="1655762"/>
          </a:xfrm>
        </p:spPr>
        <p:txBody>
          <a:bodyPr>
            <a:normAutofit lnSpcReduction="10000"/>
          </a:bodyPr>
          <a:lstStyle/>
          <a:p>
            <a:endParaRPr lang="en-US" dirty="0" smtClean="0"/>
          </a:p>
          <a:p>
            <a:r>
              <a:rPr lang="en-US" dirty="0" smtClean="0"/>
              <a:t>Ning Wang</a:t>
            </a:r>
            <a:r>
              <a:rPr lang="en-US" baseline="30000" dirty="0" smtClean="0"/>
              <a:t>1</a:t>
            </a:r>
            <a:r>
              <a:rPr lang="en-US" dirty="0" smtClean="0"/>
              <a:t>, Robert J Stern</a:t>
            </a:r>
            <a:r>
              <a:rPr lang="en-US" baseline="30000" dirty="0"/>
              <a:t>1</a:t>
            </a:r>
            <a:r>
              <a:rPr lang="en-US" dirty="0" smtClean="0"/>
              <a:t> and Lowell Waite</a:t>
            </a:r>
            <a:r>
              <a:rPr lang="en-US" baseline="30000" dirty="0"/>
              <a:t>2</a:t>
            </a:r>
          </a:p>
          <a:p>
            <a:r>
              <a:rPr lang="en-US" dirty="0" smtClean="0"/>
              <a:t>1.The University of Texas at Dallas </a:t>
            </a:r>
          </a:p>
          <a:p>
            <a:r>
              <a:rPr lang="en-US" dirty="0" smtClean="0"/>
              <a:t>2.Pioneer Resources</a:t>
            </a:r>
            <a:endParaRPr lang="en-US" dirty="0"/>
          </a:p>
        </p:txBody>
      </p:sp>
    </p:spTree>
    <p:extLst>
      <p:ext uri="{BB962C8B-B14F-4D97-AF65-F5344CB8AC3E}">
        <p14:creationId xmlns:p14="http://schemas.microsoft.com/office/powerpoint/2010/main" val="3731675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739" y="1099226"/>
            <a:ext cx="10112157" cy="5372559"/>
          </a:xfrm>
          <a:prstGeom prst="rect">
            <a:avLst/>
          </a:prstGeom>
        </p:spPr>
      </p:pic>
      <p:sp>
        <p:nvSpPr>
          <p:cNvPr id="5" name="Rectangle 4"/>
          <p:cNvSpPr/>
          <p:nvPr/>
        </p:nvSpPr>
        <p:spPr>
          <a:xfrm>
            <a:off x="3562897" y="225470"/>
            <a:ext cx="48489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Pre-Video Result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75583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815" y="-78059"/>
            <a:ext cx="12444761" cy="70141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22" y="0"/>
            <a:ext cx="10153155" cy="6858000"/>
          </a:xfrm>
          <a:prstGeom prst="rect">
            <a:avLst/>
          </a:prstGeom>
        </p:spPr>
      </p:pic>
      <p:sp>
        <p:nvSpPr>
          <p:cNvPr id="4" name="TextBox 3"/>
          <p:cNvSpPr txBox="1"/>
          <p:nvPr/>
        </p:nvSpPr>
        <p:spPr>
          <a:xfrm>
            <a:off x="7050679" y="175098"/>
            <a:ext cx="4121898" cy="646331"/>
          </a:xfrm>
          <a:prstGeom prst="rect">
            <a:avLst/>
          </a:prstGeom>
          <a:noFill/>
        </p:spPr>
        <p:txBody>
          <a:bodyPr wrap="none" rtlCol="0">
            <a:spAutoFit/>
          </a:bodyPr>
          <a:lstStyle/>
          <a:p>
            <a:r>
              <a:rPr lang="en-US" dirty="0" smtClean="0">
                <a:solidFill>
                  <a:schemeClr val="bg1"/>
                </a:solidFill>
              </a:rPr>
              <a:t>Search ‘UTD GSS Permian Basin’ </a:t>
            </a:r>
          </a:p>
          <a:p>
            <a:r>
              <a:rPr lang="en-US" dirty="0" smtClean="0">
                <a:solidFill>
                  <a:schemeClr val="bg1"/>
                </a:solidFill>
              </a:rPr>
              <a:t>On Google or </a:t>
            </a:r>
            <a:r>
              <a:rPr lang="en-US" dirty="0" err="1" smtClean="0">
                <a:solidFill>
                  <a:schemeClr val="bg1"/>
                </a:solidFill>
              </a:rPr>
              <a:t>Youtube</a:t>
            </a:r>
            <a:r>
              <a:rPr lang="en-US" dirty="0" smtClean="0">
                <a:solidFill>
                  <a:schemeClr val="bg1"/>
                </a:solidFill>
              </a:rPr>
              <a:t> to watch the video.</a:t>
            </a:r>
            <a:endParaRPr lang="en-US" dirty="0">
              <a:solidFill>
                <a:schemeClr val="bg1"/>
              </a:solidFill>
            </a:endParaRPr>
          </a:p>
        </p:txBody>
      </p:sp>
    </p:spTree>
    <p:extLst>
      <p:ext uri="{BB962C8B-B14F-4D97-AF65-F5344CB8AC3E}">
        <p14:creationId xmlns:p14="http://schemas.microsoft.com/office/powerpoint/2010/main" val="3115379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b="50344"/>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067356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8661" y="200760"/>
            <a:ext cx="11938514" cy="6433504"/>
            <a:chOff x="0" y="96819"/>
            <a:chExt cx="12191999" cy="6761181"/>
          </a:xfrm>
        </p:grpSpPr>
        <p:pic>
          <p:nvPicPr>
            <p:cNvPr id="11" name="Picture 10"/>
            <p:cNvPicPr/>
            <p:nvPr/>
          </p:nvPicPr>
          <p:blipFill rotWithShape="1">
            <a:blip r:embed="rId3" cstate="print">
              <a:extLst>
                <a:ext uri="{28A0092B-C50C-407E-A947-70E740481C1C}">
                  <a14:useLocalDpi xmlns:a14="http://schemas.microsoft.com/office/drawing/2010/main" val="0"/>
                </a:ext>
              </a:extLst>
            </a:blip>
            <a:srcRect t="53000"/>
            <a:stretch/>
          </p:blipFill>
          <p:spPr bwMode="auto">
            <a:xfrm>
              <a:off x="0" y="96819"/>
              <a:ext cx="12191999" cy="6761181"/>
            </a:xfrm>
            <a:prstGeom prst="rect">
              <a:avLst/>
            </a:prstGeom>
            <a:noFill/>
            <a:ln>
              <a:noFill/>
            </a:ln>
          </p:spPr>
        </p:pic>
        <p:sp>
          <p:nvSpPr>
            <p:cNvPr id="12" name="Rectangle 11"/>
            <p:cNvSpPr/>
            <p:nvPr/>
          </p:nvSpPr>
          <p:spPr>
            <a:xfrm>
              <a:off x="10962042" y="96819"/>
              <a:ext cx="355003"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5679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514" y="142903"/>
            <a:ext cx="9699585" cy="6715097"/>
          </a:xfrm>
          <a:prstGeom prst="rect">
            <a:avLst/>
          </a:prstGeom>
        </p:spPr>
      </p:pic>
      <p:sp>
        <p:nvSpPr>
          <p:cNvPr id="3" name="文本框 2"/>
          <p:cNvSpPr txBox="1"/>
          <p:nvPr/>
        </p:nvSpPr>
        <p:spPr>
          <a:xfrm rot="16200000">
            <a:off x="-266218" y="2974694"/>
            <a:ext cx="4132162" cy="52322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smtClean="0">
                <a:solidFill>
                  <a:schemeClr val="tx1"/>
                </a:solidFill>
                <a:latin typeface="Arial" panose="020B0604020202020204" pitchFamily="34" charset="0"/>
                <a:cs typeface="Arial" panose="020B0604020202020204" pitchFamily="34" charset="0"/>
              </a:rPr>
              <a:t>Seconds Spent on Topic</a:t>
            </a:r>
            <a:endParaRPr lang="en-US" sz="2800" dirty="0">
              <a:solidFill>
                <a:schemeClr val="tx1"/>
              </a:solidFill>
              <a:latin typeface="Arial" panose="020B0604020202020204" pitchFamily="34" charset="0"/>
              <a:cs typeface="Arial" panose="020B0604020202020204" pitchFamily="34" charset="0"/>
            </a:endParaRPr>
          </a:p>
        </p:txBody>
      </p:sp>
      <p:sp>
        <p:nvSpPr>
          <p:cNvPr id="4" name="文本框 3"/>
          <p:cNvSpPr txBox="1"/>
          <p:nvPr/>
        </p:nvSpPr>
        <p:spPr>
          <a:xfrm>
            <a:off x="2830973" y="291295"/>
            <a:ext cx="6676665" cy="52322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smtClean="0">
                <a:solidFill>
                  <a:schemeClr val="tx1"/>
                </a:solidFill>
                <a:latin typeface="Arial" panose="020B0604020202020204" pitchFamily="34" charset="0"/>
                <a:cs typeface="Arial" panose="020B0604020202020204" pitchFamily="34" charset="0"/>
              </a:rPr>
              <a:t>Improvement vs Seconds Spent on Topic</a:t>
            </a:r>
            <a:endParaRPr lang="en-US" sz="2800" dirty="0">
              <a:solidFill>
                <a:schemeClr val="tx1"/>
              </a:solidFill>
              <a:latin typeface="Arial" panose="020B0604020202020204" pitchFamily="34" charset="0"/>
              <a:cs typeface="Arial" panose="020B0604020202020204" pitchFamily="34" charset="0"/>
            </a:endParaRPr>
          </a:p>
        </p:txBody>
      </p:sp>
      <p:sp>
        <p:nvSpPr>
          <p:cNvPr id="5" name="文本框 4"/>
          <p:cNvSpPr txBox="1"/>
          <p:nvPr/>
        </p:nvSpPr>
        <p:spPr>
          <a:xfrm>
            <a:off x="3214866" y="6334780"/>
            <a:ext cx="6676665" cy="52322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smtClean="0">
                <a:solidFill>
                  <a:schemeClr val="tx1"/>
                </a:solidFill>
                <a:latin typeface="Arial" panose="020B0604020202020204" pitchFamily="34" charset="0"/>
                <a:cs typeface="Arial" panose="020B0604020202020204" pitchFamily="34" charset="0"/>
              </a:rPr>
              <a:t>Improvement (%correct)</a:t>
            </a:r>
            <a:endParaRPr lang="en-US" sz="2800"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5953328" y="1170223"/>
            <a:ext cx="3764604" cy="2944577"/>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30S or More</a:t>
            </a:r>
            <a:endParaRPr lang="en-US" dirty="0">
              <a:solidFill>
                <a:schemeClr val="tx1"/>
              </a:solidFill>
            </a:endParaRPr>
          </a:p>
        </p:txBody>
      </p:sp>
      <p:sp>
        <p:nvSpPr>
          <p:cNvPr id="8" name="Rectangle 7"/>
          <p:cNvSpPr/>
          <p:nvPr/>
        </p:nvSpPr>
        <p:spPr>
          <a:xfrm>
            <a:off x="2169268" y="4114800"/>
            <a:ext cx="1780162" cy="1605064"/>
          </a:xfrm>
          <a:prstGeom prst="rect">
            <a:avLst/>
          </a:prstGeom>
          <a:solidFill>
            <a:schemeClr val="accent4">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30S or Less</a:t>
            </a:r>
            <a:endParaRPr lang="en-US" dirty="0">
              <a:solidFill>
                <a:schemeClr val="tx1"/>
              </a:solidFill>
            </a:endParaRPr>
          </a:p>
        </p:txBody>
      </p:sp>
      <p:sp>
        <p:nvSpPr>
          <p:cNvPr id="6" name="Oval 5"/>
          <p:cNvSpPr/>
          <p:nvPr/>
        </p:nvSpPr>
        <p:spPr>
          <a:xfrm rot="19625021">
            <a:off x="1531787" y="3123005"/>
            <a:ext cx="7616757" cy="62499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Interesting Trend</a:t>
            </a:r>
            <a:endParaRPr lang="en-US" dirty="0"/>
          </a:p>
        </p:txBody>
      </p:sp>
    </p:spTree>
    <p:extLst>
      <p:ext uri="{BB962C8B-B14F-4D97-AF65-F5344CB8AC3E}">
        <p14:creationId xmlns:p14="http://schemas.microsoft.com/office/powerpoint/2010/main" val="48945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143686" y="-68096"/>
            <a:ext cx="12335686" cy="7053976"/>
          </a:xfrm>
          <a:prstGeom prst="rect">
            <a:avLst/>
          </a:prstGeom>
        </p:spPr>
      </p:pic>
      <p:sp>
        <p:nvSpPr>
          <p:cNvPr id="2" name="矩形 1"/>
          <p:cNvSpPr/>
          <p:nvPr/>
        </p:nvSpPr>
        <p:spPr>
          <a:xfrm>
            <a:off x="6557573" y="3986643"/>
            <a:ext cx="5349028"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dirty="0" smtClean="0"/>
              <a:t>Use </a:t>
            </a:r>
            <a:r>
              <a:rPr lang="en-US" sz="2800" dirty="0"/>
              <a:t>of geoscientific videos can </a:t>
            </a:r>
            <a:r>
              <a:rPr lang="en-US" sz="2800" dirty="0" smtClean="0"/>
              <a:t>greatly improve </a:t>
            </a:r>
            <a:r>
              <a:rPr lang="en-US" sz="2800" dirty="0"/>
              <a:t>student </a:t>
            </a:r>
            <a:r>
              <a:rPr lang="en-US" sz="2800" dirty="0" smtClean="0"/>
              <a:t>learning!</a:t>
            </a:r>
            <a:endParaRPr lang="en-US" sz="2800" dirty="0"/>
          </a:p>
        </p:txBody>
      </p:sp>
      <p:sp>
        <p:nvSpPr>
          <p:cNvPr id="3" name="文本框 2"/>
          <p:cNvSpPr txBox="1"/>
          <p:nvPr/>
        </p:nvSpPr>
        <p:spPr>
          <a:xfrm>
            <a:off x="6557573" y="5141641"/>
            <a:ext cx="5349028" cy="13849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dirty="0" smtClean="0"/>
              <a:t>Learn </a:t>
            </a:r>
            <a:r>
              <a:rPr lang="en-US" sz="2800" dirty="0"/>
              <a:t>to make geoscientific videos, </a:t>
            </a:r>
            <a:endParaRPr lang="en-US" sz="2800" dirty="0" smtClean="0"/>
          </a:p>
          <a:p>
            <a:r>
              <a:rPr lang="en-US" sz="2800" dirty="0"/>
              <a:t>U</a:t>
            </a:r>
            <a:r>
              <a:rPr lang="en-US" sz="2800" dirty="0" smtClean="0"/>
              <a:t>se </a:t>
            </a:r>
            <a:r>
              <a:rPr lang="en-US" sz="2800" dirty="0"/>
              <a:t>them in the classroom, </a:t>
            </a:r>
            <a:endParaRPr lang="en-US" sz="2800" dirty="0" smtClean="0"/>
          </a:p>
          <a:p>
            <a:r>
              <a:rPr lang="en-US" sz="2800" dirty="0"/>
              <a:t>S</a:t>
            </a:r>
            <a:r>
              <a:rPr lang="en-US" sz="2800" dirty="0" smtClean="0"/>
              <a:t>hare </a:t>
            </a:r>
            <a:r>
              <a:rPr lang="en-US" sz="2800" dirty="0"/>
              <a:t>them with other </a:t>
            </a:r>
            <a:r>
              <a:rPr lang="en-US" sz="2800" dirty="0" smtClean="0"/>
              <a:t>educators.</a:t>
            </a:r>
            <a:endParaRPr lang="en-US" sz="2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87" y="5984624"/>
            <a:ext cx="789434" cy="791989"/>
          </a:xfrm>
          <a:prstGeom prst="rect">
            <a:avLst/>
          </a:prstGeom>
        </p:spPr>
      </p:pic>
      <p:sp>
        <p:nvSpPr>
          <p:cNvPr id="8" name="TextBox 7"/>
          <p:cNvSpPr txBox="1"/>
          <p:nvPr/>
        </p:nvSpPr>
        <p:spPr>
          <a:xfrm>
            <a:off x="1145995" y="6203470"/>
            <a:ext cx="4221284" cy="646331"/>
          </a:xfrm>
          <a:prstGeom prst="rect">
            <a:avLst/>
          </a:prstGeom>
          <a:noFill/>
        </p:spPr>
        <p:txBody>
          <a:bodyPr wrap="none" rtlCol="0">
            <a:spAutoFit/>
          </a:bodyPr>
          <a:lstStyle/>
          <a:p>
            <a:r>
              <a:rPr lang="en-US" dirty="0" smtClean="0">
                <a:solidFill>
                  <a:schemeClr val="bg1"/>
                </a:solidFill>
              </a:rPr>
              <a:t>Search ‘UTD </a:t>
            </a:r>
            <a:r>
              <a:rPr lang="en-US" dirty="0" smtClean="0">
                <a:solidFill>
                  <a:schemeClr val="bg1"/>
                </a:solidFill>
              </a:rPr>
              <a:t>GSS’ </a:t>
            </a:r>
            <a:endParaRPr lang="en-US" dirty="0" smtClean="0">
              <a:solidFill>
                <a:schemeClr val="bg1"/>
              </a:solidFill>
            </a:endParaRPr>
          </a:p>
          <a:p>
            <a:r>
              <a:rPr lang="en-US" dirty="0" smtClean="0">
                <a:solidFill>
                  <a:schemeClr val="bg1"/>
                </a:solidFill>
              </a:rPr>
              <a:t>On Google or </a:t>
            </a:r>
            <a:r>
              <a:rPr lang="en-US" dirty="0" err="1" smtClean="0">
                <a:solidFill>
                  <a:schemeClr val="bg1"/>
                </a:solidFill>
              </a:rPr>
              <a:t>Youtube</a:t>
            </a:r>
            <a:r>
              <a:rPr lang="en-US" dirty="0" smtClean="0">
                <a:solidFill>
                  <a:schemeClr val="bg1"/>
                </a:solidFill>
              </a:rPr>
              <a:t> to watch </a:t>
            </a:r>
            <a:r>
              <a:rPr lang="en-US" dirty="0" smtClean="0">
                <a:solidFill>
                  <a:schemeClr val="bg1"/>
                </a:solidFill>
              </a:rPr>
              <a:t>our</a:t>
            </a:r>
            <a:r>
              <a:rPr lang="en-US" dirty="0" smtClean="0">
                <a:solidFill>
                  <a:schemeClr val="bg1"/>
                </a:solidFill>
              </a:rPr>
              <a:t> videos.</a:t>
            </a:r>
            <a:endParaRPr lang="en-US" dirty="0">
              <a:solidFill>
                <a:schemeClr val="bg1"/>
              </a:solidFill>
            </a:endParaRPr>
          </a:p>
        </p:txBody>
      </p:sp>
    </p:spTree>
    <p:extLst>
      <p:ext uri="{BB962C8B-B14F-4D97-AF65-F5344CB8AC3E}">
        <p14:creationId xmlns:p14="http://schemas.microsoft.com/office/powerpoint/2010/main" val="1723555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Motivation</a:t>
            </a:r>
            <a:endParaRPr lang="en-US" dirty="0"/>
          </a:p>
        </p:txBody>
      </p:sp>
      <p:pic>
        <p:nvPicPr>
          <p:cNvPr id="5" name="图片 5"/>
          <p:cNvPicPr>
            <a:picLocks noChangeAspect="1"/>
          </p:cNvPicPr>
          <p:nvPr/>
        </p:nvPicPr>
        <p:blipFill rotWithShape="1">
          <a:blip r:embed="rId3">
            <a:extLst/>
          </a:blip>
          <a:srcRect t="2488" r="23044"/>
          <a:stretch/>
        </p:blipFill>
        <p:spPr>
          <a:xfrm rot="5400000">
            <a:off x="7188167" y="815872"/>
            <a:ext cx="4767652" cy="47896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3839006"/>
            <a:ext cx="3920246" cy="26415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0119" y="4338536"/>
            <a:ext cx="2089633" cy="2715253"/>
          </a:xfrm>
          <a:prstGeom prst="rect">
            <a:avLst/>
          </a:prstGeom>
        </p:spPr>
      </p:pic>
      <p:sp>
        <p:nvSpPr>
          <p:cNvPr id="3" name="内容占位符 2"/>
          <p:cNvSpPr>
            <a:spLocks noGrp="1"/>
          </p:cNvSpPr>
          <p:nvPr>
            <p:ph idx="1"/>
          </p:nvPr>
        </p:nvSpPr>
        <p:spPr>
          <a:xfrm>
            <a:off x="838200" y="1909948"/>
            <a:ext cx="5149801" cy="4351338"/>
          </a:xfrm>
        </p:spPr>
        <p:txBody>
          <a:bodyPr/>
          <a:lstStyle/>
          <a:p>
            <a:r>
              <a:rPr lang="en-US" dirty="0" smtClean="0"/>
              <a:t>Geology of Permian Basin Class</a:t>
            </a:r>
          </a:p>
          <a:p>
            <a:endParaRPr lang="en-US" dirty="0" smtClean="0"/>
          </a:p>
          <a:p>
            <a:r>
              <a:rPr lang="en-US" dirty="0" smtClean="0"/>
              <a:t>My Class Research Project</a:t>
            </a:r>
            <a:endParaRPr lang="en-US" dirty="0"/>
          </a:p>
        </p:txBody>
      </p:sp>
      <p:sp>
        <p:nvSpPr>
          <p:cNvPr id="4" name="Right Arrow 3"/>
          <p:cNvSpPr/>
          <p:nvPr/>
        </p:nvSpPr>
        <p:spPr>
          <a:xfrm flipH="1">
            <a:off x="6471638" y="4940515"/>
            <a:ext cx="578169" cy="364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832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97277" y="-99847"/>
            <a:ext cx="12402165" cy="7070802"/>
          </a:xfrm>
          <a:prstGeom prst="rect">
            <a:avLst/>
          </a:prstGeom>
        </p:spPr>
      </p:pic>
      <p:grpSp>
        <p:nvGrpSpPr>
          <p:cNvPr id="4" name="组合 3"/>
          <p:cNvGrpSpPr/>
          <p:nvPr/>
        </p:nvGrpSpPr>
        <p:grpSpPr>
          <a:xfrm>
            <a:off x="1181168" y="6359503"/>
            <a:ext cx="10098439" cy="369332"/>
            <a:chOff x="1102145" y="6359503"/>
            <a:chExt cx="10098439" cy="369332"/>
          </a:xfrm>
        </p:grpSpPr>
        <p:sp>
          <p:nvSpPr>
            <p:cNvPr id="2" name="文本框 1"/>
            <p:cNvSpPr txBox="1"/>
            <p:nvPr/>
          </p:nvSpPr>
          <p:spPr>
            <a:xfrm>
              <a:off x="1438167" y="6359503"/>
              <a:ext cx="1885244" cy="369332"/>
            </a:xfrm>
            <a:prstGeom prst="rect">
              <a:avLst/>
            </a:prstGeom>
            <a:noFill/>
          </p:spPr>
          <p:txBody>
            <a:bodyPr wrap="square" rtlCol="0">
              <a:spAutoFit/>
            </a:bodyPr>
            <a:lstStyle/>
            <a:p>
              <a:r>
                <a:rPr lang="en-US" dirty="0" smtClean="0">
                  <a:solidFill>
                    <a:schemeClr val="bg1"/>
                  </a:solidFill>
                </a:rPr>
                <a:t>Video Bloom</a:t>
              </a:r>
              <a:endParaRPr lang="en-US" dirty="0">
                <a:solidFill>
                  <a:schemeClr val="bg1"/>
                </a:solidFill>
              </a:endParaRPr>
            </a:p>
          </p:txBody>
        </p:sp>
        <p:sp>
          <p:nvSpPr>
            <p:cNvPr id="3" name="等腰三角形 2"/>
            <p:cNvSpPr/>
            <p:nvPr/>
          </p:nvSpPr>
          <p:spPr>
            <a:xfrm rot="5400000">
              <a:off x="1096562" y="6451836"/>
              <a:ext cx="195832" cy="18466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文本框 8"/>
            <p:cNvSpPr txBox="1"/>
            <p:nvPr/>
          </p:nvSpPr>
          <p:spPr>
            <a:xfrm>
              <a:off x="3810789" y="6359503"/>
              <a:ext cx="2241727" cy="369332"/>
            </a:xfrm>
            <a:prstGeom prst="rect">
              <a:avLst/>
            </a:prstGeom>
            <a:noFill/>
          </p:spPr>
          <p:txBody>
            <a:bodyPr wrap="square" rtlCol="0">
              <a:spAutoFit/>
            </a:bodyPr>
            <a:lstStyle/>
            <a:p>
              <a:r>
                <a:rPr lang="en-US" dirty="0" smtClean="0">
                  <a:solidFill>
                    <a:schemeClr val="bg1"/>
                  </a:solidFill>
                </a:rPr>
                <a:t>Good Video Shortage</a:t>
              </a:r>
              <a:endParaRPr lang="en-US" dirty="0">
                <a:solidFill>
                  <a:schemeClr val="bg1"/>
                </a:solidFill>
              </a:endParaRPr>
            </a:p>
          </p:txBody>
        </p:sp>
        <p:sp>
          <p:nvSpPr>
            <p:cNvPr id="10" name="等腰三角形 9"/>
            <p:cNvSpPr/>
            <p:nvPr/>
          </p:nvSpPr>
          <p:spPr>
            <a:xfrm rot="5400000">
              <a:off x="3469184" y="6451836"/>
              <a:ext cx="195832" cy="18466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等腰三角形 10"/>
            <p:cNvSpPr/>
            <p:nvPr/>
          </p:nvSpPr>
          <p:spPr>
            <a:xfrm rot="5400000">
              <a:off x="6198289" y="6451836"/>
              <a:ext cx="195832" cy="18466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文本框 13"/>
            <p:cNvSpPr txBox="1"/>
            <p:nvPr/>
          </p:nvSpPr>
          <p:spPr>
            <a:xfrm>
              <a:off x="6539894" y="6359503"/>
              <a:ext cx="1963427" cy="369332"/>
            </a:xfrm>
            <a:prstGeom prst="rect">
              <a:avLst/>
            </a:prstGeom>
            <a:noFill/>
          </p:spPr>
          <p:txBody>
            <a:bodyPr wrap="square" rtlCol="0">
              <a:spAutoFit/>
            </a:bodyPr>
            <a:lstStyle/>
            <a:p>
              <a:r>
                <a:rPr lang="en-US" dirty="0" smtClean="0">
                  <a:solidFill>
                    <a:schemeClr val="bg1"/>
                  </a:solidFill>
                </a:rPr>
                <a:t>Needs to Change</a:t>
              </a:r>
              <a:endParaRPr lang="en-US" dirty="0">
                <a:solidFill>
                  <a:schemeClr val="bg1"/>
                </a:solidFill>
              </a:endParaRPr>
            </a:p>
          </p:txBody>
        </p:sp>
        <p:sp>
          <p:nvSpPr>
            <p:cNvPr id="15" name="等腰三角形 14"/>
            <p:cNvSpPr/>
            <p:nvPr/>
          </p:nvSpPr>
          <p:spPr>
            <a:xfrm rot="5400000">
              <a:off x="8649094" y="6451836"/>
              <a:ext cx="195832" cy="18466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文本框 17"/>
            <p:cNvSpPr txBox="1"/>
            <p:nvPr/>
          </p:nvSpPr>
          <p:spPr>
            <a:xfrm>
              <a:off x="8990697" y="6359503"/>
              <a:ext cx="2209887" cy="369332"/>
            </a:xfrm>
            <a:prstGeom prst="rect">
              <a:avLst/>
            </a:prstGeom>
            <a:noFill/>
          </p:spPr>
          <p:txBody>
            <a:bodyPr wrap="square" rtlCol="0">
              <a:spAutoFit/>
            </a:bodyPr>
            <a:lstStyle/>
            <a:p>
              <a:r>
                <a:rPr lang="en-US" dirty="0" smtClean="0">
                  <a:solidFill>
                    <a:schemeClr val="bg1"/>
                  </a:solidFill>
                </a:rPr>
                <a:t>Permian Basin Video</a:t>
              </a:r>
              <a:endParaRPr lang="en-US" dirty="0">
                <a:solidFill>
                  <a:schemeClr val="bg1"/>
                </a:solidFill>
              </a:endParaRPr>
            </a:p>
          </p:txBody>
        </p:sp>
      </p:grpSp>
    </p:spTree>
    <p:extLst>
      <p:ext uri="{BB962C8B-B14F-4D97-AF65-F5344CB8AC3E}">
        <p14:creationId xmlns:p14="http://schemas.microsoft.com/office/powerpoint/2010/main" val="293051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40" y="-145341"/>
            <a:ext cx="12294540" cy="7038431"/>
          </a:xfrm>
          <a:prstGeom prst="rect">
            <a:avLst/>
          </a:prstGeom>
        </p:spPr>
      </p:pic>
    </p:spTree>
    <p:extLst>
      <p:ext uri="{BB962C8B-B14F-4D97-AF65-F5344CB8AC3E}">
        <p14:creationId xmlns:p14="http://schemas.microsoft.com/office/powerpoint/2010/main" val="4007702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52"/>
            <a:ext cx="12192000" cy="6865052"/>
          </a:xfrm>
          <a:prstGeom prst="rect">
            <a:avLst/>
          </a:prstGeom>
        </p:spPr>
      </p:pic>
    </p:spTree>
    <p:extLst>
      <p:ext uri="{BB962C8B-B14F-4D97-AF65-F5344CB8AC3E}">
        <p14:creationId xmlns:p14="http://schemas.microsoft.com/office/powerpoint/2010/main" val="3042707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Effect>
                      <a14:sharpenSoften amount="-79000"/>
                    </a14:imgEffect>
                    <a14:imgEffect>
                      <a14:saturation sat="137000"/>
                    </a14:imgEffect>
                    <a14:imgEffect>
                      <a14:brightnessContrast bright="18000"/>
                    </a14:imgEffect>
                  </a14:imgLayer>
                </a14:imgProps>
              </a:ext>
              <a:ext uri="{28A0092B-C50C-407E-A947-70E740481C1C}">
                <a14:useLocalDpi xmlns:a14="http://schemas.microsoft.com/office/drawing/2010/main" val="0"/>
              </a:ext>
            </a:extLst>
          </a:blip>
          <a:stretch>
            <a:fillRect/>
          </a:stretch>
        </p:blipFill>
        <p:spPr>
          <a:xfrm>
            <a:off x="-102541" y="-324114"/>
            <a:ext cx="12294541" cy="7569358"/>
          </a:xfrm>
          <a:prstGeom prst="rect">
            <a:avLst/>
          </a:prstGeom>
        </p:spPr>
      </p:pic>
      <p:sp>
        <p:nvSpPr>
          <p:cNvPr id="8" name="Rounded Rectangle 7"/>
          <p:cNvSpPr/>
          <p:nvPr/>
        </p:nvSpPr>
        <p:spPr>
          <a:xfrm>
            <a:off x="-290456" y="1925618"/>
            <a:ext cx="12737054" cy="18503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185" y="2305492"/>
            <a:ext cx="10525461" cy="1325563"/>
          </a:xfrm>
        </p:spPr>
        <p:txBody>
          <a:bodyPr>
            <a:normAutofit fontScale="90000"/>
          </a:bodyPr>
          <a:lstStyle/>
          <a:p>
            <a:pPr algn="ctr"/>
            <a:r>
              <a:rPr lang="en-US" dirty="0" smtClean="0">
                <a:solidFill>
                  <a:schemeClr val="bg1"/>
                </a:solidFill>
              </a:rPr>
              <a:t>Generating Good Geoscience Ed Videos Require </a:t>
            </a:r>
            <a:br>
              <a:rPr lang="en-US" dirty="0" smtClean="0">
                <a:solidFill>
                  <a:schemeClr val="bg1"/>
                </a:solidFill>
              </a:rPr>
            </a:br>
            <a:r>
              <a:rPr lang="en-US" b="1" dirty="0" smtClean="0">
                <a:solidFill>
                  <a:schemeClr val="bg1"/>
                </a:solidFill>
              </a:rPr>
              <a:t>Two</a:t>
            </a:r>
            <a:r>
              <a:rPr lang="en-US" dirty="0" smtClean="0">
                <a:solidFill>
                  <a:schemeClr val="bg1"/>
                </a:solidFill>
              </a:rPr>
              <a:t> Kinds of Expertise</a:t>
            </a:r>
            <a:endParaRPr lang="en-US"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04" y="3579307"/>
            <a:ext cx="11965022" cy="3320835"/>
          </a:xfrm>
          <a:prstGeom prst="rect">
            <a:avLst/>
          </a:prstGeom>
        </p:spPr>
      </p:pic>
      <p:grpSp>
        <p:nvGrpSpPr>
          <p:cNvPr id="18" name="Group 17"/>
          <p:cNvGrpSpPr/>
          <p:nvPr/>
        </p:nvGrpSpPr>
        <p:grpSpPr>
          <a:xfrm>
            <a:off x="1353894" y="820120"/>
            <a:ext cx="8709526" cy="884089"/>
            <a:chOff x="6378510" y="583552"/>
            <a:chExt cx="8709526" cy="884089"/>
          </a:xfrm>
        </p:grpSpPr>
        <p:sp>
          <p:nvSpPr>
            <p:cNvPr id="15" name="TextBox 14"/>
            <p:cNvSpPr txBox="1"/>
            <p:nvPr/>
          </p:nvSpPr>
          <p:spPr>
            <a:xfrm>
              <a:off x="12651408" y="583552"/>
              <a:ext cx="2436628" cy="830997"/>
            </a:xfrm>
            <a:prstGeom prst="rect">
              <a:avLst/>
            </a:prstGeom>
            <a:noFill/>
          </p:spPr>
          <p:txBody>
            <a:bodyPr wrap="none" rtlCol="0">
              <a:spAutoFit/>
            </a:bodyPr>
            <a:lstStyle/>
            <a:p>
              <a:pPr algn="ctr"/>
              <a:r>
                <a:rPr lang="en-US" sz="2400" dirty="0">
                  <a:latin typeface="Myriad Pro" panose="020B0503030403020204" pitchFamily="34" charset="0"/>
                </a:rPr>
                <a:t>Professors</a:t>
              </a:r>
            </a:p>
            <a:p>
              <a:pPr algn="ctr"/>
              <a:r>
                <a:rPr lang="en-US" sz="2400" dirty="0">
                  <a:latin typeface="Myriad Pro" panose="020B0503030403020204" pitchFamily="34" charset="0"/>
                </a:rPr>
                <a:t>(Provide Content)</a:t>
              </a:r>
            </a:p>
          </p:txBody>
        </p:sp>
        <p:sp>
          <p:nvSpPr>
            <p:cNvPr id="16" name="TextBox 15"/>
            <p:cNvSpPr txBox="1"/>
            <p:nvPr/>
          </p:nvSpPr>
          <p:spPr>
            <a:xfrm>
              <a:off x="6378510" y="636644"/>
              <a:ext cx="2266070" cy="830997"/>
            </a:xfrm>
            <a:prstGeom prst="rect">
              <a:avLst/>
            </a:prstGeom>
            <a:noFill/>
          </p:spPr>
          <p:txBody>
            <a:bodyPr wrap="square" rtlCol="0">
              <a:spAutoFit/>
            </a:bodyPr>
            <a:lstStyle>
              <a:defPPr>
                <a:defRPr lang="en-US"/>
              </a:defPPr>
              <a:lvl1pPr algn="ctr">
                <a:defRPr sz="2400">
                  <a:latin typeface="Myriad Pro" panose="020B0503030403020204" pitchFamily="34" charset="0"/>
                </a:defRPr>
              </a:lvl1pPr>
            </a:lstStyle>
            <a:p>
              <a:r>
                <a:rPr lang="en-US" dirty="0"/>
                <a:t>Undergraduates</a:t>
              </a:r>
            </a:p>
            <a:p>
              <a:r>
                <a:rPr lang="en-US" dirty="0"/>
                <a:t>(making Video)</a:t>
              </a:r>
            </a:p>
          </p:txBody>
        </p:sp>
      </p:grpSp>
      <p:sp>
        <p:nvSpPr>
          <p:cNvPr id="17" name="TextBox 16"/>
          <p:cNvSpPr txBox="1"/>
          <p:nvPr/>
        </p:nvSpPr>
        <p:spPr>
          <a:xfrm>
            <a:off x="3619964" y="-179194"/>
            <a:ext cx="3768969" cy="830997"/>
          </a:xfrm>
          <a:prstGeom prst="rect">
            <a:avLst/>
          </a:prstGeom>
          <a:noFill/>
        </p:spPr>
        <p:txBody>
          <a:bodyPr wrap="square" rtlCol="0">
            <a:spAutoFit/>
          </a:bodyPr>
          <a:lstStyle/>
          <a:p>
            <a:pPr algn="ctr"/>
            <a:r>
              <a:rPr lang="en-US" sz="2400" dirty="0" smtClean="0">
                <a:latin typeface="Myriad Pro" panose="020B0503030403020204" pitchFamily="34" charset="0"/>
              </a:rPr>
              <a:t>Graduate Students (Bridging Role)</a:t>
            </a:r>
            <a:endParaRPr lang="en-US" sz="2400" dirty="0">
              <a:latin typeface="Myriad Pro" panose="020B0503030403020204" pitchFamily="34" charset="0"/>
            </a:endParaRPr>
          </a:p>
        </p:txBody>
      </p:sp>
    </p:spTree>
    <p:extLst>
      <p:ext uri="{BB962C8B-B14F-4D97-AF65-F5344CB8AC3E}">
        <p14:creationId xmlns:p14="http://schemas.microsoft.com/office/powerpoint/2010/main" val="3484916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0359" y="230146"/>
            <a:ext cx="6160350" cy="1325563"/>
          </a:xfrm>
        </p:spPr>
        <p:txBody>
          <a:bodyPr/>
          <a:lstStyle/>
          <a:p>
            <a:r>
              <a:rPr lang="en-US" dirty="0" smtClean="0"/>
              <a:t>Design Videos </a:t>
            </a:r>
            <a:r>
              <a:rPr lang="en-US" dirty="0"/>
              <a:t>with </a:t>
            </a:r>
            <a:r>
              <a:rPr lang="en-US" dirty="0" smtClean="0"/>
              <a:t/>
            </a:r>
            <a:br>
              <a:rPr lang="en-US" dirty="0" smtClean="0"/>
            </a:br>
            <a:r>
              <a:rPr lang="en-US" dirty="0" smtClean="0"/>
              <a:t>Certain </a:t>
            </a:r>
            <a:r>
              <a:rPr lang="en-US" dirty="0"/>
              <a:t>A</a:t>
            </a:r>
            <a:r>
              <a:rPr lang="en-US" dirty="0" smtClean="0"/>
              <a:t>udiences </a:t>
            </a:r>
            <a:r>
              <a:rPr lang="en-US" dirty="0"/>
              <a:t>in </a:t>
            </a:r>
            <a:r>
              <a:rPr lang="en-US" dirty="0" smtClean="0"/>
              <a:t>Mind</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312" y="1715087"/>
            <a:ext cx="5465953" cy="2748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968292" y="5771003"/>
            <a:ext cx="10578601" cy="954107"/>
          </a:xfrm>
          <a:prstGeom prst="rect">
            <a:avLst/>
          </a:prstGeom>
          <a:noFill/>
        </p:spPr>
        <p:txBody>
          <a:bodyPr wrap="none" rtlCol="0">
            <a:spAutoFit/>
          </a:bodyPr>
          <a:lstStyle/>
          <a:p>
            <a:pPr algn="ctr"/>
            <a:r>
              <a:rPr lang="en-US" sz="2800" dirty="0" smtClean="0"/>
              <a:t>There is a vast difference between </a:t>
            </a:r>
            <a:r>
              <a:rPr lang="en-US" sz="2800" dirty="0"/>
              <a:t>m</a:t>
            </a:r>
            <a:r>
              <a:rPr lang="en-US" sz="2800" dirty="0" smtClean="0"/>
              <a:t>aterial </a:t>
            </a:r>
            <a:r>
              <a:rPr lang="en-US" sz="2800" dirty="0"/>
              <a:t>a</a:t>
            </a:r>
            <a:r>
              <a:rPr lang="en-US" sz="2800" dirty="0" smtClean="0"/>
              <a:t>ppropriate for </a:t>
            </a:r>
          </a:p>
          <a:p>
            <a:pPr algn="ctr"/>
            <a:r>
              <a:rPr lang="en-US" sz="2800" dirty="0" smtClean="0"/>
              <a:t>freshman Geology 101 and upper division Geoscience major audiences </a:t>
            </a:r>
          </a:p>
        </p:txBody>
      </p:sp>
      <p:sp>
        <p:nvSpPr>
          <p:cNvPr id="17" name="文本框 16"/>
          <p:cNvSpPr txBox="1"/>
          <p:nvPr/>
        </p:nvSpPr>
        <p:spPr>
          <a:xfrm>
            <a:off x="7557952" y="4563361"/>
            <a:ext cx="3630353" cy="400110"/>
          </a:xfrm>
          <a:prstGeom prst="rect">
            <a:avLst/>
          </a:prstGeom>
          <a:noFill/>
        </p:spPr>
        <p:txBody>
          <a:bodyPr wrap="none" rtlCol="0">
            <a:spAutoFit/>
          </a:bodyPr>
          <a:lstStyle/>
          <a:p>
            <a:r>
              <a:rPr lang="en-US" sz="2000" dirty="0" smtClean="0"/>
              <a:t>Sediments and Stratigraphy Class</a:t>
            </a:r>
            <a:endParaRPr 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36" y="230147"/>
            <a:ext cx="6321077" cy="5171790"/>
          </a:xfrm>
          <a:prstGeom prst="rect">
            <a:avLst/>
          </a:prstGeom>
        </p:spPr>
      </p:pic>
      <p:sp>
        <p:nvSpPr>
          <p:cNvPr id="6" name="Freeform 5"/>
          <p:cNvSpPr/>
          <p:nvPr/>
        </p:nvSpPr>
        <p:spPr>
          <a:xfrm>
            <a:off x="3303835" y="2189748"/>
            <a:ext cx="2062249" cy="1660357"/>
          </a:xfrm>
          <a:custGeom>
            <a:avLst/>
            <a:gdLst>
              <a:gd name="connsiteX0" fmla="*/ 787941 w 1546698"/>
              <a:gd name="connsiteY0" fmla="*/ 19456 h 1245141"/>
              <a:gd name="connsiteX1" fmla="*/ 0 w 1546698"/>
              <a:gd name="connsiteY1" fmla="*/ 0 h 1245141"/>
              <a:gd name="connsiteX2" fmla="*/ 29183 w 1546698"/>
              <a:gd name="connsiteY2" fmla="*/ 1235413 h 1245141"/>
              <a:gd name="connsiteX3" fmla="*/ 1546698 w 1546698"/>
              <a:gd name="connsiteY3" fmla="*/ 1245141 h 1245141"/>
              <a:gd name="connsiteX4" fmla="*/ 787941 w 1546698"/>
              <a:gd name="connsiteY4" fmla="*/ 19456 h 124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698" h="1245141">
                <a:moveTo>
                  <a:pt x="787941" y="19456"/>
                </a:moveTo>
                <a:lnTo>
                  <a:pt x="0" y="0"/>
                </a:lnTo>
                <a:lnTo>
                  <a:pt x="29183" y="1235413"/>
                </a:lnTo>
                <a:lnTo>
                  <a:pt x="1546698" y="1245141"/>
                </a:lnTo>
                <a:lnTo>
                  <a:pt x="787941" y="19456"/>
                </a:lnTo>
                <a:close/>
              </a:path>
            </a:pathLst>
          </a:custGeom>
          <a:noFill/>
          <a:ln w="5715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a:stCxn id="6" idx="3"/>
            <a:endCxn id="8" idx="1"/>
          </p:cNvCxnSpPr>
          <p:nvPr/>
        </p:nvCxnSpPr>
        <p:spPr>
          <a:xfrm flipV="1">
            <a:off x="5366084" y="3089402"/>
            <a:ext cx="1068228" cy="760703"/>
          </a:xfrm>
          <a:prstGeom prst="bentConnector3">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24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67" y="165043"/>
            <a:ext cx="5335954" cy="1325563"/>
          </a:xfrm>
        </p:spPr>
        <p:txBody>
          <a:bodyPr/>
          <a:lstStyle/>
          <a:p>
            <a:r>
              <a:rPr lang="en-US" dirty="0" smtClean="0"/>
              <a:t>How much do they know Permian Basin?</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569" y="4001108"/>
            <a:ext cx="8762961" cy="2737034"/>
          </a:xfrm>
          <a:prstGeom prst="rect">
            <a:avLst/>
          </a:prstGeom>
        </p:spPr>
      </p:pic>
      <p:sp>
        <p:nvSpPr>
          <p:cNvPr id="5" name="Rectangle 4"/>
          <p:cNvSpPr/>
          <p:nvPr/>
        </p:nvSpPr>
        <p:spPr>
          <a:xfrm>
            <a:off x="7298648" y="3516565"/>
            <a:ext cx="2362377" cy="338554"/>
          </a:xfrm>
          <a:prstGeom prst="rect">
            <a:avLst/>
          </a:prstGeom>
          <a:noFill/>
        </p:spPr>
        <p:txBody>
          <a:bodyPr wrap="none" lIns="91440" tIns="45720" rIns="91440" bIns="45720">
            <a:spAutoFit/>
          </a:bodyPr>
          <a:lstStyle/>
          <a:p>
            <a:pPr algn="ctr"/>
            <a:r>
              <a:rPr lang="en-US" sz="1600" b="0" cap="none" spc="0" dirty="0" smtClean="0">
                <a:ln w="0"/>
                <a:solidFill>
                  <a:schemeClr val="tx1"/>
                </a:solidFill>
                <a:effectLst>
                  <a:outerShdw blurRad="38100" dist="19050" dir="2700000" algn="tl" rotWithShape="0">
                    <a:schemeClr val="dk1">
                      <a:alpha val="40000"/>
                    </a:schemeClr>
                  </a:outerShdw>
                </a:effectLst>
              </a:rPr>
              <a:t>Pre-Video Test (Oct, 2017)</a:t>
            </a:r>
            <a:endParaRPr 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4"/>
          <a:stretch>
            <a:fillRect/>
          </a:stretch>
        </p:blipFill>
        <p:spPr>
          <a:xfrm>
            <a:off x="5793786" y="360676"/>
            <a:ext cx="5372100" cy="3009900"/>
          </a:xfrm>
          <a:prstGeom prst="rect">
            <a:avLst/>
          </a:prstGeom>
        </p:spPr>
      </p:pic>
    </p:spTree>
    <p:extLst>
      <p:ext uri="{BB962C8B-B14F-4D97-AF65-F5344CB8AC3E}">
        <p14:creationId xmlns:p14="http://schemas.microsoft.com/office/powerpoint/2010/main" val="3937832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852" y="0"/>
            <a:ext cx="10262680" cy="6256419"/>
          </a:xfrm>
          <a:prstGeom prst="rect">
            <a:avLst/>
          </a:prstGeom>
        </p:spPr>
      </p:pic>
      <p:sp>
        <p:nvSpPr>
          <p:cNvPr id="5" name="Rectangle 4"/>
          <p:cNvSpPr/>
          <p:nvPr/>
        </p:nvSpPr>
        <p:spPr>
          <a:xfrm>
            <a:off x="3562897" y="225470"/>
            <a:ext cx="48489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Pre-Video Result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069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5242</TotalTime>
  <Words>1294</Words>
  <Application>Microsoft Office PowerPoint</Application>
  <PresentationFormat>Widescreen</PresentationFormat>
  <Paragraphs>62</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等线</vt:lpstr>
      <vt:lpstr>宋体</vt:lpstr>
      <vt:lpstr>Arial</vt:lpstr>
      <vt:lpstr>Calibri</vt:lpstr>
      <vt:lpstr>Calibri Light</vt:lpstr>
      <vt:lpstr>Myriad Pro</vt:lpstr>
      <vt:lpstr>Office 主题</vt:lpstr>
      <vt:lpstr>MAKING AND ASSESSING A SHORT VIDEO TO TEACH UPPER DIVISION UNDERGRADUATE GEOSCIENCE MAJORS ABOUT THE PERMIAN BASIN OF TEXAS AND NEW MEXICO</vt:lpstr>
      <vt:lpstr>Motivation</vt:lpstr>
      <vt:lpstr>PowerPoint Presentation</vt:lpstr>
      <vt:lpstr>PowerPoint Presentation</vt:lpstr>
      <vt:lpstr>PowerPoint Presentation</vt:lpstr>
      <vt:lpstr>Generating Good Geoscience Ed Videos Require  Two Kinds of Expertise</vt:lpstr>
      <vt:lpstr>Design Videos with  Certain Audiences in Mind</vt:lpstr>
      <vt:lpstr>How much do they know Permian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AND ASSESSING A SHORT VIDEO TO TEACH UPPER DIVISION UNDERGRADUATE GEOSCIENCE MAJORS ABOUT THE PERMIAN BASIN OF TEXAS AND NEW MEXICO</dc:title>
  <dc:creator>Wang, Ning</dc:creator>
  <cp:lastModifiedBy>Wang, Ning</cp:lastModifiedBy>
  <cp:revision>227</cp:revision>
  <dcterms:created xsi:type="dcterms:W3CDTF">2018-03-05T01:43:11Z</dcterms:created>
  <dcterms:modified xsi:type="dcterms:W3CDTF">2018-03-15T18:31:36Z</dcterms:modified>
</cp:coreProperties>
</file>