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3"/>
  </p:handoutMasterIdLst>
  <p:sldIdLst>
    <p:sldId id="256" r:id="rId2"/>
    <p:sldId id="259" r:id="rId3"/>
    <p:sldId id="266" r:id="rId4"/>
    <p:sldId id="267" r:id="rId5"/>
    <p:sldId id="260" r:id="rId6"/>
    <p:sldId id="265" r:id="rId7"/>
    <p:sldId id="268" r:id="rId8"/>
    <p:sldId id="269" r:id="rId9"/>
    <p:sldId id="257" r:id="rId10"/>
    <p:sldId id="270" r:id="rId11"/>
    <p:sldId id="263" r:id="rId12"/>
    <p:sldId id="273" r:id="rId13"/>
    <p:sldId id="274" r:id="rId14"/>
    <p:sldId id="271" r:id="rId15"/>
    <p:sldId id="275" r:id="rId16"/>
    <p:sldId id="276" r:id="rId17"/>
    <p:sldId id="277" r:id="rId18"/>
    <p:sldId id="261" r:id="rId19"/>
    <p:sldId id="258" r:id="rId20"/>
    <p:sldId id="272"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60"/>
  </p:normalViewPr>
  <p:slideViewPr>
    <p:cSldViewPr>
      <p:cViewPr>
        <p:scale>
          <a:sx n="90" d="100"/>
          <a:sy n="90" d="100"/>
        </p:scale>
        <p:origin x="-2202" y="-4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3C3A4F-46B5-4301-B79A-AD9D9E213C56}" type="datetimeFigureOut">
              <a:rPr lang="en-US" smtClean="0"/>
              <a:t>3/9/2018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131EA-F3A5-40A4-B1C2-65A8781B75C5}" type="slidenum">
              <a:rPr lang="en-US" smtClean="0"/>
              <a:t>‹#›</a:t>
            </a:fld>
            <a:endParaRPr lang="en-US"/>
          </a:p>
        </p:txBody>
      </p:sp>
    </p:spTree>
    <p:extLst>
      <p:ext uri="{BB962C8B-B14F-4D97-AF65-F5344CB8AC3E}">
        <p14:creationId xmlns:p14="http://schemas.microsoft.com/office/powerpoint/2010/main" val="5747695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2710B-DF5D-4A49-834D-A2BC4358A0D5}"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353552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2710B-DF5D-4A49-834D-A2BC4358A0D5}"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109469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2710B-DF5D-4A49-834D-A2BC4358A0D5}"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230172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2710B-DF5D-4A49-834D-A2BC4358A0D5}"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1525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2710B-DF5D-4A49-834D-A2BC4358A0D5}"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37942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2710B-DF5D-4A49-834D-A2BC4358A0D5}"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135650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2710B-DF5D-4A49-834D-A2BC4358A0D5}"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326595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2710B-DF5D-4A49-834D-A2BC4358A0D5}"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286711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2710B-DF5D-4A49-834D-A2BC4358A0D5}"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376367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2710B-DF5D-4A49-834D-A2BC4358A0D5}"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327337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2710B-DF5D-4A49-834D-A2BC4358A0D5}"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89E1C-B75F-4037-A0D4-A7DFF87E07A3}" type="slidenum">
              <a:rPr lang="en-US" smtClean="0"/>
              <a:t>‹#›</a:t>
            </a:fld>
            <a:endParaRPr lang="en-US"/>
          </a:p>
        </p:txBody>
      </p:sp>
    </p:spTree>
    <p:extLst>
      <p:ext uri="{BB962C8B-B14F-4D97-AF65-F5344CB8AC3E}">
        <p14:creationId xmlns:p14="http://schemas.microsoft.com/office/powerpoint/2010/main" val="45855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2710B-DF5D-4A49-834D-A2BC4358A0D5}" type="datetimeFigureOut">
              <a:rPr lang="en-US" smtClean="0"/>
              <a:t>3/9/2018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89E1C-B75F-4037-A0D4-A7DFF87E07A3}" type="slidenum">
              <a:rPr lang="en-US" smtClean="0"/>
              <a:t>‹#›</a:t>
            </a:fld>
            <a:endParaRPr lang="en-US"/>
          </a:p>
        </p:txBody>
      </p:sp>
    </p:spTree>
    <p:extLst>
      <p:ext uri="{BB962C8B-B14F-4D97-AF65-F5344CB8AC3E}">
        <p14:creationId xmlns:p14="http://schemas.microsoft.com/office/powerpoint/2010/main" val="2042567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229600" cy="4819650"/>
          </a:xfrm>
        </p:spPr>
        <p:txBody>
          <a:bodyPr>
            <a:normAutofit/>
          </a:bodyPr>
          <a:lstStyle/>
          <a:p>
            <a:r>
              <a:rPr lang="en-US" dirty="0" smtClean="0"/>
              <a:t> WHAT WAS BETWEEN THE YUCATAN PENINSULA AND THE OUACHITA MOUNTAINS AT THE END OF THE PALEOZOIC?: HISTORIES OF PRESENT STRUCTURES OFFER CLUES </a:t>
            </a:r>
            <a:endParaRPr lang="en-US" dirty="0"/>
          </a:p>
        </p:txBody>
      </p:sp>
      <p:sp>
        <p:nvSpPr>
          <p:cNvPr id="3" name="Subtitle 2"/>
          <p:cNvSpPr>
            <a:spLocks noGrp="1"/>
          </p:cNvSpPr>
          <p:nvPr>
            <p:ph type="subTitle" idx="1"/>
          </p:nvPr>
        </p:nvSpPr>
        <p:spPr>
          <a:xfrm>
            <a:off x="533400" y="4876800"/>
            <a:ext cx="7854696" cy="1752600"/>
          </a:xfrm>
        </p:spPr>
        <p:txBody>
          <a:bodyPr/>
          <a:lstStyle/>
          <a:p>
            <a:r>
              <a:rPr lang="en-US" dirty="0" smtClean="0"/>
              <a:t>Gary L. Kinsland</a:t>
            </a:r>
          </a:p>
          <a:p>
            <a:endParaRPr lang="en-US" dirty="0" smtClean="0"/>
          </a:p>
          <a:p>
            <a:r>
              <a:rPr lang="en-US" dirty="0" smtClean="0"/>
              <a:t>    University of Louisiana at Lafayette</a:t>
            </a:r>
          </a:p>
          <a:p>
            <a:endParaRPr lang="en-US" dirty="0"/>
          </a:p>
        </p:txBody>
      </p:sp>
    </p:spTree>
    <p:extLst>
      <p:ext uri="{BB962C8B-B14F-4D97-AF65-F5344CB8AC3E}">
        <p14:creationId xmlns:p14="http://schemas.microsoft.com/office/powerpoint/2010/main" val="428538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09" y="152400"/>
            <a:ext cx="8229600" cy="646331"/>
          </a:xfrm>
          <a:prstGeom prst="rect">
            <a:avLst/>
          </a:prstGeom>
          <a:noFill/>
        </p:spPr>
        <p:txBody>
          <a:bodyPr wrap="square" rtlCol="0">
            <a:spAutoFit/>
          </a:bodyPr>
          <a:lstStyle/>
          <a:p>
            <a:r>
              <a:rPr lang="en-US" dirty="0" smtClean="0"/>
              <a:t>What is in this anomalous area?  Why did it stretch/rift so far from the main Gulf rifting event (i.e. rotation of the Yucatan block)?</a:t>
            </a:r>
            <a:endParaRPr lang="en-US" dirty="0"/>
          </a:p>
        </p:txBody>
      </p:sp>
      <p:sp>
        <p:nvSpPr>
          <p:cNvPr id="3" name="TextBox 2"/>
          <p:cNvSpPr txBox="1"/>
          <p:nvPr/>
        </p:nvSpPr>
        <p:spPr>
          <a:xfrm>
            <a:off x="0" y="914400"/>
            <a:ext cx="9144000" cy="1754326"/>
          </a:xfrm>
          <a:prstGeom prst="rect">
            <a:avLst/>
          </a:prstGeom>
          <a:noFill/>
        </p:spPr>
        <p:txBody>
          <a:bodyPr wrap="square" rtlCol="0">
            <a:spAutoFit/>
          </a:bodyPr>
          <a:lstStyle/>
          <a:p>
            <a:r>
              <a:rPr lang="en-US" dirty="0" smtClean="0"/>
              <a:t>Possibilities:</a:t>
            </a:r>
          </a:p>
          <a:p>
            <a:pPr marL="342900" indent="-342900">
              <a:buAutoNum type="arabicPeriod"/>
            </a:pPr>
            <a:r>
              <a:rPr lang="en-US" dirty="0" smtClean="0"/>
              <a:t>Piece of </a:t>
            </a:r>
            <a:r>
              <a:rPr lang="en-US" dirty="0" err="1" smtClean="0"/>
              <a:t>Laurentia</a:t>
            </a:r>
            <a:r>
              <a:rPr lang="en-US" dirty="0" smtClean="0"/>
              <a:t> that rifted away during the late Pre-Cambrian rifting and was re-implanted in the Paleozoic when </a:t>
            </a:r>
            <a:r>
              <a:rPr lang="en-US" dirty="0" err="1" smtClean="0"/>
              <a:t>Gondwana</a:t>
            </a:r>
            <a:r>
              <a:rPr lang="en-US" dirty="0" smtClean="0"/>
              <a:t> (Yucatan block) docked.</a:t>
            </a:r>
          </a:p>
          <a:p>
            <a:pPr marL="342900" indent="-342900">
              <a:buAutoNum type="arabicPeriod"/>
            </a:pPr>
            <a:r>
              <a:rPr lang="en-US" dirty="0" smtClean="0"/>
              <a:t>Island arc material from the leading edge of the incoming Yucatan block.</a:t>
            </a:r>
          </a:p>
          <a:p>
            <a:pPr marL="342900" indent="-342900">
              <a:buAutoNum type="arabicPeriod"/>
            </a:pPr>
            <a:r>
              <a:rPr lang="en-US" dirty="0" smtClean="0"/>
              <a:t>Oceanic plateau from between </a:t>
            </a:r>
            <a:r>
              <a:rPr lang="en-US" dirty="0" err="1" smtClean="0"/>
              <a:t>Laurentia</a:t>
            </a:r>
            <a:r>
              <a:rPr lang="en-US" dirty="0" smtClean="0"/>
              <a:t> and the Yucatan block.</a:t>
            </a:r>
          </a:p>
          <a:p>
            <a:pPr marL="342900" indent="-342900">
              <a:buAutoNum type="arabicPeriod"/>
            </a:pPr>
            <a:r>
              <a:rPr lang="en-US" dirty="0" smtClean="0"/>
              <a:t>Continental piece of the Yucatan block.</a:t>
            </a:r>
            <a:endParaRPr lang="en-US" dirty="0"/>
          </a:p>
        </p:txBody>
      </p:sp>
      <p:sp>
        <p:nvSpPr>
          <p:cNvPr id="4" name="TextBox 3"/>
          <p:cNvSpPr txBox="1"/>
          <p:nvPr/>
        </p:nvSpPr>
        <p:spPr>
          <a:xfrm>
            <a:off x="152400" y="2895600"/>
            <a:ext cx="8763000" cy="2585323"/>
          </a:xfrm>
          <a:prstGeom prst="rect">
            <a:avLst/>
          </a:prstGeom>
          <a:noFill/>
        </p:spPr>
        <p:txBody>
          <a:bodyPr wrap="square" rtlCol="0">
            <a:spAutoFit/>
          </a:bodyPr>
          <a:lstStyle/>
          <a:p>
            <a:r>
              <a:rPr lang="en-US" dirty="0" smtClean="0"/>
              <a:t>Comments:</a:t>
            </a:r>
          </a:p>
          <a:p>
            <a:pPr marL="342900" indent="-342900">
              <a:buAutoNum type="arabicPeriod"/>
            </a:pPr>
            <a:r>
              <a:rPr lang="en-US" dirty="0" smtClean="0"/>
              <a:t>This might fit with the Clift et al. (2017) suggestion that the Iapetus Ocean suture is to the south…perhaps the southern seismic boundary of Cramer (2017).</a:t>
            </a:r>
          </a:p>
          <a:p>
            <a:pPr marL="342900" indent="-342900">
              <a:buAutoNum type="arabicPeriod"/>
            </a:pPr>
            <a:r>
              <a:rPr lang="en-US" dirty="0" smtClean="0"/>
              <a:t>Seems that there must be subduction zone material somewhere from the closing of the Iapetus Ocean.</a:t>
            </a:r>
          </a:p>
          <a:p>
            <a:pPr marL="342900" indent="-342900">
              <a:buAutoNum type="arabicPeriod"/>
            </a:pPr>
            <a:r>
              <a:rPr lang="en-US" dirty="0" smtClean="0"/>
              <a:t>Such pieces, suspect terranes, were implanted along the west coast of North America.</a:t>
            </a:r>
          </a:p>
          <a:p>
            <a:pPr marL="342900" indent="-342900">
              <a:buAutoNum type="arabicPeriod"/>
            </a:pPr>
            <a:r>
              <a:rPr lang="en-US" dirty="0" smtClean="0"/>
              <a:t>Perhaps the Yucatan block impacted close to the rift passive margin forming the </a:t>
            </a:r>
            <a:r>
              <a:rPr lang="en-US" dirty="0" err="1" smtClean="0"/>
              <a:t>Ouachitas</a:t>
            </a:r>
            <a:r>
              <a:rPr lang="en-US" dirty="0" smtClean="0"/>
              <a:t> but part of the block stretched and split resulting in the anomalous area.</a:t>
            </a:r>
          </a:p>
          <a:p>
            <a:pPr marL="342900" indent="-342900">
              <a:buAutoNum type="arabicPeriod"/>
            </a:pPr>
            <a:endParaRPr lang="en-US" dirty="0"/>
          </a:p>
        </p:txBody>
      </p:sp>
    </p:spTree>
    <p:extLst>
      <p:ext uri="{BB962C8B-B14F-4D97-AF65-F5344CB8AC3E}">
        <p14:creationId xmlns:p14="http://schemas.microsoft.com/office/powerpoint/2010/main" val="423843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81400"/>
            <a:ext cx="3331751" cy="283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99263" y="4598152"/>
            <a:ext cx="853737" cy="646331"/>
          </a:xfrm>
          <a:prstGeom prst="rect">
            <a:avLst/>
          </a:prstGeom>
          <a:noFill/>
        </p:spPr>
        <p:txBody>
          <a:bodyPr wrap="square" rtlCol="0">
            <a:spAutoFit/>
          </a:bodyPr>
          <a:lstStyle/>
          <a:p>
            <a:r>
              <a:rPr lang="en-US" dirty="0" smtClean="0"/>
              <a:t>Sabine Uplift</a:t>
            </a:r>
            <a:endParaRPr lang="en-US" dirty="0"/>
          </a:p>
        </p:txBody>
      </p:sp>
      <p:sp>
        <p:nvSpPr>
          <p:cNvPr id="3" name="TextBox 2"/>
          <p:cNvSpPr txBox="1"/>
          <p:nvPr/>
        </p:nvSpPr>
        <p:spPr>
          <a:xfrm>
            <a:off x="6331999" y="3048000"/>
            <a:ext cx="2438400" cy="381000"/>
          </a:xfrm>
          <a:prstGeom prst="rect">
            <a:avLst/>
          </a:prstGeom>
          <a:noFill/>
        </p:spPr>
        <p:txBody>
          <a:bodyPr wrap="square" rtlCol="0">
            <a:spAutoFit/>
          </a:bodyPr>
          <a:lstStyle/>
          <a:p>
            <a:r>
              <a:rPr lang="en-US" dirty="0" smtClean="0"/>
              <a:t>Monroe Uplift</a:t>
            </a:r>
            <a:endParaRPr lang="en-US" dirty="0"/>
          </a:p>
        </p:txBody>
      </p:sp>
      <p:sp>
        <p:nvSpPr>
          <p:cNvPr id="4" name="TextBox 3"/>
          <p:cNvSpPr txBox="1"/>
          <p:nvPr/>
        </p:nvSpPr>
        <p:spPr>
          <a:xfrm>
            <a:off x="8001000" y="5103674"/>
            <a:ext cx="990600" cy="646331"/>
          </a:xfrm>
          <a:prstGeom prst="rect">
            <a:avLst/>
          </a:prstGeom>
          <a:noFill/>
        </p:spPr>
        <p:txBody>
          <a:bodyPr wrap="square" rtlCol="0">
            <a:spAutoFit/>
          </a:bodyPr>
          <a:lstStyle/>
          <a:p>
            <a:r>
              <a:rPr lang="en-US" dirty="0" smtClean="0"/>
              <a:t>LaSalle</a:t>
            </a:r>
          </a:p>
          <a:p>
            <a:r>
              <a:rPr lang="en-US" dirty="0" smtClean="0"/>
              <a:t>Arch</a:t>
            </a:r>
            <a:endParaRPr lang="en-US" dirty="0"/>
          </a:p>
        </p:txBody>
      </p:sp>
      <p:sp>
        <p:nvSpPr>
          <p:cNvPr id="5" name="TextBox 4"/>
          <p:cNvSpPr txBox="1"/>
          <p:nvPr/>
        </p:nvSpPr>
        <p:spPr>
          <a:xfrm>
            <a:off x="4150126" y="5334000"/>
            <a:ext cx="1066800" cy="923330"/>
          </a:xfrm>
          <a:prstGeom prst="rect">
            <a:avLst/>
          </a:prstGeom>
          <a:noFill/>
        </p:spPr>
        <p:txBody>
          <a:bodyPr wrap="square" rtlCol="0">
            <a:spAutoFit/>
          </a:bodyPr>
          <a:lstStyle/>
          <a:p>
            <a:r>
              <a:rPr lang="en-US" dirty="0" smtClean="0"/>
              <a:t>Angelina Caldwell</a:t>
            </a:r>
          </a:p>
          <a:p>
            <a:r>
              <a:rPr lang="en-US" dirty="0" smtClean="0"/>
              <a:t>Flexure</a:t>
            </a:r>
            <a:endParaRPr lang="en-US" dirty="0"/>
          </a:p>
        </p:txBody>
      </p:sp>
      <p:cxnSp>
        <p:nvCxnSpPr>
          <p:cNvPr id="7" name="Straight Connector 6"/>
          <p:cNvCxnSpPr/>
          <p:nvPr/>
        </p:nvCxnSpPr>
        <p:spPr>
          <a:xfrm flipV="1">
            <a:off x="4800600" y="4800601"/>
            <a:ext cx="696712" cy="258127"/>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4953000" y="5417222"/>
            <a:ext cx="1025926" cy="60257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a:stCxn id="3" idx="1"/>
          </p:cNvCxnSpPr>
          <p:nvPr/>
        </p:nvCxnSpPr>
        <p:spPr>
          <a:xfrm>
            <a:off x="6331999" y="3238500"/>
            <a:ext cx="830801" cy="9525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6858000" y="5334000"/>
            <a:ext cx="1181100" cy="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4150126" y="6416933"/>
            <a:ext cx="2152465" cy="276999"/>
          </a:xfrm>
          <a:prstGeom prst="rect">
            <a:avLst/>
          </a:prstGeom>
          <a:noFill/>
        </p:spPr>
        <p:txBody>
          <a:bodyPr wrap="square" rtlCol="0">
            <a:spAutoFit/>
          </a:bodyPr>
          <a:lstStyle/>
          <a:p>
            <a:r>
              <a:rPr lang="en-US" sz="1200" b="1" dirty="0" smtClean="0">
                <a:solidFill>
                  <a:srgbClr val="FF0000"/>
                </a:solidFill>
              </a:rPr>
              <a:t>TOP OF CRETACEOUS TODAY</a:t>
            </a:r>
            <a:endParaRPr lang="en-US" sz="1200" b="1" dirty="0">
              <a:solidFill>
                <a:srgbClr val="FF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1" y="-1479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248400" y="6462960"/>
            <a:ext cx="2514600" cy="369332"/>
          </a:xfrm>
          <a:prstGeom prst="rect">
            <a:avLst/>
          </a:prstGeom>
          <a:noFill/>
        </p:spPr>
        <p:txBody>
          <a:bodyPr wrap="square" rtlCol="0">
            <a:spAutoFit/>
          </a:bodyPr>
          <a:lstStyle/>
          <a:p>
            <a:r>
              <a:rPr lang="en-US" dirty="0" smtClean="0"/>
              <a:t>Both figures:  Ivy (2017)</a:t>
            </a:r>
            <a:endParaRPr lang="en-US" dirty="0"/>
          </a:p>
        </p:txBody>
      </p:sp>
      <p:sp>
        <p:nvSpPr>
          <p:cNvPr id="24" name="TextBox 23"/>
          <p:cNvSpPr txBox="1"/>
          <p:nvPr/>
        </p:nvSpPr>
        <p:spPr>
          <a:xfrm>
            <a:off x="136179" y="5334000"/>
            <a:ext cx="3581400" cy="1477328"/>
          </a:xfrm>
          <a:prstGeom prst="rect">
            <a:avLst/>
          </a:prstGeom>
          <a:noFill/>
        </p:spPr>
        <p:txBody>
          <a:bodyPr wrap="square" rtlCol="0">
            <a:spAutoFit/>
          </a:bodyPr>
          <a:lstStyle/>
          <a:p>
            <a:r>
              <a:rPr lang="en-US" dirty="0" smtClean="0"/>
              <a:t>Since end Cretaceous:  Sabine up, Monroe down, Angelina Caldwell flexure developed (nearly along southern seismic boundary), LaSalle Arch formed.</a:t>
            </a:r>
            <a:endParaRPr lang="en-US" dirty="0"/>
          </a:p>
        </p:txBody>
      </p:sp>
      <p:sp>
        <p:nvSpPr>
          <p:cNvPr id="25" name="TextBox 24"/>
          <p:cNvSpPr txBox="1"/>
          <p:nvPr/>
        </p:nvSpPr>
        <p:spPr>
          <a:xfrm>
            <a:off x="136179" y="3483367"/>
            <a:ext cx="3733800" cy="1754326"/>
          </a:xfrm>
          <a:prstGeom prst="rect">
            <a:avLst/>
          </a:prstGeom>
          <a:noFill/>
        </p:spPr>
        <p:txBody>
          <a:bodyPr wrap="square" rtlCol="0">
            <a:spAutoFit/>
          </a:bodyPr>
          <a:lstStyle/>
          <a:p>
            <a:r>
              <a:rPr lang="en-US" dirty="0" smtClean="0"/>
              <a:t>Previous to the Cretaceous the Sabine had been elevated with respect to the East Texas and Northern Louisiana Salt </a:t>
            </a:r>
            <a:r>
              <a:rPr lang="en-US" dirty="0"/>
              <a:t>B</a:t>
            </a:r>
            <a:r>
              <a:rPr lang="en-US" dirty="0" smtClean="0"/>
              <a:t>asins but is lower than at least the Northern Louisiana Salt Basin at the end of the Cretaceous.</a:t>
            </a:r>
            <a:endParaRPr lang="en-US" dirty="0"/>
          </a:p>
        </p:txBody>
      </p:sp>
      <p:sp>
        <p:nvSpPr>
          <p:cNvPr id="30" name="TextBox 29"/>
          <p:cNvSpPr txBox="1"/>
          <p:nvPr/>
        </p:nvSpPr>
        <p:spPr>
          <a:xfrm>
            <a:off x="5054096" y="304800"/>
            <a:ext cx="3175503" cy="1477328"/>
          </a:xfrm>
          <a:prstGeom prst="rect">
            <a:avLst/>
          </a:prstGeom>
          <a:noFill/>
        </p:spPr>
        <p:txBody>
          <a:bodyPr wrap="square" rtlCol="0">
            <a:spAutoFit/>
          </a:bodyPr>
          <a:lstStyle/>
          <a:p>
            <a:r>
              <a:rPr lang="en-US" dirty="0" smtClean="0"/>
              <a:t>This is the </a:t>
            </a:r>
            <a:r>
              <a:rPr lang="en-US" dirty="0" err="1" smtClean="0"/>
              <a:t>isochore</a:t>
            </a:r>
            <a:r>
              <a:rPr lang="en-US" dirty="0" smtClean="0"/>
              <a:t> from the top of the Paleocene Midway Shale which is several hundred feet of marine shale, the top of which is “originally horizontal.”</a:t>
            </a:r>
            <a:endParaRPr lang="en-US" dirty="0"/>
          </a:p>
        </p:txBody>
      </p:sp>
    </p:spTree>
    <p:extLst>
      <p:ext uri="{BB962C8B-B14F-4D97-AF65-F5344CB8AC3E}">
        <p14:creationId xmlns:p14="http://schemas.microsoft.com/office/powerpoint/2010/main" val="536695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384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667000"/>
            <a:ext cx="4876800" cy="364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1000" y="6477000"/>
            <a:ext cx="2743200" cy="369332"/>
          </a:xfrm>
          <a:prstGeom prst="rect">
            <a:avLst/>
          </a:prstGeom>
          <a:noFill/>
        </p:spPr>
        <p:txBody>
          <a:bodyPr wrap="square" rtlCol="0">
            <a:spAutoFit/>
          </a:bodyPr>
          <a:lstStyle/>
          <a:p>
            <a:r>
              <a:rPr lang="en-US" dirty="0" smtClean="0"/>
              <a:t>Both maps from Ball (2007)</a:t>
            </a:r>
            <a:endParaRPr lang="en-US" dirty="0"/>
          </a:p>
        </p:txBody>
      </p:sp>
      <p:sp>
        <p:nvSpPr>
          <p:cNvPr id="3" name="TextBox 2"/>
          <p:cNvSpPr txBox="1"/>
          <p:nvPr/>
        </p:nvSpPr>
        <p:spPr>
          <a:xfrm>
            <a:off x="6019800" y="2362200"/>
            <a:ext cx="1905000" cy="369332"/>
          </a:xfrm>
          <a:prstGeom prst="rect">
            <a:avLst/>
          </a:prstGeom>
          <a:noFill/>
        </p:spPr>
        <p:txBody>
          <a:bodyPr wrap="square" rtlCol="0">
            <a:spAutoFit/>
          </a:bodyPr>
          <a:lstStyle/>
          <a:p>
            <a:r>
              <a:rPr lang="en-US" dirty="0" smtClean="0"/>
              <a:t>Early Eocene</a:t>
            </a:r>
            <a:endParaRPr lang="en-US" dirty="0"/>
          </a:p>
        </p:txBody>
      </p:sp>
      <p:sp>
        <p:nvSpPr>
          <p:cNvPr id="4" name="TextBox 3"/>
          <p:cNvSpPr txBox="1"/>
          <p:nvPr/>
        </p:nvSpPr>
        <p:spPr>
          <a:xfrm>
            <a:off x="457199" y="3840803"/>
            <a:ext cx="1149545" cy="369332"/>
          </a:xfrm>
          <a:prstGeom prst="rect">
            <a:avLst/>
          </a:prstGeom>
          <a:noFill/>
        </p:spPr>
        <p:txBody>
          <a:bodyPr wrap="none" rtlCol="0">
            <a:spAutoFit/>
          </a:bodyPr>
          <a:lstStyle/>
          <a:p>
            <a:r>
              <a:rPr lang="en-US" dirty="0" smtClean="0"/>
              <a:t>Paleocene</a:t>
            </a:r>
            <a:endParaRPr lang="en-US" dirty="0"/>
          </a:p>
        </p:txBody>
      </p:sp>
      <p:sp>
        <p:nvSpPr>
          <p:cNvPr id="5" name="TextBox 4"/>
          <p:cNvSpPr txBox="1"/>
          <p:nvPr/>
        </p:nvSpPr>
        <p:spPr>
          <a:xfrm>
            <a:off x="152400" y="4648200"/>
            <a:ext cx="3808543" cy="1754326"/>
          </a:xfrm>
          <a:prstGeom prst="rect">
            <a:avLst/>
          </a:prstGeom>
          <a:noFill/>
        </p:spPr>
        <p:txBody>
          <a:bodyPr wrap="none" rtlCol="0">
            <a:spAutoFit/>
          </a:bodyPr>
          <a:lstStyle/>
          <a:p>
            <a:r>
              <a:rPr lang="en-US" dirty="0" smtClean="0"/>
              <a:t>Since the Top of the Cretaceous, Top</a:t>
            </a:r>
          </a:p>
          <a:p>
            <a:r>
              <a:rPr lang="en-US" dirty="0" smtClean="0"/>
              <a:t> of the Midway Shale and Top of the</a:t>
            </a:r>
          </a:p>
          <a:p>
            <a:r>
              <a:rPr lang="en-US" dirty="0" smtClean="0"/>
              <a:t>Wilcox all exhibit very similar structure</a:t>
            </a:r>
          </a:p>
          <a:p>
            <a:r>
              <a:rPr lang="en-US" dirty="0"/>
              <a:t>t</a:t>
            </a:r>
            <a:r>
              <a:rPr lang="en-US" dirty="0" smtClean="0"/>
              <a:t>he conclusion is that most of the</a:t>
            </a:r>
          </a:p>
          <a:p>
            <a:r>
              <a:rPr lang="en-US" dirty="0"/>
              <a:t>s</a:t>
            </a:r>
            <a:r>
              <a:rPr lang="en-US" dirty="0" smtClean="0"/>
              <a:t>tructural deformation is Early Eocene</a:t>
            </a:r>
          </a:p>
          <a:p>
            <a:r>
              <a:rPr lang="en-US" dirty="0" smtClean="0"/>
              <a:t> or younger.</a:t>
            </a:r>
            <a:endParaRPr lang="en-US" dirty="0"/>
          </a:p>
        </p:txBody>
      </p:sp>
    </p:spTree>
    <p:extLst>
      <p:ext uri="{BB962C8B-B14F-4D97-AF65-F5344CB8AC3E}">
        <p14:creationId xmlns:p14="http://schemas.microsoft.com/office/powerpoint/2010/main" val="3130158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250"/>
            <a:ext cx="449580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456342"/>
            <a:ext cx="44386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096000"/>
            <a:ext cx="3124200" cy="369332"/>
          </a:xfrm>
          <a:prstGeom prst="rect">
            <a:avLst/>
          </a:prstGeom>
          <a:noFill/>
        </p:spPr>
        <p:txBody>
          <a:bodyPr wrap="square" rtlCol="0">
            <a:spAutoFit/>
          </a:bodyPr>
          <a:lstStyle/>
          <a:p>
            <a:r>
              <a:rPr lang="en-US" dirty="0" smtClean="0"/>
              <a:t>M. Blum and M. Pecha (2014)</a:t>
            </a:r>
            <a:endParaRPr lang="en-US" dirty="0"/>
          </a:p>
        </p:txBody>
      </p:sp>
      <p:sp>
        <p:nvSpPr>
          <p:cNvPr id="3" name="TextBox 2"/>
          <p:cNvSpPr txBox="1"/>
          <p:nvPr/>
        </p:nvSpPr>
        <p:spPr>
          <a:xfrm>
            <a:off x="4953000" y="609600"/>
            <a:ext cx="3810000" cy="1477328"/>
          </a:xfrm>
          <a:prstGeom prst="rect">
            <a:avLst/>
          </a:prstGeom>
          <a:noFill/>
        </p:spPr>
        <p:txBody>
          <a:bodyPr wrap="square" rtlCol="0">
            <a:spAutoFit/>
          </a:bodyPr>
          <a:lstStyle/>
          <a:p>
            <a:r>
              <a:rPr lang="en-US" dirty="0" smtClean="0"/>
              <a:t>Drainage reorganization brought the strong pulse of coarse </a:t>
            </a:r>
            <a:r>
              <a:rPr lang="en-US" dirty="0" err="1" smtClean="0"/>
              <a:t>clastics</a:t>
            </a:r>
            <a:r>
              <a:rPr lang="en-US" dirty="0" smtClean="0"/>
              <a:t> into the Northern Gulf of Mexico Basin in the Paleocene…the Wilcox Group fluvial deposits.</a:t>
            </a:r>
            <a:endParaRPr lang="en-US" dirty="0"/>
          </a:p>
        </p:txBody>
      </p:sp>
    </p:spTree>
    <p:extLst>
      <p:ext uri="{BB962C8B-B14F-4D97-AF65-F5344CB8AC3E}">
        <p14:creationId xmlns:p14="http://schemas.microsoft.com/office/powerpoint/2010/main" val="63711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05800" cy="1815882"/>
          </a:xfrm>
          <a:prstGeom prst="rect">
            <a:avLst/>
          </a:prstGeom>
          <a:noFill/>
        </p:spPr>
        <p:txBody>
          <a:bodyPr wrap="square" rtlCol="0">
            <a:spAutoFit/>
          </a:bodyPr>
          <a:lstStyle/>
          <a:p>
            <a:r>
              <a:rPr lang="en-US" sz="2800" dirty="0" smtClean="0"/>
              <a:t>What caused these “ups and downs” and other structural features?  The Early Eocene or younger age of the structures argues against anything related to rifting or to the </a:t>
            </a:r>
            <a:r>
              <a:rPr lang="en-US" sz="2800" dirty="0" err="1" smtClean="0"/>
              <a:t>Laramide</a:t>
            </a:r>
            <a:r>
              <a:rPr lang="en-US" sz="2800" dirty="0" smtClean="0"/>
              <a:t> Orogeny.</a:t>
            </a:r>
            <a:endParaRPr lang="en-US" sz="2800" dirty="0"/>
          </a:p>
        </p:txBody>
      </p:sp>
      <p:sp>
        <p:nvSpPr>
          <p:cNvPr id="3" name="TextBox 2"/>
          <p:cNvSpPr txBox="1"/>
          <p:nvPr/>
        </p:nvSpPr>
        <p:spPr>
          <a:xfrm>
            <a:off x="228599" y="2701038"/>
            <a:ext cx="6339621" cy="523220"/>
          </a:xfrm>
          <a:prstGeom prst="rect">
            <a:avLst/>
          </a:prstGeom>
          <a:noFill/>
        </p:spPr>
        <p:txBody>
          <a:bodyPr wrap="none" rtlCol="0">
            <a:spAutoFit/>
          </a:bodyPr>
          <a:lstStyle/>
          <a:p>
            <a:r>
              <a:rPr lang="en-US" sz="2800" dirty="0" smtClean="0"/>
              <a:t>What caused the drainage reorganization?</a:t>
            </a:r>
            <a:endParaRPr lang="en-US" sz="2800" dirty="0"/>
          </a:p>
        </p:txBody>
      </p:sp>
      <p:sp>
        <p:nvSpPr>
          <p:cNvPr id="4" name="TextBox 3"/>
          <p:cNvSpPr txBox="1"/>
          <p:nvPr/>
        </p:nvSpPr>
        <p:spPr>
          <a:xfrm>
            <a:off x="228600" y="4191000"/>
            <a:ext cx="7620000" cy="1569660"/>
          </a:xfrm>
          <a:prstGeom prst="rect">
            <a:avLst/>
          </a:prstGeom>
          <a:noFill/>
        </p:spPr>
        <p:txBody>
          <a:bodyPr wrap="square" rtlCol="0">
            <a:spAutoFit/>
          </a:bodyPr>
          <a:lstStyle/>
          <a:p>
            <a:r>
              <a:rPr lang="en-US" sz="4800" dirty="0" smtClean="0">
                <a:solidFill>
                  <a:srgbClr val="FF0000"/>
                </a:solidFill>
              </a:rPr>
              <a:t>AN 800 POUND GORILLA…</a:t>
            </a:r>
          </a:p>
          <a:p>
            <a:r>
              <a:rPr lang="en-US" sz="4800" dirty="0" smtClean="0">
                <a:solidFill>
                  <a:srgbClr val="FF0000"/>
                </a:solidFill>
              </a:rPr>
              <a:t>DYNAMIC TOPOGRAPHY!</a:t>
            </a:r>
            <a:endParaRPr lang="en-US" sz="4800" dirty="0">
              <a:solidFill>
                <a:srgbClr val="FF0000"/>
              </a:solidFill>
            </a:endParaRPr>
          </a:p>
        </p:txBody>
      </p:sp>
    </p:spTree>
    <p:extLst>
      <p:ext uri="{BB962C8B-B14F-4D97-AF65-F5344CB8AC3E}">
        <p14:creationId xmlns:p14="http://schemas.microsoft.com/office/powerpoint/2010/main" val="254432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723"/>
            <a:ext cx="3352800" cy="561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432"/>
            <a:ext cx="3429000" cy="582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562600"/>
            <a:ext cx="9067800" cy="1323439"/>
          </a:xfrm>
          <a:prstGeom prst="rect">
            <a:avLst/>
          </a:prstGeom>
          <a:noFill/>
        </p:spPr>
        <p:txBody>
          <a:bodyPr wrap="square" rtlCol="0">
            <a:spAutoFit/>
          </a:bodyPr>
          <a:lstStyle/>
          <a:p>
            <a:r>
              <a:rPr lang="en-US" sz="1600" dirty="0" smtClean="0"/>
              <a:t>Dynamic topography generated by both the low-temperature </a:t>
            </a:r>
            <a:r>
              <a:rPr lang="en-US" sz="1600" dirty="0" err="1" smtClean="0"/>
              <a:t>Farallon</a:t>
            </a:r>
            <a:r>
              <a:rPr lang="en-US" sz="1600" dirty="0" smtClean="0"/>
              <a:t> slab and the </a:t>
            </a:r>
            <a:r>
              <a:rPr lang="en-US" sz="1600" dirty="0" err="1" smtClean="0"/>
              <a:t>ecologitized</a:t>
            </a:r>
            <a:r>
              <a:rPr lang="en-US" sz="1600" dirty="0" smtClean="0"/>
              <a:t> Hess conjugate at different ages.  H. Wang et al. (2017).</a:t>
            </a:r>
          </a:p>
          <a:p>
            <a:r>
              <a:rPr lang="en-US" sz="1600" dirty="0" smtClean="0"/>
              <a:t>Dynamic topography of </a:t>
            </a:r>
            <a:r>
              <a:rPr lang="en-US" sz="1600" dirty="0" err="1" smtClean="0"/>
              <a:t>Farallon</a:t>
            </a:r>
            <a:r>
              <a:rPr lang="en-US" sz="1600" dirty="0" smtClean="0"/>
              <a:t> slab resulted in drainage reorganization.</a:t>
            </a:r>
          </a:p>
          <a:p>
            <a:r>
              <a:rPr lang="en-US" sz="1600" dirty="0" smtClean="0"/>
              <a:t>I hypothesize that dynamic topography from the Hess conjugate is at least partially responsible for the history of structural activity in the Northern Gulf of Mexico Basin.</a:t>
            </a:r>
            <a:endParaRPr lang="en-US" sz="1600" dirty="0"/>
          </a:p>
        </p:txBody>
      </p:sp>
    </p:spTree>
    <p:extLst>
      <p:ext uri="{BB962C8B-B14F-4D97-AF65-F5344CB8AC3E}">
        <p14:creationId xmlns:p14="http://schemas.microsoft.com/office/powerpoint/2010/main" val="272893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29" y="304800"/>
            <a:ext cx="8382000" cy="1754326"/>
          </a:xfrm>
          <a:prstGeom prst="rect">
            <a:avLst/>
          </a:prstGeom>
          <a:noFill/>
        </p:spPr>
        <p:txBody>
          <a:bodyPr wrap="square" rtlCol="0">
            <a:spAutoFit/>
          </a:bodyPr>
          <a:lstStyle/>
          <a:p>
            <a:r>
              <a:rPr lang="en-US" dirty="0" smtClean="0"/>
              <a:t>Within the South Central GSA we have a working group dedicated to trying to understand better the origins of these structural features…particularly the Sabine Uplift.  A long term goal is to deep drill the Sabine Uplift.  Our interest in drilling has been communicated to the Continental Scientific Drilling Coordination Office (University of Minnesota).  We have much work to do prior to formally proposing to drill.  If interested</a:t>
            </a:r>
          </a:p>
          <a:p>
            <a:r>
              <a:rPr lang="en-US" dirty="0"/>
              <a:t>c</a:t>
            </a:r>
            <a:r>
              <a:rPr lang="en-US" smtClean="0"/>
              <a:t>ontact </a:t>
            </a:r>
            <a:r>
              <a:rPr lang="en-US" dirty="0" smtClean="0"/>
              <a:t>anybody on this list.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2266950"/>
            <a:ext cx="6121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336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5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7" y="228600"/>
            <a:ext cx="8331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567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859" y="304800"/>
            <a:ext cx="6511081"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48690"/>
            <a:ext cx="8153400" cy="5909310"/>
          </a:xfrm>
          <a:prstGeom prst="rect">
            <a:avLst/>
          </a:prstGeom>
        </p:spPr>
        <p:txBody>
          <a:bodyPr wrap="square">
            <a:spAutoFit/>
          </a:bodyPr>
          <a:lstStyle/>
          <a:p>
            <a:r>
              <a:rPr lang="en-US" dirty="0" smtClean="0"/>
              <a:t>A few years ago satellite gravity became available which imaged the oceanic spreading centers in the Gulf of Mexico, demonstrated how the Yucatan Peninsula rotated away from </a:t>
            </a:r>
            <a:r>
              <a:rPr lang="en-US" dirty="0" err="1" smtClean="0"/>
              <a:t>Laurentia</a:t>
            </a:r>
            <a:r>
              <a:rPr lang="en-US" dirty="0" smtClean="0"/>
              <a:t> and located the position of the Peninsula prior to rifting. The pre-rift location of the northern edge of the Peninsula was about 300 km </a:t>
            </a:r>
            <a:r>
              <a:rPr lang="en-US" dirty="0" smtClean="0">
                <a:solidFill>
                  <a:srgbClr val="FF0000"/>
                </a:solidFill>
              </a:rPr>
              <a:t>(450 km)</a:t>
            </a:r>
            <a:r>
              <a:rPr lang="en-US" dirty="0" smtClean="0"/>
              <a:t> from the early Paleozoic rift passive margin of southern </a:t>
            </a:r>
            <a:r>
              <a:rPr lang="en-US" dirty="0" err="1" smtClean="0"/>
              <a:t>Laurentia</a:t>
            </a:r>
            <a:r>
              <a:rPr lang="en-US" dirty="0" smtClean="0"/>
              <a:t> in Arkansas. What lay in that gap at the end of the Paleozoic?: 1) portions of the Peninsula, 2) island arc complexes, 3) micro-continental terranes, 4) thickened oceanic crust (ophiolites) or 5) some combination of the above.</a:t>
            </a:r>
          </a:p>
          <a:p>
            <a:endParaRPr lang="en-US" dirty="0" smtClean="0"/>
          </a:p>
          <a:p>
            <a:r>
              <a:rPr lang="en-US" dirty="0" smtClean="0"/>
              <a:t>The Sabine Uplift, Angelina-Caldwell Flexure, LaSalle Arch and the Monroe Uplift are structural features which lie in the area of the “gap” stretching from northeastern Texas across northern Louisiana to northwestern Mississippi. From the early Mesozoic to the present these features have complex histories of structural activity which are not easily explained with typical plate tectonic concepts. Recent understanding that dynamic topography, caused by the foundering of the </a:t>
            </a:r>
            <a:r>
              <a:rPr lang="en-US" dirty="0" err="1" smtClean="0"/>
              <a:t>Farallon</a:t>
            </a:r>
            <a:r>
              <a:rPr lang="en-US" dirty="0" smtClean="0"/>
              <a:t> Plate and of the Hess Conjugate (eastern portion of a Pacific spreading center volcanic accumulation which split into the Hess Rise on the Pacific Plate and its conjugate on the, now </a:t>
            </a:r>
            <a:r>
              <a:rPr lang="en-US" dirty="0" err="1" smtClean="0"/>
              <a:t>subducted</a:t>
            </a:r>
            <a:r>
              <a:rPr lang="en-US" dirty="0" smtClean="0"/>
              <a:t>, </a:t>
            </a:r>
            <a:r>
              <a:rPr lang="en-US" dirty="0" err="1" smtClean="0"/>
              <a:t>Farallon</a:t>
            </a:r>
            <a:r>
              <a:rPr lang="en-US" dirty="0" smtClean="0"/>
              <a:t> Plate), has strongly influenced elevations in the eastern United States, may offer explanations for the complex structural histories. It is likely that these explanations will contain clues to what lies in the “gap.”</a:t>
            </a:r>
            <a:endParaRPr lang="en-US" dirty="0"/>
          </a:p>
        </p:txBody>
      </p:sp>
    </p:spTree>
    <p:extLst>
      <p:ext uri="{BB962C8B-B14F-4D97-AF65-F5344CB8AC3E}">
        <p14:creationId xmlns:p14="http://schemas.microsoft.com/office/powerpoint/2010/main" val="885331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6800" cy="649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89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69" y="304800"/>
            <a:ext cx="7742831"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6324600"/>
            <a:ext cx="7543800" cy="369332"/>
          </a:xfrm>
          <a:prstGeom prst="rect">
            <a:avLst/>
          </a:prstGeom>
          <a:noFill/>
        </p:spPr>
        <p:txBody>
          <a:bodyPr wrap="square" rtlCol="0">
            <a:spAutoFit/>
          </a:bodyPr>
          <a:lstStyle/>
          <a:p>
            <a:r>
              <a:rPr lang="en-US" b="1" dirty="0" smtClean="0">
                <a:solidFill>
                  <a:srgbClr val="FF0000"/>
                </a:solidFill>
              </a:rPr>
              <a:t>TOP OF THE CRETACEOUS AT THE END OF THE MIDWAY SHALE</a:t>
            </a:r>
            <a:endParaRPr lang="en-US" b="1" dirty="0">
              <a:solidFill>
                <a:srgbClr val="FF0000"/>
              </a:solidFill>
            </a:endParaRPr>
          </a:p>
        </p:txBody>
      </p:sp>
      <p:sp>
        <p:nvSpPr>
          <p:cNvPr id="3" name="TextBox 2"/>
          <p:cNvSpPr txBox="1"/>
          <p:nvPr/>
        </p:nvSpPr>
        <p:spPr>
          <a:xfrm>
            <a:off x="5486400" y="457200"/>
            <a:ext cx="2362200" cy="381000"/>
          </a:xfrm>
          <a:prstGeom prst="rect">
            <a:avLst/>
          </a:prstGeom>
          <a:noFill/>
        </p:spPr>
        <p:txBody>
          <a:bodyPr wrap="square" rtlCol="0">
            <a:spAutoFit/>
          </a:bodyPr>
          <a:lstStyle/>
          <a:p>
            <a:r>
              <a:rPr lang="en-US" dirty="0" smtClean="0"/>
              <a:t>Monroe Uplift</a:t>
            </a:r>
            <a:endParaRPr lang="en-US" dirty="0"/>
          </a:p>
        </p:txBody>
      </p:sp>
      <p:sp>
        <p:nvSpPr>
          <p:cNvPr id="4" name="TextBox 3"/>
          <p:cNvSpPr txBox="1"/>
          <p:nvPr/>
        </p:nvSpPr>
        <p:spPr>
          <a:xfrm>
            <a:off x="152400" y="2819400"/>
            <a:ext cx="1828800" cy="369332"/>
          </a:xfrm>
          <a:prstGeom prst="rect">
            <a:avLst/>
          </a:prstGeom>
          <a:noFill/>
        </p:spPr>
        <p:txBody>
          <a:bodyPr wrap="square" rtlCol="0">
            <a:spAutoFit/>
          </a:bodyPr>
          <a:lstStyle/>
          <a:p>
            <a:r>
              <a:rPr lang="en-US" dirty="0" smtClean="0"/>
              <a:t>Sabine Uplift ???</a:t>
            </a:r>
            <a:endParaRPr lang="en-US" dirty="0"/>
          </a:p>
        </p:txBody>
      </p:sp>
      <p:sp>
        <p:nvSpPr>
          <p:cNvPr id="5" name="TextBox 4"/>
          <p:cNvSpPr txBox="1"/>
          <p:nvPr/>
        </p:nvSpPr>
        <p:spPr>
          <a:xfrm>
            <a:off x="8001000" y="4431268"/>
            <a:ext cx="999848" cy="646331"/>
          </a:xfrm>
          <a:prstGeom prst="rect">
            <a:avLst/>
          </a:prstGeom>
          <a:noFill/>
        </p:spPr>
        <p:txBody>
          <a:bodyPr wrap="square" rtlCol="0">
            <a:spAutoFit/>
          </a:bodyPr>
          <a:lstStyle/>
          <a:p>
            <a:r>
              <a:rPr lang="en-US" dirty="0" smtClean="0"/>
              <a:t>LaSalle Arch???</a:t>
            </a:r>
            <a:endParaRPr lang="en-US" dirty="0"/>
          </a:p>
        </p:txBody>
      </p:sp>
      <p:sp>
        <p:nvSpPr>
          <p:cNvPr id="6" name="TextBox 5"/>
          <p:cNvSpPr txBox="1"/>
          <p:nvPr/>
        </p:nvSpPr>
        <p:spPr>
          <a:xfrm>
            <a:off x="152400" y="4754433"/>
            <a:ext cx="2286000" cy="646331"/>
          </a:xfrm>
          <a:prstGeom prst="rect">
            <a:avLst/>
          </a:prstGeom>
          <a:noFill/>
        </p:spPr>
        <p:txBody>
          <a:bodyPr wrap="square" rtlCol="0">
            <a:spAutoFit/>
          </a:bodyPr>
          <a:lstStyle/>
          <a:p>
            <a:r>
              <a:rPr lang="en-US" dirty="0" smtClean="0"/>
              <a:t>Angelina Caldwell Flexure ???</a:t>
            </a:r>
            <a:endParaRPr lang="en-US" dirty="0"/>
          </a:p>
        </p:txBody>
      </p:sp>
      <p:cxnSp>
        <p:nvCxnSpPr>
          <p:cNvPr id="8" name="Straight Connector 7"/>
          <p:cNvCxnSpPr/>
          <p:nvPr/>
        </p:nvCxnSpPr>
        <p:spPr>
          <a:xfrm>
            <a:off x="7086600" y="647700"/>
            <a:ext cx="914400" cy="914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9753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86800" cy="923330"/>
          </a:xfrm>
          <a:prstGeom prst="rect">
            <a:avLst/>
          </a:prstGeom>
          <a:noFill/>
        </p:spPr>
        <p:txBody>
          <a:bodyPr wrap="square" rtlCol="0">
            <a:spAutoFit/>
          </a:bodyPr>
          <a:lstStyle/>
          <a:p>
            <a:r>
              <a:rPr lang="en-US" dirty="0" smtClean="0"/>
              <a:t>Sequence of events in the Northern Gulf of Mexico Basin (</a:t>
            </a:r>
            <a:r>
              <a:rPr lang="en-US" dirty="0" err="1" smtClean="0"/>
              <a:t>NGoMB</a:t>
            </a:r>
            <a:r>
              <a:rPr lang="en-US" dirty="0" smtClean="0"/>
              <a:t>)</a:t>
            </a:r>
          </a:p>
          <a:p>
            <a:r>
              <a:rPr lang="en-US" dirty="0" smtClean="0"/>
              <a:t>1.  Late Precambrian rifting:  Rift Passive Margin in Arkansas…transform margin forming northeastern boundary of the </a:t>
            </a:r>
            <a:r>
              <a:rPr lang="en-US" dirty="0" err="1" smtClean="0"/>
              <a:t>NGoMB</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7" y="1438394"/>
            <a:ext cx="33242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13100" y="2244690"/>
            <a:ext cx="2247900" cy="923330"/>
          </a:xfrm>
          <a:prstGeom prst="rect">
            <a:avLst/>
          </a:prstGeom>
          <a:noFill/>
        </p:spPr>
        <p:txBody>
          <a:bodyPr wrap="square" rtlCol="0">
            <a:spAutoFit/>
          </a:bodyPr>
          <a:lstStyle/>
          <a:p>
            <a:r>
              <a:rPr lang="en-US" dirty="0" smtClean="0"/>
              <a:t>Filtered Gravity  </a:t>
            </a:r>
            <a:r>
              <a:rPr lang="en-US" dirty="0" err="1" smtClean="0"/>
              <a:t>Hildenbrand</a:t>
            </a:r>
            <a:r>
              <a:rPr lang="en-US" dirty="0" smtClean="0"/>
              <a:t> et al. (1982)</a:t>
            </a:r>
            <a:endParaRPr lang="en-US" dirty="0"/>
          </a:p>
        </p:txBody>
      </p:sp>
      <p:sp>
        <p:nvSpPr>
          <p:cNvPr id="4" name="TextBox 3"/>
          <p:cNvSpPr txBox="1"/>
          <p:nvPr/>
        </p:nvSpPr>
        <p:spPr>
          <a:xfrm>
            <a:off x="228600" y="1676400"/>
            <a:ext cx="2362200" cy="646331"/>
          </a:xfrm>
          <a:prstGeom prst="rect">
            <a:avLst/>
          </a:prstGeom>
          <a:noFill/>
        </p:spPr>
        <p:txBody>
          <a:bodyPr wrap="square" rtlCol="0">
            <a:spAutoFit/>
          </a:bodyPr>
          <a:lstStyle/>
          <a:p>
            <a:r>
              <a:rPr lang="en-US" dirty="0" smtClean="0"/>
              <a:t>Rift Passive Margin Signature</a:t>
            </a:r>
            <a:endParaRPr lang="en-US" dirty="0"/>
          </a:p>
        </p:txBody>
      </p:sp>
      <p:sp>
        <p:nvSpPr>
          <p:cNvPr id="5" name="TextBox 4"/>
          <p:cNvSpPr txBox="1"/>
          <p:nvPr/>
        </p:nvSpPr>
        <p:spPr>
          <a:xfrm>
            <a:off x="6324600" y="1447021"/>
            <a:ext cx="2590800" cy="646331"/>
          </a:xfrm>
          <a:prstGeom prst="rect">
            <a:avLst/>
          </a:prstGeom>
          <a:noFill/>
        </p:spPr>
        <p:txBody>
          <a:bodyPr wrap="square" rtlCol="0">
            <a:spAutoFit/>
          </a:bodyPr>
          <a:lstStyle/>
          <a:p>
            <a:r>
              <a:rPr lang="en-US" dirty="0" smtClean="0"/>
              <a:t>Interpreted Transform Boundary</a:t>
            </a:r>
            <a:endParaRPr lang="en-US" dirty="0"/>
          </a:p>
        </p:txBody>
      </p:sp>
      <p:cxnSp>
        <p:nvCxnSpPr>
          <p:cNvPr id="10" name="Straight Arrow Connector 9"/>
          <p:cNvCxnSpPr/>
          <p:nvPr/>
        </p:nvCxnSpPr>
        <p:spPr>
          <a:xfrm flipH="1">
            <a:off x="5712826" y="1999565"/>
            <a:ext cx="916574" cy="112475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a:off x="1371600" y="2133600"/>
            <a:ext cx="1752600" cy="76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152400" y="4218801"/>
            <a:ext cx="3352800" cy="646331"/>
          </a:xfrm>
          <a:prstGeom prst="rect">
            <a:avLst/>
          </a:prstGeom>
          <a:noFill/>
        </p:spPr>
        <p:txBody>
          <a:bodyPr wrap="square" rtlCol="0">
            <a:spAutoFit/>
          </a:bodyPr>
          <a:lstStyle/>
          <a:p>
            <a:r>
              <a:rPr lang="en-US" dirty="0" smtClean="0"/>
              <a:t>2.  Late Paleozoic Orogeny:  Ouachita Mountains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191" y="3657601"/>
            <a:ext cx="6142809" cy="316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14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458200" cy="646331"/>
          </a:xfrm>
          <a:prstGeom prst="rect">
            <a:avLst/>
          </a:prstGeom>
          <a:noFill/>
        </p:spPr>
        <p:txBody>
          <a:bodyPr wrap="square" rtlCol="0">
            <a:spAutoFit/>
          </a:bodyPr>
          <a:lstStyle/>
          <a:p>
            <a:pPr marL="342900" indent="-342900">
              <a:buAutoNum type="arabicPeriod" startAt="3"/>
            </a:pPr>
            <a:r>
              <a:rPr lang="en-US" dirty="0" smtClean="0"/>
              <a:t>Complex Mesozoic Rifting:  Triassic/Jurassic rifting and salt basins in the north,</a:t>
            </a:r>
          </a:p>
          <a:p>
            <a:r>
              <a:rPr lang="en-US" dirty="0" smtClean="0"/>
              <a:t>Yucatan rifting in the south and consequent salt basin there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465" y="1352106"/>
            <a:ext cx="3395335" cy="467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934" y="6087215"/>
            <a:ext cx="69627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149811"/>
            <a:ext cx="1981200" cy="646331"/>
          </a:xfrm>
          <a:prstGeom prst="rect">
            <a:avLst/>
          </a:prstGeom>
          <a:noFill/>
        </p:spPr>
        <p:txBody>
          <a:bodyPr wrap="square" rtlCol="0">
            <a:spAutoFit/>
          </a:bodyPr>
          <a:lstStyle/>
          <a:p>
            <a:r>
              <a:rPr lang="en-US" dirty="0" err="1" smtClean="0"/>
              <a:t>Mickus</a:t>
            </a:r>
            <a:r>
              <a:rPr lang="en-US" dirty="0" smtClean="0"/>
              <a:t> et al. (2009)</a:t>
            </a:r>
            <a:endParaRPr lang="en-US" dirty="0"/>
          </a:p>
        </p:txBody>
      </p:sp>
      <p:sp>
        <p:nvSpPr>
          <p:cNvPr id="4" name="TextBox 3"/>
          <p:cNvSpPr txBox="1"/>
          <p:nvPr/>
        </p:nvSpPr>
        <p:spPr>
          <a:xfrm>
            <a:off x="76200" y="2819400"/>
            <a:ext cx="2819400" cy="1477328"/>
          </a:xfrm>
          <a:prstGeom prst="rect">
            <a:avLst/>
          </a:prstGeom>
          <a:noFill/>
        </p:spPr>
        <p:txBody>
          <a:bodyPr wrap="square" rtlCol="0">
            <a:spAutoFit/>
          </a:bodyPr>
          <a:lstStyle/>
          <a:p>
            <a:r>
              <a:rPr lang="en-US" dirty="0" smtClean="0"/>
              <a:t>This reconstruction precedes the knowledge of Yucatan rotational motion resulting from satellite gravity.</a:t>
            </a:r>
            <a:endParaRPr lang="en-US" dirty="0"/>
          </a:p>
        </p:txBody>
      </p:sp>
    </p:spTree>
    <p:extLst>
      <p:ext uri="{BB962C8B-B14F-4D97-AF65-F5344CB8AC3E}">
        <p14:creationId xmlns:p14="http://schemas.microsoft.com/office/powerpoint/2010/main" val="168329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505327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888" y="2548935"/>
            <a:ext cx="5379112" cy="434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248400"/>
            <a:ext cx="3200400" cy="369332"/>
          </a:xfrm>
          <a:prstGeom prst="rect">
            <a:avLst/>
          </a:prstGeom>
          <a:noFill/>
        </p:spPr>
        <p:txBody>
          <a:bodyPr wrap="square" rtlCol="0">
            <a:spAutoFit/>
          </a:bodyPr>
          <a:lstStyle/>
          <a:p>
            <a:r>
              <a:rPr lang="en-US" dirty="0" err="1" smtClean="0"/>
              <a:t>Sandwell</a:t>
            </a:r>
            <a:r>
              <a:rPr lang="en-US" dirty="0" smtClean="0"/>
              <a:t> et al. (2014)</a:t>
            </a:r>
            <a:endParaRPr lang="en-US" dirty="0"/>
          </a:p>
        </p:txBody>
      </p:sp>
    </p:spTree>
    <p:extLst>
      <p:ext uri="{BB962C8B-B14F-4D97-AF65-F5344CB8AC3E}">
        <p14:creationId xmlns:p14="http://schemas.microsoft.com/office/powerpoint/2010/main" val="196988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1468" y="1295400"/>
            <a:ext cx="3657600" cy="1200329"/>
          </a:xfrm>
          <a:prstGeom prst="rect">
            <a:avLst/>
          </a:prstGeom>
          <a:noFill/>
        </p:spPr>
        <p:txBody>
          <a:bodyPr wrap="square" rtlCol="0">
            <a:spAutoFit/>
          </a:bodyPr>
          <a:lstStyle/>
          <a:p>
            <a:r>
              <a:rPr lang="en-US" dirty="0" smtClean="0"/>
              <a:t>Today we know the geometry of the rotation of the Yucatan block so using scissors I have rotated the block along the transforms</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30480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038" y="4286250"/>
            <a:ext cx="12001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4286250"/>
            <a:ext cx="4800600" cy="2308324"/>
          </a:xfrm>
          <a:prstGeom prst="rect">
            <a:avLst/>
          </a:prstGeom>
          <a:noFill/>
        </p:spPr>
        <p:txBody>
          <a:bodyPr wrap="square" rtlCol="0">
            <a:spAutoFit/>
          </a:bodyPr>
          <a:lstStyle/>
          <a:p>
            <a:r>
              <a:rPr lang="en-US" sz="1600" dirty="0" smtClean="0"/>
              <a:t>Using the already interpreted northeastern </a:t>
            </a:r>
            <a:r>
              <a:rPr lang="en-US" sz="1600" dirty="0" err="1" smtClean="0"/>
              <a:t>GoMB</a:t>
            </a:r>
            <a:r>
              <a:rPr lang="en-US" sz="1600" dirty="0" smtClean="0"/>
              <a:t> bounding strike slip fault I </a:t>
            </a:r>
            <a:r>
              <a:rPr lang="en-US" sz="1600" dirty="0" err="1" smtClean="0"/>
              <a:t>palinspastically</a:t>
            </a:r>
            <a:r>
              <a:rPr lang="en-US" sz="1600" dirty="0" smtClean="0"/>
              <a:t> reconstruct the location of the Yucatan block to the pre-rifting location proposed by </a:t>
            </a:r>
            <a:r>
              <a:rPr lang="en-US" sz="1600" dirty="0" err="1" smtClean="0"/>
              <a:t>Mickus</a:t>
            </a:r>
            <a:r>
              <a:rPr lang="en-US" sz="1600" dirty="0" smtClean="0"/>
              <a:t> et al. (2009).  This requires another fault and implies faulting/rifting/stretching of northern Louisiana and Mississippi as the slab attached to the Yucatan block pulls out with the Yucatan prior to the Yucatan rotating and forming most of the Gulf.</a:t>
            </a:r>
            <a:endParaRPr lang="en-US" sz="1600" dirty="0"/>
          </a:p>
        </p:txBody>
      </p:sp>
    </p:spTree>
    <p:extLst>
      <p:ext uri="{BB962C8B-B14F-4D97-AF65-F5344CB8AC3E}">
        <p14:creationId xmlns:p14="http://schemas.microsoft.com/office/powerpoint/2010/main" val="324210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733770" cy="355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39058"/>
            <a:ext cx="4932953" cy="36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05400" y="1143000"/>
            <a:ext cx="3352800" cy="369332"/>
          </a:xfrm>
          <a:prstGeom prst="rect">
            <a:avLst/>
          </a:prstGeom>
          <a:noFill/>
        </p:spPr>
        <p:txBody>
          <a:bodyPr wrap="square" rtlCol="0">
            <a:spAutoFit/>
          </a:bodyPr>
          <a:lstStyle/>
          <a:p>
            <a:r>
              <a:rPr lang="en-US" dirty="0" smtClean="0"/>
              <a:t>Magnetic data</a:t>
            </a:r>
            <a:endParaRPr lang="en-US" dirty="0"/>
          </a:p>
        </p:txBody>
      </p:sp>
      <p:sp>
        <p:nvSpPr>
          <p:cNvPr id="3" name="TextBox 2"/>
          <p:cNvSpPr txBox="1"/>
          <p:nvPr/>
        </p:nvSpPr>
        <p:spPr>
          <a:xfrm>
            <a:off x="609600" y="4191000"/>
            <a:ext cx="1373774" cy="369332"/>
          </a:xfrm>
          <a:prstGeom prst="rect">
            <a:avLst/>
          </a:prstGeom>
          <a:noFill/>
        </p:spPr>
        <p:txBody>
          <a:bodyPr wrap="none" rtlCol="0">
            <a:spAutoFit/>
          </a:bodyPr>
          <a:lstStyle/>
          <a:p>
            <a:r>
              <a:rPr lang="en-US" dirty="0" smtClean="0"/>
              <a:t>Present Day</a:t>
            </a:r>
            <a:endParaRPr lang="en-US" dirty="0"/>
          </a:p>
        </p:txBody>
      </p:sp>
      <p:sp>
        <p:nvSpPr>
          <p:cNvPr id="4" name="TextBox 3"/>
          <p:cNvSpPr txBox="1"/>
          <p:nvPr/>
        </p:nvSpPr>
        <p:spPr>
          <a:xfrm>
            <a:off x="5715000" y="1883493"/>
            <a:ext cx="2743200" cy="923330"/>
          </a:xfrm>
          <a:prstGeom prst="rect">
            <a:avLst/>
          </a:prstGeom>
          <a:noFill/>
        </p:spPr>
        <p:txBody>
          <a:bodyPr wrap="square" rtlCol="0">
            <a:spAutoFit/>
          </a:bodyPr>
          <a:lstStyle/>
          <a:p>
            <a:r>
              <a:rPr lang="en-US" dirty="0" err="1" smtClean="0"/>
              <a:t>Palinspastically</a:t>
            </a:r>
            <a:r>
              <a:rPr lang="en-US" dirty="0" smtClean="0"/>
              <a:t> Reconstructed to pre-rift position. </a:t>
            </a:r>
            <a:endParaRPr lang="en-US" dirty="0"/>
          </a:p>
        </p:txBody>
      </p:sp>
      <p:cxnSp>
        <p:nvCxnSpPr>
          <p:cNvPr id="6" name="Straight Arrow Connector 5"/>
          <p:cNvCxnSpPr/>
          <p:nvPr/>
        </p:nvCxnSpPr>
        <p:spPr>
          <a:xfrm>
            <a:off x="6781800" y="2797945"/>
            <a:ext cx="190500" cy="5411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1600200" y="3397928"/>
            <a:ext cx="228600" cy="793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1714" y="5791200"/>
            <a:ext cx="4143057" cy="369332"/>
          </a:xfrm>
          <a:prstGeom prst="rect">
            <a:avLst/>
          </a:prstGeom>
          <a:noFill/>
        </p:spPr>
        <p:txBody>
          <a:bodyPr wrap="none" rtlCol="0">
            <a:spAutoFit/>
          </a:bodyPr>
          <a:lstStyle/>
          <a:p>
            <a:r>
              <a:rPr lang="en-US" dirty="0" smtClean="0"/>
              <a:t>Note continuation of magnetic anomaly</a:t>
            </a:r>
            <a:endParaRPr lang="en-US" dirty="0"/>
          </a:p>
        </p:txBody>
      </p:sp>
      <p:cxnSp>
        <p:nvCxnSpPr>
          <p:cNvPr id="14" name="Straight Arrow Connector 13"/>
          <p:cNvCxnSpPr/>
          <p:nvPr/>
        </p:nvCxnSpPr>
        <p:spPr>
          <a:xfrm flipV="1">
            <a:off x="2895600" y="5257800"/>
            <a:ext cx="31242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2520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1" y="3352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 y="68004"/>
            <a:ext cx="5354638" cy="332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771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740" y="3397188"/>
            <a:ext cx="3232860" cy="33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15000" y="1295400"/>
            <a:ext cx="2514600" cy="923330"/>
          </a:xfrm>
          <a:prstGeom prst="rect">
            <a:avLst/>
          </a:prstGeom>
          <a:noFill/>
        </p:spPr>
        <p:txBody>
          <a:bodyPr wrap="square" rtlCol="0">
            <a:spAutoFit/>
          </a:bodyPr>
          <a:lstStyle/>
          <a:p>
            <a:r>
              <a:rPr lang="en-US" dirty="0" smtClean="0"/>
              <a:t>This extended/thinned area is a heat flow anomaly.</a:t>
            </a:r>
            <a:endParaRPr lang="en-US" dirty="0"/>
          </a:p>
        </p:txBody>
      </p:sp>
    </p:spTree>
    <p:extLst>
      <p:ext uri="{BB962C8B-B14F-4D97-AF65-F5344CB8AC3E}">
        <p14:creationId xmlns:p14="http://schemas.microsoft.com/office/powerpoint/2010/main" val="1066395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47713"/>
            <a:ext cx="4571999" cy="381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23024" y="814925"/>
            <a:ext cx="772776" cy="369332"/>
          </a:xfrm>
          <a:prstGeom prst="rect">
            <a:avLst/>
          </a:prstGeom>
          <a:noFill/>
        </p:spPr>
        <p:txBody>
          <a:bodyPr wrap="none" rtlCol="0">
            <a:spAutoFit/>
          </a:bodyPr>
          <a:lstStyle/>
          <a:p>
            <a:r>
              <a:rPr lang="en-US" dirty="0" smtClean="0"/>
              <a:t>(2017)</a:t>
            </a:r>
            <a:endParaRPr lang="en-US" dirty="0"/>
          </a:p>
        </p:txBody>
      </p:sp>
      <p:sp>
        <p:nvSpPr>
          <p:cNvPr id="3" name="TextBox 2"/>
          <p:cNvSpPr txBox="1"/>
          <p:nvPr/>
        </p:nvSpPr>
        <p:spPr>
          <a:xfrm>
            <a:off x="4495800" y="1040451"/>
            <a:ext cx="4571999" cy="2308324"/>
          </a:xfrm>
          <a:prstGeom prst="rect">
            <a:avLst/>
          </a:prstGeom>
          <a:noFill/>
        </p:spPr>
        <p:txBody>
          <a:bodyPr wrap="square" rtlCol="0">
            <a:spAutoFit/>
          </a:bodyPr>
          <a:lstStyle/>
          <a:p>
            <a:r>
              <a:rPr lang="en-US" dirty="0" smtClean="0"/>
              <a:t>I have discussed this figure with Cramer.  He finds two crustal boundaries from crustal waveguide seismic signals.  The lower boundary is found only in 1 </a:t>
            </a:r>
            <a:r>
              <a:rPr lang="en-US" dirty="0" err="1" smtClean="0"/>
              <a:t>hz</a:t>
            </a:r>
            <a:r>
              <a:rPr lang="en-US" dirty="0" smtClean="0"/>
              <a:t> data for sources outside of the area between the two boundaries.  The upper boundary is found in both 1 and 5 </a:t>
            </a:r>
            <a:r>
              <a:rPr lang="en-US" dirty="0" err="1" smtClean="0"/>
              <a:t>hz</a:t>
            </a:r>
            <a:r>
              <a:rPr lang="en-US" dirty="0" smtClean="0"/>
              <a:t> data for sources both inside and outside of the area.</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316963"/>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4876800"/>
            <a:ext cx="4267200" cy="923330"/>
          </a:xfrm>
          <a:prstGeom prst="rect">
            <a:avLst/>
          </a:prstGeom>
          <a:noFill/>
        </p:spPr>
        <p:txBody>
          <a:bodyPr wrap="square" rtlCol="0">
            <a:spAutoFit/>
          </a:bodyPr>
          <a:lstStyle/>
          <a:p>
            <a:r>
              <a:rPr lang="en-US" dirty="0" smtClean="0"/>
              <a:t>Note that the area between boundaries is nearly coincident with the high heat flow anomaly.</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19182"/>
            <a:ext cx="31051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971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TotalTime>
  <Words>1194</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WHAT WAS BETWEEN THE YUCATAN PENINSULA AND THE OUACHITA MOUNTAINS AT THE END OF THE PALEOZOIC?: HISTORIES OF PRESENT STRUCTURES OFFER CLUES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Louisiana at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Kinsland Gary L</dc:creator>
  <cp:lastModifiedBy>Kinsland Gary L</cp:lastModifiedBy>
  <cp:revision>50</cp:revision>
  <dcterms:created xsi:type="dcterms:W3CDTF">2018-03-09T19:46:52Z</dcterms:created>
  <dcterms:modified xsi:type="dcterms:W3CDTF">2018-03-10T21:29:34Z</dcterms:modified>
</cp:coreProperties>
</file>