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0" r:id="rId3"/>
    <p:sldId id="264" r:id="rId4"/>
    <p:sldId id="263" r:id="rId5"/>
    <p:sldId id="259" r:id="rId6"/>
    <p:sldId id="272" r:id="rId7"/>
    <p:sldId id="258" r:id="rId8"/>
    <p:sldId id="260" r:id="rId9"/>
    <p:sldId id="261" r:id="rId10"/>
    <p:sldId id="262" r:id="rId11"/>
    <p:sldId id="267" r:id="rId12"/>
    <p:sldId id="268" r:id="rId13"/>
    <p:sldId id="27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F284C-F58E-4D61-8532-FBF6ADF0A8EA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A3021-73DD-4F24-9509-B29605EA4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98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A3021-73DD-4F24-9509-B29605EA48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69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D430-5C49-42E4-9253-150AD6D9761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19CD-97FB-4101-A596-31291A80D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60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D430-5C49-42E4-9253-150AD6D9761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19CD-97FB-4101-A596-31291A80D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29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D430-5C49-42E4-9253-150AD6D9761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19CD-97FB-4101-A596-31291A80D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5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D430-5C49-42E4-9253-150AD6D9761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19CD-97FB-4101-A596-31291A80D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50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D430-5C49-42E4-9253-150AD6D9761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19CD-97FB-4101-A596-31291A80D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9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D430-5C49-42E4-9253-150AD6D9761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19CD-97FB-4101-A596-31291A80D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3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D430-5C49-42E4-9253-150AD6D9761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19CD-97FB-4101-A596-31291A80D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7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D430-5C49-42E4-9253-150AD6D9761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19CD-97FB-4101-A596-31291A80D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8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D430-5C49-42E4-9253-150AD6D9761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19CD-97FB-4101-A596-31291A80D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4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D430-5C49-42E4-9253-150AD6D9761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19CD-97FB-4101-A596-31291A80D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67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D430-5C49-42E4-9253-150AD6D9761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19CD-97FB-4101-A596-31291A80D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4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8D430-5C49-42E4-9253-150AD6D9761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119CD-97FB-4101-A596-31291A80D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4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9144000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" y="457200"/>
            <a:ext cx="8839200" cy="601980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b="1" dirty="0" smtClean="0">
                <a:solidFill>
                  <a:srgbClr val="FFFF00"/>
                </a:solidFill>
              </a:rPr>
              <a:t>Lithospheric Structure Beneath the Mesozoic </a:t>
            </a:r>
            <a:r>
              <a:rPr lang="en-US" sz="6400" b="1" dirty="0" err="1" smtClean="0">
                <a:solidFill>
                  <a:srgbClr val="FFFF00"/>
                </a:solidFill>
              </a:rPr>
              <a:t>Chilwa</a:t>
            </a:r>
            <a:r>
              <a:rPr lang="en-US" sz="6400" b="1" dirty="0" smtClean="0">
                <a:solidFill>
                  <a:srgbClr val="FFFF00"/>
                </a:solidFill>
              </a:rPr>
              <a:t> Alkaline Province in Southern Malawi and Northeastern Mozambique</a:t>
            </a:r>
          </a:p>
          <a:p>
            <a:endParaRPr lang="en-US" sz="2600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Victor Nyalugwe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Mohamed G. Abdelsalam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Andrew Katumwehe</a:t>
            </a:r>
          </a:p>
          <a:p>
            <a:endParaRPr lang="en-US" sz="3300" dirty="0" smtClean="0">
              <a:solidFill>
                <a:srgbClr val="FFFF00"/>
              </a:solidFill>
            </a:endParaRPr>
          </a:p>
          <a:p>
            <a:r>
              <a:rPr lang="en-US" sz="3300" dirty="0" smtClean="0">
                <a:solidFill>
                  <a:srgbClr val="FFFF00"/>
                </a:solidFill>
              </a:rPr>
              <a:t>Oklahoma State University</a:t>
            </a:r>
          </a:p>
          <a:p>
            <a:endParaRPr lang="en-US" sz="3100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Estella A. Atekwana</a:t>
            </a:r>
          </a:p>
          <a:p>
            <a:endParaRPr lang="en-US" sz="3300" dirty="0" smtClean="0">
              <a:solidFill>
                <a:srgbClr val="FFFF00"/>
              </a:solidFill>
            </a:endParaRPr>
          </a:p>
          <a:p>
            <a:r>
              <a:rPr lang="en-US" sz="3300" dirty="0" smtClean="0">
                <a:solidFill>
                  <a:srgbClr val="FFFF00"/>
                </a:solidFill>
              </a:rPr>
              <a:t>University of Delaware</a:t>
            </a:r>
          </a:p>
          <a:p>
            <a:endParaRPr lang="en-US" sz="3100" dirty="0">
              <a:solidFill>
                <a:srgbClr val="FFFF00"/>
              </a:solidFill>
            </a:endParaRPr>
          </a:p>
          <a:p>
            <a:endParaRPr lang="en-US" sz="2600" dirty="0">
              <a:solidFill>
                <a:srgbClr val="FFFF00"/>
              </a:solidFill>
            </a:endParaRPr>
          </a:p>
          <a:p>
            <a:endParaRPr lang="en-US" sz="2600" dirty="0" smtClean="0">
              <a:solidFill>
                <a:srgbClr val="FFFF00"/>
              </a:solidFill>
            </a:endParaRPr>
          </a:p>
          <a:p>
            <a:endParaRPr lang="en-US" sz="2600" dirty="0"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en-US" sz="3300" dirty="0" smtClean="0"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sz="3300" dirty="0" smtClean="0">
                <a:solidFill>
                  <a:srgbClr val="FFFF00"/>
                </a:solidFill>
              </a:rPr>
              <a:t>Geological </a:t>
            </a:r>
            <a:r>
              <a:rPr lang="en-US" sz="3300" dirty="0">
                <a:solidFill>
                  <a:srgbClr val="FFFF00"/>
                </a:solidFill>
              </a:rPr>
              <a:t>Society of America </a:t>
            </a:r>
            <a:r>
              <a:rPr lang="en-US" sz="3300" dirty="0" smtClean="0">
                <a:solidFill>
                  <a:srgbClr val="FFFF00"/>
                </a:solidFill>
              </a:rPr>
              <a:t>– South Central Meeting</a:t>
            </a:r>
            <a:endParaRPr lang="en-US" sz="3300" dirty="0"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sz="3300" dirty="0" smtClean="0">
                <a:solidFill>
                  <a:srgbClr val="FFFF00"/>
                </a:solidFill>
              </a:rPr>
              <a:t>Little Rock, Arkansas</a:t>
            </a:r>
            <a:endParaRPr lang="en-US" sz="3300" dirty="0"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sz="3300" dirty="0" smtClean="0">
                <a:solidFill>
                  <a:srgbClr val="FFFF00"/>
                </a:solidFill>
              </a:rPr>
              <a:t>March 13, 2018 </a:t>
            </a:r>
            <a:endParaRPr lang="en-US" sz="33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58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526238"/>
            <a:ext cx="7239000" cy="533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228600"/>
            <a:ext cx="7924800" cy="12192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 smtClean="0"/>
              <a:t>Upward continuation of the </a:t>
            </a:r>
            <a:r>
              <a:rPr lang="en-US" sz="9600" dirty="0" err="1" smtClean="0"/>
              <a:t>Bouguer</a:t>
            </a:r>
            <a:r>
              <a:rPr lang="en-US" sz="9600" dirty="0" smtClean="0"/>
              <a:t> gravity anomaly of the WGM 2012</a:t>
            </a:r>
          </a:p>
          <a:p>
            <a:pPr lvl="1"/>
            <a:r>
              <a:rPr lang="en-US" sz="7200" dirty="0" smtClean="0"/>
              <a:t>Possible continuation of the northern batholith to a depth of ~ 8 km.</a:t>
            </a:r>
          </a:p>
          <a:p>
            <a:pPr lvl="1"/>
            <a:r>
              <a:rPr lang="en-US" sz="7200" dirty="0" smtClean="0"/>
              <a:t>Sallower depth to the base of the southern batholith.</a:t>
            </a:r>
          </a:p>
        </p:txBody>
      </p:sp>
    </p:spTree>
    <p:extLst>
      <p:ext uri="{BB962C8B-B14F-4D97-AF65-F5344CB8AC3E}">
        <p14:creationId xmlns:p14="http://schemas.microsoft.com/office/powerpoint/2010/main" val="340476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767512" y="1066800"/>
            <a:ext cx="2224088" cy="47244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 smtClean="0"/>
              <a:t>Moho depth from the 2D radially-averaged power spectral analysis of the </a:t>
            </a:r>
            <a:r>
              <a:rPr lang="en-US" sz="9600" dirty="0" err="1" smtClean="0"/>
              <a:t>Bouguer</a:t>
            </a:r>
            <a:r>
              <a:rPr lang="en-US" sz="9600" dirty="0" smtClean="0"/>
              <a:t> gravity anomaly of the WGM 2012</a:t>
            </a:r>
          </a:p>
          <a:p>
            <a:pPr lvl="1"/>
            <a:r>
              <a:rPr lang="en-US" sz="7200" dirty="0" smtClean="0"/>
              <a:t>The CAP is underlain by an up to ~45 km thick crust.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716312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86550" cy="684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767512" y="990600"/>
            <a:ext cx="2224088" cy="49530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 smtClean="0"/>
              <a:t>LAB depth from the 2D radially-averaged power spectral analysis of the </a:t>
            </a:r>
            <a:r>
              <a:rPr lang="en-US" sz="9600" dirty="0" err="1" smtClean="0"/>
              <a:t>Bouguer</a:t>
            </a:r>
            <a:r>
              <a:rPr lang="en-US" sz="9600" dirty="0" smtClean="0"/>
              <a:t> gravity anomaly of the WGM 2012</a:t>
            </a:r>
          </a:p>
          <a:p>
            <a:pPr lvl="1"/>
            <a:r>
              <a:rPr lang="en-US" sz="7200" dirty="0" smtClean="0"/>
              <a:t>The CAP is underlain a relatively thin (125 – 150 km) lithosphere.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422318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completed_vt_figures:Figure_5AB_ringcomplex2.t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248400" y="6400800"/>
            <a:ext cx="281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Njinju et al. (In Preparation)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60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thank the Geological Survey of Malawi for providing the aeromagnetic data.</a:t>
            </a:r>
          </a:p>
          <a:p>
            <a:r>
              <a:rPr lang="en-US" dirty="0" smtClean="0"/>
              <a:t>The MS study of Victor Nyalugwe at Boone Pickens School of Geology I Oklahoma State University is supported by the Geological Survey of Malawi through funding from the World Bank.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16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Chilwa</a:t>
            </a:r>
            <a:r>
              <a:rPr lang="en-US" dirty="0" smtClean="0"/>
              <a:t> Alkaline Province (CAP) is a nested igneous ring complex made up of granite, </a:t>
            </a:r>
            <a:r>
              <a:rPr lang="en-US" dirty="0" err="1" smtClean="0"/>
              <a:t>syenite</a:t>
            </a:r>
            <a:r>
              <a:rPr lang="en-US" dirty="0" smtClean="0"/>
              <a:t>, nepheline </a:t>
            </a:r>
            <a:r>
              <a:rPr lang="en-US" dirty="0" err="1" smtClean="0"/>
              <a:t>syenite</a:t>
            </a:r>
            <a:r>
              <a:rPr lang="en-US" dirty="0" smtClean="0"/>
              <a:t>, and basanite igneous rocks.</a:t>
            </a:r>
          </a:p>
          <a:p>
            <a:r>
              <a:rPr lang="en-US" dirty="0" smtClean="0"/>
              <a:t>It was fed from a magma chamber at ~ 8 km depth now preserved as broad batholiths.</a:t>
            </a:r>
          </a:p>
          <a:p>
            <a:r>
              <a:rPr lang="en-US" dirty="0" smtClean="0"/>
              <a:t>It is underlain by a thicker (~45 km) continental crust.</a:t>
            </a:r>
          </a:p>
          <a:p>
            <a:r>
              <a:rPr lang="en-US" dirty="0" smtClean="0"/>
              <a:t>It is underlain by a thinner </a:t>
            </a:r>
            <a:r>
              <a:rPr lang="en-US" smtClean="0"/>
              <a:t>(~125 - 150 </a:t>
            </a:r>
            <a:r>
              <a:rPr lang="en-US" dirty="0" smtClean="0"/>
              <a:t>km) sub-continental lithospheric mantle.</a:t>
            </a:r>
          </a:p>
          <a:p>
            <a:r>
              <a:rPr lang="en-US" dirty="0" smtClean="0"/>
              <a:t>It might have formed from mantle and lower crustal melt.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24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 smtClean="0"/>
              <a:t>Tectonic setting geochemical evolution of the </a:t>
            </a:r>
            <a:r>
              <a:rPr lang="en-US" b="1" dirty="0" err="1" smtClean="0"/>
              <a:t>Chilwa</a:t>
            </a:r>
            <a:r>
              <a:rPr lang="en-US" b="1" dirty="0" smtClean="0"/>
              <a:t> Alkaline Province (CAP).</a:t>
            </a:r>
          </a:p>
          <a:p>
            <a:r>
              <a:rPr lang="en-US" b="1" dirty="0" smtClean="0"/>
              <a:t>Surface expression of CAP.</a:t>
            </a:r>
          </a:p>
          <a:p>
            <a:pPr lvl="1"/>
            <a:r>
              <a:rPr lang="en-US" dirty="0" smtClean="0"/>
              <a:t>Landsat Thematic Mapper (TM) image.</a:t>
            </a:r>
          </a:p>
          <a:p>
            <a:pPr lvl="1"/>
            <a:r>
              <a:rPr lang="en-US" dirty="0" smtClean="0"/>
              <a:t>Shuttle Radar Topography Mission (SRTM) Digital Elevation Model (DEM).</a:t>
            </a:r>
          </a:p>
          <a:p>
            <a:pPr lvl="1"/>
            <a:r>
              <a:rPr lang="en-US" dirty="0" smtClean="0"/>
              <a:t>Modified geological map.</a:t>
            </a:r>
          </a:p>
          <a:p>
            <a:r>
              <a:rPr lang="en-US" b="1" dirty="0" smtClean="0"/>
              <a:t>Near surface structure of CAP.</a:t>
            </a:r>
          </a:p>
          <a:p>
            <a:pPr lvl="1"/>
            <a:r>
              <a:rPr lang="en-US" dirty="0" smtClean="0"/>
              <a:t>Enhanced aeromagnetic data.</a:t>
            </a:r>
          </a:p>
          <a:p>
            <a:pPr lvl="1"/>
            <a:r>
              <a:rPr lang="en-US" dirty="0" smtClean="0"/>
              <a:t>Upward continued </a:t>
            </a:r>
            <a:r>
              <a:rPr lang="en-US" dirty="0" err="1" smtClean="0"/>
              <a:t>Bouguer</a:t>
            </a:r>
            <a:r>
              <a:rPr lang="en-US" dirty="0" smtClean="0"/>
              <a:t> gravity data from the World Gravity Model 2012 (WGM 2012).</a:t>
            </a:r>
          </a:p>
          <a:p>
            <a:r>
              <a:rPr lang="en-US" b="1" dirty="0" smtClean="0"/>
              <a:t>Moho and Lithosphere-</a:t>
            </a:r>
            <a:r>
              <a:rPr lang="en-US" b="1" dirty="0" err="1" smtClean="0"/>
              <a:t>Athenosphere</a:t>
            </a:r>
            <a:r>
              <a:rPr lang="en-US" b="1" dirty="0" smtClean="0"/>
              <a:t> Boundary (LAB) beneath CAP.</a:t>
            </a:r>
          </a:p>
          <a:p>
            <a:pPr lvl="1"/>
            <a:r>
              <a:rPr lang="en-US" dirty="0" smtClean="0"/>
              <a:t>Two-dimensional radially-averaged power spectral analysis of the </a:t>
            </a:r>
            <a:r>
              <a:rPr lang="en-US" dirty="0" err="1" smtClean="0"/>
              <a:t>Bouguer</a:t>
            </a:r>
            <a:r>
              <a:rPr lang="en-US" dirty="0" smtClean="0"/>
              <a:t> anomaly of the WGM (2012)   </a:t>
            </a:r>
          </a:p>
          <a:p>
            <a:r>
              <a:rPr lang="en-US" b="1" dirty="0" smtClean="0"/>
              <a:t>Sorry! We don’t have a conceptual model for the evolution of CAP yet. We are working on it. Would love to hear from you if you would like to help.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200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6" y="990600"/>
            <a:ext cx="5114846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257800" y="228600"/>
            <a:ext cx="3429000" cy="6324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Cretaceous Basanite + nepheline </a:t>
            </a:r>
            <a:r>
              <a:rPr lang="en-US" sz="2000" dirty="0" err="1" smtClean="0"/>
              <a:t>syneite</a:t>
            </a:r>
            <a:r>
              <a:rPr lang="en-US" sz="2000" dirty="0" smtClean="0"/>
              <a:t> (138 – 132 Ma), Nepheline </a:t>
            </a:r>
            <a:r>
              <a:rPr lang="en-US" sz="2000" dirty="0" err="1" smtClean="0"/>
              <a:t>syenite</a:t>
            </a:r>
            <a:r>
              <a:rPr lang="en-US" sz="2000" dirty="0" smtClean="0"/>
              <a:t> + </a:t>
            </a:r>
            <a:r>
              <a:rPr lang="en-US" sz="2000" dirty="0" err="1" smtClean="0"/>
              <a:t>syenite</a:t>
            </a:r>
            <a:r>
              <a:rPr lang="en-US" sz="2000" dirty="0" smtClean="0"/>
              <a:t> (129 – 123 Ma), </a:t>
            </a:r>
            <a:r>
              <a:rPr lang="en-US" sz="2000" dirty="0" err="1" smtClean="0"/>
              <a:t>syenite</a:t>
            </a:r>
            <a:r>
              <a:rPr lang="en-US" sz="2000" dirty="0" smtClean="0"/>
              <a:t> + granite (115 – 111 Ma) alkaline province.</a:t>
            </a:r>
          </a:p>
          <a:p>
            <a:r>
              <a:rPr lang="en-US" sz="2000" dirty="0" smtClean="0"/>
              <a:t>Located at the boundary between the Mesoproterozoic – Neoproterozoic Southern </a:t>
            </a:r>
            <a:r>
              <a:rPr lang="en-US" sz="2000" dirty="0" err="1" smtClean="0"/>
              <a:t>Irumide</a:t>
            </a:r>
            <a:r>
              <a:rPr lang="en-US" sz="2000" dirty="0" smtClean="0"/>
              <a:t> and Mozambique orogenic belts.</a:t>
            </a:r>
          </a:p>
          <a:p>
            <a:r>
              <a:rPr lang="en-US" sz="2000" dirty="0" smtClean="0"/>
              <a:t>Crops out on the northeastern footwall of the Mesozoic Shire graben.</a:t>
            </a:r>
          </a:p>
          <a:p>
            <a:r>
              <a:rPr lang="en-US" sz="2000" dirty="0" smtClean="0"/>
              <a:t>Intrusive bodies in the western side of the province are offset by the eastern border fault of the Cenozoic Malawi rift.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279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Geochemical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CAP was sourced from a depleted mantle geochemical reservoir.</a:t>
            </a:r>
          </a:p>
          <a:p>
            <a:r>
              <a:rPr lang="en-US" dirty="0" smtClean="0"/>
              <a:t>Its geochemistry is suggestive of Oceanic Island Basalt (OIB) source.</a:t>
            </a:r>
          </a:p>
          <a:p>
            <a:r>
              <a:rPr lang="en-US" dirty="0" err="1" smtClean="0"/>
              <a:t>Younging</a:t>
            </a:r>
            <a:r>
              <a:rPr lang="en-US" dirty="0" smtClean="0"/>
              <a:t> of intrusive bodies is positively correlated with silica enrichment possible due to increased crustal contamination of the magma with time.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57400" y="6400800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http://faculty.uml.edu/Nelson_Eby/Research/Chilwa/IGC%20Chilwa.pdf</a:t>
            </a:r>
          </a:p>
        </p:txBody>
      </p:sp>
    </p:spTree>
    <p:extLst>
      <p:ext uri="{BB962C8B-B14F-4D97-AF65-F5344CB8AC3E}">
        <p14:creationId xmlns:p14="http://schemas.microsoft.com/office/powerpoint/2010/main" val="55742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543050"/>
            <a:ext cx="9040813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828800" y="152401"/>
            <a:ext cx="5486400" cy="1390649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400" dirty="0" smtClean="0"/>
              <a:t>Landsat  TM and SRTM DEM of the CAP</a:t>
            </a:r>
          </a:p>
          <a:p>
            <a:pPr lvl="1"/>
            <a:r>
              <a:rPr lang="en-US" sz="5500" dirty="0" smtClean="0"/>
              <a:t>5 – 10 km across individual intrusions</a:t>
            </a:r>
          </a:p>
          <a:p>
            <a:pPr lvl="1"/>
            <a:r>
              <a:rPr lang="en-US" sz="5500" dirty="0" smtClean="0"/>
              <a:t>Less than 1 km across carbonatite intrusions</a:t>
            </a:r>
          </a:p>
          <a:p>
            <a:pPr lvl="1"/>
            <a:r>
              <a:rPr lang="en-US" sz="5500" dirty="0" err="1" smtClean="0"/>
              <a:t>Mulange</a:t>
            </a:r>
            <a:r>
              <a:rPr lang="en-US" sz="5500" dirty="0" smtClean="0"/>
              <a:t> Mountain is ~3000 m high</a:t>
            </a:r>
            <a:endParaRPr lang="en-US" sz="5500" dirty="0"/>
          </a:p>
        </p:txBody>
      </p:sp>
    </p:spTree>
    <p:extLst>
      <p:ext uri="{BB962C8B-B14F-4D97-AF65-F5344CB8AC3E}">
        <p14:creationId xmlns:p14="http://schemas.microsoft.com/office/powerpoint/2010/main" val="217073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91440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52600" y="228600"/>
            <a:ext cx="5638800" cy="19050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 smtClean="0"/>
              <a:t>Enhanced aeromagnetic data of the CAP</a:t>
            </a:r>
          </a:p>
          <a:p>
            <a:pPr lvl="1"/>
            <a:r>
              <a:rPr lang="en-US" sz="7200" dirty="0" smtClean="0"/>
              <a:t>Some of CAP intrusions are characterized by low Total Magnetic Intensity (TMI).</a:t>
            </a:r>
          </a:p>
          <a:p>
            <a:pPr lvl="1"/>
            <a:r>
              <a:rPr lang="en-US" sz="7200" dirty="0" smtClean="0"/>
              <a:t>The CAP is characterized by longer wavelength anomaly in the tilt derivative of the TMI compared to the Precambrian basement.</a:t>
            </a:r>
          </a:p>
          <a:p>
            <a:pPr lvl="1"/>
            <a:r>
              <a:rPr lang="en-US" sz="7200" dirty="0" smtClean="0"/>
              <a:t>Possible presence of two batholiths at depth.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64230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3124200"/>
            <a:ext cx="152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95400" y="6306967"/>
            <a:ext cx="152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91312" cy="681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691312" y="1905000"/>
            <a:ext cx="2224088" cy="267266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 err="1" smtClean="0"/>
              <a:t>Bouguer</a:t>
            </a:r>
            <a:r>
              <a:rPr lang="en-US" sz="9600" dirty="0" smtClean="0"/>
              <a:t> gravity anomaly of the WGM 2012</a:t>
            </a:r>
          </a:p>
          <a:p>
            <a:pPr lvl="1"/>
            <a:r>
              <a:rPr lang="en-US" sz="7200" dirty="0" smtClean="0"/>
              <a:t>Most of CAP intrusions are characterized by gravity low anomalies.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18791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9299</TotalTime>
  <Words>646</Words>
  <Application>Microsoft Office PowerPoint</Application>
  <PresentationFormat>On-screen Show (4:3)</PresentationFormat>
  <Paragraphs>69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Acknowledgements</vt:lpstr>
      <vt:lpstr>Summary</vt:lpstr>
      <vt:lpstr>Outline</vt:lpstr>
      <vt:lpstr>PowerPoint Presentation</vt:lpstr>
      <vt:lpstr>Geochemical 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Abdel Salam, Mohamed</dc:creator>
  <cp:lastModifiedBy>Abdel Salam, Mohamed</cp:lastModifiedBy>
  <cp:revision>55</cp:revision>
  <dcterms:created xsi:type="dcterms:W3CDTF">2017-10-12T20:15:33Z</dcterms:created>
  <dcterms:modified xsi:type="dcterms:W3CDTF">2018-03-20T18:07:29Z</dcterms:modified>
</cp:coreProperties>
</file>