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embeddings/oleObject1.bin" ContentType="application/vnd.openxmlformats-officedocument.oleObject"/>
  <Override PartName="/ppt/charts/chart3.xml" ContentType="application/vnd.openxmlformats-officedocument.drawingml.chart+xml"/>
  <Override PartName="/ppt/notesSlides/notesSlide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charts/chart15.xml" ContentType="application/vnd.openxmlformats-officedocument.drawingml.chart+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9" r:id="rId4"/>
    <p:sldId id="263" r:id="rId5"/>
    <p:sldId id="262" r:id="rId6"/>
    <p:sldId id="261" r:id="rId7"/>
    <p:sldId id="264" r:id="rId8"/>
    <p:sldId id="267" r:id="rId9"/>
    <p:sldId id="265" r:id="rId10"/>
    <p:sldId id="268" r:id="rId11"/>
    <p:sldId id="270" r:id="rId12"/>
    <p:sldId id="269" r:id="rId13"/>
    <p:sldId id="273" r:id="rId14"/>
    <p:sldId id="286" r:id="rId15"/>
    <p:sldId id="285" r:id="rId16"/>
    <p:sldId id="287" r:id="rId17"/>
    <p:sldId id="284" r:id="rId18"/>
    <p:sldId id="274" r:id="rId19"/>
    <p:sldId id="276" r:id="rId20"/>
    <p:sldId id="277" r:id="rId21"/>
    <p:sldId id="279" r:id="rId22"/>
    <p:sldId id="280" r:id="rId23"/>
    <p:sldId id="278" r:id="rId24"/>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6"/>
    <p:restoredTop sz="94674"/>
  </p:normalViewPr>
  <p:slideViewPr>
    <p:cSldViewPr snapToGrid="0" snapToObjects="1">
      <p:cViewPr varScale="1">
        <p:scale>
          <a:sx n="72" d="100"/>
          <a:sy n="72" d="100"/>
        </p:scale>
        <p:origin x="-600"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Users\jasonsimmons\Desktop\research\Research%20grain%20sizes_10-24.xlsm" TargetMode="External"/><Relationship Id="rId2" Type="http://schemas.microsoft.com/office/2011/relationships/chartStyle" Target="style1.xml"/><Relationship Id="rId3" Type="http://schemas.microsoft.com/office/2011/relationships/chartColorStyle" Target="colors1.xm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file:///\\Users\jasonsimmons\Downloads\jasoncationsand%20anions.xlsx" TargetMode="External"/></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Macintosh%20HD:Users:lauraruhl:Dropbox:jasoncationsand%20anions_LR.xlsm" TargetMode="External"/></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file:///\\Users\jasonsimmons\Downloads\jasoncationsand%20anions.xlsx" TargetMode="External"/></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file:///\\Users\jasonsimmons\Downloads\jasoncationsand%20anions.xlsx" TargetMode="External"/></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oleObject" Target="file:///\\Users\jasonsimmons\Downloads\jasoncationsand%20anions.xlsx" TargetMode="External"/></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oleObject" Target="file:///\\Users\jasonsimmons\Downloads\jasoncationsand%20anion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oleObject" Target="file:///\\Users\jasonsimmons\Desktop\research\Research%20grain%20sizes_10-24.xlsm" TargetMode="External"/><Relationship Id="rId2" Type="http://schemas.microsoft.com/office/2011/relationships/chartStyle" Target="style3.xml"/><Relationship Id="rId3" Type="http://schemas.microsoft.com/office/2011/relationships/chartColorStyle" Target="colors3.xml"/></Relationships>
</file>

<file path=ppt/charts/_rels/chart4.xml.rels><?xml version="1.0" encoding="UTF-8" standalone="yes"?>
<Relationships xmlns="http://schemas.openxmlformats.org/package/2006/relationships"><Relationship Id="rId1" Type="http://schemas.openxmlformats.org/officeDocument/2006/relationships/oleObject" Target="file:///\\Users\jasonsimmons\Downloads\jasoncationsand%20anions.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3.xlsx"/></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4.xlsx"/></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00" b="1" i="0" u="none" strike="noStrike" kern="1200" baseline="0">
                <a:solidFill>
                  <a:schemeClr val="tx1"/>
                </a:solidFill>
                <a:latin typeface="Times New Roman" pitchFamily="18" charset="0"/>
                <a:ea typeface="+mn-ea"/>
                <a:cs typeface="Times New Roman" pitchFamily="18" charset="0"/>
              </a:defRPr>
            </a:pPr>
            <a:r>
              <a:rPr lang="en-US" sz="1800"/>
              <a:t>Transect 1</a:t>
            </a:r>
          </a:p>
        </c:rich>
      </c:tx>
      <c:layout>
        <c:manualLayout>
          <c:xMode val="edge"/>
          <c:yMode val="edge"/>
          <c:x val="0.370194455620055"/>
          <c:y val="0.0236486486486486"/>
        </c:manualLayout>
      </c:layout>
      <c:overlay val="0"/>
      <c:spPr>
        <a:noFill/>
        <a:ln>
          <a:noFill/>
        </a:ln>
        <a:effectLst/>
      </c:spPr>
    </c:title>
    <c:autoTitleDeleted val="0"/>
    <c:plotArea>
      <c:layout>
        <c:manualLayout>
          <c:layoutTarget val="inner"/>
          <c:xMode val="edge"/>
          <c:yMode val="edge"/>
          <c:x val="0.13647431844742"/>
          <c:y val="0.121014045541605"/>
          <c:w val="0.657609057991838"/>
          <c:h val="0.694143434773356"/>
        </c:manualLayout>
      </c:layout>
      <c:barChart>
        <c:barDir val="col"/>
        <c:grouping val="stacked"/>
        <c:varyColors val="0"/>
        <c:ser>
          <c:idx val="0"/>
          <c:order val="0"/>
          <c:tx>
            <c:v>&gt;2mm</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'Site 1'!$B$72:$P$72</c:f>
              <c:numCache>
                <c:formatCode>General</c:formatCode>
                <c:ptCount val="15"/>
                <c:pt idx="0">
                  <c:v>0.0</c:v>
                </c:pt>
                <c:pt idx="1">
                  <c:v>3.0</c:v>
                </c:pt>
                <c:pt idx="2">
                  <c:v>9.0</c:v>
                </c:pt>
                <c:pt idx="3">
                  <c:v>12.0</c:v>
                </c:pt>
                <c:pt idx="4">
                  <c:v>15.0</c:v>
                </c:pt>
                <c:pt idx="5">
                  <c:v>20.0</c:v>
                </c:pt>
                <c:pt idx="6">
                  <c:v>25.0</c:v>
                </c:pt>
                <c:pt idx="7">
                  <c:v>30.0</c:v>
                </c:pt>
                <c:pt idx="8">
                  <c:v>40.0</c:v>
                </c:pt>
                <c:pt idx="9">
                  <c:v>50.0</c:v>
                </c:pt>
                <c:pt idx="10">
                  <c:v>60.0</c:v>
                </c:pt>
                <c:pt idx="11">
                  <c:v>70.0</c:v>
                </c:pt>
                <c:pt idx="12">
                  <c:v>80.0</c:v>
                </c:pt>
                <c:pt idx="13">
                  <c:v>90.0</c:v>
                </c:pt>
                <c:pt idx="14">
                  <c:v>100.0</c:v>
                </c:pt>
              </c:numCache>
            </c:numRef>
          </c:cat>
          <c:val>
            <c:numRef>
              <c:f>'Site 1'!$B$64:$P$64</c:f>
              <c:numCache>
                <c:formatCode>General</c:formatCode>
                <c:ptCount val="15"/>
                <c:pt idx="0">
                  <c:v>0.654307524536532</c:v>
                </c:pt>
                <c:pt idx="1">
                  <c:v>0.0</c:v>
                </c:pt>
                <c:pt idx="2">
                  <c:v>0.418410041841004</c:v>
                </c:pt>
                <c:pt idx="3">
                  <c:v>0.102774922918808</c:v>
                </c:pt>
                <c:pt idx="4">
                  <c:v>0.0</c:v>
                </c:pt>
                <c:pt idx="5">
                  <c:v>0.101626016260163</c:v>
                </c:pt>
                <c:pt idx="6">
                  <c:v>2.249488752556238</c:v>
                </c:pt>
                <c:pt idx="7">
                  <c:v>0.41025641025641</c:v>
                </c:pt>
                <c:pt idx="8">
                  <c:v>0.302114803625378</c:v>
                </c:pt>
                <c:pt idx="9">
                  <c:v>0.203873598369011</c:v>
                </c:pt>
                <c:pt idx="10">
                  <c:v>0.0</c:v>
                </c:pt>
                <c:pt idx="11">
                  <c:v>0.0</c:v>
                </c:pt>
                <c:pt idx="12">
                  <c:v>0.0</c:v>
                </c:pt>
                <c:pt idx="13">
                  <c:v>1.736465781409602</c:v>
                </c:pt>
                <c:pt idx="14">
                  <c:v>0.102040816326531</c:v>
                </c:pt>
              </c:numCache>
            </c:numRef>
          </c:val>
          <c:extLst xmlns:c16r2="http://schemas.microsoft.com/office/drawing/2015/06/chart">
            <c:ext xmlns:c16="http://schemas.microsoft.com/office/drawing/2014/chart" uri="{C3380CC4-5D6E-409C-BE32-E72D297353CC}">
              <c16:uniqueId val="{00000000-1ED7-674D-8C7B-7988C1C31D55}"/>
            </c:ext>
          </c:extLst>
        </c:ser>
        <c:ser>
          <c:idx val="1"/>
          <c:order val="1"/>
          <c:tx>
            <c:v>1.00-2.00mm</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'Site 1'!$B$72:$P$72</c:f>
              <c:numCache>
                <c:formatCode>General</c:formatCode>
                <c:ptCount val="15"/>
                <c:pt idx="0">
                  <c:v>0.0</c:v>
                </c:pt>
                <c:pt idx="1">
                  <c:v>3.0</c:v>
                </c:pt>
                <c:pt idx="2">
                  <c:v>9.0</c:v>
                </c:pt>
                <c:pt idx="3">
                  <c:v>12.0</c:v>
                </c:pt>
                <c:pt idx="4">
                  <c:v>15.0</c:v>
                </c:pt>
                <c:pt idx="5">
                  <c:v>20.0</c:v>
                </c:pt>
                <c:pt idx="6">
                  <c:v>25.0</c:v>
                </c:pt>
                <c:pt idx="7">
                  <c:v>30.0</c:v>
                </c:pt>
                <c:pt idx="8">
                  <c:v>40.0</c:v>
                </c:pt>
                <c:pt idx="9">
                  <c:v>50.0</c:v>
                </c:pt>
                <c:pt idx="10">
                  <c:v>60.0</c:v>
                </c:pt>
                <c:pt idx="11">
                  <c:v>70.0</c:v>
                </c:pt>
                <c:pt idx="12">
                  <c:v>80.0</c:v>
                </c:pt>
                <c:pt idx="13">
                  <c:v>90.0</c:v>
                </c:pt>
                <c:pt idx="14">
                  <c:v>100.0</c:v>
                </c:pt>
              </c:numCache>
            </c:numRef>
          </c:cat>
          <c:val>
            <c:numRef>
              <c:f>'Site 1'!$B$65:$P$65</c:f>
              <c:numCache>
                <c:formatCode>General</c:formatCode>
                <c:ptCount val="15"/>
                <c:pt idx="0">
                  <c:v>1.308615049073065</c:v>
                </c:pt>
                <c:pt idx="1">
                  <c:v>2.85171102661597</c:v>
                </c:pt>
                <c:pt idx="2">
                  <c:v>3.242677824267782</c:v>
                </c:pt>
                <c:pt idx="3">
                  <c:v>0.822199383350463</c:v>
                </c:pt>
                <c:pt idx="4">
                  <c:v>0.812182741116751</c:v>
                </c:pt>
                <c:pt idx="5">
                  <c:v>1.11788617886179</c:v>
                </c:pt>
                <c:pt idx="6">
                  <c:v>8.282208588957053</c:v>
                </c:pt>
                <c:pt idx="7">
                  <c:v>1.230769230769231</c:v>
                </c:pt>
                <c:pt idx="8">
                  <c:v>1.309164149043303</c:v>
                </c:pt>
                <c:pt idx="9">
                  <c:v>1.936799184505606</c:v>
                </c:pt>
                <c:pt idx="10">
                  <c:v>0.814663951120163</c:v>
                </c:pt>
                <c:pt idx="11">
                  <c:v>5.0</c:v>
                </c:pt>
                <c:pt idx="12">
                  <c:v>0.50709939148073</c:v>
                </c:pt>
                <c:pt idx="13">
                  <c:v>8.478038815117466</c:v>
                </c:pt>
                <c:pt idx="14">
                  <c:v>1.020408163265306</c:v>
                </c:pt>
              </c:numCache>
            </c:numRef>
          </c:val>
          <c:extLst xmlns:c16r2="http://schemas.microsoft.com/office/drawing/2015/06/chart">
            <c:ext xmlns:c16="http://schemas.microsoft.com/office/drawing/2014/chart" uri="{C3380CC4-5D6E-409C-BE32-E72D297353CC}">
              <c16:uniqueId val="{00000001-1ED7-674D-8C7B-7988C1C31D55}"/>
            </c:ext>
          </c:extLst>
        </c:ser>
        <c:ser>
          <c:idx val="2"/>
          <c:order val="2"/>
          <c:tx>
            <c:v>.500-1.00mm</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Ref>
              <c:f>'Site 1'!$B$72:$P$72</c:f>
              <c:numCache>
                <c:formatCode>General</c:formatCode>
                <c:ptCount val="15"/>
                <c:pt idx="0">
                  <c:v>0.0</c:v>
                </c:pt>
                <c:pt idx="1">
                  <c:v>3.0</c:v>
                </c:pt>
                <c:pt idx="2">
                  <c:v>9.0</c:v>
                </c:pt>
                <c:pt idx="3">
                  <c:v>12.0</c:v>
                </c:pt>
                <c:pt idx="4">
                  <c:v>15.0</c:v>
                </c:pt>
                <c:pt idx="5">
                  <c:v>20.0</c:v>
                </c:pt>
                <c:pt idx="6">
                  <c:v>25.0</c:v>
                </c:pt>
                <c:pt idx="7">
                  <c:v>30.0</c:v>
                </c:pt>
                <c:pt idx="8">
                  <c:v>40.0</c:v>
                </c:pt>
                <c:pt idx="9">
                  <c:v>50.0</c:v>
                </c:pt>
                <c:pt idx="10">
                  <c:v>60.0</c:v>
                </c:pt>
                <c:pt idx="11">
                  <c:v>70.0</c:v>
                </c:pt>
                <c:pt idx="12">
                  <c:v>80.0</c:v>
                </c:pt>
                <c:pt idx="13">
                  <c:v>90.0</c:v>
                </c:pt>
                <c:pt idx="14">
                  <c:v>100.0</c:v>
                </c:pt>
              </c:numCache>
            </c:numRef>
          </c:cat>
          <c:val>
            <c:numRef>
              <c:f>'Site 1'!$B$66:$P$66</c:f>
              <c:numCache>
                <c:formatCode>General</c:formatCode>
                <c:ptCount val="15"/>
                <c:pt idx="0">
                  <c:v>21.2649945474373</c:v>
                </c:pt>
                <c:pt idx="1">
                  <c:v>32.12927756653993</c:v>
                </c:pt>
                <c:pt idx="2">
                  <c:v>31.69456066945607</c:v>
                </c:pt>
                <c:pt idx="3">
                  <c:v>25.48818088386433</c:v>
                </c:pt>
                <c:pt idx="4">
                  <c:v>28.2233502538071</c:v>
                </c:pt>
                <c:pt idx="5">
                  <c:v>28.86178861788618</c:v>
                </c:pt>
                <c:pt idx="6">
                  <c:v>25.56237218813905</c:v>
                </c:pt>
                <c:pt idx="7">
                  <c:v>31.69230769230769</c:v>
                </c:pt>
                <c:pt idx="8">
                  <c:v>35.44813695871098</c:v>
                </c:pt>
                <c:pt idx="9">
                  <c:v>30.8868501529052</c:v>
                </c:pt>
                <c:pt idx="10">
                  <c:v>31.05906313645621</c:v>
                </c:pt>
                <c:pt idx="11">
                  <c:v>35.0</c:v>
                </c:pt>
                <c:pt idx="12">
                  <c:v>28.80324543610547</c:v>
                </c:pt>
                <c:pt idx="13">
                  <c:v>34.93360572012257</c:v>
                </c:pt>
                <c:pt idx="14">
                  <c:v>33.16326530612245</c:v>
                </c:pt>
              </c:numCache>
            </c:numRef>
          </c:val>
          <c:extLst xmlns:c16r2="http://schemas.microsoft.com/office/drawing/2015/06/chart">
            <c:ext xmlns:c16="http://schemas.microsoft.com/office/drawing/2014/chart" uri="{C3380CC4-5D6E-409C-BE32-E72D297353CC}">
              <c16:uniqueId val="{00000002-1ED7-674D-8C7B-7988C1C31D55}"/>
            </c:ext>
          </c:extLst>
        </c:ser>
        <c:ser>
          <c:idx val="3"/>
          <c:order val="3"/>
          <c:tx>
            <c:v>.250-.500mm</c:v>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numRef>
              <c:f>'Site 1'!$B$72:$P$72</c:f>
              <c:numCache>
                <c:formatCode>General</c:formatCode>
                <c:ptCount val="15"/>
                <c:pt idx="0">
                  <c:v>0.0</c:v>
                </c:pt>
                <c:pt idx="1">
                  <c:v>3.0</c:v>
                </c:pt>
                <c:pt idx="2">
                  <c:v>9.0</c:v>
                </c:pt>
                <c:pt idx="3">
                  <c:v>12.0</c:v>
                </c:pt>
                <c:pt idx="4">
                  <c:v>15.0</c:v>
                </c:pt>
                <c:pt idx="5">
                  <c:v>20.0</c:v>
                </c:pt>
                <c:pt idx="6">
                  <c:v>25.0</c:v>
                </c:pt>
                <c:pt idx="7">
                  <c:v>30.0</c:v>
                </c:pt>
                <c:pt idx="8">
                  <c:v>40.0</c:v>
                </c:pt>
                <c:pt idx="9">
                  <c:v>50.0</c:v>
                </c:pt>
                <c:pt idx="10">
                  <c:v>60.0</c:v>
                </c:pt>
                <c:pt idx="11">
                  <c:v>70.0</c:v>
                </c:pt>
                <c:pt idx="12">
                  <c:v>80.0</c:v>
                </c:pt>
                <c:pt idx="13">
                  <c:v>90.0</c:v>
                </c:pt>
                <c:pt idx="14">
                  <c:v>100.0</c:v>
                </c:pt>
              </c:numCache>
            </c:numRef>
          </c:cat>
          <c:val>
            <c:numRef>
              <c:f>'Site 1'!$B$67:$P$67</c:f>
              <c:numCache>
                <c:formatCode>General</c:formatCode>
                <c:ptCount val="15"/>
                <c:pt idx="0">
                  <c:v>29.44383860414395</c:v>
                </c:pt>
                <c:pt idx="1">
                  <c:v>29.27756653992395</c:v>
                </c:pt>
                <c:pt idx="2">
                  <c:v>28.13807531380753</c:v>
                </c:pt>
                <c:pt idx="3">
                  <c:v>24.04933196300103</c:v>
                </c:pt>
                <c:pt idx="4">
                  <c:v>24.36548223350253</c:v>
                </c:pt>
                <c:pt idx="5">
                  <c:v>25.60975609756097</c:v>
                </c:pt>
                <c:pt idx="6">
                  <c:v>23.8241308793456</c:v>
                </c:pt>
                <c:pt idx="7">
                  <c:v>25.53846153846153</c:v>
                </c:pt>
                <c:pt idx="8">
                  <c:v>24.269889224572</c:v>
                </c:pt>
                <c:pt idx="9">
                  <c:v>26.50356778797146</c:v>
                </c:pt>
                <c:pt idx="10">
                  <c:v>26.78207739307535</c:v>
                </c:pt>
                <c:pt idx="11">
                  <c:v>22.95918367346938</c:v>
                </c:pt>
                <c:pt idx="12">
                  <c:v>25.25354969574035</c:v>
                </c:pt>
                <c:pt idx="13">
                  <c:v>22.16547497446373</c:v>
                </c:pt>
                <c:pt idx="14">
                  <c:v>27.95918367346938</c:v>
                </c:pt>
              </c:numCache>
            </c:numRef>
          </c:val>
          <c:extLst xmlns:c16r2="http://schemas.microsoft.com/office/drawing/2015/06/chart">
            <c:ext xmlns:c16="http://schemas.microsoft.com/office/drawing/2014/chart" uri="{C3380CC4-5D6E-409C-BE32-E72D297353CC}">
              <c16:uniqueId val="{00000003-1ED7-674D-8C7B-7988C1C31D55}"/>
            </c:ext>
          </c:extLst>
        </c:ser>
        <c:ser>
          <c:idx val="4"/>
          <c:order val="4"/>
          <c:tx>
            <c:v>.125-.250mm</c:v>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numRef>
              <c:f>'Site 1'!$B$72:$P$72</c:f>
              <c:numCache>
                <c:formatCode>General</c:formatCode>
                <c:ptCount val="15"/>
                <c:pt idx="0">
                  <c:v>0.0</c:v>
                </c:pt>
                <c:pt idx="1">
                  <c:v>3.0</c:v>
                </c:pt>
                <c:pt idx="2">
                  <c:v>9.0</c:v>
                </c:pt>
                <c:pt idx="3">
                  <c:v>12.0</c:v>
                </c:pt>
                <c:pt idx="4">
                  <c:v>15.0</c:v>
                </c:pt>
                <c:pt idx="5">
                  <c:v>20.0</c:v>
                </c:pt>
                <c:pt idx="6">
                  <c:v>25.0</c:v>
                </c:pt>
                <c:pt idx="7">
                  <c:v>30.0</c:v>
                </c:pt>
                <c:pt idx="8">
                  <c:v>40.0</c:v>
                </c:pt>
                <c:pt idx="9">
                  <c:v>50.0</c:v>
                </c:pt>
                <c:pt idx="10">
                  <c:v>60.0</c:v>
                </c:pt>
                <c:pt idx="11">
                  <c:v>70.0</c:v>
                </c:pt>
                <c:pt idx="12">
                  <c:v>80.0</c:v>
                </c:pt>
                <c:pt idx="13">
                  <c:v>90.0</c:v>
                </c:pt>
                <c:pt idx="14">
                  <c:v>100.0</c:v>
                </c:pt>
              </c:numCache>
            </c:numRef>
          </c:cat>
          <c:val>
            <c:numRef>
              <c:f>'Site 1'!$B$68:$P$68</c:f>
              <c:numCache>
                <c:formatCode>General</c:formatCode>
                <c:ptCount val="15"/>
                <c:pt idx="0">
                  <c:v>19.08396946564886</c:v>
                </c:pt>
                <c:pt idx="1">
                  <c:v>17.87072243346007</c:v>
                </c:pt>
                <c:pt idx="2">
                  <c:v>22.69874476987448</c:v>
                </c:pt>
                <c:pt idx="3">
                  <c:v>16.75231243576567</c:v>
                </c:pt>
                <c:pt idx="4">
                  <c:v>16.5482233502538</c:v>
                </c:pt>
                <c:pt idx="5">
                  <c:v>15.85365853658537</c:v>
                </c:pt>
                <c:pt idx="6">
                  <c:v>15.23517382413088</c:v>
                </c:pt>
                <c:pt idx="7">
                  <c:v>16.2051282051282</c:v>
                </c:pt>
                <c:pt idx="8">
                  <c:v>14.60221550855992</c:v>
                </c:pt>
                <c:pt idx="9">
                  <c:v>17.53312945973496</c:v>
                </c:pt>
                <c:pt idx="10">
                  <c:v>16.80244399185336</c:v>
                </c:pt>
                <c:pt idx="11">
                  <c:v>16.6326530612245</c:v>
                </c:pt>
                <c:pt idx="12">
                  <c:v>17.34279918864097</c:v>
                </c:pt>
                <c:pt idx="13">
                  <c:v>12.97242083758938</c:v>
                </c:pt>
                <c:pt idx="14">
                  <c:v>17.3469387755102</c:v>
                </c:pt>
              </c:numCache>
            </c:numRef>
          </c:val>
          <c:extLst xmlns:c16r2="http://schemas.microsoft.com/office/drawing/2015/06/chart">
            <c:ext xmlns:c16="http://schemas.microsoft.com/office/drawing/2014/chart" uri="{C3380CC4-5D6E-409C-BE32-E72D297353CC}">
              <c16:uniqueId val="{00000004-1ED7-674D-8C7B-7988C1C31D55}"/>
            </c:ext>
          </c:extLst>
        </c:ser>
        <c:ser>
          <c:idx val="5"/>
          <c:order val="5"/>
          <c:tx>
            <c:v>.063-.125mm</c:v>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cat>
            <c:numRef>
              <c:f>'Site 1'!$B$72:$P$72</c:f>
              <c:numCache>
                <c:formatCode>General</c:formatCode>
                <c:ptCount val="15"/>
                <c:pt idx="0">
                  <c:v>0.0</c:v>
                </c:pt>
                <c:pt idx="1">
                  <c:v>3.0</c:v>
                </c:pt>
                <c:pt idx="2">
                  <c:v>9.0</c:v>
                </c:pt>
                <c:pt idx="3">
                  <c:v>12.0</c:v>
                </c:pt>
                <c:pt idx="4">
                  <c:v>15.0</c:v>
                </c:pt>
                <c:pt idx="5">
                  <c:v>20.0</c:v>
                </c:pt>
                <c:pt idx="6">
                  <c:v>25.0</c:v>
                </c:pt>
                <c:pt idx="7">
                  <c:v>30.0</c:v>
                </c:pt>
                <c:pt idx="8">
                  <c:v>40.0</c:v>
                </c:pt>
                <c:pt idx="9">
                  <c:v>50.0</c:v>
                </c:pt>
                <c:pt idx="10">
                  <c:v>60.0</c:v>
                </c:pt>
                <c:pt idx="11">
                  <c:v>70.0</c:v>
                </c:pt>
                <c:pt idx="12">
                  <c:v>80.0</c:v>
                </c:pt>
                <c:pt idx="13">
                  <c:v>90.0</c:v>
                </c:pt>
                <c:pt idx="14">
                  <c:v>100.0</c:v>
                </c:pt>
              </c:numCache>
            </c:numRef>
          </c:cat>
          <c:val>
            <c:numRef>
              <c:f>'Site 1'!$B$69:$P$69</c:f>
              <c:numCache>
                <c:formatCode>General</c:formatCode>
                <c:ptCount val="15"/>
                <c:pt idx="0">
                  <c:v>13.74045801526717</c:v>
                </c:pt>
                <c:pt idx="1">
                  <c:v>11.40684410646388</c:v>
                </c:pt>
                <c:pt idx="2">
                  <c:v>10.25104602510461</c:v>
                </c:pt>
                <c:pt idx="3">
                  <c:v>19.32168550873587</c:v>
                </c:pt>
                <c:pt idx="4">
                  <c:v>15.93908629441624</c:v>
                </c:pt>
                <c:pt idx="5">
                  <c:v>11.48373983739838</c:v>
                </c:pt>
                <c:pt idx="6">
                  <c:v>10.22494887525562</c:v>
                </c:pt>
                <c:pt idx="7">
                  <c:v>13.94871794871795</c:v>
                </c:pt>
                <c:pt idx="8">
                  <c:v>11.68177240684794</c:v>
                </c:pt>
                <c:pt idx="9">
                  <c:v>13.35372069317024</c:v>
                </c:pt>
                <c:pt idx="10">
                  <c:v>13.13645621181263</c:v>
                </c:pt>
                <c:pt idx="11">
                  <c:v>10.81632653061225</c:v>
                </c:pt>
                <c:pt idx="12">
                  <c:v>12.67748478701825</c:v>
                </c:pt>
                <c:pt idx="13">
                  <c:v>8.273748723186925</c:v>
                </c:pt>
                <c:pt idx="14">
                  <c:v>11.22448979591837</c:v>
                </c:pt>
              </c:numCache>
            </c:numRef>
          </c:val>
          <c:extLst xmlns:c16r2="http://schemas.microsoft.com/office/drawing/2015/06/chart">
            <c:ext xmlns:c16="http://schemas.microsoft.com/office/drawing/2014/chart" uri="{C3380CC4-5D6E-409C-BE32-E72D297353CC}">
              <c16:uniqueId val="{00000005-1ED7-674D-8C7B-7988C1C31D55}"/>
            </c:ext>
          </c:extLst>
        </c:ser>
        <c:ser>
          <c:idx val="6"/>
          <c:order val="6"/>
          <c:tx>
            <c:v>&lt;.063mm</c:v>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cat>
            <c:numRef>
              <c:f>'Site 1'!$B$72:$P$72</c:f>
              <c:numCache>
                <c:formatCode>General</c:formatCode>
                <c:ptCount val="15"/>
                <c:pt idx="0">
                  <c:v>0.0</c:v>
                </c:pt>
                <c:pt idx="1">
                  <c:v>3.0</c:v>
                </c:pt>
                <c:pt idx="2">
                  <c:v>9.0</c:v>
                </c:pt>
                <c:pt idx="3">
                  <c:v>12.0</c:v>
                </c:pt>
                <c:pt idx="4">
                  <c:v>15.0</c:v>
                </c:pt>
                <c:pt idx="5">
                  <c:v>20.0</c:v>
                </c:pt>
                <c:pt idx="6">
                  <c:v>25.0</c:v>
                </c:pt>
                <c:pt idx="7">
                  <c:v>30.0</c:v>
                </c:pt>
                <c:pt idx="8">
                  <c:v>40.0</c:v>
                </c:pt>
                <c:pt idx="9">
                  <c:v>50.0</c:v>
                </c:pt>
                <c:pt idx="10">
                  <c:v>60.0</c:v>
                </c:pt>
                <c:pt idx="11">
                  <c:v>70.0</c:v>
                </c:pt>
                <c:pt idx="12">
                  <c:v>80.0</c:v>
                </c:pt>
                <c:pt idx="13">
                  <c:v>90.0</c:v>
                </c:pt>
                <c:pt idx="14">
                  <c:v>100.0</c:v>
                </c:pt>
              </c:numCache>
            </c:numRef>
          </c:cat>
          <c:val>
            <c:numRef>
              <c:f>'Site 1'!$B$70:$P$70</c:f>
              <c:numCache>
                <c:formatCode>General</c:formatCode>
                <c:ptCount val="15"/>
                <c:pt idx="0">
                  <c:v>14.50381679389313</c:v>
                </c:pt>
                <c:pt idx="1">
                  <c:v>6.463878326996198</c:v>
                </c:pt>
                <c:pt idx="2">
                  <c:v>3.556485355648535</c:v>
                </c:pt>
                <c:pt idx="3">
                  <c:v>13.46351490236383</c:v>
                </c:pt>
                <c:pt idx="4">
                  <c:v>14.11167512690355</c:v>
                </c:pt>
                <c:pt idx="5">
                  <c:v>16.97154471544715</c:v>
                </c:pt>
                <c:pt idx="6">
                  <c:v>14.62167689161554</c:v>
                </c:pt>
                <c:pt idx="7">
                  <c:v>10.97435897435897</c:v>
                </c:pt>
                <c:pt idx="8">
                  <c:v>12.38670694864049</c:v>
                </c:pt>
                <c:pt idx="9">
                  <c:v>9.582059123343528</c:v>
                </c:pt>
                <c:pt idx="10">
                  <c:v>11.40529531568228</c:v>
                </c:pt>
                <c:pt idx="11">
                  <c:v>9.591836734693878</c:v>
                </c:pt>
                <c:pt idx="12">
                  <c:v>15.4158215010142</c:v>
                </c:pt>
                <c:pt idx="13">
                  <c:v>11.44024514811031</c:v>
                </c:pt>
                <c:pt idx="14">
                  <c:v>9.183673469387754</c:v>
                </c:pt>
              </c:numCache>
            </c:numRef>
          </c:val>
          <c:extLst xmlns:c16r2="http://schemas.microsoft.com/office/drawing/2015/06/chart">
            <c:ext xmlns:c16="http://schemas.microsoft.com/office/drawing/2014/chart" uri="{C3380CC4-5D6E-409C-BE32-E72D297353CC}">
              <c16:uniqueId val="{00000006-1ED7-674D-8C7B-7988C1C31D55}"/>
            </c:ext>
          </c:extLst>
        </c:ser>
        <c:dLbls>
          <c:showLegendKey val="0"/>
          <c:showVal val="0"/>
          <c:showCatName val="0"/>
          <c:showSerName val="0"/>
          <c:showPercent val="0"/>
          <c:showBubbleSize val="0"/>
        </c:dLbls>
        <c:gapWidth val="75"/>
        <c:overlap val="100"/>
        <c:axId val="-2121966232"/>
        <c:axId val="-2007901400"/>
      </c:barChart>
      <c:catAx>
        <c:axId val="-212196623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Times New Roman" pitchFamily="18" charset="0"/>
                    <a:ea typeface="+mn-ea"/>
                    <a:cs typeface="Times New Roman" pitchFamily="18" charset="0"/>
                  </a:defRPr>
                </a:pPr>
                <a:r>
                  <a:rPr lang="en-US" sz="1600" b="0"/>
                  <a:t>Distance (ft)</a:t>
                </a:r>
              </a:p>
            </c:rich>
          </c:tx>
          <c:layout>
            <c:manualLayout>
              <c:xMode val="edge"/>
              <c:yMode val="edge"/>
              <c:x val="0.378156024292584"/>
              <c:y val="0.88654234943605"/>
            </c:manualLayout>
          </c:layout>
          <c:overlay val="0"/>
          <c:spPr>
            <a:noFill/>
            <a:ln>
              <a:noFill/>
            </a:ln>
            <a:effectLst/>
          </c:spPr>
        </c:title>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50" b="0" i="0" u="none" strike="noStrike" kern="1200" baseline="0">
                <a:solidFill>
                  <a:schemeClr val="tx1"/>
                </a:solidFill>
                <a:latin typeface="Times New Roman" pitchFamily="18" charset="0"/>
                <a:ea typeface="+mn-ea"/>
                <a:cs typeface="Times New Roman" pitchFamily="18" charset="0"/>
              </a:defRPr>
            </a:pPr>
            <a:endParaRPr lang="en-US"/>
          </a:p>
        </c:txPr>
        <c:crossAx val="-2007901400"/>
        <c:crosses val="autoZero"/>
        <c:auto val="1"/>
        <c:lblAlgn val="ctr"/>
        <c:lblOffset val="100"/>
        <c:noMultiLvlLbl val="0"/>
      </c:catAx>
      <c:valAx>
        <c:axId val="-2007901400"/>
        <c:scaling>
          <c:orientation val="minMax"/>
          <c:max val="100.0"/>
        </c:scaling>
        <c:delete val="0"/>
        <c:axPos val="l"/>
        <c:majorGridlines>
          <c:spPr>
            <a:ln w="6350" cap="flat" cmpd="sng" algn="ctr">
              <a:solidFill>
                <a:schemeClr val="tx1">
                  <a:tint val="75000"/>
                </a:schemeClr>
              </a:solidFill>
              <a:prstDash val="solid"/>
              <a:round/>
            </a:ln>
            <a:effectLst/>
          </c:spPr>
        </c:majorGridlines>
        <c:minorGridlines>
          <c:spPr>
            <a:ln w="6350" cap="flat" cmpd="sng" algn="ctr">
              <a:noFill/>
              <a:prstDash val="solid"/>
              <a:round/>
            </a:ln>
            <a:effectLst/>
          </c:spPr>
        </c:minorGridlines>
        <c:title>
          <c:tx>
            <c:rich>
              <a:bodyPr rot="-5400000" spcFirstLastPara="1" vertOverflow="ellipsis" vert="horz" wrap="square" anchor="ctr" anchorCtr="1"/>
              <a:lstStyle/>
              <a:p>
                <a:pPr>
                  <a:defRPr sz="1600" b="0" i="0" u="none" strike="noStrike" kern="1200" baseline="0">
                    <a:solidFill>
                      <a:schemeClr val="tx1"/>
                    </a:solidFill>
                    <a:latin typeface="Times New Roman" pitchFamily="18" charset="0"/>
                    <a:ea typeface="+mn-ea"/>
                    <a:cs typeface="Times New Roman" pitchFamily="18" charset="0"/>
                  </a:defRPr>
                </a:pPr>
                <a:r>
                  <a:rPr lang="en-US" sz="1600" b="0"/>
                  <a:t>Grain Size Distribution (%)</a:t>
                </a:r>
              </a:p>
            </c:rich>
          </c:tx>
          <c:layout>
            <c:manualLayout>
              <c:xMode val="edge"/>
              <c:yMode val="edge"/>
              <c:x val="0.018830392551296"/>
              <c:y val="0.168311342838902"/>
            </c:manualLayout>
          </c:layout>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itchFamily="18" charset="0"/>
                <a:ea typeface="+mn-ea"/>
                <a:cs typeface="Times New Roman" pitchFamily="18" charset="0"/>
              </a:defRPr>
            </a:pPr>
            <a:endParaRPr lang="en-US"/>
          </a:p>
        </c:txPr>
        <c:crossAx val="-2121966232"/>
        <c:crosses val="autoZero"/>
        <c:crossBetween val="between"/>
      </c:valAx>
      <c:spPr>
        <a:noFill/>
        <a:ln>
          <a:noFill/>
        </a:ln>
        <a:effectLst/>
      </c:spPr>
    </c:plotArea>
    <c:legend>
      <c:legendPos val="r"/>
      <c:layout>
        <c:manualLayout>
          <c:xMode val="edge"/>
          <c:yMode val="edge"/>
          <c:x val="0.800600609230415"/>
          <c:y val="0.198894445626729"/>
          <c:w val="0.199399390769584"/>
          <c:h val="0.53192381357735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itchFamily="18" charset="0"/>
              <a:ea typeface="+mn-ea"/>
              <a:cs typeface="Times New Roman" pitchFamily="18" charset="0"/>
            </a:defRPr>
          </a:pPr>
          <a:endParaRPr lang="en-US"/>
        </a:p>
      </c:txPr>
    </c:legend>
    <c:plotVisOnly val="1"/>
    <c:dispBlanksAs val="gap"/>
    <c:showDLblsOverMax val="0"/>
  </c:chart>
  <c:spPr>
    <a:noFill/>
    <a:ln w="6350" cap="flat" cmpd="sng" algn="ctr">
      <a:solidFill>
        <a:schemeClr val="tx1"/>
      </a:solidFill>
      <a:prstDash val="solid"/>
      <a:miter lim="800000"/>
    </a:ln>
    <a:effectLst/>
  </c:spPr>
  <c:txPr>
    <a:bodyPr/>
    <a:lstStyle/>
    <a:p>
      <a:pPr>
        <a:defRPr sz="1600">
          <a:latin typeface="Times New Roman" pitchFamily="18" charset="0"/>
          <a:cs typeface="Times New Roman" pitchFamily="18"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a:latin typeface="Times New Roman" panose="02020603050405020304" pitchFamily="18" charset="0"/>
                <a:cs typeface="Times New Roman" panose="02020603050405020304" pitchFamily="18" charset="0"/>
              </a:rPr>
              <a:t>Manganese</a:t>
            </a:r>
          </a:p>
        </c:rich>
      </c:tx>
      <c:layout>
        <c:manualLayout>
          <c:xMode val="edge"/>
          <c:yMode val="edge"/>
          <c:x val="0.416538934780063"/>
          <c:y val="0.0275040110016044"/>
        </c:manualLayout>
      </c:layout>
      <c:overlay val="0"/>
      <c:spPr>
        <a:noFill/>
        <a:ln>
          <a:noFill/>
        </a:ln>
        <a:effectLst/>
      </c:spPr>
    </c:title>
    <c:autoTitleDeleted val="0"/>
    <c:plotArea>
      <c:layout>
        <c:manualLayout>
          <c:layoutTarget val="inner"/>
          <c:xMode val="edge"/>
          <c:yMode val="edge"/>
          <c:x val="0.175252111167833"/>
          <c:y val="0.1312314525"/>
          <c:w val="0.750528286125334"/>
          <c:h val="0.6167909346"/>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'trace elements'!$B$5:$B$20</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'trace elements'!$AV$5:$AV$20</c:f>
              <c:numCache>
                <c:formatCode>General</c:formatCode>
                <c:ptCount val="16"/>
                <c:pt idx="0">
                  <c:v>0.277459539943301</c:v>
                </c:pt>
                <c:pt idx="1">
                  <c:v>0.24477148280041</c:v>
                </c:pt>
                <c:pt idx="2">
                  <c:v>0.536316963048451</c:v>
                </c:pt>
                <c:pt idx="3">
                  <c:v>0.298865683169968</c:v>
                </c:pt>
                <c:pt idx="4">
                  <c:v>0.0711868400400918</c:v>
                </c:pt>
                <c:pt idx="5">
                  <c:v>0.661023747335676</c:v>
                </c:pt>
                <c:pt idx="6">
                  <c:v>0.561106800543205</c:v>
                </c:pt>
                <c:pt idx="7">
                  <c:v>0.317985650438688</c:v>
                </c:pt>
                <c:pt idx="8">
                  <c:v>0.464198301315261</c:v>
                </c:pt>
                <c:pt idx="9">
                  <c:v>0.390762697037153</c:v>
                </c:pt>
                <c:pt idx="10">
                  <c:v>0.465103157280691</c:v>
                </c:pt>
                <c:pt idx="11">
                  <c:v>0.399573362234452</c:v>
                </c:pt>
                <c:pt idx="12">
                  <c:v>0.43932525037756</c:v>
                </c:pt>
                <c:pt idx="13">
                  <c:v>0.553420601613112</c:v>
                </c:pt>
                <c:pt idx="14">
                  <c:v>0.728481788703196</c:v>
                </c:pt>
                <c:pt idx="15">
                  <c:v>0.406361442763916</c:v>
                </c:pt>
              </c:numCache>
            </c:numRef>
          </c:yVal>
          <c:smooth val="0"/>
          <c:extLst xmlns:c16r2="http://schemas.microsoft.com/office/drawing/2015/06/chart">
            <c:ext xmlns:c16="http://schemas.microsoft.com/office/drawing/2014/chart" uri="{C3380CC4-5D6E-409C-BE32-E72D297353CC}">
              <c16:uniqueId val="{00000000-60E9-6B45-8BD4-C391B59B827D}"/>
            </c:ext>
          </c:extLst>
        </c:ser>
        <c:ser>
          <c:idx val="1"/>
          <c:order val="1"/>
          <c:tx>
            <c:v>Transect 2</c:v>
          </c:tx>
          <c:spPr>
            <a:ln w="22225" cap="rnd">
              <a:solidFill>
                <a:srgbClr val="C0504D"/>
              </a:solidFill>
              <a:round/>
            </a:ln>
            <a:effectLst/>
          </c:spPr>
          <c:marker>
            <c:spPr>
              <a:effectLst/>
            </c:spPr>
          </c:marker>
          <c:xVal>
            <c:numRef>
              <c:f>'trace elements'!$B$22:$B$34</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'trace elements'!$AV$22:$AV$34</c:f>
              <c:numCache>
                <c:formatCode>General</c:formatCode>
                <c:ptCount val="13"/>
                <c:pt idx="0">
                  <c:v>5.789199628293111</c:v>
                </c:pt>
                <c:pt idx="1">
                  <c:v>1.79883230060219</c:v>
                </c:pt>
                <c:pt idx="2">
                  <c:v>1.79824273420698</c:v>
                </c:pt>
                <c:pt idx="3">
                  <c:v>0.943706276642004</c:v>
                </c:pt>
                <c:pt idx="4">
                  <c:v>0.5466260308733</c:v>
                </c:pt>
                <c:pt idx="5">
                  <c:v>0.653763346357677</c:v>
                </c:pt>
                <c:pt idx="6">
                  <c:v>0.68605484404078</c:v>
                </c:pt>
                <c:pt idx="7">
                  <c:v>0.397659650880747</c:v>
                </c:pt>
                <c:pt idx="8">
                  <c:v>0.4220887436162</c:v>
                </c:pt>
                <c:pt idx="9">
                  <c:v>0.233499150355582</c:v>
                </c:pt>
                <c:pt idx="10">
                  <c:v>0.131232053388568</c:v>
                </c:pt>
                <c:pt idx="11">
                  <c:v>0.346808271577854</c:v>
                </c:pt>
                <c:pt idx="12">
                  <c:v>0.462046306394686</c:v>
                </c:pt>
              </c:numCache>
            </c:numRef>
          </c:yVal>
          <c:smooth val="0"/>
          <c:extLst xmlns:c16r2="http://schemas.microsoft.com/office/drawing/2015/06/chart">
            <c:ext xmlns:c16="http://schemas.microsoft.com/office/drawing/2014/chart" uri="{C3380CC4-5D6E-409C-BE32-E72D297353CC}">
              <c16:uniqueId val="{00000001-60E9-6B45-8BD4-C391B59B827D}"/>
            </c:ext>
          </c:extLst>
        </c:ser>
        <c:ser>
          <c:idx val="2"/>
          <c:order val="2"/>
          <c:tx>
            <c:v>Transect 3</c:v>
          </c:tx>
          <c:spPr>
            <a:ln w="22225" cap="rnd">
              <a:solidFill>
                <a:srgbClr val="1F497D"/>
              </a:solidFill>
              <a:round/>
            </a:ln>
            <a:effectLst/>
          </c:spPr>
          <c:marker>
            <c:spPr>
              <a:effectLst/>
            </c:spPr>
          </c:marker>
          <c:xVal>
            <c:numRef>
              <c:f>'trace elements'!$B$36:$B$47</c:f>
              <c:numCache>
                <c:formatCode>General</c:formatCode>
                <c:ptCount val="12"/>
                <c:pt idx="0">
                  <c:v>0.0</c:v>
                </c:pt>
                <c:pt idx="1">
                  <c:v>3.0</c:v>
                </c:pt>
                <c:pt idx="2">
                  <c:v>6.0</c:v>
                </c:pt>
                <c:pt idx="3">
                  <c:v>9.0</c:v>
                </c:pt>
                <c:pt idx="4">
                  <c:v>12.0</c:v>
                </c:pt>
                <c:pt idx="5">
                  <c:v>15.0</c:v>
                </c:pt>
                <c:pt idx="6">
                  <c:v>20.0</c:v>
                </c:pt>
                <c:pt idx="7">
                  <c:v>30.0</c:v>
                </c:pt>
                <c:pt idx="8">
                  <c:v>40.0</c:v>
                </c:pt>
                <c:pt idx="9">
                  <c:v>50.0</c:v>
                </c:pt>
                <c:pt idx="10">
                  <c:v>60.0</c:v>
                </c:pt>
                <c:pt idx="11">
                  <c:v>70.0</c:v>
                </c:pt>
              </c:numCache>
            </c:numRef>
          </c:xVal>
          <c:yVal>
            <c:numRef>
              <c:f>'trace elements'!$AV$36:$AV$47</c:f>
              <c:numCache>
                <c:formatCode>General</c:formatCode>
                <c:ptCount val="12"/>
                <c:pt idx="0">
                  <c:v>0.525786557662282</c:v>
                </c:pt>
                <c:pt idx="1">
                  <c:v>0.136402717430129</c:v>
                </c:pt>
                <c:pt idx="2">
                  <c:v>0.0912846647227699</c:v>
                </c:pt>
                <c:pt idx="3">
                  <c:v>0.123658175053261</c:v>
                </c:pt>
                <c:pt idx="4">
                  <c:v>0.150569090767323</c:v>
                </c:pt>
                <c:pt idx="5">
                  <c:v>0.0701514509356281</c:v>
                </c:pt>
                <c:pt idx="6">
                  <c:v>0.103331887200786</c:v>
                </c:pt>
                <c:pt idx="7">
                  <c:v>0.0808725209627969</c:v>
                </c:pt>
                <c:pt idx="8">
                  <c:v>0.0489770619527007</c:v>
                </c:pt>
                <c:pt idx="9">
                  <c:v>0.332489230176241</c:v>
                </c:pt>
                <c:pt idx="10">
                  <c:v>0.294784091231316</c:v>
                </c:pt>
                <c:pt idx="11">
                  <c:v>0.0942975611430798</c:v>
                </c:pt>
              </c:numCache>
            </c:numRef>
          </c:yVal>
          <c:smooth val="0"/>
          <c:extLst xmlns:c16r2="http://schemas.microsoft.com/office/drawing/2015/06/chart">
            <c:ext xmlns:c16="http://schemas.microsoft.com/office/drawing/2014/chart" uri="{C3380CC4-5D6E-409C-BE32-E72D297353CC}">
              <c16:uniqueId val="{00000002-60E9-6B45-8BD4-C391B59B827D}"/>
            </c:ext>
          </c:extLst>
        </c:ser>
        <c:dLbls>
          <c:showLegendKey val="0"/>
          <c:showVal val="0"/>
          <c:showCatName val="0"/>
          <c:showSerName val="0"/>
          <c:showPercent val="0"/>
          <c:showBubbleSize val="0"/>
        </c:dLbls>
        <c:axId val="-2128311224"/>
        <c:axId val="2056365416"/>
      </c:scatterChart>
      <c:valAx>
        <c:axId val="-2128311224"/>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ft</a:t>
                </a:r>
                <a:r>
                  <a:rPr lang="en-US" sz="1100" dirty="0">
                    <a:latin typeface="Times New Roman" panose="02020603050405020304" pitchFamily="18" charset="0"/>
                    <a:cs typeface="Times New Roman" panose="02020603050405020304" pitchFamily="18" charset="0"/>
                  </a:rPr>
                  <a:t>)</a:t>
                </a:r>
              </a:p>
            </c:rich>
          </c:tx>
          <c:layout>
            <c:manualLayout>
              <c:xMode val="edge"/>
              <c:yMode val="edge"/>
              <c:x val="0.370040925630858"/>
              <c:y val="0.861509363816344"/>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56365416"/>
        <c:crosses val="autoZero"/>
        <c:crossBetween val="midCat"/>
        <c:majorUnit val="10.0"/>
      </c:valAx>
      <c:valAx>
        <c:axId val="2056365416"/>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latin typeface="Times New Roman" panose="02020603050405020304" pitchFamily="18" charset="0"/>
                    <a:cs typeface="Times New Roman" panose="02020603050405020304" pitchFamily="18" charset="0"/>
                  </a:rPr>
                  <a:t>Concentration</a:t>
                </a:r>
                <a:r>
                  <a:rPr lang="en-US" sz="1100" baseline="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(mg/L)</a:t>
                </a:r>
              </a:p>
            </c:rich>
          </c:tx>
          <c:layout>
            <c:manualLayout>
              <c:xMode val="edge"/>
              <c:yMode val="edge"/>
              <c:x val="0.0306701426161632"/>
              <c:y val="0.19904674418562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28311224"/>
        <c:crosses val="autoZero"/>
        <c:crossBetween val="midCat"/>
        <c:majorUnit val="1.0"/>
      </c:valAx>
      <c:spPr>
        <a:noFill/>
        <a:ln>
          <a:noFill/>
        </a:ln>
        <a:effectLst/>
      </c:spPr>
    </c:plotArea>
    <c:legend>
      <c:legendPos val="b"/>
      <c:layout>
        <c:manualLayout>
          <c:xMode val="edge"/>
          <c:yMode val="edge"/>
          <c:x val="0.00558795572950238"/>
          <c:y val="0.920374083425224"/>
          <c:w val="0.994412044270498"/>
          <c:h val="0.0763481013408943"/>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a:latin typeface="Times New Roman" panose="02020603050405020304" pitchFamily="18" charset="0"/>
                <a:cs typeface="Times New Roman" panose="02020603050405020304" pitchFamily="18" charset="0"/>
              </a:rPr>
              <a:t>Selenium</a:t>
            </a:r>
          </a:p>
        </c:rich>
      </c:tx>
      <c:layout>
        <c:manualLayout>
          <c:xMode val="edge"/>
          <c:yMode val="edge"/>
          <c:x val="0.407337891995214"/>
          <c:y val="0.0229200091680037"/>
        </c:manualLayout>
      </c:layout>
      <c:overlay val="0"/>
      <c:spPr>
        <a:noFill/>
        <a:ln>
          <a:noFill/>
        </a:ln>
        <a:effectLst/>
      </c:spPr>
    </c:title>
    <c:autoTitleDeleted val="0"/>
    <c:plotArea>
      <c:layout>
        <c:manualLayout>
          <c:layoutTarget val="inner"/>
          <c:xMode val="edge"/>
          <c:yMode val="edge"/>
          <c:x val="0.175252111167833"/>
          <c:y val="0.1312314525"/>
          <c:w val="0.750528286125334"/>
          <c:h val="0.6167909346"/>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'trace elements'!$B$5:$B$20</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'trace elements'!$R$5:$R$20</c:f>
              <c:numCache>
                <c:formatCode>General</c:formatCode>
                <c:ptCount val="16"/>
                <c:pt idx="0">
                  <c:v>0.203879649470871</c:v>
                </c:pt>
                <c:pt idx="1">
                  <c:v>0.183601407620506</c:v>
                </c:pt>
                <c:pt idx="2">
                  <c:v>0.136286411215859</c:v>
                </c:pt>
                <c:pt idx="3">
                  <c:v>0.116008547888927</c:v>
                </c:pt>
                <c:pt idx="4">
                  <c:v>0.372862042140019</c:v>
                </c:pt>
                <c:pt idx="5">
                  <c:v>0.933889596845839</c:v>
                </c:pt>
                <c:pt idx="6">
                  <c:v>2.75221578900028</c:v>
                </c:pt>
                <c:pt idx="7">
                  <c:v>2.21143386714007</c:v>
                </c:pt>
                <c:pt idx="8">
                  <c:v>2.94823850498509</c:v>
                </c:pt>
                <c:pt idx="9">
                  <c:v>2.58321868712424</c:v>
                </c:pt>
                <c:pt idx="10">
                  <c:v>1.85993675280914</c:v>
                </c:pt>
                <c:pt idx="11">
                  <c:v>1.08935404479628</c:v>
                </c:pt>
                <c:pt idx="12">
                  <c:v>2.84008229360475</c:v>
                </c:pt>
                <c:pt idx="13">
                  <c:v>4.46244163380323</c:v>
                </c:pt>
                <c:pt idx="14">
                  <c:v>2.99555917959034</c:v>
                </c:pt>
                <c:pt idx="15">
                  <c:v>1.94105134254825</c:v>
                </c:pt>
              </c:numCache>
            </c:numRef>
          </c:yVal>
          <c:smooth val="0"/>
          <c:extLst xmlns:c16r2="http://schemas.microsoft.com/office/drawing/2015/06/chart">
            <c:ext xmlns:c16="http://schemas.microsoft.com/office/drawing/2014/chart" uri="{C3380CC4-5D6E-409C-BE32-E72D297353CC}">
              <c16:uniqueId val="{00000000-2360-3343-8552-4A9065434C6C}"/>
            </c:ext>
          </c:extLst>
        </c:ser>
        <c:ser>
          <c:idx val="1"/>
          <c:order val="1"/>
          <c:tx>
            <c:v>Transect 2</c:v>
          </c:tx>
          <c:spPr>
            <a:ln w="22225" cap="rnd">
              <a:solidFill>
                <a:srgbClr val="C0504D"/>
              </a:solidFill>
              <a:round/>
            </a:ln>
            <a:effectLst/>
          </c:spPr>
          <c:marker>
            <c:spPr>
              <a:effectLst/>
            </c:spPr>
          </c:marker>
          <c:xVal>
            <c:numRef>
              <c:f>'trace elements'!$B$22:$B$34</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'trace elements'!$R$22:$R$34</c:f>
              <c:numCache>
                <c:formatCode>General</c:formatCode>
                <c:ptCount val="13"/>
                <c:pt idx="0">
                  <c:v>0.129527087390488</c:v>
                </c:pt>
                <c:pt idx="1">
                  <c:v>0.109249332212736</c:v>
                </c:pt>
                <c:pt idx="2">
                  <c:v>0.0957307386365848</c:v>
                </c:pt>
                <c:pt idx="3">
                  <c:v>0.237675727850524</c:v>
                </c:pt>
                <c:pt idx="4">
                  <c:v>0.555364001744173</c:v>
                </c:pt>
                <c:pt idx="5">
                  <c:v>0.656754345803846</c:v>
                </c:pt>
                <c:pt idx="6">
                  <c:v>0.70407128893204</c:v>
                </c:pt>
                <c:pt idx="7">
                  <c:v>0.481011493729296</c:v>
                </c:pt>
                <c:pt idx="8">
                  <c:v>0.386380419414564</c:v>
                </c:pt>
                <c:pt idx="9">
                  <c:v>0.31202850623446</c:v>
                </c:pt>
                <c:pt idx="10">
                  <c:v>0.251194375503862</c:v>
                </c:pt>
                <c:pt idx="11">
                  <c:v>0.562123650013844</c:v>
                </c:pt>
                <c:pt idx="12">
                  <c:v>0.690551289376948</c:v>
                </c:pt>
              </c:numCache>
            </c:numRef>
          </c:yVal>
          <c:smooth val="0"/>
          <c:extLst xmlns:c16r2="http://schemas.microsoft.com/office/drawing/2015/06/chart">
            <c:ext xmlns:c16="http://schemas.microsoft.com/office/drawing/2014/chart" uri="{C3380CC4-5D6E-409C-BE32-E72D297353CC}">
              <c16:uniqueId val="{00000001-2360-3343-8552-4A9065434C6C}"/>
            </c:ext>
          </c:extLst>
        </c:ser>
        <c:ser>
          <c:idx val="2"/>
          <c:order val="2"/>
          <c:tx>
            <c:v>Transect 3</c:v>
          </c:tx>
          <c:spPr>
            <a:ln w="22225" cap="rnd">
              <a:solidFill>
                <a:srgbClr val="1F497D"/>
              </a:solidFill>
              <a:round/>
            </a:ln>
            <a:effectLst/>
          </c:spPr>
          <c:marker>
            <c:spPr>
              <a:effectLst/>
            </c:spPr>
          </c:marker>
          <c:xVal>
            <c:numRef>
              <c:f>'trace elements'!$B$36:$B$47</c:f>
              <c:numCache>
                <c:formatCode>General</c:formatCode>
                <c:ptCount val="12"/>
                <c:pt idx="0">
                  <c:v>0.0</c:v>
                </c:pt>
                <c:pt idx="1">
                  <c:v>3.0</c:v>
                </c:pt>
                <c:pt idx="2">
                  <c:v>6.0</c:v>
                </c:pt>
                <c:pt idx="3">
                  <c:v>9.0</c:v>
                </c:pt>
                <c:pt idx="4">
                  <c:v>12.0</c:v>
                </c:pt>
                <c:pt idx="5">
                  <c:v>15.0</c:v>
                </c:pt>
                <c:pt idx="6">
                  <c:v>20.0</c:v>
                </c:pt>
                <c:pt idx="7">
                  <c:v>30.0</c:v>
                </c:pt>
                <c:pt idx="8">
                  <c:v>40.0</c:v>
                </c:pt>
                <c:pt idx="9">
                  <c:v>50.0</c:v>
                </c:pt>
                <c:pt idx="10">
                  <c:v>60.0</c:v>
                </c:pt>
                <c:pt idx="11">
                  <c:v>70.0</c:v>
                </c:pt>
              </c:numCache>
            </c:numRef>
          </c:xVal>
          <c:yVal>
            <c:numRef>
              <c:f>'trace elements'!$R$36:$R$47</c:f>
              <c:numCache>
                <c:formatCode>General</c:formatCode>
                <c:ptCount val="12"/>
                <c:pt idx="0">
                  <c:v>0.122767817639707</c:v>
                </c:pt>
                <c:pt idx="1">
                  <c:v>0.386380581640283</c:v>
                </c:pt>
                <c:pt idx="2">
                  <c:v>0.406658607192934</c:v>
                </c:pt>
                <c:pt idx="3">
                  <c:v>0.818977739083486</c:v>
                </c:pt>
                <c:pt idx="4">
                  <c:v>0.846018549337187</c:v>
                </c:pt>
                <c:pt idx="5">
                  <c:v>0.251194213277495</c:v>
                </c:pt>
                <c:pt idx="6">
                  <c:v>0.325546613135403</c:v>
                </c:pt>
                <c:pt idx="7">
                  <c:v>0.508048356425621</c:v>
                </c:pt>
                <c:pt idx="8">
                  <c:v>1.05555818273121</c:v>
                </c:pt>
                <c:pt idx="9">
                  <c:v>1.28537984333192</c:v>
                </c:pt>
                <c:pt idx="10">
                  <c:v>1.40705048418218</c:v>
                </c:pt>
                <c:pt idx="11">
                  <c:v>0.433695632118871</c:v>
                </c:pt>
              </c:numCache>
            </c:numRef>
          </c:yVal>
          <c:smooth val="0"/>
          <c:extLst xmlns:c16r2="http://schemas.microsoft.com/office/drawing/2015/06/chart">
            <c:ext xmlns:c16="http://schemas.microsoft.com/office/drawing/2014/chart" uri="{C3380CC4-5D6E-409C-BE32-E72D297353CC}">
              <c16:uniqueId val="{00000002-2360-3343-8552-4A9065434C6C}"/>
            </c:ext>
          </c:extLst>
        </c:ser>
        <c:dLbls>
          <c:showLegendKey val="0"/>
          <c:showVal val="0"/>
          <c:showCatName val="0"/>
          <c:showSerName val="0"/>
          <c:showPercent val="0"/>
          <c:showBubbleSize val="0"/>
        </c:dLbls>
        <c:axId val="-2012068040"/>
        <c:axId val="2140506680"/>
      </c:scatterChart>
      <c:valAx>
        <c:axId val="-201206804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ft</a:t>
                </a:r>
                <a:r>
                  <a:rPr lang="en-US" sz="1100" dirty="0">
                    <a:latin typeface="Times New Roman" panose="02020603050405020304" pitchFamily="18" charset="0"/>
                    <a:cs typeface="Times New Roman" panose="02020603050405020304" pitchFamily="18" charset="0"/>
                  </a:rPr>
                  <a:t>)</a:t>
                </a:r>
              </a:p>
            </c:rich>
          </c:tx>
          <c:layout>
            <c:manualLayout>
              <c:xMode val="edge"/>
              <c:yMode val="edge"/>
              <c:x val="0.370040925630858"/>
              <c:y val="0.861509363816344"/>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40506680"/>
        <c:crosses val="autoZero"/>
        <c:crossBetween val="midCat"/>
        <c:majorUnit val="10.0"/>
      </c:valAx>
      <c:valAx>
        <c:axId val="2140506680"/>
        <c:scaling>
          <c:orientation val="minMax"/>
          <c:max val="5.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latin typeface="Times New Roman" panose="02020603050405020304" pitchFamily="18" charset="0"/>
                    <a:cs typeface="Times New Roman" panose="02020603050405020304" pitchFamily="18" charset="0"/>
                  </a:rPr>
                  <a:t>Concentration</a:t>
                </a:r>
                <a:r>
                  <a:rPr lang="en-US" sz="1100" baseline="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(ug/L</a:t>
                </a:r>
              </a:p>
            </c:rich>
          </c:tx>
          <c:layout>
            <c:manualLayout>
              <c:xMode val="edge"/>
              <c:yMode val="edge"/>
              <c:x val="0.0245361140929305"/>
              <c:y val="0.194462742352026"/>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12068040"/>
        <c:crosses val="autoZero"/>
        <c:crossBetween val="midCat"/>
        <c:majorUnit val="0.5"/>
      </c:valAx>
      <c:spPr>
        <a:noFill/>
        <a:ln>
          <a:noFill/>
        </a:ln>
        <a:effectLst/>
      </c:spPr>
    </c:plotArea>
    <c:legend>
      <c:legendPos val="b"/>
      <c:layout>
        <c:manualLayout>
          <c:xMode val="edge"/>
          <c:yMode val="edge"/>
          <c:x val="0.00558795572950238"/>
          <c:y val="0.920374083425224"/>
          <c:w val="0.994412044270498"/>
          <c:h val="0.0763481013408943"/>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a:latin typeface="Times New Roman" panose="02020603050405020304" pitchFamily="18" charset="0"/>
                <a:cs typeface="Times New Roman" panose="02020603050405020304" pitchFamily="18" charset="0"/>
              </a:rPr>
              <a:t>Lead</a:t>
            </a:r>
          </a:p>
        </c:rich>
      </c:tx>
      <c:layout>
        <c:manualLayout>
          <c:xMode val="edge"/>
          <c:yMode val="edge"/>
          <c:x val="0.416538934780063"/>
          <c:y val="0.0229200091680037"/>
        </c:manualLayout>
      </c:layout>
      <c:overlay val="0"/>
      <c:spPr>
        <a:noFill/>
        <a:ln>
          <a:noFill/>
        </a:ln>
        <a:effectLst/>
      </c:spPr>
    </c:title>
    <c:autoTitleDeleted val="0"/>
    <c:plotArea>
      <c:layout>
        <c:manualLayout>
          <c:layoutTarget val="inner"/>
          <c:xMode val="edge"/>
          <c:yMode val="edge"/>
          <c:x val="0.175252111167833"/>
          <c:y val="0.1312314525"/>
          <c:w val="0.750528286125334"/>
          <c:h val="0.6167909346"/>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'trace elements'!$B$5:$B$20</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'trace elements'!$AP$5:$AP$20</c:f>
              <c:numCache>
                <c:formatCode>General</c:formatCode>
                <c:ptCount val="16"/>
                <c:pt idx="0">
                  <c:v>1.00406475016291</c:v>
                </c:pt>
                <c:pt idx="1">
                  <c:v>1.9097865573791</c:v>
                </c:pt>
                <c:pt idx="2">
                  <c:v>1.15512151433677</c:v>
                </c:pt>
                <c:pt idx="3">
                  <c:v>2.07794089158137</c:v>
                </c:pt>
                <c:pt idx="4">
                  <c:v>5.71422982611404</c:v>
                </c:pt>
                <c:pt idx="5">
                  <c:v>12.5227643101195</c:v>
                </c:pt>
                <c:pt idx="6">
                  <c:v>16.5712651988953</c:v>
                </c:pt>
                <c:pt idx="7">
                  <c:v>10.1542316248266</c:v>
                </c:pt>
                <c:pt idx="8">
                  <c:v>27.93058057531929</c:v>
                </c:pt>
                <c:pt idx="9">
                  <c:v>9.823865713519351</c:v>
                </c:pt>
                <c:pt idx="10">
                  <c:v>9.723642105600518</c:v>
                </c:pt>
                <c:pt idx="11">
                  <c:v>5.62052810895318</c:v>
                </c:pt>
                <c:pt idx="12">
                  <c:v>11.2541343215362</c:v>
                </c:pt>
                <c:pt idx="13">
                  <c:v>10.4535746549289</c:v>
                </c:pt>
                <c:pt idx="14">
                  <c:v>12.8763925423371</c:v>
                </c:pt>
                <c:pt idx="15">
                  <c:v>11.1209397198521</c:v>
                </c:pt>
              </c:numCache>
            </c:numRef>
          </c:yVal>
          <c:smooth val="0"/>
          <c:extLst xmlns:c16r2="http://schemas.microsoft.com/office/drawing/2015/06/chart">
            <c:ext xmlns:c16="http://schemas.microsoft.com/office/drawing/2014/chart" uri="{C3380CC4-5D6E-409C-BE32-E72D297353CC}">
              <c16:uniqueId val="{00000000-C961-8645-8799-DD4F78DEBA7D}"/>
            </c:ext>
          </c:extLst>
        </c:ser>
        <c:ser>
          <c:idx val="1"/>
          <c:order val="1"/>
          <c:tx>
            <c:v>Transect 2</c:v>
          </c:tx>
          <c:spPr>
            <a:ln w="22225" cap="rnd">
              <a:solidFill>
                <a:srgbClr val="C0504D"/>
              </a:solidFill>
              <a:round/>
            </a:ln>
            <a:effectLst/>
          </c:spPr>
          <c:marker>
            <c:spPr>
              <a:effectLst/>
            </c:spPr>
          </c:marker>
          <c:xVal>
            <c:numRef>
              <c:f>'trace elements'!$B$22:$B$34</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'trace elements'!$AP$22:$AP$34</c:f>
              <c:numCache>
                <c:formatCode>General</c:formatCode>
                <c:ptCount val="13"/>
                <c:pt idx="0">
                  <c:v>0.529273875828824</c:v>
                </c:pt>
                <c:pt idx="1">
                  <c:v>0.407102465274311</c:v>
                </c:pt>
                <c:pt idx="2">
                  <c:v>0.352451403969245</c:v>
                </c:pt>
                <c:pt idx="3">
                  <c:v>0.929321219994203</c:v>
                </c:pt>
                <c:pt idx="4">
                  <c:v>2.971141834578769</c:v>
                </c:pt>
                <c:pt idx="5">
                  <c:v>3.52873838365282</c:v>
                </c:pt>
                <c:pt idx="6">
                  <c:v>5.684058898567879</c:v>
                </c:pt>
                <c:pt idx="7">
                  <c:v>2.745465161028069</c:v>
                </c:pt>
                <c:pt idx="8">
                  <c:v>2.64222973982443</c:v>
                </c:pt>
                <c:pt idx="9">
                  <c:v>1.64974717770878</c:v>
                </c:pt>
                <c:pt idx="10">
                  <c:v>1.91248191407684</c:v>
                </c:pt>
                <c:pt idx="11">
                  <c:v>3.92406516226423</c:v>
                </c:pt>
                <c:pt idx="12">
                  <c:v>3.722757123936209</c:v>
                </c:pt>
              </c:numCache>
            </c:numRef>
          </c:yVal>
          <c:smooth val="0"/>
          <c:extLst xmlns:c16r2="http://schemas.microsoft.com/office/drawing/2015/06/chart">
            <c:ext xmlns:c16="http://schemas.microsoft.com/office/drawing/2014/chart" uri="{C3380CC4-5D6E-409C-BE32-E72D297353CC}">
              <c16:uniqueId val="{00000001-C961-8645-8799-DD4F78DEBA7D}"/>
            </c:ext>
          </c:extLst>
        </c:ser>
        <c:ser>
          <c:idx val="2"/>
          <c:order val="2"/>
          <c:tx>
            <c:v>Transect 3</c:v>
          </c:tx>
          <c:spPr>
            <a:ln w="22225" cap="rnd">
              <a:solidFill>
                <a:srgbClr val="1F497D"/>
              </a:solidFill>
              <a:round/>
            </a:ln>
            <a:effectLst/>
          </c:spPr>
          <c:marker>
            <c:spPr>
              <a:effectLst/>
            </c:spPr>
          </c:marker>
          <c:xVal>
            <c:numRef>
              <c:f>'trace elements'!$B$36:$B$47</c:f>
              <c:numCache>
                <c:formatCode>General</c:formatCode>
                <c:ptCount val="12"/>
                <c:pt idx="0">
                  <c:v>0.0</c:v>
                </c:pt>
                <c:pt idx="1">
                  <c:v>3.0</c:v>
                </c:pt>
                <c:pt idx="2">
                  <c:v>6.0</c:v>
                </c:pt>
                <c:pt idx="3">
                  <c:v>9.0</c:v>
                </c:pt>
                <c:pt idx="4">
                  <c:v>12.0</c:v>
                </c:pt>
                <c:pt idx="5">
                  <c:v>15.0</c:v>
                </c:pt>
                <c:pt idx="6">
                  <c:v>20.0</c:v>
                </c:pt>
                <c:pt idx="7">
                  <c:v>30.0</c:v>
                </c:pt>
                <c:pt idx="8">
                  <c:v>40.0</c:v>
                </c:pt>
                <c:pt idx="9">
                  <c:v>50.0</c:v>
                </c:pt>
                <c:pt idx="10">
                  <c:v>60.0</c:v>
                </c:pt>
                <c:pt idx="11">
                  <c:v>70.0</c:v>
                </c:pt>
              </c:numCache>
            </c:numRef>
          </c:xVal>
          <c:yVal>
            <c:numRef>
              <c:f>'trace elements'!$AP$36:$AP$47</c:f>
              <c:numCache>
                <c:formatCode>General</c:formatCode>
                <c:ptCount val="12"/>
                <c:pt idx="0">
                  <c:v>0.717827889990925</c:v>
                </c:pt>
                <c:pt idx="1">
                  <c:v>4.055029179615309</c:v>
                </c:pt>
                <c:pt idx="2">
                  <c:v>3.70491965580178</c:v>
                </c:pt>
                <c:pt idx="3">
                  <c:v>5.569948831649939</c:v>
                </c:pt>
                <c:pt idx="4">
                  <c:v>4.57883738733074</c:v>
                </c:pt>
                <c:pt idx="5">
                  <c:v>0.795297247136839</c:v>
                </c:pt>
                <c:pt idx="6">
                  <c:v>0.849669458517692</c:v>
                </c:pt>
                <c:pt idx="7">
                  <c:v>1.42338192767205</c:v>
                </c:pt>
                <c:pt idx="8">
                  <c:v>3.26996589348279</c:v>
                </c:pt>
                <c:pt idx="9">
                  <c:v>5.16674993066175</c:v>
                </c:pt>
                <c:pt idx="10">
                  <c:v>5.68846305011433</c:v>
                </c:pt>
                <c:pt idx="11">
                  <c:v>1.17661583743946</c:v>
                </c:pt>
              </c:numCache>
            </c:numRef>
          </c:yVal>
          <c:smooth val="0"/>
          <c:extLst xmlns:c16r2="http://schemas.microsoft.com/office/drawing/2015/06/chart">
            <c:ext xmlns:c16="http://schemas.microsoft.com/office/drawing/2014/chart" uri="{C3380CC4-5D6E-409C-BE32-E72D297353CC}">
              <c16:uniqueId val="{00000002-C961-8645-8799-DD4F78DEBA7D}"/>
            </c:ext>
          </c:extLst>
        </c:ser>
        <c:dLbls>
          <c:showLegendKey val="0"/>
          <c:showVal val="0"/>
          <c:showCatName val="0"/>
          <c:showSerName val="0"/>
          <c:showPercent val="0"/>
          <c:showBubbleSize val="0"/>
        </c:dLbls>
        <c:axId val="2143334952"/>
        <c:axId val="2128111992"/>
      </c:scatterChart>
      <c:valAx>
        <c:axId val="2143334952"/>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ft</a:t>
                </a:r>
                <a:r>
                  <a:rPr lang="en-US" sz="1100" dirty="0">
                    <a:latin typeface="Times New Roman" panose="02020603050405020304" pitchFamily="18" charset="0"/>
                    <a:cs typeface="Times New Roman" panose="02020603050405020304" pitchFamily="18" charset="0"/>
                  </a:rPr>
                  <a:t>)</a:t>
                </a:r>
              </a:p>
            </c:rich>
          </c:tx>
          <c:layout>
            <c:manualLayout>
              <c:xMode val="edge"/>
              <c:yMode val="edge"/>
              <c:x val="0.370040925630858"/>
              <c:y val="0.861509363816344"/>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28111992"/>
        <c:crosses val="autoZero"/>
        <c:crossBetween val="midCat"/>
        <c:majorUnit val="10.0"/>
      </c:valAx>
      <c:valAx>
        <c:axId val="2128111992"/>
        <c:scaling>
          <c:orientation val="minMax"/>
          <c:max val="28.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latin typeface="Times New Roman" panose="02020603050405020304" pitchFamily="18" charset="0"/>
                    <a:cs typeface="Times New Roman" panose="02020603050405020304" pitchFamily="18" charset="0"/>
                  </a:rPr>
                  <a:t>Concentration</a:t>
                </a:r>
                <a:r>
                  <a:rPr lang="en-US" sz="1100" baseline="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(ug/L)</a:t>
                </a:r>
              </a:p>
            </c:rich>
          </c:tx>
          <c:layout>
            <c:manualLayout>
              <c:xMode val="edge"/>
              <c:yMode val="edge"/>
              <c:x val="0.0460052139242448"/>
              <c:y val="0.203630746019228"/>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43334952"/>
        <c:crosses val="autoZero"/>
        <c:crossBetween val="midCat"/>
        <c:majorUnit val="2.0"/>
      </c:valAx>
      <c:spPr>
        <a:noFill/>
        <a:ln>
          <a:noFill/>
        </a:ln>
        <a:effectLst/>
      </c:spPr>
    </c:plotArea>
    <c:legend>
      <c:legendPos val="b"/>
      <c:layout>
        <c:manualLayout>
          <c:xMode val="edge"/>
          <c:yMode val="edge"/>
          <c:x val="0.00558795572950238"/>
          <c:y val="0.920374083425224"/>
          <c:w val="0.994412044270498"/>
          <c:h val="0.0763481013408943"/>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a:latin typeface="Times New Roman" panose="02020603050405020304" pitchFamily="18" charset="0"/>
                <a:cs typeface="Times New Roman" panose="02020603050405020304" pitchFamily="18" charset="0"/>
              </a:rPr>
              <a:t>Zinc</a:t>
            </a:r>
          </a:p>
        </c:rich>
      </c:tx>
      <c:layout>
        <c:manualLayout>
          <c:xMode val="edge"/>
          <c:yMode val="edge"/>
          <c:x val="0.407337891995214"/>
          <c:y val="0.0229200091680037"/>
        </c:manualLayout>
      </c:layout>
      <c:overlay val="0"/>
      <c:spPr>
        <a:noFill/>
        <a:ln>
          <a:noFill/>
        </a:ln>
        <a:effectLst/>
      </c:spPr>
    </c:title>
    <c:autoTitleDeleted val="0"/>
    <c:plotArea>
      <c:layout>
        <c:manualLayout>
          <c:layoutTarget val="inner"/>
          <c:xMode val="edge"/>
          <c:yMode val="edge"/>
          <c:x val="0.175252111167833"/>
          <c:y val="0.1312314525"/>
          <c:w val="0.750528286125334"/>
          <c:h val="0.6167909346"/>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'trace elements'!$B$5:$B$20</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'trace elements'!$P$5:$P$20</c:f>
              <c:numCache>
                <c:formatCode>General</c:formatCode>
                <c:ptCount val="16"/>
                <c:pt idx="0">
                  <c:v>310.569902182442</c:v>
                </c:pt>
                <c:pt idx="1">
                  <c:v>178.499287681167</c:v>
                </c:pt>
                <c:pt idx="2">
                  <c:v>228.753400351575</c:v>
                </c:pt>
                <c:pt idx="3">
                  <c:v>252.717906049901</c:v>
                </c:pt>
                <c:pt idx="4">
                  <c:v>92.2607706663202</c:v>
                </c:pt>
                <c:pt idx="5">
                  <c:v>157.558988602679</c:v>
                </c:pt>
                <c:pt idx="6">
                  <c:v>252.815664901637</c:v>
                </c:pt>
                <c:pt idx="7">
                  <c:v>180.154035630203</c:v>
                </c:pt>
                <c:pt idx="8">
                  <c:v>224.19292695723</c:v>
                </c:pt>
                <c:pt idx="9">
                  <c:v>192.266477319625</c:v>
                </c:pt>
                <c:pt idx="10">
                  <c:v>195.478410923141</c:v>
                </c:pt>
                <c:pt idx="11">
                  <c:v>101.436921311988</c:v>
                </c:pt>
                <c:pt idx="12">
                  <c:v>223.928525893542</c:v>
                </c:pt>
                <c:pt idx="13">
                  <c:v>243.837845094317</c:v>
                </c:pt>
                <c:pt idx="14">
                  <c:v>212.7708747233129</c:v>
                </c:pt>
                <c:pt idx="15">
                  <c:v>190.787628977614</c:v>
                </c:pt>
              </c:numCache>
            </c:numRef>
          </c:yVal>
          <c:smooth val="0"/>
          <c:extLst xmlns:c16r2="http://schemas.microsoft.com/office/drawing/2015/06/chart">
            <c:ext xmlns:c16="http://schemas.microsoft.com/office/drawing/2014/chart" uri="{C3380CC4-5D6E-409C-BE32-E72D297353CC}">
              <c16:uniqueId val="{00000000-791F-4F49-9DCB-1E6CCB17EB32}"/>
            </c:ext>
          </c:extLst>
        </c:ser>
        <c:ser>
          <c:idx val="1"/>
          <c:order val="1"/>
          <c:tx>
            <c:v>Transect 2</c:v>
          </c:tx>
          <c:spPr>
            <a:ln w="22225" cap="rnd">
              <a:solidFill>
                <a:srgbClr val="C0504D"/>
              </a:solidFill>
              <a:round/>
            </a:ln>
            <a:effectLst/>
          </c:spPr>
          <c:marker>
            <c:spPr>
              <a:effectLst/>
            </c:spPr>
          </c:marker>
          <c:xVal>
            <c:numRef>
              <c:f>'trace elements'!$B$22:$B$34</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'trace elements'!$P$22:$P$34</c:f>
              <c:numCache>
                <c:formatCode>General</c:formatCode>
                <c:ptCount val="13"/>
                <c:pt idx="0">
                  <c:v>733.080508038462</c:v>
                </c:pt>
                <c:pt idx="1">
                  <c:v>273.737268623406</c:v>
                </c:pt>
                <c:pt idx="2">
                  <c:v>329.135426605126</c:v>
                </c:pt>
                <c:pt idx="3">
                  <c:v>133.0432036939009</c:v>
                </c:pt>
                <c:pt idx="4">
                  <c:v>164.866234148051</c:v>
                </c:pt>
                <c:pt idx="5">
                  <c:v>138.19448160682</c:v>
                </c:pt>
                <c:pt idx="6">
                  <c:v>146.522815430302</c:v>
                </c:pt>
                <c:pt idx="7">
                  <c:v>90.15946044086418</c:v>
                </c:pt>
                <c:pt idx="8">
                  <c:v>89.7577991901222</c:v>
                </c:pt>
                <c:pt idx="9">
                  <c:v>90.7318245842314</c:v>
                </c:pt>
                <c:pt idx="10">
                  <c:v>73.4745356553872</c:v>
                </c:pt>
                <c:pt idx="11">
                  <c:v>87.82555981401279</c:v>
                </c:pt>
                <c:pt idx="12">
                  <c:v>90.98301017766398</c:v>
                </c:pt>
              </c:numCache>
            </c:numRef>
          </c:yVal>
          <c:smooth val="0"/>
          <c:extLst xmlns:c16r2="http://schemas.microsoft.com/office/drawing/2015/06/chart">
            <c:ext xmlns:c16="http://schemas.microsoft.com/office/drawing/2014/chart" uri="{C3380CC4-5D6E-409C-BE32-E72D297353CC}">
              <c16:uniqueId val="{00000001-791F-4F49-9DCB-1E6CCB17EB32}"/>
            </c:ext>
          </c:extLst>
        </c:ser>
        <c:ser>
          <c:idx val="2"/>
          <c:order val="2"/>
          <c:tx>
            <c:v>Transect 3</c:v>
          </c:tx>
          <c:spPr>
            <a:ln w="22225" cap="rnd">
              <a:solidFill>
                <a:srgbClr val="1F497D"/>
              </a:solidFill>
              <a:round/>
            </a:ln>
            <a:effectLst/>
          </c:spPr>
          <c:marker>
            <c:spPr>
              <a:effectLst/>
            </c:spPr>
          </c:marker>
          <c:xVal>
            <c:numRef>
              <c:f>'trace elements'!$B$36:$B$47</c:f>
              <c:numCache>
                <c:formatCode>General</c:formatCode>
                <c:ptCount val="12"/>
                <c:pt idx="0">
                  <c:v>0.0</c:v>
                </c:pt>
                <c:pt idx="1">
                  <c:v>3.0</c:v>
                </c:pt>
                <c:pt idx="2">
                  <c:v>6.0</c:v>
                </c:pt>
                <c:pt idx="3">
                  <c:v>9.0</c:v>
                </c:pt>
                <c:pt idx="4">
                  <c:v>12.0</c:v>
                </c:pt>
                <c:pt idx="5">
                  <c:v>15.0</c:v>
                </c:pt>
                <c:pt idx="6">
                  <c:v>20.0</c:v>
                </c:pt>
                <c:pt idx="7">
                  <c:v>30.0</c:v>
                </c:pt>
                <c:pt idx="8">
                  <c:v>40.0</c:v>
                </c:pt>
                <c:pt idx="9">
                  <c:v>50.0</c:v>
                </c:pt>
                <c:pt idx="10">
                  <c:v>60.0</c:v>
                </c:pt>
                <c:pt idx="11">
                  <c:v>70.0</c:v>
                </c:pt>
              </c:numCache>
            </c:numRef>
          </c:xVal>
          <c:yVal>
            <c:numRef>
              <c:f>'trace elements'!$P$36:$P$47</c:f>
              <c:numCache>
                <c:formatCode>General</c:formatCode>
                <c:ptCount val="12"/>
                <c:pt idx="0">
                  <c:v>347.691390229149</c:v>
                </c:pt>
                <c:pt idx="1">
                  <c:v>51.4241303012557</c:v>
                </c:pt>
                <c:pt idx="2">
                  <c:v>57.687632264756</c:v>
                </c:pt>
                <c:pt idx="3">
                  <c:v>84.43474905748539</c:v>
                </c:pt>
                <c:pt idx="4">
                  <c:v>118.1739978325619</c:v>
                </c:pt>
                <c:pt idx="5">
                  <c:v>19.1448304406073</c:v>
                </c:pt>
                <c:pt idx="6">
                  <c:v>20.8790242911915</c:v>
                </c:pt>
                <c:pt idx="7">
                  <c:v>23.68124958277539</c:v>
                </c:pt>
                <c:pt idx="8">
                  <c:v>47.2602819549601</c:v>
                </c:pt>
                <c:pt idx="9">
                  <c:v>110.462345377486</c:v>
                </c:pt>
                <c:pt idx="10">
                  <c:v>112.515289006804</c:v>
                </c:pt>
                <c:pt idx="11">
                  <c:v>18.7884709625564</c:v>
                </c:pt>
              </c:numCache>
            </c:numRef>
          </c:yVal>
          <c:smooth val="0"/>
          <c:extLst xmlns:c16r2="http://schemas.microsoft.com/office/drawing/2015/06/chart">
            <c:ext xmlns:c16="http://schemas.microsoft.com/office/drawing/2014/chart" uri="{C3380CC4-5D6E-409C-BE32-E72D297353CC}">
              <c16:uniqueId val="{00000002-791F-4F49-9DCB-1E6CCB17EB32}"/>
            </c:ext>
          </c:extLst>
        </c:ser>
        <c:dLbls>
          <c:showLegendKey val="0"/>
          <c:showVal val="0"/>
          <c:showCatName val="0"/>
          <c:showSerName val="0"/>
          <c:showPercent val="0"/>
          <c:showBubbleSize val="0"/>
        </c:dLbls>
        <c:axId val="2125750920"/>
        <c:axId val="2126475144"/>
      </c:scatterChart>
      <c:valAx>
        <c:axId val="212575092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ft</a:t>
                </a:r>
                <a:r>
                  <a:rPr lang="en-US" sz="1100" dirty="0">
                    <a:latin typeface="Times New Roman" panose="02020603050405020304" pitchFamily="18" charset="0"/>
                    <a:cs typeface="Times New Roman" panose="02020603050405020304" pitchFamily="18" charset="0"/>
                  </a:rPr>
                  <a:t>)</a:t>
                </a:r>
              </a:p>
            </c:rich>
          </c:tx>
          <c:layout>
            <c:manualLayout>
              <c:xMode val="edge"/>
              <c:yMode val="edge"/>
              <c:x val="0.370040925630858"/>
              <c:y val="0.861509363816344"/>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26475144"/>
        <c:crosses val="autoZero"/>
        <c:crossBetween val="midCat"/>
        <c:majorUnit val="10.0"/>
      </c:valAx>
      <c:valAx>
        <c:axId val="2126475144"/>
        <c:scaling>
          <c:orientation val="minMax"/>
          <c:max val="750.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latin typeface="Times New Roman" panose="02020603050405020304" pitchFamily="18" charset="0"/>
                    <a:cs typeface="Times New Roman" panose="02020603050405020304" pitchFamily="18" charset="0"/>
                  </a:rPr>
                  <a:t>Concentration</a:t>
                </a:r>
                <a:r>
                  <a:rPr lang="en-US" sz="1100" baseline="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(ug/L</a:t>
                </a:r>
              </a:p>
            </c:rich>
          </c:tx>
          <c:layout>
            <c:manualLayout>
              <c:xMode val="edge"/>
              <c:yMode val="edge"/>
              <c:x val="0.0245361140929305"/>
              <c:y val="0.194462742352026"/>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25750920"/>
        <c:crosses val="autoZero"/>
        <c:crossBetween val="midCat"/>
        <c:majorUnit val="75.0"/>
      </c:valAx>
      <c:spPr>
        <a:noFill/>
        <a:ln>
          <a:noFill/>
        </a:ln>
        <a:effectLst/>
      </c:spPr>
    </c:plotArea>
    <c:legend>
      <c:legendPos val="b"/>
      <c:layout>
        <c:manualLayout>
          <c:xMode val="edge"/>
          <c:yMode val="edge"/>
          <c:x val="0.00558795572950238"/>
          <c:y val="0.920374083425224"/>
          <c:w val="0.994412044270498"/>
          <c:h val="0.0763481013408943"/>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a:latin typeface="Times New Roman" panose="02020603050405020304" pitchFamily="18" charset="0"/>
                <a:cs typeface="Times New Roman" panose="02020603050405020304" pitchFamily="18" charset="0"/>
              </a:rPr>
              <a:t>Arsenic</a:t>
            </a:r>
          </a:p>
        </c:rich>
      </c:tx>
      <c:layout>
        <c:manualLayout>
          <c:xMode val="edge"/>
          <c:yMode val="edge"/>
          <c:x val="0.407337891995214"/>
          <c:y val="0.0229200091680037"/>
        </c:manualLayout>
      </c:layout>
      <c:overlay val="0"/>
      <c:spPr>
        <a:noFill/>
        <a:ln>
          <a:noFill/>
        </a:ln>
        <a:effectLst/>
      </c:spPr>
    </c:title>
    <c:autoTitleDeleted val="0"/>
    <c:plotArea>
      <c:layout>
        <c:manualLayout>
          <c:layoutTarget val="inner"/>
          <c:xMode val="edge"/>
          <c:yMode val="edge"/>
          <c:x val="0.175252111167833"/>
          <c:y val="0.1312314525"/>
          <c:w val="0.750528286125334"/>
          <c:h val="0.6167909346"/>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'trace elements'!$B$5:$B$20</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'trace elements'!$Q$5:$Q$20</c:f>
              <c:numCache>
                <c:formatCode>General</c:formatCode>
                <c:ptCount val="16"/>
                <c:pt idx="0">
                  <c:v>0.439817404735053</c:v>
                </c:pt>
                <c:pt idx="1">
                  <c:v>0.661264455948865</c:v>
                </c:pt>
                <c:pt idx="2">
                  <c:v>0.52021453621293</c:v>
                </c:pt>
                <c:pt idx="3">
                  <c:v>0.582275516427511</c:v>
                </c:pt>
                <c:pt idx="4">
                  <c:v>1.77423133878353</c:v>
                </c:pt>
                <c:pt idx="5">
                  <c:v>5.70527965984224</c:v>
                </c:pt>
                <c:pt idx="6">
                  <c:v>13.6235199817403</c:v>
                </c:pt>
                <c:pt idx="7">
                  <c:v>8.32225018124989</c:v>
                </c:pt>
                <c:pt idx="8">
                  <c:v>10.851045133889</c:v>
                </c:pt>
                <c:pt idx="9">
                  <c:v>8.59614320355951</c:v>
                </c:pt>
                <c:pt idx="10">
                  <c:v>7.574055065647219</c:v>
                </c:pt>
                <c:pt idx="11">
                  <c:v>4.31665845138416</c:v>
                </c:pt>
                <c:pt idx="12">
                  <c:v>9.446071371450177</c:v>
                </c:pt>
                <c:pt idx="13">
                  <c:v>11.1518423067664</c:v>
                </c:pt>
                <c:pt idx="14">
                  <c:v>9.96003284676604</c:v>
                </c:pt>
                <c:pt idx="15">
                  <c:v>8.20789893436828</c:v>
                </c:pt>
              </c:numCache>
            </c:numRef>
          </c:yVal>
          <c:smooth val="0"/>
          <c:extLst xmlns:c16r2="http://schemas.microsoft.com/office/drawing/2015/06/chart">
            <c:ext xmlns:c16="http://schemas.microsoft.com/office/drawing/2014/chart" uri="{C3380CC4-5D6E-409C-BE32-E72D297353CC}">
              <c16:uniqueId val="{00000000-8BF7-184D-BEA8-F767FEB1A091}"/>
            </c:ext>
          </c:extLst>
        </c:ser>
        <c:ser>
          <c:idx val="1"/>
          <c:order val="1"/>
          <c:tx>
            <c:v>Transect 2</c:v>
          </c:tx>
          <c:spPr>
            <a:ln w="22225" cap="rnd">
              <a:solidFill>
                <a:srgbClr val="C0504D"/>
              </a:solidFill>
              <a:round/>
            </a:ln>
            <a:effectLst/>
          </c:spPr>
          <c:marker>
            <c:spPr>
              <a:effectLst/>
            </c:spPr>
          </c:marker>
          <c:xVal>
            <c:numRef>
              <c:f>'trace elements'!$B$22:$B$34</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'trace elements'!$Q$22:$Q$34</c:f>
              <c:numCache>
                <c:formatCode>General</c:formatCode>
                <c:ptCount val="13"/>
                <c:pt idx="0">
                  <c:v>0.665495667127684</c:v>
                </c:pt>
                <c:pt idx="1">
                  <c:v>0.393271982714891</c:v>
                </c:pt>
                <c:pt idx="2">
                  <c:v>0.403144481582025</c:v>
                </c:pt>
                <c:pt idx="3">
                  <c:v>0.912340593192098</c:v>
                </c:pt>
                <c:pt idx="4">
                  <c:v>2.62350621744012</c:v>
                </c:pt>
                <c:pt idx="5">
                  <c:v>3.2612210680623</c:v>
                </c:pt>
                <c:pt idx="6">
                  <c:v>4.37310067466164</c:v>
                </c:pt>
                <c:pt idx="7">
                  <c:v>2.27080429808428</c:v>
                </c:pt>
                <c:pt idx="8">
                  <c:v>2.393540593430739</c:v>
                </c:pt>
                <c:pt idx="9">
                  <c:v>1.59083988529185</c:v>
                </c:pt>
                <c:pt idx="10">
                  <c:v>1.547108002724</c:v>
                </c:pt>
                <c:pt idx="11">
                  <c:v>3.16809811190967</c:v>
                </c:pt>
                <c:pt idx="12">
                  <c:v>3.68027954606631</c:v>
                </c:pt>
              </c:numCache>
            </c:numRef>
          </c:yVal>
          <c:smooth val="0"/>
          <c:extLst xmlns:c16r2="http://schemas.microsoft.com/office/drawing/2015/06/chart">
            <c:ext xmlns:c16="http://schemas.microsoft.com/office/drawing/2014/chart" uri="{C3380CC4-5D6E-409C-BE32-E72D297353CC}">
              <c16:uniqueId val="{00000001-8BF7-184D-BEA8-F767FEB1A091}"/>
            </c:ext>
          </c:extLst>
        </c:ser>
        <c:ser>
          <c:idx val="2"/>
          <c:order val="2"/>
          <c:tx>
            <c:v>Transect 3</c:v>
          </c:tx>
          <c:spPr>
            <a:ln w="22225" cap="rnd">
              <a:solidFill>
                <a:srgbClr val="1F497D"/>
              </a:solidFill>
              <a:round/>
            </a:ln>
            <a:effectLst/>
          </c:spPr>
          <c:marker>
            <c:spPr>
              <a:effectLst/>
            </c:spPr>
          </c:marker>
          <c:xVal>
            <c:numRef>
              <c:f>'trace elements'!$B$36:$B$47</c:f>
              <c:numCache>
                <c:formatCode>General</c:formatCode>
                <c:ptCount val="12"/>
                <c:pt idx="0">
                  <c:v>0.0</c:v>
                </c:pt>
                <c:pt idx="1">
                  <c:v>3.0</c:v>
                </c:pt>
                <c:pt idx="2">
                  <c:v>6.0</c:v>
                </c:pt>
                <c:pt idx="3">
                  <c:v>9.0</c:v>
                </c:pt>
                <c:pt idx="4">
                  <c:v>12.0</c:v>
                </c:pt>
                <c:pt idx="5">
                  <c:v>15.0</c:v>
                </c:pt>
                <c:pt idx="6">
                  <c:v>20.0</c:v>
                </c:pt>
                <c:pt idx="7">
                  <c:v>30.0</c:v>
                </c:pt>
                <c:pt idx="8">
                  <c:v>40.0</c:v>
                </c:pt>
                <c:pt idx="9">
                  <c:v>50.0</c:v>
                </c:pt>
                <c:pt idx="10">
                  <c:v>60.0</c:v>
                </c:pt>
                <c:pt idx="11">
                  <c:v>70.0</c:v>
                </c:pt>
              </c:numCache>
            </c:numRef>
          </c:xVal>
          <c:yVal>
            <c:numRef>
              <c:f>'trace elements'!$Q$36:$Q$47</c:f>
              <c:numCache>
                <c:formatCode>General</c:formatCode>
                <c:ptCount val="12"/>
                <c:pt idx="0">
                  <c:v>0.305822516595497</c:v>
                </c:pt>
                <c:pt idx="1">
                  <c:v>1.51748445752496</c:v>
                </c:pt>
                <c:pt idx="2">
                  <c:v>2.43586600033293</c:v>
                </c:pt>
                <c:pt idx="3">
                  <c:v>3.5772738858738</c:v>
                </c:pt>
                <c:pt idx="4">
                  <c:v>3.74261078959952</c:v>
                </c:pt>
                <c:pt idx="5">
                  <c:v>0.932087859087525</c:v>
                </c:pt>
                <c:pt idx="6">
                  <c:v>1.34256662257147</c:v>
                </c:pt>
                <c:pt idx="7">
                  <c:v>1.61622901414762</c:v>
                </c:pt>
                <c:pt idx="8">
                  <c:v>3.26545186064439</c:v>
                </c:pt>
                <c:pt idx="9">
                  <c:v>4.47753204979904</c:v>
                </c:pt>
                <c:pt idx="10">
                  <c:v>4.57206615291908</c:v>
                </c:pt>
                <c:pt idx="11">
                  <c:v>1.21984543985861</c:v>
                </c:pt>
              </c:numCache>
            </c:numRef>
          </c:yVal>
          <c:smooth val="0"/>
          <c:extLst xmlns:c16r2="http://schemas.microsoft.com/office/drawing/2015/06/chart">
            <c:ext xmlns:c16="http://schemas.microsoft.com/office/drawing/2014/chart" uri="{C3380CC4-5D6E-409C-BE32-E72D297353CC}">
              <c16:uniqueId val="{00000002-8BF7-184D-BEA8-F767FEB1A091}"/>
            </c:ext>
          </c:extLst>
        </c:ser>
        <c:dLbls>
          <c:showLegendKey val="0"/>
          <c:showVal val="0"/>
          <c:showCatName val="0"/>
          <c:showSerName val="0"/>
          <c:showPercent val="0"/>
          <c:showBubbleSize val="0"/>
        </c:dLbls>
        <c:axId val="-2115510920"/>
        <c:axId val="-2024109800"/>
      </c:scatterChart>
      <c:valAx>
        <c:axId val="-211551092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ft</a:t>
                </a:r>
                <a:r>
                  <a:rPr lang="en-US" sz="1100" dirty="0">
                    <a:latin typeface="Times New Roman" panose="02020603050405020304" pitchFamily="18" charset="0"/>
                    <a:cs typeface="Times New Roman" panose="02020603050405020304" pitchFamily="18" charset="0"/>
                  </a:rPr>
                  <a:t>)</a:t>
                </a:r>
              </a:p>
            </c:rich>
          </c:tx>
          <c:layout>
            <c:manualLayout>
              <c:xMode val="edge"/>
              <c:yMode val="edge"/>
              <c:x val="0.370040925630858"/>
              <c:y val="0.861509363816344"/>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24109800"/>
        <c:crosses val="autoZero"/>
        <c:crossBetween val="midCat"/>
        <c:majorUnit val="10.0"/>
      </c:valAx>
      <c:valAx>
        <c:axId val="-2024109800"/>
        <c:scaling>
          <c:orientation val="minMax"/>
          <c:max val="16.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latin typeface="Times New Roman" panose="02020603050405020304" pitchFamily="18" charset="0"/>
                    <a:cs typeface="Times New Roman" panose="02020603050405020304" pitchFamily="18" charset="0"/>
                  </a:rPr>
                  <a:t>Concentration</a:t>
                </a:r>
                <a:r>
                  <a:rPr lang="en-US" sz="1100" baseline="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(ug/</a:t>
                </a:r>
                <a:r>
                  <a:rPr lang="en-US" sz="1100" dirty="0" smtClean="0">
                    <a:latin typeface="Times New Roman" panose="02020603050405020304" pitchFamily="18" charset="0"/>
                    <a:cs typeface="Times New Roman" panose="02020603050405020304" pitchFamily="18" charset="0"/>
                  </a:rPr>
                  <a:t>L)</a:t>
                </a:r>
                <a:endParaRPr lang="en-US" sz="1100" dirty="0">
                  <a:latin typeface="Times New Roman" panose="02020603050405020304" pitchFamily="18" charset="0"/>
                  <a:cs typeface="Times New Roman" panose="02020603050405020304" pitchFamily="18" charset="0"/>
                </a:endParaRPr>
              </a:p>
            </c:rich>
          </c:tx>
          <c:layout>
            <c:manualLayout>
              <c:xMode val="edge"/>
              <c:yMode val="edge"/>
              <c:x val="0.0245361140929305"/>
              <c:y val="0.194462742352026"/>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15510920"/>
        <c:crosses val="autoZero"/>
        <c:crossBetween val="midCat"/>
        <c:majorUnit val="2.0"/>
      </c:valAx>
      <c:spPr>
        <a:noFill/>
        <a:ln>
          <a:noFill/>
        </a:ln>
        <a:effectLst/>
      </c:spPr>
    </c:plotArea>
    <c:legend>
      <c:legendPos val="b"/>
      <c:layout>
        <c:manualLayout>
          <c:xMode val="edge"/>
          <c:yMode val="edge"/>
          <c:x val="0.00558795572950238"/>
          <c:y val="0.920374083425224"/>
          <c:w val="0.994412044270498"/>
          <c:h val="0.0763481013408943"/>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a:latin typeface="Times New Roman" panose="02020603050405020304" pitchFamily="18" charset="0"/>
                <a:cs typeface="Times New Roman" panose="02020603050405020304" pitchFamily="18" charset="0"/>
              </a:rPr>
              <a:t>Cadmium</a:t>
            </a:r>
          </a:p>
        </c:rich>
      </c:tx>
      <c:layout>
        <c:manualLayout>
          <c:xMode val="edge"/>
          <c:yMode val="edge"/>
          <c:x val="0.407337891995214"/>
          <c:y val="0.0229200091680037"/>
        </c:manualLayout>
      </c:layout>
      <c:overlay val="0"/>
      <c:spPr>
        <a:noFill/>
        <a:ln>
          <a:noFill/>
        </a:ln>
        <a:effectLst/>
      </c:spPr>
    </c:title>
    <c:autoTitleDeleted val="0"/>
    <c:plotArea>
      <c:layout>
        <c:manualLayout>
          <c:layoutTarget val="inner"/>
          <c:xMode val="edge"/>
          <c:yMode val="edge"/>
          <c:x val="0.175252111167833"/>
          <c:y val="0.1312314525"/>
          <c:w val="0.750528286125334"/>
          <c:h val="0.6167909346"/>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'trace elements'!$B$5:$B$20</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'trace elements'!$X$5:$X$20</c:f>
              <c:numCache>
                <c:formatCode>General</c:formatCode>
                <c:ptCount val="16"/>
                <c:pt idx="0">
                  <c:v>1.59068823626067</c:v>
                </c:pt>
                <c:pt idx="1">
                  <c:v>0.776558042275082</c:v>
                </c:pt>
                <c:pt idx="2">
                  <c:v>1.1297324993142</c:v>
                </c:pt>
                <c:pt idx="3">
                  <c:v>1.19330905679592</c:v>
                </c:pt>
                <c:pt idx="4">
                  <c:v>0.200231695887785</c:v>
                </c:pt>
                <c:pt idx="5">
                  <c:v>0.399116832138653</c:v>
                </c:pt>
                <c:pt idx="6">
                  <c:v>0.141383065737309</c:v>
                </c:pt>
                <c:pt idx="7">
                  <c:v>0.0709640176340211</c:v>
                </c:pt>
                <c:pt idx="8">
                  <c:v>0.0662856287410908</c:v>
                </c:pt>
                <c:pt idx="9">
                  <c:v>0.0909466884994133</c:v>
                </c:pt>
                <c:pt idx="10">
                  <c:v>0.100938499449796</c:v>
                </c:pt>
                <c:pt idx="11">
                  <c:v>0.0925326402554608</c:v>
                </c:pt>
                <c:pt idx="12">
                  <c:v>0.0816688866797546</c:v>
                </c:pt>
                <c:pt idx="13">
                  <c:v>0.0930878720530255</c:v>
                </c:pt>
                <c:pt idx="14">
                  <c:v>0.0873784186962921</c:v>
                </c:pt>
                <c:pt idx="15">
                  <c:v>0.059862764539955</c:v>
                </c:pt>
              </c:numCache>
            </c:numRef>
          </c:yVal>
          <c:smooth val="0"/>
          <c:extLst xmlns:c16r2="http://schemas.microsoft.com/office/drawing/2015/06/chart">
            <c:ext xmlns:c16="http://schemas.microsoft.com/office/drawing/2014/chart" uri="{C3380CC4-5D6E-409C-BE32-E72D297353CC}">
              <c16:uniqueId val="{00000000-9001-5948-8C2D-DA5BA7B8A6F7}"/>
            </c:ext>
          </c:extLst>
        </c:ser>
        <c:ser>
          <c:idx val="1"/>
          <c:order val="1"/>
          <c:tx>
            <c:v>Transect 2</c:v>
          </c:tx>
          <c:spPr>
            <a:ln w="22225" cap="rnd">
              <a:solidFill>
                <a:srgbClr val="C0504D"/>
              </a:solidFill>
              <a:round/>
            </a:ln>
            <a:effectLst/>
          </c:spPr>
          <c:marker>
            <c:spPr>
              <a:effectLst/>
            </c:spPr>
          </c:marker>
          <c:xVal>
            <c:numRef>
              <c:f>'trace elements'!$B$22:$B$34</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'trace elements'!$X$22:$X$34</c:f>
              <c:numCache>
                <c:formatCode>General</c:formatCode>
                <c:ptCount val="13"/>
                <c:pt idx="0">
                  <c:v>6.63187244481935</c:v>
                </c:pt>
                <c:pt idx="1">
                  <c:v>2.32880419534666</c:v>
                </c:pt>
                <c:pt idx="2">
                  <c:v>2.706855174850479</c:v>
                </c:pt>
                <c:pt idx="3">
                  <c:v>0.968924357334436</c:v>
                </c:pt>
                <c:pt idx="4">
                  <c:v>0.960663102905352</c:v>
                </c:pt>
                <c:pt idx="5">
                  <c:v>0.765841245154412</c:v>
                </c:pt>
                <c:pt idx="6">
                  <c:v>0.738526550228098</c:v>
                </c:pt>
                <c:pt idx="7">
                  <c:v>0.615943367485534</c:v>
                </c:pt>
                <c:pt idx="8">
                  <c:v>0.372297617988585</c:v>
                </c:pt>
                <c:pt idx="9">
                  <c:v>0.323663057400213</c:v>
                </c:pt>
                <c:pt idx="10">
                  <c:v>0.271066088771791</c:v>
                </c:pt>
                <c:pt idx="11">
                  <c:v>0.168268675091325</c:v>
                </c:pt>
                <c:pt idx="12">
                  <c:v>0.167792768811144</c:v>
                </c:pt>
              </c:numCache>
            </c:numRef>
          </c:yVal>
          <c:smooth val="0"/>
          <c:extLst xmlns:c16r2="http://schemas.microsoft.com/office/drawing/2015/06/chart">
            <c:ext xmlns:c16="http://schemas.microsoft.com/office/drawing/2014/chart" uri="{C3380CC4-5D6E-409C-BE32-E72D297353CC}">
              <c16:uniqueId val="{00000001-9001-5948-8C2D-DA5BA7B8A6F7}"/>
            </c:ext>
          </c:extLst>
        </c:ser>
        <c:ser>
          <c:idx val="2"/>
          <c:order val="2"/>
          <c:tx>
            <c:v>Transect 3</c:v>
          </c:tx>
          <c:spPr>
            <a:ln w="22225" cap="rnd">
              <a:solidFill>
                <a:srgbClr val="1F497D"/>
              </a:solidFill>
              <a:round/>
            </a:ln>
            <a:effectLst/>
          </c:spPr>
          <c:marker>
            <c:spPr>
              <a:effectLst/>
            </c:spPr>
          </c:marker>
          <c:xVal>
            <c:numRef>
              <c:f>'trace elements'!$B$36:$B$47</c:f>
              <c:numCache>
                <c:formatCode>General</c:formatCode>
                <c:ptCount val="12"/>
                <c:pt idx="0">
                  <c:v>0.0</c:v>
                </c:pt>
                <c:pt idx="1">
                  <c:v>3.0</c:v>
                </c:pt>
                <c:pt idx="2">
                  <c:v>6.0</c:v>
                </c:pt>
                <c:pt idx="3">
                  <c:v>9.0</c:v>
                </c:pt>
                <c:pt idx="4">
                  <c:v>12.0</c:v>
                </c:pt>
                <c:pt idx="5">
                  <c:v>15.0</c:v>
                </c:pt>
                <c:pt idx="6">
                  <c:v>20.0</c:v>
                </c:pt>
                <c:pt idx="7">
                  <c:v>30.0</c:v>
                </c:pt>
                <c:pt idx="8">
                  <c:v>40.0</c:v>
                </c:pt>
                <c:pt idx="9">
                  <c:v>50.0</c:v>
                </c:pt>
                <c:pt idx="10">
                  <c:v>60.0</c:v>
                </c:pt>
                <c:pt idx="11">
                  <c:v>70.0</c:v>
                </c:pt>
              </c:numCache>
            </c:numRef>
          </c:xVal>
          <c:yVal>
            <c:numRef>
              <c:f>'trace elements'!$X$36:$X$47</c:f>
              <c:numCache>
                <c:formatCode>General</c:formatCode>
                <c:ptCount val="12"/>
                <c:pt idx="0">
                  <c:v>1.23424452067241</c:v>
                </c:pt>
                <c:pt idx="1">
                  <c:v>0.141779679457508</c:v>
                </c:pt>
                <c:pt idx="2">
                  <c:v>0.0543123321171066</c:v>
                </c:pt>
                <c:pt idx="3">
                  <c:v>0.0444800991299895</c:v>
                </c:pt>
                <c:pt idx="4">
                  <c:v>0.0614487854449884</c:v>
                </c:pt>
                <c:pt idx="5">
                  <c:v>0.0296530080446599</c:v>
                </c:pt>
                <c:pt idx="6">
                  <c:v>0.0348860825240231</c:v>
                </c:pt>
                <c:pt idx="7">
                  <c:v>0.0193456033930338</c:v>
                </c:pt>
                <c:pt idx="8">
                  <c:v>0.0181562723218403</c:v>
                </c:pt>
                <c:pt idx="9">
                  <c:v>0.0575633131156872</c:v>
                </c:pt>
                <c:pt idx="10">
                  <c:v>0.0474138820325044</c:v>
                </c:pt>
                <c:pt idx="11">
                  <c:v>0.0152226765475247</c:v>
                </c:pt>
              </c:numCache>
            </c:numRef>
          </c:yVal>
          <c:smooth val="0"/>
          <c:extLst xmlns:c16r2="http://schemas.microsoft.com/office/drawing/2015/06/chart">
            <c:ext xmlns:c16="http://schemas.microsoft.com/office/drawing/2014/chart" uri="{C3380CC4-5D6E-409C-BE32-E72D297353CC}">
              <c16:uniqueId val="{00000002-9001-5948-8C2D-DA5BA7B8A6F7}"/>
            </c:ext>
          </c:extLst>
        </c:ser>
        <c:dLbls>
          <c:showLegendKey val="0"/>
          <c:showVal val="0"/>
          <c:showCatName val="0"/>
          <c:showSerName val="0"/>
          <c:showPercent val="0"/>
          <c:showBubbleSize val="0"/>
        </c:dLbls>
        <c:axId val="-2023957512"/>
        <c:axId val="2109975032"/>
      </c:scatterChart>
      <c:valAx>
        <c:axId val="-2023957512"/>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ft</a:t>
                </a:r>
                <a:r>
                  <a:rPr lang="en-US" sz="1100" dirty="0">
                    <a:latin typeface="Times New Roman" panose="02020603050405020304" pitchFamily="18" charset="0"/>
                    <a:cs typeface="Times New Roman" panose="02020603050405020304" pitchFamily="18" charset="0"/>
                  </a:rPr>
                  <a:t>)</a:t>
                </a:r>
              </a:p>
            </c:rich>
          </c:tx>
          <c:layout>
            <c:manualLayout>
              <c:xMode val="edge"/>
              <c:yMode val="edge"/>
              <c:x val="0.370040925630858"/>
              <c:y val="0.861509363816344"/>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09975032"/>
        <c:crosses val="autoZero"/>
        <c:crossBetween val="midCat"/>
        <c:majorUnit val="10.0"/>
      </c:valAx>
      <c:valAx>
        <c:axId val="2109975032"/>
        <c:scaling>
          <c:orientation val="minMax"/>
          <c:max val="8.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latin typeface="Times New Roman" panose="02020603050405020304" pitchFamily="18" charset="0"/>
                    <a:cs typeface="Times New Roman" panose="02020603050405020304" pitchFamily="18" charset="0"/>
                  </a:rPr>
                  <a:t>Concentration</a:t>
                </a:r>
                <a:r>
                  <a:rPr lang="en-US" sz="1100" baseline="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(ug/L)</a:t>
                </a:r>
              </a:p>
            </c:rich>
          </c:tx>
          <c:layout>
            <c:manualLayout>
              <c:xMode val="edge"/>
              <c:yMode val="edge"/>
              <c:x val="0.0398711854010121"/>
              <c:y val="0.19904674418562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23957512"/>
        <c:crosses val="autoZero"/>
        <c:crossBetween val="midCat"/>
        <c:majorUnit val="1.0"/>
      </c:valAx>
      <c:spPr>
        <a:noFill/>
        <a:ln>
          <a:noFill/>
        </a:ln>
        <a:effectLst/>
      </c:spPr>
    </c:plotArea>
    <c:legend>
      <c:legendPos val="b"/>
      <c:layout>
        <c:manualLayout>
          <c:xMode val="edge"/>
          <c:yMode val="edge"/>
          <c:x val="0.00558795572950238"/>
          <c:y val="0.920374083425224"/>
          <c:w val="0.994412044270498"/>
          <c:h val="0.0763481013408943"/>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00" b="1" i="0" u="none" strike="noStrike" kern="1200" baseline="0">
                <a:solidFill>
                  <a:schemeClr val="tx1"/>
                </a:solidFill>
                <a:latin typeface="Times New Roman" pitchFamily="18" charset="0"/>
                <a:ea typeface="+mn-ea"/>
                <a:cs typeface="Times New Roman" pitchFamily="18" charset="0"/>
              </a:defRPr>
            </a:pPr>
            <a:r>
              <a:rPr lang="en-US" sz="1800"/>
              <a:t>Transect 2</a:t>
            </a:r>
          </a:p>
        </c:rich>
      </c:tx>
      <c:layout>
        <c:manualLayout>
          <c:xMode val="edge"/>
          <c:yMode val="edge"/>
          <c:x val="0.370194455620055"/>
          <c:y val="0.0236486486486486"/>
        </c:manualLayout>
      </c:layout>
      <c:overlay val="0"/>
      <c:spPr>
        <a:noFill/>
        <a:ln>
          <a:noFill/>
        </a:ln>
        <a:effectLst/>
      </c:spPr>
    </c:title>
    <c:autoTitleDeleted val="0"/>
    <c:plotArea>
      <c:layout>
        <c:manualLayout>
          <c:layoutTarget val="inner"/>
          <c:xMode val="edge"/>
          <c:yMode val="edge"/>
          <c:x val="0.13647431844742"/>
          <c:y val="0.121014045541605"/>
          <c:w val="0.657609057991838"/>
          <c:h val="0.694143434773356"/>
        </c:manualLayout>
      </c:layout>
      <c:barChart>
        <c:barDir val="col"/>
        <c:grouping val="stacked"/>
        <c:varyColors val="0"/>
        <c:ser>
          <c:idx val="0"/>
          <c:order val="0"/>
          <c:tx>
            <c:v>&gt;2mm</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2'!$B$17:$N$17</c:f>
              <c:numCache>
                <c:formatCode>General</c:formatCode>
                <c:ptCount val="13"/>
                <c:pt idx="0">
                  <c:v>0.303030303030303</c:v>
                </c:pt>
                <c:pt idx="1">
                  <c:v>0.506585612968592</c:v>
                </c:pt>
                <c:pt idx="2">
                  <c:v>1.524032825322392</c:v>
                </c:pt>
                <c:pt idx="3">
                  <c:v>1.220752797558494</c:v>
                </c:pt>
                <c:pt idx="4">
                  <c:v>0.70778564206269</c:v>
                </c:pt>
                <c:pt idx="5">
                  <c:v>0.202634245187437</c:v>
                </c:pt>
                <c:pt idx="6">
                  <c:v>0.502008032128514</c:v>
                </c:pt>
                <c:pt idx="7">
                  <c:v>0.315457413249211</c:v>
                </c:pt>
                <c:pt idx="8">
                  <c:v>0.0</c:v>
                </c:pt>
                <c:pt idx="9">
                  <c:v>0.0804828973843058</c:v>
                </c:pt>
                <c:pt idx="10">
                  <c:v>0.0</c:v>
                </c:pt>
                <c:pt idx="11">
                  <c:v>0.0</c:v>
                </c:pt>
                <c:pt idx="12">
                  <c:v>0.0</c:v>
                </c:pt>
              </c:numCache>
            </c:numRef>
          </c:val>
          <c:extLst xmlns:c16r2="http://schemas.microsoft.com/office/drawing/2015/06/chart">
            <c:ext xmlns:c16="http://schemas.microsoft.com/office/drawing/2014/chart" uri="{C3380CC4-5D6E-409C-BE32-E72D297353CC}">
              <c16:uniqueId val="{00000000-B731-4E18-A4E8-5250AB67C19A}"/>
            </c:ext>
          </c:extLst>
        </c:ser>
        <c:ser>
          <c:idx val="1"/>
          <c:order val="1"/>
          <c:tx>
            <c:v>1.00-2.00mm</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2'!$B$18:$N$18</c:f>
              <c:numCache>
                <c:formatCode>General</c:formatCode>
                <c:ptCount val="13"/>
                <c:pt idx="0">
                  <c:v>1.212121212121212</c:v>
                </c:pt>
                <c:pt idx="1">
                  <c:v>1.21580547112462</c:v>
                </c:pt>
                <c:pt idx="2">
                  <c:v>1.992966002344666</c:v>
                </c:pt>
                <c:pt idx="3">
                  <c:v>1.831129196337742</c:v>
                </c:pt>
                <c:pt idx="4">
                  <c:v>1.112234580384227</c:v>
                </c:pt>
                <c:pt idx="5">
                  <c:v>0.911854103343465</c:v>
                </c:pt>
                <c:pt idx="6">
                  <c:v>0.502008032128514</c:v>
                </c:pt>
                <c:pt idx="7">
                  <c:v>1.051524710830704</c:v>
                </c:pt>
                <c:pt idx="8">
                  <c:v>0.403632694248234</c:v>
                </c:pt>
                <c:pt idx="9">
                  <c:v>0.62374245472837</c:v>
                </c:pt>
                <c:pt idx="10">
                  <c:v>0.201612903225806</c:v>
                </c:pt>
                <c:pt idx="11">
                  <c:v>0.308324768756424</c:v>
                </c:pt>
                <c:pt idx="12">
                  <c:v>0.40281973816717</c:v>
                </c:pt>
              </c:numCache>
            </c:numRef>
          </c:val>
          <c:extLst xmlns:c16r2="http://schemas.microsoft.com/office/drawing/2015/06/chart">
            <c:ext xmlns:c16="http://schemas.microsoft.com/office/drawing/2014/chart" uri="{C3380CC4-5D6E-409C-BE32-E72D297353CC}">
              <c16:uniqueId val="{00000001-B731-4E18-A4E8-5250AB67C19A}"/>
            </c:ext>
          </c:extLst>
        </c:ser>
        <c:ser>
          <c:idx val="2"/>
          <c:order val="2"/>
          <c:tx>
            <c:v>.500-1.00mm</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2'!$B$19:$N$19</c:f>
              <c:numCache>
                <c:formatCode>General</c:formatCode>
                <c:ptCount val="13"/>
                <c:pt idx="0">
                  <c:v>18.28282828282828</c:v>
                </c:pt>
                <c:pt idx="1">
                  <c:v>14.387031408308</c:v>
                </c:pt>
                <c:pt idx="2">
                  <c:v>22.3915592028136</c:v>
                </c:pt>
                <c:pt idx="3">
                  <c:v>14.14038657171923</c:v>
                </c:pt>
                <c:pt idx="4">
                  <c:v>20.52578361981799</c:v>
                </c:pt>
                <c:pt idx="5">
                  <c:v>20.16210739614995</c:v>
                </c:pt>
                <c:pt idx="6">
                  <c:v>24.29718875502008</c:v>
                </c:pt>
                <c:pt idx="7">
                  <c:v>24.07991587802313</c:v>
                </c:pt>
                <c:pt idx="8">
                  <c:v>32.39152371342079</c:v>
                </c:pt>
                <c:pt idx="9">
                  <c:v>27.86720321931589</c:v>
                </c:pt>
                <c:pt idx="10">
                  <c:v>26.20967741935484</c:v>
                </c:pt>
                <c:pt idx="11">
                  <c:v>30.72970195272353</c:v>
                </c:pt>
                <c:pt idx="12">
                  <c:v>35.64954682779455</c:v>
                </c:pt>
              </c:numCache>
            </c:numRef>
          </c:val>
          <c:extLst xmlns:c16r2="http://schemas.microsoft.com/office/drawing/2015/06/chart">
            <c:ext xmlns:c16="http://schemas.microsoft.com/office/drawing/2014/chart" uri="{C3380CC4-5D6E-409C-BE32-E72D297353CC}">
              <c16:uniqueId val="{00000002-B731-4E18-A4E8-5250AB67C19A}"/>
            </c:ext>
          </c:extLst>
        </c:ser>
        <c:ser>
          <c:idx val="3"/>
          <c:order val="3"/>
          <c:tx>
            <c:v>.250-.500mm</c:v>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2'!$B$20:$N$20</c:f>
              <c:numCache>
                <c:formatCode>General</c:formatCode>
                <c:ptCount val="13"/>
                <c:pt idx="0">
                  <c:v>22.12121212121212</c:v>
                </c:pt>
                <c:pt idx="1">
                  <c:v>25.63323201621074</c:v>
                </c:pt>
                <c:pt idx="2">
                  <c:v>23.68112543962485</c:v>
                </c:pt>
                <c:pt idx="3">
                  <c:v>27.67039674465921</c:v>
                </c:pt>
                <c:pt idx="4">
                  <c:v>26.59251769464105</c:v>
                </c:pt>
                <c:pt idx="5">
                  <c:v>27.25430597771023</c:v>
                </c:pt>
                <c:pt idx="6">
                  <c:v>26.70682730923695</c:v>
                </c:pt>
                <c:pt idx="7">
                  <c:v>25.76235541535226</c:v>
                </c:pt>
                <c:pt idx="8">
                  <c:v>24.8234106962664</c:v>
                </c:pt>
                <c:pt idx="9">
                  <c:v>21.42857142857142</c:v>
                </c:pt>
                <c:pt idx="10">
                  <c:v>25.90725806451613</c:v>
                </c:pt>
                <c:pt idx="11">
                  <c:v>28.7769784172662</c:v>
                </c:pt>
                <c:pt idx="12">
                  <c:v>27.49244712990937</c:v>
                </c:pt>
              </c:numCache>
            </c:numRef>
          </c:val>
          <c:extLst xmlns:c16r2="http://schemas.microsoft.com/office/drawing/2015/06/chart">
            <c:ext xmlns:c16="http://schemas.microsoft.com/office/drawing/2014/chart" uri="{C3380CC4-5D6E-409C-BE32-E72D297353CC}">
              <c16:uniqueId val="{00000003-B731-4E18-A4E8-5250AB67C19A}"/>
            </c:ext>
          </c:extLst>
        </c:ser>
        <c:ser>
          <c:idx val="4"/>
          <c:order val="4"/>
          <c:tx>
            <c:v>.125-.250mm</c:v>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2'!$B$21:$N$21</c:f>
              <c:numCache>
                <c:formatCode>General</c:formatCode>
                <c:ptCount val="13"/>
                <c:pt idx="0">
                  <c:v>20.60606060606061</c:v>
                </c:pt>
                <c:pt idx="1">
                  <c:v>21.88449848024316</c:v>
                </c:pt>
                <c:pt idx="2">
                  <c:v>20.75029308323564</c:v>
                </c:pt>
                <c:pt idx="3">
                  <c:v>26.44964394710071</c:v>
                </c:pt>
                <c:pt idx="4">
                  <c:v>22.24469160768453</c:v>
                </c:pt>
                <c:pt idx="5">
                  <c:v>21.37791286727457</c:v>
                </c:pt>
                <c:pt idx="6">
                  <c:v>19.37751004016064</c:v>
                </c:pt>
                <c:pt idx="7">
                  <c:v>16.40378548895899</c:v>
                </c:pt>
                <c:pt idx="8">
                  <c:v>16.34712411705349</c:v>
                </c:pt>
                <c:pt idx="9">
                  <c:v>15.99597585513078</c:v>
                </c:pt>
                <c:pt idx="10">
                  <c:v>20.26209677419355</c:v>
                </c:pt>
                <c:pt idx="11">
                  <c:v>17.36896197327852</c:v>
                </c:pt>
                <c:pt idx="12">
                  <c:v>14.8036253776435</c:v>
                </c:pt>
              </c:numCache>
            </c:numRef>
          </c:val>
          <c:extLst xmlns:c16r2="http://schemas.microsoft.com/office/drawing/2015/06/chart">
            <c:ext xmlns:c16="http://schemas.microsoft.com/office/drawing/2014/chart" uri="{C3380CC4-5D6E-409C-BE32-E72D297353CC}">
              <c16:uniqueId val="{00000004-B731-4E18-A4E8-5250AB67C19A}"/>
            </c:ext>
          </c:extLst>
        </c:ser>
        <c:ser>
          <c:idx val="5"/>
          <c:order val="5"/>
          <c:tx>
            <c:v>.063-.125mm</c:v>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2'!$B$22:$N$22</c:f>
              <c:numCache>
                <c:formatCode>General</c:formatCode>
                <c:ptCount val="13"/>
                <c:pt idx="0">
                  <c:v>20.50505050505051</c:v>
                </c:pt>
                <c:pt idx="1">
                  <c:v>17.22391084093211</c:v>
                </c:pt>
                <c:pt idx="2">
                  <c:v>11.48886283704572</c:v>
                </c:pt>
                <c:pt idx="3">
                  <c:v>12.10579857578841</c:v>
                </c:pt>
                <c:pt idx="4">
                  <c:v>13.24570273003033</c:v>
                </c:pt>
                <c:pt idx="5">
                  <c:v>17.12259371833839</c:v>
                </c:pt>
                <c:pt idx="6">
                  <c:v>11.74698795180723</c:v>
                </c:pt>
                <c:pt idx="7">
                  <c:v>12.0925341745531</c:v>
                </c:pt>
                <c:pt idx="8">
                  <c:v>15.13622603430878</c:v>
                </c:pt>
                <c:pt idx="9">
                  <c:v>17.70623742454728</c:v>
                </c:pt>
                <c:pt idx="10">
                  <c:v>20.06048387096773</c:v>
                </c:pt>
                <c:pt idx="11">
                  <c:v>15.51901336073998</c:v>
                </c:pt>
                <c:pt idx="12">
                  <c:v>10.17119838872105</c:v>
                </c:pt>
              </c:numCache>
            </c:numRef>
          </c:val>
          <c:extLst xmlns:c16r2="http://schemas.microsoft.com/office/drawing/2015/06/chart">
            <c:ext xmlns:c16="http://schemas.microsoft.com/office/drawing/2014/chart" uri="{C3380CC4-5D6E-409C-BE32-E72D297353CC}">
              <c16:uniqueId val="{00000005-B731-4E18-A4E8-5250AB67C19A}"/>
            </c:ext>
          </c:extLst>
        </c:ser>
        <c:ser>
          <c:idx val="6"/>
          <c:order val="6"/>
          <c:tx>
            <c:v>&lt;.063mm</c:v>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2'!$B$23:$N$23</c:f>
              <c:numCache>
                <c:formatCode>General</c:formatCode>
                <c:ptCount val="13"/>
                <c:pt idx="0">
                  <c:v>16.96969696969697</c:v>
                </c:pt>
                <c:pt idx="1">
                  <c:v>19.14893617021276</c:v>
                </c:pt>
                <c:pt idx="2">
                  <c:v>18.17116060961313</c:v>
                </c:pt>
                <c:pt idx="3">
                  <c:v>16.58189216683622</c:v>
                </c:pt>
                <c:pt idx="4">
                  <c:v>15.57128412537917</c:v>
                </c:pt>
                <c:pt idx="5">
                  <c:v>12.96859169199595</c:v>
                </c:pt>
                <c:pt idx="6">
                  <c:v>16.86746987951807</c:v>
                </c:pt>
                <c:pt idx="7">
                  <c:v>20.2944269190326</c:v>
                </c:pt>
                <c:pt idx="8">
                  <c:v>10.89808274470232</c:v>
                </c:pt>
                <c:pt idx="9">
                  <c:v>16.29778672032192</c:v>
                </c:pt>
                <c:pt idx="10">
                  <c:v>7.358870967741933</c:v>
                </c:pt>
                <c:pt idx="11">
                  <c:v>7.297019527235355</c:v>
                </c:pt>
                <c:pt idx="12">
                  <c:v>11.48036253776435</c:v>
                </c:pt>
              </c:numCache>
            </c:numRef>
          </c:val>
          <c:extLst xmlns:c16r2="http://schemas.microsoft.com/office/drawing/2015/06/chart">
            <c:ext xmlns:c16="http://schemas.microsoft.com/office/drawing/2014/chart" uri="{C3380CC4-5D6E-409C-BE32-E72D297353CC}">
              <c16:uniqueId val="{00000006-B731-4E18-A4E8-5250AB67C19A}"/>
            </c:ext>
          </c:extLst>
        </c:ser>
        <c:dLbls>
          <c:showLegendKey val="0"/>
          <c:showVal val="0"/>
          <c:showCatName val="0"/>
          <c:showSerName val="0"/>
          <c:showPercent val="0"/>
          <c:showBubbleSize val="0"/>
        </c:dLbls>
        <c:gapWidth val="75"/>
        <c:overlap val="100"/>
        <c:axId val="2125828792"/>
        <c:axId val="2140717176"/>
      </c:barChart>
      <c:catAx>
        <c:axId val="212582879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Times New Roman" pitchFamily="18" charset="0"/>
                    <a:ea typeface="+mn-ea"/>
                    <a:cs typeface="Times New Roman" pitchFamily="18" charset="0"/>
                  </a:defRPr>
                </a:pPr>
                <a:r>
                  <a:rPr lang="en-US" sz="1600" b="0"/>
                  <a:t>Distance (ft)</a:t>
                </a:r>
              </a:p>
            </c:rich>
          </c:tx>
          <c:layout>
            <c:manualLayout>
              <c:xMode val="edge"/>
              <c:yMode val="edge"/>
              <c:x val="0.378156024292584"/>
              <c:y val="0.88654234943605"/>
            </c:manualLayout>
          </c:layout>
          <c:overlay val="0"/>
          <c:spPr>
            <a:noFill/>
            <a:ln>
              <a:noFill/>
            </a:ln>
            <a:effectLst/>
          </c:spPr>
        </c:title>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itchFamily="18" charset="0"/>
                <a:ea typeface="+mn-ea"/>
                <a:cs typeface="Times New Roman" pitchFamily="18" charset="0"/>
              </a:defRPr>
            </a:pPr>
            <a:endParaRPr lang="en-US"/>
          </a:p>
        </c:txPr>
        <c:crossAx val="2140717176"/>
        <c:crosses val="autoZero"/>
        <c:auto val="1"/>
        <c:lblAlgn val="ctr"/>
        <c:lblOffset val="100"/>
        <c:noMultiLvlLbl val="0"/>
      </c:catAx>
      <c:valAx>
        <c:axId val="2140717176"/>
        <c:scaling>
          <c:orientation val="minMax"/>
          <c:max val="100.0"/>
        </c:scaling>
        <c:delete val="0"/>
        <c:axPos val="l"/>
        <c:majorGridlines>
          <c:spPr>
            <a:ln w="6350" cap="flat" cmpd="sng" algn="ctr">
              <a:solidFill>
                <a:schemeClr val="tx1">
                  <a:tint val="75000"/>
                </a:schemeClr>
              </a:solidFill>
              <a:prstDash val="solid"/>
              <a:round/>
            </a:ln>
            <a:effectLst/>
          </c:spPr>
        </c:majorGridlines>
        <c:minorGridlines>
          <c:spPr>
            <a:ln w="6350" cap="flat" cmpd="sng" algn="ctr">
              <a:noFill/>
              <a:prstDash val="solid"/>
              <a:round/>
            </a:ln>
            <a:effectLst/>
          </c:spPr>
        </c:minorGridlines>
        <c:title>
          <c:tx>
            <c:rich>
              <a:bodyPr rot="-5400000" spcFirstLastPara="1" vertOverflow="ellipsis" vert="horz" wrap="square" anchor="ctr" anchorCtr="1"/>
              <a:lstStyle/>
              <a:p>
                <a:pPr>
                  <a:defRPr sz="1600" b="0" i="0" u="none" strike="noStrike" kern="1200" baseline="0">
                    <a:solidFill>
                      <a:schemeClr val="tx1"/>
                    </a:solidFill>
                    <a:latin typeface="Times New Roman" pitchFamily="18" charset="0"/>
                    <a:ea typeface="+mn-ea"/>
                    <a:cs typeface="Times New Roman" pitchFamily="18" charset="0"/>
                  </a:defRPr>
                </a:pPr>
                <a:r>
                  <a:rPr lang="en-US" sz="1600" b="0"/>
                  <a:t>Grain Size Distribution (%)</a:t>
                </a:r>
              </a:p>
            </c:rich>
          </c:tx>
          <c:layout>
            <c:manualLayout>
              <c:xMode val="edge"/>
              <c:yMode val="edge"/>
              <c:x val="0.018830392551296"/>
              <c:y val="0.168311342838902"/>
            </c:manualLayout>
          </c:layout>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itchFamily="18" charset="0"/>
                <a:ea typeface="+mn-ea"/>
                <a:cs typeface="Times New Roman" pitchFamily="18" charset="0"/>
              </a:defRPr>
            </a:pPr>
            <a:endParaRPr lang="en-US"/>
          </a:p>
        </c:txPr>
        <c:crossAx val="2125828792"/>
        <c:crosses val="autoZero"/>
        <c:crossBetween val="between"/>
      </c:valAx>
      <c:spPr>
        <a:noFill/>
        <a:ln>
          <a:noFill/>
        </a:ln>
        <a:effectLst/>
      </c:spPr>
    </c:plotArea>
    <c:legend>
      <c:legendPos val="r"/>
      <c:layout>
        <c:manualLayout>
          <c:xMode val="edge"/>
          <c:yMode val="edge"/>
          <c:x val="0.800600609230415"/>
          <c:y val="0.198894445626729"/>
          <c:w val="0.199399390769584"/>
          <c:h val="0.53192381357735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itchFamily="18" charset="0"/>
              <a:ea typeface="+mn-ea"/>
              <a:cs typeface="Times New Roman" pitchFamily="18" charset="0"/>
            </a:defRPr>
          </a:pPr>
          <a:endParaRPr lang="en-US"/>
        </a:p>
      </c:txPr>
    </c:legend>
    <c:plotVisOnly val="1"/>
    <c:dispBlanksAs val="gap"/>
    <c:showDLblsOverMax val="0"/>
  </c:chart>
  <c:spPr>
    <a:noFill/>
    <a:ln w="6350" cap="flat" cmpd="sng" algn="ctr">
      <a:solidFill>
        <a:schemeClr val="tx1"/>
      </a:solidFill>
      <a:prstDash val="solid"/>
      <a:miter lim="800000"/>
    </a:ln>
    <a:effectLst/>
  </c:spPr>
  <c:txPr>
    <a:bodyPr/>
    <a:lstStyle/>
    <a:p>
      <a:pPr>
        <a:defRPr sz="1600">
          <a:latin typeface="Times New Roman" pitchFamily="18" charset="0"/>
          <a:cs typeface="Times New Roman"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00" b="1" i="0" u="none" strike="noStrike" kern="1200" baseline="0">
                <a:solidFill>
                  <a:schemeClr val="tx1"/>
                </a:solidFill>
                <a:latin typeface="Times New Roman" pitchFamily="18" charset="0"/>
                <a:ea typeface="+mn-ea"/>
                <a:cs typeface="Times New Roman" pitchFamily="18" charset="0"/>
              </a:defRPr>
            </a:pPr>
            <a:r>
              <a:rPr lang="en-US" sz="1800"/>
              <a:t>Transect 3</a:t>
            </a:r>
          </a:p>
        </c:rich>
      </c:tx>
      <c:layout>
        <c:manualLayout>
          <c:xMode val="edge"/>
          <c:yMode val="edge"/>
          <c:x val="0.370194455620055"/>
          <c:y val="0.0236486486486486"/>
        </c:manualLayout>
      </c:layout>
      <c:overlay val="0"/>
      <c:spPr>
        <a:noFill/>
        <a:ln>
          <a:noFill/>
        </a:ln>
        <a:effectLst/>
      </c:spPr>
    </c:title>
    <c:autoTitleDeleted val="0"/>
    <c:plotArea>
      <c:layout>
        <c:manualLayout>
          <c:layoutTarget val="inner"/>
          <c:xMode val="edge"/>
          <c:yMode val="edge"/>
          <c:x val="0.13647431844742"/>
          <c:y val="0.121014045541605"/>
          <c:w val="0.657609057991838"/>
          <c:h val="0.694143434773356"/>
        </c:manualLayout>
      </c:layout>
      <c:barChart>
        <c:barDir val="col"/>
        <c:grouping val="stacked"/>
        <c:varyColors val="0"/>
        <c:ser>
          <c:idx val="0"/>
          <c:order val="0"/>
          <c:tx>
            <c:v>&gt;2.00mm</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3'!$B$17:$N$17</c:f>
              <c:numCache>
                <c:formatCode>General</c:formatCode>
                <c:ptCount val="13"/>
                <c:pt idx="0">
                  <c:v>0.910010111223458</c:v>
                </c:pt>
                <c:pt idx="1">
                  <c:v>0.0</c:v>
                </c:pt>
                <c:pt idx="2">
                  <c:v>0.100806451612903</c:v>
                </c:pt>
                <c:pt idx="3">
                  <c:v>0.0</c:v>
                </c:pt>
                <c:pt idx="4">
                  <c:v>0.0</c:v>
                </c:pt>
                <c:pt idx="5">
                  <c:v>0.0</c:v>
                </c:pt>
                <c:pt idx="6">
                  <c:v>0.405679513184584</c:v>
                </c:pt>
                <c:pt idx="7">
                  <c:v>0.0</c:v>
                </c:pt>
                <c:pt idx="8">
                  <c:v>0.201409869083585</c:v>
                </c:pt>
                <c:pt idx="9">
                  <c:v>1.317122593718338</c:v>
                </c:pt>
                <c:pt idx="10">
                  <c:v>2.127659574468085</c:v>
                </c:pt>
                <c:pt idx="11">
                  <c:v>0.201612903225806</c:v>
                </c:pt>
                <c:pt idx="12">
                  <c:v>1.501501501501502</c:v>
                </c:pt>
              </c:numCache>
            </c:numRef>
          </c:val>
          <c:extLst xmlns:c16r2="http://schemas.microsoft.com/office/drawing/2015/06/chart">
            <c:ext xmlns:c16="http://schemas.microsoft.com/office/drawing/2014/chart" uri="{C3380CC4-5D6E-409C-BE32-E72D297353CC}">
              <c16:uniqueId val="{00000000-5786-034C-845B-965476720C7E}"/>
            </c:ext>
          </c:extLst>
        </c:ser>
        <c:ser>
          <c:idx val="1"/>
          <c:order val="1"/>
          <c:tx>
            <c:v>1.00-2.00mm</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3'!$B$18:$N$18</c:f>
              <c:numCache>
                <c:formatCode>General</c:formatCode>
                <c:ptCount val="13"/>
                <c:pt idx="0">
                  <c:v>3.134479271991911</c:v>
                </c:pt>
                <c:pt idx="1">
                  <c:v>1.005025125628141</c:v>
                </c:pt>
                <c:pt idx="2">
                  <c:v>0.705645161290323</c:v>
                </c:pt>
                <c:pt idx="3">
                  <c:v>0.203045685279188</c:v>
                </c:pt>
                <c:pt idx="4">
                  <c:v>0.403632694248234</c:v>
                </c:pt>
                <c:pt idx="5">
                  <c:v>1.318458417849899</c:v>
                </c:pt>
                <c:pt idx="6">
                  <c:v>2.434077079107505</c:v>
                </c:pt>
                <c:pt idx="7">
                  <c:v>1.713709677419354</c:v>
                </c:pt>
                <c:pt idx="8">
                  <c:v>3.826787512588116</c:v>
                </c:pt>
                <c:pt idx="9">
                  <c:v>15.29888551165147</c:v>
                </c:pt>
                <c:pt idx="10">
                  <c:v>5.065856129685915</c:v>
                </c:pt>
                <c:pt idx="11">
                  <c:v>1.108870967741936</c:v>
                </c:pt>
                <c:pt idx="12">
                  <c:v>5.405405405405406</c:v>
                </c:pt>
              </c:numCache>
            </c:numRef>
          </c:val>
          <c:extLst xmlns:c16r2="http://schemas.microsoft.com/office/drawing/2015/06/chart">
            <c:ext xmlns:c16="http://schemas.microsoft.com/office/drawing/2014/chart" uri="{C3380CC4-5D6E-409C-BE32-E72D297353CC}">
              <c16:uniqueId val="{00000001-5786-034C-845B-965476720C7E}"/>
            </c:ext>
          </c:extLst>
        </c:ser>
        <c:ser>
          <c:idx val="2"/>
          <c:order val="2"/>
          <c:tx>
            <c:v>.500-1.00mm</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3'!$B$19:$N$19</c:f>
              <c:numCache>
                <c:formatCode>General</c:formatCode>
                <c:ptCount val="13"/>
                <c:pt idx="0">
                  <c:v>28.51365015166835</c:v>
                </c:pt>
                <c:pt idx="1">
                  <c:v>27.53768844221106</c:v>
                </c:pt>
                <c:pt idx="2">
                  <c:v>23.89112903225806</c:v>
                </c:pt>
                <c:pt idx="3">
                  <c:v>20.40609137055838</c:v>
                </c:pt>
                <c:pt idx="4">
                  <c:v>26.94248234106962</c:v>
                </c:pt>
                <c:pt idx="5">
                  <c:v>30.22312373225152</c:v>
                </c:pt>
                <c:pt idx="6">
                  <c:v>30.73022312373225</c:v>
                </c:pt>
                <c:pt idx="7">
                  <c:v>35.28225806451613</c:v>
                </c:pt>
                <c:pt idx="8">
                  <c:v>34.23967774420946</c:v>
                </c:pt>
                <c:pt idx="9">
                  <c:v>38.60182370820667</c:v>
                </c:pt>
                <c:pt idx="10">
                  <c:v>35.76494427558256</c:v>
                </c:pt>
                <c:pt idx="11">
                  <c:v>32.86290322580645</c:v>
                </c:pt>
                <c:pt idx="12">
                  <c:v>34.43443443443443</c:v>
                </c:pt>
              </c:numCache>
            </c:numRef>
          </c:val>
          <c:extLst xmlns:c16r2="http://schemas.microsoft.com/office/drawing/2015/06/chart">
            <c:ext xmlns:c16="http://schemas.microsoft.com/office/drawing/2014/chart" uri="{C3380CC4-5D6E-409C-BE32-E72D297353CC}">
              <c16:uniqueId val="{00000002-5786-034C-845B-965476720C7E}"/>
            </c:ext>
          </c:extLst>
        </c:ser>
        <c:ser>
          <c:idx val="3"/>
          <c:order val="3"/>
          <c:tx>
            <c:v>.250-.500mm</c:v>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3'!$B$20:$N$20</c:f>
              <c:numCache>
                <c:formatCode>General</c:formatCode>
                <c:ptCount val="13"/>
                <c:pt idx="0">
                  <c:v>25.27805864509606</c:v>
                </c:pt>
                <c:pt idx="1">
                  <c:v>23.01507537688442</c:v>
                </c:pt>
                <c:pt idx="2">
                  <c:v>23.79032258064516</c:v>
                </c:pt>
                <c:pt idx="3">
                  <c:v>23.85786802030457</c:v>
                </c:pt>
                <c:pt idx="4">
                  <c:v>23.10797174571141</c:v>
                </c:pt>
                <c:pt idx="5">
                  <c:v>24.54361054766733</c:v>
                </c:pt>
                <c:pt idx="6">
                  <c:v>22.51521298174442</c:v>
                </c:pt>
                <c:pt idx="7">
                  <c:v>25.0</c:v>
                </c:pt>
                <c:pt idx="8">
                  <c:v>23.06143001007049</c:v>
                </c:pt>
                <c:pt idx="9">
                  <c:v>21.27659574468085</c:v>
                </c:pt>
                <c:pt idx="10">
                  <c:v>22.39108409321176</c:v>
                </c:pt>
                <c:pt idx="11">
                  <c:v>24.49596774193548</c:v>
                </c:pt>
                <c:pt idx="12">
                  <c:v>22.52252252252252</c:v>
                </c:pt>
              </c:numCache>
            </c:numRef>
          </c:val>
          <c:extLst xmlns:c16r2="http://schemas.microsoft.com/office/drawing/2015/06/chart">
            <c:ext xmlns:c16="http://schemas.microsoft.com/office/drawing/2014/chart" uri="{C3380CC4-5D6E-409C-BE32-E72D297353CC}">
              <c16:uniqueId val="{00000003-5786-034C-845B-965476720C7E}"/>
            </c:ext>
          </c:extLst>
        </c:ser>
        <c:ser>
          <c:idx val="4"/>
          <c:order val="4"/>
          <c:tx>
            <c:v>.125-.250mm</c:v>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3'!$B$21:$N$21</c:f>
              <c:numCache>
                <c:formatCode>General</c:formatCode>
                <c:ptCount val="13"/>
                <c:pt idx="0">
                  <c:v>18.80687563195147</c:v>
                </c:pt>
                <c:pt idx="1">
                  <c:v>15.97989949748744</c:v>
                </c:pt>
                <c:pt idx="2">
                  <c:v>16.02822580645161</c:v>
                </c:pt>
                <c:pt idx="3">
                  <c:v>16.34517766497462</c:v>
                </c:pt>
                <c:pt idx="4">
                  <c:v>15.23713420787084</c:v>
                </c:pt>
                <c:pt idx="5">
                  <c:v>13.99594320486816</c:v>
                </c:pt>
                <c:pt idx="6">
                  <c:v>14.60446247464503</c:v>
                </c:pt>
                <c:pt idx="7">
                  <c:v>14.91935483870968</c:v>
                </c:pt>
                <c:pt idx="8">
                  <c:v>13.69587109768378</c:v>
                </c:pt>
                <c:pt idx="9">
                  <c:v>11.75278622087133</c:v>
                </c:pt>
                <c:pt idx="10">
                  <c:v>14.18439716312056</c:v>
                </c:pt>
                <c:pt idx="11">
                  <c:v>15.625</c:v>
                </c:pt>
                <c:pt idx="12">
                  <c:v>15.81581581581582</c:v>
                </c:pt>
              </c:numCache>
            </c:numRef>
          </c:val>
          <c:extLst xmlns:c16r2="http://schemas.microsoft.com/office/drawing/2015/06/chart">
            <c:ext xmlns:c16="http://schemas.microsoft.com/office/drawing/2014/chart" uri="{C3380CC4-5D6E-409C-BE32-E72D297353CC}">
              <c16:uniqueId val="{00000004-5786-034C-845B-965476720C7E}"/>
            </c:ext>
          </c:extLst>
        </c:ser>
        <c:ser>
          <c:idx val="5"/>
          <c:order val="5"/>
          <c:tx>
            <c:v>.063-.125mm</c:v>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3'!$B$22:$N$22</c:f>
              <c:numCache>
                <c:formatCode>General</c:formatCode>
                <c:ptCount val="13"/>
                <c:pt idx="0">
                  <c:v>10.2123356926188</c:v>
                </c:pt>
                <c:pt idx="1">
                  <c:v>17.58793969849247</c:v>
                </c:pt>
                <c:pt idx="2">
                  <c:v>13.81048387096774</c:v>
                </c:pt>
                <c:pt idx="3">
                  <c:v>12.48730964467005</c:v>
                </c:pt>
                <c:pt idx="4">
                  <c:v>18.36528758829465</c:v>
                </c:pt>
                <c:pt idx="5">
                  <c:v>10.1419878296146</c:v>
                </c:pt>
                <c:pt idx="6">
                  <c:v>10.1419878296146</c:v>
                </c:pt>
                <c:pt idx="7">
                  <c:v>10.28225806451613</c:v>
                </c:pt>
                <c:pt idx="8">
                  <c:v>9.969788519637464</c:v>
                </c:pt>
                <c:pt idx="9">
                  <c:v>6.281661600810538</c:v>
                </c:pt>
                <c:pt idx="10">
                  <c:v>9.321175278622085</c:v>
                </c:pt>
                <c:pt idx="11">
                  <c:v>10.88709677419355</c:v>
                </c:pt>
                <c:pt idx="12">
                  <c:v>9.70970970970971</c:v>
                </c:pt>
              </c:numCache>
            </c:numRef>
          </c:val>
          <c:extLst xmlns:c16r2="http://schemas.microsoft.com/office/drawing/2015/06/chart">
            <c:ext xmlns:c16="http://schemas.microsoft.com/office/drawing/2014/chart" uri="{C3380CC4-5D6E-409C-BE32-E72D297353CC}">
              <c16:uniqueId val="{00000005-5786-034C-845B-965476720C7E}"/>
            </c:ext>
          </c:extLst>
        </c:ser>
        <c:ser>
          <c:idx val="6"/>
          <c:order val="6"/>
          <c:tx>
            <c:v>&lt;.063mm</c:v>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cat>
            <c:numLit>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Lit>
          </c:cat>
          <c:val>
            <c:numRef>
              <c:f>'Site 3'!$B$23:$N$23</c:f>
              <c:numCache>
                <c:formatCode>General</c:formatCode>
                <c:ptCount val="13"/>
                <c:pt idx="0">
                  <c:v>13.14459049544995</c:v>
                </c:pt>
                <c:pt idx="1">
                  <c:v>14.87437185929648</c:v>
                </c:pt>
                <c:pt idx="2">
                  <c:v>21.67338709677419</c:v>
                </c:pt>
                <c:pt idx="3">
                  <c:v>26.70050761421319</c:v>
                </c:pt>
                <c:pt idx="4">
                  <c:v>15.94349142280525</c:v>
                </c:pt>
                <c:pt idx="5">
                  <c:v>19.77687626774848</c:v>
                </c:pt>
                <c:pt idx="6">
                  <c:v>19.1683569979716</c:v>
                </c:pt>
                <c:pt idx="7">
                  <c:v>12.80241935483871</c:v>
                </c:pt>
                <c:pt idx="8">
                  <c:v>15.0050352467271</c:v>
                </c:pt>
                <c:pt idx="9">
                  <c:v>5.47112462006079</c:v>
                </c:pt>
                <c:pt idx="10">
                  <c:v>11.14488348530901</c:v>
                </c:pt>
                <c:pt idx="11">
                  <c:v>14.81854838709677</c:v>
                </c:pt>
                <c:pt idx="12">
                  <c:v>10.61061061061061</c:v>
                </c:pt>
              </c:numCache>
            </c:numRef>
          </c:val>
          <c:extLst xmlns:c16r2="http://schemas.microsoft.com/office/drawing/2015/06/chart">
            <c:ext xmlns:c16="http://schemas.microsoft.com/office/drawing/2014/chart" uri="{C3380CC4-5D6E-409C-BE32-E72D297353CC}">
              <c16:uniqueId val="{00000006-5786-034C-845B-965476720C7E}"/>
            </c:ext>
          </c:extLst>
        </c:ser>
        <c:dLbls>
          <c:showLegendKey val="0"/>
          <c:showVal val="0"/>
          <c:showCatName val="0"/>
          <c:showSerName val="0"/>
          <c:showPercent val="0"/>
          <c:showBubbleSize val="0"/>
        </c:dLbls>
        <c:gapWidth val="75"/>
        <c:overlap val="100"/>
        <c:axId val="2143947832"/>
        <c:axId val="2125765384"/>
      </c:barChart>
      <c:catAx>
        <c:axId val="214394783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Times New Roman" pitchFamily="18" charset="0"/>
                    <a:ea typeface="+mn-ea"/>
                    <a:cs typeface="Times New Roman" pitchFamily="18" charset="0"/>
                  </a:defRPr>
                </a:pPr>
                <a:r>
                  <a:rPr lang="en-US" sz="1600" b="0"/>
                  <a:t>Distance (ft)</a:t>
                </a:r>
              </a:p>
            </c:rich>
          </c:tx>
          <c:layout>
            <c:manualLayout>
              <c:xMode val="edge"/>
              <c:yMode val="edge"/>
              <c:x val="0.378156024292584"/>
              <c:y val="0.88654234943605"/>
            </c:manualLayout>
          </c:layout>
          <c:overlay val="0"/>
          <c:spPr>
            <a:noFill/>
            <a:ln>
              <a:noFill/>
            </a:ln>
            <a:effectLst/>
          </c:spPr>
        </c:title>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itchFamily="18" charset="0"/>
                <a:ea typeface="+mn-ea"/>
                <a:cs typeface="Times New Roman" pitchFamily="18" charset="0"/>
              </a:defRPr>
            </a:pPr>
            <a:endParaRPr lang="en-US"/>
          </a:p>
        </c:txPr>
        <c:crossAx val="2125765384"/>
        <c:crosses val="autoZero"/>
        <c:auto val="1"/>
        <c:lblAlgn val="ctr"/>
        <c:lblOffset val="100"/>
        <c:noMultiLvlLbl val="0"/>
      </c:catAx>
      <c:valAx>
        <c:axId val="2125765384"/>
        <c:scaling>
          <c:orientation val="minMax"/>
          <c:max val="100.0"/>
        </c:scaling>
        <c:delete val="0"/>
        <c:axPos val="l"/>
        <c:majorGridlines>
          <c:spPr>
            <a:ln w="6350" cap="flat" cmpd="sng" algn="ctr">
              <a:solidFill>
                <a:schemeClr val="tx1">
                  <a:tint val="75000"/>
                </a:schemeClr>
              </a:solidFill>
              <a:prstDash val="solid"/>
              <a:round/>
            </a:ln>
            <a:effectLst/>
          </c:spPr>
        </c:majorGridlines>
        <c:minorGridlines>
          <c:spPr>
            <a:ln w="6350" cap="flat" cmpd="sng" algn="ctr">
              <a:noFill/>
              <a:prstDash val="solid"/>
              <a:round/>
            </a:ln>
            <a:effectLst/>
          </c:spPr>
        </c:minorGridlines>
        <c:title>
          <c:tx>
            <c:rich>
              <a:bodyPr rot="-5400000" spcFirstLastPara="1" vertOverflow="ellipsis" vert="horz" wrap="square" anchor="ctr" anchorCtr="1"/>
              <a:lstStyle/>
              <a:p>
                <a:pPr>
                  <a:defRPr sz="1600" b="0" i="0" u="none" strike="noStrike" kern="1200" baseline="0">
                    <a:solidFill>
                      <a:schemeClr val="tx1"/>
                    </a:solidFill>
                    <a:latin typeface="Times New Roman" pitchFamily="18" charset="0"/>
                    <a:ea typeface="+mn-ea"/>
                    <a:cs typeface="Times New Roman" pitchFamily="18" charset="0"/>
                  </a:defRPr>
                </a:pPr>
                <a:r>
                  <a:rPr lang="en-US" sz="1600" b="0"/>
                  <a:t>Grain Size Distribution (%)</a:t>
                </a:r>
              </a:p>
            </c:rich>
          </c:tx>
          <c:layout>
            <c:manualLayout>
              <c:xMode val="edge"/>
              <c:yMode val="edge"/>
              <c:x val="0.018830392551296"/>
              <c:y val="0.168311342838902"/>
            </c:manualLayout>
          </c:layout>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itchFamily="18" charset="0"/>
                <a:ea typeface="+mn-ea"/>
                <a:cs typeface="Times New Roman" pitchFamily="18" charset="0"/>
              </a:defRPr>
            </a:pPr>
            <a:endParaRPr lang="en-US"/>
          </a:p>
        </c:txPr>
        <c:crossAx val="2143947832"/>
        <c:crosses val="autoZero"/>
        <c:crossBetween val="between"/>
      </c:valAx>
      <c:spPr>
        <a:noFill/>
        <a:ln>
          <a:noFill/>
        </a:ln>
        <a:effectLst/>
      </c:spPr>
    </c:plotArea>
    <c:legend>
      <c:legendPos val="r"/>
      <c:layout>
        <c:manualLayout>
          <c:xMode val="edge"/>
          <c:yMode val="edge"/>
          <c:x val="0.800600609230415"/>
          <c:y val="0.198894445626729"/>
          <c:w val="0.199399390769584"/>
          <c:h val="0.53192381357735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itchFamily="18" charset="0"/>
              <a:ea typeface="+mn-ea"/>
              <a:cs typeface="Times New Roman" pitchFamily="18" charset="0"/>
            </a:defRPr>
          </a:pPr>
          <a:endParaRPr lang="en-US"/>
        </a:p>
      </c:txPr>
    </c:legend>
    <c:plotVisOnly val="1"/>
    <c:dispBlanksAs val="gap"/>
    <c:showDLblsOverMax val="0"/>
  </c:chart>
  <c:spPr>
    <a:noFill/>
    <a:ln w="6350" cap="flat" cmpd="sng" algn="ctr">
      <a:solidFill>
        <a:schemeClr val="tx1"/>
      </a:solidFill>
      <a:prstDash val="solid"/>
      <a:miter lim="800000"/>
    </a:ln>
    <a:effectLst/>
  </c:spPr>
  <c:txPr>
    <a:bodyPr/>
    <a:lstStyle/>
    <a:p>
      <a:pPr>
        <a:defRPr sz="1600">
          <a:latin typeface="Times New Roman" pitchFamily="18" charset="0"/>
          <a:cs typeface="Times New Roman"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numCol="1" anchor="ctr" anchorCtr="1"/>
          <a:lstStyle/>
          <a:p>
            <a:pPr algn="ct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dirty="0">
                <a:latin typeface="Times New Roman" panose="02020603050405020304" pitchFamily="18" charset="0"/>
                <a:cs typeface="Times New Roman" panose="02020603050405020304" pitchFamily="18" charset="0"/>
              </a:rPr>
              <a:t>Magnesium</a:t>
            </a:r>
          </a:p>
        </c:rich>
      </c:tx>
      <c:layout>
        <c:manualLayout>
          <c:xMode val="edge"/>
          <c:yMode val="edge"/>
          <c:x val="0.315207111881152"/>
          <c:y val="0.00380962347625887"/>
        </c:manualLayout>
      </c:layout>
      <c:overlay val="0"/>
      <c:spPr>
        <a:noFill/>
        <a:ln>
          <a:noFill/>
        </a:ln>
        <a:effectLst/>
      </c:spPr>
    </c:title>
    <c:autoTitleDeleted val="0"/>
    <c:plotArea>
      <c:layout>
        <c:manualLayout>
          <c:layoutTarget val="inner"/>
          <c:xMode val="edge"/>
          <c:yMode val="edge"/>
          <c:x val="0.1415716392"/>
          <c:y val="0.1138856985"/>
          <c:w val="0.7530925668"/>
          <c:h val="0.6619342906"/>
        </c:manualLayout>
      </c:layout>
      <c:scatterChart>
        <c:scatterStyle val="lineMarker"/>
        <c:varyColors val="0"/>
        <c:ser>
          <c:idx val="0"/>
          <c:order val="0"/>
          <c:tx>
            <c:v>Transect 1</c:v>
          </c:tx>
          <c:spPr>
            <a:ln w="22225" cap="rnd">
              <a:solidFill>
                <a:schemeClr val="accent2"/>
              </a:solidFill>
              <a:round/>
            </a:ln>
            <a:effectLst/>
          </c:spPr>
          <c:marker>
            <c:spPr>
              <a:solidFill>
                <a:schemeClr val="accent2"/>
              </a:solidFill>
              <a:ln>
                <a:solidFill>
                  <a:schemeClr val="accent2"/>
                </a:solidFill>
              </a:ln>
              <a:effectLst/>
            </c:spPr>
          </c:marker>
          <c:xVal>
            <c:numRef>
              <c:f>Sheet1!$A$3:$A$18</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Sheet1!$F$3:$F$18</c:f>
              <c:numCache>
                <c:formatCode>General</c:formatCode>
                <c:ptCount val="16"/>
                <c:pt idx="0">
                  <c:v>2.6812</c:v>
                </c:pt>
                <c:pt idx="1">
                  <c:v>2.2749</c:v>
                </c:pt>
                <c:pt idx="2">
                  <c:v>2.4565</c:v>
                </c:pt>
                <c:pt idx="3">
                  <c:v>2.942899999999998</c:v>
                </c:pt>
                <c:pt idx="4">
                  <c:v>2.0244</c:v>
                </c:pt>
                <c:pt idx="5">
                  <c:v>1.9087</c:v>
                </c:pt>
                <c:pt idx="6">
                  <c:v>2.5887</c:v>
                </c:pt>
                <c:pt idx="7">
                  <c:v>3.0092</c:v>
                </c:pt>
                <c:pt idx="8">
                  <c:v>3.9392</c:v>
                </c:pt>
                <c:pt idx="9">
                  <c:v>3.031299999999999</c:v>
                </c:pt>
                <c:pt idx="10">
                  <c:v>2.7476</c:v>
                </c:pt>
                <c:pt idx="11">
                  <c:v>2.6316</c:v>
                </c:pt>
                <c:pt idx="12">
                  <c:v>4.227399999999998</c:v>
                </c:pt>
                <c:pt idx="13">
                  <c:v>5.0793</c:v>
                </c:pt>
                <c:pt idx="14">
                  <c:v>4.643899999999998</c:v>
                </c:pt>
                <c:pt idx="15">
                  <c:v>3.850499999999998</c:v>
                </c:pt>
              </c:numCache>
            </c:numRef>
          </c:yVal>
          <c:smooth val="0"/>
          <c:extLst xmlns:c16r2="http://schemas.microsoft.com/office/drawing/2015/06/chart">
            <c:ext xmlns:c16="http://schemas.microsoft.com/office/drawing/2014/chart" uri="{C3380CC4-5D6E-409C-BE32-E72D297353CC}">
              <c16:uniqueId val="{00000000-3CE6-844E-B052-6497A8AC7C39}"/>
            </c:ext>
          </c:extLst>
        </c:ser>
        <c:ser>
          <c:idx val="1"/>
          <c:order val="1"/>
          <c:tx>
            <c:v>Transect 2</c:v>
          </c:tx>
          <c:spPr>
            <a:ln w="22225" cap="rnd">
              <a:solidFill>
                <a:srgbClr val="C00000"/>
              </a:solidFill>
              <a:round/>
            </a:ln>
            <a:effectLst/>
          </c:spPr>
          <c:marker>
            <c:spPr>
              <a:solidFill>
                <a:srgbClr val="C00000"/>
              </a:solidFill>
              <a:ln>
                <a:solidFill>
                  <a:srgbClr val="C00000"/>
                </a:solidFill>
              </a:ln>
              <a:effectLst/>
            </c:spPr>
          </c:marker>
          <c:xVal>
            <c:numRef>
              <c:f>Sheet1!$A$19:$A$29</c:f>
              <c:numCache>
                <c:formatCode>General</c:formatCode>
                <c:ptCount val="11"/>
                <c:pt idx="0">
                  <c:v>0.0</c:v>
                </c:pt>
                <c:pt idx="1">
                  <c:v>3.0</c:v>
                </c:pt>
                <c:pt idx="2">
                  <c:v>6.0</c:v>
                </c:pt>
                <c:pt idx="3">
                  <c:v>9.0</c:v>
                </c:pt>
                <c:pt idx="4">
                  <c:v>12.0</c:v>
                </c:pt>
                <c:pt idx="5">
                  <c:v>15.0</c:v>
                </c:pt>
                <c:pt idx="6">
                  <c:v>20.0</c:v>
                </c:pt>
                <c:pt idx="7">
                  <c:v>30.0</c:v>
                </c:pt>
                <c:pt idx="8">
                  <c:v>50.0</c:v>
                </c:pt>
                <c:pt idx="9">
                  <c:v>60.0</c:v>
                </c:pt>
                <c:pt idx="10">
                  <c:v>70.0</c:v>
                </c:pt>
              </c:numCache>
            </c:numRef>
          </c:xVal>
          <c:yVal>
            <c:numRef>
              <c:f>Sheet1!$F$19:$F$29</c:f>
              <c:numCache>
                <c:formatCode>General</c:formatCode>
                <c:ptCount val="11"/>
                <c:pt idx="0">
                  <c:v>4.9732</c:v>
                </c:pt>
                <c:pt idx="1">
                  <c:v>2.4245</c:v>
                </c:pt>
                <c:pt idx="2">
                  <c:v>3.2931</c:v>
                </c:pt>
                <c:pt idx="3">
                  <c:v>2.0784</c:v>
                </c:pt>
                <c:pt idx="4">
                  <c:v>1.6982</c:v>
                </c:pt>
                <c:pt idx="5">
                  <c:v>1.7391</c:v>
                </c:pt>
                <c:pt idx="6">
                  <c:v>2.5421</c:v>
                </c:pt>
                <c:pt idx="7">
                  <c:v>1.5062</c:v>
                </c:pt>
                <c:pt idx="8">
                  <c:v>1.5909</c:v>
                </c:pt>
                <c:pt idx="9">
                  <c:v>1.2003</c:v>
                </c:pt>
                <c:pt idx="10">
                  <c:v>1.8966</c:v>
                </c:pt>
              </c:numCache>
            </c:numRef>
          </c:yVal>
          <c:smooth val="0"/>
          <c:extLst xmlns:c16r2="http://schemas.microsoft.com/office/drawing/2015/06/chart">
            <c:ext xmlns:c16="http://schemas.microsoft.com/office/drawing/2014/chart" uri="{C3380CC4-5D6E-409C-BE32-E72D297353CC}">
              <c16:uniqueId val="{00000001-3CE6-844E-B052-6497A8AC7C39}"/>
            </c:ext>
          </c:extLst>
        </c:ser>
        <c:ser>
          <c:idx val="2"/>
          <c:order val="2"/>
          <c:tx>
            <c:v>Transect 3</c:v>
          </c:tx>
          <c:spPr>
            <a:ln w="22225" cap="rnd">
              <a:solidFill>
                <a:schemeClr val="accent1"/>
              </a:solidFill>
              <a:round/>
            </a:ln>
            <a:effectLst/>
          </c:spPr>
          <c:marker>
            <c:spPr>
              <a:solidFill>
                <a:schemeClr val="accent1"/>
              </a:solidFill>
              <a:ln>
                <a:solidFill>
                  <a:schemeClr val="accent1"/>
                </a:solidFill>
              </a:ln>
              <a:effectLst/>
            </c:spPr>
          </c:marker>
          <c:xVal>
            <c:numRef>
              <c:f>Sheet1!$A$30:$A$42</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Sheet1!$F$30:$F$41</c:f>
              <c:numCache>
                <c:formatCode>General</c:formatCode>
                <c:ptCount val="12"/>
                <c:pt idx="0">
                  <c:v>2.870299999999998</c:v>
                </c:pt>
                <c:pt idx="1">
                  <c:v>1.3903</c:v>
                </c:pt>
                <c:pt idx="2">
                  <c:v>1.6493</c:v>
                </c:pt>
                <c:pt idx="3">
                  <c:v>1.5479</c:v>
                </c:pt>
                <c:pt idx="4">
                  <c:v>1.5588</c:v>
                </c:pt>
                <c:pt idx="5">
                  <c:v>1.1676</c:v>
                </c:pt>
                <c:pt idx="6">
                  <c:v>1.9656</c:v>
                </c:pt>
                <c:pt idx="7">
                  <c:v>0.0</c:v>
                </c:pt>
                <c:pt idx="8">
                  <c:v>1.577</c:v>
                </c:pt>
                <c:pt idx="9">
                  <c:v>2.4845</c:v>
                </c:pt>
                <c:pt idx="10">
                  <c:v>2.930299999999999</c:v>
                </c:pt>
                <c:pt idx="11">
                  <c:v>2.555099999999999</c:v>
                </c:pt>
              </c:numCache>
            </c:numRef>
          </c:yVal>
          <c:smooth val="0"/>
          <c:extLst xmlns:c16r2="http://schemas.microsoft.com/office/drawing/2015/06/chart">
            <c:ext xmlns:c16="http://schemas.microsoft.com/office/drawing/2014/chart" uri="{C3380CC4-5D6E-409C-BE32-E72D297353CC}">
              <c16:uniqueId val="{00000002-3CE6-844E-B052-6497A8AC7C39}"/>
            </c:ext>
          </c:extLst>
        </c:ser>
        <c:dLbls>
          <c:showLegendKey val="0"/>
          <c:showVal val="0"/>
          <c:showCatName val="0"/>
          <c:showSerName val="0"/>
          <c:showPercent val="0"/>
          <c:showBubbleSize val="0"/>
        </c:dLbls>
        <c:axId val="2124293768"/>
        <c:axId val="-2115583816"/>
      </c:scatterChart>
      <c:valAx>
        <c:axId val="2124293768"/>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ft</a:t>
                </a:r>
                <a:r>
                  <a:rPr lang="en-US" sz="1100" dirty="0">
                    <a:latin typeface="Times New Roman" panose="02020603050405020304" pitchFamily="18" charset="0"/>
                    <a:cs typeface="Times New Roman" panose="02020603050405020304" pitchFamily="18" charset="0"/>
                  </a:rPr>
                  <a:t>)</a:t>
                </a:r>
              </a:p>
            </c:rich>
          </c:tx>
          <c:layout>
            <c:manualLayout>
              <c:xMode val="edge"/>
              <c:yMode val="edge"/>
              <c:x val="0.388875310036147"/>
              <c:y val="0.860500010825869"/>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15583816"/>
        <c:crosses val="autoZero"/>
        <c:crossBetween val="midCat"/>
        <c:majorUnit val="10.0"/>
      </c:valAx>
      <c:valAx>
        <c:axId val="-2115583816"/>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latin typeface="Times New Roman" panose="02020603050405020304" pitchFamily="18" charset="0"/>
                    <a:cs typeface="Times New Roman" panose="02020603050405020304" pitchFamily="18" charset="0"/>
                  </a:rPr>
                  <a:t>Concentration</a:t>
                </a:r>
                <a:r>
                  <a:rPr lang="en-US" sz="1200" baseline="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(mg/L)</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24293768"/>
        <c:crosses val="autoZero"/>
        <c:crossBetween val="midCat"/>
      </c:valAx>
      <c:spPr>
        <a:noFill/>
        <a:ln>
          <a:noFill/>
        </a:ln>
        <a:effectLst/>
      </c:spPr>
    </c:plotArea>
    <c:legend>
      <c:legendPos val="b"/>
      <c:layout>
        <c:manualLayout>
          <c:xMode val="edge"/>
          <c:yMode val="edge"/>
          <c:x val="0.0"/>
          <c:y val="0.909172885335122"/>
          <c:w val="0.988628828076255"/>
          <c:h val="0.090827140101048"/>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chemeClr val="accent1"/>
      </a:solidFill>
      <a:round/>
    </a:ln>
    <a:effectLst/>
  </c:spPr>
  <c:txPr>
    <a:bodyPr numCol="1"/>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a:latin typeface="Times New Roman" panose="02020603050405020304" pitchFamily="18" charset="0"/>
                <a:cs typeface="Times New Roman" panose="02020603050405020304" pitchFamily="18" charset="0"/>
              </a:rPr>
              <a:t>Calcium</a:t>
            </a:r>
          </a:p>
        </c:rich>
      </c:tx>
      <c:layout/>
      <c:overlay val="0"/>
      <c:spPr>
        <a:noFill/>
        <a:ln>
          <a:noFill/>
        </a:ln>
        <a:effectLst/>
      </c:spPr>
    </c:title>
    <c:autoTitleDeleted val="0"/>
    <c:plotArea>
      <c:layout>
        <c:manualLayout>
          <c:layoutTarget val="inner"/>
          <c:xMode val="edge"/>
          <c:yMode val="edge"/>
          <c:x val="0.175252111167833"/>
          <c:y val="0.1312314525"/>
          <c:w val="0.750528286125334"/>
          <c:h val="0.6167909346"/>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Sheet1!$S$22:$S$37</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Sheet1!$G$3:$G$18</c:f>
              <c:numCache>
                <c:formatCode>General</c:formatCode>
                <c:ptCount val="16"/>
                <c:pt idx="0">
                  <c:v>15.7995</c:v>
                </c:pt>
                <c:pt idx="1">
                  <c:v>8.4379</c:v>
                </c:pt>
                <c:pt idx="2">
                  <c:v>10.7111</c:v>
                </c:pt>
                <c:pt idx="3">
                  <c:v>12.2403</c:v>
                </c:pt>
                <c:pt idx="4">
                  <c:v>7.3197</c:v>
                </c:pt>
                <c:pt idx="5">
                  <c:v>7.123799999999999</c:v>
                </c:pt>
                <c:pt idx="6">
                  <c:v>8.7629</c:v>
                </c:pt>
                <c:pt idx="7">
                  <c:v>9.8902</c:v>
                </c:pt>
                <c:pt idx="8">
                  <c:v>12.5677</c:v>
                </c:pt>
                <c:pt idx="9">
                  <c:v>12.8405</c:v>
                </c:pt>
                <c:pt idx="10">
                  <c:v>9.7927</c:v>
                </c:pt>
                <c:pt idx="11">
                  <c:v>8.364500000000003</c:v>
                </c:pt>
                <c:pt idx="12">
                  <c:v>10.5519</c:v>
                </c:pt>
                <c:pt idx="13">
                  <c:v>11.9241</c:v>
                </c:pt>
                <c:pt idx="14">
                  <c:v>11.8549</c:v>
                </c:pt>
                <c:pt idx="15">
                  <c:v>9.754100000000001</c:v>
                </c:pt>
              </c:numCache>
            </c:numRef>
          </c:yVal>
          <c:smooth val="0"/>
          <c:extLst xmlns:c16r2="http://schemas.microsoft.com/office/drawing/2015/06/chart">
            <c:ext xmlns:c16="http://schemas.microsoft.com/office/drawing/2014/chart" uri="{C3380CC4-5D6E-409C-BE32-E72D297353CC}">
              <c16:uniqueId val="{00000000-EF6C-8041-8E71-0DB8EF097ECD}"/>
            </c:ext>
          </c:extLst>
        </c:ser>
        <c:ser>
          <c:idx val="1"/>
          <c:order val="1"/>
          <c:tx>
            <c:v>Transect 2</c:v>
          </c:tx>
          <c:spPr>
            <a:ln w="22225" cap="rnd">
              <a:solidFill>
                <a:srgbClr val="C0504D"/>
              </a:solidFill>
              <a:round/>
            </a:ln>
            <a:effectLst/>
          </c:spPr>
          <c:marker>
            <c:spPr>
              <a:effectLst/>
            </c:spPr>
          </c:marker>
          <c:xVal>
            <c:numRef>
              <c:f>Sheet1!$S$39:$S$49</c:f>
              <c:numCache>
                <c:formatCode>General</c:formatCode>
                <c:ptCount val="11"/>
                <c:pt idx="0">
                  <c:v>0.0</c:v>
                </c:pt>
                <c:pt idx="1">
                  <c:v>3.0</c:v>
                </c:pt>
                <c:pt idx="2">
                  <c:v>6.0</c:v>
                </c:pt>
                <c:pt idx="3">
                  <c:v>9.0</c:v>
                </c:pt>
                <c:pt idx="4">
                  <c:v>12.0</c:v>
                </c:pt>
                <c:pt idx="5">
                  <c:v>15.0</c:v>
                </c:pt>
                <c:pt idx="6">
                  <c:v>20.0</c:v>
                </c:pt>
                <c:pt idx="7">
                  <c:v>30.0</c:v>
                </c:pt>
                <c:pt idx="8">
                  <c:v>50.0</c:v>
                </c:pt>
                <c:pt idx="9">
                  <c:v>60.0</c:v>
                </c:pt>
                <c:pt idx="10">
                  <c:v>70.0</c:v>
                </c:pt>
              </c:numCache>
            </c:numRef>
          </c:xVal>
          <c:yVal>
            <c:numRef>
              <c:f>Sheet1!$G$19:$G$29</c:f>
              <c:numCache>
                <c:formatCode>General</c:formatCode>
                <c:ptCount val="11"/>
                <c:pt idx="0">
                  <c:v>28.5044</c:v>
                </c:pt>
                <c:pt idx="1">
                  <c:v>13.0407</c:v>
                </c:pt>
                <c:pt idx="2">
                  <c:v>17.4215</c:v>
                </c:pt>
                <c:pt idx="3">
                  <c:v>10.4467</c:v>
                </c:pt>
                <c:pt idx="4">
                  <c:v>8.6806</c:v>
                </c:pt>
                <c:pt idx="5">
                  <c:v>8.076300000000001</c:v>
                </c:pt>
                <c:pt idx="6">
                  <c:v>11.6438</c:v>
                </c:pt>
                <c:pt idx="7">
                  <c:v>7.867099999999999</c:v>
                </c:pt>
                <c:pt idx="8">
                  <c:v>6.5985</c:v>
                </c:pt>
                <c:pt idx="9">
                  <c:v>4.6897</c:v>
                </c:pt>
                <c:pt idx="10">
                  <c:v>6.4676</c:v>
                </c:pt>
              </c:numCache>
            </c:numRef>
          </c:yVal>
          <c:smooth val="0"/>
          <c:extLst xmlns:c16r2="http://schemas.microsoft.com/office/drawing/2015/06/chart">
            <c:ext xmlns:c16="http://schemas.microsoft.com/office/drawing/2014/chart" uri="{C3380CC4-5D6E-409C-BE32-E72D297353CC}">
              <c16:uniqueId val="{00000001-EF6C-8041-8E71-0DB8EF097ECD}"/>
            </c:ext>
          </c:extLst>
        </c:ser>
        <c:ser>
          <c:idx val="2"/>
          <c:order val="2"/>
          <c:tx>
            <c:v>Transect 3</c:v>
          </c:tx>
          <c:spPr>
            <a:ln w="22225" cap="rnd">
              <a:solidFill>
                <a:srgbClr val="1F497D"/>
              </a:solidFill>
              <a:round/>
            </a:ln>
            <a:effectLst/>
          </c:spPr>
          <c:marker>
            <c:spPr>
              <a:effectLst/>
            </c:spPr>
          </c:marker>
          <c:xVal>
            <c:numRef>
              <c:f>Sheet1!$A$30:$A$42</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Sheet1!$G$30:$G$42</c:f>
              <c:numCache>
                <c:formatCode>General</c:formatCode>
                <c:ptCount val="13"/>
                <c:pt idx="0">
                  <c:v>14.5213</c:v>
                </c:pt>
                <c:pt idx="1">
                  <c:v>5.5519</c:v>
                </c:pt>
                <c:pt idx="2">
                  <c:v>6.3843</c:v>
                </c:pt>
                <c:pt idx="3">
                  <c:v>5.5291</c:v>
                </c:pt>
                <c:pt idx="4">
                  <c:v>5.206</c:v>
                </c:pt>
                <c:pt idx="5">
                  <c:v>3.7579</c:v>
                </c:pt>
                <c:pt idx="6">
                  <c:v>5.320099999999999</c:v>
                </c:pt>
                <c:pt idx="7">
                  <c:v>0.0</c:v>
                </c:pt>
                <c:pt idx="8">
                  <c:v>4.1517</c:v>
                </c:pt>
                <c:pt idx="9">
                  <c:v>7.0333</c:v>
                </c:pt>
                <c:pt idx="10">
                  <c:v>7.2293</c:v>
                </c:pt>
                <c:pt idx="11">
                  <c:v>5.8857</c:v>
                </c:pt>
                <c:pt idx="12">
                  <c:v>0.0</c:v>
                </c:pt>
              </c:numCache>
            </c:numRef>
          </c:yVal>
          <c:smooth val="0"/>
          <c:extLst xmlns:c16r2="http://schemas.microsoft.com/office/drawing/2015/06/chart">
            <c:ext xmlns:c16="http://schemas.microsoft.com/office/drawing/2014/chart" uri="{C3380CC4-5D6E-409C-BE32-E72D297353CC}">
              <c16:uniqueId val="{00000002-EF6C-8041-8E71-0DB8EF097ECD}"/>
            </c:ext>
          </c:extLst>
        </c:ser>
        <c:dLbls>
          <c:showLegendKey val="0"/>
          <c:showVal val="0"/>
          <c:showCatName val="0"/>
          <c:showSerName val="0"/>
          <c:showPercent val="0"/>
          <c:showBubbleSize val="0"/>
        </c:dLbls>
        <c:axId val="2055707176"/>
        <c:axId val="-2129029928"/>
      </c:scatterChart>
      <c:valAx>
        <c:axId val="2055707176"/>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ft</a:t>
                </a:r>
                <a:r>
                  <a:rPr lang="en-US" sz="1100" dirty="0">
                    <a:latin typeface="Times New Roman" panose="02020603050405020304" pitchFamily="18" charset="0"/>
                    <a:cs typeface="Times New Roman" panose="02020603050405020304" pitchFamily="18" charset="0"/>
                  </a:rPr>
                  <a:t>)</a:t>
                </a:r>
              </a:p>
            </c:rich>
          </c:tx>
          <c:layout>
            <c:manualLayout>
              <c:xMode val="edge"/>
              <c:yMode val="edge"/>
              <c:x val="0.370040925630858"/>
              <c:y val="0.861509363816344"/>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29029928"/>
        <c:crosses val="autoZero"/>
        <c:crossBetween val="midCat"/>
        <c:majorUnit val="10.0"/>
      </c:valAx>
      <c:valAx>
        <c:axId val="-2129029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latin typeface="Times New Roman" panose="02020603050405020304" pitchFamily="18" charset="0"/>
                    <a:cs typeface="Times New Roman" panose="02020603050405020304" pitchFamily="18" charset="0"/>
                  </a:rPr>
                  <a:t>Concentration</a:t>
                </a:r>
                <a:r>
                  <a:rPr lang="en-US" sz="1100" baseline="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(mg/L)</a:t>
                </a:r>
              </a:p>
            </c:rich>
          </c:tx>
          <c:layout>
            <c:manualLayout>
              <c:xMode val="edge"/>
              <c:yMode val="edge"/>
              <c:x val="0.0"/>
              <c:y val="0.19446285179699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55707176"/>
        <c:crosses val="autoZero"/>
        <c:crossBetween val="midCat"/>
      </c:valAx>
      <c:spPr>
        <a:noFill/>
        <a:ln>
          <a:noFill/>
        </a:ln>
        <a:effectLst/>
      </c:spPr>
    </c:plotArea>
    <c:legend>
      <c:legendPos val="b"/>
      <c:layout>
        <c:manualLayout>
          <c:xMode val="edge"/>
          <c:yMode val="edge"/>
          <c:x val="0.00558795572950238"/>
          <c:y val="0.920374083425224"/>
          <c:w val="0.994412044270498"/>
          <c:h val="0.0763481013408943"/>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lgn="ct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dirty="0">
                <a:latin typeface="Times New Roman" panose="02020603050405020304" pitchFamily="18" charset="0"/>
                <a:cs typeface="Times New Roman" panose="02020603050405020304" pitchFamily="18" charset="0"/>
              </a:rPr>
              <a:t>Ammonium</a:t>
            </a:r>
          </a:p>
        </c:rich>
      </c:tx>
      <c:layout>
        <c:manualLayout>
          <c:xMode val="edge"/>
          <c:yMode val="edge"/>
          <c:x val="0.348634033679551"/>
          <c:y val="0.00289738224935875"/>
        </c:manualLayout>
      </c:layout>
      <c:overlay val="0"/>
      <c:spPr>
        <a:noFill/>
        <a:ln>
          <a:noFill/>
        </a:ln>
        <a:effectLst/>
      </c:spPr>
    </c:title>
    <c:autoTitleDeleted val="0"/>
    <c:plotArea>
      <c:layout>
        <c:manualLayout>
          <c:layoutTarget val="inner"/>
          <c:xMode val="edge"/>
          <c:yMode val="edge"/>
          <c:x val="0.176513800592572"/>
          <c:y val="0.1138856985"/>
          <c:w val="0.749234179315705"/>
          <c:h val="0.6619342906"/>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Sheet1!$S$22:$S$37</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Sheet1!$T$22:$T$37</c:f>
              <c:numCache>
                <c:formatCode>General</c:formatCode>
                <c:ptCount val="16"/>
                <c:pt idx="0">
                  <c:v>3.817899999999998</c:v>
                </c:pt>
                <c:pt idx="1">
                  <c:v>4.2639</c:v>
                </c:pt>
                <c:pt idx="2">
                  <c:v>1.2999</c:v>
                </c:pt>
                <c:pt idx="3">
                  <c:v>0.853</c:v>
                </c:pt>
                <c:pt idx="4">
                  <c:v>1.826</c:v>
                </c:pt>
                <c:pt idx="5">
                  <c:v>2.7343</c:v>
                </c:pt>
                <c:pt idx="6">
                  <c:v>2.805899999999998</c:v>
                </c:pt>
                <c:pt idx="7">
                  <c:v>3.761</c:v>
                </c:pt>
                <c:pt idx="8">
                  <c:v>1.7461</c:v>
                </c:pt>
                <c:pt idx="9">
                  <c:v>2.819299999999997</c:v>
                </c:pt>
                <c:pt idx="10">
                  <c:v>3.2647</c:v>
                </c:pt>
                <c:pt idx="11">
                  <c:v>6.189999999999999</c:v>
                </c:pt>
                <c:pt idx="12">
                  <c:v>2.3677</c:v>
                </c:pt>
                <c:pt idx="13">
                  <c:v>3.2548</c:v>
                </c:pt>
                <c:pt idx="14">
                  <c:v>5.7598</c:v>
                </c:pt>
                <c:pt idx="15">
                  <c:v>4.8094</c:v>
                </c:pt>
              </c:numCache>
            </c:numRef>
          </c:yVal>
          <c:smooth val="0"/>
          <c:extLst xmlns:c16r2="http://schemas.microsoft.com/office/drawing/2015/06/chart">
            <c:ext xmlns:c16="http://schemas.microsoft.com/office/drawing/2014/chart" uri="{C3380CC4-5D6E-409C-BE32-E72D297353CC}">
              <c16:uniqueId val="{00000000-6CEC-0F4D-82FA-78905AC8E5C4}"/>
            </c:ext>
          </c:extLst>
        </c:ser>
        <c:ser>
          <c:idx val="1"/>
          <c:order val="1"/>
          <c:tx>
            <c:v>Transect 2</c:v>
          </c:tx>
          <c:spPr>
            <a:ln w="22225" cap="rnd">
              <a:solidFill>
                <a:srgbClr val="C0504D"/>
              </a:solidFill>
              <a:round/>
            </a:ln>
            <a:effectLst/>
          </c:spPr>
          <c:marker>
            <c:spPr>
              <a:effectLst/>
            </c:spPr>
          </c:marker>
          <c:xVal>
            <c:numRef>
              <c:f>Sheet1!$S$39:$S$49</c:f>
              <c:numCache>
                <c:formatCode>General</c:formatCode>
                <c:ptCount val="11"/>
                <c:pt idx="0">
                  <c:v>0.0</c:v>
                </c:pt>
                <c:pt idx="1">
                  <c:v>3.0</c:v>
                </c:pt>
                <c:pt idx="2">
                  <c:v>6.0</c:v>
                </c:pt>
                <c:pt idx="3">
                  <c:v>9.0</c:v>
                </c:pt>
                <c:pt idx="4">
                  <c:v>12.0</c:v>
                </c:pt>
                <c:pt idx="5">
                  <c:v>15.0</c:v>
                </c:pt>
                <c:pt idx="6">
                  <c:v>20.0</c:v>
                </c:pt>
                <c:pt idx="7">
                  <c:v>30.0</c:v>
                </c:pt>
                <c:pt idx="8">
                  <c:v>50.0</c:v>
                </c:pt>
                <c:pt idx="9">
                  <c:v>60.0</c:v>
                </c:pt>
                <c:pt idx="10">
                  <c:v>70.0</c:v>
                </c:pt>
              </c:numCache>
            </c:numRef>
          </c:xVal>
          <c:yVal>
            <c:numRef>
              <c:f>Sheet1!$T$39:$T$49</c:f>
              <c:numCache>
                <c:formatCode>General</c:formatCode>
                <c:ptCount val="11"/>
                <c:pt idx="0">
                  <c:v>0.7276</c:v>
                </c:pt>
                <c:pt idx="1">
                  <c:v>0.2594</c:v>
                </c:pt>
                <c:pt idx="2">
                  <c:v>1.9555</c:v>
                </c:pt>
                <c:pt idx="3">
                  <c:v>1.1879</c:v>
                </c:pt>
                <c:pt idx="4">
                  <c:v>5.066999999999997</c:v>
                </c:pt>
                <c:pt idx="5">
                  <c:v>4.3325</c:v>
                </c:pt>
                <c:pt idx="6">
                  <c:v>4.2935</c:v>
                </c:pt>
                <c:pt idx="7">
                  <c:v>4.3306</c:v>
                </c:pt>
                <c:pt idx="8">
                  <c:v>2.6818</c:v>
                </c:pt>
                <c:pt idx="9">
                  <c:v>2.9632</c:v>
                </c:pt>
                <c:pt idx="10">
                  <c:v>5.7211</c:v>
                </c:pt>
              </c:numCache>
            </c:numRef>
          </c:yVal>
          <c:smooth val="0"/>
          <c:extLst xmlns:c16r2="http://schemas.microsoft.com/office/drawing/2015/06/chart">
            <c:ext xmlns:c16="http://schemas.microsoft.com/office/drawing/2014/chart" uri="{C3380CC4-5D6E-409C-BE32-E72D297353CC}">
              <c16:uniqueId val="{00000001-6CEC-0F4D-82FA-78905AC8E5C4}"/>
            </c:ext>
          </c:extLst>
        </c:ser>
        <c:ser>
          <c:idx val="2"/>
          <c:order val="2"/>
          <c:tx>
            <c:v>Transect 3</c:v>
          </c:tx>
          <c:spPr>
            <a:ln w="22225" cap="rnd">
              <a:solidFill>
                <a:srgbClr val="1F497D"/>
              </a:solidFill>
              <a:round/>
            </a:ln>
            <a:effectLst/>
          </c:spPr>
          <c:marker>
            <c:spPr>
              <a:effectLst/>
            </c:spPr>
          </c:marker>
          <c:xVal>
            <c:numRef>
              <c:f>Sheet1!$A$30:$A$42</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Sheet1!$D$30:$D$42</c:f>
              <c:numCache>
                <c:formatCode>General</c:formatCode>
                <c:ptCount val="13"/>
                <c:pt idx="0">
                  <c:v>11.1347</c:v>
                </c:pt>
                <c:pt idx="1">
                  <c:v>1.204399999999999</c:v>
                </c:pt>
                <c:pt idx="2">
                  <c:v>1.6816</c:v>
                </c:pt>
                <c:pt idx="3">
                  <c:v>1.0013</c:v>
                </c:pt>
                <c:pt idx="4">
                  <c:v>1.8808</c:v>
                </c:pt>
                <c:pt idx="5">
                  <c:v>0.8564</c:v>
                </c:pt>
                <c:pt idx="6">
                  <c:v>2.514899999999999</c:v>
                </c:pt>
                <c:pt idx="7">
                  <c:v>0.0</c:v>
                </c:pt>
                <c:pt idx="8">
                  <c:v>0.971</c:v>
                </c:pt>
                <c:pt idx="9">
                  <c:v>2.0291</c:v>
                </c:pt>
                <c:pt idx="10">
                  <c:v>3.7658</c:v>
                </c:pt>
                <c:pt idx="11">
                  <c:v>1.635699999999999</c:v>
                </c:pt>
                <c:pt idx="12">
                  <c:v>0.0</c:v>
                </c:pt>
              </c:numCache>
            </c:numRef>
          </c:yVal>
          <c:smooth val="0"/>
          <c:extLst xmlns:c16r2="http://schemas.microsoft.com/office/drawing/2015/06/chart">
            <c:ext xmlns:c16="http://schemas.microsoft.com/office/drawing/2014/chart" uri="{C3380CC4-5D6E-409C-BE32-E72D297353CC}">
              <c16:uniqueId val="{00000002-6CEC-0F4D-82FA-78905AC8E5C4}"/>
            </c:ext>
          </c:extLst>
        </c:ser>
        <c:dLbls>
          <c:showLegendKey val="0"/>
          <c:showVal val="0"/>
          <c:showCatName val="0"/>
          <c:showSerName val="0"/>
          <c:showPercent val="0"/>
          <c:showBubbleSize val="0"/>
        </c:dLbls>
        <c:axId val="2055491960"/>
        <c:axId val="2055262968"/>
      </c:scatterChart>
      <c:valAx>
        <c:axId val="205549196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ft</a:t>
                </a:r>
                <a:r>
                  <a:rPr lang="en-US" sz="1100" dirty="0">
                    <a:latin typeface="Times New Roman" panose="02020603050405020304" pitchFamily="18" charset="0"/>
                    <a:cs typeface="Times New Roman" panose="02020603050405020304" pitchFamily="18" charset="0"/>
                  </a:rPr>
                  <a:t>)</a:t>
                </a:r>
              </a:p>
            </c:rich>
          </c:tx>
          <c:layout>
            <c:manualLayout>
              <c:xMode val="edge"/>
              <c:yMode val="edge"/>
              <c:x val="0.366315879035562"/>
              <c:y val="0.855684807133745"/>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55262968"/>
        <c:crosses val="autoZero"/>
        <c:crossBetween val="midCat"/>
        <c:majorUnit val="10.0"/>
      </c:valAx>
      <c:valAx>
        <c:axId val="2055262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dirty="0">
                    <a:latin typeface="Times New Roman" panose="02020603050405020304" pitchFamily="18" charset="0"/>
                    <a:cs typeface="Times New Roman" panose="02020603050405020304" pitchFamily="18" charset="0"/>
                  </a:rPr>
                  <a:t>Concentration</a:t>
                </a:r>
                <a:r>
                  <a:rPr lang="en-US" sz="1100" baseline="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(mg/L)</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55491960"/>
        <c:crosses val="autoZero"/>
        <c:crossBetween val="midCat"/>
        <c:majorUnit val="1.0"/>
      </c:valAx>
      <c:spPr>
        <a:noFill/>
        <a:ln>
          <a:noFill/>
        </a:ln>
        <a:effectLst/>
      </c:spPr>
    </c:plotArea>
    <c:legend>
      <c:legendPos val="b"/>
      <c:layout>
        <c:manualLayout>
          <c:xMode val="edge"/>
          <c:yMode val="edge"/>
          <c:x val="0.0"/>
          <c:y val="0.890859404108441"/>
          <c:w val="0.994981429091929"/>
          <c:h val="0.109140595891559"/>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a:latin typeface="Times New Roman" panose="02020603050405020304" pitchFamily="18" charset="0"/>
                <a:cs typeface="Times New Roman" panose="02020603050405020304" pitchFamily="18" charset="0"/>
              </a:rPr>
              <a:t>Sulfate</a:t>
            </a:r>
          </a:p>
        </c:rich>
      </c:tx>
      <c:layout>
        <c:manualLayout>
          <c:xMode val="edge"/>
          <c:yMode val="edge"/>
          <c:x val="0.394344408087942"/>
          <c:y val="0.00989462355761839"/>
        </c:manualLayout>
      </c:layout>
      <c:overlay val="0"/>
      <c:spPr>
        <a:noFill/>
        <a:ln>
          <a:noFill/>
        </a:ln>
        <a:effectLst/>
      </c:spPr>
    </c:title>
    <c:autoTitleDeleted val="0"/>
    <c:plotArea>
      <c:layout>
        <c:manualLayout>
          <c:layoutTarget val="inner"/>
          <c:xMode val="edge"/>
          <c:yMode val="edge"/>
          <c:x val="0.175236830927909"/>
          <c:y val="0.101951468112691"/>
          <c:w val="0.750511148980367"/>
          <c:h val="0.6629240761"/>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Sheet2!$A$3:$A$18</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Sheet2!$G$3:$G$18</c:f>
              <c:numCache>
                <c:formatCode>General</c:formatCode>
                <c:ptCount val="16"/>
                <c:pt idx="0">
                  <c:v>23.5791</c:v>
                </c:pt>
                <c:pt idx="1">
                  <c:v>15.4261</c:v>
                </c:pt>
                <c:pt idx="2">
                  <c:v>20.66689999999999</c:v>
                </c:pt>
                <c:pt idx="3">
                  <c:v>21.50049999999998</c:v>
                </c:pt>
                <c:pt idx="4">
                  <c:v>11.4346</c:v>
                </c:pt>
                <c:pt idx="5">
                  <c:v>0.0</c:v>
                </c:pt>
                <c:pt idx="6">
                  <c:v>6.0877</c:v>
                </c:pt>
                <c:pt idx="7">
                  <c:v>1.2215</c:v>
                </c:pt>
                <c:pt idx="8">
                  <c:v>0.8493</c:v>
                </c:pt>
                <c:pt idx="9">
                  <c:v>0.7091</c:v>
                </c:pt>
                <c:pt idx="10">
                  <c:v>1.173899999999999</c:v>
                </c:pt>
                <c:pt idx="11">
                  <c:v>0.7956</c:v>
                </c:pt>
                <c:pt idx="12">
                  <c:v>0.4471</c:v>
                </c:pt>
                <c:pt idx="13">
                  <c:v>0.3954</c:v>
                </c:pt>
                <c:pt idx="14">
                  <c:v>0.8442</c:v>
                </c:pt>
                <c:pt idx="15">
                  <c:v>0.6049</c:v>
                </c:pt>
              </c:numCache>
            </c:numRef>
          </c:yVal>
          <c:smooth val="0"/>
          <c:extLst xmlns:c16r2="http://schemas.microsoft.com/office/drawing/2015/06/chart">
            <c:ext xmlns:c16="http://schemas.microsoft.com/office/drawing/2014/chart" uri="{C3380CC4-5D6E-409C-BE32-E72D297353CC}">
              <c16:uniqueId val="{00000000-08F0-FC44-9DEA-1954D2822A7D}"/>
            </c:ext>
          </c:extLst>
        </c:ser>
        <c:ser>
          <c:idx val="1"/>
          <c:order val="1"/>
          <c:tx>
            <c:v>Transect 2</c:v>
          </c:tx>
          <c:spPr>
            <a:ln w="22225" cap="rnd">
              <a:solidFill>
                <a:srgbClr val="C0504D"/>
              </a:solidFill>
              <a:round/>
            </a:ln>
            <a:effectLst/>
          </c:spPr>
          <c:marker>
            <c:spPr>
              <a:effectLst/>
            </c:spPr>
          </c:marker>
          <c:xVal>
            <c:numRef>
              <c:f>Sheet2!$A$19:$A$31</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Sheet2!$G$19:$G$31</c:f>
              <c:numCache>
                <c:formatCode>General</c:formatCode>
                <c:ptCount val="13"/>
                <c:pt idx="0">
                  <c:v>41.82910000000001</c:v>
                </c:pt>
                <c:pt idx="1">
                  <c:v>20.6147</c:v>
                </c:pt>
                <c:pt idx="2">
                  <c:v>28.0557</c:v>
                </c:pt>
                <c:pt idx="3">
                  <c:v>15.5262</c:v>
                </c:pt>
                <c:pt idx="4">
                  <c:v>7.8485</c:v>
                </c:pt>
                <c:pt idx="5">
                  <c:v>37.2398</c:v>
                </c:pt>
                <c:pt idx="6">
                  <c:v>4.0215</c:v>
                </c:pt>
                <c:pt idx="7">
                  <c:v>6.9088</c:v>
                </c:pt>
                <c:pt idx="8">
                  <c:v>3.9205</c:v>
                </c:pt>
                <c:pt idx="9">
                  <c:v>8.694899999999998</c:v>
                </c:pt>
                <c:pt idx="10">
                  <c:v>4.395399999999999</c:v>
                </c:pt>
                <c:pt idx="11">
                  <c:v>1.0583</c:v>
                </c:pt>
                <c:pt idx="12">
                  <c:v>1.1527</c:v>
                </c:pt>
              </c:numCache>
            </c:numRef>
          </c:yVal>
          <c:smooth val="0"/>
          <c:extLst xmlns:c16r2="http://schemas.microsoft.com/office/drawing/2015/06/chart">
            <c:ext xmlns:c16="http://schemas.microsoft.com/office/drawing/2014/chart" uri="{C3380CC4-5D6E-409C-BE32-E72D297353CC}">
              <c16:uniqueId val="{00000001-08F0-FC44-9DEA-1954D2822A7D}"/>
            </c:ext>
          </c:extLst>
        </c:ser>
        <c:ser>
          <c:idx val="2"/>
          <c:order val="2"/>
          <c:tx>
            <c:v>Transect 3</c:v>
          </c:tx>
          <c:spPr>
            <a:ln w="22225" cap="rnd">
              <a:solidFill>
                <a:srgbClr val="1F497D"/>
              </a:solidFill>
              <a:round/>
            </a:ln>
            <a:effectLst/>
          </c:spPr>
          <c:marker>
            <c:spPr>
              <a:effectLst/>
            </c:spPr>
          </c:marker>
          <c:xVal>
            <c:numRef>
              <c:f>Sheet2!$A$32:$A$45</c:f>
              <c:numCache>
                <c:formatCode>General</c:formatCode>
                <c:ptCount val="14"/>
                <c:pt idx="0">
                  <c:v>0.0</c:v>
                </c:pt>
                <c:pt idx="1">
                  <c:v>3.0</c:v>
                </c:pt>
                <c:pt idx="2">
                  <c:v>6.0</c:v>
                </c:pt>
                <c:pt idx="3">
                  <c:v>9.0</c:v>
                </c:pt>
                <c:pt idx="4">
                  <c:v>12.0</c:v>
                </c:pt>
                <c:pt idx="5">
                  <c:v>15.0</c:v>
                </c:pt>
                <c:pt idx="6">
                  <c:v>20.0</c:v>
                </c:pt>
                <c:pt idx="7">
                  <c:v>25.0</c:v>
                </c:pt>
                <c:pt idx="8">
                  <c:v>25.0</c:v>
                </c:pt>
                <c:pt idx="9">
                  <c:v>30.0</c:v>
                </c:pt>
                <c:pt idx="10">
                  <c:v>40.0</c:v>
                </c:pt>
                <c:pt idx="11">
                  <c:v>50.0</c:v>
                </c:pt>
                <c:pt idx="12">
                  <c:v>60.0</c:v>
                </c:pt>
                <c:pt idx="13">
                  <c:v>70.0</c:v>
                </c:pt>
              </c:numCache>
            </c:numRef>
          </c:xVal>
          <c:yVal>
            <c:numRef>
              <c:f>Sheet2!$G$32:$G$46</c:f>
              <c:numCache>
                <c:formatCode>General</c:formatCode>
                <c:ptCount val="15"/>
                <c:pt idx="0">
                  <c:v>16.4932</c:v>
                </c:pt>
                <c:pt idx="1">
                  <c:v>9.4384</c:v>
                </c:pt>
                <c:pt idx="2">
                  <c:v>2.1642</c:v>
                </c:pt>
                <c:pt idx="3">
                  <c:v>0.9648</c:v>
                </c:pt>
                <c:pt idx="4">
                  <c:v>0.4377</c:v>
                </c:pt>
                <c:pt idx="5">
                  <c:v>0.4956</c:v>
                </c:pt>
                <c:pt idx="6">
                  <c:v>0.6381</c:v>
                </c:pt>
                <c:pt idx="7">
                  <c:v>0.241</c:v>
                </c:pt>
                <c:pt idx="8">
                  <c:v>0.2838</c:v>
                </c:pt>
                <c:pt idx="9">
                  <c:v>0.3806</c:v>
                </c:pt>
                <c:pt idx="10">
                  <c:v>0.2619</c:v>
                </c:pt>
                <c:pt idx="11">
                  <c:v>0.7292</c:v>
                </c:pt>
                <c:pt idx="12">
                  <c:v>0.0</c:v>
                </c:pt>
                <c:pt idx="13">
                  <c:v>0.5476</c:v>
                </c:pt>
                <c:pt idx="14">
                  <c:v>0.2859</c:v>
                </c:pt>
              </c:numCache>
            </c:numRef>
          </c:yVal>
          <c:smooth val="0"/>
          <c:extLst xmlns:c16r2="http://schemas.microsoft.com/office/drawing/2015/06/chart">
            <c:ext xmlns:c16="http://schemas.microsoft.com/office/drawing/2014/chart" uri="{C3380CC4-5D6E-409C-BE32-E72D297353CC}">
              <c16:uniqueId val="{00000002-08F0-FC44-9DEA-1954D2822A7D}"/>
            </c:ext>
          </c:extLst>
        </c:ser>
        <c:dLbls>
          <c:showLegendKey val="0"/>
          <c:showVal val="0"/>
          <c:showCatName val="0"/>
          <c:showSerName val="0"/>
          <c:showPercent val="0"/>
          <c:showBubbleSize val="0"/>
        </c:dLbls>
        <c:axId val="-2115011032"/>
        <c:axId val="-2115895960"/>
      </c:scatterChart>
      <c:valAx>
        <c:axId val="-2115011032"/>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baseline="0" dirty="0" err="1">
                    <a:latin typeface="Times New Roman" panose="02020603050405020304" pitchFamily="18" charset="0"/>
                    <a:cs typeface="Times New Roman" panose="02020603050405020304" pitchFamily="18" charset="0"/>
                  </a:rPr>
                  <a:t>ft</a:t>
                </a:r>
                <a:r>
                  <a:rPr lang="en-US" sz="1100" baseline="0" dirty="0">
                    <a:latin typeface="Times New Roman" panose="02020603050405020304" pitchFamily="18" charset="0"/>
                    <a:cs typeface="Times New Roman" panose="02020603050405020304" pitchFamily="18" charset="0"/>
                  </a:rPr>
                  <a:t>)</a:t>
                </a:r>
              </a:p>
            </c:rich>
          </c:tx>
          <c:layout>
            <c:manualLayout>
              <c:xMode val="edge"/>
              <c:yMode val="edge"/>
              <c:x val="0.407856475900766"/>
              <c:y val="0.855331067801719"/>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15895960"/>
        <c:crosses val="autoZero"/>
        <c:crossBetween val="midCat"/>
        <c:majorUnit val="10.0"/>
      </c:valAx>
      <c:valAx>
        <c:axId val="-2115895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dirty="0">
                    <a:latin typeface="Times New Roman" panose="02020603050405020304" pitchFamily="18" charset="0"/>
                    <a:cs typeface="Times New Roman" panose="02020603050405020304" pitchFamily="18" charset="0"/>
                  </a:rPr>
                  <a:t>Concentration</a:t>
                </a:r>
                <a:r>
                  <a:rPr lang="en-US" sz="1100" baseline="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(mg/L)</a:t>
                </a:r>
              </a:p>
            </c:rich>
          </c:tx>
          <c:layout>
            <c:manualLayout>
              <c:xMode val="edge"/>
              <c:yMode val="edge"/>
              <c:x val="4.12684263523663E-5"/>
              <c:y val="0.227754894912063"/>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15011032"/>
        <c:crosses val="autoZero"/>
        <c:crossBetween val="midCat"/>
      </c:valAx>
      <c:spPr>
        <a:noFill/>
        <a:ln w="0">
          <a:noFill/>
        </a:ln>
        <a:effectLst/>
      </c:spPr>
    </c:plotArea>
    <c:legend>
      <c:legendPos val="b"/>
      <c:layout>
        <c:manualLayout>
          <c:xMode val="edge"/>
          <c:yMode val="edge"/>
          <c:x val="0.0"/>
          <c:y val="0.900237321354771"/>
          <c:w val="0.996997378079312"/>
          <c:h val="0.0826986415833936"/>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a:latin typeface="Times New Roman" panose="02020603050405020304" pitchFamily="18" charset="0"/>
                <a:cs typeface="Times New Roman" panose="02020603050405020304" pitchFamily="18" charset="0"/>
              </a:rPr>
              <a:t>Nitrate</a:t>
            </a:r>
          </a:p>
        </c:rich>
      </c:tx>
      <c:layout/>
      <c:overlay val="0"/>
      <c:spPr>
        <a:noFill/>
        <a:ln>
          <a:noFill/>
        </a:ln>
        <a:effectLst/>
      </c:spPr>
    </c:title>
    <c:autoTitleDeleted val="0"/>
    <c:plotArea>
      <c:layout>
        <c:manualLayout>
          <c:layoutTarget val="inner"/>
          <c:xMode val="edge"/>
          <c:yMode val="edge"/>
          <c:x val="0.148763969785205"/>
          <c:y val="0.1312314525"/>
          <c:w val="0.7773816014335"/>
          <c:h val="0.6167909346"/>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Sheet2!$A$3:$A$18</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Sheet2!$H$3:$H$18</c:f>
              <c:numCache>
                <c:formatCode>General</c:formatCode>
                <c:ptCount val="16"/>
                <c:pt idx="0">
                  <c:v>2.9302</c:v>
                </c:pt>
                <c:pt idx="1">
                  <c:v>5.0604</c:v>
                </c:pt>
                <c:pt idx="2">
                  <c:v>2.038899999999999</c:v>
                </c:pt>
                <c:pt idx="3">
                  <c:v>6.3789</c:v>
                </c:pt>
                <c:pt idx="4">
                  <c:v>1.7311</c:v>
                </c:pt>
                <c:pt idx="5">
                  <c:v>0.0</c:v>
                </c:pt>
                <c:pt idx="6">
                  <c:v>1.6347</c:v>
                </c:pt>
                <c:pt idx="7">
                  <c:v>3.2258</c:v>
                </c:pt>
                <c:pt idx="8">
                  <c:v>0.3479</c:v>
                </c:pt>
                <c:pt idx="9">
                  <c:v>0.652</c:v>
                </c:pt>
                <c:pt idx="10">
                  <c:v>0.561</c:v>
                </c:pt>
                <c:pt idx="11">
                  <c:v>0.9362</c:v>
                </c:pt>
                <c:pt idx="12">
                  <c:v>0.3906</c:v>
                </c:pt>
                <c:pt idx="13">
                  <c:v>0.3349</c:v>
                </c:pt>
                <c:pt idx="14">
                  <c:v>1.0385</c:v>
                </c:pt>
                <c:pt idx="15">
                  <c:v>1.2922</c:v>
                </c:pt>
              </c:numCache>
            </c:numRef>
          </c:yVal>
          <c:smooth val="0"/>
          <c:extLst xmlns:c16r2="http://schemas.microsoft.com/office/drawing/2015/06/chart">
            <c:ext xmlns:c16="http://schemas.microsoft.com/office/drawing/2014/chart" uri="{C3380CC4-5D6E-409C-BE32-E72D297353CC}">
              <c16:uniqueId val="{00000000-B276-9D49-8962-C8DEEF5E5F6C}"/>
            </c:ext>
          </c:extLst>
        </c:ser>
        <c:ser>
          <c:idx val="1"/>
          <c:order val="1"/>
          <c:tx>
            <c:v>Transect 2</c:v>
          </c:tx>
          <c:spPr>
            <a:ln w="22225" cap="rnd">
              <a:solidFill>
                <a:srgbClr val="C0504D"/>
              </a:solidFill>
              <a:round/>
            </a:ln>
            <a:effectLst/>
          </c:spPr>
          <c:marker>
            <c:spPr>
              <a:effectLst/>
            </c:spPr>
          </c:marker>
          <c:xVal>
            <c:numRef>
              <c:f>Sheet2!$A$19:$A$31</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Sheet2!$H$19:$H$31</c:f>
              <c:numCache>
                <c:formatCode>General</c:formatCode>
                <c:ptCount val="13"/>
                <c:pt idx="0">
                  <c:v>0.2533</c:v>
                </c:pt>
                <c:pt idx="1">
                  <c:v>0.2795</c:v>
                </c:pt>
                <c:pt idx="2">
                  <c:v>0.3649</c:v>
                </c:pt>
                <c:pt idx="3">
                  <c:v>0.4625</c:v>
                </c:pt>
                <c:pt idx="4">
                  <c:v>1.5896</c:v>
                </c:pt>
                <c:pt idx="5">
                  <c:v>2.7281</c:v>
                </c:pt>
                <c:pt idx="6">
                  <c:v>2.9005</c:v>
                </c:pt>
                <c:pt idx="7">
                  <c:v>4.3599</c:v>
                </c:pt>
                <c:pt idx="8">
                  <c:v>0.7466</c:v>
                </c:pt>
                <c:pt idx="9">
                  <c:v>1.2051</c:v>
                </c:pt>
                <c:pt idx="10">
                  <c:v>1.9209</c:v>
                </c:pt>
                <c:pt idx="11">
                  <c:v>1.3303</c:v>
                </c:pt>
                <c:pt idx="12">
                  <c:v>1.5862</c:v>
                </c:pt>
              </c:numCache>
            </c:numRef>
          </c:yVal>
          <c:smooth val="0"/>
          <c:extLst xmlns:c16r2="http://schemas.microsoft.com/office/drawing/2015/06/chart">
            <c:ext xmlns:c16="http://schemas.microsoft.com/office/drawing/2014/chart" uri="{C3380CC4-5D6E-409C-BE32-E72D297353CC}">
              <c16:uniqueId val="{00000001-B276-9D49-8962-C8DEEF5E5F6C}"/>
            </c:ext>
          </c:extLst>
        </c:ser>
        <c:dLbls>
          <c:showLegendKey val="0"/>
          <c:showVal val="0"/>
          <c:showCatName val="0"/>
          <c:showSerName val="0"/>
          <c:showPercent val="0"/>
          <c:showBubbleSize val="0"/>
        </c:dLbls>
        <c:axId val="2109745160"/>
        <c:axId val="2109790504"/>
      </c:scatterChart>
      <c:scatterChart>
        <c:scatterStyle val="smoothMarker"/>
        <c:varyColors val="0"/>
        <c:ser>
          <c:idx val="2"/>
          <c:order val="2"/>
          <c:tx>
            <c:v>Transect 3</c:v>
          </c:tx>
          <c:spPr>
            <a:ln w="22225" cap="rnd">
              <a:solidFill>
                <a:srgbClr val="1F497D"/>
              </a:solidFill>
              <a:round/>
            </a:ln>
            <a:effectLst/>
          </c:spPr>
          <c:marker>
            <c:spPr>
              <a:effectLst/>
            </c:spPr>
          </c:marker>
          <c:xVal>
            <c:numRef>
              <c:f>Sheet2!$A$32:$A$45</c:f>
              <c:numCache>
                <c:formatCode>General</c:formatCode>
                <c:ptCount val="14"/>
                <c:pt idx="0">
                  <c:v>0.0</c:v>
                </c:pt>
                <c:pt idx="1">
                  <c:v>3.0</c:v>
                </c:pt>
                <c:pt idx="2">
                  <c:v>6.0</c:v>
                </c:pt>
                <c:pt idx="3">
                  <c:v>9.0</c:v>
                </c:pt>
                <c:pt idx="4">
                  <c:v>12.0</c:v>
                </c:pt>
                <c:pt idx="5">
                  <c:v>15.0</c:v>
                </c:pt>
                <c:pt idx="6">
                  <c:v>20.0</c:v>
                </c:pt>
                <c:pt idx="7">
                  <c:v>25.0</c:v>
                </c:pt>
                <c:pt idx="8">
                  <c:v>25.0</c:v>
                </c:pt>
                <c:pt idx="9">
                  <c:v>30.0</c:v>
                </c:pt>
                <c:pt idx="10">
                  <c:v>40.0</c:v>
                </c:pt>
                <c:pt idx="11">
                  <c:v>50.0</c:v>
                </c:pt>
                <c:pt idx="12">
                  <c:v>60.0</c:v>
                </c:pt>
                <c:pt idx="13">
                  <c:v>70.0</c:v>
                </c:pt>
              </c:numCache>
            </c:numRef>
          </c:xVal>
          <c:yVal>
            <c:numRef>
              <c:f>Sheet2!$H$32:$H$46</c:f>
              <c:numCache>
                <c:formatCode>General</c:formatCode>
                <c:ptCount val="15"/>
                <c:pt idx="0">
                  <c:v>13.6801</c:v>
                </c:pt>
                <c:pt idx="1">
                  <c:v>5.4993</c:v>
                </c:pt>
                <c:pt idx="2">
                  <c:v>2.9683</c:v>
                </c:pt>
                <c:pt idx="3">
                  <c:v>0.7457</c:v>
                </c:pt>
                <c:pt idx="4">
                  <c:v>0.3799</c:v>
                </c:pt>
                <c:pt idx="5">
                  <c:v>0.2711</c:v>
                </c:pt>
                <c:pt idx="6">
                  <c:v>0.4773</c:v>
                </c:pt>
                <c:pt idx="7">
                  <c:v>0.0</c:v>
                </c:pt>
                <c:pt idx="8">
                  <c:v>0.0</c:v>
                </c:pt>
                <c:pt idx="9">
                  <c:v>0.0</c:v>
                </c:pt>
                <c:pt idx="10">
                  <c:v>0.4874</c:v>
                </c:pt>
                <c:pt idx="11">
                  <c:v>0.8115</c:v>
                </c:pt>
                <c:pt idx="12">
                  <c:v>0.0</c:v>
                </c:pt>
                <c:pt idx="13">
                  <c:v>0.0</c:v>
                </c:pt>
                <c:pt idx="14">
                  <c:v>0.0</c:v>
                </c:pt>
              </c:numCache>
            </c:numRef>
          </c:yVal>
          <c:smooth val="1"/>
          <c:extLst xmlns:c16r2="http://schemas.microsoft.com/office/drawing/2015/06/chart">
            <c:ext xmlns:c16="http://schemas.microsoft.com/office/drawing/2014/chart" uri="{C3380CC4-5D6E-409C-BE32-E72D297353CC}">
              <c16:uniqueId val="{00000002-B276-9D49-8962-C8DEEF5E5F6C}"/>
            </c:ext>
          </c:extLst>
        </c:ser>
        <c:dLbls>
          <c:showLegendKey val="0"/>
          <c:showVal val="0"/>
          <c:showCatName val="0"/>
          <c:showSerName val="0"/>
          <c:showPercent val="0"/>
          <c:showBubbleSize val="0"/>
        </c:dLbls>
        <c:axId val="2109745160"/>
        <c:axId val="2109790504"/>
      </c:scatterChart>
      <c:valAx>
        <c:axId val="210974516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a:latin typeface="Times New Roman" panose="02020603050405020304" pitchFamily="18" charset="0"/>
                    <a:cs typeface="Times New Roman" panose="02020603050405020304" pitchFamily="18" charset="0"/>
                  </a:rPr>
                  <a:t>Distance</a:t>
                </a:r>
                <a:r>
                  <a:rPr lang="en-US" sz="1100">
                    <a:latin typeface="Times New Roman" panose="02020603050405020304" pitchFamily="18" charset="0"/>
                    <a:cs typeface="Times New Roman" panose="02020603050405020304" pitchFamily="18" charset="0"/>
                  </a:rPr>
                  <a:t>(ft)</a:t>
                </a:r>
              </a:p>
            </c:rich>
          </c:tx>
          <c:layout>
            <c:manualLayout>
              <c:xMode val="edge"/>
              <c:yMode val="edge"/>
              <c:x val="0.373514181647216"/>
              <c:y val="0.83731800522059"/>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09790504"/>
        <c:crosses val="autoZero"/>
        <c:crossBetween val="midCat"/>
        <c:majorUnit val="10.0"/>
      </c:valAx>
      <c:valAx>
        <c:axId val="2109790504"/>
        <c:scaling>
          <c:orientation val="minMax"/>
          <c:max val="14.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a:latin typeface="Times New Roman" panose="02020603050405020304" pitchFamily="18" charset="0"/>
                    <a:cs typeface="Times New Roman" panose="02020603050405020304" pitchFamily="18" charset="0"/>
                  </a:rPr>
                  <a:t>Concentration</a:t>
                </a:r>
                <a:r>
                  <a:rPr lang="en-US" sz="1100" baseline="0">
                    <a:latin typeface="Times New Roman" panose="02020603050405020304" pitchFamily="18" charset="0"/>
                    <a:cs typeface="Times New Roman" panose="02020603050405020304" pitchFamily="18" charset="0"/>
                  </a:rPr>
                  <a:t> </a:t>
                </a:r>
                <a:r>
                  <a:rPr lang="en-US" sz="1100">
                    <a:latin typeface="Times New Roman" panose="02020603050405020304" pitchFamily="18" charset="0"/>
                    <a:cs typeface="Times New Roman" panose="02020603050405020304" pitchFamily="18" charset="0"/>
                  </a:rPr>
                  <a:t>(mg/L)</a:t>
                </a:r>
              </a:p>
            </c:rich>
          </c:tx>
          <c:layout>
            <c:manualLayout>
              <c:xMode val="edge"/>
              <c:yMode val="edge"/>
              <c:x val="0.0103141180294154"/>
              <c:y val="0.17955426898706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09745160"/>
        <c:crosses val="autoZero"/>
        <c:crossBetween val="midCat"/>
      </c:valAx>
      <c:spPr>
        <a:noFill/>
        <a:ln>
          <a:noFill/>
        </a:ln>
        <a:effectLst/>
      </c:spPr>
    </c:plotArea>
    <c:legend>
      <c:legendPos val="b"/>
      <c:layout>
        <c:manualLayout>
          <c:xMode val="edge"/>
          <c:yMode val="edge"/>
          <c:x val="0.0"/>
          <c:y val="0.900403224535441"/>
          <c:w val="0.999180309049532"/>
          <c:h val="0.0985559475458098"/>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numCol="1"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a:latin typeface="Times New Roman" panose="02020603050405020304" pitchFamily="18" charset="0"/>
                <a:cs typeface="Times New Roman" panose="02020603050405020304" pitchFamily="18" charset="0"/>
              </a:rPr>
              <a:t>Chloride</a:t>
            </a:r>
          </a:p>
        </c:rich>
      </c:tx>
      <c:layout/>
      <c:overlay val="0"/>
      <c:spPr>
        <a:noFill/>
        <a:ln>
          <a:noFill/>
        </a:ln>
        <a:effectLst/>
      </c:spPr>
    </c:title>
    <c:autoTitleDeleted val="0"/>
    <c:plotArea>
      <c:layout>
        <c:manualLayout>
          <c:layoutTarget val="inner"/>
          <c:xMode val="edge"/>
          <c:yMode val="edge"/>
          <c:x val="0.140297861745269"/>
          <c:y val="0.160309633325537"/>
          <c:w val="0.785453361175765"/>
          <c:h val="0.6167909346"/>
        </c:manualLayout>
      </c:layout>
      <c:scatterChart>
        <c:scatterStyle val="lineMarker"/>
        <c:varyColors val="0"/>
        <c:ser>
          <c:idx val="0"/>
          <c:order val="0"/>
          <c:tx>
            <c:v>Transect 1</c:v>
          </c:tx>
          <c:spPr>
            <a:ln w="22225" cap="rnd">
              <a:solidFill>
                <a:srgbClr val="F79646"/>
              </a:solidFill>
              <a:round/>
            </a:ln>
            <a:effectLst/>
          </c:spPr>
          <c:marker>
            <c:spPr>
              <a:effectLst/>
            </c:spPr>
          </c:marker>
          <c:xVal>
            <c:numRef>
              <c:f>Sheet2!$A$3:$A$18</c:f>
              <c:numCache>
                <c:formatCode>General</c:formatCode>
                <c:ptCount val="16"/>
                <c:pt idx="0">
                  <c:v>0.0</c:v>
                </c:pt>
                <c:pt idx="1">
                  <c:v>3.0</c:v>
                </c:pt>
                <c:pt idx="2">
                  <c:v>6.0</c:v>
                </c:pt>
                <c:pt idx="3">
                  <c:v>9.0</c:v>
                </c:pt>
                <c:pt idx="4">
                  <c:v>12.0</c:v>
                </c:pt>
                <c:pt idx="5">
                  <c:v>15.0</c:v>
                </c:pt>
                <c:pt idx="6">
                  <c:v>20.0</c:v>
                </c:pt>
                <c:pt idx="7">
                  <c:v>25.0</c:v>
                </c:pt>
                <c:pt idx="8">
                  <c:v>30.0</c:v>
                </c:pt>
                <c:pt idx="9">
                  <c:v>40.0</c:v>
                </c:pt>
                <c:pt idx="10">
                  <c:v>50.0</c:v>
                </c:pt>
                <c:pt idx="11">
                  <c:v>60.0</c:v>
                </c:pt>
                <c:pt idx="12">
                  <c:v>70.0</c:v>
                </c:pt>
                <c:pt idx="13">
                  <c:v>80.0</c:v>
                </c:pt>
                <c:pt idx="14">
                  <c:v>90.0</c:v>
                </c:pt>
                <c:pt idx="15">
                  <c:v>100.0</c:v>
                </c:pt>
              </c:numCache>
            </c:numRef>
          </c:xVal>
          <c:yVal>
            <c:numRef>
              <c:f>Sheet2!$D$3:$D$18</c:f>
              <c:numCache>
                <c:formatCode>General</c:formatCode>
                <c:ptCount val="16"/>
                <c:pt idx="0">
                  <c:v>0.8978</c:v>
                </c:pt>
                <c:pt idx="1">
                  <c:v>0.7635</c:v>
                </c:pt>
                <c:pt idx="2">
                  <c:v>0.4641</c:v>
                </c:pt>
                <c:pt idx="3">
                  <c:v>0.7512</c:v>
                </c:pt>
                <c:pt idx="4">
                  <c:v>0.7653</c:v>
                </c:pt>
                <c:pt idx="5">
                  <c:v>0.0</c:v>
                </c:pt>
                <c:pt idx="6">
                  <c:v>0.6757</c:v>
                </c:pt>
                <c:pt idx="7">
                  <c:v>0.4559</c:v>
                </c:pt>
                <c:pt idx="8">
                  <c:v>0.3716</c:v>
                </c:pt>
                <c:pt idx="9">
                  <c:v>0.1768</c:v>
                </c:pt>
                <c:pt idx="10">
                  <c:v>0.2033</c:v>
                </c:pt>
                <c:pt idx="11">
                  <c:v>0.2982</c:v>
                </c:pt>
                <c:pt idx="12">
                  <c:v>0.1612</c:v>
                </c:pt>
                <c:pt idx="13">
                  <c:v>0.1834</c:v>
                </c:pt>
                <c:pt idx="14">
                  <c:v>0.2609</c:v>
                </c:pt>
                <c:pt idx="15">
                  <c:v>0.2076</c:v>
                </c:pt>
              </c:numCache>
            </c:numRef>
          </c:yVal>
          <c:smooth val="0"/>
          <c:extLst xmlns:c16r2="http://schemas.microsoft.com/office/drawing/2015/06/chart">
            <c:ext xmlns:c16="http://schemas.microsoft.com/office/drawing/2014/chart" uri="{C3380CC4-5D6E-409C-BE32-E72D297353CC}">
              <c16:uniqueId val="{00000000-4F43-304D-8FB0-52D7A5DFE812}"/>
            </c:ext>
          </c:extLst>
        </c:ser>
        <c:ser>
          <c:idx val="1"/>
          <c:order val="1"/>
          <c:tx>
            <c:v>Transect 2</c:v>
          </c:tx>
          <c:spPr>
            <a:ln w="22225" cap="rnd">
              <a:solidFill>
                <a:srgbClr val="C0504D"/>
              </a:solidFill>
              <a:round/>
            </a:ln>
            <a:effectLst/>
          </c:spPr>
          <c:marker>
            <c:spPr>
              <a:effectLst/>
            </c:spPr>
          </c:marker>
          <c:xVal>
            <c:numRef>
              <c:f>Sheet2!$A$19:$A$31</c:f>
              <c:numCache>
                <c:formatCode>General</c:formatCode>
                <c:ptCount val="13"/>
                <c:pt idx="0">
                  <c:v>0.0</c:v>
                </c:pt>
                <c:pt idx="1">
                  <c:v>3.0</c:v>
                </c:pt>
                <c:pt idx="2">
                  <c:v>6.0</c:v>
                </c:pt>
                <c:pt idx="3">
                  <c:v>9.0</c:v>
                </c:pt>
                <c:pt idx="4">
                  <c:v>12.0</c:v>
                </c:pt>
                <c:pt idx="5">
                  <c:v>15.0</c:v>
                </c:pt>
                <c:pt idx="6">
                  <c:v>20.0</c:v>
                </c:pt>
                <c:pt idx="7">
                  <c:v>25.0</c:v>
                </c:pt>
                <c:pt idx="8">
                  <c:v>30.0</c:v>
                </c:pt>
                <c:pt idx="9">
                  <c:v>40.0</c:v>
                </c:pt>
                <c:pt idx="10">
                  <c:v>50.0</c:v>
                </c:pt>
                <c:pt idx="11">
                  <c:v>60.0</c:v>
                </c:pt>
                <c:pt idx="12">
                  <c:v>70.0</c:v>
                </c:pt>
              </c:numCache>
            </c:numRef>
          </c:xVal>
          <c:yVal>
            <c:numRef>
              <c:f>Sheet2!$D$19:$D$31</c:f>
              <c:numCache>
                <c:formatCode>General</c:formatCode>
                <c:ptCount val="13"/>
                <c:pt idx="0">
                  <c:v>0.3892</c:v>
                </c:pt>
                <c:pt idx="1">
                  <c:v>0.338</c:v>
                </c:pt>
                <c:pt idx="2">
                  <c:v>0.3688</c:v>
                </c:pt>
                <c:pt idx="3">
                  <c:v>0.2486</c:v>
                </c:pt>
                <c:pt idx="4">
                  <c:v>0.208</c:v>
                </c:pt>
                <c:pt idx="5">
                  <c:v>0.6419</c:v>
                </c:pt>
                <c:pt idx="6">
                  <c:v>0.2173</c:v>
                </c:pt>
                <c:pt idx="7">
                  <c:v>0.2919</c:v>
                </c:pt>
                <c:pt idx="8">
                  <c:v>0.2128</c:v>
                </c:pt>
                <c:pt idx="9">
                  <c:v>0.202</c:v>
                </c:pt>
                <c:pt idx="10">
                  <c:v>0.1788</c:v>
                </c:pt>
                <c:pt idx="11">
                  <c:v>0.2029</c:v>
                </c:pt>
                <c:pt idx="12">
                  <c:v>0.2192</c:v>
                </c:pt>
              </c:numCache>
            </c:numRef>
          </c:yVal>
          <c:smooth val="0"/>
          <c:extLst xmlns:c16r2="http://schemas.microsoft.com/office/drawing/2015/06/chart">
            <c:ext xmlns:c16="http://schemas.microsoft.com/office/drawing/2014/chart" uri="{C3380CC4-5D6E-409C-BE32-E72D297353CC}">
              <c16:uniqueId val="{00000001-4F43-304D-8FB0-52D7A5DFE812}"/>
            </c:ext>
          </c:extLst>
        </c:ser>
        <c:ser>
          <c:idx val="2"/>
          <c:order val="2"/>
          <c:tx>
            <c:v>Transect 3</c:v>
          </c:tx>
          <c:spPr>
            <a:ln w="22225" cap="rnd">
              <a:solidFill>
                <a:srgbClr val="1F497D"/>
              </a:solidFill>
              <a:round/>
            </a:ln>
            <a:effectLst/>
          </c:spPr>
          <c:marker>
            <c:spPr>
              <a:effectLst/>
            </c:spPr>
          </c:marker>
          <c:xVal>
            <c:numRef>
              <c:f>Sheet2!$A$32:$A$45</c:f>
              <c:numCache>
                <c:formatCode>General</c:formatCode>
                <c:ptCount val="14"/>
                <c:pt idx="0">
                  <c:v>0.0</c:v>
                </c:pt>
                <c:pt idx="1">
                  <c:v>3.0</c:v>
                </c:pt>
                <c:pt idx="2">
                  <c:v>6.0</c:v>
                </c:pt>
                <c:pt idx="3">
                  <c:v>9.0</c:v>
                </c:pt>
                <c:pt idx="4">
                  <c:v>12.0</c:v>
                </c:pt>
                <c:pt idx="5">
                  <c:v>15.0</c:v>
                </c:pt>
                <c:pt idx="6">
                  <c:v>20.0</c:v>
                </c:pt>
                <c:pt idx="7">
                  <c:v>25.0</c:v>
                </c:pt>
                <c:pt idx="8">
                  <c:v>25.0</c:v>
                </c:pt>
                <c:pt idx="9">
                  <c:v>30.0</c:v>
                </c:pt>
                <c:pt idx="10">
                  <c:v>40.0</c:v>
                </c:pt>
                <c:pt idx="11">
                  <c:v>50.0</c:v>
                </c:pt>
                <c:pt idx="12">
                  <c:v>60.0</c:v>
                </c:pt>
                <c:pt idx="13">
                  <c:v>70.0</c:v>
                </c:pt>
              </c:numCache>
            </c:numRef>
          </c:xVal>
          <c:yVal>
            <c:numRef>
              <c:f>Sheet2!$D$32:$D$46</c:f>
              <c:numCache>
                <c:formatCode>General</c:formatCode>
                <c:ptCount val="15"/>
                <c:pt idx="0">
                  <c:v>0.4302</c:v>
                </c:pt>
                <c:pt idx="1">
                  <c:v>3.864</c:v>
                </c:pt>
                <c:pt idx="2">
                  <c:v>0.2976</c:v>
                </c:pt>
                <c:pt idx="3">
                  <c:v>0.1731</c:v>
                </c:pt>
                <c:pt idx="4">
                  <c:v>0.1425</c:v>
                </c:pt>
                <c:pt idx="5">
                  <c:v>0.184</c:v>
                </c:pt>
                <c:pt idx="6">
                  <c:v>0.2917</c:v>
                </c:pt>
                <c:pt idx="7">
                  <c:v>0.1408</c:v>
                </c:pt>
                <c:pt idx="8">
                  <c:v>0.1116</c:v>
                </c:pt>
                <c:pt idx="9">
                  <c:v>0.1959</c:v>
                </c:pt>
                <c:pt idx="10">
                  <c:v>0.2237</c:v>
                </c:pt>
                <c:pt idx="11">
                  <c:v>0.3696</c:v>
                </c:pt>
                <c:pt idx="12">
                  <c:v>0.0</c:v>
                </c:pt>
                <c:pt idx="13">
                  <c:v>0.228</c:v>
                </c:pt>
                <c:pt idx="14">
                  <c:v>0.2963</c:v>
                </c:pt>
              </c:numCache>
            </c:numRef>
          </c:yVal>
          <c:smooth val="0"/>
          <c:extLst xmlns:c16r2="http://schemas.microsoft.com/office/drawing/2015/06/chart">
            <c:ext xmlns:c16="http://schemas.microsoft.com/office/drawing/2014/chart" uri="{C3380CC4-5D6E-409C-BE32-E72D297353CC}">
              <c16:uniqueId val="{00000002-4F43-304D-8FB0-52D7A5DFE812}"/>
            </c:ext>
          </c:extLst>
        </c:ser>
        <c:dLbls>
          <c:showLegendKey val="0"/>
          <c:showVal val="0"/>
          <c:showCatName val="0"/>
          <c:showSerName val="0"/>
          <c:showPercent val="0"/>
          <c:showBubbleSize val="0"/>
        </c:dLbls>
        <c:axId val="2124158296"/>
        <c:axId val="-2128029800"/>
      </c:scatterChart>
      <c:valAx>
        <c:axId val="2124158296"/>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aseline="0" dirty="0">
                    <a:latin typeface="Times New Roman" panose="02020603050405020304" pitchFamily="18" charset="0"/>
                    <a:cs typeface="Times New Roman" panose="02020603050405020304" pitchFamily="18" charset="0"/>
                  </a:rPr>
                  <a:t>Distance </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ft</a:t>
                </a:r>
                <a:r>
                  <a:rPr lang="en-US" sz="1100" dirty="0">
                    <a:latin typeface="Times New Roman" panose="02020603050405020304" pitchFamily="18" charset="0"/>
                    <a:cs typeface="Times New Roman" panose="02020603050405020304" pitchFamily="18" charset="0"/>
                  </a:rPr>
                  <a:t>)</a:t>
                </a:r>
              </a:p>
            </c:rich>
          </c:tx>
          <c:layout>
            <c:manualLayout>
              <c:xMode val="edge"/>
              <c:yMode val="edge"/>
              <c:x val="0.358314831322185"/>
              <c:y val="0.859782894299929"/>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28029800"/>
        <c:crosses val="autoZero"/>
        <c:crossBetween val="midCat"/>
        <c:majorUnit val="10.0"/>
        <c:minorUnit val="1.0"/>
      </c:valAx>
      <c:valAx>
        <c:axId val="-2128029800"/>
        <c:scaling>
          <c:orientation val="minMax"/>
          <c:max val="4.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dirty="0">
                    <a:latin typeface="Times New Roman" panose="02020603050405020304" pitchFamily="18" charset="0"/>
                    <a:cs typeface="Times New Roman" panose="02020603050405020304" pitchFamily="18" charset="0"/>
                  </a:rPr>
                  <a:t>Concentration</a:t>
                </a:r>
                <a:r>
                  <a:rPr lang="en-US" sz="1100" baseline="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(mg/L)</a:t>
                </a:r>
              </a:p>
            </c:rich>
          </c:tx>
          <c:layout>
            <c:manualLayout>
              <c:xMode val="edge"/>
              <c:yMode val="edge"/>
              <c:x val="0.0"/>
              <c:y val="0.23902272116975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numCol="1"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24158296"/>
        <c:crosses val="autoZero"/>
        <c:crossBetween val="midCat"/>
        <c:majorUnit val="1.0"/>
      </c:valAx>
      <c:spPr>
        <a:noFill/>
        <a:ln>
          <a:noFill/>
        </a:ln>
        <a:effectLst/>
      </c:spPr>
    </c:plotArea>
    <c:legend>
      <c:legendPos val="b"/>
      <c:layout>
        <c:manualLayout>
          <c:xMode val="edge"/>
          <c:yMode val="edge"/>
          <c:x val="0.0"/>
          <c:y val="0.896091216733222"/>
          <c:w val="0.996385917562191"/>
          <c:h val="0.0985559475458098"/>
        </c:manualLayout>
      </c:layout>
      <c:overlay val="0"/>
      <c:spPr>
        <a:noFill/>
        <a:ln w="38100">
          <a:noFill/>
        </a:ln>
        <a:effectLst/>
      </c:spPr>
      <c:txPr>
        <a:bodyPr rot="0" spcFirstLastPara="1" vertOverflow="ellipsis" vert="horz" wrap="square" numCol="1" anchor="ctr" anchorCtr="1"/>
        <a:lstStyle/>
        <a:p>
          <a:pPr>
            <a:defRPr sz="1100" b="0" i="0" u="none" strike="noStrike" kern="1200" baseline="0">
              <a:solidFill>
                <a:schemeClr val="tx1">
                  <a:lumMod val="65000"/>
                  <a:lumOff val="35000"/>
                </a:schemeClr>
              </a:solidFill>
              <a:latin typeface="Times New Roman" charset="0"/>
              <a:ea typeface="Times New Roman" charset="0"/>
              <a:cs typeface="Times New Roman" charset="0"/>
            </a:defRPr>
          </a:pPr>
          <a:endParaRPr lang="en-US"/>
        </a:p>
      </c:txPr>
    </c:legend>
    <c:plotVisOnly val="1"/>
    <c:dispBlanksAs val="gap"/>
    <c:showDLblsOverMax val="0"/>
  </c:chart>
  <c:spPr>
    <a:solidFill>
      <a:schemeClr val="bg1"/>
    </a:solidFill>
    <a:ln w="9525" cap="flat" cmpd="sng" algn="ctr">
      <a:solidFill>
        <a:srgbClr val="4F81BD"/>
      </a:solidFill>
      <a:round/>
    </a:ln>
    <a:effectLst/>
  </c:spPr>
  <c:txPr>
    <a:bodyPr numCol="1"/>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500A2-6A76-1D43-BC2A-103D67C351C4}" type="datetimeFigureOut">
              <a:rPr lang="en-US" smtClean="0"/>
              <a:t>3/11/18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68201-236A-A64E-8192-4F4087B181AA}" type="slidenum">
              <a:rPr lang="en-US" smtClean="0"/>
              <a:t>‹#›</a:t>
            </a:fld>
            <a:endParaRPr lang="en-US"/>
          </a:p>
        </p:txBody>
      </p:sp>
    </p:spTree>
    <p:extLst>
      <p:ext uri="{BB962C8B-B14F-4D97-AF65-F5344CB8AC3E}">
        <p14:creationId xmlns:p14="http://schemas.microsoft.com/office/powerpoint/2010/main" val="378459150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68201-236A-A64E-8192-4F4087B181AA}" type="slidenum">
              <a:rPr lang="en-US" smtClean="0"/>
              <a:t>8</a:t>
            </a:fld>
            <a:endParaRPr lang="en-US"/>
          </a:p>
        </p:txBody>
      </p:sp>
    </p:spTree>
    <p:extLst>
      <p:ext uri="{BB962C8B-B14F-4D97-AF65-F5344CB8AC3E}">
        <p14:creationId xmlns:p14="http://schemas.microsoft.com/office/powerpoint/2010/main" val="1675467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Research reveals</a:t>
            </a:r>
            <a:r>
              <a:rPr lang="en-US" baseline="0" dirty="0" smtClean="0"/>
              <a:t> </a:t>
            </a:r>
            <a:r>
              <a:rPr lang="en-US" dirty="0" err="1" smtClean="0"/>
              <a:t>Ca</a:t>
            </a:r>
            <a:r>
              <a:rPr lang="en-US" baseline="0" dirty="0" smtClean="0"/>
              <a:t> and Mg removed from water in wetlands</a:t>
            </a:r>
            <a:endParaRPr lang="en-US" dirty="0"/>
          </a:p>
        </p:txBody>
      </p:sp>
      <p:sp>
        <p:nvSpPr>
          <p:cNvPr id="4" name="Slide Number Placeholder 3"/>
          <p:cNvSpPr>
            <a:spLocks noGrp="1"/>
          </p:cNvSpPr>
          <p:nvPr>
            <p:ph type="sldNum" sz="quarter" idx="10"/>
          </p:nvPr>
        </p:nvSpPr>
        <p:spPr/>
        <p:txBody>
          <a:bodyPr/>
          <a:lstStyle/>
          <a:p>
            <a:fld id="{C6968201-236A-A64E-8192-4F4087B181AA}" type="slidenum">
              <a:rPr lang="en-US" smtClean="0"/>
              <a:t>11</a:t>
            </a:fld>
            <a:endParaRPr lang="en-US"/>
          </a:p>
        </p:txBody>
      </p:sp>
    </p:spTree>
    <p:extLst>
      <p:ext uri="{BB962C8B-B14F-4D97-AF65-F5344CB8AC3E}">
        <p14:creationId xmlns:p14="http://schemas.microsoft.com/office/powerpoint/2010/main" val="3739156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D08DE9-8E69-044E-987A-DBE18A8D1A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6C23D0E-7A2C-304B-9249-5E4EAEF508B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89E252D-64A6-634B-8A4B-1F36E466621D}"/>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5" name="Footer Placeholder 4">
            <a:extLst>
              <a:ext uri="{FF2B5EF4-FFF2-40B4-BE49-F238E27FC236}">
                <a16:creationId xmlns:a16="http://schemas.microsoft.com/office/drawing/2014/main" xmlns="" id="{718E1794-B6AB-AB41-91F3-1F49E94A6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BEB50E-F37F-D246-A78E-74FDC493C564}"/>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2072364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7CC034-BA33-5B41-8A36-AA90AD58CC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F20E265-CC08-ED42-8493-53467379B40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6CF6FE-0F33-1344-BFCD-6AADF1DE1C39}"/>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5" name="Footer Placeholder 4">
            <a:extLst>
              <a:ext uri="{FF2B5EF4-FFF2-40B4-BE49-F238E27FC236}">
                <a16:creationId xmlns:a16="http://schemas.microsoft.com/office/drawing/2014/main" xmlns="" id="{57A8E402-0C1F-AC4C-A5C8-2921E14B1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AFD9B2-743B-3740-8BC5-5BBF8FDAC035}"/>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32395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DEF5210-E445-6644-AAF6-64C5E5AC374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6B8005-8EC9-1640-99A6-248295C20939}"/>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4F6C3B-634F-5341-80AB-05257DCCC121}"/>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5" name="Footer Placeholder 4">
            <a:extLst>
              <a:ext uri="{FF2B5EF4-FFF2-40B4-BE49-F238E27FC236}">
                <a16:creationId xmlns:a16="http://schemas.microsoft.com/office/drawing/2014/main" xmlns="" id="{8E011DDA-D66C-CF4A-9EA1-9E764D99A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24BEB9-C85C-504A-B391-720F0B9CE60F}"/>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2291125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CBCAAA-6F72-DD47-997B-951FDB92C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ADA9B4-2014-B144-AEC1-CBE6F44E0E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B9260A5-C2B5-6D4A-B34C-D19407F12080}"/>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5" name="Footer Placeholder 4">
            <a:extLst>
              <a:ext uri="{FF2B5EF4-FFF2-40B4-BE49-F238E27FC236}">
                <a16:creationId xmlns:a16="http://schemas.microsoft.com/office/drawing/2014/main" xmlns="" id="{BEEDCF4B-D6E6-5940-A1AB-FF511BCD6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0D768C-37A7-FA45-BE97-1229FB4ADE87}"/>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3490396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9AD286-6DE5-F643-AF5A-778B322519E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3FF38CE-F96D-704E-845E-6CED77C8F40D}"/>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153EE90-9F8F-C848-893B-3B0BE17E4AD9}"/>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5" name="Footer Placeholder 4">
            <a:extLst>
              <a:ext uri="{FF2B5EF4-FFF2-40B4-BE49-F238E27FC236}">
                <a16:creationId xmlns:a16="http://schemas.microsoft.com/office/drawing/2014/main" xmlns="" id="{208E1A9D-D5C1-ED4D-91D1-D1FDF317C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8010D4-0FFD-4C48-B525-6EAB338EB5CA}"/>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301533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249E4C-F520-9F43-870D-E8E8977D8E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AC2E17E-1D98-9B44-AD43-6B7A695087E3}"/>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D585A5-BC78-B94B-8C8B-BC01C9490CE7}"/>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119821-DA42-404A-B26F-0D7CA4E60D69}"/>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6" name="Footer Placeholder 5">
            <a:extLst>
              <a:ext uri="{FF2B5EF4-FFF2-40B4-BE49-F238E27FC236}">
                <a16:creationId xmlns:a16="http://schemas.microsoft.com/office/drawing/2014/main" xmlns="" id="{A01AAE42-78FF-994E-BCC9-656334703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E48025-F89D-2143-B86C-8B0DB0E5D3F8}"/>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3307102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A22911-3F20-0448-A3ED-C8DA61F854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1A395C7-C9F0-964F-8098-36564B2DFEF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727D6C4-32CB-9D4A-B0D8-D85A4B25F20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5DE7C7F-ABD3-8E4E-A349-C0F5C15155F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70F75BE-23FA-2D42-A2B4-74CEE1CBBE3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8D0282-CA64-314C-AC83-675958D4EE13}"/>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8" name="Footer Placeholder 7">
            <a:extLst>
              <a:ext uri="{FF2B5EF4-FFF2-40B4-BE49-F238E27FC236}">
                <a16:creationId xmlns:a16="http://schemas.microsoft.com/office/drawing/2014/main" xmlns="" id="{E8E33762-7459-614C-A503-1A0A9B7805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53F82FE-10C2-804A-965F-ACF58ED77A9A}"/>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239910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5069DE-90CA-E249-9B43-7C121EB9A8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D1A71C0-73B4-B642-BD6D-B10B949BF31C}"/>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4" name="Footer Placeholder 3">
            <a:extLst>
              <a:ext uri="{FF2B5EF4-FFF2-40B4-BE49-F238E27FC236}">
                <a16:creationId xmlns:a16="http://schemas.microsoft.com/office/drawing/2014/main" xmlns="" id="{0C29E743-D0F4-C947-AE05-1E498514ED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1A2882B-B5CE-C746-BCFB-49A59F4FCA39}"/>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2528243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6506AA2-1B49-B540-8F94-93457224C21C}"/>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3" name="Footer Placeholder 2">
            <a:extLst>
              <a:ext uri="{FF2B5EF4-FFF2-40B4-BE49-F238E27FC236}">
                <a16:creationId xmlns:a16="http://schemas.microsoft.com/office/drawing/2014/main" xmlns="" id="{A38B3903-DB15-9A4B-8BE1-7A1A593CFB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BA47D21-C9AC-F74D-A9AF-4E8A9A0C84D3}"/>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1428951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E11EF-D4B8-064A-B8F1-6CD072E2C3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A2D0FEC-8978-F346-908F-8F7CBE0773D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B558DAD-6905-A14B-8549-4A4A0D0E996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918FB11-59B8-FA41-8077-61BAE2012289}"/>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6" name="Footer Placeholder 5">
            <a:extLst>
              <a:ext uri="{FF2B5EF4-FFF2-40B4-BE49-F238E27FC236}">
                <a16:creationId xmlns:a16="http://schemas.microsoft.com/office/drawing/2014/main" xmlns="" id="{671F44D3-A124-4C4E-942F-E28F5C6EB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BE72EAE-639C-6042-940D-AD2FF5FD615C}"/>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411207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D13322-8842-E64F-9B6B-FC190A8BBB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C74BABD-90A4-9944-AC63-490042DEE80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6E88BD22-7BEC-9C4E-BFBF-93466455B64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E55D323-BD1B-8646-A745-3CE388B1AFB4}"/>
              </a:ext>
            </a:extLst>
          </p:cNvPr>
          <p:cNvSpPr>
            <a:spLocks noGrp="1"/>
          </p:cNvSpPr>
          <p:nvPr>
            <p:ph type="dt" sz="half" idx="10"/>
          </p:nvPr>
        </p:nvSpPr>
        <p:spPr/>
        <p:txBody>
          <a:bodyPr/>
          <a:lstStyle/>
          <a:p>
            <a:fld id="{B3D9D376-A46C-BC4E-A629-279EF7E53725}" type="datetimeFigureOut">
              <a:rPr lang="en-US" smtClean="0"/>
              <a:t>3/11/18</a:t>
            </a:fld>
            <a:endParaRPr lang="en-US"/>
          </a:p>
        </p:txBody>
      </p:sp>
      <p:sp>
        <p:nvSpPr>
          <p:cNvPr id="6" name="Footer Placeholder 5">
            <a:extLst>
              <a:ext uri="{FF2B5EF4-FFF2-40B4-BE49-F238E27FC236}">
                <a16:creationId xmlns:a16="http://schemas.microsoft.com/office/drawing/2014/main" xmlns="" id="{2C975B64-788E-344E-BE61-1B47E4CA92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6A607-2785-DA41-8343-4D5DBF53D566}"/>
              </a:ext>
            </a:extLst>
          </p:cNvPr>
          <p:cNvSpPr>
            <a:spLocks noGrp="1"/>
          </p:cNvSpPr>
          <p:nvPr>
            <p:ph type="sldNum" sz="quarter" idx="12"/>
          </p:nvPr>
        </p:nvSpPr>
        <p:spPr/>
        <p:txBody>
          <a:bodyPr/>
          <a:lstStyle/>
          <a:p>
            <a:fld id="{C7D96AB9-9B53-B346-BE84-4FD72F20567E}" type="slidenum">
              <a:rPr lang="en-US" smtClean="0"/>
              <a:t>‹#›</a:t>
            </a:fld>
            <a:endParaRPr lang="en-US"/>
          </a:p>
        </p:txBody>
      </p:sp>
    </p:spTree>
    <p:extLst>
      <p:ext uri="{BB962C8B-B14F-4D97-AF65-F5344CB8AC3E}">
        <p14:creationId xmlns:p14="http://schemas.microsoft.com/office/powerpoint/2010/main" val="3613585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303610F-DBB6-E540-9962-BD4E65FD45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E6C963-6304-A245-A491-7B699E3E519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514CB6-106D-1C40-9893-FCAE1680DB2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9D376-A46C-BC4E-A629-279EF7E53725}" type="datetimeFigureOut">
              <a:rPr lang="en-US" smtClean="0"/>
              <a:t>3/11/18</a:t>
            </a:fld>
            <a:endParaRPr lang="en-US"/>
          </a:p>
        </p:txBody>
      </p:sp>
      <p:sp>
        <p:nvSpPr>
          <p:cNvPr id="5" name="Footer Placeholder 4">
            <a:extLst>
              <a:ext uri="{FF2B5EF4-FFF2-40B4-BE49-F238E27FC236}">
                <a16:creationId xmlns:a16="http://schemas.microsoft.com/office/drawing/2014/main" xmlns="" id="{BC1FDEE8-70A0-D541-B0DE-A8E9721D1F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8498464-EB87-3A4C-A9F5-46979B164BA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96AB9-9B53-B346-BE84-4FD72F20567E}" type="slidenum">
              <a:rPr lang="en-US" smtClean="0"/>
              <a:t>‹#›</a:t>
            </a:fld>
            <a:endParaRPr lang="en-US"/>
          </a:p>
        </p:txBody>
      </p:sp>
    </p:spTree>
    <p:extLst>
      <p:ext uri="{BB962C8B-B14F-4D97-AF65-F5344CB8AC3E}">
        <p14:creationId xmlns:p14="http://schemas.microsoft.com/office/powerpoint/2010/main" val="2292121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jdsimmons1@ualr.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5" Type="http://schemas.openxmlformats.org/officeDocument/2006/relationships/chart" Target="../charts/chart6.xm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chart" Target="../charts/chart9.xml"/><Relationship Id="rId1" Type="http://schemas.openxmlformats.org/officeDocument/2006/relationships/slideLayout" Target="../slideLayouts/slideLayout7.xml"/><Relationship Id="rId2" Type="http://schemas.openxmlformats.org/officeDocument/2006/relationships/chart" Target="../charts/char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0.xml"/><Relationship Id="rId3" Type="http://schemas.openxmlformats.org/officeDocument/2006/relationships/chart" Target="../charts/char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2.xml"/><Relationship Id="rId3" Type="http://schemas.openxmlformats.org/officeDocument/2006/relationships/chart" Target="../charts/char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4.xml"/><Relationship Id="rId3" Type="http://schemas.openxmlformats.org/officeDocument/2006/relationships/chart" Target="../charts/char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atsdr.cdc.gov/" TargetMode="External"/><Relationship Id="rId3" Type="http://schemas.openxmlformats.org/officeDocument/2006/relationships/hyperlink" Target="http://ar.audubon.org/fourche-creek"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nepis.epa.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2BD43-619B-2742-B723-1A257FBD081D}"/>
              </a:ext>
            </a:extLst>
          </p:cNvPr>
          <p:cNvSpPr>
            <a:spLocks noGrp="1"/>
          </p:cNvSpPr>
          <p:nvPr>
            <p:ph type="ctrTitle"/>
          </p:nvPr>
        </p:nvSpPr>
        <p:spPr>
          <a:xfrm>
            <a:off x="1524000" y="503041"/>
            <a:ext cx="9144000" cy="3807915"/>
          </a:xfrm>
        </p:spPr>
        <p:txBody>
          <a:bodyPr>
            <a:normAutofit fontScale="90000"/>
          </a:bodyPr>
          <a:lstStyle/>
          <a:p>
            <a:r>
              <a:rPr lang="en-US" dirty="0"/>
              <a:t> </a:t>
            </a:r>
            <a:r>
              <a:rPr lang="en-US" dirty="0">
                <a:latin typeface="Times New Roman" panose="02020603050405020304" pitchFamily="18" charset="0"/>
                <a:cs typeface="Times New Roman" panose="02020603050405020304" pitchFamily="18" charset="0"/>
              </a:rPr>
              <a:t>GEOCHEMICAL ANALYSIS OF A SMALL URBAN FLOODPLAIN: FOURCHE CREEK BOTTOMS IN LITTLE ROCK, ARKANSAS</a:t>
            </a:r>
          </a:p>
        </p:txBody>
      </p:sp>
      <p:sp>
        <p:nvSpPr>
          <p:cNvPr id="3" name="Subtitle 2">
            <a:extLst>
              <a:ext uri="{FF2B5EF4-FFF2-40B4-BE49-F238E27FC236}">
                <a16:creationId xmlns:a16="http://schemas.microsoft.com/office/drawing/2014/main" xmlns="" id="{C97EBAB2-DF2D-B94C-9586-5067525F9A95}"/>
              </a:ext>
            </a:extLst>
          </p:cNvPr>
          <p:cNvSpPr>
            <a:spLocks noGrp="1"/>
          </p:cNvSpPr>
          <p:nvPr>
            <p:ph type="subTitle" idx="1"/>
          </p:nvPr>
        </p:nvSpPr>
        <p:spPr>
          <a:xfrm>
            <a:off x="1080499" y="4551453"/>
            <a:ext cx="10031003" cy="1952089"/>
          </a:xfrm>
        </p:spPr>
        <p:txBody>
          <a:bodyPr>
            <a:normAutofit/>
          </a:bodyPr>
          <a:lstStyle/>
          <a:p>
            <a:pPr>
              <a:lnSpc>
                <a:spcPct val="100000"/>
              </a:lnSpc>
              <a:spcBef>
                <a:spcPts val="0"/>
              </a:spcBef>
              <a:buClr>
                <a:schemeClr val="dk1"/>
              </a:buClr>
              <a:buSzPct val="25000"/>
            </a:pPr>
            <a:endParaRPr lang="en-US" dirty="0">
              <a:solidFill>
                <a:schemeClr val="dk1"/>
              </a:solidFill>
              <a:latin typeface="Times New Roman"/>
              <a:ea typeface="Times New Roman"/>
              <a:cs typeface="Times New Roman"/>
              <a:sym typeface="Times New Roman"/>
            </a:endParaRPr>
          </a:p>
          <a:p>
            <a:pPr>
              <a:lnSpc>
                <a:spcPct val="100000"/>
              </a:lnSpc>
              <a:spcBef>
                <a:spcPts val="0"/>
              </a:spcBef>
              <a:buClr>
                <a:schemeClr val="dk1"/>
              </a:buClr>
              <a:buSzPct val="25000"/>
            </a:pPr>
            <a:r>
              <a:rPr lang="en-US" dirty="0">
                <a:solidFill>
                  <a:schemeClr val="dk1"/>
                </a:solidFill>
                <a:latin typeface="Times New Roman"/>
                <a:ea typeface="Times New Roman"/>
                <a:cs typeface="Times New Roman"/>
                <a:sym typeface="Times New Roman"/>
              </a:rPr>
              <a:t>Jason Simmons</a:t>
            </a:r>
            <a:r>
              <a:rPr lang="en-US" baseline="30000" dirty="0">
                <a:solidFill>
                  <a:schemeClr val="dk1"/>
                </a:solidFill>
                <a:latin typeface="Times New Roman"/>
                <a:ea typeface="Times New Roman"/>
                <a:cs typeface="Times New Roman"/>
                <a:sym typeface="Times New Roman"/>
              </a:rPr>
              <a:t>1</a:t>
            </a:r>
            <a:r>
              <a:rPr lang="en-US" dirty="0">
                <a:solidFill>
                  <a:schemeClr val="dk1"/>
                </a:solidFill>
                <a:latin typeface="Times New Roman"/>
                <a:ea typeface="Times New Roman"/>
                <a:cs typeface="Times New Roman"/>
                <a:sym typeface="Times New Roman"/>
              </a:rPr>
              <a:t>(</a:t>
            </a:r>
            <a:r>
              <a:rPr lang="en-US" u="sng" dirty="0">
                <a:solidFill>
                  <a:schemeClr val="hlink"/>
                </a:solidFill>
                <a:latin typeface="Times New Roman"/>
                <a:ea typeface="Times New Roman"/>
                <a:cs typeface="Times New Roman"/>
                <a:sym typeface="Times New Roman"/>
                <a:hlinkClick r:id="rId2"/>
              </a:rPr>
              <a:t>jdsimmons1@ualr.edu</a:t>
            </a:r>
            <a:r>
              <a:rPr lang="en-US" dirty="0">
                <a:solidFill>
                  <a:schemeClr val="dk1"/>
                </a:solidFill>
                <a:latin typeface="Times New Roman"/>
                <a:ea typeface="Times New Roman"/>
                <a:cs typeface="Times New Roman"/>
                <a:sym typeface="Times New Roman"/>
              </a:rPr>
              <a:t>), Laura S. Ruhl</a:t>
            </a:r>
            <a:r>
              <a:rPr lang="en-US" baseline="30000" dirty="0">
                <a:solidFill>
                  <a:schemeClr val="dk1"/>
                </a:solidFill>
                <a:latin typeface="Times New Roman"/>
                <a:ea typeface="Times New Roman"/>
                <a:cs typeface="Times New Roman"/>
                <a:sym typeface="Times New Roman"/>
              </a:rPr>
              <a:t>1</a:t>
            </a:r>
            <a:r>
              <a:rPr lang="en-US" dirty="0">
                <a:solidFill>
                  <a:schemeClr val="dk1"/>
                </a:solidFill>
                <a:latin typeface="Times New Roman"/>
                <a:ea typeface="Times New Roman"/>
                <a:cs typeface="Times New Roman"/>
                <a:sym typeface="Times New Roman"/>
              </a:rPr>
              <a:t>, and Erik Pollock</a:t>
            </a:r>
            <a:r>
              <a:rPr lang="en-US" baseline="30000" dirty="0">
                <a:solidFill>
                  <a:schemeClr val="dk1"/>
                </a:solidFill>
                <a:latin typeface="Times New Roman"/>
                <a:ea typeface="Times New Roman"/>
                <a:cs typeface="Times New Roman"/>
                <a:sym typeface="Times New Roman"/>
              </a:rPr>
              <a:t>2 </a:t>
            </a:r>
            <a:r>
              <a:rPr lang="en-US" dirty="0">
                <a:solidFill>
                  <a:schemeClr val="dk1"/>
                </a:solidFill>
                <a:latin typeface="Times New Roman"/>
                <a:ea typeface="Times New Roman"/>
                <a:cs typeface="Times New Roman"/>
                <a:sym typeface="Times New Roman"/>
              </a:rPr>
              <a:t> </a:t>
            </a:r>
          </a:p>
          <a:p>
            <a:r>
              <a:rPr lang="en-US" baseline="30000" dirty="0">
                <a:solidFill>
                  <a:schemeClr val="dk1"/>
                </a:solidFill>
                <a:latin typeface="Times New Roman"/>
                <a:ea typeface="Times New Roman"/>
                <a:cs typeface="Times New Roman"/>
                <a:sym typeface="Times New Roman"/>
              </a:rPr>
              <a:t>1</a:t>
            </a:r>
            <a:r>
              <a:rPr lang="en-US" dirty="0">
                <a:solidFill>
                  <a:schemeClr val="dk1"/>
                </a:solidFill>
                <a:latin typeface="Times New Roman"/>
                <a:ea typeface="Times New Roman"/>
                <a:cs typeface="Times New Roman"/>
                <a:sym typeface="Times New Roman"/>
              </a:rPr>
              <a:t>Department of Earth Sciences, University of Arkansas at Little Rock</a:t>
            </a:r>
          </a:p>
          <a:p>
            <a:r>
              <a:rPr lang="en-US" baseline="30000" dirty="0">
                <a:solidFill>
                  <a:schemeClr val="dk1"/>
                </a:solidFill>
                <a:latin typeface="Times New Roman"/>
                <a:ea typeface="Times New Roman"/>
                <a:cs typeface="Times New Roman"/>
                <a:sym typeface="Times New Roman"/>
              </a:rPr>
              <a:t>2</a:t>
            </a:r>
            <a:r>
              <a:rPr lang="en-US" dirty="0">
                <a:solidFill>
                  <a:schemeClr val="dk1"/>
                </a:solidFill>
                <a:latin typeface="Times New Roman"/>
                <a:ea typeface="Times New Roman"/>
                <a:cs typeface="Times New Roman"/>
                <a:sym typeface="Times New Roman"/>
              </a:rPr>
              <a:t>Department of Geosciences, University of Arkansas at Fayetteville</a:t>
            </a:r>
            <a:endParaRPr lang="en-US" baseline="300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060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C66AB79-2460-1C4E-92C2-787A6EFA1970}"/>
              </a:ext>
            </a:extLst>
          </p:cNvPr>
          <p:cNvSpPr txBox="1"/>
          <p:nvPr/>
        </p:nvSpPr>
        <p:spPr>
          <a:xfrm>
            <a:off x="-1" y="159276"/>
            <a:ext cx="1219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Major Ions</a:t>
            </a:r>
          </a:p>
        </p:txBody>
      </p:sp>
      <p:sp>
        <p:nvSpPr>
          <p:cNvPr id="3" name="TextBox 2">
            <a:extLst>
              <a:ext uri="{FF2B5EF4-FFF2-40B4-BE49-F238E27FC236}">
                <a16:creationId xmlns:a16="http://schemas.microsoft.com/office/drawing/2014/main" xmlns="" id="{B90E37A7-34C5-C745-8C03-541ABC4DC5C5}"/>
              </a:ext>
            </a:extLst>
          </p:cNvPr>
          <p:cNvSpPr txBox="1"/>
          <p:nvPr/>
        </p:nvSpPr>
        <p:spPr>
          <a:xfrm>
            <a:off x="1523999" y="899209"/>
            <a:ext cx="9253592" cy="2146870"/>
          </a:xfrm>
          <a:prstGeom prst="rect">
            <a:avLst/>
          </a:prstGeom>
          <a:noFill/>
        </p:spPr>
        <p:txBody>
          <a:bodyPr wrap="square" rtlCol="0">
            <a:spAutoFit/>
          </a:bodyPr>
          <a:lstStyle/>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IC measured concentrations of eight major ions</a:t>
            </a:r>
          </a:p>
          <a:p>
            <a:pPr marL="742939" lvl="1" indent="-28575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Cations: </a:t>
            </a:r>
            <a:r>
              <a:rPr lang="en-US" sz="2400" dirty="0" smtClean="0">
                <a:latin typeface="Times New Roman" panose="02020603050405020304" pitchFamily="18" charset="0"/>
                <a:cs typeface="Times New Roman" panose="02020603050405020304" pitchFamily="18" charset="0"/>
              </a:rPr>
              <a:t>calcium</a:t>
            </a:r>
            <a:r>
              <a:rPr lang="en-US" sz="2400" dirty="0">
                <a:latin typeface="Times New Roman" panose="02020603050405020304" pitchFamily="18" charset="0"/>
                <a:cs typeface="Times New Roman" panose="02020603050405020304" pitchFamily="18" charset="0"/>
              </a:rPr>
              <a:t>, ammonium, magnesium, sodium and potassium</a:t>
            </a:r>
          </a:p>
          <a:p>
            <a:pPr marL="742939" lvl="1" indent="-28575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Anions: sulfate, nitrate, and chloride </a:t>
            </a:r>
          </a:p>
          <a:p>
            <a:pPr>
              <a:buClr>
                <a:srgbClr val="C00000"/>
              </a:buClr>
            </a:pPr>
            <a:endParaRPr lang="en-US" sz="1351"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Most of these constituents are highest at the water’s edge which could be due to greater interactions with and accumulation from the water</a:t>
            </a:r>
          </a:p>
        </p:txBody>
      </p:sp>
      <p:pic>
        <p:nvPicPr>
          <p:cNvPr id="9" name="Picture 8">
            <a:extLst>
              <a:ext uri="{FF2B5EF4-FFF2-40B4-BE49-F238E27FC236}">
                <a16:creationId xmlns:a16="http://schemas.microsoft.com/office/drawing/2014/main" xmlns="" id="{B60C07E7-D84D-2F4C-A07D-99469BBA706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666" b="35833"/>
          <a:stretch/>
        </p:blipFill>
        <p:spPr>
          <a:xfrm>
            <a:off x="1523999" y="3163923"/>
            <a:ext cx="9144000" cy="3300413"/>
          </a:xfrm>
          <a:prstGeom prst="rect">
            <a:avLst/>
          </a:prstGeom>
        </p:spPr>
      </p:pic>
      <p:sp>
        <p:nvSpPr>
          <p:cNvPr id="10" name="TextBox 9">
            <a:extLst>
              <a:ext uri="{FF2B5EF4-FFF2-40B4-BE49-F238E27FC236}">
                <a16:creationId xmlns:a16="http://schemas.microsoft.com/office/drawing/2014/main" xmlns="" id="{F83123DA-744F-384A-B676-DE169BCB64E2}"/>
              </a:ext>
            </a:extLst>
          </p:cNvPr>
          <p:cNvSpPr txBox="1"/>
          <p:nvPr/>
        </p:nvSpPr>
        <p:spPr>
          <a:xfrm>
            <a:off x="1523999" y="6464335"/>
            <a:ext cx="6562727"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16. Fourche Creek Wetlands, metropolitan Little Rock</a:t>
            </a:r>
          </a:p>
        </p:txBody>
      </p:sp>
    </p:spTree>
    <p:extLst>
      <p:ext uri="{BB962C8B-B14F-4D97-AF65-F5344CB8AC3E}">
        <p14:creationId xmlns:p14="http://schemas.microsoft.com/office/powerpoint/2010/main" val="181335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D8D24F2-3616-184C-84A1-2A102482E31D}"/>
              </a:ext>
            </a:extLst>
          </p:cNvPr>
          <p:cNvGrpSpPr/>
          <p:nvPr/>
        </p:nvGrpSpPr>
        <p:grpSpPr>
          <a:xfrm>
            <a:off x="336176" y="957450"/>
            <a:ext cx="11483789" cy="3666647"/>
            <a:chOff x="669607" y="3241795"/>
            <a:chExt cx="9374822" cy="3048139"/>
          </a:xfrm>
        </p:grpSpPr>
        <p:graphicFrame>
          <p:nvGraphicFramePr>
            <p:cNvPr id="3" name="Chart 2">
              <a:extLst>
                <a:ext uri="{FF2B5EF4-FFF2-40B4-BE49-F238E27FC236}">
                  <a16:creationId xmlns:a16="http://schemas.microsoft.com/office/drawing/2014/main" xmlns="" id="{BB92545F-4F6E-8342-8FAF-B21E4DD9EF0B}"/>
                </a:ext>
              </a:extLst>
            </p:cNvPr>
            <p:cNvGraphicFramePr/>
            <p:nvPr>
              <p:extLst>
                <p:ext uri="{D42A27DB-BD31-4B8C-83A1-F6EECF244321}">
                  <p14:modId xmlns:p14="http://schemas.microsoft.com/office/powerpoint/2010/main" val="3554970261"/>
                </p:ext>
              </p:extLst>
            </p:nvPr>
          </p:nvGraphicFramePr>
          <p:xfrm>
            <a:off x="3903185" y="3241795"/>
            <a:ext cx="2908935" cy="27711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xmlns="" id="{8F003637-20E7-854F-87A1-DAD59DB52BD5}"/>
                </a:ext>
              </a:extLst>
            </p:cNvPr>
            <p:cNvGraphicFramePr/>
            <p:nvPr>
              <p:extLst>
                <p:ext uri="{D42A27DB-BD31-4B8C-83A1-F6EECF244321}">
                  <p14:modId xmlns:p14="http://schemas.microsoft.com/office/powerpoint/2010/main" val="3119644897"/>
                </p:ext>
              </p:extLst>
            </p:nvPr>
          </p:nvGraphicFramePr>
          <p:xfrm>
            <a:off x="669607" y="3242430"/>
            <a:ext cx="2908935" cy="27705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xmlns="" id="{174F3784-19E1-5F4E-9A47-09524835E9FB}"/>
                </a:ext>
              </a:extLst>
            </p:cNvPr>
            <p:cNvGraphicFramePr/>
            <p:nvPr>
              <p:extLst>
                <p:ext uri="{D42A27DB-BD31-4B8C-83A1-F6EECF244321}">
                  <p14:modId xmlns:p14="http://schemas.microsoft.com/office/powerpoint/2010/main" val="1339311559"/>
                </p:ext>
              </p:extLst>
            </p:nvPr>
          </p:nvGraphicFramePr>
          <p:xfrm>
            <a:off x="7136764" y="3241795"/>
            <a:ext cx="2907665" cy="277050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xmlns="" id="{E47935B2-2C0A-234F-9EE7-3B9F5ABF5BF0}"/>
                </a:ext>
              </a:extLst>
            </p:cNvPr>
            <p:cNvSpPr txBox="1"/>
            <p:nvPr/>
          </p:nvSpPr>
          <p:spPr>
            <a:xfrm>
              <a:off x="669607" y="6012935"/>
              <a:ext cx="714375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Figures 17-19. Cation concentration present in our floodplain</a:t>
              </a:r>
            </a:p>
          </p:txBody>
        </p:sp>
      </p:grpSp>
      <p:sp>
        <p:nvSpPr>
          <p:cNvPr id="7" name="TextBox 6">
            <a:extLst>
              <a:ext uri="{FF2B5EF4-FFF2-40B4-BE49-F238E27FC236}">
                <a16:creationId xmlns:a16="http://schemas.microsoft.com/office/drawing/2014/main" xmlns="" id="{3B0B31FD-AA6D-0D40-8462-806257B51AEB}"/>
              </a:ext>
            </a:extLst>
          </p:cNvPr>
          <p:cNvSpPr txBox="1"/>
          <p:nvPr/>
        </p:nvSpPr>
        <p:spPr>
          <a:xfrm>
            <a:off x="463859" y="4624097"/>
            <a:ext cx="11229975" cy="1938992"/>
          </a:xfrm>
          <a:prstGeom prst="rect">
            <a:avLst/>
          </a:prstGeom>
          <a:noFill/>
        </p:spPr>
        <p:txBody>
          <a:bodyPr wrap="square" rtlCol="0">
            <a:spAutoFit/>
          </a:bodyPr>
          <a:lstStyle/>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Ca</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and Mg</a:t>
            </a:r>
            <a:r>
              <a:rPr lang="en-US" sz="2400" baseline="30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are naturally occurring</a:t>
            </a:r>
          </a:p>
          <a:p>
            <a:pPr marL="800088" lvl="1" indent="-34290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Ca highest at water edge and decrease into the floodplain</a:t>
            </a:r>
          </a:p>
          <a:p>
            <a:pPr marL="800088" lvl="1" indent="-34290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Mg </a:t>
            </a:r>
            <a:r>
              <a:rPr lang="en-US" sz="2400" dirty="0" smtClean="0">
                <a:latin typeface="Times New Roman" panose="02020603050405020304" pitchFamily="18" charset="0"/>
                <a:cs typeface="Times New Roman" panose="02020603050405020304" pitchFamily="18" charset="0"/>
              </a:rPr>
              <a:t>decreases </a:t>
            </a:r>
            <a:r>
              <a:rPr lang="en-US" sz="2400" dirty="0">
                <a:latin typeface="Times New Roman" panose="02020603050405020304" pitchFamily="18" charset="0"/>
                <a:cs typeface="Times New Roman" panose="02020603050405020304" pitchFamily="18" charset="0"/>
              </a:rPr>
              <a:t>at transect 2, </a:t>
            </a:r>
            <a:r>
              <a:rPr lang="en-US" sz="2400" dirty="0" smtClean="0">
                <a:latin typeface="Times New Roman" panose="02020603050405020304" pitchFamily="18" charset="0"/>
                <a:cs typeface="Times New Roman" panose="02020603050405020304" pitchFamily="18" charset="0"/>
              </a:rPr>
              <a:t>increases </a:t>
            </a:r>
            <a:r>
              <a:rPr lang="en-US" sz="2400" dirty="0">
                <a:latin typeface="Times New Roman" panose="02020603050405020304" pitchFamily="18" charset="0"/>
                <a:cs typeface="Times New Roman" panose="02020603050405020304" pitchFamily="18" charset="0"/>
              </a:rPr>
              <a:t>at 1 and 3</a:t>
            </a:r>
          </a:p>
          <a:p>
            <a:pPr marL="342899" indent="-342900">
              <a:buClr>
                <a:srgbClr val="C00000"/>
              </a:buCl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Ammonium (NH</a:t>
            </a:r>
            <a:r>
              <a:rPr lang="en-US" sz="2400" baseline="30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enters via runoff</a:t>
            </a:r>
          </a:p>
          <a:p>
            <a:pPr marL="800088" lvl="1" indent="-34290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Highest at creek bed of trans 3 then decrease. 1 and 2 increase into the floodplains</a:t>
            </a:r>
          </a:p>
        </p:txBody>
      </p:sp>
      <p:sp>
        <p:nvSpPr>
          <p:cNvPr id="8" name="TextBox 7"/>
          <p:cNvSpPr txBox="1"/>
          <p:nvPr/>
        </p:nvSpPr>
        <p:spPr>
          <a:xfrm>
            <a:off x="-17153" y="93880"/>
            <a:ext cx="1219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Cations</a:t>
            </a:r>
          </a:p>
        </p:txBody>
      </p:sp>
    </p:spTree>
    <p:extLst>
      <p:ext uri="{BB962C8B-B14F-4D97-AF65-F5344CB8AC3E}">
        <p14:creationId xmlns:p14="http://schemas.microsoft.com/office/powerpoint/2010/main" val="1050028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FDCC7752-F576-854F-BFB4-E4A21200566D}"/>
              </a:ext>
            </a:extLst>
          </p:cNvPr>
          <p:cNvGrpSpPr/>
          <p:nvPr/>
        </p:nvGrpSpPr>
        <p:grpSpPr>
          <a:xfrm>
            <a:off x="270747" y="1005826"/>
            <a:ext cx="11674318" cy="3956139"/>
            <a:chOff x="1084580" y="634181"/>
            <a:chExt cx="10413138" cy="3047505"/>
          </a:xfrm>
        </p:grpSpPr>
        <p:graphicFrame>
          <p:nvGraphicFramePr>
            <p:cNvPr id="2" name="Chart 1">
              <a:extLst>
                <a:ext uri="{FF2B5EF4-FFF2-40B4-BE49-F238E27FC236}">
                  <a16:creationId xmlns:a16="http://schemas.microsoft.com/office/drawing/2014/main" xmlns="" id="{54346552-CAAF-2742-9B5A-3FCF1AE86BDD}"/>
                </a:ext>
              </a:extLst>
            </p:cNvPr>
            <p:cNvGraphicFramePr/>
            <p:nvPr>
              <p:extLst>
                <p:ext uri="{D42A27DB-BD31-4B8C-83A1-F6EECF244321}">
                  <p14:modId xmlns:p14="http://schemas.microsoft.com/office/powerpoint/2010/main" val="3715360088"/>
                </p:ext>
              </p:extLst>
            </p:nvPr>
          </p:nvGraphicFramePr>
          <p:xfrm>
            <a:off x="1084580" y="634182"/>
            <a:ext cx="3269388" cy="27705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xmlns="" id="{F63E9BD1-320E-EB4E-AAA8-F18265E7C068}"/>
                </a:ext>
              </a:extLst>
            </p:cNvPr>
            <p:cNvGraphicFramePr/>
            <p:nvPr>
              <p:extLst>
                <p:ext uri="{D42A27DB-BD31-4B8C-83A1-F6EECF244321}">
                  <p14:modId xmlns:p14="http://schemas.microsoft.com/office/powerpoint/2010/main" val="2311386396"/>
                </p:ext>
              </p:extLst>
            </p:nvPr>
          </p:nvGraphicFramePr>
          <p:xfrm>
            <a:off x="4656455" y="634182"/>
            <a:ext cx="3269388" cy="27705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xmlns="" id="{8AE06AE6-2F28-A04B-8C0C-006D908D858F}"/>
                </a:ext>
              </a:extLst>
            </p:cNvPr>
            <p:cNvGraphicFramePr/>
            <p:nvPr>
              <p:extLst>
                <p:ext uri="{D42A27DB-BD31-4B8C-83A1-F6EECF244321}">
                  <p14:modId xmlns:p14="http://schemas.microsoft.com/office/powerpoint/2010/main" val="3088576890"/>
                </p:ext>
              </p:extLst>
            </p:nvPr>
          </p:nvGraphicFramePr>
          <p:xfrm>
            <a:off x="8228330" y="634181"/>
            <a:ext cx="3269388" cy="277050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xmlns="" id="{01EBB6FB-1DA7-FD46-8009-CDACE2495A02}"/>
                </a:ext>
              </a:extLst>
            </p:cNvPr>
            <p:cNvSpPr txBox="1"/>
            <p:nvPr/>
          </p:nvSpPr>
          <p:spPr>
            <a:xfrm>
              <a:off x="1084580" y="3404687"/>
              <a:ext cx="714375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Figures 20-22. Anion concentration present in our floodplain</a:t>
              </a:r>
            </a:p>
          </p:txBody>
        </p:sp>
      </p:grpSp>
      <p:sp>
        <p:nvSpPr>
          <p:cNvPr id="8" name="TextBox 7">
            <a:extLst>
              <a:ext uri="{FF2B5EF4-FFF2-40B4-BE49-F238E27FC236}">
                <a16:creationId xmlns:a16="http://schemas.microsoft.com/office/drawing/2014/main" xmlns="" id="{47C42668-67A2-DD4C-8DDD-A4AA0DB21B0D}"/>
              </a:ext>
            </a:extLst>
          </p:cNvPr>
          <p:cNvSpPr txBox="1"/>
          <p:nvPr/>
        </p:nvSpPr>
        <p:spPr>
          <a:xfrm>
            <a:off x="542924" y="5287433"/>
            <a:ext cx="11129963" cy="830997"/>
          </a:xfrm>
          <a:prstGeom prst="rect">
            <a:avLst/>
          </a:prstGeom>
          <a:noFill/>
        </p:spPr>
        <p:txBody>
          <a:bodyPr wrap="square" rtlCol="0">
            <a:spAutoFit/>
          </a:bodyPr>
          <a:lstStyle/>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All three are highest at the waters edge and decrease as you move into the floodplain</a:t>
            </a:r>
          </a:p>
          <a:p>
            <a:pPr>
              <a:buClr>
                <a:srgbClr val="C00000"/>
              </a:buClr>
            </a:pP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905" y="10290"/>
            <a:ext cx="1219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Anions</a:t>
            </a:r>
          </a:p>
        </p:txBody>
      </p:sp>
    </p:spTree>
    <p:extLst>
      <p:ext uri="{BB962C8B-B14F-4D97-AF65-F5344CB8AC3E}">
        <p14:creationId xmlns:p14="http://schemas.microsoft.com/office/powerpoint/2010/main" val="314435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8AB1A22-35E5-9D48-8EB6-D4D5647DE432}"/>
              </a:ext>
            </a:extLst>
          </p:cNvPr>
          <p:cNvSpPr txBox="1"/>
          <p:nvPr/>
        </p:nvSpPr>
        <p:spPr>
          <a:xfrm>
            <a:off x="0" y="371333"/>
            <a:ext cx="12192000" cy="830997"/>
          </a:xfrm>
          <a:prstGeom prst="rect">
            <a:avLst/>
          </a:prstGeom>
          <a:noFill/>
        </p:spPr>
        <p:txBody>
          <a:bodyPr wrap="square" rtlCol="0">
            <a:spAutoFit/>
          </a:bodyPr>
          <a:lstStyle/>
          <a:p>
            <a:pPr marL="285744" indent="-285744" algn="ctr">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ICP-MS measured concentrations of over 40 trace elements</a:t>
            </a:r>
          </a:p>
          <a:p>
            <a:pPr algn="ctr">
              <a:buClr>
                <a:srgbClr val="C00000"/>
              </a:buClr>
            </a:pP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5888618"/>
            <a:ext cx="12192000" cy="461665"/>
          </a:xfrm>
          <a:prstGeom prst="rect">
            <a:avLst/>
          </a:prstGeom>
          <a:noFill/>
        </p:spPr>
        <p:txBody>
          <a:bodyPr wrap="square" rtlCol="0">
            <a:spAutoFit/>
          </a:bodyPr>
          <a:lstStyle/>
          <a:p>
            <a:pPr marL="285744" lvl="0" indent="-285744" algn="ctr">
              <a:buClr>
                <a:srgbClr val="C00000"/>
              </a:buClr>
              <a:buFont typeface="Wingdings" pitchFamily="2" charset="2"/>
              <a:buChar char="q"/>
            </a:pPr>
            <a:r>
              <a:rPr lang="en-US" sz="2400" dirty="0">
                <a:solidFill>
                  <a:prstClr val="black"/>
                </a:solidFill>
                <a:latin typeface="Times New Roman" panose="02020603050405020304" pitchFamily="18" charset="0"/>
                <a:cs typeface="Times New Roman" panose="02020603050405020304" pitchFamily="18" charset="0"/>
              </a:rPr>
              <a:t>All measurements varied with distance in the creek and location in the wetlands</a:t>
            </a:r>
          </a:p>
        </p:txBody>
      </p:sp>
      <p:grpSp>
        <p:nvGrpSpPr>
          <p:cNvPr id="7" name="Group 6">
            <a:extLst>
              <a:ext uri="{FF2B5EF4-FFF2-40B4-BE49-F238E27FC236}">
                <a16:creationId xmlns:a16="http://schemas.microsoft.com/office/drawing/2014/main" xmlns="" id="{93510E05-525C-DB40-BB61-4BFCB4C0D1BC}"/>
              </a:ext>
            </a:extLst>
          </p:cNvPr>
          <p:cNvGrpSpPr/>
          <p:nvPr/>
        </p:nvGrpSpPr>
        <p:grpSpPr>
          <a:xfrm>
            <a:off x="1691601" y="1068377"/>
            <a:ext cx="8625094" cy="4787116"/>
            <a:chOff x="1691601" y="1068377"/>
            <a:chExt cx="8625094" cy="4787116"/>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9070" y="1068377"/>
              <a:ext cx="3857625" cy="451821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0393" b="8431"/>
            <a:stretch/>
          </p:blipFill>
          <p:spPr>
            <a:xfrm>
              <a:off x="1766047" y="1069627"/>
              <a:ext cx="3857625" cy="4537446"/>
            </a:xfrm>
            <a:prstGeom prst="rect">
              <a:avLst/>
            </a:prstGeom>
          </p:spPr>
        </p:pic>
        <p:sp>
          <p:nvSpPr>
            <p:cNvPr id="6" name="TextBox 5">
              <a:extLst>
                <a:ext uri="{FF2B5EF4-FFF2-40B4-BE49-F238E27FC236}">
                  <a16:creationId xmlns:a16="http://schemas.microsoft.com/office/drawing/2014/main" xmlns="" id="{8696E77D-B73B-DB4D-AEB6-798845268E04}"/>
                </a:ext>
              </a:extLst>
            </p:cNvPr>
            <p:cNvSpPr txBox="1"/>
            <p:nvPr/>
          </p:nvSpPr>
          <p:spPr>
            <a:xfrm>
              <a:off x="1691601" y="5578494"/>
              <a:ext cx="400651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23 and 24. Fourche Creek Bottoms</a:t>
              </a:r>
            </a:p>
          </p:txBody>
        </p:sp>
      </p:grpSp>
    </p:spTree>
    <p:extLst>
      <p:ext uri="{BB962C8B-B14F-4D97-AF65-F5344CB8AC3E}">
        <p14:creationId xmlns:p14="http://schemas.microsoft.com/office/powerpoint/2010/main" val="645381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1E99DB-F9A9-624A-8CEB-94D9463D695D}"/>
              </a:ext>
            </a:extLst>
          </p:cNvPr>
          <p:cNvSpPr/>
          <p:nvPr/>
        </p:nvSpPr>
        <p:spPr>
          <a:xfrm>
            <a:off x="1" y="0"/>
            <a:ext cx="12192000" cy="769441"/>
          </a:xfrm>
          <a:prstGeom prst="rect">
            <a:avLst/>
          </a:prstGeom>
        </p:spPr>
        <p:txBody>
          <a:bodyPr wrap="square">
            <a:spAutoFit/>
          </a:bodyPr>
          <a:lstStyle/>
          <a:p>
            <a:pPr algn="ctr"/>
            <a:r>
              <a:rPr lang="en-US" sz="4400" dirty="0">
                <a:latin typeface="Times New Roman" panose="02020603050405020304" pitchFamily="18" charset="0"/>
                <a:cs typeface="Times New Roman" panose="02020603050405020304" pitchFamily="18" charset="0"/>
              </a:rPr>
              <a:t>Trace Elements</a:t>
            </a:r>
          </a:p>
        </p:txBody>
      </p:sp>
      <p:grpSp>
        <p:nvGrpSpPr>
          <p:cNvPr id="7" name="Group 6">
            <a:extLst>
              <a:ext uri="{FF2B5EF4-FFF2-40B4-BE49-F238E27FC236}">
                <a16:creationId xmlns:a16="http://schemas.microsoft.com/office/drawing/2014/main" xmlns="" id="{00D23F59-2B9D-534F-AFEF-D49E2C43755A}"/>
              </a:ext>
            </a:extLst>
          </p:cNvPr>
          <p:cNvGrpSpPr/>
          <p:nvPr/>
        </p:nvGrpSpPr>
        <p:grpSpPr>
          <a:xfrm>
            <a:off x="1184978" y="961289"/>
            <a:ext cx="9843749" cy="3900125"/>
            <a:chOff x="1193465" y="1057157"/>
            <a:chExt cx="9307079" cy="3900125"/>
          </a:xfrm>
        </p:grpSpPr>
        <p:graphicFrame>
          <p:nvGraphicFramePr>
            <p:cNvPr id="3" name="Chart 2">
              <a:extLst>
                <a:ext uri="{FF2B5EF4-FFF2-40B4-BE49-F238E27FC236}">
                  <a16:creationId xmlns:a16="http://schemas.microsoft.com/office/drawing/2014/main" xmlns="" id="{AEE54EDB-287E-2244-A0C3-496141272D8E}"/>
                </a:ext>
              </a:extLst>
            </p:cNvPr>
            <p:cNvGraphicFramePr>
              <a:graphicFrameLocks/>
            </p:cNvGraphicFramePr>
            <p:nvPr>
              <p:extLst>
                <p:ext uri="{D42A27DB-BD31-4B8C-83A1-F6EECF244321}">
                  <p14:modId xmlns:p14="http://schemas.microsoft.com/office/powerpoint/2010/main" val="2600490468"/>
                </p:ext>
              </p:extLst>
            </p:nvPr>
          </p:nvGraphicFramePr>
          <p:xfrm>
            <a:off x="6359709" y="1057157"/>
            <a:ext cx="4140835" cy="3623127"/>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xmlns="" id="{C5AB3685-9924-DA4E-882B-41A3F0E172DB}"/>
                </a:ext>
              </a:extLst>
            </p:cNvPr>
            <p:cNvSpPr/>
            <p:nvPr/>
          </p:nvSpPr>
          <p:spPr>
            <a:xfrm>
              <a:off x="1193465" y="4680283"/>
              <a:ext cx="6712468" cy="276999"/>
            </a:xfrm>
            <a:prstGeom prst="rect">
              <a:avLst/>
            </a:prstGeom>
          </p:spPr>
          <p:txBody>
            <a:bodyPr>
              <a:spAutoFit/>
            </a:bodyPr>
            <a:lstStyle/>
            <a:p>
              <a:r>
                <a:rPr lang="en-US" sz="1200" dirty="0">
                  <a:latin typeface="Times New Roman" panose="02020603050405020304" pitchFamily="18" charset="0"/>
                  <a:cs typeface="Times New Roman" panose="02020603050405020304" pitchFamily="18" charset="0"/>
                </a:rPr>
                <a:t>Figures 25 and 26. </a:t>
              </a:r>
              <a:r>
                <a:rPr lang="en-US" sz="1200" dirty="0" smtClean="0">
                  <a:latin typeface="Times New Roman" panose="02020603050405020304" pitchFamily="18" charset="0"/>
                  <a:cs typeface="Times New Roman" panose="02020603050405020304" pitchFamily="18" charset="0"/>
                </a:rPr>
                <a:t>Selenium</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 Manganese concentrations  </a:t>
              </a:r>
            </a:p>
          </p:txBody>
        </p:sp>
      </p:grpSp>
      <p:sp>
        <p:nvSpPr>
          <p:cNvPr id="8" name="TextBox 7">
            <a:extLst>
              <a:ext uri="{FF2B5EF4-FFF2-40B4-BE49-F238E27FC236}">
                <a16:creationId xmlns:a16="http://schemas.microsoft.com/office/drawing/2014/main" xmlns="" id="{8673EB25-1C2F-7D4B-AC25-EDD154751EFE}"/>
              </a:ext>
            </a:extLst>
          </p:cNvPr>
          <p:cNvSpPr txBox="1"/>
          <p:nvPr/>
        </p:nvSpPr>
        <p:spPr>
          <a:xfrm>
            <a:off x="1184978" y="5053264"/>
            <a:ext cx="11007023" cy="1569660"/>
          </a:xfrm>
          <a:prstGeom prst="rect">
            <a:avLst/>
          </a:prstGeom>
          <a:noFill/>
        </p:spPr>
        <p:txBody>
          <a:bodyPr wrap="square" rtlCol="0">
            <a:spAutoFit/>
          </a:bodyPr>
          <a:lstStyle/>
          <a:p>
            <a:pPr marL="342900" indent="-342900">
              <a:buClr>
                <a:srgbClr val="C00000"/>
              </a:buClr>
              <a:buFont typeface="Wingdings" pitchFamily="2" charset="2"/>
              <a:buChar char="q"/>
            </a:pPr>
            <a:r>
              <a:rPr lang="en-US" sz="2400" dirty="0" smtClean="0">
                <a:latin typeface="Times New Roman" panose="02020603050405020304" pitchFamily="18" charset="0"/>
                <a:cs typeface="Times New Roman" panose="02020603050405020304" pitchFamily="18" charset="0"/>
              </a:rPr>
              <a:t>Se </a:t>
            </a:r>
            <a:r>
              <a:rPr lang="en-US" sz="2400" dirty="0" smtClean="0">
                <a:latin typeface="Times New Roman" panose="02020603050405020304" pitchFamily="18" charset="0"/>
                <a:cs typeface="Times New Roman" panose="02020603050405020304" pitchFamily="18" charset="0"/>
              </a:rPr>
              <a:t>reached </a:t>
            </a:r>
            <a:r>
              <a:rPr lang="en-US" sz="2400" dirty="0">
                <a:latin typeface="Times New Roman" panose="02020603050405020304" pitchFamily="18" charset="0"/>
                <a:cs typeface="Times New Roman" panose="02020603050405020304" pitchFamily="18" charset="0"/>
              </a:rPr>
              <a:t>a max at 80 </a:t>
            </a:r>
            <a:r>
              <a:rPr lang="en-US" sz="2400" dirty="0" err="1">
                <a:latin typeface="Times New Roman" panose="02020603050405020304" pitchFamily="18" charset="0"/>
                <a:cs typeface="Times New Roman" panose="02020603050405020304" pitchFamily="18" charset="0"/>
              </a:rPr>
              <a:t>ft</a:t>
            </a:r>
            <a:r>
              <a:rPr lang="en-US" sz="2400" dirty="0">
                <a:latin typeface="Times New Roman" panose="02020603050405020304" pitchFamily="18" charset="0"/>
                <a:cs typeface="Times New Roman" panose="02020603050405020304" pitchFamily="18" charset="0"/>
              </a:rPr>
              <a:t> of trans </a:t>
            </a:r>
            <a:r>
              <a:rPr lang="en-US" sz="2400" dirty="0" smtClean="0">
                <a:latin typeface="Times New Roman" panose="02020603050405020304" pitchFamily="18" charset="0"/>
                <a:cs typeface="Times New Roman" panose="02020603050405020304" pitchFamily="18" charset="0"/>
              </a:rPr>
              <a:t>1</a:t>
            </a:r>
          </a:p>
          <a:p>
            <a:pPr marL="800089" lvl="1" indent="-342900">
              <a:buClr>
                <a:srgbClr val="C00000"/>
              </a:buClr>
              <a:buFont typeface="Wingdings" charset="2"/>
              <a:buChar char="§"/>
            </a:pPr>
            <a:r>
              <a:rPr lang="en-US" sz="2400" dirty="0" smtClean="0">
                <a:latin typeface="Times New Roman" panose="02020603050405020304" pitchFamily="18" charset="0"/>
                <a:cs typeface="Times New Roman" panose="02020603050405020304" pitchFamily="18" charset="0"/>
              </a:rPr>
              <a:t>Se can impact aquatic life</a:t>
            </a:r>
            <a:endParaRPr lang="en-US" sz="2400" dirty="0">
              <a:latin typeface="Times New Roman" panose="02020603050405020304" pitchFamily="18" charset="0"/>
              <a:cs typeface="Times New Roman" panose="02020603050405020304" pitchFamily="18" charset="0"/>
            </a:endParaRPr>
          </a:p>
          <a:p>
            <a:pPr marL="342900" indent="-342900">
              <a:buClr>
                <a:srgbClr val="C00000"/>
              </a:buClr>
              <a:buFont typeface="Wingdings" pitchFamily="2" charset="2"/>
              <a:buChar char="q"/>
            </a:pPr>
            <a:r>
              <a:rPr lang="en-US" sz="2400" dirty="0" err="1">
                <a:latin typeface="Times New Roman" panose="02020603050405020304" pitchFamily="18" charset="0"/>
                <a:cs typeface="Times New Roman" panose="02020603050405020304" pitchFamily="18" charset="0"/>
              </a:rPr>
              <a:t>Mn</a:t>
            </a:r>
            <a:r>
              <a:rPr lang="en-US" sz="2400" dirty="0">
                <a:latin typeface="Times New Roman" panose="02020603050405020304" pitchFamily="18" charset="0"/>
                <a:cs typeface="Times New Roman" panose="02020603050405020304" pitchFamily="18" charset="0"/>
              </a:rPr>
              <a:t> decreases as you move into the </a:t>
            </a:r>
            <a:r>
              <a:rPr lang="en-US" sz="2400" dirty="0" smtClean="0">
                <a:latin typeface="Times New Roman" panose="02020603050405020304" pitchFamily="18" charset="0"/>
                <a:cs typeface="Times New Roman" panose="02020603050405020304" pitchFamily="18" charset="0"/>
              </a:rPr>
              <a:t>floodplain</a:t>
            </a:r>
          </a:p>
          <a:p>
            <a:pPr marL="800089" lvl="1" indent="-342900">
              <a:buClr>
                <a:srgbClr val="C00000"/>
              </a:buClr>
              <a:buFont typeface="Wingdings" charset="2"/>
              <a:buChar char="§"/>
            </a:pPr>
            <a:r>
              <a:rPr lang="en-US" sz="2400" dirty="0" smtClean="0">
                <a:latin typeface="Times New Roman" panose="02020603050405020304" pitchFamily="18" charset="0"/>
                <a:cs typeface="Times New Roman" panose="02020603050405020304" pitchFamily="18" charset="0"/>
              </a:rPr>
              <a:t>Can </a:t>
            </a:r>
            <a:r>
              <a:rPr lang="en-US" sz="2400" dirty="0" smtClean="0">
                <a:latin typeface="Times New Roman" panose="02020603050405020304" pitchFamily="18" charset="0"/>
                <a:cs typeface="Times New Roman" panose="02020603050405020304" pitchFamily="18" charset="0"/>
              </a:rPr>
              <a:t>adsorb other constituents and remove them from the water column</a:t>
            </a:r>
            <a:endParaRPr lang="en-US" sz="2400" dirty="0">
              <a:latin typeface="Times New Roman" panose="02020603050405020304" pitchFamily="18" charset="0"/>
              <a:cs typeface="Times New Roman" panose="02020603050405020304" pitchFamily="18" charset="0"/>
            </a:endParaRPr>
          </a:p>
        </p:txBody>
      </p:sp>
      <p:graphicFrame>
        <p:nvGraphicFramePr>
          <p:cNvPr id="10" name="Chart 9">
            <a:extLst>
              <a:ext uri="{FF2B5EF4-FFF2-40B4-BE49-F238E27FC236}">
                <a16:creationId xmlns:xdr="http://schemas.openxmlformats.org/drawingml/2006/spreadsheetDrawing" xmlns:a16="http://schemas.microsoft.com/office/drawing/2014/main" xmlns="" xmlns:lc="http://schemas.openxmlformats.org/drawingml/2006/lockedCanvas" id="{CFE69693-D22E-7B49-8C22-00755C01822B}"/>
              </a:ext>
            </a:extLst>
          </p:cNvPr>
          <p:cNvGraphicFramePr>
            <a:graphicFrameLocks/>
          </p:cNvGraphicFramePr>
          <p:nvPr>
            <p:extLst>
              <p:ext uri="{D42A27DB-BD31-4B8C-83A1-F6EECF244321}">
                <p14:modId xmlns:p14="http://schemas.microsoft.com/office/powerpoint/2010/main" val="1175116"/>
              </p:ext>
            </p:extLst>
          </p:nvPr>
        </p:nvGraphicFramePr>
        <p:xfrm>
          <a:off x="1184978" y="961288"/>
          <a:ext cx="4379606" cy="36231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1218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82A1B324-F09A-B34C-9FA7-08A73A59B16E}"/>
              </a:ext>
            </a:extLst>
          </p:cNvPr>
          <p:cNvSpPr/>
          <p:nvPr/>
        </p:nvSpPr>
        <p:spPr>
          <a:xfrm>
            <a:off x="18047" y="0"/>
            <a:ext cx="12191999" cy="769441"/>
          </a:xfrm>
          <a:prstGeom prst="rect">
            <a:avLst/>
          </a:prstGeom>
        </p:spPr>
        <p:txBody>
          <a:bodyPr wrap="square">
            <a:spAutoFit/>
          </a:bodyPr>
          <a:lstStyle/>
          <a:p>
            <a:pPr algn="ctr"/>
            <a:r>
              <a:rPr lang="en-US" sz="4400" dirty="0">
                <a:latin typeface="Times New Roman" panose="02020603050405020304" pitchFamily="18" charset="0"/>
                <a:cs typeface="Times New Roman" panose="02020603050405020304" pitchFamily="18" charset="0"/>
              </a:rPr>
              <a:t>Trace Elements</a:t>
            </a:r>
          </a:p>
        </p:txBody>
      </p:sp>
      <p:grpSp>
        <p:nvGrpSpPr>
          <p:cNvPr id="8" name="Group 7">
            <a:extLst>
              <a:ext uri="{FF2B5EF4-FFF2-40B4-BE49-F238E27FC236}">
                <a16:creationId xmlns:a16="http://schemas.microsoft.com/office/drawing/2014/main" xmlns="" id="{8722E714-AD2F-6D45-850C-20BE234D94BF}"/>
              </a:ext>
            </a:extLst>
          </p:cNvPr>
          <p:cNvGrpSpPr/>
          <p:nvPr/>
        </p:nvGrpSpPr>
        <p:grpSpPr>
          <a:xfrm>
            <a:off x="1087855" y="976262"/>
            <a:ext cx="10034337" cy="4101462"/>
            <a:chOff x="1977576" y="653087"/>
            <a:chExt cx="8588156" cy="3025134"/>
          </a:xfrm>
        </p:grpSpPr>
        <p:graphicFrame>
          <p:nvGraphicFramePr>
            <p:cNvPr id="3" name="Chart 2">
              <a:extLst>
                <a:ext uri="{FF2B5EF4-FFF2-40B4-BE49-F238E27FC236}">
                  <a16:creationId xmlns:a16="http://schemas.microsoft.com/office/drawing/2014/main" xmlns="" id="{3011D17A-6516-6243-BA3B-9A19943EE15C}"/>
                </a:ext>
              </a:extLst>
            </p:cNvPr>
            <p:cNvGraphicFramePr>
              <a:graphicFrameLocks/>
            </p:cNvGraphicFramePr>
            <p:nvPr>
              <p:extLst>
                <p:ext uri="{D42A27DB-BD31-4B8C-83A1-F6EECF244321}">
                  <p14:modId xmlns:p14="http://schemas.microsoft.com/office/powerpoint/2010/main" val="4053575805"/>
                </p:ext>
              </p:extLst>
            </p:nvPr>
          </p:nvGraphicFramePr>
          <p:xfrm>
            <a:off x="6723002" y="653087"/>
            <a:ext cx="3842730" cy="27705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xmlns="" id="{D3C5BC75-2435-4047-8C97-BFB9B175C0ED}"/>
                </a:ext>
              </a:extLst>
            </p:cNvPr>
            <p:cNvGraphicFramePr>
              <a:graphicFrameLocks/>
            </p:cNvGraphicFramePr>
            <p:nvPr>
              <p:extLst>
                <p:ext uri="{D42A27DB-BD31-4B8C-83A1-F6EECF244321}">
                  <p14:modId xmlns:p14="http://schemas.microsoft.com/office/powerpoint/2010/main" val="2004082586"/>
                </p:ext>
              </p:extLst>
            </p:nvPr>
          </p:nvGraphicFramePr>
          <p:xfrm>
            <a:off x="1977576" y="653087"/>
            <a:ext cx="3842730" cy="277050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xmlns="" id="{D2C75294-ACF1-5C4B-A927-3B8532B2791F}"/>
                </a:ext>
              </a:extLst>
            </p:cNvPr>
            <p:cNvSpPr txBox="1"/>
            <p:nvPr/>
          </p:nvSpPr>
          <p:spPr>
            <a:xfrm>
              <a:off x="1977576" y="3401222"/>
              <a:ext cx="59436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27 and 28. Zinc, and Lead concentrations </a:t>
              </a:r>
            </a:p>
          </p:txBody>
        </p:sp>
      </p:grpSp>
      <p:sp>
        <p:nvSpPr>
          <p:cNvPr id="9" name="TextBox 8">
            <a:extLst>
              <a:ext uri="{FF2B5EF4-FFF2-40B4-BE49-F238E27FC236}">
                <a16:creationId xmlns:a16="http://schemas.microsoft.com/office/drawing/2014/main" xmlns="" id="{E2457777-F467-754F-9725-9BEC1544C112}"/>
              </a:ext>
            </a:extLst>
          </p:cNvPr>
          <p:cNvSpPr txBox="1"/>
          <p:nvPr/>
        </p:nvSpPr>
        <p:spPr>
          <a:xfrm>
            <a:off x="2625242" y="5283858"/>
            <a:ext cx="8014265" cy="1200328"/>
          </a:xfrm>
          <a:prstGeom prst="rect">
            <a:avLst/>
          </a:prstGeom>
          <a:noFill/>
        </p:spPr>
        <p:txBody>
          <a:bodyPr wrap="square" rtlCol="0">
            <a:spAutoFit/>
          </a:bodyPr>
          <a:lstStyle/>
          <a:p>
            <a:pPr marL="342900" indent="-342900">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Zn decreases as you move into the </a:t>
            </a:r>
            <a:r>
              <a:rPr lang="en-US" sz="2400" dirty="0" smtClean="0">
                <a:latin typeface="Times New Roman" panose="02020603050405020304" pitchFamily="18" charset="0"/>
                <a:cs typeface="Times New Roman" panose="02020603050405020304" pitchFamily="18" charset="0"/>
              </a:rPr>
              <a:t>floodplain  </a:t>
            </a:r>
            <a:endParaRPr lang="en-US" sz="2400" dirty="0">
              <a:latin typeface="Times New Roman" panose="02020603050405020304" pitchFamily="18" charset="0"/>
              <a:cs typeface="Times New Roman" panose="02020603050405020304" pitchFamily="18" charset="0"/>
            </a:endParaRPr>
          </a:p>
          <a:p>
            <a:pPr marL="342900" indent="-342900">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Pb increases from the creek into the </a:t>
            </a:r>
            <a:r>
              <a:rPr lang="en-US" sz="2400" dirty="0" smtClean="0">
                <a:latin typeface="Times New Roman" panose="02020603050405020304" pitchFamily="18" charset="0"/>
                <a:cs typeface="Times New Roman" panose="02020603050405020304" pitchFamily="18" charset="0"/>
              </a:rPr>
              <a:t>floodplain</a:t>
            </a:r>
          </a:p>
          <a:p>
            <a:pPr marL="342900" indent="-342900">
              <a:buClr>
                <a:srgbClr val="C00000"/>
              </a:buClr>
              <a:buFont typeface="Wingdings" pitchFamily="2" charset="2"/>
              <a:buChar char="q"/>
            </a:pPr>
            <a:r>
              <a:rPr lang="en-US" sz="2400" dirty="0" smtClean="0">
                <a:latin typeface="Times New Roman" panose="02020603050405020304" pitchFamily="18" charset="0"/>
                <a:cs typeface="Times New Roman" panose="02020603050405020304" pitchFamily="18" charset="0"/>
              </a:rPr>
              <a:t>Both from anthropogenic sources (roadways)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640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281B29B-6D8A-C74C-B601-2DFB103813C6}"/>
              </a:ext>
            </a:extLst>
          </p:cNvPr>
          <p:cNvSpPr/>
          <p:nvPr/>
        </p:nvSpPr>
        <p:spPr>
          <a:xfrm>
            <a:off x="1" y="19830"/>
            <a:ext cx="12191999" cy="769441"/>
          </a:xfrm>
          <a:prstGeom prst="rect">
            <a:avLst/>
          </a:prstGeom>
        </p:spPr>
        <p:txBody>
          <a:bodyPr wrap="square">
            <a:spAutoFit/>
          </a:bodyPr>
          <a:lstStyle/>
          <a:p>
            <a:pPr algn="ctr"/>
            <a:r>
              <a:rPr lang="en-US" sz="4400" dirty="0">
                <a:latin typeface="Times New Roman" panose="02020603050405020304" pitchFamily="18" charset="0"/>
                <a:cs typeface="Times New Roman" panose="02020603050405020304" pitchFamily="18" charset="0"/>
              </a:rPr>
              <a:t>Trace Elements</a:t>
            </a:r>
          </a:p>
        </p:txBody>
      </p:sp>
      <p:grpSp>
        <p:nvGrpSpPr>
          <p:cNvPr id="7" name="Group 6">
            <a:extLst>
              <a:ext uri="{FF2B5EF4-FFF2-40B4-BE49-F238E27FC236}">
                <a16:creationId xmlns:a16="http://schemas.microsoft.com/office/drawing/2014/main" xmlns="" id="{6B333575-635B-5147-B908-6D55BE1B961C}"/>
              </a:ext>
            </a:extLst>
          </p:cNvPr>
          <p:cNvGrpSpPr/>
          <p:nvPr/>
        </p:nvGrpSpPr>
        <p:grpSpPr>
          <a:xfrm>
            <a:off x="926694" y="905167"/>
            <a:ext cx="10338610" cy="4270690"/>
            <a:chOff x="981593" y="744337"/>
            <a:chExt cx="10338610" cy="3803873"/>
          </a:xfrm>
        </p:grpSpPr>
        <p:graphicFrame>
          <p:nvGraphicFramePr>
            <p:cNvPr id="2" name="Chart 1">
              <a:extLst>
                <a:ext uri="{FF2B5EF4-FFF2-40B4-BE49-F238E27FC236}">
                  <a16:creationId xmlns:a16="http://schemas.microsoft.com/office/drawing/2014/main" xmlns="" id="{CFE69693-D22E-7B49-8C22-00755C01822B}"/>
                </a:ext>
              </a:extLst>
            </p:cNvPr>
            <p:cNvGraphicFramePr>
              <a:graphicFrameLocks/>
            </p:cNvGraphicFramePr>
            <p:nvPr>
              <p:extLst>
                <p:ext uri="{D42A27DB-BD31-4B8C-83A1-F6EECF244321}">
                  <p14:modId xmlns:p14="http://schemas.microsoft.com/office/powerpoint/2010/main" val="3627193419"/>
                </p:ext>
              </p:extLst>
            </p:nvPr>
          </p:nvGraphicFramePr>
          <p:xfrm>
            <a:off x="981593" y="744337"/>
            <a:ext cx="4733407" cy="35268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xmlns="" id="{D970131C-2D6F-364F-A9D2-48490837DB97}"/>
                </a:ext>
              </a:extLst>
            </p:cNvPr>
            <p:cNvGraphicFramePr>
              <a:graphicFrameLocks/>
            </p:cNvGraphicFramePr>
            <p:nvPr>
              <p:extLst>
                <p:ext uri="{D42A27DB-BD31-4B8C-83A1-F6EECF244321}">
                  <p14:modId xmlns:p14="http://schemas.microsoft.com/office/powerpoint/2010/main" val="2599447580"/>
                </p:ext>
              </p:extLst>
            </p:nvPr>
          </p:nvGraphicFramePr>
          <p:xfrm>
            <a:off x="6586796" y="744337"/>
            <a:ext cx="4733407" cy="352687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4AEE51EB-E7C4-484E-889C-BA57C0A72175}"/>
                </a:ext>
              </a:extLst>
            </p:cNvPr>
            <p:cNvSpPr txBox="1"/>
            <p:nvPr/>
          </p:nvSpPr>
          <p:spPr>
            <a:xfrm>
              <a:off x="981593" y="4271211"/>
              <a:ext cx="571999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29 and 30. Arsenic and Cadmium concentrations </a:t>
              </a:r>
            </a:p>
          </p:txBody>
        </p:sp>
      </p:grpSp>
      <p:sp>
        <p:nvSpPr>
          <p:cNvPr id="6" name="TextBox 5">
            <a:extLst>
              <a:ext uri="{FF2B5EF4-FFF2-40B4-BE49-F238E27FC236}">
                <a16:creationId xmlns:a16="http://schemas.microsoft.com/office/drawing/2014/main" xmlns="" id="{03E167E0-1BFF-0D44-A07F-08988717BD81}"/>
              </a:ext>
            </a:extLst>
          </p:cNvPr>
          <p:cNvSpPr txBox="1"/>
          <p:nvPr/>
        </p:nvSpPr>
        <p:spPr>
          <a:xfrm>
            <a:off x="1975409" y="5326441"/>
            <a:ext cx="9594861" cy="1938992"/>
          </a:xfrm>
          <a:prstGeom prst="rect">
            <a:avLst/>
          </a:prstGeom>
          <a:noFill/>
        </p:spPr>
        <p:txBody>
          <a:bodyPr wrap="square" rtlCol="0">
            <a:spAutoFit/>
          </a:bodyPr>
          <a:lstStyle/>
          <a:p>
            <a:pPr marL="285750" indent="-285750">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 As reached a max at 20 </a:t>
            </a:r>
            <a:r>
              <a:rPr lang="en-US" sz="2400" dirty="0" err="1">
                <a:latin typeface="Times New Roman" panose="02020603050405020304" pitchFamily="18" charset="0"/>
                <a:cs typeface="Times New Roman" panose="02020603050405020304" pitchFamily="18" charset="0"/>
              </a:rPr>
              <a:t>ft</a:t>
            </a:r>
            <a:r>
              <a:rPr lang="en-US" sz="2400" dirty="0">
                <a:latin typeface="Times New Roman" panose="02020603050405020304" pitchFamily="18" charset="0"/>
                <a:cs typeface="Times New Roman" panose="02020603050405020304" pitchFamily="18" charset="0"/>
              </a:rPr>
              <a:t> of trans 1 and </a:t>
            </a:r>
            <a:r>
              <a:rPr lang="en-US" sz="2400" dirty="0" smtClean="0">
                <a:latin typeface="Times New Roman" panose="02020603050405020304" pitchFamily="18" charset="0"/>
                <a:cs typeface="Times New Roman" panose="02020603050405020304" pitchFamily="18" charset="0"/>
              </a:rPr>
              <a:t>then increases </a:t>
            </a:r>
          </a:p>
          <a:p>
            <a:pPr marL="800089" lvl="1" indent="-342900">
              <a:buClr>
                <a:srgbClr val="C00000"/>
              </a:buClr>
              <a:buFont typeface="Wingdings" charset="2"/>
              <a:buChar char="§"/>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Of concern for human health</a:t>
            </a:r>
            <a:endParaRPr lang="en-US" sz="2400" dirty="0">
              <a:latin typeface="Times New Roman" panose="02020603050405020304" pitchFamily="18" charset="0"/>
              <a:cs typeface="Times New Roman" panose="02020603050405020304" pitchFamily="18" charset="0"/>
            </a:endParaRPr>
          </a:p>
          <a:p>
            <a:pPr marL="285750" indent="-285750">
              <a:buClr>
                <a:srgbClr val="C00000"/>
              </a:buClr>
              <a:buFont typeface="Wingdings" pitchFamily="2" charset="2"/>
              <a:buChar char="q"/>
            </a:pPr>
            <a:r>
              <a:rPr lang="en-US" sz="2400" dirty="0" smtClean="0">
                <a:latin typeface="Times New Roman" panose="02020603050405020304" pitchFamily="18" charset="0"/>
                <a:cs typeface="Times New Roman" panose="02020603050405020304" pitchFamily="18" charset="0"/>
              </a:rPr>
              <a:t>Cd decreases </a:t>
            </a:r>
            <a:r>
              <a:rPr lang="en-US" sz="2400" dirty="0">
                <a:latin typeface="Times New Roman" panose="02020603050405020304" pitchFamily="18" charset="0"/>
                <a:cs typeface="Times New Roman" panose="02020603050405020304" pitchFamily="18" charset="0"/>
              </a:rPr>
              <a:t>into </a:t>
            </a:r>
            <a:r>
              <a:rPr lang="en-US" sz="2400" dirty="0" smtClean="0">
                <a:latin typeface="Times New Roman" panose="02020603050405020304" pitchFamily="18" charset="0"/>
                <a:cs typeface="Times New Roman" panose="02020603050405020304" pitchFamily="18" charset="0"/>
              </a:rPr>
              <a:t>floodplain</a:t>
            </a:r>
          </a:p>
          <a:p>
            <a:pPr marL="800089" lvl="1" indent="-342900">
              <a:buClr>
                <a:srgbClr val="C00000"/>
              </a:buClr>
              <a:buFont typeface="Wingdings" charset="2"/>
              <a:buChar char="§"/>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Associated with creek water</a:t>
            </a:r>
            <a:endParaRPr lang="en-US" sz="2400" dirty="0" smtClean="0">
              <a:latin typeface="Times New Roman" panose="02020603050405020304" pitchFamily="18" charset="0"/>
              <a:cs typeface="Times New Roman" panose="02020603050405020304" pitchFamily="18" charset="0"/>
            </a:endParaRPr>
          </a:p>
          <a:p>
            <a:pPr>
              <a:buClr>
                <a:srgbClr val="C00000"/>
              </a:buCl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2564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D1AACFF-9DA9-DF4A-9F16-25D0B8570EA6}"/>
              </a:ext>
            </a:extLst>
          </p:cNvPr>
          <p:cNvSpPr/>
          <p:nvPr/>
        </p:nvSpPr>
        <p:spPr>
          <a:xfrm>
            <a:off x="246580" y="857593"/>
            <a:ext cx="11945420" cy="5262979"/>
          </a:xfrm>
          <a:prstGeom prst="rect">
            <a:avLst/>
          </a:prstGeom>
        </p:spPr>
        <p:txBody>
          <a:bodyPr wrap="square">
            <a:spAutoFit/>
          </a:bodyPr>
          <a:lstStyle/>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 We found consistent data linking the finest grain size to trace </a:t>
            </a:r>
            <a:r>
              <a:rPr lang="en-US" sz="2400" dirty="0" smtClean="0">
                <a:latin typeface="Times New Roman" panose="02020603050405020304" pitchFamily="18" charset="0"/>
                <a:cs typeface="Times New Roman" panose="02020603050405020304" pitchFamily="18" charset="0"/>
              </a:rPr>
              <a:t>element concentrations </a:t>
            </a:r>
            <a:r>
              <a:rPr lang="en-US" sz="2400" dirty="0">
                <a:latin typeface="Times New Roman" panose="02020603050405020304" pitchFamily="18" charset="0"/>
                <a:cs typeface="Times New Roman" panose="02020603050405020304" pitchFamily="18" charset="0"/>
              </a:rPr>
              <a:t>within all locations</a:t>
            </a:r>
          </a:p>
          <a:p>
            <a:pPr lvl="1">
              <a:buClr>
                <a:srgbClr val="C00000"/>
              </a:buClr>
            </a:pPr>
            <a:endParaRPr lang="en-US" sz="2400" dirty="0">
              <a:latin typeface="Times New Roman" panose="02020603050405020304" pitchFamily="18" charset="0"/>
              <a:cs typeface="Times New Roman" panose="02020603050405020304" pitchFamily="18" charset="0"/>
            </a:endParaRPr>
          </a:p>
          <a:p>
            <a:pPr marL="342900" indent="-342900">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Several factors appear to affect the concentration in the sediment: </a:t>
            </a:r>
          </a:p>
          <a:p>
            <a:pPr marL="800089" lvl="1" indent="-34290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Grain size</a:t>
            </a:r>
          </a:p>
          <a:p>
            <a:pPr marL="800089" lvl="1" indent="-34290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Distance from the creek</a:t>
            </a:r>
          </a:p>
          <a:p>
            <a:pPr marL="800089" lvl="1" indent="-34290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Amount of interaction with the creek water</a:t>
            </a:r>
          </a:p>
          <a:p>
            <a:pPr marL="800089" lvl="1" indent="-34290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Nearby contaminant sources</a:t>
            </a:r>
          </a:p>
          <a:p>
            <a:pPr lvl="1">
              <a:buClr>
                <a:srgbClr val="C00000"/>
              </a:buClr>
            </a:pPr>
            <a:endParaRPr lang="en-US" sz="2400" dirty="0">
              <a:latin typeface="Times New Roman" panose="02020603050405020304" pitchFamily="18" charset="0"/>
              <a:cs typeface="Times New Roman" panose="02020603050405020304" pitchFamily="18" charset="0"/>
            </a:endParaRPr>
          </a:p>
          <a:p>
            <a:pPr marL="342900" indent="-342900">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Trace elements measured under USGS Geochemical </a:t>
            </a:r>
            <a:r>
              <a:rPr lang="en-US" sz="2400" dirty="0" smtClean="0">
                <a:latin typeface="Times New Roman" panose="02020603050405020304" pitchFamily="18" charset="0"/>
                <a:cs typeface="Times New Roman" panose="02020603050405020304" pitchFamily="18" charset="0"/>
              </a:rPr>
              <a:t>Survey reference </a:t>
            </a:r>
            <a:r>
              <a:rPr lang="en-US" sz="2400" dirty="0">
                <a:latin typeface="Times New Roman" panose="02020603050405020304" pitchFamily="18" charset="0"/>
                <a:cs typeface="Times New Roman" panose="02020603050405020304" pitchFamily="18" charset="0"/>
              </a:rPr>
              <a:t>values for this area and EPA freshwater sediment quality guidelines</a:t>
            </a:r>
          </a:p>
          <a:p>
            <a:pPr marL="800089"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D</a:t>
            </a:r>
            <a:r>
              <a:rPr lang="en-US" sz="2400" dirty="0" smtClean="0">
                <a:latin typeface="Times New Roman" panose="02020603050405020304" pitchFamily="18" charset="0"/>
                <a:cs typeface="Times New Roman" panose="02020603050405020304" pitchFamily="18" charset="0"/>
              </a:rPr>
              <a:t>ue to </a:t>
            </a:r>
            <a:r>
              <a:rPr lang="en-US" sz="2400" dirty="0">
                <a:latin typeface="Times New Roman" panose="02020603050405020304" pitchFamily="18" charset="0"/>
                <a:cs typeface="Times New Roman" panose="02020603050405020304" pitchFamily="18" charset="0"/>
              </a:rPr>
              <a:t>differences in testing; leaching vs acid dissolution</a:t>
            </a:r>
          </a:p>
          <a:p>
            <a:pPr marL="800089" lvl="1" indent="-342900">
              <a:buClr>
                <a:srgbClr val="C00000"/>
              </a:buClr>
              <a:buFont typeface="Wingdings" pitchFamily="2" charset="2"/>
              <a:buChar char="§"/>
            </a:pPr>
            <a:endParaRPr lang="en-US" sz="2400" dirty="0">
              <a:latin typeface="Times New Roman" panose="02020603050405020304" pitchFamily="18" charset="0"/>
              <a:cs typeface="Times New Roman" panose="02020603050405020304" pitchFamily="18" charset="0"/>
            </a:endParaRPr>
          </a:p>
          <a:p>
            <a:pPr lvl="1">
              <a:buClr>
                <a:srgbClr val="C00000"/>
              </a:buClr>
            </a:pPr>
            <a:endParaRPr lang="en-US" sz="2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506B00A-1BE5-A04B-AE22-FD9EB92F622D}"/>
              </a:ext>
            </a:extLst>
          </p:cNvPr>
          <p:cNvSpPr txBox="1"/>
          <p:nvPr/>
        </p:nvSpPr>
        <p:spPr>
          <a:xfrm>
            <a:off x="0" y="0"/>
            <a:ext cx="1219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Conclusions </a:t>
            </a:r>
          </a:p>
        </p:txBody>
      </p:sp>
    </p:spTree>
    <p:extLst>
      <p:ext uri="{BB962C8B-B14F-4D97-AF65-F5344CB8AC3E}">
        <p14:creationId xmlns:p14="http://schemas.microsoft.com/office/powerpoint/2010/main" val="2674454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BA9123A-4FB5-0C43-943A-ECDDD1F6A787}"/>
              </a:ext>
            </a:extLst>
          </p:cNvPr>
          <p:cNvGrpSpPr/>
          <p:nvPr/>
        </p:nvGrpSpPr>
        <p:grpSpPr>
          <a:xfrm>
            <a:off x="2847038" y="919323"/>
            <a:ext cx="7147630" cy="4326397"/>
            <a:chOff x="1008595" y="681181"/>
            <a:chExt cx="6586108" cy="3938877"/>
          </a:xfrm>
        </p:grpSpPr>
        <p:grpSp>
          <p:nvGrpSpPr>
            <p:cNvPr id="16" name="Group 15">
              <a:extLst>
                <a:ext uri="{FF2B5EF4-FFF2-40B4-BE49-F238E27FC236}">
                  <a16:creationId xmlns:a16="http://schemas.microsoft.com/office/drawing/2014/main" xmlns="" id="{8FF0EBA8-80BC-CD4B-9254-B4F85EA89483}"/>
                </a:ext>
              </a:extLst>
            </p:cNvPr>
            <p:cNvGrpSpPr/>
            <p:nvPr/>
          </p:nvGrpSpPr>
          <p:grpSpPr>
            <a:xfrm>
              <a:off x="1055988" y="681181"/>
              <a:ext cx="6538715" cy="3692525"/>
              <a:chOff x="1055988" y="681181"/>
              <a:chExt cx="6538715" cy="3692525"/>
            </a:xfrm>
          </p:grpSpPr>
          <p:grpSp>
            <p:nvGrpSpPr>
              <p:cNvPr id="3" name="Group 2">
                <a:extLst>
                  <a:ext uri="{FF2B5EF4-FFF2-40B4-BE49-F238E27FC236}">
                    <a16:creationId xmlns:a16="http://schemas.microsoft.com/office/drawing/2014/main" xmlns="" id="{1A0DE31D-5511-E94A-8548-C4925C03AB71}"/>
                  </a:ext>
                </a:extLst>
              </p:cNvPr>
              <p:cNvGrpSpPr/>
              <p:nvPr/>
            </p:nvGrpSpPr>
            <p:grpSpPr>
              <a:xfrm>
                <a:off x="1055988" y="681181"/>
                <a:ext cx="5942965" cy="3692525"/>
                <a:chOff x="96441" y="4763"/>
                <a:chExt cx="11144249" cy="6858000"/>
              </a:xfrm>
            </p:grpSpPr>
            <p:pic>
              <p:nvPicPr>
                <p:cNvPr id="4" name="Picture 3">
                  <a:extLst>
                    <a:ext uri="{FF2B5EF4-FFF2-40B4-BE49-F238E27FC236}">
                      <a16:creationId xmlns:a16="http://schemas.microsoft.com/office/drawing/2014/main" xmlns="" id="{7B7C8B40-EBB9-4C4C-BA58-8347992E1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1" y="4763"/>
                  <a:ext cx="11144249" cy="6858000"/>
                </a:xfrm>
                <a:prstGeom prst="rect">
                  <a:avLst/>
                </a:prstGeom>
              </p:spPr>
            </p:pic>
            <p:sp>
              <p:nvSpPr>
                <p:cNvPr id="5" name="Text Box 11">
                  <a:extLst>
                    <a:ext uri="{FF2B5EF4-FFF2-40B4-BE49-F238E27FC236}">
                      <a16:creationId xmlns:a16="http://schemas.microsoft.com/office/drawing/2014/main" xmlns="" id="{DDD4F314-4FD4-9A42-81F4-E1D1307C0FFC}"/>
                    </a:ext>
                  </a:extLst>
                </p:cNvPr>
                <p:cNvSpPr txBox="1"/>
                <p:nvPr/>
              </p:nvSpPr>
              <p:spPr>
                <a:xfrm>
                  <a:off x="2121910" y="1081088"/>
                  <a:ext cx="2811066" cy="469106"/>
                </a:xfrm>
                <a:prstGeom prst="rect">
                  <a:avLst/>
                </a:prstGeom>
                <a:noFill/>
              </p:spPr>
              <p:txBody>
                <a:bodyPr wrap="square" rtlCol="0">
                  <a:noAutofit/>
                </a:bodyPr>
                <a:lstStyle/>
                <a:p>
                  <a:endParaRPr lang="en-US" sz="1351"/>
                </a:p>
              </p:txBody>
            </p:sp>
            <p:cxnSp>
              <p:nvCxnSpPr>
                <p:cNvPr id="6" name="Straight Arrow Connector 5">
                  <a:extLst>
                    <a:ext uri="{FF2B5EF4-FFF2-40B4-BE49-F238E27FC236}">
                      <a16:creationId xmlns:a16="http://schemas.microsoft.com/office/drawing/2014/main" xmlns="" id="{8F618713-BD6C-BE44-B35F-A0C28466BFB7}"/>
                    </a:ext>
                  </a:extLst>
                </p:cNvPr>
                <p:cNvCxnSpPr/>
                <p:nvPr/>
              </p:nvCxnSpPr>
              <p:spPr>
                <a:xfrm flipV="1">
                  <a:off x="4398233" y="1092081"/>
                  <a:ext cx="1173892" cy="23477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xmlns="" id="{5F29FB4E-8787-7E4F-851C-4D7C4BBF645B}"/>
                    </a:ext>
                  </a:extLst>
                </p:cNvPr>
                <p:cNvSpPr/>
                <p:nvPr/>
              </p:nvSpPr>
              <p:spPr>
                <a:xfrm>
                  <a:off x="1457325" y="2181163"/>
                  <a:ext cx="2940908" cy="3234147"/>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351"/>
                </a:p>
              </p:txBody>
            </p:sp>
            <p:sp>
              <p:nvSpPr>
                <p:cNvPr id="8" name="Text Box 19">
                  <a:extLst>
                    <a:ext uri="{FF2B5EF4-FFF2-40B4-BE49-F238E27FC236}">
                      <a16:creationId xmlns:a16="http://schemas.microsoft.com/office/drawing/2014/main" xmlns="" id="{104A5B40-1465-734A-A3AB-BFEBBCB858CE}"/>
                    </a:ext>
                  </a:extLst>
                </p:cNvPr>
                <p:cNvSpPr txBox="1"/>
                <p:nvPr/>
              </p:nvSpPr>
              <p:spPr>
                <a:xfrm>
                  <a:off x="1693054" y="1509713"/>
                  <a:ext cx="3203972" cy="428625"/>
                </a:xfrm>
                <a:prstGeom prst="rect">
                  <a:avLst/>
                </a:prstGeom>
                <a:noFill/>
              </p:spPr>
              <p:txBody>
                <a:bodyPr wrap="square" rtlCol="0">
                  <a:noAutofit/>
                </a:bodyPr>
                <a:lstStyle/>
                <a:p>
                  <a:endParaRPr lang="en-US" sz="1351"/>
                </a:p>
              </p:txBody>
            </p:sp>
            <p:cxnSp>
              <p:nvCxnSpPr>
                <p:cNvPr id="9" name="Straight Arrow Connector 8">
                  <a:extLst>
                    <a:ext uri="{FF2B5EF4-FFF2-40B4-BE49-F238E27FC236}">
                      <a16:creationId xmlns:a16="http://schemas.microsoft.com/office/drawing/2014/main" xmlns="" id="{B871DF34-840C-D749-8F9F-597A1D083C0B}"/>
                    </a:ext>
                  </a:extLst>
                </p:cNvPr>
                <p:cNvCxnSpPr/>
                <p:nvPr/>
              </p:nvCxnSpPr>
              <p:spPr>
                <a:xfrm flipH="1">
                  <a:off x="3205807" y="1850309"/>
                  <a:ext cx="49426" cy="330854"/>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22">
                  <a:extLst>
                    <a:ext uri="{FF2B5EF4-FFF2-40B4-BE49-F238E27FC236}">
                      <a16:creationId xmlns:a16="http://schemas.microsoft.com/office/drawing/2014/main" xmlns="" id="{4500F7AA-F028-C94E-980C-44BFA04A1670}"/>
                    </a:ext>
                  </a:extLst>
                </p:cNvPr>
                <p:cNvSpPr txBox="1"/>
                <p:nvPr/>
              </p:nvSpPr>
              <p:spPr>
                <a:xfrm>
                  <a:off x="7694630" y="1509713"/>
                  <a:ext cx="2730103" cy="642938"/>
                </a:xfrm>
                <a:prstGeom prst="rect">
                  <a:avLst/>
                </a:prstGeom>
                <a:noFill/>
              </p:spPr>
              <p:txBody>
                <a:bodyPr wrap="square" rtlCol="0">
                  <a:noAutofit/>
                </a:bodyPr>
                <a:lstStyle/>
                <a:p>
                  <a:endParaRPr lang="en-US" sz="1351"/>
                </a:p>
              </p:txBody>
            </p:sp>
            <p:sp>
              <p:nvSpPr>
                <p:cNvPr id="11" name="Oval 10">
                  <a:extLst>
                    <a:ext uri="{FF2B5EF4-FFF2-40B4-BE49-F238E27FC236}">
                      <a16:creationId xmlns:a16="http://schemas.microsoft.com/office/drawing/2014/main" xmlns="" id="{D093BCD7-8EDA-2843-8258-63284D7FD330}"/>
                    </a:ext>
                  </a:extLst>
                </p:cNvPr>
                <p:cNvSpPr/>
                <p:nvPr/>
              </p:nvSpPr>
              <p:spPr>
                <a:xfrm>
                  <a:off x="5028429" y="2181164"/>
                  <a:ext cx="6115822" cy="4533242"/>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351"/>
                </a:p>
              </p:txBody>
            </p:sp>
            <p:cxnSp>
              <p:nvCxnSpPr>
                <p:cNvPr id="12" name="Straight Arrow Connector 11">
                  <a:extLst>
                    <a:ext uri="{FF2B5EF4-FFF2-40B4-BE49-F238E27FC236}">
                      <a16:creationId xmlns:a16="http://schemas.microsoft.com/office/drawing/2014/main" xmlns="" id="{1E51BC59-C983-C94B-BAF1-987ED95BF0E6}"/>
                    </a:ext>
                  </a:extLst>
                </p:cNvPr>
                <p:cNvCxnSpPr/>
                <p:nvPr/>
              </p:nvCxnSpPr>
              <p:spPr>
                <a:xfrm flipH="1">
                  <a:off x="9074493" y="1848051"/>
                  <a:ext cx="222424" cy="428021"/>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xmlns="" id="{39C48C32-C81E-274D-AB02-C03F33AC4420}"/>
                  </a:ext>
                </a:extLst>
              </p:cNvPr>
              <p:cNvSpPr txBox="1"/>
              <p:nvPr/>
            </p:nvSpPr>
            <p:spPr>
              <a:xfrm>
                <a:off x="3350032" y="869948"/>
                <a:ext cx="1515375" cy="300210"/>
              </a:xfrm>
              <a:prstGeom prst="rect">
                <a:avLst/>
              </a:prstGeom>
              <a:noFill/>
            </p:spPr>
            <p:txBody>
              <a:bodyPr wrap="square" rtlCol="0">
                <a:spAutoFit/>
              </a:bodyPr>
              <a:lstStyle/>
              <a:p>
                <a:r>
                  <a:rPr lang="en-US" sz="1351" dirty="0">
                    <a:solidFill>
                      <a:srgbClr val="FFC000"/>
                    </a:solidFill>
                    <a:latin typeface="Times New Roman" panose="02020603050405020304" pitchFamily="18" charset="0"/>
                    <a:cs typeface="Times New Roman" panose="02020603050405020304" pitchFamily="18" charset="0"/>
                  </a:rPr>
                  <a:t>Study Area</a:t>
                </a:r>
              </a:p>
            </p:txBody>
          </p:sp>
          <p:sp>
            <p:nvSpPr>
              <p:cNvPr id="14" name="TextBox 13">
                <a:extLst>
                  <a:ext uri="{FF2B5EF4-FFF2-40B4-BE49-F238E27FC236}">
                    <a16:creationId xmlns:a16="http://schemas.microsoft.com/office/drawing/2014/main" xmlns="" id="{4B204486-ECA3-B446-BA49-D7A356BB638A}"/>
                  </a:ext>
                </a:extLst>
              </p:cNvPr>
              <p:cNvSpPr txBox="1"/>
              <p:nvPr/>
            </p:nvSpPr>
            <p:spPr>
              <a:xfrm>
                <a:off x="2102055" y="1368556"/>
                <a:ext cx="2075380" cy="300210"/>
              </a:xfrm>
              <a:prstGeom prst="rect">
                <a:avLst/>
              </a:prstGeom>
              <a:noFill/>
            </p:spPr>
            <p:txBody>
              <a:bodyPr wrap="square" rtlCol="0">
                <a:spAutoFit/>
              </a:bodyPr>
              <a:lstStyle/>
              <a:p>
                <a:r>
                  <a:rPr lang="en-US" sz="1351" dirty="0">
                    <a:solidFill>
                      <a:srgbClr val="FFC000"/>
                    </a:solidFill>
                    <a:latin typeface="Times New Roman" panose="02020603050405020304" pitchFamily="18" charset="0"/>
                    <a:cs typeface="Times New Roman" panose="02020603050405020304" pitchFamily="18" charset="0"/>
                  </a:rPr>
                  <a:t>Industrial District</a:t>
                </a:r>
              </a:p>
            </p:txBody>
          </p:sp>
          <p:sp>
            <p:nvSpPr>
              <p:cNvPr id="15" name="TextBox 14">
                <a:extLst>
                  <a:ext uri="{FF2B5EF4-FFF2-40B4-BE49-F238E27FC236}">
                    <a16:creationId xmlns:a16="http://schemas.microsoft.com/office/drawing/2014/main" xmlns="" id="{078DF3B6-09DB-E445-AAB4-B078E42046C4}"/>
                  </a:ext>
                </a:extLst>
              </p:cNvPr>
              <p:cNvSpPr txBox="1"/>
              <p:nvPr/>
            </p:nvSpPr>
            <p:spPr>
              <a:xfrm>
                <a:off x="5496174" y="1379697"/>
                <a:ext cx="2098529" cy="300210"/>
              </a:xfrm>
              <a:prstGeom prst="rect">
                <a:avLst/>
              </a:prstGeom>
              <a:noFill/>
            </p:spPr>
            <p:txBody>
              <a:bodyPr wrap="square" rtlCol="0">
                <a:spAutoFit/>
              </a:bodyPr>
              <a:lstStyle/>
              <a:p>
                <a:r>
                  <a:rPr lang="en-US" sz="1351" dirty="0">
                    <a:solidFill>
                      <a:srgbClr val="FFC000"/>
                    </a:solidFill>
                    <a:latin typeface="Times New Roman" panose="02020603050405020304" pitchFamily="18" charset="0"/>
                    <a:cs typeface="Times New Roman" panose="02020603050405020304" pitchFamily="18" charset="0"/>
                  </a:rPr>
                  <a:t>Mining</a:t>
                </a:r>
                <a:r>
                  <a:rPr lang="en-US" sz="1351" b="1" dirty="0">
                    <a:solidFill>
                      <a:srgbClr val="FFC000"/>
                    </a:solidFill>
                    <a:latin typeface="Times New Roman" panose="02020603050405020304" pitchFamily="18" charset="0"/>
                    <a:cs typeface="Times New Roman" panose="02020603050405020304" pitchFamily="18" charset="0"/>
                  </a:rPr>
                  <a:t> </a:t>
                </a:r>
                <a:r>
                  <a:rPr lang="en-US" sz="1351" dirty="0">
                    <a:solidFill>
                      <a:srgbClr val="FFC000"/>
                    </a:solidFill>
                    <a:latin typeface="Times New Roman" panose="02020603050405020304" pitchFamily="18" charset="0"/>
                    <a:cs typeface="Times New Roman" panose="02020603050405020304" pitchFamily="18" charset="0"/>
                  </a:rPr>
                  <a:t>Area</a:t>
                </a:r>
              </a:p>
            </p:txBody>
          </p:sp>
        </p:grpSp>
        <p:sp>
          <p:nvSpPr>
            <p:cNvPr id="17" name="TextBox 16">
              <a:extLst>
                <a:ext uri="{FF2B5EF4-FFF2-40B4-BE49-F238E27FC236}">
                  <a16:creationId xmlns:a16="http://schemas.microsoft.com/office/drawing/2014/main" xmlns="" id="{B7A9F040-E9FE-D24C-9B4B-6F6F155A2783}"/>
                </a:ext>
              </a:extLst>
            </p:cNvPr>
            <p:cNvSpPr txBox="1"/>
            <p:nvPr/>
          </p:nvSpPr>
          <p:spPr>
            <a:xfrm>
              <a:off x="1008595" y="4343059"/>
              <a:ext cx="550783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30. Study area and surrounding area (retrieved from Google Earth</a:t>
              </a:r>
            </a:p>
          </p:txBody>
        </p:sp>
      </p:grpSp>
      <p:sp>
        <p:nvSpPr>
          <p:cNvPr id="18" name="TextBox 17">
            <a:extLst>
              <a:ext uri="{FF2B5EF4-FFF2-40B4-BE49-F238E27FC236}">
                <a16:creationId xmlns:a16="http://schemas.microsoft.com/office/drawing/2014/main" xmlns="" id="{8C0FC78A-849A-154C-B96A-FCC21168EE02}"/>
              </a:ext>
            </a:extLst>
          </p:cNvPr>
          <p:cNvSpPr txBox="1"/>
          <p:nvPr/>
        </p:nvSpPr>
        <p:spPr>
          <a:xfrm>
            <a:off x="1" y="5063769"/>
            <a:ext cx="12192000" cy="1569660"/>
          </a:xfrm>
          <a:prstGeom prst="rect">
            <a:avLst/>
          </a:prstGeom>
          <a:noFill/>
        </p:spPr>
        <p:txBody>
          <a:bodyPr wrap="square" rtlCol="0">
            <a:spAutoFit/>
          </a:bodyPr>
          <a:lstStyle/>
          <a:p>
            <a:pPr marL="342900" indent="-342900">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Broader Impacts</a:t>
            </a:r>
          </a:p>
          <a:p>
            <a:pPr marL="800089"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Locally affects fish and wildlife and humans who consume them</a:t>
            </a:r>
          </a:p>
          <a:p>
            <a:pPr marL="800089"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Empties into Arkansas River </a:t>
            </a:r>
          </a:p>
          <a:p>
            <a:pPr marL="800089"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This study helps provide a better understanding of urban wetlands role in ecological health</a:t>
            </a:r>
          </a:p>
        </p:txBody>
      </p:sp>
      <p:sp>
        <p:nvSpPr>
          <p:cNvPr id="19" name="TextBox 18">
            <a:extLst>
              <a:ext uri="{FF2B5EF4-FFF2-40B4-BE49-F238E27FC236}">
                <a16:creationId xmlns:a16="http://schemas.microsoft.com/office/drawing/2014/main" xmlns="" id="{C7303A04-FC2F-054B-8AEC-47EA8A0C93A0}"/>
              </a:ext>
            </a:extLst>
          </p:cNvPr>
          <p:cNvSpPr txBox="1"/>
          <p:nvPr/>
        </p:nvSpPr>
        <p:spPr>
          <a:xfrm>
            <a:off x="0" y="70892"/>
            <a:ext cx="1219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Conclusions Cont.</a:t>
            </a:r>
          </a:p>
        </p:txBody>
      </p:sp>
    </p:spTree>
    <p:extLst>
      <p:ext uri="{BB962C8B-B14F-4D97-AF65-F5344CB8AC3E}">
        <p14:creationId xmlns:p14="http://schemas.microsoft.com/office/powerpoint/2010/main" val="4183962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B88C046-A527-8A47-8EAF-B06CD4EE8CE7}"/>
              </a:ext>
            </a:extLst>
          </p:cNvPr>
          <p:cNvSpPr txBox="1"/>
          <p:nvPr/>
        </p:nvSpPr>
        <p:spPr>
          <a:xfrm>
            <a:off x="0" y="228600"/>
            <a:ext cx="12192000" cy="4301306"/>
          </a:xfrm>
          <a:prstGeom prst="rect">
            <a:avLst/>
          </a:prstGeom>
          <a:noFill/>
        </p:spPr>
        <p:txBody>
          <a:bodyPr wrap="square" rtlCol="0">
            <a:spAutoFit/>
          </a:bodyPr>
          <a:lstStyle/>
          <a:p>
            <a:pPr algn="ctr">
              <a:buClr>
                <a:srgbClr val="C00000"/>
              </a:buClr>
            </a:pPr>
            <a:r>
              <a:rPr lang="en-US" sz="4400" dirty="0">
                <a:latin typeface="Times New Roman" panose="02020603050405020304" pitchFamily="18" charset="0"/>
                <a:cs typeface="Times New Roman" panose="02020603050405020304" pitchFamily="18" charset="0"/>
              </a:rPr>
              <a:t>Current work</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To assess results as related to watershed health:</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800088"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Eleven surface samples collected in Feb 2018</a:t>
            </a:r>
          </a:p>
          <a:p>
            <a:pPr marL="800088"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Two core samples</a:t>
            </a:r>
          </a:p>
          <a:p>
            <a:pPr marL="800088"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Samples collected after a storm event</a:t>
            </a:r>
          </a:p>
          <a:p>
            <a:pPr marL="800088"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In process of analyzing samples</a:t>
            </a:r>
          </a:p>
          <a:p>
            <a:pPr marL="800088"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Background sample site chosen for comparison of all results</a:t>
            </a:r>
          </a:p>
          <a:p>
            <a:pPr marL="800088" lvl="1" indent="-342900">
              <a:buClr>
                <a:srgbClr val="C00000"/>
              </a:buClr>
              <a:buFont typeface="Wingdings" pitchFamily="2" charset="2"/>
              <a:buChar char="§"/>
            </a:pPr>
            <a:endParaRPr lang="en-US" sz="2400" dirty="0">
              <a:latin typeface="Times New Roman" panose="02020603050405020304" pitchFamily="18" charset="0"/>
              <a:cs typeface="Times New Roman" panose="02020603050405020304" pitchFamily="18" charset="0"/>
            </a:endParaRPr>
          </a:p>
          <a:p>
            <a:pPr marL="742932" lvl="1" indent="-285744">
              <a:buClr>
                <a:srgbClr val="C00000"/>
              </a:buClr>
              <a:buFont typeface="Arial" panose="020B0604020202020204" pitchFamily="34" charset="0"/>
              <a:buChar char="•"/>
            </a:pPr>
            <a:endParaRPr lang="en-US" sz="135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6888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93EAA8B-1196-4F44-967D-CB472219D3A7}"/>
              </a:ext>
            </a:extLst>
          </p:cNvPr>
          <p:cNvSpPr txBox="1"/>
          <p:nvPr/>
        </p:nvSpPr>
        <p:spPr>
          <a:xfrm>
            <a:off x="603505" y="174660"/>
            <a:ext cx="4411409" cy="5933034"/>
          </a:xfrm>
          <a:prstGeom prst="rect">
            <a:avLst/>
          </a:prstGeom>
          <a:noFill/>
        </p:spPr>
        <p:txBody>
          <a:bodyPr wrap="square" rtlCol="0">
            <a:spAutoFit/>
          </a:bodyPr>
          <a:lstStyle/>
          <a:p>
            <a:endParaRPr lang="en-US" sz="1351" dirty="0"/>
          </a:p>
          <a:p>
            <a:pPr marL="285744" indent="-285744">
              <a:buClr>
                <a:srgbClr val="C00000"/>
              </a:buClr>
              <a:buFont typeface="Wingdings" pitchFamily="2" charset="2"/>
              <a:buChar char="q"/>
            </a:pPr>
            <a:endParaRPr lang="en-US" sz="1351"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Fourche Creek Bottoms</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Urbanization </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Methods</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 Results and Discussion</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Conclusions</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References </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Acknowledgements</a:t>
            </a:r>
          </a:p>
          <a:p>
            <a:pPr marL="285744" indent="-285744">
              <a:buClr>
                <a:srgbClr val="C00000"/>
              </a:buClr>
              <a:buFont typeface="Wingdings" pitchFamily="2" charset="2"/>
              <a:buChar char="q"/>
            </a:pPr>
            <a:endParaRPr lang="en-US" sz="1351" dirty="0"/>
          </a:p>
          <a:p>
            <a:pPr marL="285744" indent="-285744">
              <a:buClr>
                <a:srgbClr val="C00000"/>
              </a:buClr>
              <a:buFont typeface="Wingdings" pitchFamily="2" charset="2"/>
              <a:buChar char="q"/>
            </a:pPr>
            <a:endParaRPr lang="en-US" sz="1351" dirty="0"/>
          </a:p>
          <a:p>
            <a:pPr marL="285744" indent="-285744">
              <a:buClr>
                <a:srgbClr val="C00000"/>
              </a:buClr>
              <a:buFont typeface="Wingdings" pitchFamily="2" charset="2"/>
              <a:buChar char="q"/>
            </a:pPr>
            <a:endParaRPr lang="en-US" sz="1351" dirty="0"/>
          </a:p>
        </p:txBody>
      </p:sp>
      <p:grpSp>
        <p:nvGrpSpPr>
          <p:cNvPr id="28" name="Group 27">
            <a:extLst>
              <a:ext uri="{FF2B5EF4-FFF2-40B4-BE49-F238E27FC236}">
                <a16:creationId xmlns:a16="http://schemas.microsoft.com/office/drawing/2014/main" xmlns="" id="{C30B71F6-ED42-D144-A535-71E9B5A19332}"/>
              </a:ext>
            </a:extLst>
          </p:cNvPr>
          <p:cNvGrpSpPr/>
          <p:nvPr/>
        </p:nvGrpSpPr>
        <p:grpSpPr>
          <a:xfrm>
            <a:off x="4773167" y="1060705"/>
            <a:ext cx="6520627" cy="4629543"/>
            <a:chOff x="4718303" y="694944"/>
            <a:chExt cx="6520626" cy="4629543"/>
          </a:xfrm>
        </p:grpSpPr>
        <p:pic>
          <p:nvPicPr>
            <p:cNvPr id="26" name="Picture 25">
              <a:extLst>
                <a:ext uri="{FF2B5EF4-FFF2-40B4-BE49-F238E27FC236}">
                  <a16:creationId xmlns:a16="http://schemas.microsoft.com/office/drawing/2014/main" xmlns="" id="{CFBC2B08-9E02-AD4E-90ED-D508C4DFC64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18304" y="694944"/>
              <a:ext cx="6520625" cy="4352544"/>
            </a:xfrm>
            <a:prstGeom prst="rect">
              <a:avLst/>
            </a:prstGeom>
          </p:spPr>
        </p:pic>
        <p:sp>
          <p:nvSpPr>
            <p:cNvPr id="27" name="TextBox 26">
              <a:extLst>
                <a:ext uri="{FF2B5EF4-FFF2-40B4-BE49-F238E27FC236}">
                  <a16:creationId xmlns:a16="http://schemas.microsoft.com/office/drawing/2014/main" xmlns="" id="{DA6CDB62-91DC-2C46-AE09-BD9C3038DDAB}"/>
                </a:ext>
              </a:extLst>
            </p:cNvPr>
            <p:cNvSpPr txBox="1"/>
            <p:nvPr/>
          </p:nvSpPr>
          <p:spPr>
            <a:xfrm>
              <a:off x="4718303" y="5047488"/>
              <a:ext cx="652062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1. Fourche Creek, Little Rock Arkansas</a:t>
              </a:r>
            </a:p>
          </p:txBody>
        </p:sp>
      </p:grpSp>
      <p:sp>
        <p:nvSpPr>
          <p:cNvPr id="3" name="TextBox 2">
            <a:extLst>
              <a:ext uri="{FF2B5EF4-FFF2-40B4-BE49-F238E27FC236}">
                <a16:creationId xmlns:a16="http://schemas.microsoft.com/office/drawing/2014/main" xmlns="" id="{D408F7F5-DF1E-4F76-9482-FAA3BC35F1FE}"/>
              </a:ext>
            </a:extLst>
          </p:cNvPr>
          <p:cNvSpPr txBox="1"/>
          <p:nvPr/>
        </p:nvSpPr>
        <p:spPr>
          <a:xfrm>
            <a:off x="2" y="174660"/>
            <a:ext cx="12191999" cy="1446550"/>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Roadmap</a:t>
            </a:r>
          </a:p>
          <a:p>
            <a:pPr algn="ct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0513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38C9C10-A9E7-6948-A2EE-25656F06F4DC}"/>
              </a:ext>
            </a:extLst>
          </p:cNvPr>
          <p:cNvSpPr txBox="1"/>
          <p:nvPr/>
        </p:nvSpPr>
        <p:spPr>
          <a:xfrm>
            <a:off x="0" y="88900"/>
            <a:ext cx="12192000"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References</a:t>
            </a:r>
          </a:p>
        </p:txBody>
      </p:sp>
      <p:sp>
        <p:nvSpPr>
          <p:cNvPr id="3" name="TextBox 2">
            <a:extLst>
              <a:ext uri="{FF2B5EF4-FFF2-40B4-BE49-F238E27FC236}">
                <a16:creationId xmlns:a16="http://schemas.microsoft.com/office/drawing/2014/main" xmlns="" id="{8374022D-567C-2F4E-9F35-763ED8B0B1A1}"/>
              </a:ext>
            </a:extLst>
          </p:cNvPr>
          <p:cNvSpPr txBox="1"/>
          <p:nvPr/>
        </p:nvSpPr>
        <p:spPr>
          <a:xfrm>
            <a:off x="127000" y="378430"/>
            <a:ext cx="12065000" cy="6171177"/>
          </a:xfrm>
          <a:prstGeom prst="rect">
            <a:avLst/>
          </a:prstGeom>
          <a:noFill/>
        </p:spPr>
        <p:txBody>
          <a:bodyPr wrap="square" rtlCol="0">
            <a:spAutoFit/>
          </a:bodyPr>
          <a:lstStyle/>
          <a:p>
            <a:pPr lvl="0">
              <a:buClr>
                <a:schemeClr val="dk1"/>
              </a:buClr>
              <a:buSzPct val="25000"/>
            </a:pPr>
            <a:endParaRPr lang="en-US" sz="1351" dirty="0">
              <a:solidFill>
                <a:schemeClr val="dk1"/>
              </a:solidFill>
              <a:latin typeface="Times New Roman"/>
              <a:ea typeface="Times New Roman"/>
              <a:cs typeface="Times New Roman"/>
              <a:sym typeface="Times New Roman"/>
            </a:endParaRPr>
          </a:p>
          <a:p>
            <a:pPr lvl="0">
              <a:buClr>
                <a:schemeClr val="dk1"/>
              </a:buClr>
              <a:buSzPct val="25000"/>
            </a:pPr>
            <a:endPar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lvl="0">
              <a:buClr>
                <a:schemeClr val="dk1"/>
              </a:buClr>
              <a:buSzPct val="25000"/>
            </a:pP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Albanese, S. and Breward, N., 2011. Sources of anthropogenic contaminants in the urban environment. Chapter 8. In: Johnson, C.C., </a:t>
            </a:r>
          </a:p>
          <a:p>
            <a:pPr lvl="0">
              <a:buClr>
                <a:schemeClr val="dk1"/>
              </a:buClr>
              <a:buSzPct val="25000"/>
            </a:pPr>
            <a:endPar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lvl="0">
              <a:buClr>
                <a:schemeClr val="dk1"/>
              </a:buClr>
              <a:buSzPct val="25000"/>
            </a:pPr>
            <a:r>
              <a:rPr lang="en-US" sz="1600" dirty="0" err="1">
                <a:solidFill>
                  <a:schemeClr val="dk1"/>
                </a:solidFill>
                <a:latin typeface="Times New Roman" panose="02020603050405020304" pitchFamily="18" charset="0"/>
                <a:ea typeface="Times New Roman"/>
                <a:cs typeface="Times New Roman" panose="02020603050405020304" pitchFamily="18" charset="0"/>
                <a:sym typeface="Times New Roman"/>
              </a:rPr>
              <a:t>Demetriades</a:t>
            </a: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 A., </a:t>
            </a:r>
            <a:r>
              <a:rPr lang="en-US" sz="1600" dirty="0" err="1">
                <a:solidFill>
                  <a:schemeClr val="dk1"/>
                </a:solidFill>
                <a:latin typeface="Times New Roman" panose="02020603050405020304" pitchFamily="18" charset="0"/>
                <a:ea typeface="Times New Roman"/>
                <a:cs typeface="Times New Roman" panose="02020603050405020304" pitchFamily="18" charset="0"/>
                <a:sym typeface="Times New Roman"/>
              </a:rPr>
              <a:t>Locutura</a:t>
            </a: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 J. and </a:t>
            </a:r>
            <a:r>
              <a:rPr lang="en-US" sz="1600" dirty="0" err="1">
                <a:solidFill>
                  <a:schemeClr val="dk1"/>
                </a:solidFill>
                <a:latin typeface="Times New Roman" panose="02020603050405020304" pitchFamily="18" charset="0"/>
                <a:ea typeface="Times New Roman"/>
                <a:cs typeface="Times New Roman" panose="02020603050405020304" pitchFamily="18" charset="0"/>
                <a:sym typeface="Times New Roman"/>
              </a:rPr>
              <a:t>Ottesen</a:t>
            </a: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 R.T., eds., Mapping the chemical environment of urban areas, </a:t>
            </a:r>
            <a:r>
              <a:rPr lang="en-US" sz="16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Chichester</a:t>
            </a: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 U.K., John Wiley &amp; Sons, Ltd, 116-27.</a:t>
            </a:r>
          </a:p>
          <a:p>
            <a:pPr>
              <a:buClr>
                <a:schemeClr val="dk1"/>
              </a:buClr>
              <a:buSzPct val="25000"/>
            </a:pPr>
            <a:endParaRPr lang="en-US" sz="1600" dirty="0">
              <a:latin typeface="Times New Roman" panose="02020603050405020304" pitchFamily="18" charset="0"/>
              <a:cs typeface="Times New Roman" panose="02020603050405020304" pitchFamily="18" charset="0"/>
            </a:endParaRPr>
          </a:p>
          <a:p>
            <a:pPr>
              <a:buClr>
                <a:schemeClr val="dk1"/>
              </a:buClr>
              <a:buSzPct val="25000"/>
            </a:pPr>
            <a:r>
              <a:rPr lang="en-US" sz="1600" dirty="0">
                <a:latin typeface="Times New Roman" panose="02020603050405020304" pitchFamily="18" charset="0"/>
                <a:cs typeface="Times New Roman" panose="02020603050405020304" pitchFamily="18" charset="0"/>
              </a:rPr>
              <a:t>Alvarez E, Perez A, </a:t>
            </a:r>
            <a:r>
              <a:rPr lang="en-US" sz="1600" dirty="0" err="1">
                <a:latin typeface="Times New Roman" panose="02020603050405020304" pitchFamily="18" charset="0"/>
                <a:cs typeface="Times New Roman" panose="02020603050405020304" pitchFamily="18" charset="0"/>
              </a:rPr>
              <a:t>Calvo</a:t>
            </a:r>
            <a:r>
              <a:rPr lang="en-US" sz="1600" dirty="0">
                <a:latin typeface="Times New Roman" panose="02020603050405020304" pitchFamily="18" charset="0"/>
                <a:cs typeface="Times New Roman" panose="02020603050405020304" pitchFamily="18" charset="0"/>
              </a:rPr>
              <a:t> R. 1993. Aluminum speciation in surface waters and soil solutions in areas of </a:t>
            </a:r>
            <a:r>
              <a:rPr lang="en-US" sz="1600" dirty="0" err="1">
                <a:latin typeface="Times New Roman" panose="02020603050405020304" pitchFamily="18" charset="0"/>
                <a:cs typeface="Times New Roman" panose="02020603050405020304" pitchFamily="18" charset="0"/>
              </a:rPr>
              <a:t>sulphide</a:t>
            </a:r>
            <a:r>
              <a:rPr lang="en-US" sz="1600" dirty="0">
                <a:latin typeface="Times New Roman" panose="02020603050405020304" pitchFamily="18" charset="0"/>
                <a:cs typeface="Times New Roman" panose="02020603050405020304" pitchFamily="18" charset="0"/>
              </a:rPr>
              <a:t> mineralization in Galicia (N.W. Spain). </a:t>
            </a:r>
            <a:r>
              <a:rPr lang="en-US" sz="1600" dirty="0" err="1">
                <a:latin typeface="Times New Roman" panose="02020603050405020304" pitchFamily="18" charset="0"/>
                <a:cs typeface="Times New Roman" panose="02020603050405020304" pitchFamily="18" charset="0"/>
              </a:rPr>
              <a:t>Sci</a:t>
            </a:r>
            <a:r>
              <a:rPr lang="en-US" sz="1600" dirty="0">
                <a:latin typeface="Times New Roman" panose="02020603050405020304" pitchFamily="18" charset="0"/>
                <a:cs typeface="Times New Roman" panose="02020603050405020304" pitchFamily="18" charset="0"/>
              </a:rPr>
              <a:t> Total Environ 133:17-37. </a:t>
            </a:r>
          </a:p>
          <a:p>
            <a:pPr>
              <a:buClr>
                <a:schemeClr val="dk1"/>
              </a:buClr>
              <a:buSzPct val="25000"/>
            </a:pPr>
            <a:endParaRPr lang="en-US" sz="1600" dirty="0">
              <a:latin typeface="Times New Roman" panose="02020603050405020304" pitchFamily="18" charset="0"/>
              <a:cs typeface="Times New Roman" panose="02020603050405020304" pitchFamily="18" charset="0"/>
            </a:endParaRPr>
          </a:p>
          <a:p>
            <a:pPr>
              <a:buClr>
                <a:schemeClr val="dk1"/>
              </a:buClr>
              <a:buSzPct val="25000"/>
            </a:pPr>
            <a:r>
              <a:rPr lang="en-US" sz="1600" dirty="0">
                <a:latin typeface="Times New Roman" panose="02020603050405020304" pitchFamily="18" charset="0"/>
                <a:cs typeface="Times New Roman" panose="02020603050405020304" pitchFamily="18" charset="0"/>
              </a:rPr>
              <a:t>Agency for Toxic Substances and Disease Registry (ATSDR). Toxicological profile index. Atlanta, GA: U.S. Department of Health and Human Services, Public Health Service. </a:t>
            </a: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hlinkClick r:id="rId2"/>
              </a:rPr>
              <a:t>https://www.atsdr.cdc.gov/</a:t>
            </a: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 (accessed October 2017 – March 2018)</a:t>
            </a:r>
          </a:p>
          <a:p>
            <a:pPr>
              <a:buClr>
                <a:schemeClr val="dk1"/>
              </a:buClr>
              <a:buSzPct val="25000"/>
            </a:pPr>
            <a:endPar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hlinkClick r:id="rId3"/>
            </a:endParaRPr>
          </a:p>
          <a:p>
            <a:pPr>
              <a:buClr>
                <a:schemeClr val="dk1"/>
              </a:buClr>
              <a:buSzPct val="25000"/>
            </a:pP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hlinkClick r:id="rId3"/>
              </a:rPr>
              <a:t>http://ar.audubon.org/fourche-creek</a:t>
            </a: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 (accessed October 15, 2017) </a:t>
            </a:r>
          </a:p>
          <a:p>
            <a:pPr lvl="0">
              <a:buClr>
                <a:schemeClr val="dk1"/>
              </a:buClr>
              <a:buSzPct val="25000"/>
            </a:pPr>
            <a:endPar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lvl="0">
              <a:buClr>
                <a:schemeClr val="dk1"/>
              </a:buClr>
              <a:buSzPct val="25000"/>
            </a:pP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Chen, J., </a:t>
            </a:r>
            <a:r>
              <a:rPr lang="en-US" sz="16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Theller</a:t>
            </a: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 L., </a:t>
            </a:r>
            <a:r>
              <a:rPr lang="en-US" sz="1600" dirty="0" err="1">
                <a:solidFill>
                  <a:schemeClr val="dk1"/>
                </a:solidFill>
                <a:latin typeface="Times New Roman" panose="02020603050405020304" pitchFamily="18" charset="0"/>
                <a:ea typeface="Times New Roman"/>
                <a:cs typeface="Times New Roman" panose="02020603050405020304" pitchFamily="18" charset="0"/>
                <a:sym typeface="Times New Roman"/>
              </a:rPr>
              <a:t>Gitau</a:t>
            </a:r>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 M. W., Engel, B.A. Harbor, J. M., 2016. Urbanization impacts on surface runoff of the contiguous United States: Journal of Environmental Management 187, p. 470-481.</a:t>
            </a:r>
            <a:r>
              <a:rPr lang="en-US" sz="16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p>
          <a:p>
            <a:pPr>
              <a:buClr>
                <a:schemeClr val="dk1"/>
              </a:buClr>
              <a:buSzPct val="25000"/>
            </a:pPr>
            <a:endParaRPr lang="en-US" sz="1600" dirty="0">
              <a:latin typeface="Times New Roman" panose="02020603050405020304" pitchFamily="18" charset="0"/>
              <a:cs typeface="Times New Roman" panose="02020603050405020304" pitchFamily="18" charset="0"/>
            </a:endParaRPr>
          </a:p>
          <a:p>
            <a:pPr>
              <a:buClr>
                <a:schemeClr val="dk1"/>
              </a:buClr>
              <a:buSzPct val="25000"/>
            </a:pPr>
            <a:r>
              <a:rPr lang="en-US" sz="1600" dirty="0">
                <a:latin typeface="Times New Roman" panose="02020603050405020304" pitchFamily="18" charset="0"/>
                <a:cs typeface="Times New Roman" panose="02020603050405020304" pitchFamily="18" charset="0"/>
              </a:rPr>
              <a:t>De </a:t>
            </a:r>
            <a:r>
              <a:rPr lang="en-US" sz="1600" dirty="0" err="1">
                <a:latin typeface="Times New Roman" panose="02020603050405020304" pitchFamily="18" charset="0"/>
                <a:cs typeface="Times New Roman" panose="02020603050405020304" pitchFamily="18" charset="0"/>
              </a:rPr>
              <a:t>Vos</a:t>
            </a:r>
            <a:r>
              <a:rPr lang="en-US" sz="1600" dirty="0">
                <a:latin typeface="Times New Roman" panose="02020603050405020304" pitchFamily="18" charset="0"/>
                <a:cs typeface="Times New Roman" panose="02020603050405020304" pitchFamily="18" charset="0"/>
              </a:rPr>
              <a:t>, W. &amp; </a:t>
            </a:r>
            <a:r>
              <a:rPr lang="en-US" sz="1600" dirty="0" err="1">
                <a:latin typeface="Times New Roman" panose="02020603050405020304" pitchFamily="18" charset="0"/>
                <a:cs typeface="Times New Roman" panose="02020603050405020304" pitchFamily="18" charset="0"/>
              </a:rPr>
              <a:t>Tarvainen</a:t>
            </a:r>
            <a:r>
              <a:rPr lang="en-US" sz="1600" dirty="0">
                <a:latin typeface="Times New Roman" panose="02020603050405020304" pitchFamily="18" charset="0"/>
                <a:cs typeface="Times New Roman" panose="02020603050405020304" pitchFamily="18" charset="0"/>
              </a:rPr>
              <a:t>, T. (Chief-editors) &amp; </a:t>
            </a:r>
            <a:r>
              <a:rPr lang="en-US" sz="1600" dirty="0" err="1">
                <a:latin typeface="Times New Roman" panose="02020603050405020304" pitchFamily="18" charset="0"/>
                <a:cs typeface="Times New Roman" panose="02020603050405020304" pitchFamily="18" charset="0"/>
              </a:rPr>
              <a:t>Salminen</a:t>
            </a:r>
            <a:r>
              <a:rPr lang="en-US" sz="1600" dirty="0">
                <a:latin typeface="Times New Roman" panose="02020603050405020304" pitchFamily="18" charset="0"/>
                <a:cs typeface="Times New Roman" panose="02020603050405020304" pitchFamily="18" charset="0"/>
              </a:rPr>
              <a:t>, R. &amp; Reeder, S. &amp; De Vivo, B. et al. 2006: Geochemical Atlas of Europe. Part 2: Interpretation of Geochemical Maps, Additional Tables, Figures, Maps, and Related Publications. 690 p.</a:t>
            </a:r>
          </a:p>
          <a:p>
            <a:pPr>
              <a:buClr>
                <a:schemeClr val="dk1"/>
              </a:buClr>
              <a:buSzPct val="25000"/>
            </a:pPr>
            <a:endParaRPr lang="en-US" sz="1600" dirty="0">
              <a:latin typeface="Times New Roman" panose="02020603050405020304" pitchFamily="18" charset="0"/>
              <a:cs typeface="Times New Roman" panose="02020603050405020304" pitchFamily="18" charset="0"/>
            </a:endParaRPr>
          </a:p>
          <a:p>
            <a:pPr>
              <a:buClr>
                <a:schemeClr val="dk1"/>
              </a:buClr>
              <a:buSzPct val="25000"/>
            </a:pPr>
            <a:r>
              <a:rPr lang="en-US" sz="1600" dirty="0" err="1">
                <a:latin typeface="Times New Roman" panose="02020603050405020304" pitchFamily="18" charset="0"/>
                <a:cs typeface="Times New Roman" panose="02020603050405020304" pitchFamily="18" charset="0"/>
              </a:rPr>
              <a:t>Eckel</a:t>
            </a:r>
            <a:r>
              <a:rPr lang="en-US" sz="1600" dirty="0">
                <a:latin typeface="Times New Roman" panose="02020603050405020304" pitchFamily="18" charset="0"/>
                <a:cs typeface="Times New Roman" panose="02020603050405020304" pitchFamily="18" charset="0"/>
              </a:rPr>
              <a:t> WP, Jacob TA. 1988. Ambient levels of 24 dissolved metals in U.S. surface and ground waters. Am </a:t>
            </a:r>
            <a:r>
              <a:rPr lang="en-US" sz="1600" dirty="0" err="1">
                <a:latin typeface="Times New Roman" panose="02020603050405020304" pitchFamily="18" charset="0"/>
                <a:cs typeface="Times New Roman" panose="02020603050405020304" pitchFamily="18" charset="0"/>
              </a:rPr>
              <a:t>Chem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Div</a:t>
            </a:r>
            <a:r>
              <a:rPr lang="en-US" sz="1600" dirty="0">
                <a:latin typeface="Times New Roman" panose="02020603050405020304" pitchFamily="18" charset="0"/>
                <a:cs typeface="Times New Roman" panose="02020603050405020304" pitchFamily="18" charset="0"/>
              </a:rPr>
              <a:t> Environ </a:t>
            </a:r>
            <a:r>
              <a:rPr lang="en-US" sz="1600" dirty="0" err="1">
                <a:latin typeface="Times New Roman" panose="02020603050405020304" pitchFamily="18" charset="0"/>
                <a:cs typeface="Times New Roman" panose="02020603050405020304" pitchFamily="18" charset="0"/>
              </a:rPr>
              <a:t>Chem</a:t>
            </a:r>
            <a:r>
              <a:rPr lang="en-US" sz="1600" dirty="0">
                <a:latin typeface="Times New Roman" panose="02020603050405020304" pitchFamily="18" charset="0"/>
                <a:cs typeface="Times New Roman" panose="02020603050405020304" pitchFamily="18" charset="0"/>
              </a:rPr>
              <a:t> 28:371-372. </a:t>
            </a:r>
          </a:p>
          <a:p>
            <a:pPr>
              <a:buClr>
                <a:schemeClr val="dk1"/>
              </a:buClr>
              <a:buSzPct val="25000"/>
            </a:pPr>
            <a:endParaRPr lang="en-US" sz="1600" dirty="0">
              <a:latin typeface="Times New Roman" panose="02020603050405020304" pitchFamily="18" charset="0"/>
              <a:cs typeface="Times New Roman" panose="02020603050405020304" pitchFamily="18" charset="0"/>
            </a:endParaRPr>
          </a:p>
          <a:p>
            <a:pPr lvl="0">
              <a:buClr>
                <a:srgbClr val="000000"/>
              </a:buClr>
              <a:buSzPct val="25000"/>
            </a:pPr>
            <a:r>
              <a:rPr lang="en-US" sz="135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p>
        </p:txBody>
      </p:sp>
    </p:spTree>
    <p:extLst>
      <p:ext uri="{BB962C8B-B14F-4D97-AF65-F5344CB8AC3E}">
        <p14:creationId xmlns:p14="http://schemas.microsoft.com/office/powerpoint/2010/main" val="1404898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50FDA41-3FEF-F449-B3F4-277B91521FDE}"/>
              </a:ext>
            </a:extLst>
          </p:cNvPr>
          <p:cNvSpPr/>
          <p:nvPr/>
        </p:nvSpPr>
        <p:spPr>
          <a:xfrm>
            <a:off x="0" y="659538"/>
            <a:ext cx="12192000" cy="5262979"/>
          </a:xfrm>
          <a:prstGeom prst="rect">
            <a:avLst/>
          </a:prstGeom>
        </p:spPr>
        <p:txBody>
          <a:bodyPr wrap="square">
            <a:spAutoFit/>
          </a:bodyPr>
          <a:lstStyle/>
          <a:p>
            <a:pPr>
              <a:buClr>
                <a:schemeClr val="dk1"/>
              </a:buClr>
              <a:buSzPct val="25000"/>
            </a:pPr>
            <a:r>
              <a:rPr lang="en-US" sz="1600" dirty="0">
                <a:latin typeface="Times New Roman" panose="02020603050405020304" pitchFamily="18" charset="0"/>
                <a:cs typeface="Times New Roman" panose="02020603050405020304" pitchFamily="18" charset="0"/>
              </a:rPr>
              <a:t>Elinder CG. 1985a. Cadmium: Uses, occurrence and intake. In: </a:t>
            </a:r>
            <a:r>
              <a:rPr lang="en-US" sz="1600" dirty="0" err="1">
                <a:latin typeface="Times New Roman" panose="02020603050405020304" pitchFamily="18" charset="0"/>
                <a:cs typeface="Times New Roman" panose="02020603050405020304" pitchFamily="18" charset="0"/>
              </a:rPr>
              <a:t>Friberg</a:t>
            </a:r>
            <a:r>
              <a:rPr lang="en-US" sz="1600" dirty="0">
                <a:latin typeface="Times New Roman" panose="02020603050405020304" pitchFamily="18" charset="0"/>
                <a:cs typeface="Times New Roman" panose="02020603050405020304" pitchFamily="18" charset="0"/>
              </a:rPr>
              <a:t> L, Elinder CG, </a:t>
            </a:r>
            <a:r>
              <a:rPr lang="en-US" sz="1600" dirty="0" err="1">
                <a:latin typeface="Times New Roman" panose="02020603050405020304" pitchFamily="18" charset="0"/>
                <a:cs typeface="Times New Roman" panose="02020603050405020304" pitchFamily="18" charset="0"/>
              </a:rPr>
              <a:t>Kjellström</a:t>
            </a:r>
            <a:r>
              <a:rPr lang="en-US" sz="1600" dirty="0">
                <a:latin typeface="Times New Roman" panose="02020603050405020304" pitchFamily="18" charset="0"/>
                <a:cs typeface="Times New Roman" panose="02020603050405020304" pitchFamily="18" charset="0"/>
              </a:rPr>
              <a:t> T, et al., eds. Cadmium and health: A toxicological and epidemiological appraisal. Vol. I. Exposure, dose, and metabolism. Effects and response. Boca Raton, FL: CRC Press, 23-64.</a:t>
            </a:r>
          </a:p>
          <a:p>
            <a:pPr>
              <a:buClr>
                <a:schemeClr val="dk1"/>
              </a:buClr>
              <a:buSzPct val="25000"/>
            </a:pPr>
            <a:endParaRPr lang="en-US" sz="1600" dirty="0">
              <a:latin typeface="Times New Roman" panose="02020603050405020304" pitchFamily="18" charset="0"/>
              <a:cs typeface="Times New Roman" panose="02020603050405020304" pitchFamily="18" charset="0"/>
            </a:endParaRPr>
          </a:p>
          <a:p>
            <a:pPr>
              <a:buClr>
                <a:schemeClr val="dk1"/>
              </a:buClr>
              <a:buSzPct val="25000"/>
            </a:pPr>
            <a:r>
              <a:rPr lang="en-US" sz="1600" dirty="0">
                <a:latin typeface="Times New Roman" panose="02020603050405020304" pitchFamily="18" charset="0"/>
                <a:cs typeface="Times New Roman" panose="02020603050405020304" pitchFamily="18" charset="0"/>
              </a:rPr>
              <a:t>Elinder CG. 1992. Cadmium as an environmental hazard. IARC </a:t>
            </a:r>
            <a:r>
              <a:rPr lang="en-US" sz="1600" dirty="0" err="1">
                <a:latin typeface="Times New Roman" panose="02020603050405020304" pitchFamily="18" charset="0"/>
                <a:cs typeface="Times New Roman" panose="02020603050405020304" pitchFamily="18" charset="0"/>
              </a:rPr>
              <a:t>Sci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Publ</a:t>
            </a:r>
            <a:r>
              <a:rPr lang="en-US" sz="1600" dirty="0">
                <a:latin typeface="Times New Roman" panose="02020603050405020304" pitchFamily="18" charset="0"/>
                <a:cs typeface="Times New Roman" panose="02020603050405020304" pitchFamily="18" charset="0"/>
              </a:rPr>
              <a:t> 118:123-132</a:t>
            </a:r>
          </a:p>
          <a:p>
            <a:pPr>
              <a:buClr>
                <a:schemeClr val="dk1"/>
              </a:buClr>
              <a:buSzPct val="25000"/>
            </a:pPr>
            <a:endParaRPr lang="en-US" sz="1600" dirty="0">
              <a:latin typeface="Times New Roman" panose="02020603050405020304" pitchFamily="18" charset="0"/>
              <a:cs typeface="Times New Roman" panose="02020603050405020304" pitchFamily="18" charset="0"/>
            </a:endParaRPr>
          </a:p>
          <a:p>
            <a:pPr>
              <a:buClr>
                <a:schemeClr val="dk1"/>
              </a:buClr>
              <a:buSzPct val="25000"/>
            </a:pPr>
            <a:r>
              <a:rPr lang="en-US" sz="1600" dirty="0" err="1">
                <a:latin typeface="Times New Roman" panose="02020603050405020304" pitchFamily="18" charset="0"/>
                <a:cs typeface="Times New Roman" panose="02020603050405020304" pitchFamily="18" charset="0"/>
              </a:rPr>
              <a:t>Filipek</a:t>
            </a:r>
            <a:r>
              <a:rPr lang="en-US" sz="1600" dirty="0">
                <a:latin typeface="Times New Roman" panose="02020603050405020304" pitchFamily="18" charset="0"/>
                <a:cs typeface="Times New Roman" panose="02020603050405020304" pitchFamily="18" charset="0"/>
              </a:rPr>
              <a:t> LH, Nordstrom DK, </a:t>
            </a:r>
            <a:r>
              <a:rPr lang="en-US" sz="1600" dirty="0" err="1">
                <a:latin typeface="Times New Roman" panose="02020603050405020304" pitchFamily="18" charset="0"/>
                <a:cs typeface="Times New Roman" panose="02020603050405020304" pitchFamily="18" charset="0"/>
              </a:rPr>
              <a:t>Ficklin</a:t>
            </a:r>
            <a:r>
              <a:rPr lang="en-US" sz="1600" dirty="0">
                <a:latin typeface="Times New Roman" panose="02020603050405020304" pitchFamily="18" charset="0"/>
                <a:cs typeface="Times New Roman" panose="02020603050405020304" pitchFamily="18" charset="0"/>
              </a:rPr>
              <a:t> WH. 1987. Interaction of acid mine drainage with waters and sediments of West Squaw Creek in the West Shasta mining district, California. Environ </a:t>
            </a:r>
            <a:r>
              <a:rPr lang="en-US" sz="1600" dirty="0" err="1">
                <a:latin typeface="Times New Roman" panose="02020603050405020304" pitchFamily="18" charset="0"/>
                <a:cs typeface="Times New Roman" panose="02020603050405020304" pitchFamily="18" charset="0"/>
              </a:rPr>
              <a:t>Sci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Technol</a:t>
            </a:r>
            <a:r>
              <a:rPr lang="en-US" sz="1600" dirty="0">
                <a:latin typeface="Times New Roman" panose="02020603050405020304" pitchFamily="18" charset="0"/>
                <a:cs typeface="Times New Roman" panose="02020603050405020304" pitchFamily="18" charset="0"/>
              </a:rPr>
              <a:t> 21:388-396.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Lyons, B.W. and Harmon, R.S., 2012. Why Urban Geochemistry: Elements, Vol. 8, p. 412-422.</a:t>
            </a:r>
          </a:p>
          <a:p>
            <a:pPr lvl="0">
              <a:buClr>
                <a:srgbClr val="000000"/>
              </a:buClr>
              <a:buSzPct val="25000"/>
            </a:pPr>
            <a:endParaRPr lang="en-US" sz="16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lvl="0">
              <a:buClr>
                <a:srgbClr val="000000"/>
              </a:buClr>
              <a:buSzPct val="25000"/>
            </a:pPr>
            <a:r>
              <a:rPr lang="en-US" sz="1600" dirty="0">
                <a:solidFill>
                  <a:srgbClr val="000000"/>
                </a:solidFill>
                <a:latin typeface="Times New Roman" panose="02020603050405020304" pitchFamily="18" charset="0"/>
                <a:ea typeface="Times New Roman"/>
                <a:cs typeface="Times New Roman" panose="02020603050405020304" pitchFamily="18" charset="0"/>
                <a:sym typeface="Times New Roman"/>
              </a:rPr>
              <a:t>Schueler, T.R., 1994. The importance of imperviousness. Watershed Protection Techniques vol.1 (30), p. 100-111.</a:t>
            </a:r>
          </a:p>
          <a:p>
            <a:pPr lvl="0">
              <a:buClr>
                <a:srgbClr val="000000"/>
              </a:buClr>
              <a:buSzPct val="25000"/>
            </a:pPr>
            <a:endParaRPr lang="en-US" sz="1600" dirty="0">
              <a:latin typeface="Times New Roman" panose="02020603050405020304" pitchFamily="18" charset="0"/>
              <a:cs typeface="Times New Roman" panose="02020603050405020304" pitchFamily="18" charset="0"/>
            </a:endParaRPr>
          </a:p>
          <a:p>
            <a:pPr lvl="0">
              <a:buClr>
                <a:srgbClr val="000000"/>
              </a:buClr>
              <a:buSzPct val="25000"/>
            </a:pPr>
            <a:r>
              <a:rPr lang="en-US" sz="1600" dirty="0">
                <a:latin typeface="Times New Roman" panose="02020603050405020304" pitchFamily="18" charset="0"/>
                <a:cs typeface="Times New Roman" panose="02020603050405020304" pitchFamily="18" charset="0"/>
              </a:rPr>
              <a:t>Smith RA, Alexander RB, Wolman MG. 1987. Water-quality trends in the nation's rivers. Science 235:1607-1615.</a:t>
            </a:r>
            <a:endParaRPr lang="en-US" sz="16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United Nations, Population Division, Department of Economic and Social Affairs, 2017, World Urbanization Prospects, the 2017 Revision: Data Tables and Highlights; UN Directorate: New York.</a:t>
            </a:r>
          </a:p>
          <a:p>
            <a:pPr>
              <a:buClr>
                <a:srgbClr val="000000"/>
              </a:buClr>
              <a:buSzPct val="25000"/>
            </a:pPr>
            <a:endParaRPr lang="en-US" sz="1600" dirty="0">
              <a:latin typeface="Times New Roman" panose="02020603050405020304" pitchFamily="18" charset="0"/>
              <a:cs typeface="Times New Roman" panose="02020603050405020304" pitchFamily="18" charset="0"/>
            </a:endParaRPr>
          </a:p>
          <a:p>
            <a:pPr>
              <a:buClr>
                <a:srgbClr val="000000"/>
              </a:buClr>
              <a:buSzPct val="25000"/>
            </a:pPr>
            <a:r>
              <a:rPr lang="en-US" sz="1600" dirty="0">
                <a:latin typeface="Times New Roman" panose="02020603050405020304" pitchFamily="18" charset="0"/>
                <a:cs typeface="Times New Roman" panose="02020603050405020304" pitchFamily="18" charset="0"/>
              </a:rPr>
              <a:t>U.S. Environmental Protection Agency. 1984a. Health assessment document for chromium. Research Triangle Park, NC: Environmental Assessment and Criteria Office, U.S. Environmental Protection Agency. EPA600883014F.</a:t>
            </a:r>
          </a:p>
          <a:p>
            <a:pPr>
              <a:buClr>
                <a:srgbClr val="000000"/>
              </a:buClr>
              <a:buSzPct val="25000"/>
            </a:pPr>
            <a:endParaRPr lang="en-US" sz="1600" dirty="0">
              <a:latin typeface="Times New Roman" panose="02020603050405020304" pitchFamily="18" charset="0"/>
              <a:cs typeface="Times New Roman" panose="02020603050405020304" pitchFamily="18" charset="0"/>
            </a:endParaRPr>
          </a:p>
          <a:p>
            <a:pPr>
              <a:buClr>
                <a:srgbClr val="000000"/>
              </a:buClr>
              <a:buSzPct val="25000"/>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136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30100AD-B652-DF4B-A3E1-8EB556649058}"/>
              </a:ext>
            </a:extLst>
          </p:cNvPr>
          <p:cNvSpPr/>
          <p:nvPr/>
        </p:nvSpPr>
        <p:spPr>
          <a:xfrm>
            <a:off x="127000" y="459244"/>
            <a:ext cx="12065000" cy="3046988"/>
          </a:xfrm>
          <a:prstGeom prst="rect">
            <a:avLst/>
          </a:prstGeom>
        </p:spPr>
        <p:txBody>
          <a:bodyPr wrap="square">
            <a:spAutoFit/>
          </a:bodyPr>
          <a:lstStyle/>
          <a:p>
            <a:pPr>
              <a:buClr>
                <a:srgbClr val="000000"/>
              </a:buClr>
              <a:buSzPct val="25000"/>
            </a:pPr>
            <a:r>
              <a:rPr lang="en-US" sz="1600" dirty="0">
                <a:latin typeface="Times New Roman" panose="02020603050405020304" pitchFamily="18" charset="0"/>
                <a:cs typeface="Times New Roman" panose="02020603050405020304" pitchFamily="18" charset="0"/>
              </a:rPr>
              <a:t>U.S. Environmental Protection Agency. 1986a. Air quality criteria for lead. Research Triangle Park, NC: U.S. Environmental Protection Agency, Office of Research and Development, Office of Health and Environmental Assessment, Environmental Criteria and Assessment Office. EPA600883028F. </a:t>
            </a:r>
          </a:p>
          <a:p>
            <a:pPr>
              <a:buClr>
                <a:srgbClr val="000000"/>
              </a:buClr>
              <a:buSzPct val="25000"/>
            </a:pPr>
            <a:endParaRPr lang="en-US" sz="1600" dirty="0">
              <a:latin typeface="Times New Roman" panose="02020603050405020304" pitchFamily="18" charset="0"/>
              <a:cs typeface="Times New Roman" panose="02020603050405020304" pitchFamily="18" charset="0"/>
            </a:endParaRPr>
          </a:p>
          <a:p>
            <a:pPr>
              <a:buClr>
                <a:srgbClr val="000000"/>
              </a:buClr>
              <a:buSzPct val="25000"/>
            </a:pPr>
            <a:r>
              <a:rPr lang="en-US" sz="1600" dirty="0">
                <a:latin typeface="Times New Roman" panose="02020603050405020304" pitchFamily="18" charset="0"/>
                <a:cs typeface="Times New Roman" panose="02020603050405020304" pitchFamily="18" charset="0"/>
              </a:rPr>
              <a:t>U.S. Environmental Protection Agency. 1986b. Quality criteria for water. Washington, DC: U.S. Environmental Protection Agency, Office of Water Planning and Standards. EPA440586001.</a:t>
            </a:r>
          </a:p>
          <a:p>
            <a:pPr>
              <a:buClr>
                <a:srgbClr val="000000"/>
              </a:buClr>
              <a:buSzPct val="25000"/>
            </a:pPr>
            <a:endParaRPr lang="en-US" sz="1600" dirty="0">
              <a:latin typeface="Times New Roman" panose="02020603050405020304" pitchFamily="18" charset="0"/>
              <a:cs typeface="Times New Roman" panose="02020603050405020304" pitchFamily="18" charset="0"/>
            </a:endParaRPr>
          </a:p>
          <a:p>
            <a:pPr>
              <a:buClr>
                <a:srgbClr val="000000"/>
              </a:buClr>
              <a:buSzPct val="25000"/>
            </a:pPr>
            <a:r>
              <a:rPr lang="en-US" sz="1600" dirty="0">
                <a:latin typeface="Times New Roman" panose="02020603050405020304" pitchFamily="18" charset="0"/>
                <a:cs typeface="Times New Roman" panose="02020603050405020304" pitchFamily="18" charset="0"/>
              </a:rPr>
              <a:t>U.S. Environmental Protection Agency. 1995. National Primary Drinking Water Regulations: Barium {Technical Version}. </a:t>
            </a:r>
            <a:r>
              <a:rPr lang="en-US" sz="1600" u="sng" dirty="0">
                <a:latin typeface="Times New Roman" panose="02020603050405020304" pitchFamily="18" charset="0"/>
                <a:cs typeface="Times New Roman" panose="02020603050405020304" pitchFamily="18" charset="0"/>
                <a:hlinkClick r:id="rId2"/>
              </a:rPr>
              <a:t>https://nepis.epa.gov</a:t>
            </a:r>
            <a:r>
              <a:rPr lang="en-US" sz="1600" dirty="0">
                <a:latin typeface="Times New Roman" panose="02020603050405020304" pitchFamily="18" charset="0"/>
                <a:cs typeface="Times New Roman" panose="02020603050405020304" pitchFamily="18" charset="0"/>
              </a:rPr>
              <a:t> accessed December 29, 2017.</a:t>
            </a:r>
          </a:p>
          <a:p>
            <a:pPr>
              <a:buClr>
                <a:srgbClr val="000000"/>
              </a:buClr>
              <a:buSzPct val="25000"/>
            </a:pPr>
            <a:endParaRPr lang="en-US" sz="1600" dirty="0">
              <a:latin typeface="Times New Roman" panose="02020603050405020304" pitchFamily="18" charset="0"/>
              <a:cs typeface="Times New Roman" panose="02020603050405020304" pitchFamily="18" charset="0"/>
            </a:endParaRPr>
          </a:p>
          <a:p>
            <a:pPr>
              <a:buClr>
                <a:srgbClr val="000000"/>
              </a:buClr>
              <a:buSzPct val="25000"/>
            </a:pPr>
            <a:r>
              <a:rPr lang="en-US" sz="1600" dirty="0">
                <a:latin typeface="Times New Roman" panose="02020603050405020304" pitchFamily="18" charset="0"/>
                <a:cs typeface="Times New Roman" panose="02020603050405020304" pitchFamily="18" charset="0"/>
              </a:rPr>
              <a:t>U.S. Environmental Protection Agency, 2003a. Health effects support document for manganese. U.S. Environmental Protection Agency. EPA822R03003. </a:t>
            </a:r>
          </a:p>
        </p:txBody>
      </p:sp>
    </p:spTree>
    <p:extLst>
      <p:ext uri="{BB962C8B-B14F-4D97-AF65-F5344CB8AC3E}">
        <p14:creationId xmlns:p14="http://schemas.microsoft.com/office/powerpoint/2010/main" val="3838875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DD2EA7F-6B6B-D746-A15F-CAE1FFE1CF9A}"/>
              </a:ext>
            </a:extLst>
          </p:cNvPr>
          <p:cNvSpPr txBox="1"/>
          <p:nvPr/>
        </p:nvSpPr>
        <p:spPr>
          <a:xfrm>
            <a:off x="0" y="114300"/>
            <a:ext cx="1219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Acknowledgements</a:t>
            </a:r>
          </a:p>
        </p:txBody>
      </p:sp>
      <p:sp>
        <p:nvSpPr>
          <p:cNvPr id="3" name="TextBox 2">
            <a:extLst>
              <a:ext uri="{FF2B5EF4-FFF2-40B4-BE49-F238E27FC236}">
                <a16:creationId xmlns:a16="http://schemas.microsoft.com/office/drawing/2014/main" xmlns="" id="{711C7753-98B7-9349-9C0B-737671301988}"/>
              </a:ext>
            </a:extLst>
          </p:cNvPr>
          <p:cNvSpPr txBox="1"/>
          <p:nvPr/>
        </p:nvSpPr>
        <p:spPr>
          <a:xfrm>
            <a:off x="854242" y="1373028"/>
            <a:ext cx="10563726" cy="1200329"/>
          </a:xfrm>
          <a:prstGeom prst="rect">
            <a:avLst/>
          </a:prstGeom>
          <a:noFill/>
        </p:spPr>
        <p:txBody>
          <a:bodyPr wrap="square" rtlCol="0">
            <a:spAutoFit/>
          </a:bodyPr>
          <a:lstStyle/>
          <a:p>
            <a:pPr lvl="0">
              <a:buClr>
                <a:schemeClr val="dk1"/>
              </a:buClr>
              <a:buSzPct val="25000"/>
            </a:pPr>
            <a:r>
              <a:rPr lang="en-US" sz="2400" dirty="0">
                <a:solidFill>
                  <a:schemeClr val="dk1"/>
                </a:solidFill>
                <a:latin typeface="Times New Roman"/>
                <a:ea typeface="Times New Roman"/>
                <a:cs typeface="Times New Roman"/>
                <a:sym typeface="Times New Roman"/>
              </a:rPr>
              <a:t>This study would not have been possible with out the help of Matt Carey who assisted in field sampling, and in providing much needed lab assistance. Funding for this project is provided by the UALR Signature Experience Grant.</a:t>
            </a:r>
            <a:endParaRPr lang="en-US" sz="24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4151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1CFD1A-E6EE-8041-92A2-4F1D2E853A67}"/>
              </a:ext>
            </a:extLst>
          </p:cNvPr>
          <p:cNvSpPr txBox="1"/>
          <p:nvPr/>
        </p:nvSpPr>
        <p:spPr>
          <a:xfrm>
            <a:off x="5892085" y="218778"/>
            <a:ext cx="7315915" cy="1200329"/>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Fourche Creek Bottoms</a:t>
            </a:r>
          </a:p>
          <a:p>
            <a:pPr algn="ct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43DF0B27-2D78-6841-8AD8-2B14DF632751}"/>
              </a:ext>
            </a:extLst>
          </p:cNvPr>
          <p:cNvSpPr txBox="1"/>
          <p:nvPr/>
        </p:nvSpPr>
        <p:spPr>
          <a:xfrm>
            <a:off x="5687567" y="1137390"/>
            <a:ext cx="6309359" cy="4570738"/>
          </a:xfrm>
          <a:prstGeom prst="rect">
            <a:avLst/>
          </a:prstGeom>
          <a:noFill/>
        </p:spPr>
        <p:txBody>
          <a:bodyPr wrap="square" rtlCol="0">
            <a:spAutoFit/>
          </a:bodyPr>
          <a:lstStyle/>
          <a:p>
            <a:pPr>
              <a:buClr>
                <a:srgbClr val="C00000"/>
              </a:buClr>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Drains 73% of the city before emptying into Arkansas River</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Contains a natural wetland</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Properties of the wetlands</a:t>
            </a:r>
          </a:p>
          <a:p>
            <a:pPr marL="800089"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Wildlife Refuge</a:t>
            </a:r>
          </a:p>
          <a:p>
            <a:pPr marL="800089"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Noise Absorbance</a:t>
            </a:r>
          </a:p>
          <a:p>
            <a:pPr marL="800089"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Store 1 billion gallons of water</a:t>
            </a:r>
          </a:p>
          <a:p>
            <a:pPr marL="800089"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Contamination filtration</a:t>
            </a:r>
          </a:p>
          <a:p>
            <a:pPr>
              <a:buClr>
                <a:srgbClr val="7030A0"/>
              </a:buClr>
            </a:pPr>
            <a:endParaRPr lang="en-US" sz="1351" dirty="0"/>
          </a:p>
          <a:p>
            <a:pPr marL="285744" indent="-285744">
              <a:buClr>
                <a:srgbClr val="7030A0"/>
              </a:buClr>
              <a:buFont typeface="Wingdings" pitchFamily="2" charset="2"/>
              <a:buChar char="q"/>
            </a:pPr>
            <a:endParaRPr lang="en-US" sz="1351" dirty="0"/>
          </a:p>
        </p:txBody>
      </p:sp>
      <p:grpSp>
        <p:nvGrpSpPr>
          <p:cNvPr id="7" name="Group 6">
            <a:extLst>
              <a:ext uri="{FF2B5EF4-FFF2-40B4-BE49-F238E27FC236}">
                <a16:creationId xmlns:a16="http://schemas.microsoft.com/office/drawing/2014/main" xmlns="" id="{FBD6D069-B470-E44C-B336-3E1BBA401D5B}"/>
              </a:ext>
            </a:extLst>
          </p:cNvPr>
          <p:cNvGrpSpPr/>
          <p:nvPr/>
        </p:nvGrpSpPr>
        <p:grpSpPr>
          <a:xfrm>
            <a:off x="195074" y="477054"/>
            <a:ext cx="5110705" cy="5845701"/>
            <a:chOff x="6547565" y="170700"/>
            <a:chExt cx="4876085" cy="5990440"/>
          </a:xfrm>
        </p:grpSpPr>
        <p:pic>
          <p:nvPicPr>
            <p:cNvPr id="8" name="Picture 7" descr="https://lh3.googleusercontent.com/HRdbpLJIAmSs_wRSyvwJ9iMSNCO04dRyslenTjasiJkiVl9B_Hrd1LHbLcQjcQu_fGnvqsZvvDjKR7p3cwuGXoCMmhrS-8Dkf3f96OCT4dhvcKQN1GiE2T0AK86fPt96ChDa2Jyo">
              <a:extLst>
                <a:ext uri="{FF2B5EF4-FFF2-40B4-BE49-F238E27FC236}">
                  <a16:creationId xmlns:a16="http://schemas.microsoft.com/office/drawing/2014/main" xmlns="" id="{B833D64F-37E3-0A4F-9794-86251D9C64A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47565" y="3189340"/>
              <a:ext cx="4876085" cy="2971800"/>
            </a:xfrm>
            <a:prstGeom prst="rect">
              <a:avLst/>
            </a:prstGeom>
            <a:noFill/>
            <a:ln>
              <a:noFill/>
            </a:ln>
          </p:spPr>
        </p:pic>
        <p:pic>
          <p:nvPicPr>
            <p:cNvPr id="9" name="Picture 8">
              <a:extLst>
                <a:ext uri="{FF2B5EF4-FFF2-40B4-BE49-F238E27FC236}">
                  <a16:creationId xmlns:a16="http://schemas.microsoft.com/office/drawing/2014/main" xmlns="" id="{BCD47F82-9FE7-D542-A240-DD42393AD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150" y="170700"/>
              <a:ext cx="4381500" cy="2997200"/>
            </a:xfrm>
            <a:prstGeom prst="rect">
              <a:avLst/>
            </a:prstGeom>
          </p:spPr>
        </p:pic>
        <p:cxnSp>
          <p:nvCxnSpPr>
            <p:cNvPr id="10" name="Straight Arrow Connector 9">
              <a:extLst>
                <a:ext uri="{FF2B5EF4-FFF2-40B4-BE49-F238E27FC236}">
                  <a16:creationId xmlns:a16="http://schemas.microsoft.com/office/drawing/2014/main" xmlns="" id="{27F58FE2-76DA-8045-A8FF-B5CAABE30AC4}"/>
                </a:ext>
              </a:extLst>
            </p:cNvPr>
            <p:cNvCxnSpPr>
              <a:cxnSpLocks/>
            </p:cNvCxnSpPr>
            <p:nvPr/>
          </p:nvCxnSpPr>
          <p:spPr>
            <a:xfrm flipV="1">
              <a:off x="6547565" y="1763320"/>
              <a:ext cx="2644418" cy="1426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76CF4E6C-98E1-F841-B886-77206E6CC284}"/>
                </a:ext>
              </a:extLst>
            </p:cNvPr>
            <p:cNvCxnSpPr>
              <a:cxnSpLocks/>
            </p:cNvCxnSpPr>
            <p:nvPr/>
          </p:nvCxnSpPr>
          <p:spPr>
            <a:xfrm flipH="1" flipV="1">
              <a:off x="9271000" y="1778000"/>
              <a:ext cx="2152650" cy="1389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xmlns="" id="{2EE4BDE8-5EB1-EF4A-99DC-2A0E499889A5}"/>
              </a:ext>
            </a:extLst>
          </p:cNvPr>
          <p:cNvSpPr txBox="1"/>
          <p:nvPr/>
        </p:nvSpPr>
        <p:spPr>
          <a:xfrm>
            <a:off x="128016" y="6322755"/>
            <a:ext cx="6784848"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2 and 3. Location map of Little Rock and Fourche Creek watershed (image retrieved from Google Earth and http://</a:t>
            </a:r>
            <a:r>
              <a:rPr lang="en-US" sz="1200" dirty="0" err="1">
                <a:latin typeface="Times New Roman" panose="02020603050405020304" pitchFamily="18" charset="0"/>
                <a:cs typeface="Times New Roman" panose="02020603050405020304" pitchFamily="18" charset="0"/>
              </a:rPr>
              <a:t>www.barbsnow.net</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Arkansas.htm</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62869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61CE414-7633-E14A-8538-6E7F71D10200}"/>
              </a:ext>
            </a:extLst>
          </p:cNvPr>
          <p:cNvSpPr txBox="1"/>
          <p:nvPr/>
        </p:nvSpPr>
        <p:spPr>
          <a:xfrm>
            <a:off x="553916" y="723507"/>
            <a:ext cx="11638084" cy="4093428"/>
          </a:xfrm>
          <a:prstGeom prst="rect">
            <a:avLst/>
          </a:prstGeom>
          <a:noFill/>
        </p:spPr>
        <p:txBody>
          <a:bodyPr wrap="square" rtlCol="0">
            <a:spAutoFit/>
          </a:bodyPr>
          <a:lstStyle/>
          <a:p>
            <a:pPr>
              <a:buClr>
                <a:srgbClr val="C00000"/>
              </a:buClr>
            </a:pPr>
            <a:endParaRPr lang="en-US" sz="2000" dirty="0">
              <a:latin typeface="Times New Roman" panose="02020603050405020304" pitchFamily="18" charset="0"/>
              <a:cs typeface="Times New Roman" panose="02020603050405020304" pitchFamily="18" charset="0"/>
            </a:endParaRPr>
          </a:p>
          <a:p>
            <a:pPr marL="342891" indent="-342891">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342891" indent="-342891">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Loss of pervious surfaces</a:t>
            </a:r>
          </a:p>
          <a:p>
            <a:pPr>
              <a:buClr>
                <a:srgbClr val="C00000"/>
              </a:buClr>
            </a:pPr>
            <a:endParaRPr lang="en-US" sz="2400" dirty="0">
              <a:latin typeface="Times New Roman" panose="02020603050405020304" pitchFamily="18" charset="0"/>
              <a:cs typeface="Times New Roman" panose="02020603050405020304" pitchFamily="18" charset="0"/>
            </a:endParaRPr>
          </a:p>
          <a:p>
            <a:pPr marL="342891" indent="-342891">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Increased storm water runoff</a:t>
            </a:r>
          </a:p>
          <a:p>
            <a:pPr marL="342891" indent="-342891">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342891" indent="-342891">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Changes to hydrologic cycle </a:t>
            </a:r>
          </a:p>
          <a:p>
            <a:pPr marL="342891" indent="-342891">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342891" indent="-342891">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Changes in soil chemistry</a:t>
            </a:r>
          </a:p>
          <a:p>
            <a:pPr marL="342891" indent="-342891">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342891" indent="-342891">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Increased flooding</a:t>
            </a:r>
          </a:p>
        </p:txBody>
      </p:sp>
      <p:grpSp>
        <p:nvGrpSpPr>
          <p:cNvPr id="10" name="Group 9">
            <a:extLst>
              <a:ext uri="{FF2B5EF4-FFF2-40B4-BE49-F238E27FC236}">
                <a16:creationId xmlns:a16="http://schemas.microsoft.com/office/drawing/2014/main" xmlns="" id="{8C5E2460-9BDF-AA4B-98F8-35E10CB89D50}"/>
              </a:ext>
            </a:extLst>
          </p:cNvPr>
          <p:cNvGrpSpPr/>
          <p:nvPr/>
        </p:nvGrpSpPr>
        <p:grpSpPr>
          <a:xfrm>
            <a:off x="7342940" y="826477"/>
            <a:ext cx="4206240" cy="5739501"/>
            <a:chOff x="7077456" y="566928"/>
            <a:chExt cx="3858768" cy="5842470"/>
          </a:xfrm>
        </p:grpSpPr>
        <p:pic>
          <p:nvPicPr>
            <p:cNvPr id="7" name="Picture 6">
              <a:extLst>
                <a:ext uri="{FF2B5EF4-FFF2-40B4-BE49-F238E27FC236}">
                  <a16:creationId xmlns:a16="http://schemas.microsoft.com/office/drawing/2014/main" xmlns="" id="{29B585D1-746D-4C4C-B5FE-BAB3AAFD7333}"/>
                </a:ext>
              </a:extLst>
            </p:cNvPr>
            <p:cNvPicPr>
              <a:picLocks noChangeAspect="1"/>
            </p:cNvPicPr>
            <p:nvPr/>
          </p:nvPicPr>
          <p:blipFill rotWithShape="1">
            <a:blip r:embed="rId2">
              <a:extLst>
                <a:ext uri="{28A0092B-C50C-407E-A947-70E740481C1C}">
                  <a14:useLocalDpi xmlns:a14="http://schemas.microsoft.com/office/drawing/2010/main" val="0"/>
                </a:ext>
              </a:extLst>
            </a:blip>
            <a:srcRect l="1562" t="1600" r="4959" b="20000"/>
            <a:stretch/>
          </p:blipFill>
          <p:spPr>
            <a:xfrm>
              <a:off x="7077456" y="566928"/>
              <a:ext cx="3858768" cy="5376672"/>
            </a:xfrm>
            <a:prstGeom prst="rect">
              <a:avLst/>
            </a:prstGeom>
          </p:spPr>
        </p:pic>
        <p:sp>
          <p:nvSpPr>
            <p:cNvPr id="8" name="TextBox 7">
              <a:extLst>
                <a:ext uri="{FF2B5EF4-FFF2-40B4-BE49-F238E27FC236}">
                  <a16:creationId xmlns:a16="http://schemas.microsoft.com/office/drawing/2014/main" xmlns="" id="{DB454281-057D-CD4F-B5ED-AFF692B7DC73}"/>
                </a:ext>
              </a:extLst>
            </p:cNvPr>
            <p:cNvSpPr txBox="1"/>
            <p:nvPr/>
          </p:nvSpPr>
          <p:spPr>
            <a:xfrm>
              <a:off x="7077456" y="5947733"/>
              <a:ext cx="3858768"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6. Water movement in urban vs natural landscapes (Lyons and Harmon, 2012).</a:t>
              </a:r>
            </a:p>
          </p:txBody>
        </p:sp>
      </p:grpSp>
      <p:sp>
        <p:nvSpPr>
          <p:cNvPr id="9" name="Rectangle 8">
            <a:extLst>
              <a:ext uri="{FF2B5EF4-FFF2-40B4-BE49-F238E27FC236}">
                <a16:creationId xmlns:a16="http://schemas.microsoft.com/office/drawing/2014/main" xmlns="" id="{AA601D68-E0FE-D64A-AC3F-2958A5D6634A}"/>
              </a:ext>
            </a:extLst>
          </p:cNvPr>
          <p:cNvSpPr/>
          <p:nvPr/>
        </p:nvSpPr>
        <p:spPr>
          <a:xfrm>
            <a:off x="-554736" y="-2620297"/>
            <a:ext cx="6096000" cy="1547475"/>
          </a:xfrm>
          <a:prstGeom prst="rect">
            <a:avLst/>
          </a:prstGeom>
        </p:spPr>
        <p:txBody>
          <a:bodyPr>
            <a:spAutoFit/>
          </a:bodyPr>
          <a:lstStyle/>
          <a:p>
            <a:r>
              <a:rPr lang="en-US" sz="1351" dirty="0"/>
              <a:t>The movement of water into a soil depends on land-surface slope, vegetation, degree of surface </a:t>
            </a:r>
            <a:r>
              <a:rPr lang="en-US" sz="1351" dirty="0" err="1"/>
              <a:t>loading,and</a:t>
            </a:r>
            <a:r>
              <a:rPr lang="en-US" sz="1351" dirty="0"/>
              <a:t> soil texture, structure, density and compaction. More </a:t>
            </a:r>
            <a:r>
              <a:rPr lang="en-US" sz="1351" dirty="0" err="1"/>
              <a:t>watermoves</a:t>
            </a:r>
            <a:r>
              <a:rPr lang="en-US" sz="1351" dirty="0"/>
              <a:t> into the soil zone on natural landscapes compared to </a:t>
            </a:r>
            <a:r>
              <a:rPr lang="en-US" sz="1351" dirty="0" err="1"/>
              <a:t>urbanlandscapes</a:t>
            </a:r>
            <a:r>
              <a:rPr lang="en-US" sz="1351" dirty="0"/>
              <a:t> with disturbed soils. These schematic drawings </a:t>
            </a:r>
            <a:r>
              <a:rPr lang="en-US" sz="1351" dirty="0" err="1"/>
              <a:t>comparethe</a:t>
            </a:r>
            <a:r>
              <a:rPr lang="en-US" sz="1351" dirty="0"/>
              <a:t> generalized disposition and movement of incoming water on </a:t>
            </a:r>
            <a:r>
              <a:rPr lang="en-US" sz="1351" dirty="0" err="1"/>
              <a:t>anatural</a:t>
            </a:r>
            <a:r>
              <a:rPr lang="en-US" sz="1351" dirty="0"/>
              <a:t> plant-covered landscape (A) with that in a disturbed </a:t>
            </a:r>
            <a:r>
              <a:rPr lang="en-US" sz="1351" dirty="0" err="1"/>
              <a:t>urbanlandscape</a:t>
            </a:r>
            <a:r>
              <a:rPr lang="en-US" sz="1351" dirty="0"/>
              <a:t> (B) with limited vegetation and abundant </a:t>
            </a:r>
            <a:r>
              <a:rPr lang="en-US" sz="1351" dirty="0" err="1"/>
              <a:t>impervioussurfaces</a:t>
            </a:r>
            <a:r>
              <a:rPr lang="en-US" sz="1351" dirty="0"/>
              <a:t>. MODIFIED FROM SCHEYER AND HIPPLE (2005)</a:t>
            </a:r>
          </a:p>
        </p:txBody>
      </p:sp>
      <p:sp>
        <p:nvSpPr>
          <p:cNvPr id="2" name="TextBox 1"/>
          <p:cNvSpPr txBox="1"/>
          <p:nvPr/>
        </p:nvSpPr>
        <p:spPr>
          <a:xfrm>
            <a:off x="0" y="-45934"/>
            <a:ext cx="12265269"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Disruptions to natural landscape</a:t>
            </a:r>
          </a:p>
        </p:txBody>
      </p:sp>
    </p:spTree>
    <p:extLst>
      <p:ext uri="{BB962C8B-B14F-4D97-AF65-F5344CB8AC3E}">
        <p14:creationId xmlns:p14="http://schemas.microsoft.com/office/powerpoint/2010/main" val="381755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390604E-77D0-E84D-86E2-6C53A2D3C4FC}"/>
              </a:ext>
            </a:extLst>
          </p:cNvPr>
          <p:cNvSpPr/>
          <p:nvPr/>
        </p:nvSpPr>
        <p:spPr>
          <a:xfrm>
            <a:off x="524425" y="1728040"/>
            <a:ext cx="11301412" cy="3832075"/>
          </a:xfrm>
          <a:prstGeom prst="rect">
            <a:avLst/>
          </a:prstGeom>
        </p:spPr>
        <p:txBody>
          <a:bodyPr wrap="square">
            <a:spAutoFit/>
          </a:bodyPr>
          <a:lstStyle/>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New sources of pollution </a:t>
            </a:r>
          </a:p>
          <a:p>
            <a:pPr marL="800080" lvl="1" indent="-342891">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Industrial</a:t>
            </a:r>
          </a:p>
          <a:p>
            <a:pPr marL="800080" lvl="1" indent="-342891">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Mining</a:t>
            </a:r>
          </a:p>
          <a:p>
            <a:pPr marL="800080" lvl="1" indent="-342891">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Sewage disposal and sewer overflow during flooding</a:t>
            </a:r>
          </a:p>
          <a:p>
            <a:pPr marL="800080" lvl="1" indent="-342891">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Metal contamination in car exhaust</a:t>
            </a:r>
          </a:p>
          <a:p>
            <a:pPr marL="800080" lvl="1" indent="-342891">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Greenhouse gas release</a:t>
            </a:r>
          </a:p>
          <a:p>
            <a:pPr marL="800080" lvl="1" indent="-342891">
              <a:buClr>
                <a:srgbClr val="C00000"/>
              </a:buClr>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marL="342900" indent="-342900">
              <a:buClr>
                <a:srgbClr val="C00000"/>
              </a:buCl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Watershed and water quality degradation </a:t>
            </a:r>
          </a:p>
          <a:p>
            <a:pPr marL="800080" lvl="1" indent="-342891">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 Contaminants enters watershed via increased storm water runoff</a:t>
            </a:r>
          </a:p>
          <a:p>
            <a:pPr marL="285744" indent="-285744">
              <a:buClr>
                <a:srgbClr val="C00000"/>
              </a:buClr>
              <a:buFont typeface="Wingdings" pitchFamily="2" charset="2"/>
              <a:buChar char="q"/>
            </a:pPr>
            <a:endParaRPr lang="en-US" sz="1351" dirty="0"/>
          </a:p>
          <a:p>
            <a:pPr marL="285744" indent="-285744">
              <a:buClr>
                <a:srgbClr val="FF0000"/>
              </a:buClr>
              <a:buFont typeface="Wingdings" pitchFamily="2" charset="2"/>
              <a:buChar char="q"/>
            </a:pPr>
            <a:endParaRPr lang="en-US" sz="1351" dirty="0"/>
          </a:p>
        </p:txBody>
      </p:sp>
      <p:sp>
        <p:nvSpPr>
          <p:cNvPr id="4" name="TextBox 3">
            <a:extLst>
              <a:ext uri="{FF2B5EF4-FFF2-40B4-BE49-F238E27FC236}">
                <a16:creationId xmlns:a16="http://schemas.microsoft.com/office/drawing/2014/main" xmlns="" id="{CF5286AE-C74D-954C-8AF8-E5AE725AFF1D}"/>
              </a:ext>
            </a:extLst>
          </p:cNvPr>
          <p:cNvSpPr txBox="1"/>
          <p:nvPr/>
        </p:nvSpPr>
        <p:spPr>
          <a:xfrm>
            <a:off x="0" y="237393"/>
            <a:ext cx="1219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Environmental</a:t>
            </a:r>
            <a:r>
              <a:rPr lang="en-US" sz="28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Concerns</a:t>
            </a:r>
          </a:p>
        </p:txBody>
      </p:sp>
    </p:spTree>
    <p:extLst>
      <p:ext uri="{BB962C8B-B14F-4D97-AF65-F5344CB8AC3E}">
        <p14:creationId xmlns:p14="http://schemas.microsoft.com/office/powerpoint/2010/main" val="344422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834E92B-F525-C543-BDAE-6E645E7A0BD1}"/>
              </a:ext>
            </a:extLst>
          </p:cNvPr>
          <p:cNvSpPr txBox="1"/>
          <p:nvPr/>
        </p:nvSpPr>
        <p:spPr>
          <a:xfrm>
            <a:off x="0" y="1"/>
            <a:ext cx="1219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Methods</a:t>
            </a:r>
          </a:p>
        </p:txBody>
      </p:sp>
      <p:grpSp>
        <p:nvGrpSpPr>
          <p:cNvPr id="8" name="Group 7">
            <a:extLst>
              <a:ext uri="{FF2B5EF4-FFF2-40B4-BE49-F238E27FC236}">
                <a16:creationId xmlns:a16="http://schemas.microsoft.com/office/drawing/2014/main" xmlns="" id="{AC0CA0A6-D8FB-A745-BBDC-85D85B668DD2}"/>
              </a:ext>
            </a:extLst>
          </p:cNvPr>
          <p:cNvGrpSpPr/>
          <p:nvPr/>
        </p:nvGrpSpPr>
        <p:grpSpPr>
          <a:xfrm>
            <a:off x="219457" y="746762"/>
            <a:ext cx="7133844" cy="5590770"/>
            <a:chOff x="219456" y="746760"/>
            <a:chExt cx="7133844" cy="5590770"/>
          </a:xfrm>
        </p:grpSpPr>
        <p:pic>
          <p:nvPicPr>
            <p:cNvPr id="4" name="Picture 3" descr="../Picture1.png">
              <a:extLst>
                <a:ext uri="{FF2B5EF4-FFF2-40B4-BE49-F238E27FC236}">
                  <a16:creationId xmlns:a16="http://schemas.microsoft.com/office/drawing/2014/main" xmlns="" id="{F27A12F8-FA92-444F-89BE-36BBAB6B35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9456" y="746760"/>
              <a:ext cx="7133844" cy="5398008"/>
            </a:xfrm>
            <a:prstGeom prst="rect">
              <a:avLst/>
            </a:prstGeom>
            <a:noFill/>
            <a:ln>
              <a:noFill/>
            </a:ln>
          </p:spPr>
        </p:pic>
        <p:sp>
          <p:nvSpPr>
            <p:cNvPr id="6" name="TextBox 5">
              <a:extLst>
                <a:ext uri="{FF2B5EF4-FFF2-40B4-BE49-F238E27FC236}">
                  <a16:creationId xmlns:a16="http://schemas.microsoft.com/office/drawing/2014/main" xmlns="" id="{659285C6-D47D-E94A-BD17-C679673B4681}"/>
                </a:ext>
              </a:extLst>
            </p:cNvPr>
            <p:cNvSpPr txBox="1"/>
            <p:nvPr/>
          </p:nvSpPr>
          <p:spPr>
            <a:xfrm>
              <a:off x="219456" y="6060531"/>
              <a:ext cx="713384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8. Location map of sampling area (image retrieved from </a:t>
              </a:r>
              <a:r>
                <a:rPr lang="en-US" sz="1200" dirty="0" err="1">
                  <a:latin typeface="Times New Roman" panose="02020603050405020304" pitchFamily="18" charset="0"/>
                  <a:cs typeface="Times New Roman" panose="02020603050405020304" pitchFamily="18" charset="0"/>
                </a:rPr>
                <a:t>audubun.org</a:t>
              </a:r>
              <a:r>
                <a:rPr lang="en-US" sz="1200" dirty="0">
                  <a:latin typeface="Times New Roman" panose="02020603050405020304" pitchFamily="18" charset="0"/>
                  <a:cs typeface="Times New Roman" panose="02020603050405020304" pitchFamily="18" charset="0"/>
                </a:rPr>
                <a:t>; Google Earth)</a:t>
              </a:r>
            </a:p>
          </p:txBody>
        </p:sp>
      </p:grpSp>
      <p:sp>
        <p:nvSpPr>
          <p:cNvPr id="10" name="TextBox 9">
            <a:extLst>
              <a:ext uri="{FF2B5EF4-FFF2-40B4-BE49-F238E27FC236}">
                <a16:creationId xmlns:a16="http://schemas.microsoft.com/office/drawing/2014/main" xmlns="" id="{43809AF1-1F7E-8342-86D9-B86462EEA469}"/>
              </a:ext>
            </a:extLst>
          </p:cNvPr>
          <p:cNvSpPr txBox="1"/>
          <p:nvPr/>
        </p:nvSpPr>
        <p:spPr>
          <a:xfrm>
            <a:off x="7686676" y="1460606"/>
            <a:ext cx="4505325" cy="5147948"/>
          </a:xfrm>
          <a:prstGeom prst="rect">
            <a:avLst/>
          </a:prstGeom>
          <a:noFill/>
        </p:spPr>
        <p:txBody>
          <a:bodyPr wrap="square" rtlCol="0">
            <a:spAutoFit/>
          </a:bodyPr>
          <a:lstStyle/>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Floodplains along Fourche Creek wetlands </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3 transects chosen and GPS locations recorded</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44 Surface (4-5 in.) samples collected at various distances into the floodplain</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Transported to UALR and dried at room temp</a:t>
            </a:r>
            <a:endParaRPr lang="en-US" sz="1351" dirty="0">
              <a:latin typeface="Times New Roman" panose="02020603050405020304" pitchFamily="18" charset="0"/>
              <a:cs typeface="Times New Roman" panose="02020603050405020304" pitchFamily="18" charset="0"/>
            </a:endParaRPr>
          </a:p>
          <a:p>
            <a:pPr lvl="1">
              <a:buClr>
                <a:srgbClr val="C00000"/>
              </a:buClr>
            </a:pPr>
            <a:endParaRPr lang="en-US" sz="1351" dirty="0">
              <a:latin typeface="Times New Roman" panose="02020603050405020304" pitchFamily="18" charset="0"/>
              <a:cs typeface="Times New Roman" panose="02020603050405020304" pitchFamily="18" charset="0"/>
            </a:endParaRPr>
          </a:p>
          <a:p>
            <a:pPr marL="742932" lvl="1" indent="-285744">
              <a:buClr>
                <a:srgbClr val="C00000"/>
              </a:buClr>
              <a:buFont typeface="Wingdings" pitchFamily="2" charset="2"/>
              <a:buChar char="q"/>
            </a:pPr>
            <a:endParaRPr lang="en-US" sz="1351" dirty="0">
              <a:latin typeface="Times New Roman" panose="02020603050405020304" pitchFamily="18" charset="0"/>
              <a:cs typeface="Times New Roman" panose="02020603050405020304" pitchFamily="18" charset="0"/>
            </a:endParaRPr>
          </a:p>
          <a:p>
            <a:pPr>
              <a:buClr>
                <a:srgbClr val="C00000"/>
              </a:buClr>
            </a:pPr>
            <a:endParaRPr lang="en-US" sz="135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016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6955E0A-E7CA-5A43-AC05-A91D7FE95432}"/>
              </a:ext>
            </a:extLst>
          </p:cNvPr>
          <p:cNvSpPr txBox="1"/>
          <p:nvPr/>
        </p:nvSpPr>
        <p:spPr>
          <a:xfrm>
            <a:off x="257177" y="100014"/>
            <a:ext cx="6386513"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Methods</a:t>
            </a:r>
          </a:p>
        </p:txBody>
      </p:sp>
      <p:sp>
        <p:nvSpPr>
          <p:cNvPr id="7" name="TextBox 6">
            <a:extLst>
              <a:ext uri="{FF2B5EF4-FFF2-40B4-BE49-F238E27FC236}">
                <a16:creationId xmlns:a16="http://schemas.microsoft.com/office/drawing/2014/main" xmlns="" id="{3A4A9C0F-E7F5-B842-84FB-4EFDE8D947B8}"/>
              </a:ext>
            </a:extLst>
          </p:cNvPr>
          <p:cNvSpPr txBox="1"/>
          <p:nvPr/>
        </p:nvSpPr>
        <p:spPr>
          <a:xfrm>
            <a:off x="371475" y="808143"/>
            <a:ext cx="6011391" cy="5632311"/>
          </a:xfrm>
          <a:prstGeom prst="rect">
            <a:avLst/>
          </a:prstGeom>
          <a:noFill/>
        </p:spPr>
        <p:txBody>
          <a:bodyPr wrap="square" rtlCol="0">
            <a:spAutoFit/>
          </a:bodyPr>
          <a:lstStyle/>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Grain size analysis performed </a:t>
            </a:r>
          </a:p>
          <a:p>
            <a:pPr marL="742932" lvl="1" indent="-285744">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Standard sieves and shaker</a:t>
            </a:r>
          </a:p>
          <a:p>
            <a:pPr marL="742932" lvl="1" indent="-285744">
              <a:buClr>
                <a:srgbClr val="C00000"/>
              </a:buClr>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Leaching experiments performed</a:t>
            </a:r>
          </a:p>
          <a:p>
            <a:pPr marL="742932" lvl="1" indent="-285744">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10:1 liquid to solid ratio; deionized water</a:t>
            </a:r>
          </a:p>
          <a:p>
            <a:pPr marL="742932" lvl="1" indent="-285744">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Combine and react 24 </a:t>
            </a:r>
            <a:r>
              <a:rPr lang="en-US" sz="2400" dirty="0" err="1">
                <a:latin typeface="Times New Roman" panose="02020603050405020304" pitchFamily="18" charset="0"/>
                <a:cs typeface="Times New Roman" panose="02020603050405020304" pitchFamily="18" charset="0"/>
              </a:rPr>
              <a:t>hrs</a:t>
            </a:r>
            <a:r>
              <a:rPr lang="en-US" sz="2400" dirty="0">
                <a:latin typeface="Times New Roman" panose="02020603050405020304" pitchFamily="18" charset="0"/>
                <a:cs typeface="Times New Roman" panose="02020603050405020304" pitchFamily="18" charset="0"/>
              </a:rPr>
              <a:t> (+/-)2hr</a:t>
            </a:r>
          </a:p>
          <a:p>
            <a:pPr marL="742932" lvl="1" indent="-285744">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Centrifuged for 20 mins 10,000 rpm</a:t>
            </a:r>
          </a:p>
          <a:p>
            <a:pPr marL="742932" lvl="1" indent="-285744">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Filtered with .45um filter</a:t>
            </a:r>
          </a:p>
          <a:p>
            <a:pPr marL="285744" indent="-285744">
              <a:buClr>
                <a:srgbClr val="C00000"/>
              </a:buClr>
              <a:buFont typeface="Wingdings" panose="05000000000000000000"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Leachate analyzed </a:t>
            </a:r>
          </a:p>
          <a:p>
            <a:pPr marL="742932" lvl="1" indent="-285744">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Ion Chromatography (IC)</a:t>
            </a:r>
          </a:p>
          <a:p>
            <a:pPr marL="742932" lvl="1" indent="-285744">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Inductively Coupled Plasma Mass Spectrometry (ICP-MS)</a:t>
            </a:r>
          </a:p>
          <a:p>
            <a:pPr>
              <a:buClr>
                <a:srgbClr val="C00000"/>
              </a:buClr>
            </a:pPr>
            <a:endParaRPr lang="en-US" sz="2400" dirty="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14DA9541-0B89-D341-A38A-C5829C32418F}"/>
              </a:ext>
            </a:extLst>
          </p:cNvPr>
          <p:cNvGrpSpPr/>
          <p:nvPr/>
        </p:nvGrpSpPr>
        <p:grpSpPr>
          <a:xfrm>
            <a:off x="6840591" y="4130801"/>
            <a:ext cx="4412053" cy="2606185"/>
            <a:chOff x="7465621" y="546280"/>
            <a:chExt cx="4412053" cy="2606185"/>
          </a:xfrm>
        </p:grpSpPr>
        <p:pic>
          <p:nvPicPr>
            <p:cNvPr id="13" name="Picture 12">
              <a:extLst>
                <a:ext uri="{FF2B5EF4-FFF2-40B4-BE49-F238E27FC236}">
                  <a16:creationId xmlns:a16="http://schemas.microsoft.com/office/drawing/2014/main" xmlns="" id="{F9DCA8F1-140D-D34C-8814-76EFEBF2B4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58088" y="546280"/>
              <a:ext cx="4319586" cy="2371725"/>
            </a:xfrm>
            <a:prstGeom prst="rect">
              <a:avLst/>
            </a:prstGeom>
          </p:spPr>
        </p:pic>
        <p:sp>
          <p:nvSpPr>
            <p:cNvPr id="14" name="TextBox 13">
              <a:extLst>
                <a:ext uri="{FF2B5EF4-FFF2-40B4-BE49-F238E27FC236}">
                  <a16:creationId xmlns:a16="http://schemas.microsoft.com/office/drawing/2014/main" xmlns="" id="{E7495BB1-F4D2-DD48-AE46-7C5BF964E4CA}"/>
                </a:ext>
              </a:extLst>
            </p:cNvPr>
            <p:cNvSpPr txBox="1"/>
            <p:nvPr/>
          </p:nvSpPr>
          <p:spPr>
            <a:xfrm>
              <a:off x="7465621" y="2875466"/>
              <a:ext cx="3448907"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10. Ion Chromatography, UALR lab</a:t>
              </a:r>
            </a:p>
          </p:txBody>
        </p:sp>
      </p:grpSp>
      <p:pic>
        <p:nvPicPr>
          <p:cNvPr id="9" name="Picture 8">
            <a:extLst>
              <a:ext uri="{FF2B5EF4-FFF2-40B4-BE49-F238E27FC236}">
                <a16:creationId xmlns:a16="http://schemas.microsoft.com/office/drawing/2014/main" xmlns="" id="{9C8CD976-C9EF-7A46-A717-7126738AC9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20520" y="406754"/>
            <a:ext cx="2744662" cy="3364340"/>
          </a:xfrm>
          <a:prstGeom prst="rect">
            <a:avLst/>
          </a:prstGeom>
        </p:spPr>
      </p:pic>
      <p:sp>
        <p:nvSpPr>
          <p:cNvPr id="11" name="TextBox 10">
            <a:extLst>
              <a:ext uri="{FF2B5EF4-FFF2-40B4-BE49-F238E27FC236}">
                <a16:creationId xmlns:a16="http://schemas.microsoft.com/office/drawing/2014/main" xmlns="" id="{A6734F45-21CC-5B45-A032-3351FF1D9017}"/>
              </a:ext>
            </a:extLst>
          </p:cNvPr>
          <p:cNvSpPr txBox="1"/>
          <p:nvPr/>
        </p:nvSpPr>
        <p:spPr>
          <a:xfrm>
            <a:off x="7651936" y="3757841"/>
            <a:ext cx="288183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9. Standard Sieve, UALR </a:t>
            </a:r>
          </a:p>
        </p:txBody>
      </p:sp>
    </p:spTree>
    <p:extLst>
      <p:ext uri="{BB962C8B-B14F-4D97-AF65-F5344CB8AC3E}">
        <p14:creationId xmlns:p14="http://schemas.microsoft.com/office/powerpoint/2010/main" val="2686724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CE2F97-E6A4-C643-812A-4F2F80945F34}"/>
              </a:ext>
            </a:extLst>
          </p:cNvPr>
          <p:cNvSpPr txBox="1"/>
          <p:nvPr/>
        </p:nvSpPr>
        <p:spPr>
          <a:xfrm>
            <a:off x="0" y="73817"/>
            <a:ext cx="1219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Grain Size Distribution</a:t>
            </a:r>
          </a:p>
        </p:txBody>
      </p:sp>
      <p:grpSp>
        <p:nvGrpSpPr>
          <p:cNvPr id="5" name="Group 4">
            <a:extLst>
              <a:ext uri="{FF2B5EF4-FFF2-40B4-BE49-F238E27FC236}">
                <a16:creationId xmlns:a16="http://schemas.microsoft.com/office/drawing/2014/main" xmlns="" id="{3050603F-3E67-41E1-9982-B2A3E481FE1B}"/>
              </a:ext>
            </a:extLst>
          </p:cNvPr>
          <p:cNvGrpSpPr/>
          <p:nvPr/>
        </p:nvGrpSpPr>
        <p:grpSpPr>
          <a:xfrm>
            <a:off x="633028" y="1440534"/>
            <a:ext cx="10925943" cy="4413063"/>
            <a:chOff x="389757" y="1222819"/>
            <a:chExt cx="10925943" cy="4413063"/>
          </a:xfrm>
        </p:grpSpPr>
        <p:grpSp>
          <p:nvGrpSpPr>
            <p:cNvPr id="6" name="Group 5">
              <a:extLst>
                <a:ext uri="{FF2B5EF4-FFF2-40B4-BE49-F238E27FC236}">
                  <a16:creationId xmlns:a16="http://schemas.microsoft.com/office/drawing/2014/main" xmlns="" id="{55A4C13D-E6B7-E645-BDAE-F5FD56B9DBAF}"/>
                </a:ext>
              </a:extLst>
            </p:cNvPr>
            <p:cNvGrpSpPr/>
            <p:nvPr/>
          </p:nvGrpSpPr>
          <p:grpSpPr>
            <a:xfrm>
              <a:off x="389757" y="1222819"/>
              <a:ext cx="5219700" cy="4413063"/>
              <a:chOff x="562362" y="1064014"/>
              <a:chExt cx="5219700" cy="4413063"/>
            </a:xfrm>
          </p:grpSpPr>
          <p:sp>
            <p:nvSpPr>
              <p:cNvPr id="10" name="TextBox 9">
                <a:extLst>
                  <a:ext uri="{FF2B5EF4-FFF2-40B4-BE49-F238E27FC236}">
                    <a16:creationId xmlns:a16="http://schemas.microsoft.com/office/drawing/2014/main" xmlns="" id="{69206ED1-DEB8-5B43-B8B3-793729035A2F}"/>
                  </a:ext>
                </a:extLst>
              </p:cNvPr>
              <p:cNvSpPr txBox="1"/>
              <p:nvPr/>
            </p:nvSpPr>
            <p:spPr>
              <a:xfrm>
                <a:off x="562362" y="5200078"/>
                <a:ext cx="474345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12. Grain size at transect 1</a:t>
                </a:r>
              </a:p>
            </p:txBody>
          </p:sp>
          <p:graphicFrame>
            <p:nvGraphicFramePr>
              <p:cNvPr id="16" name="Chart 15">
                <a:extLst>
                  <a:ext uri="{FF2B5EF4-FFF2-40B4-BE49-F238E27FC236}">
                    <a16:creationId xmlns:a16="http://schemas.microsoft.com/office/drawing/2014/main" xmlns="" id="{7DE2A623-4077-C34D-B71E-11D491630E1C}"/>
                  </a:ext>
                </a:extLst>
              </p:cNvPr>
              <p:cNvGraphicFramePr>
                <a:graphicFrameLocks/>
              </p:cNvGraphicFramePr>
              <p:nvPr>
                <p:extLst>
                  <p:ext uri="{D42A27DB-BD31-4B8C-83A1-F6EECF244321}">
                    <p14:modId xmlns:p14="http://schemas.microsoft.com/office/powerpoint/2010/main" val="4045113899"/>
                  </p:ext>
                </p:extLst>
              </p:nvPr>
            </p:nvGraphicFramePr>
            <p:xfrm>
              <a:off x="562362" y="1064014"/>
              <a:ext cx="5219700" cy="4097973"/>
            </p:xfrm>
            <a:graphic>
              <a:graphicData uri="http://schemas.openxmlformats.org/drawingml/2006/chart">
                <c:chart xmlns:c="http://schemas.openxmlformats.org/drawingml/2006/chart" xmlns:r="http://schemas.openxmlformats.org/officeDocument/2006/relationships" r:id="rId3"/>
              </a:graphicData>
            </a:graphic>
          </p:graphicFrame>
        </p:grpSp>
        <p:graphicFrame>
          <p:nvGraphicFramePr>
            <p:cNvPr id="7" name="Chart 9">
              <a:extLst>
                <a:ext uri="{FF2B5EF4-FFF2-40B4-BE49-F238E27FC236}">
                  <a16:creationId xmlns:a16="http://schemas.microsoft.com/office/drawing/2014/main" xmlns="" id="{F81F72F3-233B-4934-97BE-6CE241C606CE}"/>
                </a:ext>
              </a:extLst>
            </p:cNvPr>
            <p:cNvGraphicFramePr>
              <a:graphicFrameLocks/>
            </p:cNvGraphicFramePr>
            <p:nvPr>
              <p:extLst>
                <p:ext uri="{D42A27DB-BD31-4B8C-83A1-F6EECF244321}">
                  <p14:modId xmlns:p14="http://schemas.microsoft.com/office/powerpoint/2010/main" val="3494287112"/>
                </p:ext>
              </p:extLst>
            </p:nvPr>
          </p:nvGraphicFramePr>
          <p:xfrm>
            <a:off x="6096000" y="1223753"/>
            <a:ext cx="5219700" cy="412535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xmlns="" id="{B2F78D1D-FBB2-48ED-8E3B-8E997F69A32A}"/>
                </a:ext>
              </a:extLst>
            </p:cNvPr>
            <p:cNvSpPr txBox="1"/>
            <p:nvPr/>
          </p:nvSpPr>
          <p:spPr>
            <a:xfrm>
              <a:off x="6096000" y="5358883"/>
              <a:ext cx="34544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13. Grain Size at transect 2</a:t>
              </a:r>
            </a:p>
          </p:txBody>
        </p:sp>
      </p:grpSp>
    </p:spTree>
    <p:extLst>
      <p:ext uri="{BB962C8B-B14F-4D97-AF65-F5344CB8AC3E}">
        <p14:creationId xmlns:p14="http://schemas.microsoft.com/office/powerpoint/2010/main" val="4271367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7734AC1F-4906-F94D-B8C9-280ADAE78418}"/>
              </a:ext>
            </a:extLst>
          </p:cNvPr>
          <p:cNvGrpSpPr/>
          <p:nvPr/>
        </p:nvGrpSpPr>
        <p:grpSpPr>
          <a:xfrm>
            <a:off x="484339" y="1227822"/>
            <a:ext cx="5219700" cy="4402355"/>
            <a:chOff x="481691" y="922680"/>
            <a:chExt cx="5219700" cy="4402355"/>
          </a:xfrm>
        </p:grpSpPr>
        <p:sp>
          <p:nvSpPr>
            <p:cNvPr id="5" name="TextBox 4">
              <a:extLst>
                <a:ext uri="{FF2B5EF4-FFF2-40B4-BE49-F238E27FC236}">
                  <a16:creationId xmlns:a16="http://schemas.microsoft.com/office/drawing/2014/main" xmlns="" id="{0C63639A-E303-AE4E-8ABC-9A63C09D95FF}"/>
                </a:ext>
              </a:extLst>
            </p:cNvPr>
            <p:cNvSpPr txBox="1"/>
            <p:nvPr/>
          </p:nvSpPr>
          <p:spPr>
            <a:xfrm>
              <a:off x="481691" y="5048036"/>
              <a:ext cx="474345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14. Grain size at transect 3</a:t>
              </a:r>
            </a:p>
          </p:txBody>
        </p:sp>
        <p:graphicFrame>
          <p:nvGraphicFramePr>
            <p:cNvPr id="7" name="Chart 6">
              <a:extLst>
                <a:ext uri="{FF2B5EF4-FFF2-40B4-BE49-F238E27FC236}">
                  <a16:creationId xmlns:a16="http://schemas.microsoft.com/office/drawing/2014/main" xmlns="" id="{BAFC565E-3553-734D-A6A0-4DB882DDFC77}"/>
                </a:ext>
              </a:extLst>
            </p:cNvPr>
            <p:cNvGraphicFramePr>
              <a:graphicFrameLocks/>
            </p:cNvGraphicFramePr>
            <p:nvPr>
              <p:extLst>
                <p:ext uri="{D42A27DB-BD31-4B8C-83A1-F6EECF244321}">
                  <p14:modId xmlns:p14="http://schemas.microsoft.com/office/powerpoint/2010/main" val="667279163"/>
                </p:ext>
              </p:extLst>
            </p:nvPr>
          </p:nvGraphicFramePr>
          <p:xfrm>
            <a:off x="481691" y="922680"/>
            <a:ext cx="5219700" cy="4097974"/>
          </p:xfrm>
          <a:graphic>
            <a:graphicData uri="http://schemas.openxmlformats.org/drawingml/2006/chart">
              <c:chart xmlns:c="http://schemas.openxmlformats.org/drawingml/2006/chart" xmlns:r="http://schemas.openxmlformats.org/officeDocument/2006/relationships" r:id="rId2"/>
            </a:graphicData>
          </a:graphic>
        </p:graphicFrame>
      </p:grpSp>
      <p:sp>
        <p:nvSpPr>
          <p:cNvPr id="2" name="Rectangle 1">
            <a:extLst>
              <a:ext uri="{FF2B5EF4-FFF2-40B4-BE49-F238E27FC236}">
                <a16:creationId xmlns:a16="http://schemas.microsoft.com/office/drawing/2014/main" xmlns="" id="{8DC86945-CFA9-45FB-9406-5E93D1A00D6C}"/>
              </a:ext>
            </a:extLst>
          </p:cNvPr>
          <p:cNvSpPr/>
          <p:nvPr/>
        </p:nvSpPr>
        <p:spPr>
          <a:xfrm>
            <a:off x="6284763" y="932170"/>
            <a:ext cx="6096000" cy="6001643"/>
          </a:xfrm>
          <a:prstGeom prst="rect">
            <a:avLst/>
          </a:prstGeom>
        </p:spPr>
        <p:txBody>
          <a:bodyPr>
            <a:spAutoFit/>
          </a:bodyPr>
          <a:lstStyle/>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Overall fine to coarse grain sand</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342900" indent="-342900">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Transects 2 has largest amounts of fines</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Slight variations in silt based on elevation changes in study area</a:t>
            </a:r>
          </a:p>
          <a:p>
            <a:pPr marL="800089"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Transect 2 more flat floodplain </a:t>
            </a:r>
          </a:p>
          <a:p>
            <a:pPr marL="800089" lvl="1" indent="-342900">
              <a:buClr>
                <a:srgbClr val="C00000"/>
              </a:buClr>
              <a:buFont typeface="Wingdings" pitchFamily="2" charset="2"/>
              <a:buChar char="§"/>
            </a:pPr>
            <a:r>
              <a:rPr lang="en-US" sz="2400" dirty="0">
                <a:latin typeface="Times New Roman" panose="02020603050405020304" pitchFamily="18" charset="0"/>
                <a:cs typeface="Times New Roman" panose="02020603050405020304" pitchFamily="18" charset="0"/>
              </a:rPr>
              <a:t>Transect 1 and 3 steady elevation increase for first 10 feet</a:t>
            </a:r>
          </a:p>
          <a:p>
            <a:pPr marL="285744" indent="-285744">
              <a:buClr>
                <a:srgbClr val="C00000"/>
              </a:buCl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285744" indent="-285744">
              <a:buClr>
                <a:srgbClr val="C00000"/>
              </a:buClr>
              <a:buFont typeface="Wingdings" pitchFamily="2" charset="2"/>
              <a:buChar char="q"/>
            </a:pPr>
            <a:r>
              <a:rPr lang="en-US" sz="2400" dirty="0">
                <a:latin typeface="Times New Roman" panose="02020603050405020304" pitchFamily="18" charset="0"/>
                <a:cs typeface="Times New Roman" panose="02020603050405020304" pitchFamily="18" charset="0"/>
              </a:rPr>
              <a:t>Homogenous grain size distribution at each location</a:t>
            </a:r>
          </a:p>
          <a:p>
            <a:pPr marL="742932" lvl="1" indent="-285744">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Due to size of the study area</a:t>
            </a:r>
          </a:p>
          <a:p>
            <a:pPr marL="742932" lvl="1" indent="-285744">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Quantity of each size present or washed away during a flood event</a:t>
            </a:r>
          </a:p>
          <a:p>
            <a:pPr marL="342900" indent="-342900">
              <a:buClr>
                <a:srgbClr val="C00000"/>
              </a:buClr>
              <a:buFont typeface="Wingdings" panose="05000000000000000000" pitchFamily="2" charset="2"/>
              <a:buChar char="q"/>
            </a:pPr>
            <a:endParaRPr lang="en-US" sz="2400" dirty="0">
              <a:latin typeface="Times New Roman" panose="02020603050405020304" pitchFamily="18" charset="0"/>
              <a:cs typeface="Times New Roman" panose="02020603050405020304" pitchFamily="18" charset="0"/>
            </a:endParaRPr>
          </a:p>
        </p:txBody>
      </p:sp>
      <p:sp>
        <p:nvSpPr>
          <p:cNvPr id="14" name="TextBox 2">
            <a:extLst>
              <a:ext uri="{FF2B5EF4-FFF2-40B4-BE49-F238E27FC236}">
                <a16:creationId xmlns:a16="http://schemas.microsoft.com/office/drawing/2014/main" xmlns="" id="{010A8663-0AFD-4FE3-8371-F961EC25F411}"/>
              </a:ext>
            </a:extLst>
          </p:cNvPr>
          <p:cNvSpPr txBox="1"/>
          <p:nvPr/>
        </p:nvSpPr>
        <p:spPr>
          <a:xfrm>
            <a:off x="0" y="73817"/>
            <a:ext cx="1219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Grain Size Distribution</a:t>
            </a:r>
          </a:p>
        </p:txBody>
      </p:sp>
    </p:spTree>
    <p:extLst>
      <p:ext uri="{BB962C8B-B14F-4D97-AF65-F5344CB8AC3E}">
        <p14:creationId xmlns:p14="http://schemas.microsoft.com/office/powerpoint/2010/main" val="540893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5864</TotalTime>
  <Words>1948</Words>
  <Application>Microsoft Macintosh PowerPoint</Application>
  <PresentationFormat>Custom</PresentationFormat>
  <Paragraphs>259</Paragraphs>
  <Slides>23</Slides>
  <Notes>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 GEOCHEMICAL ANALYSIS OF A SMALL URBAN FLOODPLAIN: FOURCHE CREEK BOTTOMS IN LITTLE ROCK, ARKANSAS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GEOCHEMICAL ANALYSIS OF A SMALL URBAN FLOODPLAIN: FOURCHE CREEK BOTTOMS IN LITTLE ROCK, ARKANSAS</dc:title>
  <dc:creator>Jason Simmons</dc:creator>
  <cp:lastModifiedBy>Laura Ruhl</cp:lastModifiedBy>
  <cp:revision>269</cp:revision>
  <dcterms:created xsi:type="dcterms:W3CDTF">2018-02-02T16:48:44Z</dcterms:created>
  <dcterms:modified xsi:type="dcterms:W3CDTF">2018-03-12T00:16:16Z</dcterms:modified>
</cp:coreProperties>
</file>