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20116800" cy="19202400"/>
  <p:notesSz cx="6858000" cy="9144000"/>
  <p:defaultTextStyle>
    <a:defPPr>
      <a:defRPr lang="en-US"/>
    </a:defPPr>
    <a:lvl1pPr marL="0" algn="l" defTabSz="1123386" rtl="0" eaLnBrk="1" latinLnBrk="0" hangingPunct="1">
      <a:defRPr sz="4400" kern="1200">
        <a:solidFill>
          <a:schemeClr val="tx1"/>
        </a:solidFill>
        <a:latin typeface="+mn-lt"/>
        <a:ea typeface="+mn-ea"/>
        <a:cs typeface="+mn-cs"/>
      </a:defRPr>
    </a:lvl1pPr>
    <a:lvl2pPr marL="1123386" algn="l" defTabSz="1123386" rtl="0" eaLnBrk="1" latinLnBrk="0" hangingPunct="1">
      <a:defRPr sz="4400" kern="1200">
        <a:solidFill>
          <a:schemeClr val="tx1"/>
        </a:solidFill>
        <a:latin typeface="+mn-lt"/>
        <a:ea typeface="+mn-ea"/>
        <a:cs typeface="+mn-cs"/>
      </a:defRPr>
    </a:lvl2pPr>
    <a:lvl3pPr marL="2246772" algn="l" defTabSz="1123386" rtl="0" eaLnBrk="1" latinLnBrk="0" hangingPunct="1">
      <a:defRPr sz="4400" kern="1200">
        <a:solidFill>
          <a:schemeClr val="tx1"/>
        </a:solidFill>
        <a:latin typeface="+mn-lt"/>
        <a:ea typeface="+mn-ea"/>
        <a:cs typeface="+mn-cs"/>
      </a:defRPr>
    </a:lvl3pPr>
    <a:lvl4pPr marL="3370158" algn="l" defTabSz="1123386" rtl="0" eaLnBrk="1" latinLnBrk="0" hangingPunct="1">
      <a:defRPr sz="4400" kern="1200">
        <a:solidFill>
          <a:schemeClr val="tx1"/>
        </a:solidFill>
        <a:latin typeface="+mn-lt"/>
        <a:ea typeface="+mn-ea"/>
        <a:cs typeface="+mn-cs"/>
      </a:defRPr>
    </a:lvl4pPr>
    <a:lvl5pPr marL="4493544" algn="l" defTabSz="1123386" rtl="0" eaLnBrk="1" latinLnBrk="0" hangingPunct="1">
      <a:defRPr sz="4400" kern="1200">
        <a:solidFill>
          <a:schemeClr val="tx1"/>
        </a:solidFill>
        <a:latin typeface="+mn-lt"/>
        <a:ea typeface="+mn-ea"/>
        <a:cs typeface="+mn-cs"/>
      </a:defRPr>
    </a:lvl5pPr>
    <a:lvl6pPr marL="5616931" algn="l" defTabSz="1123386" rtl="0" eaLnBrk="1" latinLnBrk="0" hangingPunct="1">
      <a:defRPr sz="4400" kern="1200">
        <a:solidFill>
          <a:schemeClr val="tx1"/>
        </a:solidFill>
        <a:latin typeface="+mn-lt"/>
        <a:ea typeface="+mn-ea"/>
        <a:cs typeface="+mn-cs"/>
      </a:defRPr>
    </a:lvl6pPr>
    <a:lvl7pPr marL="6740317" algn="l" defTabSz="1123386" rtl="0" eaLnBrk="1" latinLnBrk="0" hangingPunct="1">
      <a:defRPr sz="4400" kern="1200">
        <a:solidFill>
          <a:schemeClr val="tx1"/>
        </a:solidFill>
        <a:latin typeface="+mn-lt"/>
        <a:ea typeface="+mn-ea"/>
        <a:cs typeface="+mn-cs"/>
      </a:defRPr>
    </a:lvl7pPr>
    <a:lvl8pPr marL="7863703" algn="l" defTabSz="1123386" rtl="0" eaLnBrk="1" latinLnBrk="0" hangingPunct="1">
      <a:defRPr sz="4400" kern="1200">
        <a:solidFill>
          <a:schemeClr val="tx1"/>
        </a:solidFill>
        <a:latin typeface="+mn-lt"/>
        <a:ea typeface="+mn-ea"/>
        <a:cs typeface="+mn-cs"/>
      </a:defRPr>
    </a:lvl8pPr>
    <a:lvl9pPr marL="8987089" algn="l" defTabSz="1123386" rtl="0" eaLnBrk="1" latinLnBrk="0" hangingPunct="1">
      <a:defRPr sz="4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48">
          <p15:clr>
            <a:srgbClr val="A4A3A4"/>
          </p15:clr>
        </p15:guide>
        <p15:guide id="2" pos="63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123" autoAdjust="0"/>
    <p:restoredTop sz="99392" autoAdjust="0"/>
  </p:normalViewPr>
  <p:slideViewPr>
    <p:cSldViewPr snapToGrid="0" snapToObjects="1">
      <p:cViewPr>
        <p:scale>
          <a:sx n="159" d="100"/>
          <a:sy n="159" d="100"/>
        </p:scale>
        <p:origin x="-8720" y="-5176"/>
      </p:cViewPr>
      <p:guideLst>
        <p:guide orient="horz" pos="6048"/>
        <p:guide pos="63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8760" y="5965191"/>
            <a:ext cx="17099280" cy="4116070"/>
          </a:xfrm>
        </p:spPr>
        <p:txBody>
          <a:bodyPr/>
          <a:lstStyle/>
          <a:p>
            <a:r>
              <a:rPr lang="en-US" smtClean="0"/>
              <a:t>Click to edit Master title style</a:t>
            </a:r>
            <a:endParaRPr lang="en-US"/>
          </a:p>
        </p:txBody>
      </p:sp>
      <p:sp>
        <p:nvSpPr>
          <p:cNvPr id="3" name="Subtitle 2"/>
          <p:cNvSpPr>
            <a:spLocks noGrp="1"/>
          </p:cNvSpPr>
          <p:nvPr>
            <p:ph type="subTitle" idx="1"/>
          </p:nvPr>
        </p:nvSpPr>
        <p:spPr>
          <a:xfrm>
            <a:off x="3017520" y="10881360"/>
            <a:ext cx="14081760" cy="4907280"/>
          </a:xfrm>
        </p:spPr>
        <p:txBody>
          <a:bodyPr/>
          <a:lstStyle>
            <a:lvl1pPr marL="0" indent="0" algn="ctr">
              <a:buNone/>
              <a:defRPr>
                <a:solidFill>
                  <a:schemeClr val="tx1">
                    <a:tint val="75000"/>
                  </a:schemeClr>
                </a:solidFill>
              </a:defRPr>
            </a:lvl1pPr>
            <a:lvl2pPr marL="1123386" indent="0" algn="ctr">
              <a:buNone/>
              <a:defRPr>
                <a:solidFill>
                  <a:schemeClr val="tx1">
                    <a:tint val="75000"/>
                  </a:schemeClr>
                </a:solidFill>
              </a:defRPr>
            </a:lvl2pPr>
            <a:lvl3pPr marL="2246772" indent="0" algn="ctr">
              <a:buNone/>
              <a:defRPr>
                <a:solidFill>
                  <a:schemeClr val="tx1">
                    <a:tint val="75000"/>
                  </a:schemeClr>
                </a:solidFill>
              </a:defRPr>
            </a:lvl3pPr>
            <a:lvl4pPr marL="3370158" indent="0" algn="ctr">
              <a:buNone/>
              <a:defRPr>
                <a:solidFill>
                  <a:schemeClr val="tx1">
                    <a:tint val="75000"/>
                  </a:schemeClr>
                </a:solidFill>
              </a:defRPr>
            </a:lvl4pPr>
            <a:lvl5pPr marL="4493544" indent="0" algn="ctr">
              <a:buNone/>
              <a:defRPr>
                <a:solidFill>
                  <a:schemeClr val="tx1">
                    <a:tint val="75000"/>
                  </a:schemeClr>
                </a:solidFill>
              </a:defRPr>
            </a:lvl5pPr>
            <a:lvl6pPr marL="5616931" indent="0" algn="ctr">
              <a:buNone/>
              <a:defRPr>
                <a:solidFill>
                  <a:schemeClr val="tx1">
                    <a:tint val="75000"/>
                  </a:schemeClr>
                </a:solidFill>
              </a:defRPr>
            </a:lvl6pPr>
            <a:lvl7pPr marL="6740317" indent="0" algn="ctr">
              <a:buNone/>
              <a:defRPr>
                <a:solidFill>
                  <a:schemeClr val="tx1">
                    <a:tint val="75000"/>
                  </a:schemeClr>
                </a:solidFill>
              </a:defRPr>
            </a:lvl7pPr>
            <a:lvl8pPr marL="7863703" indent="0" algn="ctr">
              <a:buNone/>
              <a:defRPr>
                <a:solidFill>
                  <a:schemeClr val="tx1">
                    <a:tint val="75000"/>
                  </a:schemeClr>
                </a:solidFill>
              </a:defRPr>
            </a:lvl8pPr>
            <a:lvl9pPr marL="89870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DD91E8-432C-014A-AEED-D724270CD2DA}"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295567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D91E8-432C-014A-AEED-D724270CD2DA}"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27255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085599" y="2151380"/>
            <a:ext cx="9957116" cy="45876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14245" y="2151380"/>
            <a:ext cx="29536074" cy="45876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D91E8-432C-014A-AEED-D724270CD2DA}"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78974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D91E8-432C-014A-AEED-D724270CD2DA}"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54313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9089" y="12339321"/>
            <a:ext cx="17099280" cy="3813810"/>
          </a:xfrm>
        </p:spPr>
        <p:txBody>
          <a:bodyPr anchor="t"/>
          <a:lstStyle>
            <a:lvl1pPr algn="l">
              <a:defRPr sz="9800" b="1" cap="all"/>
            </a:lvl1pPr>
          </a:lstStyle>
          <a:p>
            <a:r>
              <a:rPr lang="en-US" smtClean="0"/>
              <a:t>Click to edit Master title style</a:t>
            </a:r>
            <a:endParaRPr lang="en-US"/>
          </a:p>
        </p:txBody>
      </p:sp>
      <p:sp>
        <p:nvSpPr>
          <p:cNvPr id="3" name="Text Placeholder 2"/>
          <p:cNvSpPr>
            <a:spLocks noGrp="1"/>
          </p:cNvSpPr>
          <p:nvPr>
            <p:ph type="body" idx="1"/>
          </p:nvPr>
        </p:nvSpPr>
        <p:spPr>
          <a:xfrm>
            <a:off x="1589089" y="8138798"/>
            <a:ext cx="17099280" cy="4200524"/>
          </a:xfrm>
        </p:spPr>
        <p:txBody>
          <a:bodyPr anchor="b"/>
          <a:lstStyle>
            <a:lvl1pPr marL="0" indent="0">
              <a:buNone/>
              <a:defRPr sz="4900">
                <a:solidFill>
                  <a:schemeClr val="tx1">
                    <a:tint val="75000"/>
                  </a:schemeClr>
                </a:solidFill>
              </a:defRPr>
            </a:lvl1pPr>
            <a:lvl2pPr marL="1123386" indent="0">
              <a:buNone/>
              <a:defRPr sz="4400">
                <a:solidFill>
                  <a:schemeClr val="tx1">
                    <a:tint val="75000"/>
                  </a:schemeClr>
                </a:solidFill>
              </a:defRPr>
            </a:lvl2pPr>
            <a:lvl3pPr marL="2246772" indent="0">
              <a:buNone/>
              <a:defRPr sz="3900">
                <a:solidFill>
                  <a:schemeClr val="tx1">
                    <a:tint val="75000"/>
                  </a:schemeClr>
                </a:solidFill>
              </a:defRPr>
            </a:lvl3pPr>
            <a:lvl4pPr marL="3370158" indent="0">
              <a:buNone/>
              <a:defRPr sz="3400">
                <a:solidFill>
                  <a:schemeClr val="tx1">
                    <a:tint val="75000"/>
                  </a:schemeClr>
                </a:solidFill>
              </a:defRPr>
            </a:lvl4pPr>
            <a:lvl5pPr marL="4493544" indent="0">
              <a:buNone/>
              <a:defRPr sz="3400">
                <a:solidFill>
                  <a:schemeClr val="tx1">
                    <a:tint val="75000"/>
                  </a:schemeClr>
                </a:solidFill>
              </a:defRPr>
            </a:lvl5pPr>
            <a:lvl6pPr marL="5616931" indent="0">
              <a:buNone/>
              <a:defRPr sz="3400">
                <a:solidFill>
                  <a:schemeClr val="tx1">
                    <a:tint val="75000"/>
                  </a:schemeClr>
                </a:solidFill>
              </a:defRPr>
            </a:lvl6pPr>
            <a:lvl7pPr marL="6740317" indent="0">
              <a:buNone/>
              <a:defRPr sz="3400">
                <a:solidFill>
                  <a:schemeClr val="tx1">
                    <a:tint val="75000"/>
                  </a:schemeClr>
                </a:solidFill>
              </a:defRPr>
            </a:lvl7pPr>
            <a:lvl8pPr marL="7863703" indent="0">
              <a:buNone/>
              <a:defRPr sz="3400">
                <a:solidFill>
                  <a:schemeClr val="tx1">
                    <a:tint val="75000"/>
                  </a:schemeClr>
                </a:solidFill>
              </a:defRPr>
            </a:lvl8pPr>
            <a:lvl9pPr marL="8987089" indent="0">
              <a:buNone/>
              <a:defRPr sz="3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DD91E8-432C-014A-AEED-D724270CD2DA}" type="datetimeFigureOut">
              <a:rPr lang="en-US" smtClean="0"/>
              <a:t>1/16/18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2030069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14247" y="12543792"/>
            <a:ext cx="19746595" cy="35484436"/>
          </a:xfrm>
        </p:spPr>
        <p:txBody>
          <a:bodyPr/>
          <a:lstStyle>
            <a:lvl1pPr>
              <a:defRPr sz="6900"/>
            </a:lvl1pPr>
            <a:lvl2pPr>
              <a:defRPr sz="5900"/>
            </a:lvl2pPr>
            <a:lvl3pPr>
              <a:defRPr sz="4900"/>
            </a:lvl3pPr>
            <a:lvl4pPr>
              <a:defRPr sz="4400"/>
            </a:lvl4pPr>
            <a:lvl5pPr>
              <a:defRPr sz="4400"/>
            </a:lvl5pPr>
            <a:lvl6pPr>
              <a:defRPr sz="4400"/>
            </a:lvl6pPr>
            <a:lvl7pPr>
              <a:defRPr sz="4400"/>
            </a:lvl7pPr>
            <a:lvl8pPr>
              <a:defRPr sz="4400"/>
            </a:lvl8pPr>
            <a:lvl9pPr>
              <a:defRPr sz="4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296122" y="12543792"/>
            <a:ext cx="19746595" cy="35484436"/>
          </a:xfrm>
        </p:spPr>
        <p:txBody>
          <a:bodyPr/>
          <a:lstStyle>
            <a:lvl1pPr>
              <a:defRPr sz="6900"/>
            </a:lvl1pPr>
            <a:lvl2pPr>
              <a:defRPr sz="5900"/>
            </a:lvl2pPr>
            <a:lvl3pPr>
              <a:defRPr sz="4900"/>
            </a:lvl3pPr>
            <a:lvl4pPr>
              <a:defRPr sz="4400"/>
            </a:lvl4pPr>
            <a:lvl5pPr>
              <a:defRPr sz="4400"/>
            </a:lvl5pPr>
            <a:lvl6pPr>
              <a:defRPr sz="4400"/>
            </a:lvl6pPr>
            <a:lvl7pPr>
              <a:defRPr sz="4400"/>
            </a:lvl7pPr>
            <a:lvl8pPr>
              <a:defRPr sz="4400"/>
            </a:lvl8pPr>
            <a:lvl9pPr>
              <a:defRPr sz="4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DD91E8-432C-014A-AEED-D724270CD2DA}"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122099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5840" y="768986"/>
            <a:ext cx="18105120" cy="3200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5840" y="4298316"/>
            <a:ext cx="8888414" cy="1791334"/>
          </a:xfrm>
        </p:spPr>
        <p:txBody>
          <a:bodyPr anchor="b"/>
          <a:lstStyle>
            <a:lvl1pPr marL="0" indent="0">
              <a:buNone/>
              <a:defRPr sz="5900" b="1"/>
            </a:lvl1pPr>
            <a:lvl2pPr marL="1123386" indent="0">
              <a:buNone/>
              <a:defRPr sz="4900" b="1"/>
            </a:lvl2pPr>
            <a:lvl3pPr marL="2246772" indent="0">
              <a:buNone/>
              <a:defRPr sz="4400" b="1"/>
            </a:lvl3pPr>
            <a:lvl4pPr marL="3370158" indent="0">
              <a:buNone/>
              <a:defRPr sz="3900" b="1"/>
            </a:lvl4pPr>
            <a:lvl5pPr marL="4493544" indent="0">
              <a:buNone/>
              <a:defRPr sz="3900" b="1"/>
            </a:lvl5pPr>
            <a:lvl6pPr marL="5616931" indent="0">
              <a:buNone/>
              <a:defRPr sz="3900" b="1"/>
            </a:lvl6pPr>
            <a:lvl7pPr marL="6740317" indent="0">
              <a:buNone/>
              <a:defRPr sz="3900" b="1"/>
            </a:lvl7pPr>
            <a:lvl8pPr marL="7863703" indent="0">
              <a:buNone/>
              <a:defRPr sz="3900" b="1"/>
            </a:lvl8pPr>
            <a:lvl9pPr marL="8987089" indent="0">
              <a:buNone/>
              <a:defRPr sz="3900" b="1"/>
            </a:lvl9pPr>
          </a:lstStyle>
          <a:p>
            <a:pPr lvl="0"/>
            <a:r>
              <a:rPr lang="en-US" smtClean="0"/>
              <a:t>Click to edit Master text styles</a:t>
            </a:r>
          </a:p>
        </p:txBody>
      </p:sp>
      <p:sp>
        <p:nvSpPr>
          <p:cNvPr id="4" name="Content Placeholder 3"/>
          <p:cNvSpPr>
            <a:spLocks noGrp="1"/>
          </p:cNvSpPr>
          <p:nvPr>
            <p:ph sz="half" idx="2"/>
          </p:nvPr>
        </p:nvSpPr>
        <p:spPr>
          <a:xfrm>
            <a:off x="1005840" y="6089650"/>
            <a:ext cx="8888414" cy="11063606"/>
          </a:xfrm>
        </p:spPr>
        <p:txBody>
          <a:bodyPr/>
          <a:lstStyle>
            <a:lvl1pPr>
              <a:defRPr sz="5900"/>
            </a:lvl1pPr>
            <a:lvl2pPr>
              <a:defRPr sz="4900"/>
            </a:lvl2pPr>
            <a:lvl3pPr>
              <a:defRPr sz="4400"/>
            </a:lvl3pPr>
            <a:lvl4pPr>
              <a:defRPr sz="3900"/>
            </a:lvl4pPr>
            <a:lvl5pPr>
              <a:defRPr sz="3900"/>
            </a:lvl5pPr>
            <a:lvl6pPr>
              <a:defRPr sz="3900"/>
            </a:lvl6pPr>
            <a:lvl7pPr>
              <a:defRPr sz="3900"/>
            </a:lvl7pPr>
            <a:lvl8pPr>
              <a:defRPr sz="3900"/>
            </a:lvl8pPr>
            <a:lvl9pPr>
              <a:defRPr sz="3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219057" y="4298316"/>
            <a:ext cx="8891905" cy="1791334"/>
          </a:xfrm>
        </p:spPr>
        <p:txBody>
          <a:bodyPr anchor="b"/>
          <a:lstStyle>
            <a:lvl1pPr marL="0" indent="0">
              <a:buNone/>
              <a:defRPr sz="5900" b="1"/>
            </a:lvl1pPr>
            <a:lvl2pPr marL="1123386" indent="0">
              <a:buNone/>
              <a:defRPr sz="4900" b="1"/>
            </a:lvl2pPr>
            <a:lvl3pPr marL="2246772" indent="0">
              <a:buNone/>
              <a:defRPr sz="4400" b="1"/>
            </a:lvl3pPr>
            <a:lvl4pPr marL="3370158" indent="0">
              <a:buNone/>
              <a:defRPr sz="3900" b="1"/>
            </a:lvl4pPr>
            <a:lvl5pPr marL="4493544" indent="0">
              <a:buNone/>
              <a:defRPr sz="3900" b="1"/>
            </a:lvl5pPr>
            <a:lvl6pPr marL="5616931" indent="0">
              <a:buNone/>
              <a:defRPr sz="3900" b="1"/>
            </a:lvl6pPr>
            <a:lvl7pPr marL="6740317" indent="0">
              <a:buNone/>
              <a:defRPr sz="3900" b="1"/>
            </a:lvl7pPr>
            <a:lvl8pPr marL="7863703" indent="0">
              <a:buNone/>
              <a:defRPr sz="3900" b="1"/>
            </a:lvl8pPr>
            <a:lvl9pPr marL="8987089" indent="0">
              <a:buNone/>
              <a:defRPr sz="3900" b="1"/>
            </a:lvl9pPr>
          </a:lstStyle>
          <a:p>
            <a:pPr lvl="0"/>
            <a:r>
              <a:rPr lang="en-US" smtClean="0"/>
              <a:t>Click to edit Master text styles</a:t>
            </a:r>
          </a:p>
        </p:txBody>
      </p:sp>
      <p:sp>
        <p:nvSpPr>
          <p:cNvPr id="6" name="Content Placeholder 5"/>
          <p:cNvSpPr>
            <a:spLocks noGrp="1"/>
          </p:cNvSpPr>
          <p:nvPr>
            <p:ph sz="quarter" idx="4"/>
          </p:nvPr>
        </p:nvSpPr>
        <p:spPr>
          <a:xfrm>
            <a:off x="10219057" y="6089650"/>
            <a:ext cx="8891905" cy="11063606"/>
          </a:xfrm>
        </p:spPr>
        <p:txBody>
          <a:bodyPr/>
          <a:lstStyle>
            <a:lvl1pPr>
              <a:defRPr sz="5900"/>
            </a:lvl1pPr>
            <a:lvl2pPr>
              <a:defRPr sz="4900"/>
            </a:lvl2pPr>
            <a:lvl3pPr>
              <a:defRPr sz="4400"/>
            </a:lvl3pPr>
            <a:lvl4pPr>
              <a:defRPr sz="3900"/>
            </a:lvl4pPr>
            <a:lvl5pPr>
              <a:defRPr sz="3900"/>
            </a:lvl5pPr>
            <a:lvl6pPr>
              <a:defRPr sz="3900"/>
            </a:lvl6pPr>
            <a:lvl7pPr>
              <a:defRPr sz="3900"/>
            </a:lvl7pPr>
            <a:lvl8pPr>
              <a:defRPr sz="3900"/>
            </a:lvl8pPr>
            <a:lvl9pPr>
              <a:defRPr sz="3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DD91E8-432C-014A-AEED-D724270CD2DA}" type="datetimeFigureOut">
              <a:rPr lang="en-US" smtClean="0"/>
              <a:t>1/16/18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963796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DD91E8-432C-014A-AEED-D724270CD2DA}" type="datetimeFigureOut">
              <a:rPr lang="en-US" smtClean="0"/>
              <a:t>1/16/18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405921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D91E8-432C-014A-AEED-D724270CD2DA}" type="datetimeFigureOut">
              <a:rPr lang="en-US" smtClean="0"/>
              <a:t>1/16/18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44423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841" y="764540"/>
            <a:ext cx="6618289" cy="3253740"/>
          </a:xfrm>
        </p:spPr>
        <p:txBody>
          <a:bodyPr anchor="b"/>
          <a:lstStyle>
            <a:lvl1pPr algn="l">
              <a:defRPr sz="4900" b="1"/>
            </a:lvl1pPr>
          </a:lstStyle>
          <a:p>
            <a:r>
              <a:rPr lang="en-US" smtClean="0"/>
              <a:t>Click to edit Master title style</a:t>
            </a:r>
            <a:endParaRPr lang="en-US"/>
          </a:p>
        </p:txBody>
      </p:sp>
      <p:sp>
        <p:nvSpPr>
          <p:cNvPr id="3" name="Content Placeholder 2"/>
          <p:cNvSpPr>
            <a:spLocks noGrp="1"/>
          </p:cNvSpPr>
          <p:nvPr>
            <p:ph idx="1"/>
          </p:nvPr>
        </p:nvSpPr>
        <p:spPr>
          <a:xfrm>
            <a:off x="7865110" y="764542"/>
            <a:ext cx="11245850" cy="16388716"/>
          </a:xfrm>
        </p:spPr>
        <p:txBody>
          <a:bodyPr/>
          <a:lstStyle>
            <a:lvl1pPr>
              <a:defRPr sz="7900"/>
            </a:lvl1pPr>
            <a:lvl2pPr>
              <a:defRPr sz="6900"/>
            </a:lvl2pPr>
            <a:lvl3pPr>
              <a:defRPr sz="5900"/>
            </a:lvl3pPr>
            <a:lvl4pPr>
              <a:defRPr sz="4900"/>
            </a:lvl4pPr>
            <a:lvl5pPr>
              <a:defRPr sz="4900"/>
            </a:lvl5pPr>
            <a:lvl6pPr>
              <a:defRPr sz="4900"/>
            </a:lvl6pPr>
            <a:lvl7pPr>
              <a:defRPr sz="4900"/>
            </a:lvl7pPr>
            <a:lvl8pPr>
              <a:defRPr sz="4900"/>
            </a:lvl8pPr>
            <a:lvl9pPr>
              <a:defRPr sz="4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5841" y="4018282"/>
            <a:ext cx="6618289" cy="13134976"/>
          </a:xfrm>
        </p:spPr>
        <p:txBody>
          <a:bodyPr/>
          <a:lstStyle>
            <a:lvl1pPr marL="0" indent="0">
              <a:buNone/>
              <a:defRPr sz="3400"/>
            </a:lvl1pPr>
            <a:lvl2pPr marL="1123386" indent="0">
              <a:buNone/>
              <a:defRPr sz="2900"/>
            </a:lvl2pPr>
            <a:lvl3pPr marL="2246772" indent="0">
              <a:buNone/>
              <a:defRPr sz="2500"/>
            </a:lvl3pPr>
            <a:lvl4pPr marL="3370158" indent="0">
              <a:buNone/>
              <a:defRPr sz="2200"/>
            </a:lvl4pPr>
            <a:lvl5pPr marL="4493544" indent="0">
              <a:buNone/>
              <a:defRPr sz="2200"/>
            </a:lvl5pPr>
            <a:lvl6pPr marL="5616931" indent="0">
              <a:buNone/>
              <a:defRPr sz="2200"/>
            </a:lvl6pPr>
            <a:lvl7pPr marL="6740317" indent="0">
              <a:buNone/>
              <a:defRPr sz="2200"/>
            </a:lvl7pPr>
            <a:lvl8pPr marL="7863703" indent="0">
              <a:buNone/>
              <a:defRPr sz="2200"/>
            </a:lvl8pPr>
            <a:lvl9pPr marL="8987089" indent="0">
              <a:buNone/>
              <a:defRPr sz="2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D91E8-432C-014A-AEED-D724270CD2DA}"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360070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3034" y="13441680"/>
            <a:ext cx="12070080" cy="1586866"/>
          </a:xfrm>
        </p:spPr>
        <p:txBody>
          <a:bodyPr anchor="b"/>
          <a:lstStyle>
            <a:lvl1pPr algn="l">
              <a:defRPr sz="4900" b="1"/>
            </a:lvl1pPr>
          </a:lstStyle>
          <a:p>
            <a:r>
              <a:rPr lang="en-US" smtClean="0"/>
              <a:t>Click to edit Master title style</a:t>
            </a:r>
            <a:endParaRPr lang="en-US"/>
          </a:p>
        </p:txBody>
      </p:sp>
      <p:sp>
        <p:nvSpPr>
          <p:cNvPr id="3" name="Picture Placeholder 2"/>
          <p:cNvSpPr>
            <a:spLocks noGrp="1"/>
          </p:cNvSpPr>
          <p:nvPr>
            <p:ph type="pic" idx="1"/>
          </p:nvPr>
        </p:nvSpPr>
        <p:spPr>
          <a:xfrm>
            <a:off x="3943034" y="1715770"/>
            <a:ext cx="12070080" cy="11521440"/>
          </a:xfrm>
        </p:spPr>
        <p:txBody>
          <a:bodyPr/>
          <a:lstStyle>
            <a:lvl1pPr marL="0" indent="0">
              <a:buNone/>
              <a:defRPr sz="7900"/>
            </a:lvl1pPr>
            <a:lvl2pPr marL="1123386" indent="0">
              <a:buNone/>
              <a:defRPr sz="6900"/>
            </a:lvl2pPr>
            <a:lvl3pPr marL="2246772" indent="0">
              <a:buNone/>
              <a:defRPr sz="5900"/>
            </a:lvl3pPr>
            <a:lvl4pPr marL="3370158" indent="0">
              <a:buNone/>
              <a:defRPr sz="4900"/>
            </a:lvl4pPr>
            <a:lvl5pPr marL="4493544" indent="0">
              <a:buNone/>
              <a:defRPr sz="4900"/>
            </a:lvl5pPr>
            <a:lvl6pPr marL="5616931" indent="0">
              <a:buNone/>
              <a:defRPr sz="4900"/>
            </a:lvl6pPr>
            <a:lvl7pPr marL="6740317" indent="0">
              <a:buNone/>
              <a:defRPr sz="4900"/>
            </a:lvl7pPr>
            <a:lvl8pPr marL="7863703" indent="0">
              <a:buNone/>
              <a:defRPr sz="4900"/>
            </a:lvl8pPr>
            <a:lvl9pPr marL="8987089" indent="0">
              <a:buNone/>
              <a:defRPr sz="4900"/>
            </a:lvl9pPr>
          </a:lstStyle>
          <a:p>
            <a:endParaRPr lang="en-US"/>
          </a:p>
        </p:txBody>
      </p:sp>
      <p:sp>
        <p:nvSpPr>
          <p:cNvPr id="4" name="Text Placeholder 3"/>
          <p:cNvSpPr>
            <a:spLocks noGrp="1"/>
          </p:cNvSpPr>
          <p:nvPr>
            <p:ph type="body" sz="half" idx="2"/>
          </p:nvPr>
        </p:nvSpPr>
        <p:spPr>
          <a:xfrm>
            <a:off x="3943034" y="15028546"/>
            <a:ext cx="12070080" cy="2253614"/>
          </a:xfrm>
        </p:spPr>
        <p:txBody>
          <a:bodyPr/>
          <a:lstStyle>
            <a:lvl1pPr marL="0" indent="0">
              <a:buNone/>
              <a:defRPr sz="3400"/>
            </a:lvl1pPr>
            <a:lvl2pPr marL="1123386" indent="0">
              <a:buNone/>
              <a:defRPr sz="2900"/>
            </a:lvl2pPr>
            <a:lvl3pPr marL="2246772" indent="0">
              <a:buNone/>
              <a:defRPr sz="2500"/>
            </a:lvl3pPr>
            <a:lvl4pPr marL="3370158" indent="0">
              <a:buNone/>
              <a:defRPr sz="2200"/>
            </a:lvl4pPr>
            <a:lvl5pPr marL="4493544" indent="0">
              <a:buNone/>
              <a:defRPr sz="2200"/>
            </a:lvl5pPr>
            <a:lvl6pPr marL="5616931" indent="0">
              <a:buNone/>
              <a:defRPr sz="2200"/>
            </a:lvl6pPr>
            <a:lvl7pPr marL="6740317" indent="0">
              <a:buNone/>
              <a:defRPr sz="2200"/>
            </a:lvl7pPr>
            <a:lvl8pPr marL="7863703" indent="0">
              <a:buNone/>
              <a:defRPr sz="2200"/>
            </a:lvl8pPr>
            <a:lvl9pPr marL="8987089" indent="0">
              <a:buNone/>
              <a:defRPr sz="2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D91E8-432C-014A-AEED-D724270CD2DA}" type="datetimeFigureOut">
              <a:rPr lang="en-US" smtClean="0"/>
              <a:t>1/16/18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0CF86C-F492-C144-A348-9A20D607BF93}" type="slidenum">
              <a:rPr lang="en-US" smtClean="0"/>
              <a:t>‹#›</a:t>
            </a:fld>
            <a:endParaRPr lang="en-US"/>
          </a:p>
        </p:txBody>
      </p:sp>
    </p:spTree>
    <p:extLst>
      <p:ext uri="{BB962C8B-B14F-4D97-AF65-F5344CB8AC3E}">
        <p14:creationId xmlns:p14="http://schemas.microsoft.com/office/powerpoint/2010/main" val="25866183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768986"/>
            <a:ext cx="18105120" cy="3200400"/>
          </a:xfrm>
          <a:prstGeom prst="rect">
            <a:avLst/>
          </a:prstGeom>
        </p:spPr>
        <p:txBody>
          <a:bodyPr vert="horz" lIns="224677" tIns="112339" rIns="224677" bIns="11233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4480562"/>
            <a:ext cx="18105120" cy="12672696"/>
          </a:xfrm>
          <a:prstGeom prst="rect">
            <a:avLst/>
          </a:prstGeom>
        </p:spPr>
        <p:txBody>
          <a:bodyPr vert="horz" lIns="224677" tIns="112339" rIns="224677" bIns="1123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17797781"/>
            <a:ext cx="4693920" cy="1022350"/>
          </a:xfrm>
          <a:prstGeom prst="rect">
            <a:avLst/>
          </a:prstGeom>
        </p:spPr>
        <p:txBody>
          <a:bodyPr vert="horz" lIns="224677" tIns="112339" rIns="224677" bIns="112339" rtlCol="0" anchor="ctr"/>
          <a:lstStyle>
            <a:lvl1pPr algn="l">
              <a:defRPr sz="2900">
                <a:solidFill>
                  <a:schemeClr val="tx1">
                    <a:tint val="75000"/>
                  </a:schemeClr>
                </a:solidFill>
              </a:defRPr>
            </a:lvl1pPr>
          </a:lstStyle>
          <a:p>
            <a:fld id="{49DD91E8-432C-014A-AEED-D724270CD2DA}" type="datetimeFigureOut">
              <a:rPr lang="en-US" smtClean="0"/>
              <a:t>1/16/18</a:t>
            </a:fld>
            <a:endParaRPr lang="en-US"/>
          </a:p>
        </p:txBody>
      </p:sp>
      <p:sp>
        <p:nvSpPr>
          <p:cNvPr id="5" name="Footer Placeholder 4"/>
          <p:cNvSpPr>
            <a:spLocks noGrp="1"/>
          </p:cNvSpPr>
          <p:nvPr>
            <p:ph type="ftr" sz="quarter" idx="3"/>
          </p:nvPr>
        </p:nvSpPr>
        <p:spPr>
          <a:xfrm>
            <a:off x="6873240" y="17797781"/>
            <a:ext cx="6370320" cy="1022350"/>
          </a:xfrm>
          <a:prstGeom prst="rect">
            <a:avLst/>
          </a:prstGeom>
        </p:spPr>
        <p:txBody>
          <a:bodyPr vert="horz" lIns="224677" tIns="112339" rIns="224677" bIns="112339" rtlCol="0" anchor="ctr"/>
          <a:lstStyle>
            <a:lvl1pPr algn="ctr">
              <a:defRPr sz="2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417040" y="17797781"/>
            <a:ext cx="4693920" cy="1022350"/>
          </a:xfrm>
          <a:prstGeom prst="rect">
            <a:avLst/>
          </a:prstGeom>
        </p:spPr>
        <p:txBody>
          <a:bodyPr vert="horz" lIns="224677" tIns="112339" rIns="224677" bIns="112339" rtlCol="0" anchor="ctr"/>
          <a:lstStyle>
            <a:lvl1pPr algn="r">
              <a:defRPr sz="2900">
                <a:solidFill>
                  <a:schemeClr val="tx1">
                    <a:tint val="75000"/>
                  </a:schemeClr>
                </a:solidFill>
              </a:defRPr>
            </a:lvl1pPr>
          </a:lstStyle>
          <a:p>
            <a:fld id="{AA0CF86C-F492-C144-A348-9A20D607BF93}" type="slidenum">
              <a:rPr lang="en-US" smtClean="0"/>
              <a:t>‹#›</a:t>
            </a:fld>
            <a:endParaRPr lang="en-US"/>
          </a:p>
        </p:txBody>
      </p:sp>
    </p:spTree>
    <p:extLst>
      <p:ext uri="{BB962C8B-B14F-4D97-AF65-F5344CB8AC3E}">
        <p14:creationId xmlns:p14="http://schemas.microsoft.com/office/powerpoint/2010/main" val="1892047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23386" rtl="0" eaLnBrk="1" latinLnBrk="0" hangingPunct="1">
        <a:spcBef>
          <a:spcPct val="0"/>
        </a:spcBef>
        <a:buNone/>
        <a:defRPr sz="10800" kern="1200">
          <a:solidFill>
            <a:schemeClr val="tx1"/>
          </a:solidFill>
          <a:latin typeface="+mj-lt"/>
          <a:ea typeface="+mj-ea"/>
          <a:cs typeface="+mj-cs"/>
        </a:defRPr>
      </a:lvl1pPr>
    </p:titleStyle>
    <p:bodyStyle>
      <a:lvl1pPr marL="842540" indent="-842540" algn="l" defTabSz="1123386" rtl="0" eaLnBrk="1" latinLnBrk="0" hangingPunct="1">
        <a:spcBef>
          <a:spcPct val="20000"/>
        </a:spcBef>
        <a:buFont typeface="Arial"/>
        <a:buChar char="•"/>
        <a:defRPr sz="7900" kern="1200">
          <a:solidFill>
            <a:schemeClr val="tx1"/>
          </a:solidFill>
          <a:latin typeface="+mn-lt"/>
          <a:ea typeface="+mn-ea"/>
          <a:cs typeface="+mn-cs"/>
        </a:defRPr>
      </a:lvl1pPr>
      <a:lvl2pPr marL="1825502" indent="-702116" algn="l" defTabSz="1123386" rtl="0" eaLnBrk="1" latinLnBrk="0" hangingPunct="1">
        <a:spcBef>
          <a:spcPct val="20000"/>
        </a:spcBef>
        <a:buFont typeface="Arial"/>
        <a:buChar char="–"/>
        <a:defRPr sz="6900" kern="1200">
          <a:solidFill>
            <a:schemeClr val="tx1"/>
          </a:solidFill>
          <a:latin typeface="+mn-lt"/>
          <a:ea typeface="+mn-ea"/>
          <a:cs typeface="+mn-cs"/>
        </a:defRPr>
      </a:lvl2pPr>
      <a:lvl3pPr marL="2808465" indent="-561693" algn="l" defTabSz="1123386" rtl="0" eaLnBrk="1" latinLnBrk="0" hangingPunct="1">
        <a:spcBef>
          <a:spcPct val="20000"/>
        </a:spcBef>
        <a:buFont typeface="Arial"/>
        <a:buChar char="•"/>
        <a:defRPr sz="5900" kern="1200">
          <a:solidFill>
            <a:schemeClr val="tx1"/>
          </a:solidFill>
          <a:latin typeface="+mn-lt"/>
          <a:ea typeface="+mn-ea"/>
          <a:cs typeface="+mn-cs"/>
        </a:defRPr>
      </a:lvl3pPr>
      <a:lvl4pPr marL="3931851" indent="-561693" algn="l" defTabSz="1123386" rtl="0" eaLnBrk="1" latinLnBrk="0" hangingPunct="1">
        <a:spcBef>
          <a:spcPct val="20000"/>
        </a:spcBef>
        <a:buFont typeface="Arial"/>
        <a:buChar char="–"/>
        <a:defRPr sz="4900" kern="1200">
          <a:solidFill>
            <a:schemeClr val="tx1"/>
          </a:solidFill>
          <a:latin typeface="+mn-lt"/>
          <a:ea typeface="+mn-ea"/>
          <a:cs typeface="+mn-cs"/>
        </a:defRPr>
      </a:lvl4pPr>
      <a:lvl5pPr marL="5055238" indent="-561693" algn="l" defTabSz="1123386" rtl="0" eaLnBrk="1" latinLnBrk="0" hangingPunct="1">
        <a:spcBef>
          <a:spcPct val="20000"/>
        </a:spcBef>
        <a:buFont typeface="Arial"/>
        <a:buChar char="»"/>
        <a:defRPr sz="4900" kern="1200">
          <a:solidFill>
            <a:schemeClr val="tx1"/>
          </a:solidFill>
          <a:latin typeface="+mn-lt"/>
          <a:ea typeface="+mn-ea"/>
          <a:cs typeface="+mn-cs"/>
        </a:defRPr>
      </a:lvl5pPr>
      <a:lvl6pPr marL="6178624" indent="-561693" algn="l" defTabSz="1123386" rtl="0" eaLnBrk="1" latinLnBrk="0" hangingPunct="1">
        <a:spcBef>
          <a:spcPct val="20000"/>
        </a:spcBef>
        <a:buFont typeface="Arial"/>
        <a:buChar char="•"/>
        <a:defRPr sz="4900" kern="1200">
          <a:solidFill>
            <a:schemeClr val="tx1"/>
          </a:solidFill>
          <a:latin typeface="+mn-lt"/>
          <a:ea typeface="+mn-ea"/>
          <a:cs typeface="+mn-cs"/>
        </a:defRPr>
      </a:lvl6pPr>
      <a:lvl7pPr marL="7302010" indent="-561693" algn="l" defTabSz="1123386" rtl="0" eaLnBrk="1" latinLnBrk="0" hangingPunct="1">
        <a:spcBef>
          <a:spcPct val="20000"/>
        </a:spcBef>
        <a:buFont typeface="Arial"/>
        <a:buChar char="•"/>
        <a:defRPr sz="4900" kern="1200">
          <a:solidFill>
            <a:schemeClr val="tx1"/>
          </a:solidFill>
          <a:latin typeface="+mn-lt"/>
          <a:ea typeface="+mn-ea"/>
          <a:cs typeface="+mn-cs"/>
        </a:defRPr>
      </a:lvl7pPr>
      <a:lvl8pPr marL="8425396" indent="-561693" algn="l" defTabSz="1123386" rtl="0" eaLnBrk="1" latinLnBrk="0" hangingPunct="1">
        <a:spcBef>
          <a:spcPct val="20000"/>
        </a:spcBef>
        <a:buFont typeface="Arial"/>
        <a:buChar char="•"/>
        <a:defRPr sz="4900" kern="1200">
          <a:solidFill>
            <a:schemeClr val="tx1"/>
          </a:solidFill>
          <a:latin typeface="+mn-lt"/>
          <a:ea typeface="+mn-ea"/>
          <a:cs typeface="+mn-cs"/>
        </a:defRPr>
      </a:lvl8pPr>
      <a:lvl9pPr marL="9548782" indent="-561693" algn="l" defTabSz="1123386" rtl="0" eaLnBrk="1" latinLnBrk="0" hangingPunct="1">
        <a:spcBef>
          <a:spcPct val="20000"/>
        </a:spcBef>
        <a:buFont typeface="Arial"/>
        <a:buChar char="•"/>
        <a:defRPr sz="4900" kern="1200">
          <a:solidFill>
            <a:schemeClr val="tx1"/>
          </a:solidFill>
          <a:latin typeface="+mn-lt"/>
          <a:ea typeface="+mn-ea"/>
          <a:cs typeface="+mn-cs"/>
        </a:defRPr>
      </a:lvl9pPr>
    </p:bodyStyle>
    <p:otherStyle>
      <a:defPPr>
        <a:defRPr lang="en-US"/>
      </a:defPPr>
      <a:lvl1pPr marL="0" algn="l" defTabSz="1123386" rtl="0" eaLnBrk="1" latinLnBrk="0" hangingPunct="1">
        <a:defRPr sz="4400" kern="1200">
          <a:solidFill>
            <a:schemeClr val="tx1"/>
          </a:solidFill>
          <a:latin typeface="+mn-lt"/>
          <a:ea typeface="+mn-ea"/>
          <a:cs typeface="+mn-cs"/>
        </a:defRPr>
      </a:lvl1pPr>
      <a:lvl2pPr marL="1123386" algn="l" defTabSz="1123386" rtl="0" eaLnBrk="1" latinLnBrk="0" hangingPunct="1">
        <a:defRPr sz="4400" kern="1200">
          <a:solidFill>
            <a:schemeClr val="tx1"/>
          </a:solidFill>
          <a:latin typeface="+mn-lt"/>
          <a:ea typeface="+mn-ea"/>
          <a:cs typeface="+mn-cs"/>
        </a:defRPr>
      </a:lvl2pPr>
      <a:lvl3pPr marL="2246772" algn="l" defTabSz="1123386" rtl="0" eaLnBrk="1" latinLnBrk="0" hangingPunct="1">
        <a:defRPr sz="4400" kern="1200">
          <a:solidFill>
            <a:schemeClr val="tx1"/>
          </a:solidFill>
          <a:latin typeface="+mn-lt"/>
          <a:ea typeface="+mn-ea"/>
          <a:cs typeface="+mn-cs"/>
        </a:defRPr>
      </a:lvl3pPr>
      <a:lvl4pPr marL="3370158" algn="l" defTabSz="1123386" rtl="0" eaLnBrk="1" latinLnBrk="0" hangingPunct="1">
        <a:defRPr sz="4400" kern="1200">
          <a:solidFill>
            <a:schemeClr val="tx1"/>
          </a:solidFill>
          <a:latin typeface="+mn-lt"/>
          <a:ea typeface="+mn-ea"/>
          <a:cs typeface="+mn-cs"/>
        </a:defRPr>
      </a:lvl4pPr>
      <a:lvl5pPr marL="4493544" algn="l" defTabSz="1123386" rtl="0" eaLnBrk="1" latinLnBrk="0" hangingPunct="1">
        <a:defRPr sz="4400" kern="1200">
          <a:solidFill>
            <a:schemeClr val="tx1"/>
          </a:solidFill>
          <a:latin typeface="+mn-lt"/>
          <a:ea typeface="+mn-ea"/>
          <a:cs typeface="+mn-cs"/>
        </a:defRPr>
      </a:lvl5pPr>
      <a:lvl6pPr marL="5616931" algn="l" defTabSz="1123386" rtl="0" eaLnBrk="1" latinLnBrk="0" hangingPunct="1">
        <a:defRPr sz="4400" kern="1200">
          <a:solidFill>
            <a:schemeClr val="tx1"/>
          </a:solidFill>
          <a:latin typeface="+mn-lt"/>
          <a:ea typeface="+mn-ea"/>
          <a:cs typeface="+mn-cs"/>
        </a:defRPr>
      </a:lvl6pPr>
      <a:lvl7pPr marL="6740317" algn="l" defTabSz="1123386" rtl="0" eaLnBrk="1" latinLnBrk="0" hangingPunct="1">
        <a:defRPr sz="4400" kern="1200">
          <a:solidFill>
            <a:schemeClr val="tx1"/>
          </a:solidFill>
          <a:latin typeface="+mn-lt"/>
          <a:ea typeface="+mn-ea"/>
          <a:cs typeface="+mn-cs"/>
        </a:defRPr>
      </a:lvl7pPr>
      <a:lvl8pPr marL="7863703" algn="l" defTabSz="1123386" rtl="0" eaLnBrk="1" latinLnBrk="0" hangingPunct="1">
        <a:defRPr sz="4400" kern="1200">
          <a:solidFill>
            <a:schemeClr val="tx1"/>
          </a:solidFill>
          <a:latin typeface="+mn-lt"/>
          <a:ea typeface="+mn-ea"/>
          <a:cs typeface="+mn-cs"/>
        </a:defRPr>
      </a:lvl8pPr>
      <a:lvl9pPr marL="8987089" algn="l" defTabSz="1123386" rtl="0" eaLnBrk="1" latinLnBrk="0" hangingPunct="1">
        <a:defRPr sz="4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JPG"/><Relationship Id="rId13" Type="http://schemas.openxmlformats.org/officeDocument/2006/relationships/image" Target="../media/image12.JPG"/><Relationship Id="rId14" Type="http://schemas.openxmlformats.org/officeDocument/2006/relationships/image" Target="../media/image13.JPG"/><Relationship Id="rId15"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emf"/><Relationship Id="rId9" Type="http://schemas.openxmlformats.org/officeDocument/2006/relationships/image" Target="../media/image8.png"/><Relationship Id="rId10"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8646" y="779961"/>
            <a:ext cx="11881044" cy="1754326"/>
          </a:xfrm>
          <a:prstGeom prst="rect">
            <a:avLst/>
          </a:prstGeom>
          <a:noFill/>
        </p:spPr>
        <p:txBody>
          <a:bodyPr wrap="square" rtlCol="0">
            <a:spAutoFit/>
          </a:bodyPr>
          <a:lstStyle/>
          <a:p>
            <a:pPr algn="ctr"/>
            <a:r>
              <a:rPr lang="en-US" sz="2400" dirty="0"/>
              <a:t>GRAVITATIONAL COLLAPSE OF THE WESTERN INNER PIEDMONT DUCTILE THRUST STACK, SOUTH CAROLINA AND ADJACENT NORTH CAROLINA</a:t>
            </a:r>
          </a:p>
          <a:p>
            <a:pPr algn="ctr"/>
            <a:r>
              <a:rPr lang="en-US" sz="2000" dirty="0" smtClean="0"/>
              <a:t>John </a:t>
            </a:r>
            <a:r>
              <a:rPr lang="en-US" sz="2000" dirty="0"/>
              <a:t>M. </a:t>
            </a:r>
            <a:r>
              <a:rPr lang="en-US" sz="2000" dirty="0" smtClean="0"/>
              <a:t>Garihan</a:t>
            </a:r>
            <a:r>
              <a:rPr lang="en-US" sz="2000" dirty="0"/>
              <a:t>,</a:t>
            </a:r>
            <a:r>
              <a:rPr lang="en-US" sz="2000" dirty="0" smtClean="0"/>
              <a:t> Earth &amp; Environmental </a:t>
            </a:r>
            <a:r>
              <a:rPr lang="en-US" sz="2000" dirty="0" smtClean="0"/>
              <a:t>Sciences </a:t>
            </a:r>
            <a:r>
              <a:rPr lang="en-US" sz="2000" dirty="0"/>
              <a:t>Department, </a:t>
            </a:r>
            <a:endParaRPr lang="en-US" sz="2000" dirty="0" smtClean="0"/>
          </a:p>
          <a:p>
            <a:pPr algn="ctr"/>
            <a:r>
              <a:rPr lang="en-US" sz="2000" dirty="0" smtClean="0"/>
              <a:t>Furman </a:t>
            </a:r>
            <a:r>
              <a:rPr lang="en-US" sz="2000" dirty="0"/>
              <a:t>University, Greenville, SC </a:t>
            </a:r>
            <a:r>
              <a:rPr lang="en-US" sz="2000" dirty="0" smtClean="0"/>
              <a:t>29613</a:t>
            </a:r>
          </a:p>
          <a:p>
            <a:pPr algn="ctr"/>
            <a:r>
              <a:rPr lang="en-US" sz="2000" b="1" dirty="0" smtClean="0"/>
              <a:t> </a:t>
            </a:r>
            <a:endParaRPr lang="en-US" sz="2000" dirty="0"/>
          </a:p>
        </p:txBody>
      </p:sp>
      <p:sp>
        <p:nvSpPr>
          <p:cNvPr id="49" name="TextBox 48"/>
          <p:cNvSpPr txBox="1"/>
          <p:nvPr/>
        </p:nvSpPr>
        <p:spPr>
          <a:xfrm>
            <a:off x="15509548" y="15189204"/>
            <a:ext cx="184666" cy="307777"/>
          </a:xfrm>
          <a:prstGeom prst="rect">
            <a:avLst/>
          </a:prstGeom>
          <a:noFill/>
        </p:spPr>
        <p:txBody>
          <a:bodyPr wrap="none" rtlCol="0">
            <a:spAutoFit/>
          </a:bodyPr>
          <a:lstStyle/>
          <a:p>
            <a:endParaRPr lang="en-US" sz="1400" dirty="0"/>
          </a:p>
        </p:txBody>
      </p:sp>
      <p:sp>
        <p:nvSpPr>
          <p:cNvPr id="29" name="Frame 28"/>
          <p:cNvSpPr/>
          <p:nvPr/>
        </p:nvSpPr>
        <p:spPr>
          <a:xfrm>
            <a:off x="336572" y="592925"/>
            <a:ext cx="11853331" cy="1762316"/>
          </a:xfrm>
          <a:prstGeom prst="frame">
            <a:avLst>
              <a:gd name="adj1" fmla="val 767"/>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325731" y="2801078"/>
            <a:ext cx="5509364" cy="4708981"/>
          </a:xfrm>
          <a:prstGeom prst="rect">
            <a:avLst/>
          </a:prstGeom>
          <a:noFill/>
        </p:spPr>
        <p:txBody>
          <a:bodyPr wrap="square" rtlCol="0">
            <a:spAutoFit/>
          </a:bodyPr>
          <a:lstStyle/>
          <a:p>
            <a:r>
              <a:rPr lang="en-US" sz="1200" dirty="0"/>
              <a:t>Southwest- to southeast-directed gravitational collapse of an </a:t>
            </a:r>
            <a:r>
              <a:rPr lang="en-US" sz="1200" dirty="0" err="1"/>
              <a:t>oversteepened</a:t>
            </a:r>
            <a:r>
              <a:rPr lang="en-US" sz="1200" dirty="0"/>
              <a:t> ductile thrust stack produced numerous </a:t>
            </a:r>
            <a:r>
              <a:rPr lang="en-US" sz="1200" dirty="0" err="1"/>
              <a:t>greenschist</a:t>
            </a:r>
            <a:r>
              <a:rPr lang="en-US" sz="1200" dirty="0"/>
              <a:t>-grade muscovite-quartz schist-</a:t>
            </a:r>
            <a:r>
              <a:rPr lang="en-US" sz="1200" dirty="0" err="1"/>
              <a:t>phyllonite</a:t>
            </a:r>
            <a:r>
              <a:rPr lang="en-US" sz="1200" dirty="0"/>
              <a:t> zones in western Inner Piedmont rocks of South Carolina and adjacent North Carolina. Collapse occurred subsequent to a complex tectonic history involving Ordovician supra-subduction zone granitic intrusion, early-middle Paleozoic </a:t>
            </a:r>
            <a:r>
              <a:rPr lang="en-US" sz="1200" dirty="0" err="1"/>
              <a:t>polyphase</a:t>
            </a:r>
            <a:r>
              <a:rPr lang="en-US" sz="1200" dirty="0"/>
              <a:t> folding episodes (regional NW-, W-, and SW-</a:t>
            </a:r>
            <a:r>
              <a:rPr lang="en-US" sz="1200" dirty="0" err="1"/>
              <a:t>vergent</a:t>
            </a:r>
            <a:r>
              <a:rPr lang="en-US" sz="1200" dirty="0"/>
              <a:t> folds), amphibolite-facies metamorphism, compressional ductile thrusting (emplacement of the Seneca fault-Six Mile and </a:t>
            </a:r>
            <a:r>
              <a:rPr lang="en-US" sz="1200" dirty="0" err="1"/>
              <a:t>Eastatoee</a:t>
            </a:r>
            <a:r>
              <a:rPr lang="en-US" sz="1200" dirty="0"/>
              <a:t> fault-Walhalla crystalline thrust sheets), and regional Type-1 interference folding. Ductile features produced by collapse include S-C’ and S-C-C’ fabrics, sheared asymmetric </a:t>
            </a:r>
            <a:r>
              <a:rPr lang="en-US" sz="1200" dirty="0" err="1"/>
              <a:t>quartzo</a:t>
            </a:r>
            <a:r>
              <a:rPr lang="en-US" sz="1200" dirty="0"/>
              <a:t>-feldspathic lenses in schist, and </a:t>
            </a:r>
            <a:r>
              <a:rPr lang="en-US" sz="1200" dirty="0" err="1"/>
              <a:t>meso</a:t>
            </a:r>
            <a:r>
              <a:rPr lang="en-US" sz="1200" dirty="0"/>
              <a:t>-scale normal faults. These extensional structures developed in </a:t>
            </a:r>
            <a:r>
              <a:rPr lang="en-US" sz="1200" dirty="0" err="1"/>
              <a:t>Chauga</a:t>
            </a:r>
            <a:r>
              <a:rPr lang="en-US" sz="1200" dirty="0"/>
              <a:t> River Formation garnet schist, Table Rock gneiss, Poor Mountain Formation amphibolite, and Tallulah Falls Formation schist and </a:t>
            </a:r>
            <a:r>
              <a:rPr lang="en-US" sz="1200" dirty="0" err="1"/>
              <a:t>paragneiss</a:t>
            </a:r>
            <a:r>
              <a:rPr lang="en-US" sz="1200" dirty="0"/>
              <a:t> units. Widespread extensional shear zones lie at the base of the collapsing stack (within the </a:t>
            </a:r>
            <a:r>
              <a:rPr lang="en-US" sz="1200" dirty="0" err="1"/>
              <a:t>Chauga</a:t>
            </a:r>
            <a:r>
              <a:rPr lang="en-US" sz="1200" dirty="0"/>
              <a:t> River Formation, near a rheological contrast with overlying more rigid Poor Mountain amphibolite) and at diverse infrastructural levels within the presumably warm, plastic orogenic wedge of thickened crust. Sense of shear on these dextral extensional structures is everywhere consistently top-to-the-southwest, although locally it is to the south and southeast. Subsequent folding and brittle thrusting episodes deformed these older shear zones.</a:t>
            </a:r>
          </a:p>
          <a:p>
            <a:r>
              <a:rPr lang="en-US" sz="1200" dirty="0"/>
              <a:t> </a:t>
            </a:r>
          </a:p>
          <a:p>
            <a:r>
              <a:rPr lang="en-US" sz="1200" dirty="0"/>
              <a:t>Regional relationships suggest the timing of western Inner Piedmont gravitational collapse and development of associated shear fabrics occurred prior to </a:t>
            </a:r>
            <a:r>
              <a:rPr lang="en-US" sz="1200" dirty="0" err="1"/>
              <a:t>Alleghanian</a:t>
            </a:r>
            <a:r>
              <a:rPr lang="en-US" sz="1200" dirty="0"/>
              <a:t> </a:t>
            </a:r>
            <a:r>
              <a:rPr lang="en-US" sz="1200" dirty="0" err="1"/>
              <a:t>orogenesis</a:t>
            </a:r>
            <a:r>
              <a:rPr lang="en-US" sz="1200" dirty="0"/>
              <a:t> and prior to Acadian Brevard zone </a:t>
            </a:r>
            <a:r>
              <a:rPr lang="en-US" sz="1200" dirty="0" err="1"/>
              <a:t>orogenesis</a:t>
            </a:r>
            <a:r>
              <a:rPr lang="en-US" sz="1200" dirty="0"/>
              <a:t>. The Brevard zone later incorporated the older </a:t>
            </a:r>
            <a:r>
              <a:rPr lang="en-US" sz="1200" dirty="0" err="1"/>
              <a:t>Eastatoee</a:t>
            </a:r>
            <a:r>
              <a:rPr lang="en-US" sz="1200" dirty="0"/>
              <a:t> fault and the collapse-related, extensional fabrics of the </a:t>
            </a:r>
            <a:r>
              <a:rPr lang="en-US" sz="1200" dirty="0" err="1"/>
              <a:t>Chauga</a:t>
            </a:r>
            <a:r>
              <a:rPr lang="en-US" sz="1200" dirty="0"/>
              <a:t> River Formation into its own complex array of thrust and fold structures. </a:t>
            </a:r>
            <a:endParaRPr lang="en-US" sz="1400" b="1" dirty="0"/>
          </a:p>
        </p:txBody>
      </p:sp>
      <p:sp>
        <p:nvSpPr>
          <p:cNvPr id="22" name="TextBox 21"/>
          <p:cNvSpPr txBox="1"/>
          <p:nvPr/>
        </p:nvSpPr>
        <p:spPr>
          <a:xfrm>
            <a:off x="283686" y="2491320"/>
            <a:ext cx="1178015" cy="369332"/>
          </a:xfrm>
          <a:prstGeom prst="rect">
            <a:avLst/>
          </a:prstGeom>
          <a:noFill/>
        </p:spPr>
        <p:txBody>
          <a:bodyPr wrap="none" rtlCol="0">
            <a:spAutoFit/>
          </a:bodyPr>
          <a:lstStyle/>
          <a:p>
            <a:r>
              <a:rPr lang="en-US" sz="1800" b="1" dirty="0" smtClean="0"/>
              <a:t>ABSTRACT</a:t>
            </a:r>
            <a:endParaRPr lang="en-US" sz="1800" b="1" dirty="0"/>
          </a:p>
        </p:txBody>
      </p:sp>
      <p:cxnSp>
        <p:nvCxnSpPr>
          <p:cNvPr id="78" name="Straight Connector 77"/>
          <p:cNvCxnSpPr/>
          <p:nvPr/>
        </p:nvCxnSpPr>
        <p:spPr>
          <a:xfrm flipV="1">
            <a:off x="364070" y="7590739"/>
            <a:ext cx="5589204" cy="98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815195" y="18442534"/>
            <a:ext cx="4731292" cy="369332"/>
          </a:xfrm>
          <a:prstGeom prst="rect">
            <a:avLst/>
          </a:prstGeom>
          <a:noFill/>
        </p:spPr>
        <p:txBody>
          <a:bodyPr wrap="square" rtlCol="0">
            <a:spAutoFit/>
          </a:bodyPr>
          <a:lstStyle/>
          <a:p>
            <a:r>
              <a:rPr lang="en-US" sz="1800" b="1" dirty="0" smtClean="0"/>
              <a:t>Figure 1. </a:t>
            </a:r>
            <a:r>
              <a:rPr lang="en-US" sz="1400" b="1" dirty="0" smtClean="0"/>
              <a:t>Index to quadrangles, Mountain Bridge area</a:t>
            </a:r>
            <a:endParaRPr lang="en-US" sz="2000" b="1" dirty="0"/>
          </a:p>
        </p:txBody>
      </p:sp>
      <p:sp>
        <p:nvSpPr>
          <p:cNvPr id="80" name="TextBox 79"/>
          <p:cNvSpPr txBox="1"/>
          <p:nvPr/>
        </p:nvSpPr>
        <p:spPr>
          <a:xfrm>
            <a:off x="6095815" y="3348526"/>
            <a:ext cx="6930437" cy="1384995"/>
          </a:xfrm>
          <a:prstGeom prst="rect">
            <a:avLst/>
          </a:prstGeom>
          <a:noFill/>
        </p:spPr>
        <p:txBody>
          <a:bodyPr wrap="square" rtlCol="0">
            <a:spAutoFit/>
          </a:bodyPr>
          <a:lstStyle/>
          <a:p>
            <a:endParaRPr lang="en-US" sz="1400" dirty="0" smtClean="0"/>
          </a:p>
          <a:p>
            <a:endParaRPr lang="en-US" sz="1400" dirty="0"/>
          </a:p>
          <a:p>
            <a:endParaRPr lang="en-US" sz="1400" dirty="0"/>
          </a:p>
          <a:p>
            <a:r>
              <a:rPr lang="en-US" sz="1400" dirty="0" smtClean="0"/>
              <a:t>           </a:t>
            </a:r>
          </a:p>
          <a:p>
            <a:endParaRPr lang="en-US" sz="1400" dirty="0" smtClean="0"/>
          </a:p>
          <a:p>
            <a:endParaRPr lang="en-US" sz="1400" dirty="0"/>
          </a:p>
        </p:txBody>
      </p:sp>
      <p:cxnSp>
        <p:nvCxnSpPr>
          <p:cNvPr id="110" name="Straight Connector 109"/>
          <p:cNvCxnSpPr/>
          <p:nvPr/>
        </p:nvCxnSpPr>
        <p:spPr>
          <a:xfrm flipH="1">
            <a:off x="5952431" y="3135086"/>
            <a:ext cx="843" cy="7570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a:off x="5958615" y="10701000"/>
            <a:ext cx="843" cy="75709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12512" y="7674008"/>
            <a:ext cx="5112105" cy="646331"/>
          </a:xfrm>
          <a:prstGeom prst="rect">
            <a:avLst/>
          </a:prstGeom>
          <a:noFill/>
        </p:spPr>
        <p:txBody>
          <a:bodyPr wrap="none" rtlCol="0">
            <a:spAutoFit/>
          </a:bodyPr>
          <a:lstStyle/>
          <a:p>
            <a:r>
              <a:rPr lang="en-US" sz="1800" b="1" dirty="0" smtClean="0"/>
              <a:t>GENERALIZED TECTONIC HISTORY, WESTERN INNER </a:t>
            </a:r>
          </a:p>
          <a:p>
            <a:r>
              <a:rPr lang="en-US" sz="1800" b="1" dirty="0" smtClean="0"/>
              <a:t>PIEDMONT, MOUNTAIN BRIDGE AREA, SC AND NC</a:t>
            </a:r>
            <a:endParaRPr lang="en-US" sz="1800" b="1" dirty="0"/>
          </a:p>
        </p:txBody>
      </p:sp>
      <p:sp>
        <p:nvSpPr>
          <p:cNvPr id="7" name="TextBox 6"/>
          <p:cNvSpPr txBox="1"/>
          <p:nvPr/>
        </p:nvSpPr>
        <p:spPr>
          <a:xfrm>
            <a:off x="347242" y="8322189"/>
            <a:ext cx="5071925" cy="5262979"/>
          </a:xfrm>
          <a:prstGeom prst="rect">
            <a:avLst/>
          </a:prstGeom>
          <a:noFill/>
        </p:spPr>
        <p:txBody>
          <a:bodyPr wrap="square" rtlCol="0">
            <a:spAutoFit/>
          </a:bodyPr>
          <a:lstStyle/>
          <a:p>
            <a:r>
              <a:rPr lang="en-US" sz="1400" dirty="0" smtClean="0"/>
              <a:t>A general </a:t>
            </a:r>
            <a:r>
              <a:rPr lang="en-US" sz="1400" dirty="0"/>
              <a:t>tectonic </a:t>
            </a:r>
            <a:r>
              <a:rPr lang="en-US" sz="1400" dirty="0" smtClean="0"/>
              <a:t>history of the Mountain Bridge area             (</a:t>
            </a:r>
            <a:r>
              <a:rPr lang="en-US" sz="1400" b="1" dirty="0" smtClean="0"/>
              <a:t>Figure </a:t>
            </a:r>
            <a:r>
              <a:rPr lang="en-US" sz="1400" dirty="0" smtClean="0"/>
              <a:t>1) and quadrangles east, based  geologic mapping is: </a:t>
            </a:r>
          </a:p>
          <a:p>
            <a:endParaRPr lang="en-US" sz="1400" dirty="0" smtClean="0"/>
          </a:p>
          <a:p>
            <a:pPr marL="342900" indent="-342900">
              <a:buAutoNum type="arabicParenR"/>
            </a:pPr>
            <a:r>
              <a:rPr lang="en-US" sz="1400" dirty="0" smtClean="0"/>
              <a:t>Late </a:t>
            </a:r>
            <a:r>
              <a:rPr lang="en-US" sz="1400" dirty="0"/>
              <a:t>Ordovician supra-subduction zone granitic intrusion into metasedimentary and </a:t>
            </a:r>
            <a:r>
              <a:rPr lang="en-US" sz="1400" dirty="0" err="1"/>
              <a:t>metaigneous</a:t>
            </a:r>
            <a:r>
              <a:rPr lang="en-US" sz="1400" dirty="0"/>
              <a:t> </a:t>
            </a:r>
            <a:r>
              <a:rPr lang="en-US" sz="1400" dirty="0" err="1" smtClean="0"/>
              <a:t>protoliths</a:t>
            </a:r>
            <a:r>
              <a:rPr lang="en-US" sz="1400" dirty="0"/>
              <a:t>.</a:t>
            </a:r>
            <a:r>
              <a:rPr lang="en-US" sz="1400" dirty="0" smtClean="0"/>
              <a:t> </a:t>
            </a:r>
          </a:p>
          <a:p>
            <a:pPr marL="342900" indent="-342900">
              <a:buAutoNum type="arabicParenR"/>
            </a:pPr>
            <a:endParaRPr lang="en-US" sz="1400" dirty="0" smtClean="0"/>
          </a:p>
          <a:p>
            <a:pPr marL="342900" indent="-342900">
              <a:buAutoNum type="arabicParenR"/>
            </a:pPr>
            <a:r>
              <a:rPr lang="en-US" sz="1400" dirty="0" smtClean="0"/>
              <a:t>Early </a:t>
            </a:r>
            <a:r>
              <a:rPr lang="en-US" sz="1400" dirty="0"/>
              <a:t>(Taconic)- to Mid-Paleozoic </a:t>
            </a:r>
            <a:r>
              <a:rPr lang="en-US" sz="1400" dirty="0" err="1"/>
              <a:t>polyphase</a:t>
            </a:r>
            <a:r>
              <a:rPr lang="en-US" sz="1400" dirty="0"/>
              <a:t> folding, metamorphism, </a:t>
            </a:r>
            <a:r>
              <a:rPr lang="en-US" sz="1400" dirty="0" err="1"/>
              <a:t>migmatization</a:t>
            </a:r>
            <a:r>
              <a:rPr lang="en-US" sz="1400" dirty="0"/>
              <a:t>, and compressional folding-ductile thrust stacking </a:t>
            </a:r>
            <a:r>
              <a:rPr lang="en-US" sz="1400" dirty="0" smtClean="0"/>
              <a:t>episodes. </a:t>
            </a:r>
          </a:p>
          <a:p>
            <a:pPr marL="342900" indent="-342900">
              <a:buAutoNum type="arabicParenR"/>
            </a:pPr>
            <a:endParaRPr lang="en-US" sz="1400" dirty="0" smtClean="0"/>
          </a:p>
          <a:p>
            <a:pPr marL="342900" indent="-342900">
              <a:buAutoNum type="arabicParenR"/>
            </a:pPr>
            <a:r>
              <a:rPr lang="en-US" sz="1400" dirty="0" smtClean="0"/>
              <a:t>regional </a:t>
            </a:r>
            <a:r>
              <a:rPr lang="en-US" sz="1400" dirty="0"/>
              <a:t>Type-1 interference </a:t>
            </a:r>
            <a:r>
              <a:rPr lang="en-US" sz="1400" dirty="0" smtClean="0"/>
              <a:t>folding. </a:t>
            </a:r>
          </a:p>
          <a:p>
            <a:pPr marL="342900" indent="-342900">
              <a:buAutoNum type="arabicParenR"/>
            </a:pPr>
            <a:endParaRPr lang="en-US" sz="1400" dirty="0" smtClean="0"/>
          </a:p>
          <a:p>
            <a:pPr marL="342900" indent="-342900">
              <a:buAutoNum type="arabicParenR"/>
            </a:pPr>
            <a:r>
              <a:rPr lang="en-US" sz="1400" b="1" dirty="0" smtClean="0"/>
              <a:t>regional extension along ductile schist-</a:t>
            </a:r>
            <a:r>
              <a:rPr lang="en-US" sz="1400" b="1" dirty="0" err="1" smtClean="0"/>
              <a:t>phyllonite</a:t>
            </a:r>
            <a:r>
              <a:rPr lang="en-US" sz="1400" b="1" dirty="0" smtClean="0"/>
              <a:t> zones, produced during SW-directed gravitational collapse of an </a:t>
            </a:r>
            <a:r>
              <a:rPr lang="en-US" sz="1400" b="1" dirty="0" err="1" smtClean="0"/>
              <a:t>oversteepened</a:t>
            </a:r>
            <a:r>
              <a:rPr lang="en-US" sz="1400" b="1" dirty="0" smtClean="0"/>
              <a:t> thrust stack. </a:t>
            </a:r>
          </a:p>
          <a:p>
            <a:pPr marL="342900" indent="-342900">
              <a:buAutoNum type="arabicParenR"/>
            </a:pPr>
            <a:endParaRPr lang="en-US" sz="1400" dirty="0" smtClean="0"/>
          </a:p>
          <a:p>
            <a:pPr marL="342900" indent="-342900">
              <a:buAutoNum type="arabicParenR"/>
            </a:pPr>
            <a:r>
              <a:rPr lang="en-US" sz="1400" dirty="0" smtClean="0"/>
              <a:t>Mid-Paleozoic </a:t>
            </a:r>
            <a:r>
              <a:rPr lang="en-US" sz="1400" dirty="0"/>
              <a:t>(Acadian) formation of structural windows related to regional dextral strike-slip </a:t>
            </a:r>
            <a:r>
              <a:rPr lang="en-US" sz="1400" dirty="0" smtClean="0"/>
              <a:t>faulting. </a:t>
            </a:r>
          </a:p>
          <a:p>
            <a:pPr marL="342900" indent="-342900">
              <a:buAutoNum type="arabicParenR"/>
            </a:pPr>
            <a:endParaRPr lang="en-US" sz="1400" dirty="0" smtClean="0"/>
          </a:p>
          <a:p>
            <a:pPr marL="342900" indent="-342900">
              <a:buAutoNum type="arabicParenR"/>
            </a:pPr>
            <a:r>
              <a:rPr lang="en-US" sz="1400" dirty="0" smtClean="0"/>
              <a:t>Late </a:t>
            </a:r>
            <a:r>
              <a:rPr lang="en-US" sz="1400" dirty="0"/>
              <a:t>Paleozoic (</a:t>
            </a:r>
            <a:r>
              <a:rPr lang="en-US" sz="1400" dirty="0" err="1"/>
              <a:t>Alleghanian</a:t>
            </a:r>
            <a:r>
              <a:rPr lang="en-US" sz="1400" dirty="0"/>
              <a:t>) thrusting and hinterland-directed, brittle </a:t>
            </a:r>
            <a:r>
              <a:rPr lang="en-US" sz="1400" dirty="0" smtClean="0"/>
              <a:t>back-thrusting </a:t>
            </a:r>
            <a:r>
              <a:rPr lang="en-US" sz="1400" dirty="0"/>
              <a:t>and </a:t>
            </a:r>
            <a:r>
              <a:rPr lang="en-US" sz="1400" dirty="0" smtClean="0"/>
              <a:t>folding. </a:t>
            </a:r>
          </a:p>
          <a:p>
            <a:pPr marL="342900" indent="-342900">
              <a:buAutoNum type="arabicParenR"/>
            </a:pPr>
            <a:endParaRPr lang="en-US" sz="1400" dirty="0" smtClean="0"/>
          </a:p>
          <a:p>
            <a:pPr marL="342900" indent="-342900">
              <a:buAutoNum type="arabicParenR"/>
            </a:pPr>
            <a:r>
              <a:rPr lang="en-US" sz="1400" dirty="0"/>
              <a:t>a</a:t>
            </a:r>
            <a:r>
              <a:rPr lang="en-US" sz="1400" dirty="0" smtClean="0"/>
              <a:t>nd Mesozoic brittle faulting and Jurassic diabase dike intrusion. </a:t>
            </a:r>
            <a:endParaRPr lang="en-US" sz="1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62" y="13565982"/>
            <a:ext cx="4537273" cy="4832884"/>
          </a:xfrm>
          <a:prstGeom prst="rect">
            <a:avLst/>
          </a:prstGeom>
        </p:spPr>
      </p:pic>
      <p:sp>
        <p:nvSpPr>
          <p:cNvPr id="2" name="TextBox 1"/>
          <p:cNvSpPr txBox="1"/>
          <p:nvPr/>
        </p:nvSpPr>
        <p:spPr>
          <a:xfrm>
            <a:off x="6083300" y="2501836"/>
            <a:ext cx="6350000" cy="2400657"/>
          </a:xfrm>
          <a:prstGeom prst="rect">
            <a:avLst/>
          </a:prstGeom>
          <a:noFill/>
        </p:spPr>
        <p:txBody>
          <a:bodyPr wrap="square" rtlCol="0">
            <a:spAutoFit/>
          </a:bodyPr>
          <a:lstStyle/>
          <a:p>
            <a:r>
              <a:rPr lang="en-US" sz="1800" b="1" dirty="0" smtClean="0"/>
              <a:t>INTRODUCTION</a:t>
            </a:r>
          </a:p>
          <a:p>
            <a:r>
              <a:rPr lang="en-US" sz="1200" dirty="0" smtClean="0"/>
              <a:t>In </a:t>
            </a:r>
            <a:r>
              <a:rPr lang="en-US" sz="1200" dirty="0"/>
              <a:t>the SC-NC western Inner Piedmont (IP), subsequent to compressional </a:t>
            </a:r>
            <a:r>
              <a:rPr lang="en-US" sz="1200" dirty="0" err="1"/>
              <a:t>polyphase</a:t>
            </a:r>
            <a:r>
              <a:rPr lang="en-US" sz="1200" dirty="0"/>
              <a:t> folding </a:t>
            </a:r>
            <a:endParaRPr lang="en-US" sz="1200" dirty="0" smtClean="0"/>
          </a:p>
          <a:p>
            <a:r>
              <a:rPr lang="en-US" sz="1200" dirty="0" smtClean="0"/>
              <a:t>and </a:t>
            </a:r>
            <a:r>
              <a:rPr lang="en-US" sz="1200" dirty="0"/>
              <a:t>stacking of the Seneca and </a:t>
            </a:r>
            <a:r>
              <a:rPr lang="en-US" sz="1200" dirty="0" err="1"/>
              <a:t>Eastatoee</a:t>
            </a:r>
            <a:r>
              <a:rPr lang="en-US" sz="1200" dirty="0"/>
              <a:t> ductile thrusts, a variety of ductile features </a:t>
            </a:r>
            <a:endParaRPr lang="en-US" sz="1200" dirty="0" smtClean="0"/>
          </a:p>
          <a:p>
            <a:r>
              <a:rPr lang="en-US" sz="1200" dirty="0" smtClean="0"/>
              <a:t>developed </a:t>
            </a:r>
            <a:r>
              <a:rPr lang="en-US" sz="1200" dirty="0"/>
              <a:t>near the base and within the Walhalla-Six Mile thrust stack. That is, they </a:t>
            </a:r>
            <a:r>
              <a:rPr lang="en-US" sz="1200" dirty="0" smtClean="0"/>
              <a:t>developed</a:t>
            </a:r>
          </a:p>
          <a:p>
            <a:r>
              <a:rPr lang="en-US" sz="1200" dirty="0" smtClean="0"/>
              <a:t>at </a:t>
            </a:r>
            <a:r>
              <a:rPr lang="en-US" sz="1200" dirty="0"/>
              <a:t>all infrastructural levels within a presumably warm, plastic orogenic wedge of thickened crust</a:t>
            </a:r>
            <a:r>
              <a:rPr lang="en-US" sz="1200" dirty="0" smtClean="0"/>
              <a:t>.</a:t>
            </a:r>
          </a:p>
          <a:p>
            <a:r>
              <a:rPr lang="en-US" sz="1200" dirty="0" smtClean="0"/>
              <a:t>The </a:t>
            </a:r>
            <a:r>
              <a:rPr lang="en-US" sz="1200" dirty="0"/>
              <a:t>extensional features, interpreted as due to gravitational collapse, are: 1) small-scale ductile </a:t>
            </a:r>
            <a:endParaRPr lang="en-US" sz="1200" dirty="0" smtClean="0"/>
          </a:p>
          <a:p>
            <a:r>
              <a:rPr lang="en-US" sz="1200" dirty="0" smtClean="0"/>
              <a:t>normal </a:t>
            </a:r>
            <a:r>
              <a:rPr lang="en-US" sz="1200" dirty="0"/>
              <a:t>faults, 2) S-C’ and S-C-C’ in schist, 3) and sheared, asymmetric </a:t>
            </a:r>
            <a:r>
              <a:rPr lang="en-US" sz="1200" dirty="0" err="1"/>
              <a:t>quartzo</a:t>
            </a:r>
            <a:r>
              <a:rPr lang="en-US" sz="1200" dirty="0"/>
              <a:t>-feldspathic lenses </a:t>
            </a:r>
            <a:endParaRPr lang="en-US" sz="1200" dirty="0" smtClean="0"/>
          </a:p>
          <a:p>
            <a:r>
              <a:rPr lang="en-US" sz="1200" dirty="0" smtClean="0"/>
              <a:t>in </a:t>
            </a:r>
            <a:r>
              <a:rPr lang="en-US" sz="1200" dirty="0" smtClean="0"/>
              <a:t>schist; features are </a:t>
            </a:r>
            <a:r>
              <a:rPr lang="en-US" sz="1200" dirty="0"/>
              <a:t>identified in </a:t>
            </a:r>
            <a:r>
              <a:rPr lang="en-US" sz="1200" dirty="0" err="1"/>
              <a:t>Chauga</a:t>
            </a:r>
            <a:r>
              <a:rPr lang="en-US" sz="1200" dirty="0"/>
              <a:t> River Formation garnet schist, Table Rock gneiss (TG), Poor Mountain </a:t>
            </a:r>
            <a:r>
              <a:rPr lang="en-US" sz="1200" dirty="0" smtClean="0"/>
              <a:t>Formation </a:t>
            </a:r>
            <a:r>
              <a:rPr lang="en-US" sz="1200" dirty="0"/>
              <a:t>amphibolite, and Tallulah Falls Formation </a:t>
            </a:r>
            <a:r>
              <a:rPr lang="en-US" sz="1200" dirty="0" err="1"/>
              <a:t>paragneiss</a:t>
            </a:r>
            <a:r>
              <a:rPr lang="en-US" sz="1200" dirty="0"/>
              <a:t> and schist. Examples of these </a:t>
            </a:r>
            <a:r>
              <a:rPr lang="en-US" sz="1200" dirty="0" smtClean="0"/>
              <a:t>features </a:t>
            </a:r>
            <a:r>
              <a:rPr lang="en-US" sz="1200" b="1" dirty="0"/>
              <a:t>(Figures </a:t>
            </a:r>
            <a:r>
              <a:rPr lang="en-US" sz="1200" b="1" dirty="0" smtClean="0"/>
              <a:t>2a-e</a:t>
            </a:r>
            <a:r>
              <a:rPr lang="en-US" sz="1200" b="1" dirty="0"/>
              <a:t>) </a:t>
            </a:r>
            <a:r>
              <a:rPr lang="en-US" sz="1200" dirty="0"/>
              <a:t>from all structural levels within the orogenic pile consistently indicate </a:t>
            </a:r>
            <a:r>
              <a:rPr lang="en-US" sz="1200" dirty="0" smtClean="0"/>
              <a:t>top-to-the-SW </a:t>
            </a:r>
            <a:r>
              <a:rPr lang="en-US" sz="1200" dirty="0"/>
              <a:t>shear sense, but also locally to the S and SE.</a:t>
            </a:r>
          </a:p>
          <a:p>
            <a:endParaRPr lang="en-US" sz="1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615" y="9461560"/>
            <a:ext cx="2905981" cy="21794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477" y="7092438"/>
            <a:ext cx="2927663" cy="219574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615" y="4748375"/>
            <a:ext cx="2905981" cy="217948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354" y="4733522"/>
            <a:ext cx="2925786" cy="219434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615" y="7096276"/>
            <a:ext cx="2905981" cy="2179486"/>
          </a:xfrm>
          <a:prstGeom prst="rect">
            <a:avLst/>
          </a:prstGeom>
        </p:spPr>
      </p:pic>
      <p:sp>
        <p:nvSpPr>
          <p:cNvPr id="11" name="TextBox 10"/>
          <p:cNvSpPr txBox="1"/>
          <p:nvPr/>
        </p:nvSpPr>
        <p:spPr>
          <a:xfrm>
            <a:off x="9167360" y="9300116"/>
            <a:ext cx="2950236" cy="3877985"/>
          </a:xfrm>
          <a:prstGeom prst="rect">
            <a:avLst/>
          </a:prstGeom>
          <a:noFill/>
        </p:spPr>
        <p:txBody>
          <a:bodyPr wrap="square" rtlCol="0">
            <a:spAutoFit/>
          </a:bodyPr>
          <a:lstStyle/>
          <a:p>
            <a:r>
              <a:rPr lang="en-US" sz="1800" b="1" dirty="0"/>
              <a:t>Figure </a:t>
            </a:r>
            <a:r>
              <a:rPr lang="en-US" sz="1800" b="1" dirty="0" smtClean="0"/>
              <a:t>2. </a:t>
            </a:r>
            <a:r>
              <a:rPr lang="en-US" sz="1200" b="1" dirty="0"/>
              <a:t>Shear sense features</a:t>
            </a:r>
            <a:r>
              <a:rPr lang="en-US" sz="1200" dirty="0"/>
              <a:t>. </a:t>
            </a:r>
            <a:r>
              <a:rPr lang="en-US" sz="1200" b="1" dirty="0"/>
              <a:t>a.</a:t>
            </a:r>
            <a:r>
              <a:rPr lang="en-US" sz="1200" dirty="0"/>
              <a:t> ductile shear zone in Table Rock </a:t>
            </a:r>
            <a:r>
              <a:rPr lang="en-US" sz="1200" dirty="0" err="1"/>
              <a:t>augen</a:t>
            </a:r>
            <a:r>
              <a:rPr lang="en-US" sz="1200" dirty="0"/>
              <a:t> gneiss, Bald Rock, Cleveland quadrangle. View </a:t>
            </a:r>
            <a:r>
              <a:rPr lang="en-US" sz="1200" dirty="0" smtClean="0"/>
              <a:t>SE, </a:t>
            </a:r>
            <a:r>
              <a:rPr lang="en-US" sz="1200" dirty="0"/>
              <a:t>top-to-right, normal shear sense. Lens cap 6 cm</a:t>
            </a:r>
            <a:r>
              <a:rPr lang="en-US" sz="1200" b="1" dirty="0"/>
              <a:t>. b.</a:t>
            </a:r>
            <a:r>
              <a:rPr lang="en-US" sz="1200" dirty="0"/>
              <a:t> ductile fault in Table Rock </a:t>
            </a:r>
            <a:r>
              <a:rPr lang="en-US" sz="1200" dirty="0" err="1"/>
              <a:t>granitoid</a:t>
            </a:r>
            <a:r>
              <a:rPr lang="en-US" sz="1200" dirty="0"/>
              <a:t> gneiss, Saluda quadrangle. View E</a:t>
            </a:r>
            <a:r>
              <a:rPr lang="en-US" sz="1200" dirty="0" smtClean="0"/>
              <a:t>, </a:t>
            </a:r>
            <a:r>
              <a:rPr lang="en-US" sz="1200" dirty="0"/>
              <a:t>top-to-right normal shear sense. Upper scale in cm. </a:t>
            </a:r>
            <a:r>
              <a:rPr lang="en-US" sz="1200" b="1" dirty="0"/>
              <a:t>c.</a:t>
            </a:r>
            <a:r>
              <a:rPr lang="en-US" sz="1200" dirty="0"/>
              <a:t> S-C-C’ in Table Rock gneiss, Cleveland quadrangle. S surfaces (gneiss foliation) dip gently right, C surfaces horizontal, C’ surfaces parallel to </a:t>
            </a:r>
            <a:r>
              <a:rPr lang="en-US" sz="1200" dirty="0" smtClean="0"/>
              <a:t>yellow pencil</a:t>
            </a:r>
            <a:r>
              <a:rPr lang="en-US" sz="1200" dirty="0"/>
              <a:t>. Lower scale in cm. </a:t>
            </a:r>
            <a:r>
              <a:rPr lang="en-US" sz="1200" dirty="0" smtClean="0"/>
              <a:t>View W; </a:t>
            </a:r>
            <a:r>
              <a:rPr lang="en-US" sz="1200" dirty="0"/>
              <a:t>top-to-left shear sense. </a:t>
            </a:r>
            <a:r>
              <a:rPr lang="en-US" sz="1200" b="1" dirty="0"/>
              <a:t>d. </a:t>
            </a:r>
            <a:r>
              <a:rPr lang="en-US" sz="1200" dirty="0"/>
              <a:t>ductile shear zone in Tallulah Falls gneiss, Saluda quadrangle. View to </a:t>
            </a:r>
            <a:r>
              <a:rPr lang="en-US" sz="1200" dirty="0" smtClean="0"/>
              <a:t>NE; </a:t>
            </a:r>
            <a:r>
              <a:rPr lang="en-US" sz="1200" dirty="0"/>
              <a:t>top-to-right normal shear sense. Hammer 40 cm. </a:t>
            </a:r>
            <a:r>
              <a:rPr lang="en-US" sz="1200" b="1" dirty="0" smtClean="0"/>
              <a:t>e</a:t>
            </a:r>
            <a:r>
              <a:rPr lang="en-US" sz="1200" b="1" dirty="0"/>
              <a:t>.</a:t>
            </a:r>
            <a:r>
              <a:rPr lang="en-US" sz="1200" dirty="0"/>
              <a:t> </a:t>
            </a:r>
            <a:r>
              <a:rPr lang="en-US" sz="1200" dirty="0" err="1" smtClean="0"/>
              <a:t>Assymetric</a:t>
            </a:r>
            <a:r>
              <a:rPr lang="en-US" sz="1200" dirty="0" smtClean="0"/>
              <a:t> </a:t>
            </a:r>
            <a:r>
              <a:rPr lang="en-US" sz="1200" dirty="0" err="1"/>
              <a:t>quartzo</a:t>
            </a:r>
            <a:r>
              <a:rPr lang="en-US" sz="1200" dirty="0"/>
              <a:t>-feldspathic lenses in Tallulah Falls schist, Cleveland quadrangle. </a:t>
            </a:r>
            <a:r>
              <a:rPr lang="en-US" sz="1200" dirty="0" smtClean="0"/>
              <a:t>View NW, </a:t>
            </a:r>
            <a:r>
              <a:rPr lang="en-US" sz="1200" dirty="0"/>
              <a:t>top-to-left shear sense. Hammer 40 cm.</a:t>
            </a:r>
          </a:p>
          <a:p>
            <a:r>
              <a:rPr lang="en-US" sz="1200" dirty="0" smtClean="0"/>
              <a:t> </a:t>
            </a:r>
            <a:endParaRPr lang="en-US" sz="1200" dirty="0"/>
          </a:p>
        </p:txBody>
      </p:sp>
      <p:cxnSp>
        <p:nvCxnSpPr>
          <p:cNvPr id="24" name="Straight Connector 23"/>
          <p:cNvCxnSpPr/>
          <p:nvPr/>
        </p:nvCxnSpPr>
        <p:spPr>
          <a:xfrm>
            <a:off x="12356799" y="3135086"/>
            <a:ext cx="0" cy="1549211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095815" y="12881381"/>
            <a:ext cx="6065325" cy="2585323"/>
          </a:xfrm>
          <a:prstGeom prst="rect">
            <a:avLst/>
          </a:prstGeom>
          <a:noFill/>
        </p:spPr>
        <p:txBody>
          <a:bodyPr wrap="square" rtlCol="0">
            <a:spAutoFit/>
          </a:bodyPr>
          <a:lstStyle/>
          <a:p>
            <a:r>
              <a:rPr lang="en-US" sz="1800" b="1" dirty="0" smtClean="0"/>
              <a:t>SHEAR ZONES PRODUCED BY GRAVITATIONAL COLLAPSE</a:t>
            </a:r>
            <a:endParaRPr lang="en-US" sz="1800" b="1" dirty="0"/>
          </a:p>
          <a:p>
            <a:r>
              <a:rPr lang="en-US" sz="1200" dirty="0"/>
              <a:t> </a:t>
            </a:r>
          </a:p>
          <a:p>
            <a:r>
              <a:rPr lang="en-US" sz="1200" dirty="0"/>
              <a:t>Many widespread shear zones are present regionally; only three are described in detail here. The shear zones are composed of ductile muscovite-quartz schist (up to a few meters thick) and fine biotite-coarser muscovite </a:t>
            </a:r>
            <a:r>
              <a:rPr lang="en-US" sz="1200" dirty="0" err="1"/>
              <a:t>quartzo</a:t>
            </a:r>
            <a:r>
              <a:rPr lang="en-US" sz="1200" dirty="0"/>
              <a:t>-feldspathic TG. Muscovite formed at the expense of K-feldspar under </a:t>
            </a:r>
            <a:r>
              <a:rPr lang="en-US" sz="1200" dirty="0" err="1"/>
              <a:t>greenschist</a:t>
            </a:r>
            <a:r>
              <a:rPr lang="en-US" sz="1200" dirty="0"/>
              <a:t> facies conditions; growth was facilitated by circulating fluids. Muscovite in TG typically is up to five modal percent of the rock and fine-crystalline; coarser muscovite comprises up to forty modal percent of the sheared  </a:t>
            </a:r>
            <a:r>
              <a:rPr lang="en-US" sz="1200" dirty="0" err="1"/>
              <a:t>quartzo</a:t>
            </a:r>
            <a:r>
              <a:rPr lang="en-US" sz="1200" dirty="0"/>
              <a:t>-feldspathic gneiss. </a:t>
            </a:r>
          </a:p>
          <a:p>
            <a:r>
              <a:rPr lang="en-US" sz="1200" dirty="0"/>
              <a:t> </a:t>
            </a:r>
          </a:p>
          <a:p>
            <a:r>
              <a:rPr lang="en-US" sz="1200" dirty="0"/>
              <a:t>Two typical, texturally and structurally similar shear zones from the core of the Walhalla-Six Mile thrust stack are described. </a:t>
            </a:r>
          </a:p>
          <a:p>
            <a:r>
              <a:rPr lang="en-US" sz="1200" dirty="0"/>
              <a:t> </a:t>
            </a:r>
          </a:p>
          <a:p>
            <a:endParaRPr lang="en-US" sz="1200" dirty="0"/>
          </a:p>
        </p:txBody>
      </p:sp>
      <p:sp>
        <p:nvSpPr>
          <p:cNvPr id="23" name="TextBox 22"/>
          <p:cNvSpPr txBox="1"/>
          <p:nvPr/>
        </p:nvSpPr>
        <p:spPr>
          <a:xfrm>
            <a:off x="6132020" y="15113000"/>
            <a:ext cx="5998395" cy="3970318"/>
          </a:xfrm>
          <a:prstGeom prst="rect">
            <a:avLst/>
          </a:prstGeom>
          <a:noFill/>
        </p:spPr>
        <p:txBody>
          <a:bodyPr wrap="square" rtlCol="0">
            <a:spAutoFit/>
          </a:bodyPr>
          <a:lstStyle/>
          <a:p>
            <a:r>
              <a:rPr lang="en-US" sz="1200" b="1" dirty="0" smtClean="0"/>
              <a:t>MINE MOUNTAIN SHEAR ZONE </a:t>
            </a:r>
            <a:endParaRPr lang="en-US" sz="1200" b="1" dirty="0"/>
          </a:p>
          <a:p>
            <a:r>
              <a:rPr lang="en-US" sz="1200" dirty="0" smtClean="0"/>
              <a:t>Mine </a:t>
            </a:r>
            <a:r>
              <a:rPr lang="en-US" sz="1200" dirty="0"/>
              <a:t>Mountain is located in SW </a:t>
            </a:r>
            <a:r>
              <a:rPr lang="en-US" sz="1200" dirty="0" err="1"/>
              <a:t>Standingstone</a:t>
            </a:r>
            <a:r>
              <a:rPr lang="en-US" sz="1200" dirty="0"/>
              <a:t> Mountain quadrangle, in an area of TG </a:t>
            </a:r>
            <a:r>
              <a:rPr lang="en-US" sz="1200" dirty="0" smtClean="0"/>
              <a:t>  </a:t>
            </a:r>
            <a:r>
              <a:rPr lang="en-US" sz="1200" b="1" dirty="0" smtClean="0"/>
              <a:t>(</a:t>
            </a:r>
            <a:r>
              <a:rPr lang="en-US" sz="1200" b="1" dirty="0"/>
              <a:t>Figure </a:t>
            </a:r>
            <a:r>
              <a:rPr lang="en-US" sz="1200" b="1" dirty="0" smtClean="0"/>
              <a:t>3A</a:t>
            </a:r>
            <a:r>
              <a:rPr lang="en-US" sz="1200" b="1" dirty="0"/>
              <a:t>). </a:t>
            </a:r>
            <a:r>
              <a:rPr lang="en-US" sz="1200" dirty="0"/>
              <a:t>The </a:t>
            </a:r>
            <a:r>
              <a:rPr lang="en-US" sz="1200" dirty="0" err="1"/>
              <a:t>greenschist</a:t>
            </a:r>
            <a:r>
              <a:rPr lang="en-US" sz="1200" dirty="0"/>
              <a:t> grade shear zone is comprised of a weathered, fine- to medium-crystalline garnet-muscovite-quartz schist with accessory pyrite. </a:t>
            </a:r>
            <a:r>
              <a:rPr lang="en-US" sz="1200" dirty="0" err="1"/>
              <a:t>Schistosity</a:t>
            </a:r>
            <a:r>
              <a:rPr lang="en-US" sz="1200" dirty="0"/>
              <a:t> is deflected around meter-scale pegmatite lenses. The rock is more resistant than the surrounding </a:t>
            </a:r>
            <a:r>
              <a:rPr lang="en-US" sz="1200" dirty="0" err="1"/>
              <a:t>saprolitic</a:t>
            </a:r>
            <a:r>
              <a:rPr lang="en-US" sz="1200" dirty="0"/>
              <a:t> gneiss and forms low ledges along strike. Shear zone thickness is variable along strike, estimated to be a few meters to tens of meters wide. In a few places, there are several parallel shear zones, separated by TG. The Mine Mountain shear zone is truncated to the north by a NE-striking fault.	</a:t>
            </a:r>
          </a:p>
          <a:p>
            <a:r>
              <a:rPr lang="en-US" sz="1200" dirty="0"/>
              <a:t>	</a:t>
            </a:r>
            <a:r>
              <a:rPr lang="en-US" sz="1200" dirty="0" smtClean="0"/>
              <a:t>The </a:t>
            </a:r>
            <a:r>
              <a:rPr lang="en-US" sz="1200" dirty="0"/>
              <a:t>texture in the shear zone varies little along the length of the zone. Thin lenses and discontinuous layers of clear, glassy, fine-crystalline, </a:t>
            </a:r>
            <a:r>
              <a:rPr lang="en-US" sz="1200" dirty="0" err="1"/>
              <a:t>equigranular</a:t>
            </a:r>
            <a:r>
              <a:rPr lang="en-US" sz="1200" dirty="0"/>
              <a:t> quartz, euhedral to tapered garnet, and limonite after euhedral pyrite are embedded in schistose, wavy, S-C’ fabric </a:t>
            </a:r>
            <a:r>
              <a:rPr lang="en-US" sz="1200" b="1" dirty="0"/>
              <a:t>(Figure 4</a:t>
            </a:r>
            <a:r>
              <a:rPr lang="en-US" sz="1200" b="1" dirty="0" smtClean="0"/>
              <a:t>). </a:t>
            </a:r>
            <a:r>
              <a:rPr lang="en-US" sz="1200" dirty="0"/>
              <a:t>This texture resembles a strongly flattened honeycomb geometry, with cell walls being the schistose micas. Millimeter to centimeter scale chevron folding of </a:t>
            </a:r>
            <a:r>
              <a:rPr lang="en-US" sz="1200" dirty="0" err="1"/>
              <a:t>schistosity</a:t>
            </a:r>
            <a:r>
              <a:rPr lang="en-US" sz="1200" dirty="0"/>
              <a:t> is present locally. </a:t>
            </a:r>
          </a:p>
          <a:p>
            <a:r>
              <a:rPr lang="en-US" sz="1200" dirty="0"/>
              <a:t>	The shear zone has been folded, with map-scale </a:t>
            </a:r>
            <a:r>
              <a:rPr lang="en-US" sz="1200" dirty="0" err="1"/>
              <a:t>synforms</a:t>
            </a:r>
            <a:r>
              <a:rPr lang="en-US" sz="1200" dirty="0"/>
              <a:t> showing arcuate axial traces </a:t>
            </a:r>
            <a:r>
              <a:rPr lang="en-US" sz="1200" b="1" dirty="0"/>
              <a:t>(Figure </a:t>
            </a:r>
            <a:r>
              <a:rPr lang="en-US" sz="1200" b="1" dirty="0" smtClean="0"/>
              <a:t>3A</a:t>
            </a:r>
            <a:r>
              <a:rPr lang="en-US" sz="1200" b="1" dirty="0"/>
              <a:t>)</a:t>
            </a:r>
            <a:r>
              <a:rPr lang="en-US" sz="1200" dirty="0"/>
              <a:t>. An S-C’ fabric is well developed, particularly along both limbs of the eastern </a:t>
            </a:r>
            <a:r>
              <a:rPr lang="en-US" sz="1200" dirty="0" err="1"/>
              <a:t>synform</a:t>
            </a:r>
            <a:r>
              <a:rPr lang="en-US" sz="1200" dirty="0"/>
              <a:t> </a:t>
            </a:r>
            <a:r>
              <a:rPr lang="en-US" sz="1200" b="1" dirty="0"/>
              <a:t>(Figure 5</a:t>
            </a:r>
            <a:r>
              <a:rPr lang="en-US" sz="1200" b="1" dirty="0" smtClean="0"/>
              <a:t>a</a:t>
            </a:r>
            <a:r>
              <a:rPr lang="en-US" sz="1200" b="1" dirty="0"/>
              <a:t>, b)</a:t>
            </a:r>
            <a:r>
              <a:rPr lang="en-US" sz="1200" dirty="0"/>
              <a:t>. On the western limb of the eastern </a:t>
            </a:r>
            <a:r>
              <a:rPr lang="en-US" sz="1200" dirty="0" err="1"/>
              <a:t>synform</a:t>
            </a:r>
            <a:r>
              <a:rPr lang="en-US" sz="1200" dirty="0"/>
              <a:t>, C’ shear </a:t>
            </a:r>
            <a:r>
              <a:rPr lang="en-US" sz="1200" dirty="0" smtClean="0"/>
              <a:t>bands</a:t>
            </a:r>
            <a:r>
              <a:rPr lang="en-US" sz="1200" dirty="0"/>
              <a:t> indicate top-to-the-SW movement. On the eastern limb the sense of shear is reversed due to the folding, indicating top-to-the-NE </a:t>
            </a:r>
            <a:r>
              <a:rPr lang="en-US" sz="1200" b="1" dirty="0" smtClean="0"/>
              <a:t>(Fig. 5c)</a:t>
            </a:r>
            <a:r>
              <a:rPr lang="en-US" sz="1200" dirty="0" smtClean="0"/>
              <a:t>.</a:t>
            </a:r>
            <a:endParaRPr lang="en-US" sz="1200" dirty="0"/>
          </a:p>
          <a:p>
            <a:endParaRPr lang="en-US" sz="1200" dirty="0"/>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66330" y="-355333"/>
            <a:ext cx="3697012" cy="4758375"/>
          </a:xfrm>
          <a:prstGeom prst="rect">
            <a:avLst/>
          </a:prstGeom>
        </p:spPr>
      </p:pic>
      <p:sp>
        <p:nvSpPr>
          <p:cNvPr id="27" name="TextBox 26"/>
          <p:cNvSpPr txBox="1"/>
          <p:nvPr/>
        </p:nvSpPr>
        <p:spPr>
          <a:xfrm>
            <a:off x="14478000" y="495940"/>
            <a:ext cx="5350059" cy="1477328"/>
          </a:xfrm>
          <a:prstGeom prst="rect">
            <a:avLst/>
          </a:prstGeom>
          <a:noFill/>
        </p:spPr>
        <p:txBody>
          <a:bodyPr wrap="square" rtlCol="0">
            <a:spAutoFit/>
          </a:bodyPr>
          <a:lstStyle/>
          <a:p>
            <a:r>
              <a:rPr lang="en-US" sz="1800" b="1" dirty="0"/>
              <a:t>Figure </a:t>
            </a:r>
            <a:r>
              <a:rPr lang="en-US" sz="1800" b="1" dirty="0" smtClean="0"/>
              <a:t>3</a:t>
            </a:r>
            <a:r>
              <a:rPr lang="en-US" sz="1200" dirty="0" smtClean="0"/>
              <a:t>. </a:t>
            </a:r>
            <a:r>
              <a:rPr lang="en-US" sz="1200" b="1" dirty="0"/>
              <a:t>Geologic sketch maps of two shear zones.</a:t>
            </a:r>
            <a:r>
              <a:rPr lang="en-US" sz="1200" dirty="0"/>
              <a:t> UTM coordinates shown. </a:t>
            </a:r>
            <a:r>
              <a:rPr lang="en-US" sz="1200" dirty="0" smtClean="0"/>
              <a:t> </a:t>
            </a:r>
            <a:r>
              <a:rPr lang="en-US" sz="1200" b="1" dirty="0" smtClean="0"/>
              <a:t>A. </a:t>
            </a:r>
            <a:r>
              <a:rPr lang="en-US" sz="1200" dirty="0" smtClean="0"/>
              <a:t>Folded </a:t>
            </a:r>
            <a:r>
              <a:rPr lang="en-US" sz="1200" dirty="0"/>
              <a:t>Mine Mountain shear zone, </a:t>
            </a:r>
            <a:r>
              <a:rPr lang="en-US" sz="1200" dirty="0" err="1"/>
              <a:t>Standingstone</a:t>
            </a:r>
            <a:r>
              <a:rPr lang="en-US" sz="1200" dirty="0"/>
              <a:t> Mountain quadrangle. MM- Mine Mountain. RR- </a:t>
            </a:r>
            <a:r>
              <a:rPr lang="en-US" sz="1200" dirty="0" err="1"/>
              <a:t>Reasonover</a:t>
            </a:r>
            <a:r>
              <a:rPr lang="en-US" sz="1200" dirty="0"/>
              <a:t> Road. SZ- shear zone. Fault (movement sense unknown) truncates shear zone to north. Drainages shown as unlabeled dashed lines. </a:t>
            </a:r>
            <a:r>
              <a:rPr lang="en-US" sz="1200" b="1" dirty="0"/>
              <a:t>B.</a:t>
            </a:r>
            <a:r>
              <a:rPr lang="en-US" sz="1200" dirty="0"/>
              <a:t> Folded Pinnacle Mountain trail shear zone, Cleveland quadrangle. </a:t>
            </a:r>
            <a:r>
              <a:rPr lang="en-US" sz="1200" dirty="0" smtClean="0"/>
              <a:t>          CH- </a:t>
            </a:r>
            <a:r>
              <a:rPr lang="en-US" sz="1200" dirty="0"/>
              <a:t>Caesars Head community. SZ- shear zone. Caesars Head fault- open </a:t>
            </a:r>
            <a:r>
              <a:rPr lang="en-US" sz="1200" dirty="0" err="1"/>
              <a:t>sawtooth</a:t>
            </a:r>
            <a:r>
              <a:rPr lang="en-US" sz="1200" dirty="0"/>
              <a:t> line. US 276 labeled. Drainages shown as unlabeled dashed lines.</a:t>
            </a:r>
          </a:p>
        </p:txBody>
      </p:sp>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81118" y="2296231"/>
            <a:ext cx="5167127" cy="2279122"/>
          </a:xfrm>
          <a:prstGeom prst="rect">
            <a:avLst/>
          </a:prstGeom>
        </p:spPr>
      </p:pic>
      <p:sp>
        <p:nvSpPr>
          <p:cNvPr id="31" name="TextBox 30"/>
          <p:cNvSpPr txBox="1"/>
          <p:nvPr/>
        </p:nvSpPr>
        <p:spPr>
          <a:xfrm>
            <a:off x="13758506" y="4353673"/>
            <a:ext cx="6881113" cy="553998"/>
          </a:xfrm>
          <a:prstGeom prst="rect">
            <a:avLst/>
          </a:prstGeom>
          <a:noFill/>
        </p:spPr>
        <p:txBody>
          <a:bodyPr wrap="square" rtlCol="0">
            <a:spAutoFit/>
          </a:bodyPr>
          <a:lstStyle/>
          <a:p>
            <a:r>
              <a:rPr lang="en-US" sz="1800" b="1" dirty="0"/>
              <a:t>Figure 4</a:t>
            </a:r>
            <a:r>
              <a:rPr lang="en-US" sz="1800" b="1" dirty="0" smtClean="0"/>
              <a:t>. </a:t>
            </a:r>
            <a:r>
              <a:rPr lang="en-US" sz="1200" b="1" dirty="0"/>
              <a:t>Sketch of typical shear zone texture</a:t>
            </a:r>
            <a:r>
              <a:rPr lang="en-US" sz="1200" dirty="0"/>
              <a:t>. Lenses- fine-crystalline, </a:t>
            </a:r>
            <a:r>
              <a:rPr lang="en-US" sz="1200" dirty="0" err="1"/>
              <a:t>equigranular</a:t>
            </a:r>
            <a:r>
              <a:rPr lang="en-US" sz="1200" dirty="0"/>
              <a:t> quartz. </a:t>
            </a:r>
            <a:r>
              <a:rPr lang="en-US" sz="1200" dirty="0" smtClean="0"/>
              <a:t>            Lines- </a:t>
            </a:r>
            <a:r>
              <a:rPr lang="en-US" sz="1200" dirty="0"/>
              <a:t>aligned muscovite. Bar- 1 cm.</a:t>
            </a:r>
          </a:p>
        </p:txBody>
      </p:sp>
      <p:cxnSp>
        <p:nvCxnSpPr>
          <p:cNvPr id="33" name="Straight Connector 32"/>
          <p:cNvCxnSpPr/>
          <p:nvPr/>
        </p:nvCxnSpPr>
        <p:spPr>
          <a:xfrm flipV="1">
            <a:off x="12356799" y="5015346"/>
            <a:ext cx="7380606" cy="415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42956" y="5243561"/>
            <a:ext cx="2493820" cy="1870365"/>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754" y="4367528"/>
            <a:ext cx="4689202" cy="3623475"/>
          </a:xfrm>
          <a:prstGeom prst="rect">
            <a:avLst/>
          </a:prstGeom>
        </p:spPr>
      </p:pic>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14204" y="7299001"/>
            <a:ext cx="2547416" cy="1910562"/>
          </a:xfrm>
          <a:prstGeom prst="rect">
            <a:avLst/>
          </a:prstGeom>
        </p:spPr>
      </p:pic>
      <p:sp>
        <p:nvSpPr>
          <p:cNvPr id="39" name="TextBox 38"/>
          <p:cNvSpPr txBox="1"/>
          <p:nvPr/>
        </p:nvSpPr>
        <p:spPr>
          <a:xfrm>
            <a:off x="15075474" y="7079644"/>
            <a:ext cx="4904077" cy="2400657"/>
          </a:xfrm>
          <a:prstGeom prst="rect">
            <a:avLst/>
          </a:prstGeom>
          <a:noFill/>
        </p:spPr>
        <p:txBody>
          <a:bodyPr wrap="square" rtlCol="0">
            <a:spAutoFit/>
          </a:bodyPr>
          <a:lstStyle/>
          <a:p>
            <a:r>
              <a:rPr lang="en-US" sz="1800" b="1" dirty="0" smtClean="0"/>
              <a:t>Figure </a:t>
            </a:r>
            <a:r>
              <a:rPr lang="en-US" sz="1800" b="1" dirty="0"/>
              <a:t>5</a:t>
            </a:r>
            <a:r>
              <a:rPr lang="en-US" sz="1200" b="1" dirty="0" smtClean="0"/>
              <a:t>. </a:t>
            </a:r>
            <a:r>
              <a:rPr lang="en-US" sz="1200" b="1" dirty="0"/>
              <a:t>Shear fabrics in muscovite-quartz schist, Mine Mountain shear zone. a. </a:t>
            </a:r>
            <a:r>
              <a:rPr lang="en-US" sz="1200" dirty="0"/>
              <a:t>S-C’ fabric, west limb of eastern syncline of </a:t>
            </a:r>
            <a:r>
              <a:rPr lang="en-US" sz="1200" b="1" dirty="0" smtClean="0"/>
              <a:t>Figure 3A</a:t>
            </a:r>
            <a:r>
              <a:rPr lang="en-US" sz="1200" dirty="0"/>
              <a:t>. S surfaces dip gently left. C’ surfaces parallel to edge of scale. View </a:t>
            </a:r>
            <a:r>
              <a:rPr lang="en-US" sz="1200" dirty="0" smtClean="0"/>
              <a:t>SE</a:t>
            </a:r>
            <a:r>
              <a:rPr lang="en-US" sz="1200" dirty="0" smtClean="0"/>
              <a:t>;       top-to-right </a:t>
            </a:r>
            <a:r>
              <a:rPr lang="en-US" sz="1200" dirty="0"/>
              <a:t>shear sense. Scale in inches</a:t>
            </a:r>
            <a:r>
              <a:rPr lang="en-US" sz="1200" b="1" dirty="0"/>
              <a:t>. b. </a:t>
            </a:r>
            <a:r>
              <a:rPr lang="en-US" sz="1200" dirty="0"/>
              <a:t>S-C’ fabric, with interpretation, west limb of same eastern syncline. S surfaces dip gently to left. C’ surfaces parallel to pencil. View </a:t>
            </a:r>
            <a:r>
              <a:rPr lang="en-US" sz="1200" dirty="0" smtClean="0"/>
              <a:t>SE; </a:t>
            </a:r>
            <a:r>
              <a:rPr lang="en-US" sz="1200" dirty="0"/>
              <a:t>top-to-right shear sense. Coin 2.6 </a:t>
            </a:r>
            <a:r>
              <a:rPr lang="en-US" sz="1200" dirty="0" smtClean="0"/>
              <a:t>cm</a:t>
            </a:r>
            <a:r>
              <a:rPr lang="en-US" sz="1200" b="1" dirty="0"/>
              <a:t>.</a:t>
            </a:r>
            <a:r>
              <a:rPr lang="en-US" sz="1200" b="1" dirty="0" smtClean="0"/>
              <a:t> </a:t>
            </a:r>
            <a:r>
              <a:rPr lang="en-US" sz="1200" b="1" dirty="0"/>
              <a:t>c.</a:t>
            </a:r>
            <a:r>
              <a:rPr lang="en-US" sz="1200" dirty="0"/>
              <a:t> S-C-C’ fabric, E</a:t>
            </a:r>
            <a:r>
              <a:rPr lang="en-US" sz="1200" dirty="0" smtClean="0"/>
              <a:t> </a:t>
            </a:r>
            <a:r>
              <a:rPr lang="en-US" sz="1200" dirty="0"/>
              <a:t>limb of eastern syncline of </a:t>
            </a:r>
            <a:r>
              <a:rPr lang="en-US" sz="1200" b="1" dirty="0"/>
              <a:t>Figure </a:t>
            </a:r>
            <a:r>
              <a:rPr lang="en-US" sz="1200" b="1" dirty="0" smtClean="0"/>
              <a:t>3A</a:t>
            </a:r>
            <a:r>
              <a:rPr lang="en-US" sz="1200" dirty="0"/>
              <a:t>. Prominent quartz lenses. S surfaces dip gently left, approximately parallel to </a:t>
            </a:r>
            <a:r>
              <a:rPr lang="en-US" sz="1200" dirty="0" smtClean="0"/>
              <a:t>green pencil</a:t>
            </a:r>
            <a:r>
              <a:rPr lang="en-US" sz="1200" dirty="0"/>
              <a:t>. C surfaces horizontal. Poorly developed C’ surfaces dip upper left to lower right. View </a:t>
            </a:r>
            <a:r>
              <a:rPr lang="en-US" sz="1200" dirty="0" smtClean="0"/>
              <a:t>NW; </a:t>
            </a:r>
            <a:r>
              <a:rPr lang="en-US" sz="1200" dirty="0"/>
              <a:t>top-to-right shear sense. Folding reverses shear sense direction between </a:t>
            </a:r>
            <a:r>
              <a:rPr lang="en-US" sz="1200" b="1" dirty="0"/>
              <a:t>a</a:t>
            </a:r>
            <a:r>
              <a:rPr lang="en-US" sz="1200" b="1" dirty="0" smtClean="0"/>
              <a:t>.,</a:t>
            </a:r>
            <a:r>
              <a:rPr lang="en-US" sz="1200" dirty="0" smtClean="0"/>
              <a:t> </a:t>
            </a:r>
            <a:r>
              <a:rPr lang="en-US" sz="1200" b="1" dirty="0"/>
              <a:t>b.,</a:t>
            </a:r>
            <a:r>
              <a:rPr lang="en-US" sz="1200" dirty="0"/>
              <a:t> and this </a:t>
            </a:r>
            <a:r>
              <a:rPr lang="en-US" sz="1200" dirty="0" smtClean="0"/>
              <a:t>view, </a:t>
            </a:r>
            <a:r>
              <a:rPr lang="en-US" sz="1200" b="1" dirty="0" smtClean="0"/>
              <a:t>c.</a:t>
            </a:r>
            <a:endParaRPr lang="en-US" sz="1200" b="1" dirty="0"/>
          </a:p>
          <a:p>
            <a:endParaRPr lang="en-US" sz="1200" dirty="0"/>
          </a:p>
        </p:txBody>
      </p:sp>
      <p:cxnSp>
        <p:nvCxnSpPr>
          <p:cNvPr id="48" name="Straight Connector 47"/>
          <p:cNvCxnSpPr/>
          <p:nvPr/>
        </p:nvCxnSpPr>
        <p:spPr>
          <a:xfrm flipV="1">
            <a:off x="12356796" y="9383728"/>
            <a:ext cx="7408319" cy="235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2414924" y="9526814"/>
            <a:ext cx="7222159" cy="5816977"/>
          </a:xfrm>
          <a:prstGeom prst="rect">
            <a:avLst/>
          </a:prstGeom>
          <a:noFill/>
        </p:spPr>
        <p:txBody>
          <a:bodyPr wrap="square" rtlCol="0">
            <a:spAutoFit/>
          </a:bodyPr>
          <a:lstStyle/>
          <a:p>
            <a:r>
              <a:rPr lang="en-US" sz="1200" b="1" dirty="0"/>
              <a:t>PINNACLE MOUNTAIN TRAIL SHEAR ZONE</a:t>
            </a:r>
            <a:r>
              <a:rPr lang="en-US" sz="1200" dirty="0"/>
              <a:t>.</a:t>
            </a:r>
          </a:p>
          <a:p>
            <a:r>
              <a:rPr lang="en-US" sz="1200" dirty="0"/>
              <a:t> </a:t>
            </a:r>
          </a:p>
          <a:p>
            <a:r>
              <a:rPr lang="en-US" sz="1200" dirty="0" smtClean="0"/>
              <a:t>The </a:t>
            </a:r>
            <a:r>
              <a:rPr lang="en-US" sz="1200" dirty="0"/>
              <a:t>Pinnacle Mountain trail crosses a shear zone on an E-W ridge of TG south of Caesars Head, NW Cleveland quadrangle. At its south end, the shear zone </a:t>
            </a:r>
            <a:r>
              <a:rPr lang="en-US" sz="1200" b="1" dirty="0"/>
              <a:t> (Figure </a:t>
            </a:r>
            <a:r>
              <a:rPr lang="en-US" sz="1200" b="1" dirty="0" smtClean="0"/>
              <a:t>3B</a:t>
            </a:r>
            <a:r>
              <a:rPr lang="en-US" sz="1200" b="1" dirty="0"/>
              <a:t>) </a:t>
            </a:r>
            <a:r>
              <a:rPr lang="en-US" sz="1200" dirty="0"/>
              <a:t>is truncated by a younger thrust of the Caesars Head fault system. The shear zone is not present south of the thrust. The garnet-</a:t>
            </a:r>
            <a:r>
              <a:rPr lang="en-US" sz="1200" dirty="0" err="1"/>
              <a:t>sillimanite</a:t>
            </a:r>
            <a:r>
              <a:rPr lang="en-US" sz="1200" dirty="0"/>
              <a:t>-muscovite-quartz schist as a discrete zone dies out within gneiss at its north end. S-C structures are poorly developed in this schist zone.</a:t>
            </a:r>
          </a:p>
          <a:p>
            <a:r>
              <a:rPr lang="en-US" sz="1200" dirty="0"/>
              <a:t>	</a:t>
            </a:r>
            <a:endParaRPr lang="en-US" sz="1200" dirty="0" smtClean="0"/>
          </a:p>
          <a:p>
            <a:r>
              <a:rPr lang="en-US" sz="1200" dirty="0" smtClean="0"/>
              <a:t>The </a:t>
            </a:r>
            <a:r>
              <a:rPr lang="en-US" sz="1200" dirty="0"/>
              <a:t>texture of this shear zone is similar to that at Mine Mountain. However, </a:t>
            </a:r>
            <a:r>
              <a:rPr lang="en-US" sz="1200" dirty="0" err="1"/>
              <a:t>sillimanite</a:t>
            </a:r>
            <a:r>
              <a:rPr lang="en-US" sz="1200" dirty="0"/>
              <a:t> occurs as moderately- to well-aligned needles on thin, satiny (fine-crystalline) muscovite-quartz </a:t>
            </a:r>
            <a:r>
              <a:rPr lang="en-US" sz="1200" dirty="0" err="1"/>
              <a:t>schistosity</a:t>
            </a:r>
            <a:r>
              <a:rPr lang="en-US" sz="1200" dirty="0"/>
              <a:t> surfaces </a:t>
            </a:r>
            <a:r>
              <a:rPr lang="en-US" sz="1200" b="1" dirty="0"/>
              <a:t>(Figure 6</a:t>
            </a:r>
            <a:r>
              <a:rPr lang="en-US" sz="1200" b="1" dirty="0" smtClean="0"/>
              <a:t>a</a:t>
            </a:r>
            <a:r>
              <a:rPr lang="en-US" sz="1200" b="1" dirty="0"/>
              <a:t>). </a:t>
            </a:r>
            <a:r>
              <a:rPr lang="en-US" sz="1200" dirty="0"/>
              <a:t>Thin lenses and discontinuous layers a few millimeters wide of clear, glassy, fine-crystalline, </a:t>
            </a:r>
            <a:r>
              <a:rPr lang="en-US" sz="1200" dirty="0" err="1"/>
              <a:t>equigranular</a:t>
            </a:r>
            <a:r>
              <a:rPr lang="en-US" sz="1200" dirty="0"/>
              <a:t> quartz are enveloped by schistose, anastomosing S-C’ tapered buttons of fine- to medium-crystalline muscovite and scattered limonite after euhedral pyrite. Euhedral garnet (generally 1-2 mm) grew within the </a:t>
            </a:r>
            <a:r>
              <a:rPr lang="en-US" sz="1200" dirty="0" err="1"/>
              <a:t>quartzose</a:t>
            </a:r>
            <a:r>
              <a:rPr lang="en-US" sz="1200" dirty="0"/>
              <a:t> lenses and within </a:t>
            </a:r>
            <a:r>
              <a:rPr lang="en-US" sz="1200" dirty="0" err="1"/>
              <a:t>schistosity</a:t>
            </a:r>
            <a:r>
              <a:rPr lang="en-US" sz="1200" dirty="0"/>
              <a:t>. Tight-close chevron folds up to a few centimeters across deform aligned </a:t>
            </a:r>
            <a:r>
              <a:rPr lang="en-US" sz="1200" dirty="0" err="1"/>
              <a:t>sillimanite</a:t>
            </a:r>
            <a:r>
              <a:rPr lang="en-US" sz="1200" dirty="0"/>
              <a:t> needles on </a:t>
            </a:r>
            <a:r>
              <a:rPr lang="en-US" sz="1200" dirty="0" err="1"/>
              <a:t>schistosity</a:t>
            </a:r>
            <a:r>
              <a:rPr lang="en-US" sz="1200" dirty="0"/>
              <a:t> surfaces </a:t>
            </a:r>
            <a:r>
              <a:rPr lang="en-US" sz="1200" b="1" dirty="0"/>
              <a:t>(Figure 6</a:t>
            </a:r>
            <a:r>
              <a:rPr lang="en-US" sz="1200" b="1" dirty="0" smtClean="0"/>
              <a:t>b</a:t>
            </a:r>
            <a:r>
              <a:rPr lang="en-US" sz="1200" b="1" dirty="0"/>
              <a:t>). </a:t>
            </a:r>
            <a:r>
              <a:rPr lang="en-US" sz="1200" dirty="0"/>
              <a:t>In places a wavy, thin (1-2 mm), S-C’ fabric  with or without aligned </a:t>
            </a:r>
            <a:r>
              <a:rPr lang="en-US" sz="1200" dirty="0" err="1"/>
              <a:t>sillimanite</a:t>
            </a:r>
            <a:r>
              <a:rPr lang="en-US" sz="1200" dirty="0"/>
              <a:t> needles, disrupt chevron limbs and lie parallel to their axial surfaces, as a discrete crenulation cleavage. That is, continuous, thin micaceous </a:t>
            </a:r>
            <a:r>
              <a:rPr lang="en-US" sz="1200" dirty="0" err="1"/>
              <a:t>schistosity</a:t>
            </a:r>
            <a:r>
              <a:rPr lang="en-US" sz="1200" dirty="0"/>
              <a:t> surfaces envelop individual chevrons. In addition, </a:t>
            </a:r>
            <a:r>
              <a:rPr lang="en-US" sz="1200" dirty="0" err="1"/>
              <a:t>schistosity</a:t>
            </a:r>
            <a:r>
              <a:rPr lang="en-US" sz="1200" dirty="0"/>
              <a:t> is warped by later gentle, upright folds.</a:t>
            </a:r>
          </a:p>
          <a:p>
            <a:r>
              <a:rPr lang="en-US" sz="1200" dirty="0"/>
              <a:t>	</a:t>
            </a:r>
            <a:endParaRPr lang="en-US" sz="1200" dirty="0" smtClean="0"/>
          </a:p>
          <a:p>
            <a:r>
              <a:rPr lang="en-US" sz="1200" dirty="0" smtClean="0"/>
              <a:t>A </a:t>
            </a:r>
            <a:r>
              <a:rPr lang="en-US" sz="1200" dirty="0"/>
              <a:t>sheared texture developed adjacent to the discrete shear zone near its northern end </a:t>
            </a:r>
            <a:r>
              <a:rPr lang="en-US" sz="1200" b="1" dirty="0"/>
              <a:t>(Figure </a:t>
            </a:r>
            <a:r>
              <a:rPr lang="en-US" sz="1200" b="1" dirty="0" smtClean="0"/>
              <a:t>3B</a:t>
            </a:r>
            <a:r>
              <a:rPr lang="en-US" sz="1200" b="1" dirty="0"/>
              <a:t>). </a:t>
            </a:r>
            <a:r>
              <a:rPr lang="en-US" sz="1200" dirty="0"/>
              <a:t>Isolated aggregates of fine- to coarse-crystalline, ragged muscovite form dark gray buttons 1-2 mm thick </a:t>
            </a:r>
            <a:r>
              <a:rPr lang="en-US" sz="1200" b="1" dirty="0"/>
              <a:t>(Figure 6</a:t>
            </a:r>
            <a:r>
              <a:rPr lang="en-US" sz="1200" b="1" dirty="0" smtClean="0"/>
              <a:t>c</a:t>
            </a:r>
            <a:r>
              <a:rPr lang="en-US" sz="1200" b="1" dirty="0"/>
              <a:t>)</a:t>
            </a:r>
            <a:r>
              <a:rPr lang="en-US" sz="1200" dirty="0"/>
              <a:t> in TG. Field observations suggest that narrow zones of movement at its northern end were distributed across a wide zone in the enclosing gneiss and </a:t>
            </a:r>
            <a:r>
              <a:rPr lang="en-US" sz="1200" dirty="0" err="1"/>
              <a:t>migmatitic</a:t>
            </a:r>
            <a:r>
              <a:rPr lang="en-US" sz="1200" dirty="0"/>
              <a:t> biotite schist. The shear zone in this way dies out to the N and E</a:t>
            </a:r>
            <a:r>
              <a:rPr lang="en-US" sz="1200" dirty="0" smtClean="0"/>
              <a:t>.</a:t>
            </a:r>
          </a:p>
          <a:p>
            <a:endParaRPr lang="en-US" sz="1200" dirty="0"/>
          </a:p>
          <a:p>
            <a:r>
              <a:rPr lang="en-US" sz="1200" dirty="0"/>
              <a:t>The Pinnacle Mountain trail shear zone was folded along an E-W strike and truncated by a Caesars Head thrust </a:t>
            </a:r>
            <a:r>
              <a:rPr lang="en-US" sz="1200" b="1" dirty="0"/>
              <a:t>(Figure </a:t>
            </a:r>
            <a:r>
              <a:rPr lang="en-US" sz="1200" b="1" dirty="0" smtClean="0"/>
              <a:t>3B</a:t>
            </a:r>
            <a:r>
              <a:rPr lang="en-US" sz="1200" b="1" dirty="0"/>
              <a:t>). </a:t>
            </a:r>
            <a:r>
              <a:rPr lang="en-US" sz="1200" dirty="0"/>
              <a:t>The addition of </a:t>
            </a:r>
            <a:r>
              <a:rPr lang="en-US" sz="1200" dirty="0" err="1"/>
              <a:t>sillimanite</a:t>
            </a:r>
            <a:r>
              <a:rPr lang="en-US" sz="1200" dirty="0"/>
              <a:t> in Pinnacle Mountain trail rocks suggests the adjacent Caesars Head thrust fault brought up, in its hanging wall, a ductile shear zone which was initially at elevated, </a:t>
            </a:r>
            <a:r>
              <a:rPr lang="en-US" sz="1200" dirty="0" err="1"/>
              <a:t>sillimanite</a:t>
            </a:r>
            <a:r>
              <a:rPr lang="en-US" sz="1200" dirty="0"/>
              <a:t>-grade temperatures consistent with greater depths in the orogenic pile. The absence of </a:t>
            </a:r>
            <a:r>
              <a:rPr lang="en-US" sz="1200" dirty="0" err="1"/>
              <a:t>sillimanite</a:t>
            </a:r>
            <a:r>
              <a:rPr lang="en-US" sz="1200" dirty="0"/>
              <a:t> in Mine Mountain </a:t>
            </a:r>
            <a:r>
              <a:rPr lang="en-US" sz="1200" dirty="0" err="1"/>
              <a:t>greenschist</a:t>
            </a:r>
            <a:r>
              <a:rPr lang="en-US" sz="1200" dirty="0"/>
              <a:t>-grade shear zone rocks, north of known </a:t>
            </a:r>
            <a:r>
              <a:rPr lang="en-US" sz="1200" dirty="0" smtClean="0"/>
              <a:t>back-thrusts</a:t>
            </a:r>
            <a:r>
              <a:rPr lang="en-US" sz="1200" dirty="0"/>
              <a:t>, suggests their contemporaneous development at a shallower, cooler temperature position in the orogenic pile. </a:t>
            </a:r>
          </a:p>
          <a:p>
            <a:endParaRPr lang="en-US" sz="1200" dirty="0"/>
          </a:p>
          <a:p>
            <a:endParaRPr lang="en-US" sz="1200" dirty="0"/>
          </a:p>
        </p:txBody>
      </p:sp>
      <p:pic>
        <p:nvPicPr>
          <p:cNvPr id="42" name="Picture 4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85204" y="14996266"/>
            <a:ext cx="2218038" cy="2101893"/>
          </a:xfrm>
          <a:prstGeom prst="rect">
            <a:avLst/>
          </a:prstGeom>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12623" y="14996266"/>
            <a:ext cx="3330258" cy="2101893"/>
          </a:xfrm>
          <a:prstGeom prst="rect">
            <a:avLst/>
          </a:prstGeom>
        </p:spPr>
      </p:pic>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22966" y="17219375"/>
            <a:ext cx="2987064" cy="1592491"/>
          </a:xfrm>
          <a:prstGeom prst="rect">
            <a:avLst/>
          </a:prstGeom>
        </p:spPr>
      </p:pic>
      <p:sp>
        <p:nvSpPr>
          <p:cNvPr id="45" name="TextBox 44"/>
          <p:cNvSpPr txBox="1"/>
          <p:nvPr/>
        </p:nvSpPr>
        <p:spPr>
          <a:xfrm>
            <a:off x="15694214" y="17181182"/>
            <a:ext cx="3942869" cy="1661993"/>
          </a:xfrm>
          <a:prstGeom prst="rect">
            <a:avLst/>
          </a:prstGeom>
          <a:noFill/>
        </p:spPr>
        <p:txBody>
          <a:bodyPr wrap="square" rtlCol="0">
            <a:spAutoFit/>
          </a:bodyPr>
          <a:lstStyle/>
          <a:p>
            <a:r>
              <a:rPr lang="en-US" sz="1800" b="1" dirty="0"/>
              <a:t>Figure 6</a:t>
            </a:r>
            <a:r>
              <a:rPr lang="en-US" sz="1200" dirty="0" smtClean="0"/>
              <a:t>. </a:t>
            </a:r>
            <a:r>
              <a:rPr lang="en-US" sz="1200" b="1" dirty="0"/>
              <a:t>Shear fabrics in in </a:t>
            </a:r>
            <a:r>
              <a:rPr lang="en-US" sz="1200" b="1" dirty="0" err="1"/>
              <a:t>sillimanite</a:t>
            </a:r>
            <a:r>
              <a:rPr lang="en-US" sz="1200" b="1" dirty="0"/>
              <a:t>-muscovite-quartz schist, Pinnacle Mountain trail shear zone</a:t>
            </a:r>
            <a:r>
              <a:rPr lang="en-US" sz="1200" dirty="0"/>
              <a:t>. </a:t>
            </a:r>
            <a:r>
              <a:rPr lang="en-US" sz="1200" b="1" dirty="0"/>
              <a:t>a.</a:t>
            </a:r>
            <a:r>
              <a:rPr lang="en-US" sz="1200" dirty="0"/>
              <a:t> Moderately- to well-aligned, prismatic </a:t>
            </a:r>
            <a:r>
              <a:rPr lang="en-US" sz="1200" dirty="0" err="1"/>
              <a:t>sillimanite</a:t>
            </a:r>
            <a:r>
              <a:rPr lang="en-US" sz="1200" dirty="0"/>
              <a:t> needles (parallel to pencil) on </a:t>
            </a:r>
            <a:r>
              <a:rPr lang="en-US" sz="1200" dirty="0" err="1"/>
              <a:t>schistosity</a:t>
            </a:r>
            <a:r>
              <a:rPr lang="en-US" sz="1200" dirty="0"/>
              <a:t> surface. </a:t>
            </a:r>
            <a:r>
              <a:rPr lang="en-US" sz="1200" b="1" dirty="0"/>
              <a:t>b.</a:t>
            </a:r>
            <a:r>
              <a:rPr lang="en-US" sz="1200" dirty="0"/>
              <a:t> Chevron folding of </a:t>
            </a:r>
            <a:r>
              <a:rPr lang="en-US" sz="1200" dirty="0" err="1"/>
              <a:t>schistosity</a:t>
            </a:r>
            <a:r>
              <a:rPr lang="en-US" sz="1200" dirty="0"/>
              <a:t> and prismatic </a:t>
            </a:r>
            <a:r>
              <a:rPr lang="en-US" sz="1200" dirty="0" err="1"/>
              <a:t>sillimanite</a:t>
            </a:r>
            <a:r>
              <a:rPr lang="en-US" sz="1200" dirty="0"/>
              <a:t>. Scale in cm. </a:t>
            </a:r>
            <a:r>
              <a:rPr lang="en-US" sz="1200" b="1" dirty="0"/>
              <a:t>c.</a:t>
            </a:r>
            <a:r>
              <a:rPr lang="en-US" sz="1200" dirty="0"/>
              <a:t> Dark buttons composed of ragged muscovite aggregates, Table Rock gneiss, near the northern end of </a:t>
            </a:r>
            <a:r>
              <a:rPr lang="en-US" sz="1200" dirty="0" smtClean="0"/>
              <a:t>the PMT </a:t>
            </a:r>
            <a:r>
              <a:rPr lang="en-US" sz="1200" dirty="0"/>
              <a:t>shear zone. Scale in cm. </a:t>
            </a:r>
          </a:p>
        </p:txBody>
      </p:sp>
    </p:spTree>
    <p:extLst>
      <p:ext uri="{BB962C8B-B14F-4D97-AF65-F5344CB8AC3E}">
        <p14:creationId xmlns:p14="http://schemas.microsoft.com/office/powerpoint/2010/main" val="1531027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1632</TotalTime>
  <Words>1221</Words>
  <Application>Microsoft Macintosh PowerPoint</Application>
  <PresentationFormat>Custom</PresentationFormat>
  <Paragraphs>63</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Calibri</vt:lpstr>
      <vt:lpstr>Arial</vt:lpstr>
      <vt:lpstr>Office Theme</vt:lpstr>
      <vt:lpstr>PowerPoint Presentation</vt:lpstr>
    </vt:vector>
  </TitlesOfParts>
  <Company>Furman University</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Ranson</dc:creator>
  <cp:lastModifiedBy>Jack Garihan</cp:lastModifiedBy>
  <cp:revision>383</cp:revision>
  <dcterms:created xsi:type="dcterms:W3CDTF">2012-10-24T21:32:01Z</dcterms:created>
  <dcterms:modified xsi:type="dcterms:W3CDTF">2018-01-16T14:16:45Z</dcterms:modified>
</cp:coreProperties>
</file>