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0116800" cy="19202400"/>
  <p:notesSz cx="6858000" cy="9144000"/>
  <p:defaultTextStyle>
    <a:defPPr>
      <a:defRPr lang="en-US"/>
    </a:defPPr>
    <a:lvl1pPr marL="0" algn="l" defTabSz="1123386" rtl="0" eaLnBrk="1" latinLnBrk="0" hangingPunct="1">
      <a:defRPr sz="4400" kern="1200">
        <a:solidFill>
          <a:schemeClr val="tx1"/>
        </a:solidFill>
        <a:latin typeface="+mn-lt"/>
        <a:ea typeface="+mn-ea"/>
        <a:cs typeface="+mn-cs"/>
      </a:defRPr>
    </a:lvl1pPr>
    <a:lvl2pPr marL="1123386" algn="l" defTabSz="1123386" rtl="0" eaLnBrk="1" latinLnBrk="0" hangingPunct="1">
      <a:defRPr sz="4400" kern="1200">
        <a:solidFill>
          <a:schemeClr val="tx1"/>
        </a:solidFill>
        <a:latin typeface="+mn-lt"/>
        <a:ea typeface="+mn-ea"/>
        <a:cs typeface="+mn-cs"/>
      </a:defRPr>
    </a:lvl2pPr>
    <a:lvl3pPr marL="2246772" algn="l" defTabSz="1123386" rtl="0" eaLnBrk="1" latinLnBrk="0" hangingPunct="1">
      <a:defRPr sz="4400" kern="1200">
        <a:solidFill>
          <a:schemeClr val="tx1"/>
        </a:solidFill>
        <a:latin typeface="+mn-lt"/>
        <a:ea typeface="+mn-ea"/>
        <a:cs typeface="+mn-cs"/>
      </a:defRPr>
    </a:lvl3pPr>
    <a:lvl4pPr marL="3370158" algn="l" defTabSz="1123386" rtl="0" eaLnBrk="1" latinLnBrk="0" hangingPunct="1">
      <a:defRPr sz="4400" kern="1200">
        <a:solidFill>
          <a:schemeClr val="tx1"/>
        </a:solidFill>
        <a:latin typeface="+mn-lt"/>
        <a:ea typeface="+mn-ea"/>
        <a:cs typeface="+mn-cs"/>
      </a:defRPr>
    </a:lvl4pPr>
    <a:lvl5pPr marL="4493544" algn="l" defTabSz="1123386" rtl="0" eaLnBrk="1" latinLnBrk="0" hangingPunct="1">
      <a:defRPr sz="4400" kern="1200">
        <a:solidFill>
          <a:schemeClr val="tx1"/>
        </a:solidFill>
        <a:latin typeface="+mn-lt"/>
        <a:ea typeface="+mn-ea"/>
        <a:cs typeface="+mn-cs"/>
      </a:defRPr>
    </a:lvl5pPr>
    <a:lvl6pPr marL="5616931" algn="l" defTabSz="1123386" rtl="0" eaLnBrk="1" latinLnBrk="0" hangingPunct="1">
      <a:defRPr sz="4400" kern="1200">
        <a:solidFill>
          <a:schemeClr val="tx1"/>
        </a:solidFill>
        <a:latin typeface="+mn-lt"/>
        <a:ea typeface="+mn-ea"/>
        <a:cs typeface="+mn-cs"/>
      </a:defRPr>
    </a:lvl6pPr>
    <a:lvl7pPr marL="6740317" algn="l" defTabSz="1123386" rtl="0" eaLnBrk="1" latinLnBrk="0" hangingPunct="1">
      <a:defRPr sz="4400" kern="1200">
        <a:solidFill>
          <a:schemeClr val="tx1"/>
        </a:solidFill>
        <a:latin typeface="+mn-lt"/>
        <a:ea typeface="+mn-ea"/>
        <a:cs typeface="+mn-cs"/>
      </a:defRPr>
    </a:lvl7pPr>
    <a:lvl8pPr marL="7863703" algn="l" defTabSz="1123386" rtl="0" eaLnBrk="1" latinLnBrk="0" hangingPunct="1">
      <a:defRPr sz="4400" kern="1200">
        <a:solidFill>
          <a:schemeClr val="tx1"/>
        </a:solidFill>
        <a:latin typeface="+mn-lt"/>
        <a:ea typeface="+mn-ea"/>
        <a:cs typeface="+mn-cs"/>
      </a:defRPr>
    </a:lvl8pPr>
    <a:lvl9pPr marL="8987089" algn="l" defTabSz="1123386" rtl="0" eaLnBrk="1" latinLnBrk="0" hangingPunct="1">
      <a:defRPr sz="4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8">
          <p15:clr>
            <a:srgbClr val="A4A3A4"/>
          </p15:clr>
        </p15:guide>
        <p15:guide id="2" pos="6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123" autoAdjust="0"/>
    <p:restoredTop sz="99392" autoAdjust="0"/>
  </p:normalViewPr>
  <p:slideViewPr>
    <p:cSldViewPr snapToGrid="0" snapToObjects="1">
      <p:cViewPr>
        <p:scale>
          <a:sx n="117" d="100"/>
          <a:sy n="117" d="100"/>
        </p:scale>
        <p:origin x="136" y="-3280"/>
      </p:cViewPr>
      <p:guideLst>
        <p:guide orient="horz" pos="6048"/>
        <p:guide pos="63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5965191"/>
            <a:ext cx="17099280" cy="4116070"/>
          </a:xfrm>
        </p:spPr>
        <p:txBody>
          <a:bodyPr/>
          <a:lstStyle/>
          <a:p>
            <a:r>
              <a:rPr lang="en-US"/>
              <a:t>Click to edit Master title style</a:t>
            </a:r>
          </a:p>
        </p:txBody>
      </p:sp>
      <p:sp>
        <p:nvSpPr>
          <p:cNvPr id="3" name="Subtitle 2"/>
          <p:cNvSpPr>
            <a:spLocks noGrp="1"/>
          </p:cNvSpPr>
          <p:nvPr>
            <p:ph type="subTitle" idx="1"/>
          </p:nvPr>
        </p:nvSpPr>
        <p:spPr>
          <a:xfrm>
            <a:off x="3017520" y="10881360"/>
            <a:ext cx="14081760" cy="4907280"/>
          </a:xfrm>
        </p:spPr>
        <p:txBody>
          <a:bodyPr/>
          <a:lstStyle>
            <a:lvl1pPr marL="0" indent="0" algn="ctr">
              <a:buNone/>
              <a:defRPr>
                <a:solidFill>
                  <a:schemeClr val="tx1">
                    <a:tint val="75000"/>
                  </a:schemeClr>
                </a:solidFill>
              </a:defRPr>
            </a:lvl1pPr>
            <a:lvl2pPr marL="1123386" indent="0" algn="ctr">
              <a:buNone/>
              <a:defRPr>
                <a:solidFill>
                  <a:schemeClr val="tx1">
                    <a:tint val="75000"/>
                  </a:schemeClr>
                </a:solidFill>
              </a:defRPr>
            </a:lvl2pPr>
            <a:lvl3pPr marL="2246772" indent="0" algn="ctr">
              <a:buNone/>
              <a:defRPr>
                <a:solidFill>
                  <a:schemeClr val="tx1">
                    <a:tint val="75000"/>
                  </a:schemeClr>
                </a:solidFill>
              </a:defRPr>
            </a:lvl3pPr>
            <a:lvl4pPr marL="3370158" indent="0" algn="ctr">
              <a:buNone/>
              <a:defRPr>
                <a:solidFill>
                  <a:schemeClr val="tx1">
                    <a:tint val="75000"/>
                  </a:schemeClr>
                </a:solidFill>
              </a:defRPr>
            </a:lvl4pPr>
            <a:lvl5pPr marL="4493544" indent="0" algn="ctr">
              <a:buNone/>
              <a:defRPr>
                <a:solidFill>
                  <a:schemeClr val="tx1">
                    <a:tint val="75000"/>
                  </a:schemeClr>
                </a:solidFill>
              </a:defRPr>
            </a:lvl5pPr>
            <a:lvl6pPr marL="5616931" indent="0" algn="ctr">
              <a:buNone/>
              <a:defRPr>
                <a:solidFill>
                  <a:schemeClr val="tx1">
                    <a:tint val="75000"/>
                  </a:schemeClr>
                </a:solidFill>
              </a:defRPr>
            </a:lvl6pPr>
            <a:lvl7pPr marL="6740317" indent="0" algn="ctr">
              <a:buNone/>
              <a:defRPr>
                <a:solidFill>
                  <a:schemeClr val="tx1">
                    <a:tint val="75000"/>
                  </a:schemeClr>
                </a:solidFill>
              </a:defRPr>
            </a:lvl7pPr>
            <a:lvl8pPr marL="7863703" indent="0" algn="ctr">
              <a:buNone/>
              <a:defRPr>
                <a:solidFill>
                  <a:schemeClr val="tx1">
                    <a:tint val="75000"/>
                  </a:schemeClr>
                </a:solidFill>
              </a:defRPr>
            </a:lvl8pPr>
            <a:lvl9pPr marL="89870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DD91E8-432C-014A-AEED-D724270CD2DA}" type="datetimeFigureOut">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295567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D91E8-432C-014A-AEED-D724270CD2DA}" type="datetimeFigureOut">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327255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85599" y="2151380"/>
            <a:ext cx="9957116" cy="458768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14245" y="2151380"/>
            <a:ext cx="29536074" cy="45876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D91E8-432C-014A-AEED-D724270CD2DA}" type="datetimeFigureOut">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378974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D91E8-432C-014A-AEED-D724270CD2DA}" type="datetimeFigureOut">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354313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9089" y="12339321"/>
            <a:ext cx="17099280" cy="3813810"/>
          </a:xfrm>
        </p:spPr>
        <p:txBody>
          <a:bodyPr anchor="t"/>
          <a:lstStyle>
            <a:lvl1pPr algn="l">
              <a:defRPr sz="9800" b="1" cap="all"/>
            </a:lvl1pPr>
          </a:lstStyle>
          <a:p>
            <a:r>
              <a:rPr lang="en-US"/>
              <a:t>Click to edit Master title style</a:t>
            </a:r>
          </a:p>
        </p:txBody>
      </p:sp>
      <p:sp>
        <p:nvSpPr>
          <p:cNvPr id="3" name="Text Placeholder 2"/>
          <p:cNvSpPr>
            <a:spLocks noGrp="1"/>
          </p:cNvSpPr>
          <p:nvPr>
            <p:ph type="body" idx="1"/>
          </p:nvPr>
        </p:nvSpPr>
        <p:spPr>
          <a:xfrm>
            <a:off x="1589089" y="8138798"/>
            <a:ext cx="17099280" cy="4200524"/>
          </a:xfrm>
        </p:spPr>
        <p:txBody>
          <a:bodyPr anchor="b"/>
          <a:lstStyle>
            <a:lvl1pPr marL="0" indent="0">
              <a:buNone/>
              <a:defRPr sz="4900">
                <a:solidFill>
                  <a:schemeClr val="tx1">
                    <a:tint val="75000"/>
                  </a:schemeClr>
                </a:solidFill>
              </a:defRPr>
            </a:lvl1pPr>
            <a:lvl2pPr marL="1123386" indent="0">
              <a:buNone/>
              <a:defRPr sz="4400">
                <a:solidFill>
                  <a:schemeClr val="tx1">
                    <a:tint val="75000"/>
                  </a:schemeClr>
                </a:solidFill>
              </a:defRPr>
            </a:lvl2pPr>
            <a:lvl3pPr marL="2246772" indent="0">
              <a:buNone/>
              <a:defRPr sz="3900">
                <a:solidFill>
                  <a:schemeClr val="tx1">
                    <a:tint val="75000"/>
                  </a:schemeClr>
                </a:solidFill>
              </a:defRPr>
            </a:lvl3pPr>
            <a:lvl4pPr marL="3370158" indent="0">
              <a:buNone/>
              <a:defRPr sz="3400">
                <a:solidFill>
                  <a:schemeClr val="tx1">
                    <a:tint val="75000"/>
                  </a:schemeClr>
                </a:solidFill>
              </a:defRPr>
            </a:lvl4pPr>
            <a:lvl5pPr marL="4493544" indent="0">
              <a:buNone/>
              <a:defRPr sz="3400">
                <a:solidFill>
                  <a:schemeClr val="tx1">
                    <a:tint val="75000"/>
                  </a:schemeClr>
                </a:solidFill>
              </a:defRPr>
            </a:lvl5pPr>
            <a:lvl6pPr marL="5616931" indent="0">
              <a:buNone/>
              <a:defRPr sz="3400">
                <a:solidFill>
                  <a:schemeClr val="tx1">
                    <a:tint val="75000"/>
                  </a:schemeClr>
                </a:solidFill>
              </a:defRPr>
            </a:lvl6pPr>
            <a:lvl7pPr marL="6740317" indent="0">
              <a:buNone/>
              <a:defRPr sz="3400">
                <a:solidFill>
                  <a:schemeClr val="tx1">
                    <a:tint val="75000"/>
                  </a:schemeClr>
                </a:solidFill>
              </a:defRPr>
            </a:lvl7pPr>
            <a:lvl8pPr marL="7863703" indent="0">
              <a:buNone/>
              <a:defRPr sz="3400">
                <a:solidFill>
                  <a:schemeClr val="tx1">
                    <a:tint val="75000"/>
                  </a:schemeClr>
                </a:solidFill>
              </a:defRPr>
            </a:lvl8pPr>
            <a:lvl9pPr marL="8987089" indent="0">
              <a:buNone/>
              <a:defRPr sz="3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D91E8-432C-014A-AEED-D724270CD2DA}" type="datetimeFigureOut">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20300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14247" y="12543792"/>
            <a:ext cx="19746595" cy="35484436"/>
          </a:xfrm>
        </p:spPr>
        <p:txBody>
          <a:bodyPr/>
          <a:lstStyle>
            <a:lvl1pPr>
              <a:defRPr sz="6900"/>
            </a:lvl1pPr>
            <a:lvl2pPr>
              <a:defRPr sz="59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96122" y="12543792"/>
            <a:ext cx="19746595" cy="35484436"/>
          </a:xfrm>
        </p:spPr>
        <p:txBody>
          <a:bodyPr/>
          <a:lstStyle>
            <a:lvl1pPr>
              <a:defRPr sz="6900"/>
            </a:lvl1pPr>
            <a:lvl2pPr>
              <a:defRPr sz="59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DD91E8-432C-014A-AEED-D724270CD2DA}" type="datetimeFigureOut">
              <a:rPr lang="en-US" smtClean="0"/>
              <a:t>3/2/18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122099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768986"/>
            <a:ext cx="18105120" cy="3200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40" y="4298316"/>
            <a:ext cx="8888414" cy="1791334"/>
          </a:xfrm>
        </p:spPr>
        <p:txBody>
          <a:bodyPr anchor="b"/>
          <a:lstStyle>
            <a:lvl1pPr marL="0" indent="0">
              <a:buNone/>
              <a:defRPr sz="5900" b="1"/>
            </a:lvl1pPr>
            <a:lvl2pPr marL="1123386" indent="0">
              <a:buNone/>
              <a:defRPr sz="4900" b="1"/>
            </a:lvl2pPr>
            <a:lvl3pPr marL="2246772" indent="0">
              <a:buNone/>
              <a:defRPr sz="4400" b="1"/>
            </a:lvl3pPr>
            <a:lvl4pPr marL="3370158" indent="0">
              <a:buNone/>
              <a:defRPr sz="3900" b="1"/>
            </a:lvl4pPr>
            <a:lvl5pPr marL="4493544" indent="0">
              <a:buNone/>
              <a:defRPr sz="3900" b="1"/>
            </a:lvl5pPr>
            <a:lvl6pPr marL="5616931" indent="0">
              <a:buNone/>
              <a:defRPr sz="3900" b="1"/>
            </a:lvl6pPr>
            <a:lvl7pPr marL="6740317" indent="0">
              <a:buNone/>
              <a:defRPr sz="3900" b="1"/>
            </a:lvl7pPr>
            <a:lvl8pPr marL="7863703" indent="0">
              <a:buNone/>
              <a:defRPr sz="3900" b="1"/>
            </a:lvl8pPr>
            <a:lvl9pPr marL="8987089" indent="0">
              <a:buNone/>
              <a:defRPr sz="3900" b="1"/>
            </a:lvl9pPr>
          </a:lstStyle>
          <a:p>
            <a:pPr lvl="0"/>
            <a:r>
              <a:rPr lang="en-US"/>
              <a:t>Click to edit Master text styles</a:t>
            </a:r>
          </a:p>
        </p:txBody>
      </p:sp>
      <p:sp>
        <p:nvSpPr>
          <p:cNvPr id="4" name="Content Placeholder 3"/>
          <p:cNvSpPr>
            <a:spLocks noGrp="1"/>
          </p:cNvSpPr>
          <p:nvPr>
            <p:ph sz="half" idx="2"/>
          </p:nvPr>
        </p:nvSpPr>
        <p:spPr>
          <a:xfrm>
            <a:off x="1005840" y="6089650"/>
            <a:ext cx="8888414" cy="11063606"/>
          </a:xfrm>
        </p:spPr>
        <p:txBody>
          <a:bodyPr/>
          <a:lstStyle>
            <a:lvl1pPr>
              <a:defRPr sz="5900"/>
            </a:lvl1pPr>
            <a:lvl2pPr>
              <a:defRPr sz="4900"/>
            </a:lvl2pPr>
            <a:lvl3pPr>
              <a:defRPr sz="4400"/>
            </a:lvl3pPr>
            <a:lvl4pPr>
              <a:defRPr sz="3900"/>
            </a:lvl4pPr>
            <a:lvl5pPr>
              <a:defRPr sz="3900"/>
            </a:lvl5pPr>
            <a:lvl6pPr>
              <a:defRPr sz="3900"/>
            </a:lvl6pPr>
            <a:lvl7pPr>
              <a:defRPr sz="3900"/>
            </a:lvl7pPr>
            <a:lvl8pPr>
              <a:defRPr sz="3900"/>
            </a:lvl8pPr>
            <a:lvl9pPr>
              <a:defRPr sz="3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219057" y="4298316"/>
            <a:ext cx="8891905" cy="1791334"/>
          </a:xfrm>
        </p:spPr>
        <p:txBody>
          <a:bodyPr anchor="b"/>
          <a:lstStyle>
            <a:lvl1pPr marL="0" indent="0">
              <a:buNone/>
              <a:defRPr sz="5900" b="1"/>
            </a:lvl1pPr>
            <a:lvl2pPr marL="1123386" indent="0">
              <a:buNone/>
              <a:defRPr sz="4900" b="1"/>
            </a:lvl2pPr>
            <a:lvl3pPr marL="2246772" indent="0">
              <a:buNone/>
              <a:defRPr sz="4400" b="1"/>
            </a:lvl3pPr>
            <a:lvl4pPr marL="3370158" indent="0">
              <a:buNone/>
              <a:defRPr sz="3900" b="1"/>
            </a:lvl4pPr>
            <a:lvl5pPr marL="4493544" indent="0">
              <a:buNone/>
              <a:defRPr sz="3900" b="1"/>
            </a:lvl5pPr>
            <a:lvl6pPr marL="5616931" indent="0">
              <a:buNone/>
              <a:defRPr sz="3900" b="1"/>
            </a:lvl6pPr>
            <a:lvl7pPr marL="6740317" indent="0">
              <a:buNone/>
              <a:defRPr sz="3900" b="1"/>
            </a:lvl7pPr>
            <a:lvl8pPr marL="7863703" indent="0">
              <a:buNone/>
              <a:defRPr sz="3900" b="1"/>
            </a:lvl8pPr>
            <a:lvl9pPr marL="8987089" indent="0">
              <a:buNone/>
              <a:defRPr sz="3900" b="1"/>
            </a:lvl9pPr>
          </a:lstStyle>
          <a:p>
            <a:pPr lvl="0"/>
            <a:r>
              <a:rPr lang="en-US"/>
              <a:t>Click to edit Master text styles</a:t>
            </a:r>
          </a:p>
        </p:txBody>
      </p:sp>
      <p:sp>
        <p:nvSpPr>
          <p:cNvPr id="6" name="Content Placeholder 5"/>
          <p:cNvSpPr>
            <a:spLocks noGrp="1"/>
          </p:cNvSpPr>
          <p:nvPr>
            <p:ph sz="quarter" idx="4"/>
          </p:nvPr>
        </p:nvSpPr>
        <p:spPr>
          <a:xfrm>
            <a:off x="10219057" y="6089650"/>
            <a:ext cx="8891905" cy="11063606"/>
          </a:xfrm>
        </p:spPr>
        <p:txBody>
          <a:bodyPr/>
          <a:lstStyle>
            <a:lvl1pPr>
              <a:defRPr sz="5900"/>
            </a:lvl1pPr>
            <a:lvl2pPr>
              <a:defRPr sz="4900"/>
            </a:lvl2pPr>
            <a:lvl3pPr>
              <a:defRPr sz="4400"/>
            </a:lvl3pPr>
            <a:lvl4pPr>
              <a:defRPr sz="3900"/>
            </a:lvl4pPr>
            <a:lvl5pPr>
              <a:defRPr sz="3900"/>
            </a:lvl5pPr>
            <a:lvl6pPr>
              <a:defRPr sz="3900"/>
            </a:lvl6pPr>
            <a:lvl7pPr>
              <a:defRPr sz="3900"/>
            </a:lvl7pPr>
            <a:lvl8pPr>
              <a:defRPr sz="3900"/>
            </a:lvl8pPr>
            <a:lvl9pPr>
              <a:defRPr sz="3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DD91E8-432C-014A-AEED-D724270CD2DA}" type="datetimeFigureOut">
              <a:rPr lang="en-US" smtClean="0"/>
              <a:t>3/2/18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396379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DD91E8-432C-014A-AEED-D724270CD2DA}" type="datetimeFigureOut">
              <a:rPr lang="en-US" smtClean="0"/>
              <a:t>3/2/18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405921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D91E8-432C-014A-AEED-D724270CD2DA}" type="datetimeFigureOut">
              <a:rPr lang="en-US" smtClean="0"/>
              <a:t>3/2/18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344423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1" y="764540"/>
            <a:ext cx="6618289" cy="3253740"/>
          </a:xfrm>
        </p:spPr>
        <p:txBody>
          <a:bodyPr anchor="b"/>
          <a:lstStyle>
            <a:lvl1pPr algn="l">
              <a:defRPr sz="4900" b="1"/>
            </a:lvl1pPr>
          </a:lstStyle>
          <a:p>
            <a:r>
              <a:rPr lang="en-US"/>
              <a:t>Click to edit Master title style</a:t>
            </a:r>
          </a:p>
        </p:txBody>
      </p:sp>
      <p:sp>
        <p:nvSpPr>
          <p:cNvPr id="3" name="Content Placeholder 2"/>
          <p:cNvSpPr>
            <a:spLocks noGrp="1"/>
          </p:cNvSpPr>
          <p:nvPr>
            <p:ph idx="1"/>
          </p:nvPr>
        </p:nvSpPr>
        <p:spPr>
          <a:xfrm>
            <a:off x="7865110" y="764542"/>
            <a:ext cx="11245850" cy="16388716"/>
          </a:xfrm>
        </p:spPr>
        <p:txBody>
          <a:bodyPr/>
          <a:lstStyle>
            <a:lvl1pPr>
              <a:defRPr sz="7900"/>
            </a:lvl1pPr>
            <a:lvl2pPr>
              <a:defRPr sz="6900"/>
            </a:lvl2pPr>
            <a:lvl3pPr>
              <a:defRPr sz="59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5841" y="4018282"/>
            <a:ext cx="6618289" cy="13134976"/>
          </a:xfrm>
        </p:spPr>
        <p:txBody>
          <a:bodyPr/>
          <a:lstStyle>
            <a:lvl1pPr marL="0" indent="0">
              <a:buNone/>
              <a:defRPr sz="3400"/>
            </a:lvl1pPr>
            <a:lvl2pPr marL="1123386" indent="0">
              <a:buNone/>
              <a:defRPr sz="2900"/>
            </a:lvl2pPr>
            <a:lvl3pPr marL="2246772" indent="0">
              <a:buNone/>
              <a:defRPr sz="2500"/>
            </a:lvl3pPr>
            <a:lvl4pPr marL="3370158" indent="0">
              <a:buNone/>
              <a:defRPr sz="2200"/>
            </a:lvl4pPr>
            <a:lvl5pPr marL="4493544" indent="0">
              <a:buNone/>
              <a:defRPr sz="2200"/>
            </a:lvl5pPr>
            <a:lvl6pPr marL="5616931" indent="0">
              <a:buNone/>
              <a:defRPr sz="2200"/>
            </a:lvl6pPr>
            <a:lvl7pPr marL="6740317" indent="0">
              <a:buNone/>
              <a:defRPr sz="2200"/>
            </a:lvl7pPr>
            <a:lvl8pPr marL="7863703" indent="0">
              <a:buNone/>
              <a:defRPr sz="2200"/>
            </a:lvl8pPr>
            <a:lvl9pPr marL="8987089" indent="0">
              <a:buNone/>
              <a:defRPr sz="2200"/>
            </a:lvl9pPr>
          </a:lstStyle>
          <a:p>
            <a:pPr lvl="0"/>
            <a:r>
              <a:rPr lang="en-US"/>
              <a:t>Click to edit Master text styles</a:t>
            </a:r>
          </a:p>
        </p:txBody>
      </p:sp>
      <p:sp>
        <p:nvSpPr>
          <p:cNvPr id="5" name="Date Placeholder 4"/>
          <p:cNvSpPr>
            <a:spLocks noGrp="1"/>
          </p:cNvSpPr>
          <p:nvPr>
            <p:ph type="dt" sz="half" idx="10"/>
          </p:nvPr>
        </p:nvSpPr>
        <p:spPr/>
        <p:txBody>
          <a:bodyPr/>
          <a:lstStyle/>
          <a:p>
            <a:fld id="{49DD91E8-432C-014A-AEED-D724270CD2DA}" type="datetimeFigureOut">
              <a:rPr lang="en-US" smtClean="0"/>
              <a:t>3/2/18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360070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43034" y="13441680"/>
            <a:ext cx="12070080" cy="1586866"/>
          </a:xfrm>
        </p:spPr>
        <p:txBody>
          <a:bodyPr anchor="b"/>
          <a:lstStyle>
            <a:lvl1pPr algn="l">
              <a:defRPr sz="4900" b="1"/>
            </a:lvl1pPr>
          </a:lstStyle>
          <a:p>
            <a:r>
              <a:rPr lang="en-US"/>
              <a:t>Click to edit Master title style</a:t>
            </a:r>
          </a:p>
        </p:txBody>
      </p:sp>
      <p:sp>
        <p:nvSpPr>
          <p:cNvPr id="3" name="Picture Placeholder 2"/>
          <p:cNvSpPr>
            <a:spLocks noGrp="1"/>
          </p:cNvSpPr>
          <p:nvPr>
            <p:ph type="pic" idx="1"/>
          </p:nvPr>
        </p:nvSpPr>
        <p:spPr>
          <a:xfrm>
            <a:off x="3943034" y="1715770"/>
            <a:ext cx="12070080" cy="11521440"/>
          </a:xfrm>
        </p:spPr>
        <p:txBody>
          <a:bodyPr/>
          <a:lstStyle>
            <a:lvl1pPr marL="0" indent="0">
              <a:buNone/>
              <a:defRPr sz="7900"/>
            </a:lvl1pPr>
            <a:lvl2pPr marL="1123386" indent="0">
              <a:buNone/>
              <a:defRPr sz="6900"/>
            </a:lvl2pPr>
            <a:lvl3pPr marL="2246772" indent="0">
              <a:buNone/>
              <a:defRPr sz="5900"/>
            </a:lvl3pPr>
            <a:lvl4pPr marL="3370158" indent="0">
              <a:buNone/>
              <a:defRPr sz="4900"/>
            </a:lvl4pPr>
            <a:lvl5pPr marL="4493544" indent="0">
              <a:buNone/>
              <a:defRPr sz="4900"/>
            </a:lvl5pPr>
            <a:lvl6pPr marL="5616931" indent="0">
              <a:buNone/>
              <a:defRPr sz="4900"/>
            </a:lvl6pPr>
            <a:lvl7pPr marL="6740317" indent="0">
              <a:buNone/>
              <a:defRPr sz="4900"/>
            </a:lvl7pPr>
            <a:lvl8pPr marL="7863703" indent="0">
              <a:buNone/>
              <a:defRPr sz="4900"/>
            </a:lvl8pPr>
            <a:lvl9pPr marL="8987089" indent="0">
              <a:buNone/>
              <a:defRPr sz="4900"/>
            </a:lvl9pPr>
          </a:lstStyle>
          <a:p>
            <a:endParaRPr lang="en-US"/>
          </a:p>
        </p:txBody>
      </p:sp>
      <p:sp>
        <p:nvSpPr>
          <p:cNvPr id="4" name="Text Placeholder 3"/>
          <p:cNvSpPr>
            <a:spLocks noGrp="1"/>
          </p:cNvSpPr>
          <p:nvPr>
            <p:ph type="body" sz="half" idx="2"/>
          </p:nvPr>
        </p:nvSpPr>
        <p:spPr>
          <a:xfrm>
            <a:off x="3943034" y="15028546"/>
            <a:ext cx="12070080" cy="2253614"/>
          </a:xfrm>
        </p:spPr>
        <p:txBody>
          <a:bodyPr/>
          <a:lstStyle>
            <a:lvl1pPr marL="0" indent="0">
              <a:buNone/>
              <a:defRPr sz="3400"/>
            </a:lvl1pPr>
            <a:lvl2pPr marL="1123386" indent="0">
              <a:buNone/>
              <a:defRPr sz="2900"/>
            </a:lvl2pPr>
            <a:lvl3pPr marL="2246772" indent="0">
              <a:buNone/>
              <a:defRPr sz="2500"/>
            </a:lvl3pPr>
            <a:lvl4pPr marL="3370158" indent="0">
              <a:buNone/>
              <a:defRPr sz="2200"/>
            </a:lvl4pPr>
            <a:lvl5pPr marL="4493544" indent="0">
              <a:buNone/>
              <a:defRPr sz="2200"/>
            </a:lvl5pPr>
            <a:lvl6pPr marL="5616931" indent="0">
              <a:buNone/>
              <a:defRPr sz="2200"/>
            </a:lvl6pPr>
            <a:lvl7pPr marL="6740317" indent="0">
              <a:buNone/>
              <a:defRPr sz="2200"/>
            </a:lvl7pPr>
            <a:lvl8pPr marL="7863703" indent="0">
              <a:buNone/>
              <a:defRPr sz="2200"/>
            </a:lvl8pPr>
            <a:lvl9pPr marL="8987089" indent="0">
              <a:buNone/>
              <a:defRPr sz="2200"/>
            </a:lvl9pPr>
          </a:lstStyle>
          <a:p>
            <a:pPr lvl="0"/>
            <a:r>
              <a:rPr lang="en-US"/>
              <a:t>Click to edit Master text styles</a:t>
            </a:r>
          </a:p>
        </p:txBody>
      </p:sp>
      <p:sp>
        <p:nvSpPr>
          <p:cNvPr id="5" name="Date Placeholder 4"/>
          <p:cNvSpPr>
            <a:spLocks noGrp="1"/>
          </p:cNvSpPr>
          <p:nvPr>
            <p:ph type="dt" sz="half" idx="10"/>
          </p:nvPr>
        </p:nvSpPr>
        <p:spPr/>
        <p:txBody>
          <a:bodyPr/>
          <a:lstStyle/>
          <a:p>
            <a:fld id="{49DD91E8-432C-014A-AEED-D724270CD2DA}" type="datetimeFigureOut">
              <a:rPr lang="en-US" smtClean="0"/>
              <a:t>3/2/18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CF86C-F492-C144-A348-9A20D607BF93}" type="slidenum">
              <a:rPr lang="en-US" smtClean="0"/>
              <a:t>‹#›</a:t>
            </a:fld>
            <a:endParaRPr lang="en-US"/>
          </a:p>
        </p:txBody>
      </p:sp>
    </p:spTree>
    <p:extLst>
      <p:ext uri="{BB962C8B-B14F-4D97-AF65-F5344CB8AC3E}">
        <p14:creationId xmlns:p14="http://schemas.microsoft.com/office/powerpoint/2010/main" val="258661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768986"/>
            <a:ext cx="18105120" cy="3200400"/>
          </a:xfrm>
          <a:prstGeom prst="rect">
            <a:avLst/>
          </a:prstGeom>
        </p:spPr>
        <p:txBody>
          <a:bodyPr vert="horz" lIns="224677" tIns="112339" rIns="224677" bIns="112339" rtlCol="0" anchor="ctr">
            <a:normAutofit/>
          </a:bodyPr>
          <a:lstStyle/>
          <a:p>
            <a:r>
              <a:rPr lang="en-US"/>
              <a:t>Click to edit Master title style</a:t>
            </a:r>
          </a:p>
        </p:txBody>
      </p:sp>
      <p:sp>
        <p:nvSpPr>
          <p:cNvPr id="3" name="Text Placeholder 2"/>
          <p:cNvSpPr>
            <a:spLocks noGrp="1"/>
          </p:cNvSpPr>
          <p:nvPr>
            <p:ph type="body" idx="1"/>
          </p:nvPr>
        </p:nvSpPr>
        <p:spPr>
          <a:xfrm>
            <a:off x="1005840" y="4480562"/>
            <a:ext cx="18105120" cy="12672696"/>
          </a:xfrm>
          <a:prstGeom prst="rect">
            <a:avLst/>
          </a:prstGeom>
        </p:spPr>
        <p:txBody>
          <a:bodyPr vert="horz" lIns="224677" tIns="112339" rIns="224677" bIns="11233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17797781"/>
            <a:ext cx="4693920" cy="1022350"/>
          </a:xfrm>
          <a:prstGeom prst="rect">
            <a:avLst/>
          </a:prstGeom>
        </p:spPr>
        <p:txBody>
          <a:bodyPr vert="horz" lIns="224677" tIns="112339" rIns="224677" bIns="112339" rtlCol="0" anchor="ctr"/>
          <a:lstStyle>
            <a:lvl1pPr algn="l">
              <a:defRPr sz="2900">
                <a:solidFill>
                  <a:schemeClr val="tx1">
                    <a:tint val="75000"/>
                  </a:schemeClr>
                </a:solidFill>
              </a:defRPr>
            </a:lvl1pPr>
          </a:lstStyle>
          <a:p>
            <a:fld id="{49DD91E8-432C-014A-AEED-D724270CD2DA}" type="datetimeFigureOut">
              <a:rPr lang="en-US" smtClean="0"/>
              <a:t>3/2/18</a:t>
            </a:fld>
            <a:endParaRPr lang="en-US"/>
          </a:p>
        </p:txBody>
      </p:sp>
      <p:sp>
        <p:nvSpPr>
          <p:cNvPr id="5" name="Footer Placeholder 4"/>
          <p:cNvSpPr>
            <a:spLocks noGrp="1"/>
          </p:cNvSpPr>
          <p:nvPr>
            <p:ph type="ftr" sz="quarter" idx="3"/>
          </p:nvPr>
        </p:nvSpPr>
        <p:spPr>
          <a:xfrm>
            <a:off x="6873240" y="17797781"/>
            <a:ext cx="6370320" cy="1022350"/>
          </a:xfrm>
          <a:prstGeom prst="rect">
            <a:avLst/>
          </a:prstGeom>
        </p:spPr>
        <p:txBody>
          <a:bodyPr vert="horz" lIns="224677" tIns="112339" rIns="224677" bIns="112339" rtlCol="0" anchor="ctr"/>
          <a:lstStyle>
            <a:lvl1pPr algn="ctr">
              <a:defRPr sz="2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417040" y="17797781"/>
            <a:ext cx="4693920" cy="1022350"/>
          </a:xfrm>
          <a:prstGeom prst="rect">
            <a:avLst/>
          </a:prstGeom>
        </p:spPr>
        <p:txBody>
          <a:bodyPr vert="horz" lIns="224677" tIns="112339" rIns="224677" bIns="112339" rtlCol="0" anchor="ctr"/>
          <a:lstStyle>
            <a:lvl1pPr algn="r">
              <a:defRPr sz="2900">
                <a:solidFill>
                  <a:schemeClr val="tx1">
                    <a:tint val="75000"/>
                  </a:schemeClr>
                </a:solidFill>
              </a:defRPr>
            </a:lvl1pPr>
          </a:lstStyle>
          <a:p>
            <a:fld id="{AA0CF86C-F492-C144-A348-9A20D607BF93}" type="slidenum">
              <a:rPr lang="en-US" smtClean="0"/>
              <a:t>‹#›</a:t>
            </a:fld>
            <a:endParaRPr lang="en-US"/>
          </a:p>
        </p:txBody>
      </p:sp>
    </p:spTree>
    <p:extLst>
      <p:ext uri="{BB962C8B-B14F-4D97-AF65-F5344CB8AC3E}">
        <p14:creationId xmlns:p14="http://schemas.microsoft.com/office/powerpoint/2010/main" val="1892047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23386" rtl="0" eaLnBrk="1" latinLnBrk="0" hangingPunct="1">
        <a:spcBef>
          <a:spcPct val="0"/>
        </a:spcBef>
        <a:buNone/>
        <a:defRPr sz="10800" kern="1200">
          <a:solidFill>
            <a:schemeClr val="tx1"/>
          </a:solidFill>
          <a:latin typeface="+mj-lt"/>
          <a:ea typeface="+mj-ea"/>
          <a:cs typeface="+mj-cs"/>
        </a:defRPr>
      </a:lvl1pPr>
    </p:titleStyle>
    <p:bodyStyle>
      <a:lvl1pPr marL="842540" indent="-842540" algn="l" defTabSz="1123386" rtl="0" eaLnBrk="1" latinLnBrk="0" hangingPunct="1">
        <a:spcBef>
          <a:spcPct val="20000"/>
        </a:spcBef>
        <a:buFont typeface="Arial"/>
        <a:buChar char="•"/>
        <a:defRPr sz="7900" kern="1200">
          <a:solidFill>
            <a:schemeClr val="tx1"/>
          </a:solidFill>
          <a:latin typeface="+mn-lt"/>
          <a:ea typeface="+mn-ea"/>
          <a:cs typeface="+mn-cs"/>
        </a:defRPr>
      </a:lvl1pPr>
      <a:lvl2pPr marL="1825502" indent="-702116" algn="l" defTabSz="1123386" rtl="0" eaLnBrk="1" latinLnBrk="0" hangingPunct="1">
        <a:spcBef>
          <a:spcPct val="20000"/>
        </a:spcBef>
        <a:buFont typeface="Arial"/>
        <a:buChar char="–"/>
        <a:defRPr sz="6900" kern="1200">
          <a:solidFill>
            <a:schemeClr val="tx1"/>
          </a:solidFill>
          <a:latin typeface="+mn-lt"/>
          <a:ea typeface="+mn-ea"/>
          <a:cs typeface="+mn-cs"/>
        </a:defRPr>
      </a:lvl2pPr>
      <a:lvl3pPr marL="2808465" indent="-561693" algn="l" defTabSz="1123386" rtl="0" eaLnBrk="1" latinLnBrk="0" hangingPunct="1">
        <a:spcBef>
          <a:spcPct val="20000"/>
        </a:spcBef>
        <a:buFont typeface="Arial"/>
        <a:buChar char="•"/>
        <a:defRPr sz="5900" kern="1200">
          <a:solidFill>
            <a:schemeClr val="tx1"/>
          </a:solidFill>
          <a:latin typeface="+mn-lt"/>
          <a:ea typeface="+mn-ea"/>
          <a:cs typeface="+mn-cs"/>
        </a:defRPr>
      </a:lvl3pPr>
      <a:lvl4pPr marL="3931851" indent="-561693" algn="l" defTabSz="1123386" rtl="0" eaLnBrk="1" latinLnBrk="0" hangingPunct="1">
        <a:spcBef>
          <a:spcPct val="20000"/>
        </a:spcBef>
        <a:buFont typeface="Arial"/>
        <a:buChar char="–"/>
        <a:defRPr sz="4900" kern="1200">
          <a:solidFill>
            <a:schemeClr val="tx1"/>
          </a:solidFill>
          <a:latin typeface="+mn-lt"/>
          <a:ea typeface="+mn-ea"/>
          <a:cs typeface="+mn-cs"/>
        </a:defRPr>
      </a:lvl4pPr>
      <a:lvl5pPr marL="5055238" indent="-561693" algn="l" defTabSz="1123386" rtl="0" eaLnBrk="1" latinLnBrk="0" hangingPunct="1">
        <a:spcBef>
          <a:spcPct val="20000"/>
        </a:spcBef>
        <a:buFont typeface="Arial"/>
        <a:buChar char="»"/>
        <a:defRPr sz="4900" kern="1200">
          <a:solidFill>
            <a:schemeClr val="tx1"/>
          </a:solidFill>
          <a:latin typeface="+mn-lt"/>
          <a:ea typeface="+mn-ea"/>
          <a:cs typeface="+mn-cs"/>
        </a:defRPr>
      </a:lvl5pPr>
      <a:lvl6pPr marL="6178624" indent="-561693" algn="l" defTabSz="1123386" rtl="0" eaLnBrk="1" latinLnBrk="0" hangingPunct="1">
        <a:spcBef>
          <a:spcPct val="20000"/>
        </a:spcBef>
        <a:buFont typeface="Arial"/>
        <a:buChar char="•"/>
        <a:defRPr sz="4900" kern="1200">
          <a:solidFill>
            <a:schemeClr val="tx1"/>
          </a:solidFill>
          <a:latin typeface="+mn-lt"/>
          <a:ea typeface="+mn-ea"/>
          <a:cs typeface="+mn-cs"/>
        </a:defRPr>
      </a:lvl6pPr>
      <a:lvl7pPr marL="7302010" indent="-561693" algn="l" defTabSz="1123386" rtl="0" eaLnBrk="1" latinLnBrk="0" hangingPunct="1">
        <a:spcBef>
          <a:spcPct val="20000"/>
        </a:spcBef>
        <a:buFont typeface="Arial"/>
        <a:buChar char="•"/>
        <a:defRPr sz="4900" kern="1200">
          <a:solidFill>
            <a:schemeClr val="tx1"/>
          </a:solidFill>
          <a:latin typeface="+mn-lt"/>
          <a:ea typeface="+mn-ea"/>
          <a:cs typeface="+mn-cs"/>
        </a:defRPr>
      </a:lvl7pPr>
      <a:lvl8pPr marL="8425396" indent="-561693" algn="l" defTabSz="1123386" rtl="0" eaLnBrk="1" latinLnBrk="0" hangingPunct="1">
        <a:spcBef>
          <a:spcPct val="20000"/>
        </a:spcBef>
        <a:buFont typeface="Arial"/>
        <a:buChar char="•"/>
        <a:defRPr sz="4900" kern="1200">
          <a:solidFill>
            <a:schemeClr val="tx1"/>
          </a:solidFill>
          <a:latin typeface="+mn-lt"/>
          <a:ea typeface="+mn-ea"/>
          <a:cs typeface="+mn-cs"/>
        </a:defRPr>
      </a:lvl8pPr>
      <a:lvl9pPr marL="9548782" indent="-561693" algn="l" defTabSz="1123386" rtl="0" eaLnBrk="1" latinLnBrk="0" hangingPunct="1">
        <a:spcBef>
          <a:spcPct val="20000"/>
        </a:spcBef>
        <a:buFont typeface="Arial"/>
        <a:buChar char="•"/>
        <a:defRPr sz="4900" kern="1200">
          <a:solidFill>
            <a:schemeClr val="tx1"/>
          </a:solidFill>
          <a:latin typeface="+mn-lt"/>
          <a:ea typeface="+mn-ea"/>
          <a:cs typeface="+mn-cs"/>
        </a:defRPr>
      </a:lvl9pPr>
    </p:bodyStyle>
    <p:otherStyle>
      <a:defPPr>
        <a:defRPr lang="en-US"/>
      </a:defPPr>
      <a:lvl1pPr marL="0" algn="l" defTabSz="1123386" rtl="0" eaLnBrk="1" latinLnBrk="0" hangingPunct="1">
        <a:defRPr sz="4400" kern="1200">
          <a:solidFill>
            <a:schemeClr val="tx1"/>
          </a:solidFill>
          <a:latin typeface="+mn-lt"/>
          <a:ea typeface="+mn-ea"/>
          <a:cs typeface="+mn-cs"/>
        </a:defRPr>
      </a:lvl1pPr>
      <a:lvl2pPr marL="1123386" algn="l" defTabSz="1123386" rtl="0" eaLnBrk="1" latinLnBrk="0" hangingPunct="1">
        <a:defRPr sz="4400" kern="1200">
          <a:solidFill>
            <a:schemeClr val="tx1"/>
          </a:solidFill>
          <a:latin typeface="+mn-lt"/>
          <a:ea typeface="+mn-ea"/>
          <a:cs typeface="+mn-cs"/>
        </a:defRPr>
      </a:lvl2pPr>
      <a:lvl3pPr marL="2246772" algn="l" defTabSz="1123386" rtl="0" eaLnBrk="1" latinLnBrk="0" hangingPunct="1">
        <a:defRPr sz="4400" kern="1200">
          <a:solidFill>
            <a:schemeClr val="tx1"/>
          </a:solidFill>
          <a:latin typeface="+mn-lt"/>
          <a:ea typeface="+mn-ea"/>
          <a:cs typeface="+mn-cs"/>
        </a:defRPr>
      </a:lvl3pPr>
      <a:lvl4pPr marL="3370158" algn="l" defTabSz="1123386" rtl="0" eaLnBrk="1" latinLnBrk="0" hangingPunct="1">
        <a:defRPr sz="4400" kern="1200">
          <a:solidFill>
            <a:schemeClr val="tx1"/>
          </a:solidFill>
          <a:latin typeface="+mn-lt"/>
          <a:ea typeface="+mn-ea"/>
          <a:cs typeface="+mn-cs"/>
        </a:defRPr>
      </a:lvl4pPr>
      <a:lvl5pPr marL="4493544" algn="l" defTabSz="1123386" rtl="0" eaLnBrk="1" latinLnBrk="0" hangingPunct="1">
        <a:defRPr sz="4400" kern="1200">
          <a:solidFill>
            <a:schemeClr val="tx1"/>
          </a:solidFill>
          <a:latin typeface="+mn-lt"/>
          <a:ea typeface="+mn-ea"/>
          <a:cs typeface="+mn-cs"/>
        </a:defRPr>
      </a:lvl5pPr>
      <a:lvl6pPr marL="5616931" algn="l" defTabSz="1123386" rtl="0" eaLnBrk="1" latinLnBrk="0" hangingPunct="1">
        <a:defRPr sz="4400" kern="1200">
          <a:solidFill>
            <a:schemeClr val="tx1"/>
          </a:solidFill>
          <a:latin typeface="+mn-lt"/>
          <a:ea typeface="+mn-ea"/>
          <a:cs typeface="+mn-cs"/>
        </a:defRPr>
      </a:lvl6pPr>
      <a:lvl7pPr marL="6740317" algn="l" defTabSz="1123386" rtl="0" eaLnBrk="1" latinLnBrk="0" hangingPunct="1">
        <a:defRPr sz="4400" kern="1200">
          <a:solidFill>
            <a:schemeClr val="tx1"/>
          </a:solidFill>
          <a:latin typeface="+mn-lt"/>
          <a:ea typeface="+mn-ea"/>
          <a:cs typeface="+mn-cs"/>
        </a:defRPr>
      </a:lvl7pPr>
      <a:lvl8pPr marL="7863703" algn="l" defTabSz="1123386" rtl="0" eaLnBrk="1" latinLnBrk="0" hangingPunct="1">
        <a:defRPr sz="4400" kern="1200">
          <a:solidFill>
            <a:schemeClr val="tx1"/>
          </a:solidFill>
          <a:latin typeface="+mn-lt"/>
          <a:ea typeface="+mn-ea"/>
          <a:cs typeface="+mn-cs"/>
        </a:defRPr>
      </a:lvl8pPr>
      <a:lvl9pPr marL="8987089" algn="l" defTabSz="1123386" rtl="0" eaLnBrk="1" latinLnBrk="0" hangingPunct="1">
        <a:defRPr sz="4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15509548" y="15189204"/>
            <a:ext cx="184666" cy="307777"/>
          </a:xfrm>
          <a:prstGeom prst="rect">
            <a:avLst/>
          </a:prstGeom>
          <a:noFill/>
        </p:spPr>
        <p:txBody>
          <a:bodyPr wrap="none" rtlCol="0">
            <a:spAutoFit/>
          </a:bodyPr>
          <a:lstStyle/>
          <a:p>
            <a:endParaRPr lang="en-US" sz="1400" dirty="0"/>
          </a:p>
        </p:txBody>
      </p:sp>
      <p:sp>
        <p:nvSpPr>
          <p:cNvPr id="80" name="TextBox 79"/>
          <p:cNvSpPr txBox="1"/>
          <p:nvPr/>
        </p:nvSpPr>
        <p:spPr>
          <a:xfrm>
            <a:off x="6095815" y="3348526"/>
            <a:ext cx="6930437" cy="1384995"/>
          </a:xfrm>
          <a:prstGeom prst="rect">
            <a:avLst/>
          </a:prstGeom>
          <a:noFill/>
        </p:spPr>
        <p:txBody>
          <a:bodyPr wrap="square" rtlCol="0">
            <a:spAutoFit/>
          </a:bodyPr>
          <a:lstStyle/>
          <a:p>
            <a:endParaRPr lang="en-US" sz="1400" dirty="0"/>
          </a:p>
          <a:p>
            <a:endParaRPr lang="en-US" sz="1400" dirty="0"/>
          </a:p>
          <a:p>
            <a:endParaRPr lang="en-US" sz="1400" dirty="0"/>
          </a:p>
          <a:p>
            <a:r>
              <a:rPr lang="en-US" sz="1400" dirty="0"/>
              <a:t>           </a:t>
            </a:r>
          </a:p>
          <a:p>
            <a:endParaRPr lang="en-US" sz="1400" dirty="0"/>
          </a:p>
          <a:p>
            <a:endParaRPr lang="en-US" sz="1400" dirty="0"/>
          </a:p>
        </p:txBody>
      </p:sp>
      <p:cxnSp>
        <p:nvCxnSpPr>
          <p:cNvPr id="24" name="Straight Connector 23"/>
          <p:cNvCxnSpPr/>
          <p:nvPr/>
        </p:nvCxnSpPr>
        <p:spPr>
          <a:xfrm>
            <a:off x="12317506" y="398111"/>
            <a:ext cx="12321" cy="1733310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79281" y="528739"/>
            <a:ext cx="5156747" cy="7940635"/>
          </a:xfrm>
          <a:prstGeom prst="rect">
            <a:avLst/>
          </a:prstGeom>
          <a:noFill/>
        </p:spPr>
        <p:txBody>
          <a:bodyPr wrap="square" rtlCol="0">
            <a:spAutoFit/>
          </a:bodyPr>
          <a:lstStyle/>
          <a:p>
            <a:r>
              <a:rPr lang="en-US" sz="1800" b="1" dirty="0"/>
              <a:t>CHAUGA RIVER FORMATION                DEFORMATIONAL FABRICS</a:t>
            </a:r>
          </a:p>
          <a:p>
            <a:r>
              <a:rPr lang="en-US" sz="1200" dirty="0"/>
              <a:t> </a:t>
            </a:r>
          </a:p>
          <a:p>
            <a:r>
              <a:rPr lang="en-US" sz="1400" dirty="0"/>
              <a:t>In the western IP, </a:t>
            </a:r>
            <a:r>
              <a:rPr lang="en-US" sz="1400" dirty="0" err="1"/>
              <a:t>Chauga</a:t>
            </a:r>
            <a:r>
              <a:rPr lang="en-US" sz="1400" dirty="0"/>
              <a:t> River Formation garnet schist and garnet metasiltstone in the hanging wall of the </a:t>
            </a:r>
            <a:r>
              <a:rPr lang="en-US" sz="1400" dirty="0" err="1"/>
              <a:t>Eastatoee</a:t>
            </a:r>
            <a:r>
              <a:rPr lang="en-US" sz="1400" dirty="0"/>
              <a:t> fault forms a continuous belt of resistant rocks that crosses five quadrangles (between Salem and </a:t>
            </a:r>
            <a:r>
              <a:rPr lang="en-US" sz="1400" dirty="0" err="1"/>
              <a:t>Standingstone</a:t>
            </a:r>
            <a:r>
              <a:rPr lang="en-US" sz="1400" dirty="0"/>
              <a:t> Mountain quadrangles, </a:t>
            </a:r>
            <a:r>
              <a:rPr lang="en-US" sz="1400" b="1" dirty="0"/>
              <a:t>Figure 1</a:t>
            </a:r>
            <a:r>
              <a:rPr lang="en-US" sz="1400" dirty="0"/>
              <a:t>). S-C’ fabric, folds, and </a:t>
            </a:r>
            <a:r>
              <a:rPr lang="en-US" sz="1400" dirty="0" err="1"/>
              <a:t>boudinage</a:t>
            </a:r>
            <a:r>
              <a:rPr lang="en-US" sz="1400" dirty="0"/>
              <a:t> are common in ledge and cliff exposures. Foliation and </a:t>
            </a:r>
            <a:r>
              <a:rPr lang="en-US" sz="1400" dirty="0" err="1"/>
              <a:t>schistosity</a:t>
            </a:r>
            <a:r>
              <a:rPr lang="en-US" sz="1400" dirty="0"/>
              <a:t> in </a:t>
            </a:r>
            <a:r>
              <a:rPr lang="en-US" sz="1400" dirty="0" err="1"/>
              <a:t>Chauga</a:t>
            </a:r>
            <a:r>
              <a:rPr lang="en-US" sz="1400" dirty="0"/>
              <a:t> River Formation rocks is a secondary foliation, as indicated by </a:t>
            </a:r>
            <a:r>
              <a:rPr lang="en-US" sz="1400" dirty="0" err="1"/>
              <a:t>intrafolial</a:t>
            </a:r>
            <a:r>
              <a:rPr lang="en-US" sz="1400" dirty="0"/>
              <a:t> folds and lenticular amphibolite enclaves internally preserving isoclines with foliation truncated at their margins. </a:t>
            </a:r>
          </a:p>
          <a:p>
            <a:endParaRPr lang="en-US" sz="1400" dirty="0"/>
          </a:p>
          <a:p>
            <a:r>
              <a:rPr lang="en-US" sz="1400" dirty="0"/>
              <a:t>Two end-member </a:t>
            </a:r>
            <a:r>
              <a:rPr lang="en-US" sz="1400" dirty="0" err="1"/>
              <a:t>lithologies</a:t>
            </a:r>
            <a:r>
              <a:rPr lang="en-US" sz="1400" dirty="0"/>
              <a:t> are present. The first is a hard, dark-gray, fine-crystalline, poorly layered, </a:t>
            </a:r>
            <a:r>
              <a:rPr lang="en-US" sz="1400" dirty="0" err="1"/>
              <a:t>equigranular</a:t>
            </a:r>
            <a:r>
              <a:rPr lang="en-US" sz="1400" dirty="0"/>
              <a:t> metasiltstone contains garnet, muscovite, biotite, feldspar that is locally </a:t>
            </a:r>
            <a:r>
              <a:rPr lang="en-US" sz="1400" dirty="0" err="1"/>
              <a:t>porphyroclastic</a:t>
            </a:r>
            <a:r>
              <a:rPr lang="en-US" sz="1400" dirty="0"/>
              <a:t>, and quartz. The second is a schistose rock that is a dark, fine- to medium-crystalline garnet-muscovite-biotite button schist. An S-C’ fabric is developed in this schist throughout the outcrop belt, but particularly in Sunset, </a:t>
            </a:r>
            <a:r>
              <a:rPr lang="en-US" sz="1400" dirty="0" err="1"/>
              <a:t>Eastatoee</a:t>
            </a:r>
            <a:r>
              <a:rPr lang="en-US" sz="1400" dirty="0"/>
              <a:t> Gap, and SM quadrangles. Almandine garnet (1-2 mm, up to 5 mm) is </a:t>
            </a:r>
            <a:r>
              <a:rPr lang="en-US" sz="1400" dirty="0" err="1"/>
              <a:t>idioblastic</a:t>
            </a:r>
            <a:r>
              <a:rPr lang="en-US" sz="1400" dirty="0"/>
              <a:t>. </a:t>
            </a:r>
          </a:p>
          <a:p>
            <a:endParaRPr lang="en-US" sz="1400" dirty="0"/>
          </a:p>
          <a:p>
            <a:r>
              <a:rPr lang="en-US" sz="1400" dirty="0"/>
              <a:t>The S-C’ fabric consists of coarse muscovite flakes or aggregates of finer muscovite that form conspicuous buttons in a groundmass of fine-crystalline biotite </a:t>
            </a:r>
            <a:r>
              <a:rPr lang="en-US" sz="1400" b="1" dirty="0"/>
              <a:t>(Figures 7a, b, c, d). </a:t>
            </a:r>
            <a:r>
              <a:rPr lang="en-US" sz="1400" dirty="0"/>
              <a:t>Buttons litter the ground surface. The schistose rocks may contain resistant layers and pods of medium- to coarse-crystalline </a:t>
            </a:r>
            <a:r>
              <a:rPr lang="en-US" sz="1400" dirty="0" err="1"/>
              <a:t>granitoid</a:t>
            </a:r>
            <a:r>
              <a:rPr lang="en-US" sz="1400" dirty="0"/>
              <a:t> material and pegmatite, which is locally foliated and sheared </a:t>
            </a:r>
            <a:r>
              <a:rPr lang="en-US" sz="1400" b="1" dirty="0"/>
              <a:t>(Figure 7e). </a:t>
            </a:r>
            <a:r>
              <a:rPr lang="en-US" sz="1400" dirty="0"/>
              <a:t>S-C’ fabrics  consistently </a:t>
            </a:r>
            <a:r>
              <a:rPr lang="en-US" sz="1400"/>
              <a:t>indicate top-to-the-SW </a:t>
            </a:r>
            <a:r>
              <a:rPr lang="en-US" sz="1400" dirty="0"/>
              <a:t>and -S movements. </a:t>
            </a:r>
          </a:p>
          <a:p>
            <a:r>
              <a:rPr lang="en-US" sz="1400" dirty="0"/>
              <a:t>The top-to-the-SW and -S movements may have been focused near the base of the collapsing regional thrust stack in weak </a:t>
            </a:r>
            <a:r>
              <a:rPr lang="en-US" sz="1400" dirty="0" err="1"/>
              <a:t>Chauga</a:t>
            </a:r>
            <a:r>
              <a:rPr lang="en-US" sz="1400" dirty="0"/>
              <a:t> River schist because that is the position of a sharp rheological contrast, with more rigid Poor Mountain amphibolite above and weak, more ductile schist immediately below.</a:t>
            </a:r>
          </a:p>
          <a:p>
            <a:endParaRPr lang="en-US" sz="1400" dirty="0"/>
          </a:p>
          <a:p>
            <a:endParaRPr lang="en-US" sz="14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192" y="521430"/>
            <a:ext cx="4452685" cy="333951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117" y="3993216"/>
            <a:ext cx="4445972" cy="333447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6533" y="7446905"/>
            <a:ext cx="4428556" cy="332141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534" y="10921640"/>
            <a:ext cx="4437504" cy="3328128"/>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6533" y="14403086"/>
            <a:ext cx="4437505" cy="3328129"/>
          </a:xfrm>
          <a:prstGeom prst="rect">
            <a:avLst/>
          </a:prstGeom>
        </p:spPr>
      </p:pic>
      <p:sp>
        <p:nvSpPr>
          <p:cNvPr id="20" name="TextBox 19"/>
          <p:cNvSpPr txBox="1"/>
          <p:nvPr/>
        </p:nvSpPr>
        <p:spPr>
          <a:xfrm>
            <a:off x="1418227" y="8287849"/>
            <a:ext cx="4881282" cy="5539978"/>
          </a:xfrm>
          <a:prstGeom prst="rect">
            <a:avLst/>
          </a:prstGeom>
          <a:noFill/>
        </p:spPr>
        <p:txBody>
          <a:bodyPr wrap="square" rtlCol="0">
            <a:spAutoFit/>
          </a:bodyPr>
          <a:lstStyle/>
          <a:p>
            <a:r>
              <a:rPr lang="en-US" sz="1800" b="1" dirty="0"/>
              <a:t>Figure 7.</a:t>
            </a:r>
            <a:r>
              <a:rPr lang="en-US" sz="1200" dirty="0"/>
              <a:t> </a:t>
            </a:r>
            <a:r>
              <a:rPr lang="en-US" sz="1400" b="1" dirty="0" err="1"/>
              <a:t>Chauga</a:t>
            </a:r>
            <a:r>
              <a:rPr lang="en-US" sz="1400" b="1" dirty="0"/>
              <a:t> River Formation shear fabrics</a:t>
            </a:r>
            <a:r>
              <a:rPr lang="en-US" sz="1400" dirty="0"/>
              <a:t>. </a:t>
            </a:r>
          </a:p>
          <a:p>
            <a:endParaRPr lang="en-US" sz="1400" b="1" dirty="0"/>
          </a:p>
          <a:p>
            <a:r>
              <a:rPr lang="en-US" sz="1400" b="1" dirty="0"/>
              <a:t>a.</a:t>
            </a:r>
            <a:r>
              <a:rPr lang="en-US" sz="1400" dirty="0"/>
              <a:t> S-C’ fabric in garnet button schist, </a:t>
            </a:r>
            <a:r>
              <a:rPr lang="en-US" sz="1400" dirty="0" err="1"/>
              <a:t>Eastatoe</a:t>
            </a:r>
            <a:r>
              <a:rPr lang="en-US" sz="1400" dirty="0"/>
              <a:t> Gap quadrangle. S surfaces dip gently left, C’ surfaces dip steeply, upper left to lower right. View E; top-to-right shear sense. Lens cap 3 cm. </a:t>
            </a:r>
          </a:p>
          <a:p>
            <a:endParaRPr lang="en-US" sz="1400" b="1" dirty="0"/>
          </a:p>
          <a:p>
            <a:r>
              <a:rPr lang="en-US" sz="1400" b="1" dirty="0"/>
              <a:t>b.</a:t>
            </a:r>
            <a:r>
              <a:rPr lang="en-US" sz="1400" dirty="0"/>
              <a:t> S-C’ fabric in garnet button schist, </a:t>
            </a:r>
            <a:r>
              <a:rPr lang="en-US" sz="1400" dirty="0" err="1"/>
              <a:t>Standingstone</a:t>
            </a:r>
            <a:r>
              <a:rPr lang="en-US" sz="1400" dirty="0"/>
              <a:t> Mountain quadrangle. </a:t>
            </a:r>
            <a:r>
              <a:rPr lang="en-US" sz="1400" dirty="0" err="1"/>
              <a:t>Schistosity</a:t>
            </a:r>
            <a:r>
              <a:rPr lang="en-US" sz="1400" dirty="0"/>
              <a:t> in gold-weathering mica buttons dips gently right. C’ surfaces dip gently upper right to lower left. View to west; top-to-left shear sense. Scale in inches. </a:t>
            </a:r>
          </a:p>
          <a:p>
            <a:endParaRPr lang="en-US" sz="1400" b="1" dirty="0"/>
          </a:p>
          <a:p>
            <a:r>
              <a:rPr lang="en-US" sz="1400" b="1" dirty="0"/>
              <a:t>c.</a:t>
            </a:r>
            <a:r>
              <a:rPr lang="en-US" sz="1400" dirty="0"/>
              <a:t> S-C’ fabric in garnet button schist, </a:t>
            </a:r>
            <a:r>
              <a:rPr lang="en-US" sz="1400" dirty="0" err="1"/>
              <a:t>Eastatoe</a:t>
            </a:r>
            <a:r>
              <a:rPr lang="en-US" sz="1400" dirty="0"/>
              <a:t> Gap quadrangle. S surfaces dip gently left, C’ surfaces dip steeply upper left to lower right. View SE; top-to-right (SW) shear sense. Pencil portion 6 cm.</a:t>
            </a:r>
          </a:p>
          <a:p>
            <a:endParaRPr lang="en-US" sz="1400" dirty="0"/>
          </a:p>
          <a:p>
            <a:r>
              <a:rPr lang="en-US" sz="1400" b="1" dirty="0"/>
              <a:t>d.</a:t>
            </a:r>
            <a:r>
              <a:rPr lang="en-US" sz="1400" dirty="0"/>
              <a:t> S-C fabric in garnet mica metasiltstone, </a:t>
            </a:r>
            <a:r>
              <a:rPr lang="en-US" sz="1400" dirty="0" err="1"/>
              <a:t>Eastatoe</a:t>
            </a:r>
            <a:r>
              <a:rPr lang="en-US" sz="1400" dirty="0"/>
              <a:t> Gap quadrangle. Scattered dark muscovite buttons, with internal </a:t>
            </a:r>
            <a:r>
              <a:rPr lang="en-US" sz="1400" dirty="0" err="1"/>
              <a:t>schistosity</a:t>
            </a:r>
            <a:r>
              <a:rPr lang="en-US" sz="1400" dirty="0"/>
              <a:t> dipping gently right. C surfaces horizontal. View to NW; shear sense top-to-left (SW). Bleach zone along fracture. Knife 9 cm. </a:t>
            </a:r>
          </a:p>
          <a:p>
            <a:endParaRPr lang="en-US" sz="1400" b="1" dirty="0"/>
          </a:p>
          <a:p>
            <a:r>
              <a:rPr lang="en-US" sz="1400" b="1" dirty="0"/>
              <a:t>e.</a:t>
            </a:r>
            <a:r>
              <a:rPr lang="en-US" sz="1400" dirty="0"/>
              <a:t> </a:t>
            </a:r>
            <a:r>
              <a:rPr lang="en-US" sz="1400" dirty="0" err="1"/>
              <a:t>Asymetric</a:t>
            </a:r>
            <a:r>
              <a:rPr lang="en-US" sz="1400" dirty="0"/>
              <a:t> </a:t>
            </a:r>
            <a:r>
              <a:rPr lang="en-US" sz="1400" dirty="0" err="1"/>
              <a:t>quartzo</a:t>
            </a:r>
            <a:r>
              <a:rPr lang="en-US" sz="1400" dirty="0"/>
              <a:t>-feldspathic lenses in </a:t>
            </a:r>
            <a:r>
              <a:rPr lang="en-US" sz="1400" dirty="0" err="1"/>
              <a:t>saprolitic</a:t>
            </a:r>
            <a:r>
              <a:rPr lang="en-US" sz="1400" dirty="0"/>
              <a:t> schist. View to NW; top-to-left (SW) shear sense. Hammer 40 cm.</a:t>
            </a:r>
          </a:p>
          <a:p>
            <a:endParaRPr lang="en-US" sz="1400" dirty="0"/>
          </a:p>
        </p:txBody>
      </p:sp>
      <p:sp>
        <p:nvSpPr>
          <p:cNvPr id="28" name="TextBox 27"/>
          <p:cNvSpPr txBox="1"/>
          <p:nvPr/>
        </p:nvSpPr>
        <p:spPr>
          <a:xfrm>
            <a:off x="12573000" y="438452"/>
            <a:ext cx="7315200" cy="7048083"/>
          </a:xfrm>
          <a:prstGeom prst="rect">
            <a:avLst/>
          </a:prstGeom>
          <a:noFill/>
        </p:spPr>
        <p:txBody>
          <a:bodyPr wrap="square" rtlCol="0">
            <a:spAutoFit/>
          </a:bodyPr>
          <a:lstStyle/>
          <a:p>
            <a:r>
              <a:rPr lang="en-US" sz="1800" b="1" dirty="0"/>
              <a:t>TIMING OF GRAVITATIONAL COLLAPSE</a:t>
            </a:r>
          </a:p>
          <a:p>
            <a:r>
              <a:rPr lang="en-US" sz="1400" dirty="0"/>
              <a:t> </a:t>
            </a:r>
          </a:p>
          <a:p>
            <a:r>
              <a:rPr lang="en-US" sz="1400" dirty="0"/>
              <a:t>A key issue is the direct linkages that exist between older features formed initially </a:t>
            </a:r>
            <a:r>
              <a:rPr lang="en-US" sz="1400" i="1" dirty="0"/>
              <a:t>outside</a:t>
            </a:r>
            <a:r>
              <a:rPr lang="en-US" sz="1400" dirty="0"/>
              <a:t> the Brevard zone in the western IP</a:t>
            </a:r>
            <a:r>
              <a:rPr lang="en-US" sz="1400" b="1" dirty="0"/>
              <a:t> </a:t>
            </a:r>
            <a:r>
              <a:rPr lang="en-US" sz="1400" dirty="0"/>
              <a:t>and</a:t>
            </a:r>
            <a:r>
              <a:rPr lang="en-US" sz="1400" b="1" dirty="0"/>
              <a:t> </a:t>
            </a:r>
            <a:r>
              <a:rPr lang="en-US" sz="1400" dirty="0"/>
              <a:t>their later incorporation </a:t>
            </a:r>
            <a:r>
              <a:rPr lang="en-US" sz="1400" i="1" dirty="0"/>
              <a:t>into </a:t>
            </a:r>
            <a:r>
              <a:rPr lang="en-US" sz="1400" dirty="0"/>
              <a:t>the Brevard zone. Those structures are: 1) the </a:t>
            </a:r>
            <a:r>
              <a:rPr lang="en-US" sz="1400" dirty="0" err="1"/>
              <a:t>Eastatoee</a:t>
            </a:r>
            <a:r>
              <a:rPr lang="en-US" sz="1400" dirty="0"/>
              <a:t> ductile thrust, which had been incorporated into the Brevard</a:t>
            </a:r>
          </a:p>
          <a:p>
            <a:r>
              <a:rPr lang="en-US" sz="1400" dirty="0"/>
              <a:t> zone and duplicated by imbricate thrusting </a:t>
            </a:r>
            <a:r>
              <a:rPr lang="en-US" sz="1400" i="1" dirty="0"/>
              <a:t>within it, </a:t>
            </a:r>
            <a:r>
              <a:rPr lang="en-US" sz="1400" dirty="0"/>
              <a:t>and 2)</a:t>
            </a:r>
            <a:r>
              <a:rPr lang="en-US" sz="1400" i="1" dirty="0"/>
              <a:t> </a:t>
            </a:r>
            <a:r>
              <a:rPr lang="en-US" sz="1400" dirty="0"/>
              <a:t>top-to-the-SW S-C’ fabric in the </a:t>
            </a:r>
            <a:r>
              <a:rPr lang="en-US" sz="1400" dirty="0" err="1"/>
              <a:t>Chauga</a:t>
            </a:r>
            <a:r>
              <a:rPr lang="en-US" sz="1400" dirty="0"/>
              <a:t> River Formation. </a:t>
            </a:r>
            <a:r>
              <a:rPr lang="en-US" sz="1400" dirty="0" err="1"/>
              <a:t>Bobyarchick</a:t>
            </a:r>
            <a:r>
              <a:rPr lang="en-US" sz="1400" dirty="0"/>
              <a:t> and others (1988) recognized that ‘early’ thrusts had been </a:t>
            </a:r>
          </a:p>
          <a:p>
            <a:r>
              <a:rPr lang="en-US" sz="1400" dirty="0"/>
              <a:t>incorporated into the Brevard zone from outside it, including the </a:t>
            </a:r>
            <a:r>
              <a:rPr lang="en-US" sz="1400" dirty="0" err="1"/>
              <a:t>Eastatoee</a:t>
            </a:r>
            <a:r>
              <a:rPr lang="en-US" sz="1400" dirty="0"/>
              <a:t> fault and thrusts that placed Henderson Gneiss </a:t>
            </a:r>
            <a:r>
              <a:rPr lang="en-US" sz="1400" i="1" dirty="0"/>
              <a:t>onto</a:t>
            </a:r>
            <a:r>
              <a:rPr lang="en-US" sz="1400" dirty="0"/>
              <a:t> </a:t>
            </a:r>
            <a:r>
              <a:rPr lang="en-US" sz="1400" dirty="0" err="1"/>
              <a:t>Chauga</a:t>
            </a:r>
            <a:r>
              <a:rPr lang="en-US" sz="1400" dirty="0"/>
              <a:t> River Formation rocks. </a:t>
            </a:r>
          </a:p>
          <a:p>
            <a:endParaRPr lang="en-US" sz="1400" dirty="0"/>
          </a:p>
          <a:p>
            <a:r>
              <a:rPr lang="en-US" sz="1400" dirty="0"/>
              <a:t>If the emplacement of crystalline thrust sheets and development of the nearby Brevard zone are both part of Acadian </a:t>
            </a:r>
            <a:r>
              <a:rPr lang="en-US" sz="1400" dirty="0" err="1"/>
              <a:t>orogenesis</a:t>
            </a:r>
            <a:r>
              <a:rPr lang="en-US" sz="1400" dirty="0"/>
              <a:t> (Hatcher, 2001), then gravitational collapse of the thrust stack took place between those deformational events. Therefore, three major tectonic events would necessarily have occurred within a relatively limited time interval (&lt; 20? million years, as interpreted from data of Hatcher and </a:t>
            </a:r>
            <a:r>
              <a:rPr lang="en-US" sz="1400" dirty="0" err="1"/>
              <a:t>Merschat</a:t>
            </a:r>
            <a:r>
              <a:rPr lang="en-US" sz="1400" dirty="0"/>
              <a:t>, 2006). An alternate explanation is that thrust sheet emplacement and subsequent gravitational collapse in the western IP were part of </a:t>
            </a:r>
          </a:p>
          <a:p>
            <a:r>
              <a:rPr lang="en-US" sz="1400" dirty="0"/>
              <a:t>Taconic </a:t>
            </a:r>
            <a:r>
              <a:rPr lang="en-US" sz="1400" dirty="0" err="1"/>
              <a:t>orogenesis</a:t>
            </a:r>
            <a:r>
              <a:rPr lang="en-US" sz="1400" dirty="0"/>
              <a:t>.</a:t>
            </a:r>
          </a:p>
          <a:p>
            <a:r>
              <a:rPr lang="en-US" sz="1400" dirty="0"/>
              <a:t>	</a:t>
            </a:r>
          </a:p>
          <a:p>
            <a:r>
              <a:rPr lang="en-US" sz="1400" dirty="0"/>
              <a:t>Henderson Gneiss in the footwall of the </a:t>
            </a:r>
            <a:r>
              <a:rPr lang="en-US" sz="1400" dirty="0" err="1"/>
              <a:t>Eastatoee</a:t>
            </a:r>
            <a:r>
              <a:rPr lang="en-US" sz="1400" dirty="0"/>
              <a:t> fault is </a:t>
            </a:r>
            <a:r>
              <a:rPr lang="en-US" sz="1400" dirty="0" err="1"/>
              <a:t>mylonitic</a:t>
            </a:r>
            <a:r>
              <a:rPr lang="en-US" sz="1400" dirty="0"/>
              <a:t> wherever present in the Mountain Bridge area. Widespread sigma, delta, and S-C and S-C-C’ shear sense indicators in Henderson Gneiss are dextral, that is top-to-the-SW. These shear sense indicators were assigned to ‘earlier </a:t>
            </a:r>
            <a:r>
              <a:rPr lang="en-US" sz="1400" dirty="0" err="1"/>
              <a:t>Alleghanian</a:t>
            </a:r>
            <a:r>
              <a:rPr lang="en-US" sz="1400" dirty="0"/>
              <a:t>’ </a:t>
            </a:r>
            <a:r>
              <a:rPr lang="en-US" sz="1400" dirty="0" err="1"/>
              <a:t>mylonitization</a:t>
            </a:r>
            <a:r>
              <a:rPr lang="en-US" sz="1400" dirty="0"/>
              <a:t> by </a:t>
            </a:r>
            <a:r>
              <a:rPr lang="en-US" sz="1400" dirty="0" err="1"/>
              <a:t>Bobyarchick</a:t>
            </a:r>
            <a:r>
              <a:rPr lang="en-US" sz="1400" dirty="0"/>
              <a:t> and others (1988). Dennis (2007) gives Mid-Late Devonian ages to </a:t>
            </a:r>
            <a:r>
              <a:rPr lang="en-US" sz="1400" dirty="0" err="1"/>
              <a:t>mylonitic</a:t>
            </a:r>
            <a:r>
              <a:rPr lang="en-US" sz="1400" dirty="0"/>
              <a:t> Henderson Gneiss. Hatcher (2001) assigns the dextral, ‘chlorite-muscovite stable’ S-C fabric in the Brevard zone to ‘late Paleozoic’ (</a:t>
            </a:r>
            <a:r>
              <a:rPr lang="en-US" sz="1400" dirty="0" err="1"/>
              <a:t>Alleghanian</a:t>
            </a:r>
            <a:r>
              <a:rPr lang="en-US" sz="1400" dirty="0"/>
              <a:t>) reactivation. </a:t>
            </a:r>
          </a:p>
          <a:p>
            <a:endParaRPr lang="en-US" sz="1400" dirty="0"/>
          </a:p>
          <a:p>
            <a:r>
              <a:rPr lang="en-US" sz="1400" dirty="0"/>
              <a:t>I suggest here the Henderson Gneiss and </a:t>
            </a:r>
            <a:r>
              <a:rPr lang="en-US" sz="1400" dirty="0" err="1"/>
              <a:t>Chauga</a:t>
            </a:r>
            <a:r>
              <a:rPr lang="en-US" sz="1400" dirty="0"/>
              <a:t> River dextral fabrics are older than the </a:t>
            </a:r>
            <a:r>
              <a:rPr lang="en-US" sz="1400" dirty="0" err="1"/>
              <a:t>Alleghanian</a:t>
            </a:r>
            <a:r>
              <a:rPr lang="en-US" sz="1400" dirty="0"/>
              <a:t> and possibly older than the Acadian. The fabrics initially were developed during the gravitational collapse, top-to-the-SW episode of the western IP thrust stack. Formation prior to the BZ does not preclude later reactivation by the Acadian or </a:t>
            </a:r>
            <a:r>
              <a:rPr lang="en-US" sz="1400" dirty="0" err="1"/>
              <a:t>Alleghanian</a:t>
            </a:r>
            <a:r>
              <a:rPr lang="en-US" sz="1400" dirty="0"/>
              <a:t> events.</a:t>
            </a:r>
          </a:p>
          <a:p>
            <a:r>
              <a:rPr lang="en-US" sz="1400" dirty="0"/>
              <a:t> </a:t>
            </a:r>
          </a:p>
          <a:p>
            <a:endParaRPr lang="en-US" sz="1400" dirty="0"/>
          </a:p>
        </p:txBody>
      </p:sp>
      <p:sp>
        <p:nvSpPr>
          <p:cNvPr id="32" name="TextBox 31"/>
          <p:cNvSpPr txBox="1"/>
          <p:nvPr/>
        </p:nvSpPr>
        <p:spPr>
          <a:xfrm>
            <a:off x="12598344" y="7629525"/>
            <a:ext cx="7185814" cy="5232202"/>
          </a:xfrm>
          <a:prstGeom prst="rect">
            <a:avLst/>
          </a:prstGeom>
          <a:noFill/>
        </p:spPr>
        <p:txBody>
          <a:bodyPr wrap="square" rtlCol="0">
            <a:spAutoFit/>
          </a:bodyPr>
          <a:lstStyle/>
          <a:p>
            <a:r>
              <a:rPr lang="en-US" sz="1800" b="1" dirty="0"/>
              <a:t>REFERENCES CITED</a:t>
            </a:r>
          </a:p>
          <a:p>
            <a:endParaRPr lang="en-US" sz="1800" b="1" dirty="0"/>
          </a:p>
          <a:p>
            <a:r>
              <a:rPr lang="en-US" sz="1400" dirty="0" err="1"/>
              <a:t>Bobyarchick</a:t>
            </a:r>
            <a:r>
              <a:rPr lang="en-US" sz="1400" dirty="0"/>
              <a:t>, Andy R., Edelman, Steven H., and Horton, Wright, Jr., 1988, The role of dextral strike slip in the displacement history of the Brevard zone: </a:t>
            </a:r>
            <a:r>
              <a:rPr lang="en-US" sz="1400" i="1" dirty="0"/>
              <a:t>in</a:t>
            </a:r>
            <a:r>
              <a:rPr lang="en-US" sz="1400" dirty="0"/>
              <a:t> </a:t>
            </a:r>
            <a:r>
              <a:rPr lang="en-US" sz="1400" dirty="0" err="1"/>
              <a:t>Secor</a:t>
            </a:r>
            <a:r>
              <a:rPr lang="en-US" sz="1400" dirty="0"/>
              <a:t>, D., Jr., ed., Southeastern Geological Excursions Guidebook, S.C. Geological Survey, p. 53-154.</a:t>
            </a:r>
          </a:p>
          <a:p>
            <a:endParaRPr lang="en-US" sz="1400" b="1" dirty="0"/>
          </a:p>
          <a:p>
            <a:r>
              <a:rPr lang="en-US" sz="1400" dirty="0"/>
              <a:t>Dennis, A. J., 2007, Cat Square basin, Catskill clastic wedge: Silurian-Devonian orogenic events in the central Appalachians and the crystalline southern Appalachians, </a:t>
            </a:r>
            <a:r>
              <a:rPr lang="en-US" sz="1400" i="1" dirty="0"/>
              <a:t>in </a:t>
            </a:r>
            <a:r>
              <a:rPr lang="en-US" sz="1400" dirty="0"/>
              <a:t>Sears, J.W., Harms, T.A., and </a:t>
            </a:r>
            <a:r>
              <a:rPr lang="en-US" sz="1400" dirty="0" err="1"/>
              <a:t>Evenchick</a:t>
            </a:r>
            <a:r>
              <a:rPr lang="en-US" sz="1400" dirty="0"/>
              <a:t>, C.A., eds., Whence the Mountains? Inquiries into the Evolution of Orogenic Systems: A Volume in Honor of Raymond A. Price: Geological Society of America Special Paper 433, p. 313–329.</a:t>
            </a:r>
          </a:p>
          <a:p>
            <a:endParaRPr lang="en-US" sz="1400" b="1" dirty="0"/>
          </a:p>
          <a:p>
            <a:r>
              <a:rPr lang="en-US" sz="1400" dirty="0"/>
              <a:t>Hatcher, R.D., Jr., 2001, Rheological partitioning during multiple reactivation of the </a:t>
            </a:r>
            <a:r>
              <a:rPr lang="en-US" sz="1400" dirty="0" err="1"/>
              <a:t>Palaeozoic</a:t>
            </a:r>
            <a:r>
              <a:rPr lang="en-US" sz="1400" dirty="0"/>
              <a:t> Brevard fault zone, southern Appalachians, USA: </a:t>
            </a:r>
            <a:r>
              <a:rPr lang="en-US" sz="1400" i="1" dirty="0"/>
              <a:t>in</a:t>
            </a:r>
            <a:r>
              <a:rPr lang="en-US" sz="1400" dirty="0"/>
              <a:t> </a:t>
            </a:r>
            <a:r>
              <a:rPr lang="en-US" sz="1400" dirty="0" err="1"/>
              <a:t>Holdsworth</a:t>
            </a:r>
            <a:r>
              <a:rPr lang="en-US" sz="1400" dirty="0"/>
              <a:t>, R. E., Strachan, R. A., </a:t>
            </a:r>
            <a:r>
              <a:rPr lang="en-US" sz="1400" dirty="0" err="1"/>
              <a:t>Magloughlin</a:t>
            </a:r>
            <a:r>
              <a:rPr lang="en-US" sz="1400" dirty="0"/>
              <a:t>, J. F., Knipe, R. J., eds., The nature and tectonic significance of fault zone weakening, Geological Society, London, Special Publications, 186, p. 257-271.</a:t>
            </a:r>
          </a:p>
          <a:p>
            <a:endParaRPr lang="en-US" sz="1400" dirty="0"/>
          </a:p>
          <a:p>
            <a:r>
              <a:rPr lang="en-US" sz="1400" dirty="0"/>
              <a:t>Hatcher, Robert D., Jr., and </a:t>
            </a:r>
            <a:r>
              <a:rPr lang="en-US" sz="1400" dirty="0" err="1"/>
              <a:t>Merschat</a:t>
            </a:r>
            <a:r>
              <a:rPr lang="en-US" sz="1400" dirty="0"/>
              <a:t>, Arthur J., 2006, The Appalachian Inner Piedmont: an exhumed strike-parallel, tectonically-forced orogenic channel: </a:t>
            </a:r>
            <a:r>
              <a:rPr lang="en-US" sz="1400" i="1" dirty="0"/>
              <a:t>in</a:t>
            </a:r>
            <a:r>
              <a:rPr lang="en-US" sz="1400" dirty="0"/>
              <a:t> Law, R. D., Searle, M. P. &amp; Godin, L., eds., Channel Flow, Ductile Extrusion and Exhumation in Continental Collision Zones, Geological Society, London, Special Publications, 268, p. 517–541.</a:t>
            </a:r>
          </a:p>
          <a:p>
            <a:endParaRPr lang="en-US" sz="1400" dirty="0"/>
          </a:p>
          <a:p>
            <a:endParaRPr lang="en-US" sz="1800" b="1" dirty="0"/>
          </a:p>
        </p:txBody>
      </p:sp>
      <p:cxnSp>
        <p:nvCxnSpPr>
          <p:cNvPr id="36" name="Straight Connector 35"/>
          <p:cNvCxnSpPr/>
          <p:nvPr/>
        </p:nvCxnSpPr>
        <p:spPr>
          <a:xfrm>
            <a:off x="12346039" y="7357697"/>
            <a:ext cx="72890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57649" y="14798720"/>
            <a:ext cx="5156200" cy="787400"/>
          </a:xfrm>
          <a:prstGeom prst="rect">
            <a:avLst/>
          </a:prstGeom>
        </p:spPr>
      </p:pic>
      <p:cxnSp>
        <p:nvCxnSpPr>
          <p:cNvPr id="53" name="Straight Connector 52"/>
          <p:cNvCxnSpPr/>
          <p:nvPr/>
        </p:nvCxnSpPr>
        <p:spPr>
          <a:xfrm>
            <a:off x="12302497" y="12654791"/>
            <a:ext cx="72890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2598344" y="12911965"/>
            <a:ext cx="6946330" cy="1231106"/>
          </a:xfrm>
          <a:prstGeom prst="rect">
            <a:avLst/>
          </a:prstGeom>
          <a:noFill/>
        </p:spPr>
        <p:txBody>
          <a:bodyPr wrap="square" rtlCol="0">
            <a:spAutoFit/>
          </a:bodyPr>
          <a:lstStyle/>
          <a:p>
            <a:r>
              <a:rPr lang="en-US" sz="1800" b="1" dirty="0"/>
              <a:t>ACKNOWLEDGEMENTS</a:t>
            </a:r>
            <a:endParaRPr lang="en-US" sz="1800" dirty="0"/>
          </a:p>
          <a:p>
            <a:r>
              <a:rPr lang="en-US" sz="1400" dirty="0"/>
              <a:t>	</a:t>
            </a:r>
          </a:p>
          <a:p>
            <a:r>
              <a:rPr lang="en-US" sz="1400" dirty="0"/>
              <a:t>I gratefully acknowledge the continued professional and logistical support for geologic mapping of the South Carolina Department of Natural Resources, South Carolina Geological Survey. Many discussions with Bill Clendenin have helped unravel the complexities of the IP. </a:t>
            </a:r>
          </a:p>
        </p:txBody>
      </p:sp>
      <p:cxnSp>
        <p:nvCxnSpPr>
          <p:cNvPr id="56" name="Straight Connector 55"/>
          <p:cNvCxnSpPr/>
          <p:nvPr/>
        </p:nvCxnSpPr>
        <p:spPr>
          <a:xfrm>
            <a:off x="12331327" y="14435869"/>
            <a:ext cx="72890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81831" y="15981249"/>
            <a:ext cx="1930400" cy="2286000"/>
          </a:xfrm>
          <a:prstGeom prst="rect">
            <a:avLst/>
          </a:prstGeom>
        </p:spPr>
      </p:pic>
      <p:cxnSp>
        <p:nvCxnSpPr>
          <p:cNvPr id="59" name="Straight Connector 58"/>
          <p:cNvCxnSpPr/>
          <p:nvPr/>
        </p:nvCxnSpPr>
        <p:spPr>
          <a:xfrm>
            <a:off x="1231625" y="550511"/>
            <a:ext cx="12321" cy="1733310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027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1691</TotalTime>
  <Words>526</Words>
  <Application>Microsoft Macintosh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Furman University</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Ranson</dc:creator>
  <cp:lastModifiedBy>Jack Garihan</cp:lastModifiedBy>
  <cp:revision>412</cp:revision>
  <dcterms:created xsi:type="dcterms:W3CDTF">2012-10-24T21:32:01Z</dcterms:created>
  <dcterms:modified xsi:type="dcterms:W3CDTF">2018-03-02T13:46:41Z</dcterms:modified>
</cp:coreProperties>
</file>