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A63A-75AA-4982-AE10-82F39EE0040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2E01-09B3-411F-B547-921B79AB65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60610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RECENT SEISMIC MONITORING RESULTS FROM THE CENTRAL </a:t>
            </a:r>
          </a:p>
          <a:p>
            <a:pPr algn="ctr"/>
            <a:r>
              <a:rPr lang="en-US" b="1" dirty="0"/>
              <a:t>VIRGINIA SEISMIC ZONE: IMPLICATIONS FOR FAULT RUPTURE </a:t>
            </a:r>
          </a:p>
          <a:p>
            <a:pPr algn="ctr"/>
            <a:r>
              <a:rPr lang="en-US" b="1" dirty="0"/>
              <a:t>AREA - MOMENT RELATIONS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Martin Chapman, Jacob Beale</a:t>
            </a:r>
          </a:p>
          <a:p>
            <a:pPr algn="ctr"/>
            <a:r>
              <a:rPr lang="en-US" dirty="0"/>
              <a:t>Department of Geosciences</a:t>
            </a:r>
          </a:p>
          <a:p>
            <a:pPr algn="ctr"/>
            <a:r>
              <a:rPr lang="en-US" dirty="0"/>
              <a:t>Virginia Tech</a:t>
            </a:r>
          </a:p>
          <a:p>
            <a:pPr algn="ctr"/>
            <a:r>
              <a:rPr lang="en-US" dirty="0"/>
              <a:t>Blacksburg, Virginia</a:t>
            </a:r>
          </a:p>
          <a:p>
            <a:pPr algn="ctr"/>
            <a:r>
              <a:rPr lang="en-US" dirty="0"/>
              <a:t>email: mcc@vt.edu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GSA Southeastern Section Meeting</a:t>
            </a:r>
          </a:p>
          <a:p>
            <a:pPr algn="ctr"/>
            <a:r>
              <a:rPr lang="en-US" dirty="0"/>
              <a:t>Knoxville, TN</a:t>
            </a:r>
          </a:p>
          <a:p>
            <a:pPr algn="ctr"/>
            <a:r>
              <a:rPr lang="en-US" dirty="0"/>
              <a:t>April 13,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-report-louisa-ma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009" y="2057400"/>
            <a:ext cx="4092391" cy="4586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762000"/>
            <a:ext cx="7587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epicenters of earthquakes occurring from March 31 - Sept. 18, 2017 </a:t>
            </a:r>
          </a:p>
          <a:p>
            <a:r>
              <a:rPr lang="en-US" dirty="0"/>
              <a:t>are shown as yellow circles, with sizes scaled to magnitude. Temporary seismic </a:t>
            </a:r>
          </a:p>
          <a:p>
            <a:r>
              <a:rPr lang="en-US" dirty="0"/>
              <a:t>stations are shown as red triangles. The blue triangle is ANSS N4 station R58B.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67200"/>
            <a:ext cx="51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200400" y="48006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52400"/>
            <a:ext cx="8406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Recent Mineral earthquake aftershocks and seismic stations currently deployed in the </a:t>
            </a:r>
          </a:p>
          <a:p>
            <a:pPr algn="ctr"/>
            <a:r>
              <a:rPr lang="en-US" b="1" dirty="0"/>
              <a:t>Louisa County, VA area.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5334000"/>
            <a:ext cx="159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 epicenter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343400" y="5518666"/>
            <a:ext cx="2438400" cy="348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4191000"/>
            <a:ext cx="176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aftershock</a:t>
            </a:r>
          </a:p>
          <a:p>
            <a:r>
              <a:rPr lang="en-US" dirty="0"/>
              <a:t>focal mechanism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762000"/>
            <a:ext cx="5943600" cy="5537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971800" y="3429000"/>
            <a:ext cx="457200" cy="762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5953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581400" y="2667000"/>
            <a:ext cx="6858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5943600" cy="4291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356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600" dirty="0"/>
              <a:t>Red triangles show temporary seismic stations. Yellow circles show epicenters for the </a:t>
            </a:r>
          </a:p>
          <a:p>
            <a:r>
              <a:rPr lang="en-US" sz="1600" dirty="0"/>
              <a:t>March 31 -Sept 18, 2017 period. Small black circles show epicenters of immediate aftershocks that</a:t>
            </a:r>
          </a:p>
          <a:p>
            <a:r>
              <a:rPr lang="en-US" sz="1600" dirty="0"/>
              <a:t> occurred during the period August 25, 2011 - January 1, 2012.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19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Louisa County Area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897890"/>
            <a:ext cx="5943600" cy="5062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0320" y="114956"/>
            <a:ext cx="614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Red: Mineral aftershock hypocenters from 2011.</a:t>
            </a:r>
          </a:p>
          <a:p>
            <a:r>
              <a:rPr lang="en-US" dirty="0"/>
              <a:t>Green: aftershock hypocenters March 31- September 18, 2017.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648200"/>
            <a:ext cx="22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mainshock sub-events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0000" y="4114800"/>
            <a:ext cx="685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694054"/>
            <a:ext cx="1219200" cy="58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897890"/>
            <a:ext cx="1066800" cy="321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1042" y="978369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Northwest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986471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943600" cy="5149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614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Red: Mineral aftershock hypocenters from 2011.</a:t>
            </a:r>
          </a:p>
          <a:p>
            <a:r>
              <a:rPr lang="en-US" dirty="0"/>
              <a:t>Green: aftershock hypocenters March 31- September 18, 2017.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953000"/>
            <a:ext cx="22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mainshock sub-events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95800" y="4419600"/>
            <a:ext cx="685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91000" y="41148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267200"/>
            <a:ext cx="1724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5.7, stress</a:t>
            </a:r>
          </a:p>
          <a:p>
            <a:r>
              <a:rPr lang="en-US" dirty="0"/>
              <a:t>drop 70 </a:t>
            </a:r>
            <a:r>
              <a:rPr lang="en-US" dirty="0" err="1"/>
              <a:t>MPa</a:t>
            </a:r>
            <a:r>
              <a:rPr lang="en-US" dirty="0"/>
              <a:t>, </a:t>
            </a:r>
          </a:p>
          <a:p>
            <a:r>
              <a:rPr lang="en-US" dirty="0"/>
              <a:t>circular rupture</a:t>
            </a:r>
          </a:p>
          <a:p>
            <a:r>
              <a:rPr lang="en-US" dirty="0"/>
              <a:t>diameter 2.7 km</a:t>
            </a:r>
          </a:p>
          <a:p>
            <a:r>
              <a:rPr lang="en-US" dirty="0"/>
              <a:t>(Brune model)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10000" y="4419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orddoc\QiminWu\bssa paper figs\illustrator\fig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4892047" cy="42178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591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Aftershock statistics (August 25, 2011 - January 1, 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953000"/>
            <a:ext cx="131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to Omori</a:t>
            </a:r>
          </a:p>
          <a:p>
            <a:r>
              <a:rPr lang="en-US" dirty="0"/>
              <a:t>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606258"/>
            <a:ext cx="7930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fit to Omori's Law using the 2011 aftershock data predicts that we should be </a:t>
            </a:r>
          </a:p>
          <a:p>
            <a:r>
              <a:rPr lang="en-US" dirty="0"/>
              <a:t>seeing approximately 0.19 earthquakes per day with magnitudes greater than -0.4,</a:t>
            </a:r>
          </a:p>
          <a:p>
            <a:r>
              <a:rPr lang="en-US" dirty="0"/>
              <a:t>6 years later (i.e. August 23, 2017).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6939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fit to Omori's Law using the 2011 aftershock data predicts that we should </a:t>
            </a:r>
          </a:p>
          <a:p>
            <a:r>
              <a:rPr lang="en-US" sz="2000" b="1" dirty="0"/>
              <a:t>be seeing approximately 0.19 earthquakes per day with </a:t>
            </a:r>
            <a:r>
              <a:rPr lang="en-US" sz="2000" b="1" dirty="0" err="1"/>
              <a:t>Md</a:t>
            </a:r>
            <a:r>
              <a:rPr lang="en-US" sz="2000" b="1" dirty="0"/>
              <a:t>* greater than -0.4,</a:t>
            </a:r>
          </a:p>
          <a:p>
            <a:r>
              <a:rPr lang="en-US" sz="2000" b="1" dirty="0"/>
              <a:t>6 years later (</a:t>
            </a:r>
            <a:r>
              <a:rPr lang="en-US" sz="2000" b="1" dirty="0" err="1"/>
              <a:t>i.e</a:t>
            </a:r>
            <a:r>
              <a:rPr lang="en-US" sz="2000" b="1" dirty="0"/>
              <a:t>, August 23, 2017).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recorded 153 earthquakes with </a:t>
            </a:r>
            <a:r>
              <a:rPr lang="en-US" dirty="0" err="1"/>
              <a:t>Md</a:t>
            </a:r>
            <a:r>
              <a:rPr lang="en-US" dirty="0"/>
              <a:t>* &gt; -0.4 near the </a:t>
            </a:r>
            <a:r>
              <a:rPr lang="en-US" dirty="0" err="1"/>
              <a:t>mainshock</a:t>
            </a:r>
            <a:r>
              <a:rPr lang="en-US" dirty="0"/>
              <a:t> epicenter in the </a:t>
            </a:r>
          </a:p>
          <a:p>
            <a:r>
              <a:rPr lang="en-US" dirty="0"/>
              <a:t>period from March 13, 2017 through January 24, 2018. This corresponds to a rate of 0.48 </a:t>
            </a:r>
          </a:p>
          <a:p>
            <a:r>
              <a:rPr lang="en-US" dirty="0"/>
              <a:t>earthquakes per day, or two and one-half times the rate predicted by Omori's Law based </a:t>
            </a:r>
          </a:p>
          <a:p>
            <a:r>
              <a:rPr lang="en-US" dirty="0"/>
              <a:t>on the early (2011) aftershock data.</a:t>
            </a:r>
          </a:p>
          <a:p>
            <a:endParaRPr lang="en-US" dirty="0"/>
          </a:p>
          <a:p>
            <a:r>
              <a:rPr lang="en-US" b="1" i="1" dirty="0"/>
              <a:t>Clearly,  the aftershock sequence is still active, and is more intense than would be</a:t>
            </a:r>
          </a:p>
          <a:p>
            <a:r>
              <a:rPr lang="en-US" b="1" i="1" dirty="0"/>
              <a:t>predicted by Omori's Law and the early (2011) aftershock activity.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2286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264" y="597932"/>
            <a:ext cx="8587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Mineral aftershock sequence is still very much alive, and is more intense now</a:t>
            </a:r>
          </a:p>
          <a:p>
            <a:r>
              <a:rPr lang="en-US" dirty="0"/>
              <a:t>(6 years after the </a:t>
            </a:r>
            <a:r>
              <a:rPr lang="en-US" dirty="0" err="1"/>
              <a:t>mainshock</a:t>
            </a:r>
            <a:r>
              <a:rPr lang="en-US" dirty="0"/>
              <a:t>) than would be predicted by Omori's law, fitted to the early </a:t>
            </a:r>
          </a:p>
          <a:p>
            <a:r>
              <a:rPr lang="en-US" dirty="0"/>
              <a:t>2011 aftershock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93263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late aftershocks (2017) have a pattern very similar to the 2011 aftershocks. An obvious</a:t>
            </a:r>
          </a:p>
          <a:p>
            <a:r>
              <a:rPr lang="en-US" dirty="0"/>
              <a:t>gap in the aftershock activity near the zone that experienced mainshock rupture persists.</a:t>
            </a:r>
          </a:p>
          <a:p>
            <a:endParaRPr lang="en-US" dirty="0"/>
          </a:p>
          <a:p>
            <a:r>
              <a:rPr lang="en-US" dirty="0"/>
              <a:t>This aftershock gap is interpreted to represent the zone of actual moment release (rupture) </a:t>
            </a:r>
          </a:p>
          <a:p>
            <a:r>
              <a:rPr lang="en-US" dirty="0"/>
              <a:t>during the 2011 mainshock.  The size of this gap is surprisingly small (a few kilometers) for a</a:t>
            </a:r>
          </a:p>
          <a:p>
            <a:r>
              <a:rPr lang="en-US" dirty="0"/>
              <a:t>moment magnitude Mw 5.7 earthquake in California, </a:t>
            </a:r>
            <a:r>
              <a:rPr lang="en-US" b="1" u="sng" dirty="0"/>
              <a:t>but Virginia is NOT California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 results here are consistent with the findings of Wu and Chapman (2015). The </a:t>
            </a:r>
          </a:p>
          <a:p>
            <a:r>
              <a:rPr lang="en-US" dirty="0"/>
              <a:t>stress drop of the Mineral  earthquake was 70 MPa (700 bars).  This  is huge,  and is one of the</a:t>
            </a:r>
          </a:p>
          <a:p>
            <a:r>
              <a:rPr lang="en-US" dirty="0"/>
              <a:t>largest well-constrained stress drops ever documented  for an earthquake. Assuming a </a:t>
            </a:r>
          </a:p>
          <a:p>
            <a:r>
              <a:rPr lang="en-US" dirty="0"/>
              <a:t>circular rupture and the Brune model, the predicted rupture diameter is 2.7 km. This is tiny </a:t>
            </a:r>
          </a:p>
          <a:p>
            <a:r>
              <a:rPr lang="en-US" dirty="0"/>
              <a:t>compared to a typical California shock of Mw 5.7.</a:t>
            </a:r>
          </a:p>
          <a:p>
            <a:endParaRPr lang="en-US" dirty="0"/>
          </a:p>
          <a:p>
            <a:r>
              <a:rPr lang="en-US" dirty="0"/>
              <a:t>If the Mineral earthquake is representative of intraplate earthquakes, then they</a:t>
            </a:r>
          </a:p>
          <a:p>
            <a:r>
              <a:rPr lang="en-US" dirty="0"/>
              <a:t>have tiny rupture dimensions compared to typical plate boundary shocks of the same</a:t>
            </a:r>
          </a:p>
          <a:p>
            <a:r>
              <a:rPr lang="en-US" dirty="0"/>
              <a:t>moment. They occur on small fault patches and are intensely energetic, with</a:t>
            </a:r>
          </a:p>
          <a:p>
            <a:r>
              <a:rPr lang="en-US" dirty="0"/>
              <a:t>relatively large displacements</a:t>
            </a:r>
            <a:r>
              <a:rPr lang="en-US" b="1" i="1" dirty="0"/>
              <a:t>. In intraplate settings, pre-existing faults grow during larger</a:t>
            </a:r>
          </a:p>
          <a:p>
            <a:r>
              <a:rPr lang="en-US" b="1" i="1" dirty="0"/>
              <a:t>earthquakes by the breakage of fresh rock.</a:t>
            </a:r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8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7-2006 epicenters with ge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620000" cy="519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60" y="5791200"/>
            <a:ext cx="883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Circles show earthquake epicenters instrumentally located by the Virginia Tech </a:t>
            </a:r>
          </a:p>
          <a:p>
            <a:r>
              <a:rPr lang="en-US" dirty="0"/>
              <a:t>Seismological Observatory in central Virginia, 1977 - Aug. 23, 2011. Numbers are earthquake</a:t>
            </a:r>
          </a:p>
          <a:p>
            <a:r>
              <a:rPr lang="en-US" dirty="0"/>
              <a:t>magnitude. Colored regions indicate major geologic units.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992" y="76200"/>
            <a:ext cx="594815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190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Historical</a:t>
            </a:r>
          </a:p>
          <a:p>
            <a:r>
              <a:rPr lang="en-US" dirty="0"/>
              <a:t>(pre-instrumental)</a:t>
            </a:r>
          </a:p>
          <a:p>
            <a:r>
              <a:rPr lang="en-US" dirty="0"/>
              <a:t>epicenters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2971800"/>
            <a:ext cx="167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Instrumentally located</a:t>
            </a:r>
          </a:p>
          <a:p>
            <a:r>
              <a:rPr lang="en-US" dirty="0"/>
              <a:t>epicenters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4770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53200" y="3505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00200" y="1676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3657600"/>
            <a:ext cx="2660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great majority of</a:t>
            </a:r>
          </a:p>
          <a:p>
            <a:r>
              <a:rPr lang="en-US" dirty="0"/>
              <a:t>shocks in the Central</a:t>
            </a:r>
          </a:p>
          <a:p>
            <a:r>
              <a:rPr lang="en-US" dirty="0"/>
              <a:t>Virginia Seismic Zone have</a:t>
            </a:r>
          </a:p>
          <a:p>
            <a:r>
              <a:rPr lang="en-US" dirty="0"/>
              <a:t>been south of 38°N.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7000" y="4267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5486400"/>
            <a:ext cx="2743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Red circles show epicenters of shocks</a:t>
            </a:r>
          </a:p>
          <a:p>
            <a:r>
              <a:rPr lang="en-US" sz="1200" dirty="0"/>
              <a:t>located by a  3-month Virginia Tech - </a:t>
            </a:r>
          </a:p>
          <a:p>
            <a:r>
              <a:rPr lang="en-US" sz="1200" dirty="0"/>
              <a:t>USGS deployment of</a:t>
            </a:r>
          </a:p>
          <a:p>
            <a:r>
              <a:rPr lang="en-US" sz="1200" dirty="0"/>
              <a:t>temporary seismic stations in early 2014.</a:t>
            </a:r>
          </a:p>
          <a:p>
            <a:r>
              <a:rPr lang="en-US" sz="1200" dirty="0"/>
              <a:t>Blue triangles show station locations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icenters-topograph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62" y="1164336"/>
            <a:ext cx="8375438" cy="4703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752600"/>
            <a:ext cx="209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northeastern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343400"/>
            <a:ext cx="133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cluster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60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Although the Mineral 2011 mainshock was poorly recorded, the early aftershock </a:t>
            </a:r>
          </a:p>
          <a:p>
            <a:r>
              <a:rPr lang="en-US" sz="2000" dirty="0"/>
              <a:t>sequence was the best recorded in eastern U.S. history.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0198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From: </a:t>
            </a:r>
            <a:r>
              <a:rPr lang="en-US" sz="1400" dirty="0"/>
              <a:t>Wu, </a:t>
            </a:r>
            <a:r>
              <a:rPr lang="en-US" sz="1400" dirty="0" err="1"/>
              <a:t>Qimin</a:t>
            </a:r>
            <a:r>
              <a:rPr lang="en-US" sz="1400" dirty="0"/>
              <a:t>, M.C. Chapman and J.N. Beale, 2015, The Aftershock Sequence of the 2011 Mineral, Virginia, </a:t>
            </a:r>
          </a:p>
          <a:p>
            <a:r>
              <a:rPr lang="en-US" sz="1400" dirty="0"/>
              <a:t>Earthquake: Temporal and Spatial Distribution, Focal Mechanisms, Regional Stress and the Role of Coulomb Stress Transfer, Bulletin of the Seismological Society of America, v. 105, no. 5, p. 2521-2537, </a:t>
            </a:r>
            <a:r>
              <a:rPr lang="en-US" sz="1400" dirty="0" err="1"/>
              <a:t>doi</a:t>
            </a:r>
            <a:r>
              <a:rPr lang="en-US" sz="1400" dirty="0"/>
              <a:t>. 10.1785/0120150032</a:t>
            </a:r>
            <a:r>
              <a:rPr lang="en-US" sz="12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939" y="76200"/>
            <a:ext cx="6410061" cy="5872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259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Temporary seismic</a:t>
            </a:r>
          </a:p>
          <a:p>
            <a:r>
              <a:rPr lang="en-US" sz="2000" dirty="0"/>
              <a:t>stations operating</a:t>
            </a:r>
          </a:p>
          <a:p>
            <a:r>
              <a:rPr lang="en-US" sz="2000" dirty="0"/>
              <a:t>from August 23, 2011</a:t>
            </a:r>
          </a:p>
          <a:p>
            <a:r>
              <a:rPr lang="en-US" sz="2000" dirty="0"/>
              <a:t>until early January, 2012.</a:t>
            </a:r>
          </a:p>
          <a:p>
            <a:endParaRPr lang="en-US" dirty="0"/>
          </a:p>
          <a:p>
            <a:r>
              <a:rPr lang="en-US" sz="1600" dirty="0"/>
              <a:t>Contributors:  Virginia Tech, University of Memphis, Lehigh University, IRIS, USGS.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From: </a:t>
            </a:r>
            <a:r>
              <a:rPr lang="en-US" sz="1400" dirty="0"/>
              <a:t>Wu, </a:t>
            </a:r>
            <a:r>
              <a:rPr lang="en-US" sz="1400" dirty="0" err="1"/>
              <a:t>Qimin</a:t>
            </a:r>
            <a:r>
              <a:rPr lang="en-US" sz="1400" dirty="0"/>
              <a:t>, M.C. Chapman and J.N. Beale, 2015, The Aftershock Sequence of the 2011 Mineral, Virginia, </a:t>
            </a:r>
          </a:p>
          <a:p>
            <a:r>
              <a:rPr lang="en-US" sz="1400" dirty="0"/>
              <a:t>Earthquake: Temporal and Spatial Distribution, Focal Mechanisms, Regional Stress and the Role of Coulomb Stress Transfer, Bulletin of the Seismological Society of America, v. 105, no. 5, p. 2521-2537, </a:t>
            </a:r>
            <a:r>
              <a:rPr lang="en-US" sz="1400" dirty="0" err="1"/>
              <a:t>doi</a:t>
            </a:r>
            <a:r>
              <a:rPr lang="en-US" sz="1400" dirty="0"/>
              <a:t>. 10.1785/0120150032</a:t>
            </a:r>
            <a:r>
              <a:rPr lang="en-US" sz="1200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76200" y="152400"/>
            <a:ext cx="9067800" cy="4572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Double-Difference Aftershock Relocation (1,712 events)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Wu et al. (2015)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内容占位符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516" y="762000"/>
            <a:ext cx="4957560" cy="2743297"/>
          </a:xfrm>
          <a:prstGeom prst="rect">
            <a:avLst/>
          </a:prstGeom>
          <a:ln w="9360">
            <a:noFill/>
          </a:ln>
        </p:spPr>
      </p:pic>
      <p:pic>
        <p:nvPicPr>
          <p:cNvPr id="253" name="内容占位符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350" y="3788532"/>
            <a:ext cx="3796525" cy="1896326"/>
          </a:xfrm>
          <a:prstGeom prst="rect">
            <a:avLst/>
          </a:prstGeom>
          <a:ln w="9360">
            <a:noFill/>
          </a:ln>
        </p:spPr>
      </p:pic>
      <p:pic>
        <p:nvPicPr>
          <p:cNvPr id="254" name="图片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710" y="3804132"/>
            <a:ext cx="3796525" cy="1896326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>
            <a:off x="533400" y="3657600"/>
            <a:ext cx="626836" cy="3269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A</a:t>
            </a:r>
            <a:endParaRPr dirty="0"/>
          </a:p>
        </p:txBody>
      </p:sp>
      <p:sp>
        <p:nvSpPr>
          <p:cNvPr id="256" name="CustomShape 3"/>
          <p:cNvSpPr/>
          <p:nvPr/>
        </p:nvSpPr>
        <p:spPr>
          <a:xfrm>
            <a:off x="3886200" y="3733800"/>
            <a:ext cx="626836" cy="3269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A’</a:t>
            </a:r>
            <a:endParaRPr dirty="0"/>
          </a:p>
        </p:txBody>
      </p:sp>
      <p:sp>
        <p:nvSpPr>
          <p:cNvPr id="257" name="CustomShape 4"/>
          <p:cNvSpPr/>
          <p:nvPr/>
        </p:nvSpPr>
        <p:spPr>
          <a:xfrm>
            <a:off x="5168280" y="3733800"/>
            <a:ext cx="6991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B</a:t>
            </a:r>
            <a:endParaRPr dirty="0"/>
          </a:p>
        </p:txBody>
      </p:sp>
      <p:sp>
        <p:nvSpPr>
          <p:cNvPr id="258" name="CustomShape 5"/>
          <p:cNvSpPr/>
          <p:nvPr/>
        </p:nvSpPr>
        <p:spPr>
          <a:xfrm>
            <a:off x="8534400" y="3733800"/>
            <a:ext cx="69912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B’</a:t>
            </a:r>
            <a:endParaRPr dirty="0"/>
          </a:p>
        </p:txBody>
      </p:sp>
      <p:sp>
        <p:nvSpPr>
          <p:cNvPr id="259" name="CustomShape 6"/>
          <p:cNvSpPr/>
          <p:nvPr/>
        </p:nvSpPr>
        <p:spPr>
          <a:xfrm>
            <a:off x="228600" y="5715000"/>
            <a:ext cx="6643440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Black stars: 3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subevents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of the mainshock (Chapman, 2013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) </a:t>
            </a:r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357-2886-40BD-A738-21CE9437D3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0198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From: </a:t>
            </a:r>
            <a:r>
              <a:rPr lang="en-US" sz="1400" dirty="0"/>
              <a:t>Wu, </a:t>
            </a:r>
            <a:r>
              <a:rPr lang="en-US" sz="1400" dirty="0" err="1"/>
              <a:t>Qimin</a:t>
            </a:r>
            <a:r>
              <a:rPr lang="en-US" sz="1400" dirty="0"/>
              <a:t>, M.C. Chapman and J.N. Beale, 2015, The Aftershock Sequence of the 2011 Mineral, Virginia, </a:t>
            </a:r>
          </a:p>
          <a:p>
            <a:r>
              <a:rPr lang="en-US" sz="1400" dirty="0"/>
              <a:t>Earthquake: Temporal and Spatial Distribution, Focal Mechanisms, Regional Stress and the Role of Coulomb Stress Transfer, Bulletin of the Seismological Society of America, v. 105, no. 5, p. 2521-2537, </a:t>
            </a:r>
            <a:r>
              <a:rPr lang="en-US" sz="1400" dirty="0" err="1"/>
              <a:t>doi</a:t>
            </a:r>
            <a:r>
              <a:rPr lang="en-US" sz="1400" dirty="0"/>
              <a:t>. 10.1785/0120150032</a:t>
            </a:r>
            <a:r>
              <a:rPr lang="en-US" sz="1200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504c24-960c-49ef-883f-dd27872977a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156046" cy="3992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7059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Currently, there are 24 broadband and short-periods seismic stations operating in central</a:t>
            </a:r>
          </a:p>
          <a:p>
            <a:r>
              <a:rPr lang="en-US" sz="1400" dirty="0"/>
              <a:t>Virginia, with support from the USGS National Earthquake Hazards Program. The stations were</a:t>
            </a:r>
          </a:p>
          <a:p>
            <a:r>
              <a:rPr lang="en-US" sz="1400" dirty="0"/>
              <a:t>installed in early 2017 and are planned to operate until early 2019 (2 years).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04800"/>
            <a:ext cx="688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Recently (2017) Deployed Temporary Seismic Stations in Central Virginia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e94fec-4802-429c-9876-a9028363c8e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6542425" cy="4915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1600200"/>
            <a:ext cx="2209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295400"/>
            <a:ext cx="19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Lousia</a:t>
            </a:r>
            <a:r>
              <a:rPr lang="en-US" dirty="0"/>
              <a:t> County Area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32004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3200400"/>
            <a:ext cx="259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Buckingham County 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228600"/>
            <a:ext cx="4540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areas of Interest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Red symbols show temporary station locations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84573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Objectives</a:t>
            </a:r>
          </a:p>
          <a:p>
            <a:endParaRPr lang="en-US" dirty="0"/>
          </a:p>
          <a:p>
            <a:r>
              <a:rPr lang="en-US" dirty="0"/>
              <a:t>1) In Louisa County, monitor the on-going aftershock sequence of the August 23, 2011</a:t>
            </a:r>
          </a:p>
          <a:p>
            <a:r>
              <a:rPr lang="en-US" dirty="0"/>
              <a:t>     Mw 5.7 (</a:t>
            </a:r>
            <a:r>
              <a:rPr lang="en-US" dirty="0" err="1"/>
              <a:t>m</a:t>
            </a:r>
            <a:r>
              <a:rPr lang="en-US" baseline="-25000" dirty="0" err="1"/>
              <a:t>blg</a:t>
            </a:r>
            <a:r>
              <a:rPr lang="en-US" dirty="0"/>
              <a:t> 6.3) Mineral earthquake.</a:t>
            </a:r>
          </a:p>
          <a:p>
            <a:endParaRPr lang="en-US" dirty="0"/>
          </a:p>
          <a:p>
            <a:r>
              <a:rPr lang="en-US" dirty="0"/>
              <a:t>Questions to be addressed:</a:t>
            </a:r>
          </a:p>
          <a:p>
            <a:r>
              <a:rPr lang="en-US" dirty="0"/>
              <a:t>		What is the current rate of aftershocks (7+ years post mainshock)?</a:t>
            </a:r>
          </a:p>
          <a:p>
            <a:r>
              <a:rPr lang="en-US" dirty="0"/>
              <a:t>		Is it consistent with Omori's Law and the early aftershock rate</a:t>
            </a:r>
          </a:p>
          <a:p>
            <a:r>
              <a:rPr lang="en-US" dirty="0"/>
              <a:t>		of 2011?</a:t>
            </a:r>
          </a:p>
          <a:p>
            <a:endParaRPr lang="en-US" dirty="0"/>
          </a:p>
          <a:p>
            <a:r>
              <a:rPr lang="en-US" dirty="0"/>
              <a:t>		How does the spatial distribution of current aftershocks compare</a:t>
            </a:r>
          </a:p>
          <a:p>
            <a:r>
              <a:rPr lang="en-US" dirty="0"/>
              <a:t>		with that of 2011? Does the rupture zone still appear as a gap in the </a:t>
            </a:r>
          </a:p>
          <a:p>
            <a:r>
              <a:rPr lang="en-US" dirty="0"/>
              <a:t>		aftershock pattern?</a:t>
            </a:r>
          </a:p>
          <a:p>
            <a:endParaRPr lang="en-US" dirty="0"/>
          </a:p>
          <a:p>
            <a:r>
              <a:rPr lang="en-US" dirty="0"/>
              <a:t>		What are the focal mechanisms of the current aftershocks? How do</a:t>
            </a:r>
          </a:p>
          <a:p>
            <a:r>
              <a:rPr lang="en-US" dirty="0"/>
              <a:t>		they compare with those of 2011?</a:t>
            </a:r>
          </a:p>
          <a:p>
            <a:endParaRPr lang="en-US" dirty="0"/>
          </a:p>
          <a:p>
            <a:r>
              <a:rPr lang="en-US" dirty="0"/>
              <a:t>2) In the Buckingham County area, we want to get accurate locations and focal</a:t>
            </a:r>
          </a:p>
          <a:p>
            <a:r>
              <a:rPr lang="en-US" dirty="0"/>
              <a:t>     mechanisms for the first time.  Is it possible that the seismicity is aftershock activity</a:t>
            </a:r>
          </a:p>
          <a:p>
            <a:r>
              <a:rPr lang="en-US" dirty="0"/>
              <a:t>     from a large pre-historic shock?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13151</TotalTime>
  <Words>1196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 Geosciences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Chapman</dc:creator>
  <cp:lastModifiedBy>mcc</cp:lastModifiedBy>
  <cp:revision>324</cp:revision>
  <dcterms:created xsi:type="dcterms:W3CDTF">2018-03-26T18:32:44Z</dcterms:created>
  <dcterms:modified xsi:type="dcterms:W3CDTF">2018-04-12T13:35:20Z</dcterms:modified>
</cp:coreProperties>
</file>