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8" r:id="rId3"/>
    <p:sldId id="285" r:id="rId4"/>
    <p:sldId id="257" r:id="rId5"/>
    <p:sldId id="279" r:id="rId6"/>
    <p:sldId id="267" r:id="rId7"/>
    <p:sldId id="278" r:id="rId8"/>
    <p:sldId id="286" r:id="rId9"/>
    <p:sldId id="270" r:id="rId10"/>
    <p:sldId id="272" r:id="rId11"/>
    <p:sldId id="287" r:id="rId12"/>
    <p:sldId id="268" r:id="rId13"/>
    <p:sldId id="280"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EC42B3-66A7-554D-A956-C0714111D064}">
          <p14:sldIdLst>
            <p14:sldId id="256"/>
            <p14:sldId id="258"/>
            <p14:sldId id="285"/>
            <p14:sldId id="257"/>
            <p14:sldId id="279"/>
            <p14:sldId id="267"/>
            <p14:sldId id="278"/>
            <p14:sldId id="286"/>
            <p14:sldId id="270"/>
            <p14:sldId id="272"/>
            <p14:sldId id="287"/>
            <p14:sldId id="268"/>
            <p14:sldId id="280"/>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419"/>
    <a:srgbClr val="404040"/>
    <a:srgbClr val="455237"/>
    <a:srgbClr val="355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66"/>
    <p:restoredTop sz="61343"/>
  </p:normalViewPr>
  <p:slideViewPr>
    <p:cSldViewPr snapToGrid="0" snapToObjects="1">
      <p:cViewPr varScale="1">
        <p:scale>
          <a:sx n="44" d="100"/>
          <a:sy n="44" d="100"/>
        </p:scale>
        <p:origin x="1288"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https://cofc-my.sharepoint.com/personal/davisjm2_g_cofc_edu/Documents/Box%20and%20Whiskers%20Plo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Sheet6!$A$16</c:f>
              <c:strCache>
                <c:ptCount val="1"/>
                <c:pt idx="0">
                  <c:v>Box 1-hidden</c:v>
                </c:pt>
              </c:strCache>
            </c:strRef>
          </c:tx>
          <c:spPr>
            <a:noFill/>
            <a:ln>
              <a:noFill/>
            </a:ln>
            <a:effectLst/>
          </c:spPr>
          <c:invertIfNegative val="0"/>
          <c:errBars>
            <c:errBarType val="minus"/>
            <c:errValType val="cust"/>
            <c:noEndCap val="0"/>
            <c:plus>
              <c:numLit>
                <c:formatCode>General</c:formatCode>
                <c:ptCount val="1"/>
                <c:pt idx="0">
                  <c:v>1</c:v>
                </c:pt>
              </c:numLit>
            </c:plus>
            <c:minus>
              <c:numRef>
                <c:f>Sheet6!$B$21:$F$21</c:f>
                <c:numCache>
                  <c:formatCode>General</c:formatCode>
                  <c:ptCount val="5"/>
                  <c:pt idx="0">
                    <c:v>7.8199999999999994</c:v>
                  </c:pt>
                  <c:pt idx="1">
                    <c:v>20.79</c:v>
                  </c:pt>
                  <c:pt idx="2">
                    <c:v>5</c:v>
                  </c:pt>
                  <c:pt idx="3">
                    <c:v>0.5</c:v>
                  </c:pt>
                  <c:pt idx="4">
                    <c:v>83.4</c:v>
                  </c:pt>
                </c:numCache>
              </c:numRef>
            </c:minus>
            <c:spPr>
              <a:noFill/>
              <a:ln w="9525" cap="flat" cmpd="sng" algn="ctr">
                <a:solidFill>
                  <a:schemeClr val="tx1">
                    <a:lumMod val="65000"/>
                    <a:lumOff val="35000"/>
                  </a:schemeClr>
                </a:solidFill>
                <a:round/>
              </a:ln>
              <a:effectLst/>
            </c:spPr>
          </c:errBars>
          <c:cat>
            <c:strRef>
              <c:f>Sheet6!$B$9:$F$9</c:f>
              <c:strCache>
                <c:ptCount val="5"/>
                <c:pt idx="0">
                  <c:v>Cr</c:v>
                </c:pt>
                <c:pt idx="1">
                  <c:v>Ni</c:v>
                </c:pt>
                <c:pt idx="2">
                  <c:v>Cu</c:v>
                </c:pt>
                <c:pt idx="3">
                  <c:v>Pb</c:v>
                </c:pt>
                <c:pt idx="4">
                  <c:v>Zn</c:v>
                </c:pt>
              </c:strCache>
            </c:strRef>
          </c:cat>
          <c:val>
            <c:numRef>
              <c:f>Sheet6!$B$16:$F$16</c:f>
              <c:numCache>
                <c:formatCode>General</c:formatCode>
                <c:ptCount val="5"/>
                <c:pt idx="0">
                  <c:v>9.3699999999999992</c:v>
                </c:pt>
                <c:pt idx="1">
                  <c:v>27.8</c:v>
                </c:pt>
                <c:pt idx="2">
                  <c:v>28.7</c:v>
                </c:pt>
                <c:pt idx="3">
                  <c:v>29.1</c:v>
                </c:pt>
                <c:pt idx="4">
                  <c:v>149</c:v>
                </c:pt>
              </c:numCache>
            </c:numRef>
          </c:val>
          <c:extLst>
            <c:ext xmlns:c16="http://schemas.microsoft.com/office/drawing/2014/chart" uri="{C3380CC4-5D6E-409C-BE32-E72D297353CC}">
              <c16:uniqueId val="{00000000-DF79-074C-B4F5-07B6B3744AE7}"/>
            </c:ext>
          </c:extLst>
        </c:ser>
        <c:ser>
          <c:idx val="1"/>
          <c:order val="1"/>
          <c:tx>
            <c:strRef>
              <c:f>Sheet6!$A$17</c:f>
              <c:strCache>
                <c:ptCount val="1"/>
                <c:pt idx="0">
                  <c:v>Box  2-lower</c:v>
                </c:pt>
              </c:strCache>
            </c:strRef>
          </c:tx>
          <c:spPr>
            <a:solidFill>
              <a:srgbClr val="FFFF00"/>
            </a:solidFill>
            <a:ln w="12700">
              <a:noFill/>
            </a:ln>
            <a:effectLst/>
          </c:spPr>
          <c:invertIfNegative val="0"/>
          <c:cat>
            <c:strRef>
              <c:f>Sheet6!$B$9:$F$9</c:f>
              <c:strCache>
                <c:ptCount val="5"/>
                <c:pt idx="0">
                  <c:v>Cr</c:v>
                </c:pt>
                <c:pt idx="1">
                  <c:v>Ni</c:v>
                </c:pt>
                <c:pt idx="2">
                  <c:v>Cu</c:v>
                </c:pt>
                <c:pt idx="3">
                  <c:v>Pb</c:v>
                </c:pt>
                <c:pt idx="4">
                  <c:v>Zn</c:v>
                </c:pt>
              </c:strCache>
            </c:strRef>
          </c:cat>
          <c:val>
            <c:numRef>
              <c:f>Sheet6!$B$17:$F$17</c:f>
              <c:numCache>
                <c:formatCode>General</c:formatCode>
                <c:ptCount val="5"/>
                <c:pt idx="0">
                  <c:v>26.230000000000004</c:v>
                </c:pt>
                <c:pt idx="1">
                  <c:v>8.1999999999999993</c:v>
                </c:pt>
                <c:pt idx="2">
                  <c:v>0</c:v>
                </c:pt>
                <c:pt idx="3">
                  <c:v>42.9</c:v>
                </c:pt>
                <c:pt idx="4">
                  <c:v>71</c:v>
                </c:pt>
              </c:numCache>
            </c:numRef>
          </c:val>
          <c:extLst>
            <c:ext xmlns:c16="http://schemas.microsoft.com/office/drawing/2014/chart" uri="{C3380CC4-5D6E-409C-BE32-E72D297353CC}">
              <c16:uniqueId val="{00000001-DF79-074C-B4F5-07B6B3744AE7}"/>
            </c:ext>
          </c:extLst>
        </c:ser>
        <c:ser>
          <c:idx val="2"/>
          <c:order val="2"/>
          <c:tx>
            <c:strRef>
              <c:f>Sheet6!$A$18</c:f>
              <c:strCache>
                <c:ptCount val="1"/>
                <c:pt idx="0">
                  <c:v>Box 3-upper</c:v>
                </c:pt>
              </c:strCache>
            </c:strRef>
          </c:tx>
          <c:spPr>
            <a:solidFill>
              <a:srgbClr val="FFFF00"/>
            </a:solidFill>
            <a:ln w="12700">
              <a:noFill/>
            </a:ln>
            <a:effectLst/>
          </c:spPr>
          <c:invertIfNegative val="0"/>
          <c:errBars>
            <c:errBarType val="plus"/>
            <c:errValType val="cust"/>
            <c:noEndCap val="0"/>
            <c:plus>
              <c:numRef>
                <c:f>Sheet6!$B$20:$F$20</c:f>
                <c:numCache>
                  <c:formatCode>General</c:formatCode>
                  <c:ptCount val="5"/>
                  <c:pt idx="0">
                    <c:v>105.80000000000001</c:v>
                  </c:pt>
                  <c:pt idx="1">
                    <c:v>0.70000000000000284</c:v>
                  </c:pt>
                  <c:pt idx="2">
                    <c:v>87.699999999999989</c:v>
                  </c:pt>
                  <c:pt idx="3">
                    <c:v>35</c:v>
                  </c:pt>
                  <c:pt idx="4">
                    <c:v>48</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Sheet6!$B$9:$F$9</c:f>
              <c:strCache>
                <c:ptCount val="5"/>
                <c:pt idx="0">
                  <c:v>Cr</c:v>
                </c:pt>
                <c:pt idx="1">
                  <c:v>Ni</c:v>
                </c:pt>
                <c:pt idx="2">
                  <c:v>Cu</c:v>
                </c:pt>
                <c:pt idx="3">
                  <c:v>Pb</c:v>
                </c:pt>
                <c:pt idx="4">
                  <c:v>Zn</c:v>
                </c:pt>
              </c:strCache>
            </c:strRef>
          </c:cat>
          <c:val>
            <c:numRef>
              <c:f>Sheet6!$B$18:$F$18</c:f>
              <c:numCache>
                <c:formatCode>General</c:formatCode>
                <c:ptCount val="5"/>
                <c:pt idx="0">
                  <c:v>7.3999999999999986</c:v>
                </c:pt>
                <c:pt idx="1">
                  <c:v>0.39999999999999858</c:v>
                </c:pt>
                <c:pt idx="2">
                  <c:v>75.3</c:v>
                </c:pt>
                <c:pt idx="3">
                  <c:v>13.700000000000003</c:v>
                </c:pt>
                <c:pt idx="4">
                  <c:v>16.5</c:v>
                </c:pt>
              </c:numCache>
            </c:numRef>
          </c:val>
          <c:extLst>
            <c:ext xmlns:c16="http://schemas.microsoft.com/office/drawing/2014/chart" uri="{C3380CC4-5D6E-409C-BE32-E72D297353CC}">
              <c16:uniqueId val="{00000002-DF79-074C-B4F5-07B6B3744AE7}"/>
            </c:ext>
          </c:extLst>
        </c:ser>
        <c:dLbls>
          <c:showLegendKey val="0"/>
          <c:showVal val="0"/>
          <c:showCatName val="0"/>
          <c:showSerName val="0"/>
          <c:showPercent val="0"/>
          <c:showBubbleSize val="0"/>
        </c:dLbls>
        <c:gapWidth val="150"/>
        <c:overlap val="100"/>
        <c:axId val="1083407264"/>
        <c:axId val="1042735920"/>
      </c:barChart>
      <c:catAx>
        <c:axId val="108340726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Elements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42735920"/>
        <c:crosses val="autoZero"/>
        <c:auto val="1"/>
        <c:lblAlgn val="ctr"/>
        <c:lblOffset val="100"/>
        <c:noMultiLvlLbl val="0"/>
      </c:catAx>
      <c:valAx>
        <c:axId val="1042735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Concentration</a:t>
                </a:r>
                <a:r>
                  <a:rPr lang="en-US" sz="1600" baseline="0"/>
                  <a:t> (mg/kg)</a:t>
                </a:r>
                <a:endParaRPr lang="en-US"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3407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1DC2AD-C530-42A0-BC8B-5CD86B199DC9}" type="doc">
      <dgm:prSet loTypeId="urn:microsoft.com/office/officeart/2008/layout/LinedList" loCatId="list" qsTypeId="urn:microsoft.com/office/officeart/2005/8/quickstyle/simple2" qsCatId="simple" csTypeId="urn:microsoft.com/office/officeart/2005/8/colors/accent4_1" csCatId="accent4" phldr="1"/>
      <dgm:spPr/>
      <dgm:t>
        <a:bodyPr/>
        <a:lstStyle/>
        <a:p>
          <a:endParaRPr lang="en-US"/>
        </a:p>
      </dgm:t>
    </dgm:pt>
    <dgm:pt modelId="{209B1F7A-518C-4688-BD2F-7E1ED6BEC060}">
      <dgm:prSet/>
      <dgm:spPr/>
      <dgm:t>
        <a:bodyPr/>
        <a:lstStyle/>
        <a:p>
          <a:r>
            <a:rPr lang="en-US" dirty="0"/>
            <a:t>Determine concentrations of select trace metals in urban road dust</a:t>
          </a:r>
        </a:p>
      </dgm:t>
    </dgm:pt>
    <dgm:pt modelId="{6F18DF40-F051-47C1-93AB-CA14FA6CF846}" type="parTrans" cxnId="{60191615-6017-4A79-A786-3CC11EAF9BEB}">
      <dgm:prSet/>
      <dgm:spPr/>
      <dgm:t>
        <a:bodyPr/>
        <a:lstStyle/>
        <a:p>
          <a:endParaRPr lang="en-US"/>
        </a:p>
      </dgm:t>
    </dgm:pt>
    <dgm:pt modelId="{918867C8-AB29-4B03-90F5-86386E29925E}" type="sibTrans" cxnId="{60191615-6017-4A79-A786-3CC11EAF9BEB}">
      <dgm:prSet/>
      <dgm:spPr/>
      <dgm:t>
        <a:bodyPr/>
        <a:lstStyle/>
        <a:p>
          <a:endParaRPr lang="en-US"/>
        </a:p>
      </dgm:t>
    </dgm:pt>
    <dgm:pt modelId="{1502FC2E-1E84-4B13-AFDF-3AAEC1DEA30C}">
      <dgm:prSet/>
      <dgm:spPr/>
      <dgm:t>
        <a:bodyPr/>
        <a:lstStyle/>
        <a:p>
          <a:r>
            <a:rPr lang="en-US" dirty="0"/>
            <a:t>Compare these concentrations across different land uses </a:t>
          </a:r>
        </a:p>
      </dgm:t>
    </dgm:pt>
    <dgm:pt modelId="{D1CD589C-E5A2-42BC-A19C-A7AE0E48D737}" type="parTrans" cxnId="{AD2861DD-9CE2-4B21-A853-F70F32DFC5FE}">
      <dgm:prSet/>
      <dgm:spPr/>
      <dgm:t>
        <a:bodyPr/>
        <a:lstStyle/>
        <a:p>
          <a:endParaRPr lang="en-US"/>
        </a:p>
      </dgm:t>
    </dgm:pt>
    <dgm:pt modelId="{FC4F5D01-557F-4D70-BBA9-7A1E33759659}" type="sibTrans" cxnId="{AD2861DD-9CE2-4B21-A853-F70F32DFC5FE}">
      <dgm:prSet/>
      <dgm:spPr/>
      <dgm:t>
        <a:bodyPr/>
        <a:lstStyle/>
        <a:p>
          <a:endParaRPr lang="en-US"/>
        </a:p>
      </dgm:t>
    </dgm:pt>
    <dgm:pt modelId="{77AF1246-0AE1-F54E-8BDD-7CD07A98A8AC}" type="pres">
      <dgm:prSet presAssocID="{721DC2AD-C530-42A0-BC8B-5CD86B199DC9}" presName="vert0" presStyleCnt="0">
        <dgm:presLayoutVars>
          <dgm:dir/>
          <dgm:animOne val="branch"/>
          <dgm:animLvl val="lvl"/>
        </dgm:presLayoutVars>
      </dgm:prSet>
      <dgm:spPr/>
    </dgm:pt>
    <dgm:pt modelId="{679CF1C8-9FC5-DA4E-9793-A4BD377B0B14}" type="pres">
      <dgm:prSet presAssocID="{209B1F7A-518C-4688-BD2F-7E1ED6BEC060}" presName="thickLine" presStyleLbl="alignNode1" presStyleIdx="0" presStyleCnt="2"/>
      <dgm:spPr/>
    </dgm:pt>
    <dgm:pt modelId="{BBE06200-E66A-DE44-A3E9-AEAE94C384C3}" type="pres">
      <dgm:prSet presAssocID="{209B1F7A-518C-4688-BD2F-7E1ED6BEC060}" presName="horz1" presStyleCnt="0"/>
      <dgm:spPr/>
    </dgm:pt>
    <dgm:pt modelId="{FF824A36-1B28-AA41-AB51-DDBE8AB972BB}" type="pres">
      <dgm:prSet presAssocID="{209B1F7A-518C-4688-BD2F-7E1ED6BEC060}" presName="tx1" presStyleLbl="revTx" presStyleIdx="0" presStyleCnt="2"/>
      <dgm:spPr/>
    </dgm:pt>
    <dgm:pt modelId="{4190AB49-4BA1-BB47-AA4E-6E3A8CC1A11E}" type="pres">
      <dgm:prSet presAssocID="{209B1F7A-518C-4688-BD2F-7E1ED6BEC060}" presName="vert1" presStyleCnt="0"/>
      <dgm:spPr/>
    </dgm:pt>
    <dgm:pt modelId="{AEFE1899-807B-B040-95AC-B54BEFB82F34}" type="pres">
      <dgm:prSet presAssocID="{1502FC2E-1E84-4B13-AFDF-3AAEC1DEA30C}" presName="thickLine" presStyleLbl="alignNode1" presStyleIdx="1" presStyleCnt="2"/>
      <dgm:spPr/>
    </dgm:pt>
    <dgm:pt modelId="{C05CE57F-2179-6742-9F9C-3D9417DAF76C}" type="pres">
      <dgm:prSet presAssocID="{1502FC2E-1E84-4B13-AFDF-3AAEC1DEA30C}" presName="horz1" presStyleCnt="0"/>
      <dgm:spPr/>
    </dgm:pt>
    <dgm:pt modelId="{75B8BED9-9EE9-5B4D-935D-103FB346CE55}" type="pres">
      <dgm:prSet presAssocID="{1502FC2E-1E84-4B13-AFDF-3AAEC1DEA30C}" presName="tx1" presStyleLbl="revTx" presStyleIdx="1" presStyleCnt="2"/>
      <dgm:spPr/>
    </dgm:pt>
    <dgm:pt modelId="{4F2B8A4E-C529-2540-821F-786158301138}" type="pres">
      <dgm:prSet presAssocID="{1502FC2E-1E84-4B13-AFDF-3AAEC1DEA30C}" presName="vert1" presStyleCnt="0"/>
      <dgm:spPr/>
    </dgm:pt>
  </dgm:ptLst>
  <dgm:cxnLst>
    <dgm:cxn modelId="{F2798A14-6A61-384B-96AC-4A3E2B3C4F9B}" type="presOf" srcId="{1502FC2E-1E84-4B13-AFDF-3AAEC1DEA30C}" destId="{75B8BED9-9EE9-5B4D-935D-103FB346CE55}" srcOrd="0" destOrd="0" presId="urn:microsoft.com/office/officeart/2008/layout/LinedList"/>
    <dgm:cxn modelId="{60191615-6017-4A79-A786-3CC11EAF9BEB}" srcId="{721DC2AD-C530-42A0-BC8B-5CD86B199DC9}" destId="{209B1F7A-518C-4688-BD2F-7E1ED6BEC060}" srcOrd="0" destOrd="0" parTransId="{6F18DF40-F051-47C1-93AB-CA14FA6CF846}" sibTransId="{918867C8-AB29-4B03-90F5-86386E29925E}"/>
    <dgm:cxn modelId="{1CEF8166-C5DB-A243-9F70-E63B96672537}" type="presOf" srcId="{721DC2AD-C530-42A0-BC8B-5CD86B199DC9}" destId="{77AF1246-0AE1-F54E-8BDD-7CD07A98A8AC}" srcOrd="0" destOrd="0" presId="urn:microsoft.com/office/officeart/2008/layout/LinedList"/>
    <dgm:cxn modelId="{21491576-D26C-CD4C-95CE-E18607650FD2}" type="presOf" srcId="{209B1F7A-518C-4688-BD2F-7E1ED6BEC060}" destId="{FF824A36-1B28-AA41-AB51-DDBE8AB972BB}" srcOrd="0" destOrd="0" presId="urn:microsoft.com/office/officeart/2008/layout/LinedList"/>
    <dgm:cxn modelId="{AD2861DD-9CE2-4B21-A853-F70F32DFC5FE}" srcId="{721DC2AD-C530-42A0-BC8B-5CD86B199DC9}" destId="{1502FC2E-1E84-4B13-AFDF-3AAEC1DEA30C}" srcOrd="1" destOrd="0" parTransId="{D1CD589C-E5A2-42BC-A19C-A7AE0E48D737}" sibTransId="{FC4F5D01-557F-4D70-BBA9-7A1E33759659}"/>
    <dgm:cxn modelId="{28A14F56-A2E3-9243-A482-07F41F90E710}" type="presParOf" srcId="{77AF1246-0AE1-F54E-8BDD-7CD07A98A8AC}" destId="{679CF1C8-9FC5-DA4E-9793-A4BD377B0B14}" srcOrd="0" destOrd="0" presId="urn:microsoft.com/office/officeart/2008/layout/LinedList"/>
    <dgm:cxn modelId="{125F533E-929A-9646-A049-7CC48B3B648E}" type="presParOf" srcId="{77AF1246-0AE1-F54E-8BDD-7CD07A98A8AC}" destId="{BBE06200-E66A-DE44-A3E9-AEAE94C384C3}" srcOrd="1" destOrd="0" presId="urn:microsoft.com/office/officeart/2008/layout/LinedList"/>
    <dgm:cxn modelId="{B00BF9B1-F5F3-2649-8FCD-012291A22385}" type="presParOf" srcId="{BBE06200-E66A-DE44-A3E9-AEAE94C384C3}" destId="{FF824A36-1B28-AA41-AB51-DDBE8AB972BB}" srcOrd="0" destOrd="0" presId="urn:microsoft.com/office/officeart/2008/layout/LinedList"/>
    <dgm:cxn modelId="{24710B4E-58E4-1245-88D2-D899AB016F3E}" type="presParOf" srcId="{BBE06200-E66A-DE44-A3E9-AEAE94C384C3}" destId="{4190AB49-4BA1-BB47-AA4E-6E3A8CC1A11E}" srcOrd="1" destOrd="0" presId="urn:microsoft.com/office/officeart/2008/layout/LinedList"/>
    <dgm:cxn modelId="{5FE6F830-319A-0441-A89A-FDAE6055B688}" type="presParOf" srcId="{77AF1246-0AE1-F54E-8BDD-7CD07A98A8AC}" destId="{AEFE1899-807B-B040-95AC-B54BEFB82F34}" srcOrd="2" destOrd="0" presId="urn:microsoft.com/office/officeart/2008/layout/LinedList"/>
    <dgm:cxn modelId="{A99065E6-3827-A64F-9EED-AB090A001E44}" type="presParOf" srcId="{77AF1246-0AE1-F54E-8BDD-7CD07A98A8AC}" destId="{C05CE57F-2179-6742-9F9C-3D9417DAF76C}" srcOrd="3" destOrd="0" presId="urn:microsoft.com/office/officeart/2008/layout/LinedList"/>
    <dgm:cxn modelId="{96041AA2-18D1-8541-91F0-A619E6C3D257}" type="presParOf" srcId="{C05CE57F-2179-6742-9F9C-3D9417DAF76C}" destId="{75B8BED9-9EE9-5B4D-935D-103FB346CE55}" srcOrd="0" destOrd="0" presId="urn:microsoft.com/office/officeart/2008/layout/LinedList"/>
    <dgm:cxn modelId="{62088C66-A7CD-1A4C-B821-063A4669F785}" type="presParOf" srcId="{C05CE57F-2179-6742-9F9C-3D9417DAF76C}" destId="{4F2B8A4E-C529-2540-821F-78615830113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CF1C8-9FC5-DA4E-9793-A4BD377B0B14}">
      <dsp:nvSpPr>
        <dsp:cNvPr id="0" name=""/>
        <dsp:cNvSpPr/>
      </dsp:nvSpPr>
      <dsp:spPr>
        <a:xfrm>
          <a:off x="0" y="0"/>
          <a:ext cx="10515600"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F824A36-1B28-AA41-AB51-DDBE8AB972BB}">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US" sz="5500" kern="1200" dirty="0"/>
            <a:t>Determine concentrations of select trace metals in urban road dust</a:t>
          </a:r>
        </a:p>
      </dsp:txBody>
      <dsp:txXfrm>
        <a:off x="0" y="0"/>
        <a:ext cx="10515600" cy="2175669"/>
      </dsp:txXfrm>
    </dsp:sp>
    <dsp:sp modelId="{AEFE1899-807B-B040-95AC-B54BEFB82F34}">
      <dsp:nvSpPr>
        <dsp:cNvPr id="0" name=""/>
        <dsp:cNvSpPr/>
      </dsp:nvSpPr>
      <dsp:spPr>
        <a:xfrm>
          <a:off x="0" y="2175669"/>
          <a:ext cx="10515600"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5B8BED9-9EE9-5B4D-935D-103FB346CE55}">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US" sz="5500" kern="1200" dirty="0"/>
            <a:t>Compare these concentrations across different land uses </a:t>
          </a:r>
        </a:p>
      </dsp:txBody>
      <dsp:txXfrm>
        <a:off x="0" y="2175669"/>
        <a:ext cx="10515600" cy="21756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cdr:x>
      <cdr:y>0.56973</cdr:y>
    </cdr:from>
    <cdr:to>
      <cdr:x>0.57381</cdr:x>
      <cdr:y>0.75941</cdr:y>
    </cdr:to>
    <cdr:sp macro="" textlink="">
      <cdr:nvSpPr>
        <cdr:cNvPr id="3" name="Rectangle 2">
          <a:extLst xmlns:a="http://schemas.openxmlformats.org/drawingml/2006/main">
            <a:ext uri="{FF2B5EF4-FFF2-40B4-BE49-F238E27FC236}">
              <a16:creationId xmlns:a16="http://schemas.microsoft.com/office/drawing/2014/main" id="{E0C30E04-D820-A44F-96A3-317784030845}"/>
            </a:ext>
          </a:extLst>
        </cdr:cNvPr>
        <cdr:cNvSpPr/>
      </cdr:nvSpPr>
      <cdr:spPr>
        <a:xfrm xmlns:a="http://schemas.openxmlformats.org/drawingml/2006/main">
          <a:off x="6095999" y="3157737"/>
          <a:ext cx="899862" cy="1051310"/>
        </a:xfrm>
        <a:prstGeom xmlns:a="http://schemas.openxmlformats.org/drawingml/2006/main" prst="rect">
          <a:avLst/>
        </a:prstGeom>
        <a:noFill xmlns:a="http://schemas.openxmlformats.org/drawingml/2006/main"/>
        <a:ln xmlns:a="http://schemas.openxmlformats.org/drawingml/2006/main" w="381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0.32078</cdr:x>
      <cdr:y>0.74366</cdr:y>
    </cdr:from>
    <cdr:to>
      <cdr:x>0.39459</cdr:x>
      <cdr:y>0.77337</cdr:y>
    </cdr:to>
    <cdr:sp macro="" textlink="">
      <cdr:nvSpPr>
        <cdr:cNvPr id="4" name="Rectangle 3">
          <a:extLst xmlns:a="http://schemas.openxmlformats.org/drawingml/2006/main">
            <a:ext uri="{FF2B5EF4-FFF2-40B4-BE49-F238E27FC236}">
              <a16:creationId xmlns:a16="http://schemas.microsoft.com/office/drawing/2014/main" id="{E0C30E04-D820-A44F-96A3-317784030845}"/>
            </a:ext>
          </a:extLst>
        </cdr:cNvPr>
        <cdr:cNvSpPr/>
      </cdr:nvSpPr>
      <cdr:spPr>
        <a:xfrm xmlns:a="http://schemas.openxmlformats.org/drawingml/2006/main">
          <a:off x="3910954" y="4121786"/>
          <a:ext cx="899862" cy="164672"/>
        </a:xfrm>
        <a:prstGeom xmlns:a="http://schemas.openxmlformats.org/drawingml/2006/main" prst="rect">
          <a:avLst/>
        </a:prstGeom>
        <a:noFill xmlns:a="http://schemas.openxmlformats.org/drawingml/2006/main"/>
        <a:ln xmlns:a="http://schemas.openxmlformats.org/drawingml/2006/main" w="381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83045-CD86-7C4F-9740-A8A3D62D72FC}" type="datetimeFigureOut">
              <a:rPr lang="en-US" smtClean="0"/>
              <a:t>4/12/18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A0F6B-5DED-3D41-AD1D-F443591B2C8F}" type="slidenum">
              <a:rPr lang="en-US" smtClean="0"/>
              <a:t>‹#›</a:t>
            </a:fld>
            <a:endParaRPr lang="en-US"/>
          </a:p>
        </p:txBody>
      </p:sp>
    </p:spTree>
    <p:extLst>
      <p:ext uri="{BB962C8B-B14F-4D97-AF65-F5344CB8AC3E}">
        <p14:creationId xmlns:p14="http://schemas.microsoft.com/office/powerpoint/2010/main" val="263282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my name is Jordan Davis. I am an undergraduate at the College of Charleston. Today I will be presenting research I conducted this past semester with Dr. Vijay Vulava analyzing the geochemistry of urban dust in the Charleston peninsula. </a:t>
            </a:r>
          </a:p>
        </p:txBody>
      </p:sp>
      <p:sp>
        <p:nvSpPr>
          <p:cNvPr id="4" name="Slide Number Placeholder 3"/>
          <p:cNvSpPr>
            <a:spLocks noGrp="1"/>
          </p:cNvSpPr>
          <p:nvPr>
            <p:ph type="sldNum" sz="quarter" idx="10"/>
          </p:nvPr>
        </p:nvSpPr>
        <p:spPr/>
        <p:txBody>
          <a:bodyPr/>
          <a:lstStyle/>
          <a:p>
            <a:fld id="{398A0F6B-5DED-3D41-AD1D-F443591B2C8F}" type="slidenum">
              <a:rPr lang="en-US" smtClean="0"/>
              <a:t>1</a:t>
            </a:fld>
            <a:endParaRPr lang="en-US"/>
          </a:p>
        </p:txBody>
      </p:sp>
    </p:spTree>
    <p:extLst>
      <p:ext uri="{BB962C8B-B14F-4D97-AF65-F5344CB8AC3E}">
        <p14:creationId xmlns:p14="http://schemas.microsoft.com/office/powerpoint/2010/main" val="162508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concentrations of nickel are not are highly variable between sites; however, the values of nickel found in our study are significantly lower than expected based on values obtained in other urban road dust research. Multiple other road dust studies have found that nickel is typically one of the least contaminated elements and shows minimal anthropogenic influence, so differences in our data and other literature values could be a function of background levels. Slight variation in our values across sites may be an effect of nickel’s common use in steel products; however more data, and insight into background soil values in Charleston, are needed to understand nickel’s source in road dust.  </a:t>
            </a:r>
          </a:p>
          <a:p>
            <a:endParaRPr lang="en-US" dirty="0"/>
          </a:p>
          <a:p>
            <a:r>
              <a:rPr lang="en-US" dirty="0"/>
              <a:t> </a:t>
            </a:r>
          </a:p>
        </p:txBody>
      </p:sp>
      <p:sp>
        <p:nvSpPr>
          <p:cNvPr id="4" name="Slide Number Placeholder 3"/>
          <p:cNvSpPr>
            <a:spLocks noGrp="1"/>
          </p:cNvSpPr>
          <p:nvPr>
            <p:ph type="sldNum" sz="quarter" idx="10"/>
          </p:nvPr>
        </p:nvSpPr>
        <p:spPr/>
        <p:txBody>
          <a:bodyPr/>
          <a:lstStyle/>
          <a:p>
            <a:fld id="{398A0F6B-5DED-3D41-AD1D-F443591B2C8F}" type="slidenum">
              <a:rPr lang="en-US" smtClean="0"/>
              <a:t>10</a:t>
            </a:fld>
            <a:endParaRPr lang="en-US"/>
          </a:p>
        </p:txBody>
      </p:sp>
    </p:spTree>
    <p:extLst>
      <p:ext uri="{BB962C8B-B14F-4D97-AF65-F5344CB8AC3E}">
        <p14:creationId xmlns:p14="http://schemas.microsoft.com/office/powerpoint/2010/main" val="6913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Unlike the first three elements analyzed, copper had a significantly higher concentration in one area, with a concentration almost 3 times higher in the industrial zone than the next largest sample area. One possible explanation for copper’s high level at the industrial site is this location’s proximity to the Charleston shipping port and cruise access point. Copper paint is heavily used as a biocide for antifouling on boats, which keeps boat bottoms free from accumulation of barnacles. Copper from antifouling can accumulate in sediment and could explain the exceedingly high level. </a:t>
            </a:r>
          </a:p>
        </p:txBody>
      </p:sp>
      <p:sp>
        <p:nvSpPr>
          <p:cNvPr id="4" name="Slide Number Placeholder 3"/>
          <p:cNvSpPr>
            <a:spLocks noGrp="1"/>
          </p:cNvSpPr>
          <p:nvPr>
            <p:ph type="sldNum" sz="quarter" idx="10"/>
          </p:nvPr>
        </p:nvSpPr>
        <p:spPr/>
        <p:txBody>
          <a:bodyPr/>
          <a:lstStyle/>
          <a:p>
            <a:fld id="{398A0F6B-5DED-3D41-AD1D-F443591B2C8F}" type="slidenum">
              <a:rPr lang="en-US" smtClean="0"/>
              <a:t>11</a:t>
            </a:fld>
            <a:endParaRPr lang="en-US"/>
          </a:p>
        </p:txBody>
      </p:sp>
    </p:spTree>
    <p:extLst>
      <p:ext uri="{BB962C8B-B14F-4D97-AF65-F5344CB8AC3E}">
        <p14:creationId xmlns:p14="http://schemas.microsoft.com/office/powerpoint/2010/main" val="1893995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Like copper, lead had a much higher concentration in one area above all others. The highest concentration of lead was found in the residential zone. Lead paint is problematic in Charleston, where there are a large amounts of historic homes and buildings. According to a staffer with the city of Charleston’s Housing and Community Development department you can almost assume a home will have lead paint if it was built before 1950, meaning lead paint is likely a source for contamination in these areas. This photo was actually taken from the sampling area in the residential zone and has visible paint chipping. Paint chipping here is beginning to peel in the “alligator pattern” associated with lead paint, so it is likely a source for increased contamination in this residential area.   </a:t>
            </a:r>
            <a:endParaRPr lang="en-US" dirty="0"/>
          </a:p>
        </p:txBody>
      </p:sp>
      <p:sp>
        <p:nvSpPr>
          <p:cNvPr id="4" name="Slide Number Placeholder 3"/>
          <p:cNvSpPr>
            <a:spLocks noGrp="1"/>
          </p:cNvSpPr>
          <p:nvPr>
            <p:ph type="sldNum" sz="quarter" idx="10"/>
          </p:nvPr>
        </p:nvSpPr>
        <p:spPr/>
        <p:txBody>
          <a:bodyPr/>
          <a:lstStyle/>
          <a:p>
            <a:fld id="{398A0F6B-5DED-3D41-AD1D-F443591B2C8F}" type="slidenum">
              <a:rPr lang="en-US" smtClean="0"/>
              <a:t>12</a:t>
            </a:fld>
            <a:endParaRPr lang="en-US"/>
          </a:p>
        </p:txBody>
      </p:sp>
    </p:spTree>
    <p:extLst>
      <p:ext uri="{BB962C8B-B14F-4D97-AF65-F5344CB8AC3E}">
        <p14:creationId xmlns:p14="http://schemas.microsoft.com/office/powerpoint/2010/main" val="3661383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Australia, Italy, Spain, China, and India was compiled from literature in order to compare our values to other studies globally. Using data from other literature, box and whisker plots were created to show the distribution and variability of the data for each of the metals of interest. </a:t>
            </a:r>
          </a:p>
          <a:p>
            <a:r>
              <a:rPr lang="en-US" dirty="0"/>
              <a:t> </a:t>
            </a:r>
          </a:p>
          <a:p>
            <a:r>
              <a:rPr lang="en-US" sz="1200" dirty="0">
                <a:solidFill>
                  <a:schemeClr val="bg1"/>
                </a:solidFill>
              </a:rPr>
              <a:t>Our results are lower, but within a comparable range regarding Cr, Cu, and </a:t>
            </a:r>
            <a:r>
              <a:rPr lang="en-US" sz="1200" dirty="0" err="1">
                <a:solidFill>
                  <a:schemeClr val="bg1"/>
                </a:solidFill>
              </a:rPr>
              <a:t>Pb</a:t>
            </a:r>
            <a:r>
              <a:rPr lang="en-US" sz="1200" dirty="0">
                <a:solidFill>
                  <a:schemeClr val="bg1"/>
                </a:solidFill>
              </a:rPr>
              <a:t>, but are outside of range compared to other literature regarding Ni and Zn. One thing to keep in mind when comparing other data to the five other studies is that our study had a limited amount of data and covered a small sample area. Additionally, two of the countries, India and China, are much more industrialized than Charleston and have different environmental regulations which could influence data. Data from these countries was typically higher and influenced the median of the box plots, shown in the green lines. This details the distribution of the data and shows that it is not evenly distributed between metals.  </a:t>
            </a:r>
            <a:endParaRPr lang="en-US" dirty="0"/>
          </a:p>
        </p:txBody>
      </p:sp>
      <p:sp>
        <p:nvSpPr>
          <p:cNvPr id="4" name="Slide Number Placeholder 3"/>
          <p:cNvSpPr>
            <a:spLocks noGrp="1"/>
          </p:cNvSpPr>
          <p:nvPr>
            <p:ph type="sldNum" sz="quarter" idx="10"/>
          </p:nvPr>
        </p:nvSpPr>
        <p:spPr/>
        <p:txBody>
          <a:bodyPr/>
          <a:lstStyle/>
          <a:p>
            <a:fld id="{398A0F6B-5DED-3D41-AD1D-F443591B2C8F}" type="slidenum">
              <a:rPr lang="en-US" smtClean="0"/>
              <a:t>13</a:t>
            </a:fld>
            <a:endParaRPr lang="en-US"/>
          </a:p>
        </p:txBody>
      </p:sp>
    </p:spTree>
    <p:extLst>
      <p:ext uri="{BB962C8B-B14F-4D97-AF65-F5344CB8AC3E}">
        <p14:creationId xmlns:p14="http://schemas.microsoft.com/office/powerpoint/2010/main" val="677013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Our values can be compared to other literature and show related concentrations in terms of chromium, copper, and lead; however, our findings are significantly lower than other cited values regarding nickel and zinc. By assessing trace metal concentrations in terms of land use, we were able to pinpoint likely influences of sources and determine where research should focus next. </a:t>
            </a:r>
            <a:endParaRPr lang="en-US" dirty="0"/>
          </a:p>
          <a:p>
            <a:r>
              <a:rPr lang="en-US" dirty="0"/>
              <a:t>More research is needed to understand the role of traffic density and speed to trace metal levels. Obtaining traffic data, similar to the google traffic viewer is a first step in comparison but more quantitative data is needed in this area. Additionally, determining particle size distribution is necessary in order to understand the mobility of metals and understand the ways in which dust can impact runoff. Furthermore, sampling should be done in consideration of storm events in order to understand how concentrations vary before and after rainfall. A larger sample area and more samples should be included to draw further conclusions. </a:t>
            </a:r>
          </a:p>
          <a:p>
            <a:endParaRPr lang="en-US" dirty="0"/>
          </a:p>
          <a:p>
            <a:r>
              <a:rPr lang="en-US" dirty="0"/>
              <a:t>Overall, this research and </a:t>
            </a:r>
            <a:r>
              <a:rPr lang="en-US" dirty="0" err="1"/>
              <a:t>metholody</a:t>
            </a:r>
            <a:r>
              <a:rPr lang="en-US" dirty="0"/>
              <a:t> is a start in geochemically analyzing urban road material in Charleston. Thank you to Dr. Vulava for giving me the opportunity to do this research and thank you to the College of Charleston Department of Geology for its support in this research. Lastly thank you all for being here today to hear my research. I will now be taking questions, and our contact information is available if time does not allow for all questions to be asked.  </a:t>
            </a:r>
          </a:p>
        </p:txBody>
      </p:sp>
      <p:sp>
        <p:nvSpPr>
          <p:cNvPr id="4" name="Slide Number Placeholder 3"/>
          <p:cNvSpPr>
            <a:spLocks noGrp="1"/>
          </p:cNvSpPr>
          <p:nvPr>
            <p:ph type="sldNum" sz="quarter" idx="10"/>
          </p:nvPr>
        </p:nvSpPr>
        <p:spPr/>
        <p:txBody>
          <a:bodyPr/>
          <a:lstStyle/>
          <a:p>
            <a:fld id="{398A0F6B-5DED-3D41-AD1D-F443591B2C8F}" type="slidenum">
              <a:rPr lang="en-US" smtClean="0"/>
              <a:t>14</a:t>
            </a:fld>
            <a:endParaRPr lang="en-US"/>
          </a:p>
        </p:txBody>
      </p:sp>
    </p:spTree>
    <p:extLst>
      <p:ext uri="{BB962C8B-B14F-4D97-AF65-F5344CB8AC3E}">
        <p14:creationId xmlns:p14="http://schemas.microsoft.com/office/powerpoint/2010/main" val="2978411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begin, we must understand what urban road dust is. Road dust is a compilation of particles from natural sources like soil and rock as well as anthropogenic sources like traffic and construction material. Road dust is a form of particulate pollution associated with urban areas and research worldwide agrees that there are elevated levels of trace metals in urban road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Additionally, it has been shown that metal levels are higher in dust compared to other media, like soil. Road dust is easily inhaled due to its fine nature, which makes it a risk to human health in addition to being an environmental pollutant.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8A0F6B-5DED-3D41-AD1D-F443591B2C8F}" type="slidenum">
              <a:rPr lang="en-US" smtClean="0"/>
              <a:t>2</a:t>
            </a:fld>
            <a:endParaRPr lang="en-US"/>
          </a:p>
        </p:txBody>
      </p:sp>
    </p:spTree>
    <p:extLst>
      <p:ext uri="{BB962C8B-B14F-4D97-AF65-F5344CB8AC3E}">
        <p14:creationId xmlns:p14="http://schemas.microsoft.com/office/powerpoint/2010/main" val="414171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study focused on Charleston, a rapidly growing coastal city in the </a:t>
            </a:r>
            <a:r>
              <a:rPr lang="en-US" dirty="0" err="1"/>
              <a:t>lowcountry</a:t>
            </a:r>
            <a:r>
              <a:rPr lang="en-US" dirty="0"/>
              <a:t> of South Carolina. As of 2016, the Charleston area is growing at a rate of 3 times the national average, with approximately 34 people moving to the area every day. Urbanization has increased as a result of the growing population, leading to more construction and traffic-both of which are sources of metal contamination. </a:t>
            </a:r>
          </a:p>
          <a:p>
            <a:endParaRPr lang="en-US" dirty="0"/>
          </a:p>
          <a:p>
            <a:r>
              <a:rPr lang="en-US" dirty="0"/>
              <a:t>No prior studies of road dust have occurred in the Charleston area; however, it is a rapidly growing urban area and therefore warrants examination. Additionally, its coastal topography makes Charleston vulnerable for increased contamination in runoff, and we hypothesize </a:t>
            </a:r>
            <a:r>
              <a:rPr lang="en-US" sz="1200" b="0" i="0" u="none" strike="noStrike" kern="1200" dirty="0">
                <a:solidFill>
                  <a:schemeClr val="tx1"/>
                </a:solidFill>
                <a:effectLst/>
                <a:latin typeface="+mn-lt"/>
                <a:ea typeface="+mn-ea"/>
                <a:cs typeface="+mn-cs"/>
              </a:rPr>
              <a:t>urban dust is a major vector for contaminants associated with solid particles.    </a:t>
            </a:r>
            <a:endParaRPr lang="en-US" dirty="0"/>
          </a:p>
          <a:p>
            <a:endParaRPr lang="en-US" dirty="0"/>
          </a:p>
        </p:txBody>
      </p:sp>
      <p:sp>
        <p:nvSpPr>
          <p:cNvPr id="4" name="Slide Number Placeholder 3"/>
          <p:cNvSpPr>
            <a:spLocks noGrp="1"/>
          </p:cNvSpPr>
          <p:nvPr>
            <p:ph type="sldNum" sz="quarter" idx="10"/>
          </p:nvPr>
        </p:nvSpPr>
        <p:spPr/>
        <p:txBody>
          <a:bodyPr/>
          <a:lstStyle/>
          <a:p>
            <a:fld id="{398A0F6B-5DED-3D41-AD1D-F443591B2C8F}" type="slidenum">
              <a:rPr lang="en-US" smtClean="0"/>
              <a:t>3</a:t>
            </a:fld>
            <a:endParaRPr lang="en-US"/>
          </a:p>
        </p:txBody>
      </p:sp>
    </p:spTree>
    <p:extLst>
      <p:ext uri="{BB962C8B-B14F-4D97-AF65-F5344CB8AC3E}">
        <p14:creationId xmlns:p14="http://schemas.microsoft.com/office/powerpoint/2010/main" val="269295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goals of this study were to determine the concentrations of the trace metals chromium, nickel, copper, zinc, and lead present in urban road material and to correlate these concentrations across different land uses. </a:t>
            </a:r>
          </a:p>
          <a:p>
            <a:br>
              <a:rPr lang="en-US" dirty="0"/>
            </a:br>
            <a:r>
              <a:rPr lang="en-US" dirty="0"/>
              <a:t>In order to do this…</a:t>
            </a:r>
            <a:br>
              <a:rPr lang="en-US" dirty="0"/>
            </a:br>
            <a:endParaRPr lang="en-US" dirty="0"/>
          </a:p>
        </p:txBody>
      </p:sp>
      <p:sp>
        <p:nvSpPr>
          <p:cNvPr id="4" name="Slide Number Placeholder 3"/>
          <p:cNvSpPr>
            <a:spLocks noGrp="1"/>
          </p:cNvSpPr>
          <p:nvPr>
            <p:ph type="sldNum" sz="quarter" idx="10"/>
          </p:nvPr>
        </p:nvSpPr>
        <p:spPr/>
        <p:txBody>
          <a:bodyPr/>
          <a:lstStyle/>
          <a:p>
            <a:fld id="{398A0F6B-5DED-3D41-AD1D-F443591B2C8F}" type="slidenum">
              <a:rPr lang="en-US" smtClean="0"/>
              <a:t>4</a:t>
            </a:fld>
            <a:endParaRPr lang="en-US"/>
          </a:p>
        </p:txBody>
      </p:sp>
    </p:spTree>
    <p:extLst>
      <p:ext uri="{BB962C8B-B14F-4D97-AF65-F5344CB8AC3E}">
        <p14:creationId xmlns:p14="http://schemas.microsoft.com/office/powerpoint/2010/main" val="1385631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chose four different locations to sample road dust for trace metals. Sites were chosen based on their zoning to assess how contamination differed across different land uses.  The decision to analyze urban dust at different zoning sites was based on a few other road dust studies that also took land use into account. The Charleston GIS Zoning Interactive Map was used identify different land use types in the peninsula and then ArcGIS was used to create a map that separated the majority of the Charleston peninsula into four zones: mixed use (shown in </a:t>
            </a:r>
            <a:r>
              <a:rPr lang="en-US" sz="1200" b="0" i="0" u="none" strike="noStrike" kern="1200" dirty="0" err="1">
                <a:solidFill>
                  <a:schemeClr val="tx1"/>
                </a:solidFill>
                <a:effectLst/>
                <a:latin typeface="+mn-lt"/>
                <a:ea typeface="+mn-ea"/>
                <a:cs typeface="+mn-cs"/>
              </a:rPr>
              <a:t>oragen</a:t>
            </a:r>
            <a:r>
              <a:rPr lang="en-US" sz="1200" b="0" i="0" u="none" strike="noStrike" kern="1200" dirty="0">
                <a:solidFill>
                  <a:schemeClr val="tx1"/>
                </a:solidFill>
                <a:effectLst/>
                <a:latin typeface="+mn-lt"/>
                <a:ea typeface="+mn-ea"/>
                <a:cs typeface="+mn-cs"/>
              </a:rPr>
              <a:t>), commercial (shown in yellow), industrial (shown in pink), and residential (shown in blue). Charleston’s zones are heavily blended, with residential space surrounded all other areas. The commercial and mixed use zones are similar, however mixed use allows for overlap in residential and commercial amenities. The industrial area in our study is zoned for industry; however, its primary use is as a shipping port and no heavy active industry is taking place. </a:t>
            </a: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398A0F6B-5DED-3D41-AD1D-F443591B2C8F}" type="slidenum">
              <a:rPr lang="en-US" smtClean="0"/>
              <a:t>5</a:t>
            </a:fld>
            <a:endParaRPr lang="en-US"/>
          </a:p>
        </p:txBody>
      </p:sp>
    </p:spTree>
    <p:extLst>
      <p:ext uri="{BB962C8B-B14F-4D97-AF65-F5344CB8AC3E}">
        <p14:creationId xmlns:p14="http://schemas.microsoft.com/office/powerpoint/2010/main" val="98014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After separating the study area into zones of interest, sites were determined. Available trace metal data from another undergraduate research was added to the site map to influence site location choice, as the residential and commercial sites are also site locations in a study for trace metals in </a:t>
            </a:r>
            <a:r>
              <a:rPr lang="en-US" sz="1200" b="0" i="0" u="none" strike="noStrike" kern="1200" dirty="0" err="1">
                <a:solidFill>
                  <a:schemeClr val="tx1"/>
                </a:solidFill>
                <a:effectLst/>
                <a:latin typeface="+mn-lt"/>
                <a:ea typeface="+mn-ea"/>
                <a:cs typeface="+mn-cs"/>
              </a:rPr>
              <a:t>stormwater</a:t>
            </a:r>
            <a:r>
              <a:rPr lang="en-US" sz="1200" b="0" i="0" u="none" strike="noStrike" kern="1200" dirty="0">
                <a:solidFill>
                  <a:schemeClr val="tx1"/>
                </a:solidFill>
                <a:effectLst/>
                <a:latin typeface="+mn-lt"/>
                <a:ea typeface="+mn-ea"/>
                <a:cs typeface="+mn-cs"/>
              </a:rPr>
              <a:t> puddles, which opened potential research comparing trace metals in dust and water. The two other sites, in the industrial and mixed use areas, were chosen based on proximity to other the first two sites and proximity to sites studied in the previous semester’s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determining sites, sampling occurred. Samples were collected from a 5 square foot area of road surface adjacent to the curb using a Black and Decker cordless </a:t>
            </a:r>
            <a:r>
              <a:rPr lang="en-US" dirty="0" err="1"/>
              <a:t>vacumn</a:t>
            </a:r>
            <a:r>
              <a:rPr lang="en-US" dirty="0"/>
              <a:t>. A new replacement filter was used for each sampling event and location to prevent cross-contamination. After collection, the contents of the vacuum and the used filter were emptied into a labeled </a:t>
            </a:r>
            <a:r>
              <a:rPr lang="en-US" dirty="0" err="1"/>
              <a:t>Ziplock</a:t>
            </a:r>
            <a:r>
              <a:rPr lang="en-US" dirty="0"/>
              <a:t> bag. The vacuum was then cleaned with deionized water and dried with Kim wipes, and then a new filter was installed prior to the next sampling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398A0F6B-5DED-3D41-AD1D-F443591B2C8F}" type="slidenum">
              <a:rPr lang="en-US" smtClean="0"/>
              <a:t>6</a:t>
            </a:fld>
            <a:endParaRPr lang="en-US"/>
          </a:p>
        </p:txBody>
      </p:sp>
    </p:spTree>
    <p:extLst>
      <p:ext uri="{BB962C8B-B14F-4D97-AF65-F5344CB8AC3E}">
        <p14:creationId xmlns:p14="http://schemas.microsoft.com/office/powerpoint/2010/main" val="1472815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ICP-MS was used to determine the concentrations of trace metals present in the road dust samples. Samples were homogenized and sieved to particulate matter size then digested with nitric acid. Samples were diluted 100 times and prepared for ICP-MS analysis. Over 20 elements were analyzed with the ICP-MS; however, 5 elements were chosen as the focus based on their presence in road material and occurrence as primary metals in other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398A0F6B-5DED-3D41-AD1D-F443591B2C8F}" type="slidenum">
              <a:rPr lang="en-US" smtClean="0"/>
              <a:t>7</a:t>
            </a:fld>
            <a:endParaRPr lang="en-US"/>
          </a:p>
        </p:txBody>
      </p:sp>
    </p:spTree>
    <p:extLst>
      <p:ext uri="{BB962C8B-B14F-4D97-AF65-F5344CB8AC3E}">
        <p14:creationId xmlns:p14="http://schemas.microsoft.com/office/powerpoint/2010/main" val="83260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analyzed results in regard to each metal of interest individually in order to assess its variation throughout different zones.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highest concentrations of chromium were found in the residential and industrial areas. Other studies of urban road dust cite sources of chromium as air conditioning coolants, brake emissions, and yellow road paint. The residential and industrial locations are located by busier, higher velocity roadways which could have influenced the elevated chromium levels.  Although traffic was not quantitatively accounted for in this study, other research has cited increased traffic volume as correlated with increased trace metals. The google traffic map shows that these locations (shown in green) have increased traffic, depicted by the orange lines, which could explain their elevated levels. </a:t>
            </a:r>
          </a:p>
          <a:p>
            <a:endParaRPr lang="en-US" dirty="0"/>
          </a:p>
        </p:txBody>
      </p:sp>
      <p:sp>
        <p:nvSpPr>
          <p:cNvPr id="4" name="Slide Number Placeholder 3"/>
          <p:cNvSpPr>
            <a:spLocks noGrp="1"/>
          </p:cNvSpPr>
          <p:nvPr>
            <p:ph type="sldNum" sz="quarter" idx="10"/>
          </p:nvPr>
        </p:nvSpPr>
        <p:spPr/>
        <p:txBody>
          <a:bodyPr/>
          <a:lstStyle/>
          <a:p>
            <a:fld id="{398A0F6B-5DED-3D41-AD1D-F443591B2C8F}" type="slidenum">
              <a:rPr lang="en-US" smtClean="0"/>
              <a:t>8</a:t>
            </a:fld>
            <a:endParaRPr lang="en-US"/>
          </a:p>
        </p:txBody>
      </p:sp>
    </p:spTree>
    <p:extLst>
      <p:ext uri="{BB962C8B-B14F-4D97-AF65-F5344CB8AC3E}">
        <p14:creationId xmlns:p14="http://schemas.microsoft.com/office/powerpoint/2010/main" val="3495804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hypothesize zinc may also be a function of traffic, with the highest values of zinc found in the commercial and industrial zones. Other studies of road dust cite major sources of zinc as vehicular processes such as tire wear and brake emissions; which could explain the relatively close concentrations throughout the locations; however, we would expect to see a similar trend to chromium if zinc sources were primarily traffic related. More data is needed in this area to understand zinc’s differences in contamination across land use types, its relationship to traffic patterns, and similarities between it and chromium, as sources for both metals are associate with vehicles. </a:t>
            </a:r>
          </a:p>
          <a:p>
            <a:pPr rtl="0"/>
            <a:endParaRPr lang="en-US" sz="1200" b="0" i="0" u="none" strike="noStrike" kern="1200" dirty="0">
              <a:solidFill>
                <a:schemeClr val="tx1"/>
              </a:solidFill>
              <a:effectLst/>
              <a:latin typeface="+mn-lt"/>
              <a:ea typeface="+mn-ea"/>
              <a:cs typeface="+mn-cs"/>
            </a:endParaRPr>
          </a:p>
          <a:p>
            <a:pPr rtl="0"/>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398A0F6B-5DED-3D41-AD1D-F443591B2C8F}" type="slidenum">
              <a:rPr lang="en-US" smtClean="0"/>
              <a:t>9</a:t>
            </a:fld>
            <a:endParaRPr lang="en-US"/>
          </a:p>
        </p:txBody>
      </p:sp>
    </p:spTree>
    <p:extLst>
      <p:ext uri="{BB962C8B-B14F-4D97-AF65-F5344CB8AC3E}">
        <p14:creationId xmlns:p14="http://schemas.microsoft.com/office/powerpoint/2010/main" val="226893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ED3D-6079-CA4B-A09B-9682EADD95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1E493D-0CC8-F44F-ABE6-F2E76FC8CF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82AF5-28D9-F441-97F8-09BE5C9B6036}"/>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5" name="Footer Placeholder 4">
            <a:extLst>
              <a:ext uri="{FF2B5EF4-FFF2-40B4-BE49-F238E27FC236}">
                <a16:creationId xmlns:a16="http://schemas.microsoft.com/office/drawing/2014/main" id="{70D11723-B96A-084A-918A-CAA7B0C11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66041-6EA5-E348-AF84-564ED87758C4}"/>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2619138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B5AF-936F-7144-91BF-7835724D23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871808-9951-D54B-B614-AB9086D036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29136-3C76-E54B-B4BB-FD90DB7525E5}"/>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5" name="Footer Placeholder 4">
            <a:extLst>
              <a:ext uri="{FF2B5EF4-FFF2-40B4-BE49-F238E27FC236}">
                <a16:creationId xmlns:a16="http://schemas.microsoft.com/office/drawing/2014/main" id="{38A3DB8E-E0BC-3847-99F8-C8DDAA0A2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A3BC0-6C31-6840-976E-A99FD3509701}"/>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413400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5D72B5-2B63-0248-9CE8-630E277A7E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566A5C-CBFA-9C40-B593-1024E097086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63FEB-174F-C14D-A530-79E4E99E6C1E}"/>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5" name="Footer Placeholder 4">
            <a:extLst>
              <a:ext uri="{FF2B5EF4-FFF2-40B4-BE49-F238E27FC236}">
                <a16:creationId xmlns:a16="http://schemas.microsoft.com/office/drawing/2014/main" id="{39E862B1-38A5-F945-9E4D-88BA7BEAC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F1F5D-40BC-0041-90E4-9DC09FA96EF4}"/>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328555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C95D-81B2-A94A-9119-DF7AC87547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8B2C6-4121-5E44-B466-1D0066D71F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7C9B-22E4-A740-A461-B88BE4297525}"/>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5" name="Footer Placeholder 4">
            <a:extLst>
              <a:ext uri="{FF2B5EF4-FFF2-40B4-BE49-F238E27FC236}">
                <a16:creationId xmlns:a16="http://schemas.microsoft.com/office/drawing/2014/main" id="{8BD0E21C-91BC-5E40-AB04-D51366BA3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5524F-3051-7747-8148-31233154C4EF}"/>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1058016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8481-32E8-2F4A-8F08-216D776C45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773000-5A7E-2C44-8860-1E5F70E417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8AAC15-62C5-4940-B0E4-1F7C058F54D7}"/>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5" name="Footer Placeholder 4">
            <a:extLst>
              <a:ext uri="{FF2B5EF4-FFF2-40B4-BE49-F238E27FC236}">
                <a16:creationId xmlns:a16="http://schemas.microsoft.com/office/drawing/2014/main" id="{E6227584-F152-5841-9604-4FC7A2EBF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42CA-0940-0942-B4FE-87C838248A4D}"/>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1553251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D64B-748C-C948-BBCA-7F767D56F3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5EC97-A31D-BD40-9EBF-20B6E8D4F3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2C6A45-B51C-D043-A5BC-F6D97ABF3F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431534-A9DE-3547-872D-0417E700A504}"/>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6" name="Footer Placeholder 5">
            <a:extLst>
              <a:ext uri="{FF2B5EF4-FFF2-40B4-BE49-F238E27FC236}">
                <a16:creationId xmlns:a16="http://schemas.microsoft.com/office/drawing/2014/main" id="{594EE82E-DDB3-3D45-AA1D-8D302C8B69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8BB63-2F05-AC40-81D9-B4BEDE314041}"/>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763116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20A5-1124-CC4F-AF87-7E36D3686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E454F6-29D8-314F-908E-C22AC6BE39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4AECE4-0E32-E54E-90BB-61A53990D94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A0C26F-3B5A-3647-A94A-BE9FD5CCE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630B26-DEC0-DA4D-B08F-1B22C43774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048C0-2C2D-9A44-A8A1-E16B2427D89B}"/>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8" name="Footer Placeholder 7">
            <a:extLst>
              <a:ext uri="{FF2B5EF4-FFF2-40B4-BE49-F238E27FC236}">
                <a16:creationId xmlns:a16="http://schemas.microsoft.com/office/drawing/2014/main" id="{D78A8002-BFEB-504E-BF99-D3BDAEA55F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09E204-FADB-8042-8BD3-6BB896A57C48}"/>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2652212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1A81-6A49-0A4F-AA0C-C0C74AB70F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B77BC2-E834-F942-B10D-0BFFF48D274E}"/>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4" name="Footer Placeholder 3">
            <a:extLst>
              <a:ext uri="{FF2B5EF4-FFF2-40B4-BE49-F238E27FC236}">
                <a16:creationId xmlns:a16="http://schemas.microsoft.com/office/drawing/2014/main" id="{38526A38-9247-9B45-B9F0-9B5CC77431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6AAC3E-9B7B-1E49-8050-793CC37D2079}"/>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24693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E209B-1330-2745-9A79-2FCF76CFCD61}"/>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3" name="Footer Placeholder 2">
            <a:extLst>
              <a:ext uri="{FF2B5EF4-FFF2-40B4-BE49-F238E27FC236}">
                <a16:creationId xmlns:a16="http://schemas.microsoft.com/office/drawing/2014/main" id="{97A06579-BA86-2A4F-8EEE-3B13A1076F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408339-8AC5-254C-90B7-78E8740E58A5}"/>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18145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5C08-C805-3746-B569-168086C33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892242-9239-6949-A1B9-934A8978F8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20E86B-41D1-A24D-B766-7716CD48CB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80FACC-11F5-FC41-8355-ADCAAF15E08E}"/>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6" name="Footer Placeholder 5">
            <a:extLst>
              <a:ext uri="{FF2B5EF4-FFF2-40B4-BE49-F238E27FC236}">
                <a16:creationId xmlns:a16="http://schemas.microsoft.com/office/drawing/2014/main" id="{5B31A0DC-BB3F-A846-A63F-521D432EA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43BED-E8F1-4746-98B3-D98823645914}"/>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187999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E635-698C-F74A-B822-8B1E0A72DD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F44E5-789C-D740-8F4D-43B26A7F21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C053A3-0604-F047-A5AC-19B6C782C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8B1E8B-02AA-7345-9CA6-3DB01C15654A}"/>
              </a:ext>
            </a:extLst>
          </p:cNvPr>
          <p:cNvSpPr>
            <a:spLocks noGrp="1"/>
          </p:cNvSpPr>
          <p:nvPr>
            <p:ph type="dt" sz="half" idx="10"/>
          </p:nvPr>
        </p:nvSpPr>
        <p:spPr/>
        <p:txBody>
          <a:bodyPr/>
          <a:lstStyle/>
          <a:p>
            <a:fld id="{BFD6C391-E986-BF46-80F8-646CE495E26D}" type="datetimeFigureOut">
              <a:rPr lang="en-US" smtClean="0"/>
              <a:t>4/12/18</a:t>
            </a:fld>
            <a:endParaRPr lang="en-US"/>
          </a:p>
        </p:txBody>
      </p:sp>
      <p:sp>
        <p:nvSpPr>
          <p:cNvPr id="6" name="Footer Placeholder 5">
            <a:extLst>
              <a:ext uri="{FF2B5EF4-FFF2-40B4-BE49-F238E27FC236}">
                <a16:creationId xmlns:a16="http://schemas.microsoft.com/office/drawing/2014/main" id="{6E779118-F3A0-B647-80FE-381D47E85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15BAC-A142-4046-B4E1-BE7F2173FFA5}"/>
              </a:ext>
            </a:extLst>
          </p:cNvPr>
          <p:cNvSpPr>
            <a:spLocks noGrp="1"/>
          </p:cNvSpPr>
          <p:nvPr>
            <p:ph type="sldNum" sz="quarter" idx="12"/>
          </p:nvPr>
        </p:nvSpPr>
        <p:spPr/>
        <p:txBody>
          <a:bodyPr/>
          <a:lstStyle/>
          <a:p>
            <a:fld id="{6106EFE2-3500-F04F-9E60-5B41EB0B6360}" type="slidenum">
              <a:rPr lang="en-US" smtClean="0"/>
              <a:t>‹#›</a:t>
            </a:fld>
            <a:endParaRPr lang="en-US"/>
          </a:p>
        </p:txBody>
      </p:sp>
    </p:spTree>
    <p:extLst>
      <p:ext uri="{BB962C8B-B14F-4D97-AF65-F5344CB8AC3E}">
        <p14:creationId xmlns:p14="http://schemas.microsoft.com/office/powerpoint/2010/main" val="2123952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0159A7-4246-AF47-AE40-32BE637770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216F15-676B-9540-8214-259A0AAC1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CB206-0A2E-D443-8A83-2C820BC6FC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6C391-E986-BF46-80F8-646CE495E26D}" type="datetimeFigureOut">
              <a:rPr lang="en-US" smtClean="0"/>
              <a:t>4/12/18</a:t>
            </a:fld>
            <a:endParaRPr lang="en-US"/>
          </a:p>
        </p:txBody>
      </p:sp>
      <p:sp>
        <p:nvSpPr>
          <p:cNvPr id="5" name="Footer Placeholder 4">
            <a:extLst>
              <a:ext uri="{FF2B5EF4-FFF2-40B4-BE49-F238E27FC236}">
                <a16:creationId xmlns:a16="http://schemas.microsoft.com/office/drawing/2014/main" id="{DCA02A62-91E4-9F4F-A6EA-5C14C61B6F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298D4E-47AC-8E43-AD5C-8E698AFC58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6EFE2-3500-F04F-9E60-5B41EB0B6360}" type="slidenum">
              <a:rPr lang="en-US" smtClean="0"/>
              <a:t>‹#›</a:t>
            </a:fld>
            <a:endParaRPr lang="en-US"/>
          </a:p>
        </p:txBody>
      </p:sp>
    </p:spTree>
    <p:extLst>
      <p:ext uri="{BB962C8B-B14F-4D97-AF65-F5344CB8AC3E}">
        <p14:creationId xmlns:p14="http://schemas.microsoft.com/office/powerpoint/2010/main" val="1165645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tif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mailto:vulavav@cofc.edu" TargetMode="External"/><Relationship Id="rId5" Type="http://schemas.openxmlformats.org/officeDocument/2006/relationships/hyperlink" Target="mailto:davisjm2@g.cofc.edu"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34">
            <a:extLst>
              <a:ext uri="{FF2B5EF4-FFF2-40B4-BE49-F238E27FC236}">
                <a16:creationId xmlns:a16="http://schemas.microsoft.com/office/drawing/2014/main" id="{B0992639-1CDA-4FE6-BB95-E132214907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716860" y="4682362"/>
            <a:ext cx="4475140"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31">
            <a:extLst>
              <a:ext uri="{FF2B5EF4-FFF2-40B4-BE49-F238E27FC236}">
                <a16:creationId xmlns:a16="http://schemas.microsoft.com/office/drawing/2014/main" id="{A2AEA782-0EA4-42E9-871D-7401D6A097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75140"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4552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F4F4FAA7-65A2-7E40-85EF-B34E1179E684}"/>
              </a:ext>
            </a:extLst>
          </p:cNvPr>
          <p:cNvPicPr>
            <a:picLocks noChangeAspect="1"/>
          </p:cNvPicPr>
          <p:nvPr/>
        </p:nvPicPr>
        <p:blipFill rotWithShape="1">
          <a:blip r:embed="rId3">
            <a:extLst/>
          </a:blip>
          <a:srcRect t="47696" r="1" b="19052"/>
          <a:stretch/>
        </p:blipFill>
        <p:spPr>
          <a:xfrm>
            <a:off x="3649318" y="10"/>
            <a:ext cx="854268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pic>
        <p:nvPicPr>
          <p:cNvPr id="7" name="Picture 6">
            <a:extLst>
              <a:ext uri="{FF2B5EF4-FFF2-40B4-BE49-F238E27FC236}">
                <a16:creationId xmlns:a16="http://schemas.microsoft.com/office/drawing/2014/main" id="{CF79129B-7D78-1F45-9D0C-491E3E6D6E60}"/>
              </a:ext>
            </a:extLst>
          </p:cNvPr>
          <p:cNvPicPr>
            <a:picLocks noChangeAspect="1"/>
          </p:cNvPicPr>
          <p:nvPr/>
        </p:nvPicPr>
        <p:blipFill rotWithShape="1">
          <a:blip r:embed="rId4"/>
          <a:srcRect r="58663" b="1"/>
          <a:stretch/>
        </p:blipFill>
        <p:spPr>
          <a:xfrm>
            <a:off x="20" y="4682840"/>
            <a:ext cx="8563356"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2" name="Title 1">
            <a:extLst>
              <a:ext uri="{FF2B5EF4-FFF2-40B4-BE49-F238E27FC236}">
                <a16:creationId xmlns:a16="http://schemas.microsoft.com/office/drawing/2014/main" id="{AB282868-F7A5-2947-B7B1-4D418E76C73C}"/>
              </a:ext>
            </a:extLst>
          </p:cNvPr>
          <p:cNvSpPr>
            <a:spLocks noGrp="1"/>
          </p:cNvSpPr>
          <p:nvPr>
            <p:ph type="ctrTitle"/>
          </p:nvPr>
        </p:nvSpPr>
        <p:spPr>
          <a:xfrm>
            <a:off x="1524000" y="2245810"/>
            <a:ext cx="9144000" cy="1355750"/>
          </a:xfrm>
        </p:spPr>
        <p:txBody>
          <a:bodyPr>
            <a:normAutofit/>
          </a:bodyPr>
          <a:lstStyle/>
          <a:p>
            <a:pPr algn="l"/>
            <a:r>
              <a:rPr lang="en-US" sz="4600"/>
              <a:t>A Geochemical Analysis of Urban Dust and Soils in the Charleston Peninsula</a:t>
            </a:r>
          </a:p>
        </p:txBody>
      </p:sp>
      <p:sp>
        <p:nvSpPr>
          <p:cNvPr id="3" name="Subtitle 2">
            <a:extLst>
              <a:ext uri="{FF2B5EF4-FFF2-40B4-BE49-F238E27FC236}">
                <a16:creationId xmlns:a16="http://schemas.microsoft.com/office/drawing/2014/main" id="{B69E4A51-E0D3-3741-959F-E8D233A6C44D}"/>
              </a:ext>
            </a:extLst>
          </p:cNvPr>
          <p:cNvSpPr>
            <a:spLocks noGrp="1"/>
          </p:cNvSpPr>
          <p:nvPr>
            <p:ph type="subTitle" idx="1"/>
          </p:nvPr>
        </p:nvSpPr>
        <p:spPr>
          <a:xfrm>
            <a:off x="1524000" y="3608516"/>
            <a:ext cx="9144000" cy="911117"/>
          </a:xfrm>
        </p:spPr>
        <p:txBody>
          <a:bodyPr>
            <a:normAutofit/>
          </a:bodyPr>
          <a:lstStyle/>
          <a:p>
            <a:pPr algn="l"/>
            <a:r>
              <a:rPr lang="en-US" sz="3600" dirty="0"/>
              <a:t>			Jordan Davis &amp; Dr. Vijay Vulava</a:t>
            </a:r>
          </a:p>
        </p:txBody>
      </p:sp>
      <p:pic>
        <p:nvPicPr>
          <p:cNvPr id="6" name="Picture 5">
            <a:extLst>
              <a:ext uri="{FF2B5EF4-FFF2-40B4-BE49-F238E27FC236}">
                <a16:creationId xmlns:a16="http://schemas.microsoft.com/office/drawing/2014/main" id="{48AE3280-B266-1348-9AAE-CCCC886E1B28}"/>
              </a:ext>
            </a:extLst>
          </p:cNvPr>
          <p:cNvPicPr>
            <a:picLocks noChangeAspect="1"/>
          </p:cNvPicPr>
          <p:nvPr/>
        </p:nvPicPr>
        <p:blipFill>
          <a:blip r:embed="rId5"/>
          <a:stretch>
            <a:fillRect/>
          </a:stretch>
        </p:blipFill>
        <p:spPr>
          <a:xfrm>
            <a:off x="2553290" y="5438145"/>
            <a:ext cx="3843699" cy="1131887"/>
          </a:xfrm>
          <a:prstGeom prst="rect">
            <a:avLst/>
          </a:prstGeom>
        </p:spPr>
      </p:pic>
      <p:sp>
        <p:nvSpPr>
          <p:cNvPr id="11" name="Right Triangle 10">
            <a:extLst>
              <a:ext uri="{FF2B5EF4-FFF2-40B4-BE49-F238E27FC236}">
                <a16:creationId xmlns:a16="http://schemas.microsoft.com/office/drawing/2014/main" id="{46941575-F4D6-4C40-894C-C748039D3189}"/>
              </a:ext>
            </a:extLst>
          </p:cNvPr>
          <p:cNvSpPr/>
          <p:nvPr/>
        </p:nvSpPr>
        <p:spPr>
          <a:xfrm rot="5400000">
            <a:off x="6832839" y="5199987"/>
            <a:ext cx="2175638" cy="1140389"/>
          </a:xfrm>
          <a:prstGeom prst="rtTriangle">
            <a:avLst/>
          </a:prstGeom>
          <a:solidFill>
            <a:srgbClr val="6B0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F4E70-DB8C-5341-9487-C9508AE5D088}"/>
              </a:ext>
            </a:extLst>
          </p:cNvPr>
          <p:cNvSpPr/>
          <p:nvPr/>
        </p:nvSpPr>
        <p:spPr>
          <a:xfrm>
            <a:off x="0" y="4682362"/>
            <a:ext cx="7506586" cy="2174680"/>
          </a:xfrm>
          <a:prstGeom prst="rect">
            <a:avLst/>
          </a:prstGeom>
          <a:solidFill>
            <a:srgbClr val="6B0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C73DFE-14F4-C04F-AD56-28B280BF54F7}"/>
              </a:ext>
            </a:extLst>
          </p:cNvPr>
          <p:cNvPicPr>
            <a:picLocks noChangeAspect="1"/>
          </p:cNvPicPr>
          <p:nvPr/>
        </p:nvPicPr>
        <p:blipFill>
          <a:blip r:embed="rId5"/>
          <a:stretch>
            <a:fillRect/>
          </a:stretch>
        </p:blipFill>
        <p:spPr>
          <a:xfrm>
            <a:off x="559243" y="4930468"/>
            <a:ext cx="6351920" cy="1870504"/>
          </a:xfrm>
          <a:prstGeom prst="rect">
            <a:avLst/>
          </a:prstGeom>
        </p:spPr>
      </p:pic>
      <p:sp>
        <p:nvSpPr>
          <p:cNvPr id="15" name="Diagonal Stripe 14">
            <a:extLst>
              <a:ext uri="{FF2B5EF4-FFF2-40B4-BE49-F238E27FC236}">
                <a16:creationId xmlns:a16="http://schemas.microsoft.com/office/drawing/2014/main" id="{8505B0B2-016B-C04A-90DA-88E7B5AEBF2F}"/>
              </a:ext>
            </a:extLst>
          </p:cNvPr>
          <p:cNvSpPr/>
          <p:nvPr/>
        </p:nvSpPr>
        <p:spPr>
          <a:xfrm>
            <a:off x="7506586" y="4682362"/>
            <a:ext cx="1040795" cy="2200454"/>
          </a:xfrm>
          <a:prstGeom prst="diagStripe">
            <a:avLst/>
          </a:prstGeom>
          <a:solidFill>
            <a:srgbClr val="6B0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851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A0B38CE-5CA8-A342-9336-DABEB3226135}"/>
              </a:ext>
            </a:extLst>
          </p:cNvPr>
          <p:cNvPicPr>
            <a:picLocks noGrp="1" noChangeAspect="1"/>
          </p:cNvPicPr>
          <p:nvPr>
            <p:ph idx="1"/>
          </p:nvPr>
        </p:nvPicPr>
        <p:blipFill rotWithShape="1">
          <a:blip r:embed="rId3"/>
          <a:srcRect t="1661" b="10790"/>
          <a:stretch/>
        </p:blipFill>
        <p:spPr>
          <a:xfrm>
            <a:off x="20" y="10"/>
            <a:ext cx="12191980" cy="6857990"/>
          </a:xfrm>
          <a:prstGeom prst="rect">
            <a:avLst/>
          </a:prstGeom>
        </p:spPr>
      </p:pic>
      <p:sp>
        <p:nvSpPr>
          <p:cNvPr id="2" name="Title 1">
            <a:extLst>
              <a:ext uri="{FF2B5EF4-FFF2-40B4-BE49-F238E27FC236}">
                <a16:creationId xmlns:a16="http://schemas.microsoft.com/office/drawing/2014/main" id="{FAE396B6-322E-9446-878E-3E6D2B583899}"/>
              </a:ext>
            </a:extLst>
          </p:cNvPr>
          <p:cNvSpPr>
            <a:spLocks noGrp="1"/>
          </p:cNvSpPr>
          <p:nvPr>
            <p:ph type="title"/>
          </p:nvPr>
        </p:nvSpPr>
        <p:spPr>
          <a:xfrm>
            <a:off x="6606540" y="4137660"/>
            <a:ext cx="5417820" cy="2459719"/>
          </a:xfrm>
          <a:solidFill>
            <a:schemeClr val="bg1">
              <a:alpha val="75000"/>
            </a:schemeClr>
          </a:solidFill>
          <a:ln w="38100" cap="sq">
            <a:solidFill>
              <a:schemeClr val="tx1">
                <a:lumMod val="75000"/>
                <a:lumOff val="25000"/>
              </a:schemeClr>
            </a:solidFill>
            <a:miter lim="800000"/>
          </a:ln>
        </p:spPr>
        <p:txBody>
          <a:bodyPr vert="horz" wrap="square" lIns="91440" tIns="45720" rIns="91440" bIns="45720" rtlCol="0" anchor="ctr">
            <a:noAutofit/>
          </a:bodyPr>
          <a:lstStyle/>
          <a:p>
            <a:pPr algn="ctr"/>
            <a:r>
              <a:rPr lang="en-US" sz="4400" dirty="0">
                <a:solidFill>
                  <a:schemeClr val="tx1">
                    <a:lumMod val="85000"/>
                    <a:lumOff val="15000"/>
                  </a:schemeClr>
                </a:solidFill>
              </a:rPr>
              <a:t>Nickel</a:t>
            </a:r>
            <a:br>
              <a:rPr lang="en-US" sz="4400" dirty="0">
                <a:solidFill>
                  <a:schemeClr val="tx1">
                    <a:lumMod val="85000"/>
                    <a:lumOff val="15000"/>
                  </a:schemeClr>
                </a:solidFill>
              </a:rPr>
            </a:br>
            <a:r>
              <a:rPr lang="en-US" sz="4400" dirty="0">
                <a:solidFill>
                  <a:schemeClr val="tx1">
                    <a:lumMod val="85000"/>
                    <a:lumOff val="15000"/>
                  </a:schemeClr>
                </a:solidFill>
              </a:rPr>
              <a:t> Minimal Anthropogenic Influence</a:t>
            </a:r>
          </a:p>
        </p:txBody>
      </p:sp>
      <p:pic>
        <p:nvPicPr>
          <p:cNvPr id="10" name="Picture 9">
            <a:extLst>
              <a:ext uri="{FF2B5EF4-FFF2-40B4-BE49-F238E27FC236}">
                <a16:creationId xmlns:a16="http://schemas.microsoft.com/office/drawing/2014/main" id="{AA50F399-E5C0-4048-899C-6BFF89FDADD2}"/>
              </a:ext>
            </a:extLst>
          </p:cNvPr>
          <p:cNvPicPr>
            <a:picLocks noChangeAspect="1"/>
          </p:cNvPicPr>
          <p:nvPr/>
        </p:nvPicPr>
        <p:blipFill>
          <a:blip r:embed="rId4"/>
          <a:stretch>
            <a:fillRect/>
          </a:stretch>
        </p:blipFill>
        <p:spPr>
          <a:xfrm>
            <a:off x="203733" y="3428999"/>
            <a:ext cx="1950720" cy="378498"/>
          </a:xfrm>
          <a:prstGeom prst="rect">
            <a:avLst/>
          </a:prstGeom>
        </p:spPr>
      </p:pic>
    </p:spTree>
    <p:extLst>
      <p:ext uri="{BB962C8B-B14F-4D97-AF65-F5344CB8AC3E}">
        <p14:creationId xmlns:p14="http://schemas.microsoft.com/office/powerpoint/2010/main" val="406251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0C9532-D519-9641-8573-E50500D6EE00}"/>
              </a:ext>
            </a:extLst>
          </p:cNvPr>
          <p:cNvPicPr>
            <a:picLocks noChangeAspect="1"/>
          </p:cNvPicPr>
          <p:nvPr/>
        </p:nvPicPr>
        <p:blipFill rotWithShape="1">
          <a:blip r:embed="rId3"/>
          <a:srcRect t="2111" b="10680"/>
          <a:stretch/>
        </p:blipFill>
        <p:spPr>
          <a:xfrm>
            <a:off x="20" y="10"/>
            <a:ext cx="12191980" cy="6857990"/>
          </a:xfrm>
          <a:prstGeom prst="rect">
            <a:avLst/>
          </a:prstGeom>
        </p:spPr>
      </p:pic>
      <p:sp>
        <p:nvSpPr>
          <p:cNvPr id="2" name="Title 1">
            <a:extLst>
              <a:ext uri="{FF2B5EF4-FFF2-40B4-BE49-F238E27FC236}">
                <a16:creationId xmlns:a16="http://schemas.microsoft.com/office/drawing/2014/main" id="{D8C57848-5CE0-7D4E-A52A-8807C367C3A9}"/>
              </a:ext>
            </a:extLst>
          </p:cNvPr>
          <p:cNvSpPr>
            <a:spLocks noGrp="1"/>
          </p:cNvSpPr>
          <p:nvPr>
            <p:ph type="title"/>
          </p:nvPr>
        </p:nvSpPr>
        <p:spPr>
          <a:xfrm>
            <a:off x="4171950" y="182880"/>
            <a:ext cx="7829550" cy="1339579"/>
          </a:xfrm>
          <a:solidFill>
            <a:schemeClr val="bg1">
              <a:alpha val="75000"/>
            </a:schemeClr>
          </a:solidFill>
          <a:ln w="38100" cap="sq">
            <a:solidFill>
              <a:schemeClr val="tx1">
                <a:lumMod val="75000"/>
                <a:lumOff val="25000"/>
              </a:schemeClr>
            </a:solidFill>
            <a:miter lim="800000"/>
          </a:ln>
        </p:spPr>
        <p:txBody>
          <a:bodyPr wrap="square">
            <a:noAutofit/>
          </a:bodyPr>
          <a:lstStyle/>
          <a:p>
            <a:pPr algn="ctr"/>
            <a:r>
              <a:rPr lang="en-US" dirty="0">
                <a:solidFill>
                  <a:schemeClr val="tx1">
                    <a:lumMod val="85000"/>
                    <a:lumOff val="15000"/>
                  </a:schemeClr>
                </a:solidFill>
              </a:rPr>
              <a:t>Copper</a:t>
            </a:r>
            <a:br>
              <a:rPr lang="en-US" dirty="0">
                <a:solidFill>
                  <a:schemeClr val="tx1">
                    <a:lumMod val="85000"/>
                    <a:lumOff val="15000"/>
                  </a:schemeClr>
                </a:solidFill>
              </a:rPr>
            </a:br>
            <a:r>
              <a:rPr lang="en-US" dirty="0">
                <a:solidFill>
                  <a:schemeClr val="tx1">
                    <a:lumMod val="85000"/>
                    <a:lumOff val="15000"/>
                  </a:schemeClr>
                </a:solidFill>
              </a:rPr>
              <a:t>Likely Related to Antifouling</a:t>
            </a:r>
          </a:p>
        </p:txBody>
      </p:sp>
      <p:pic>
        <p:nvPicPr>
          <p:cNvPr id="5" name="Picture 4">
            <a:extLst>
              <a:ext uri="{FF2B5EF4-FFF2-40B4-BE49-F238E27FC236}">
                <a16:creationId xmlns:a16="http://schemas.microsoft.com/office/drawing/2014/main" id="{F6291202-A8F5-B149-A9A6-830900D374DB}"/>
              </a:ext>
            </a:extLst>
          </p:cNvPr>
          <p:cNvPicPr>
            <a:picLocks noChangeAspect="1"/>
          </p:cNvPicPr>
          <p:nvPr/>
        </p:nvPicPr>
        <p:blipFill>
          <a:blip r:embed="rId4"/>
          <a:stretch>
            <a:fillRect/>
          </a:stretch>
        </p:blipFill>
        <p:spPr>
          <a:xfrm>
            <a:off x="203733" y="3428999"/>
            <a:ext cx="1950720" cy="378498"/>
          </a:xfrm>
          <a:prstGeom prst="rect">
            <a:avLst/>
          </a:prstGeom>
        </p:spPr>
      </p:pic>
      <p:sp>
        <p:nvSpPr>
          <p:cNvPr id="7" name="Rectangle 6">
            <a:extLst>
              <a:ext uri="{FF2B5EF4-FFF2-40B4-BE49-F238E27FC236}">
                <a16:creationId xmlns:a16="http://schemas.microsoft.com/office/drawing/2014/main" id="{6A085B3B-CBA8-324A-87CE-C49473F3448D}"/>
              </a:ext>
            </a:extLst>
          </p:cNvPr>
          <p:cNvSpPr/>
          <p:nvPr/>
        </p:nvSpPr>
        <p:spPr>
          <a:xfrm>
            <a:off x="7315200" y="3145536"/>
            <a:ext cx="4686300" cy="3438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0E230F-710D-EA44-AC02-EF66695688A1}"/>
              </a:ext>
            </a:extLst>
          </p:cNvPr>
          <p:cNvPicPr>
            <a:picLocks noChangeAspect="1"/>
          </p:cNvPicPr>
          <p:nvPr/>
        </p:nvPicPr>
        <p:blipFill>
          <a:blip r:embed="rId5"/>
          <a:stretch>
            <a:fillRect/>
          </a:stretch>
        </p:blipFill>
        <p:spPr>
          <a:xfrm>
            <a:off x="7464056" y="3292667"/>
            <a:ext cx="4206812" cy="3155109"/>
          </a:xfrm>
          <a:prstGeom prst="rect">
            <a:avLst/>
          </a:prstGeom>
        </p:spPr>
      </p:pic>
      <p:sp>
        <p:nvSpPr>
          <p:cNvPr id="8" name="TextBox 7">
            <a:extLst>
              <a:ext uri="{FF2B5EF4-FFF2-40B4-BE49-F238E27FC236}">
                <a16:creationId xmlns:a16="http://schemas.microsoft.com/office/drawing/2014/main" id="{97CE589B-B109-B94A-9847-FCF42B1C12A3}"/>
              </a:ext>
            </a:extLst>
          </p:cNvPr>
          <p:cNvSpPr txBox="1"/>
          <p:nvPr/>
        </p:nvSpPr>
        <p:spPr>
          <a:xfrm rot="5400000">
            <a:off x="10421420" y="4461722"/>
            <a:ext cx="2829529" cy="215444"/>
          </a:xfrm>
          <a:prstGeom prst="rect">
            <a:avLst/>
          </a:prstGeom>
          <a:noFill/>
        </p:spPr>
        <p:txBody>
          <a:bodyPr wrap="square" rtlCol="0">
            <a:spAutoFit/>
          </a:bodyPr>
          <a:lstStyle/>
          <a:p>
            <a:r>
              <a:rPr lang="en-US" sz="800" dirty="0"/>
              <a:t>http://</a:t>
            </a:r>
            <a:r>
              <a:rPr lang="en-US" sz="800" dirty="0" err="1"/>
              <a:t>www.mby.com</a:t>
            </a:r>
            <a:r>
              <a:rPr lang="en-US" sz="800" dirty="0"/>
              <a:t>/gear/anti-fouling-boat-tips-advice-43285</a:t>
            </a:r>
          </a:p>
        </p:txBody>
      </p:sp>
    </p:spTree>
    <p:extLst>
      <p:ext uri="{BB962C8B-B14F-4D97-AF65-F5344CB8AC3E}">
        <p14:creationId xmlns:p14="http://schemas.microsoft.com/office/powerpoint/2010/main" val="3642798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a:extLst>
              <a:ext uri="{FF2B5EF4-FFF2-40B4-BE49-F238E27FC236}">
                <a16:creationId xmlns:a16="http://schemas.microsoft.com/office/drawing/2014/main" id="{83370B6C-4DF9-2F46-A30C-166FE105518F}"/>
              </a:ext>
            </a:extLst>
          </p:cNvPr>
          <p:cNvPicPr>
            <a:picLocks noChangeAspect="1"/>
          </p:cNvPicPr>
          <p:nvPr/>
        </p:nvPicPr>
        <p:blipFill rotWithShape="1">
          <a:blip r:embed="rId3">
            <a:alphaModFix/>
          </a:blip>
          <a:srcRect t="970" b="11482"/>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0E729F6B-599D-5D4A-B425-A93C921B1919}"/>
              </a:ext>
            </a:extLst>
          </p:cNvPr>
          <p:cNvPicPr>
            <a:picLocks noChangeAspect="1"/>
          </p:cNvPicPr>
          <p:nvPr/>
        </p:nvPicPr>
        <p:blipFill>
          <a:blip r:embed="rId4"/>
          <a:stretch>
            <a:fillRect/>
          </a:stretch>
        </p:blipFill>
        <p:spPr>
          <a:xfrm>
            <a:off x="2821152" y="2658140"/>
            <a:ext cx="5599813" cy="4199860"/>
          </a:xfrm>
          <a:prstGeom prst="rect">
            <a:avLst/>
          </a:prstGeom>
        </p:spPr>
      </p:pic>
      <p:pic>
        <p:nvPicPr>
          <p:cNvPr id="16" name="Picture 15">
            <a:extLst>
              <a:ext uri="{FF2B5EF4-FFF2-40B4-BE49-F238E27FC236}">
                <a16:creationId xmlns:a16="http://schemas.microsoft.com/office/drawing/2014/main" id="{82B329A9-2DCD-7845-B346-54B5624BB4F6}"/>
              </a:ext>
            </a:extLst>
          </p:cNvPr>
          <p:cNvPicPr>
            <a:picLocks noChangeAspect="1"/>
          </p:cNvPicPr>
          <p:nvPr/>
        </p:nvPicPr>
        <p:blipFill>
          <a:blip r:embed="rId5"/>
          <a:stretch>
            <a:fillRect/>
          </a:stretch>
        </p:blipFill>
        <p:spPr>
          <a:xfrm>
            <a:off x="7818454" y="3577841"/>
            <a:ext cx="4373546" cy="3280159"/>
          </a:xfrm>
          <a:prstGeom prst="rect">
            <a:avLst/>
          </a:prstGeom>
        </p:spPr>
      </p:pic>
      <p:sp>
        <p:nvSpPr>
          <p:cNvPr id="12" name="Title 1">
            <a:extLst>
              <a:ext uri="{FF2B5EF4-FFF2-40B4-BE49-F238E27FC236}">
                <a16:creationId xmlns:a16="http://schemas.microsoft.com/office/drawing/2014/main" id="{D33BF3BA-F394-AD42-B5CC-E8AA365D8EF5}"/>
              </a:ext>
            </a:extLst>
          </p:cNvPr>
          <p:cNvSpPr txBox="1">
            <a:spLocks/>
          </p:cNvSpPr>
          <p:nvPr/>
        </p:nvSpPr>
        <p:spPr>
          <a:xfrm>
            <a:off x="203733" y="4360304"/>
            <a:ext cx="3064467" cy="1944887"/>
          </a:xfrm>
          <a:prstGeom prst="rect">
            <a:avLst/>
          </a:prstGeom>
          <a:solidFill>
            <a:schemeClr val="bg1">
              <a:alpha val="75000"/>
            </a:schemeClr>
          </a:solidFill>
          <a:ln w="38100" cap="sq">
            <a:solidFill>
              <a:schemeClr val="tx1">
                <a:lumMod val="75000"/>
                <a:lumOff val="25000"/>
              </a:schemeClr>
            </a:solidFill>
            <a:miter lim="800000"/>
          </a:ln>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400" dirty="0">
                <a:solidFill>
                  <a:schemeClr val="tx1">
                    <a:lumMod val="85000"/>
                    <a:lumOff val="15000"/>
                  </a:schemeClr>
                </a:solidFill>
              </a:rPr>
              <a:t>Lead</a:t>
            </a:r>
          </a:p>
          <a:p>
            <a:pPr algn="ctr"/>
            <a:r>
              <a:rPr lang="en-US" sz="4400" dirty="0">
                <a:solidFill>
                  <a:schemeClr val="tx1">
                    <a:lumMod val="85000"/>
                    <a:lumOff val="15000"/>
                  </a:schemeClr>
                </a:solidFill>
              </a:rPr>
              <a:t>Historic Source</a:t>
            </a:r>
          </a:p>
        </p:txBody>
      </p:sp>
    </p:spTree>
    <p:extLst>
      <p:ext uri="{BB962C8B-B14F-4D97-AF65-F5344CB8AC3E}">
        <p14:creationId xmlns:p14="http://schemas.microsoft.com/office/powerpoint/2010/main" val="1094136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FA97-96C9-E44B-8897-E0EDB9E26387}"/>
              </a:ext>
            </a:extLst>
          </p:cNvPr>
          <p:cNvSpPr>
            <a:spLocks noGrp="1"/>
          </p:cNvSpPr>
          <p:nvPr>
            <p:ph type="title"/>
          </p:nvPr>
        </p:nvSpPr>
        <p:spPr>
          <a:xfrm>
            <a:off x="838200" y="365125"/>
            <a:ext cx="10515600" cy="1325563"/>
          </a:xfrm>
        </p:spPr>
        <p:txBody>
          <a:bodyPr>
            <a:normAutofit/>
          </a:bodyPr>
          <a:lstStyle/>
          <a:p>
            <a:r>
              <a:rPr lang="en-US"/>
              <a:t>Mean Concentration Comparison</a:t>
            </a:r>
          </a:p>
        </p:txBody>
      </p:sp>
      <p:graphicFrame>
        <p:nvGraphicFramePr>
          <p:cNvPr id="3" name="Chart 2">
            <a:extLst>
              <a:ext uri="{FF2B5EF4-FFF2-40B4-BE49-F238E27FC236}">
                <a16:creationId xmlns:a16="http://schemas.microsoft.com/office/drawing/2014/main" id="{A356A9FC-776A-884B-A8F6-0C9402012677}"/>
              </a:ext>
            </a:extLst>
          </p:cNvPr>
          <p:cNvGraphicFramePr>
            <a:graphicFrameLocks/>
          </p:cNvGraphicFramePr>
          <p:nvPr>
            <p:extLst>
              <p:ext uri="{D42A27DB-BD31-4B8C-83A1-F6EECF244321}">
                <p14:modId xmlns:p14="http://schemas.microsoft.com/office/powerpoint/2010/main" val="106072277"/>
              </p:ext>
            </p:extLst>
          </p:nvPr>
        </p:nvGraphicFramePr>
        <p:xfrm>
          <a:off x="0" y="1315453"/>
          <a:ext cx="12191999" cy="5542547"/>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A3919996-5A64-6244-99C7-325E927BCE31}"/>
              </a:ext>
            </a:extLst>
          </p:cNvPr>
          <p:cNvCxnSpPr>
            <a:cxnSpLocks/>
          </p:cNvCxnSpPr>
          <p:nvPr/>
        </p:nvCxnSpPr>
        <p:spPr>
          <a:xfrm>
            <a:off x="1457265" y="5787357"/>
            <a:ext cx="128336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05E162-7A41-8047-AF61-56ADD6AAA38B}"/>
              </a:ext>
            </a:extLst>
          </p:cNvPr>
          <p:cNvCxnSpPr>
            <a:cxnSpLocks/>
          </p:cNvCxnSpPr>
          <p:nvPr/>
        </p:nvCxnSpPr>
        <p:spPr>
          <a:xfrm>
            <a:off x="3702556" y="5879767"/>
            <a:ext cx="128336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F73FB8-2674-C647-B41F-CFF180F89978}"/>
              </a:ext>
            </a:extLst>
          </p:cNvPr>
          <p:cNvCxnSpPr>
            <a:cxnSpLocks/>
          </p:cNvCxnSpPr>
          <p:nvPr/>
        </p:nvCxnSpPr>
        <p:spPr>
          <a:xfrm>
            <a:off x="5896436" y="5356466"/>
            <a:ext cx="128336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268494-2D4D-3548-8791-D224432CE5A6}"/>
              </a:ext>
            </a:extLst>
          </p:cNvPr>
          <p:cNvCxnSpPr>
            <a:cxnSpLocks/>
          </p:cNvCxnSpPr>
          <p:nvPr/>
        </p:nvCxnSpPr>
        <p:spPr>
          <a:xfrm>
            <a:off x="8073671" y="5193799"/>
            <a:ext cx="128336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8D906B-3487-5545-BF46-3BC80B64BB54}"/>
              </a:ext>
            </a:extLst>
          </p:cNvPr>
          <p:cNvCxnSpPr>
            <a:cxnSpLocks/>
          </p:cNvCxnSpPr>
          <p:nvPr/>
        </p:nvCxnSpPr>
        <p:spPr>
          <a:xfrm>
            <a:off x="10299032" y="4199188"/>
            <a:ext cx="128336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3F3EB54-847A-7D45-90E1-B7FC2EEF6BCD}"/>
              </a:ext>
            </a:extLst>
          </p:cNvPr>
          <p:cNvSpPr/>
          <p:nvPr/>
        </p:nvSpPr>
        <p:spPr>
          <a:xfrm>
            <a:off x="10453939" y="2477168"/>
            <a:ext cx="899862" cy="131378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C30E04-D820-A44F-96A3-317784030845}"/>
              </a:ext>
            </a:extLst>
          </p:cNvPr>
          <p:cNvSpPr/>
          <p:nvPr/>
        </p:nvSpPr>
        <p:spPr>
          <a:xfrm>
            <a:off x="8265424" y="4708275"/>
            <a:ext cx="899862" cy="8162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526167-689A-364E-B1AF-2E56895279F0}"/>
              </a:ext>
            </a:extLst>
          </p:cNvPr>
          <p:cNvSpPr/>
          <p:nvPr/>
        </p:nvSpPr>
        <p:spPr>
          <a:xfrm>
            <a:off x="1649018" y="5356466"/>
            <a:ext cx="899862" cy="5233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59F6431-4F6E-034B-832D-BCC27EEBCFC1}"/>
              </a:ext>
            </a:extLst>
          </p:cNvPr>
          <p:cNvCxnSpPr>
            <a:cxnSpLocks/>
          </p:cNvCxnSpPr>
          <p:nvPr/>
        </p:nvCxnSpPr>
        <p:spPr>
          <a:xfrm>
            <a:off x="8265424" y="4942162"/>
            <a:ext cx="89986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E65652-72E7-7C4C-901A-3C6E1BCD573D}"/>
              </a:ext>
            </a:extLst>
          </p:cNvPr>
          <p:cNvCxnSpPr>
            <a:cxnSpLocks/>
          </p:cNvCxnSpPr>
          <p:nvPr/>
        </p:nvCxnSpPr>
        <p:spPr>
          <a:xfrm>
            <a:off x="10490785" y="2712869"/>
            <a:ext cx="89986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B345BD-56EA-4F45-88A4-03058DF5B6BA}"/>
              </a:ext>
            </a:extLst>
          </p:cNvPr>
          <p:cNvCxnSpPr>
            <a:cxnSpLocks/>
          </p:cNvCxnSpPr>
          <p:nvPr/>
        </p:nvCxnSpPr>
        <p:spPr>
          <a:xfrm>
            <a:off x="6088189" y="5524500"/>
            <a:ext cx="89986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451907-C5EC-9A45-BFBE-F3C507FB8DCA}"/>
              </a:ext>
            </a:extLst>
          </p:cNvPr>
          <p:cNvCxnSpPr>
            <a:cxnSpLocks/>
          </p:cNvCxnSpPr>
          <p:nvPr/>
        </p:nvCxnSpPr>
        <p:spPr>
          <a:xfrm>
            <a:off x="3894309" y="5524500"/>
            <a:ext cx="89986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62ACA1-67F9-1645-A35E-02689D2F28BB}"/>
              </a:ext>
            </a:extLst>
          </p:cNvPr>
          <p:cNvCxnSpPr>
            <a:cxnSpLocks/>
          </p:cNvCxnSpPr>
          <p:nvPr/>
        </p:nvCxnSpPr>
        <p:spPr>
          <a:xfrm>
            <a:off x="1649018" y="5524500"/>
            <a:ext cx="89986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17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6AAA8A-8E60-194D-8298-148769545369}"/>
              </a:ext>
            </a:extLst>
          </p:cNvPr>
          <p:cNvPicPr>
            <a:picLocks noChangeAspect="1"/>
          </p:cNvPicPr>
          <p:nvPr/>
        </p:nvPicPr>
        <p:blipFill rotWithShape="1">
          <a:blip r:embed="rId3">
            <a:alphaModFix amt="85000"/>
            <a:extLst/>
          </a:blip>
          <a:srcRect b="25022"/>
          <a:stretch/>
        </p:blipFill>
        <p:spPr>
          <a:xfrm>
            <a:off x="-1" y="-28"/>
            <a:ext cx="12192000" cy="6855958"/>
          </a:xfrm>
          <a:prstGeom prst="rect">
            <a:avLst/>
          </a:prstGeom>
        </p:spPr>
      </p:pic>
      <p:sp>
        <p:nvSpPr>
          <p:cNvPr id="11" name="Freeform: Shape 10">
            <a:extLst>
              <a:ext uri="{FF2B5EF4-FFF2-40B4-BE49-F238E27FC236}">
                <a16:creationId xmlns:a16="http://schemas.microsoft.com/office/drawing/2014/main" id="{BCC55ACC-A2F6-403C-A3A4-D59B3734D45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8C29E89-8A7A-B44E-9192-FEB661D86EB2}"/>
              </a:ext>
            </a:extLst>
          </p:cNvPr>
          <p:cNvPicPr>
            <a:picLocks noChangeAspect="1"/>
          </p:cNvPicPr>
          <p:nvPr/>
        </p:nvPicPr>
        <p:blipFill rotWithShape="1">
          <a:blip r:embed="rId4"/>
          <a:srcRect l="17140" r="12238"/>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9" name="Rectangle 8">
            <a:extLst>
              <a:ext uri="{FF2B5EF4-FFF2-40B4-BE49-F238E27FC236}">
                <a16:creationId xmlns:a16="http://schemas.microsoft.com/office/drawing/2014/main" id="{4A905E4A-CB63-3346-9BE1-BEF804E204C0}"/>
              </a:ext>
            </a:extLst>
          </p:cNvPr>
          <p:cNvSpPr/>
          <p:nvPr/>
        </p:nvSpPr>
        <p:spPr>
          <a:xfrm>
            <a:off x="198474" y="1376627"/>
            <a:ext cx="6096000" cy="3970318"/>
          </a:xfrm>
          <a:prstGeom prst="rect">
            <a:avLst/>
          </a:prstGeom>
        </p:spPr>
        <p:txBody>
          <a:bodyPr>
            <a:spAutoFit/>
          </a:bodyPr>
          <a:lstStyle/>
          <a:p>
            <a:r>
              <a:rPr lang="en-US" sz="3600" dirty="0">
                <a:solidFill>
                  <a:schemeClr val="bg1"/>
                </a:solidFill>
              </a:rPr>
              <a:t>Our Data</a:t>
            </a:r>
          </a:p>
          <a:p>
            <a:pPr marL="457200" indent="-457200">
              <a:buFont typeface="Arial" panose="020B0604020202020204" pitchFamily="34" charset="0"/>
              <a:buChar char="•"/>
            </a:pPr>
            <a:r>
              <a:rPr lang="en-US" sz="3600" dirty="0">
                <a:solidFill>
                  <a:schemeClr val="bg1"/>
                </a:solidFill>
              </a:rPr>
              <a:t>Comparisons to other research</a:t>
            </a:r>
          </a:p>
          <a:p>
            <a:endParaRPr lang="en-US" sz="3600" dirty="0">
              <a:solidFill>
                <a:schemeClr val="bg1"/>
              </a:solidFill>
            </a:endParaRPr>
          </a:p>
          <a:p>
            <a:r>
              <a:rPr lang="en-US" sz="3600" dirty="0">
                <a:solidFill>
                  <a:schemeClr val="bg1"/>
                </a:solidFill>
              </a:rPr>
              <a:t>Further Research</a:t>
            </a:r>
          </a:p>
          <a:p>
            <a:pPr marL="457200" indent="-457200">
              <a:buFont typeface="Arial" panose="020B0604020202020204" pitchFamily="34" charset="0"/>
              <a:buChar char="•"/>
            </a:pPr>
            <a:r>
              <a:rPr lang="en-US" sz="3600" dirty="0">
                <a:solidFill>
                  <a:schemeClr val="bg1"/>
                </a:solidFill>
              </a:rPr>
              <a:t>Broad land use patterns</a:t>
            </a:r>
          </a:p>
          <a:p>
            <a:pPr marL="457200" indent="-457200">
              <a:buFont typeface="Arial" panose="020B0604020202020204" pitchFamily="34" charset="0"/>
              <a:buChar char="•"/>
            </a:pPr>
            <a:r>
              <a:rPr lang="en-US" sz="3600" dirty="0">
                <a:solidFill>
                  <a:schemeClr val="bg1"/>
                </a:solidFill>
              </a:rPr>
              <a:t>Particle size distribution</a:t>
            </a:r>
          </a:p>
        </p:txBody>
      </p:sp>
      <p:sp>
        <p:nvSpPr>
          <p:cNvPr id="10" name="TextBox 9">
            <a:extLst>
              <a:ext uri="{FF2B5EF4-FFF2-40B4-BE49-F238E27FC236}">
                <a16:creationId xmlns:a16="http://schemas.microsoft.com/office/drawing/2014/main" id="{7577BC22-C52D-3841-ACDD-1DB1D3325253}"/>
              </a:ext>
            </a:extLst>
          </p:cNvPr>
          <p:cNvSpPr txBox="1"/>
          <p:nvPr/>
        </p:nvSpPr>
        <p:spPr>
          <a:xfrm>
            <a:off x="198474" y="5316995"/>
            <a:ext cx="3615070" cy="1384995"/>
          </a:xfrm>
          <a:prstGeom prst="rect">
            <a:avLst/>
          </a:prstGeom>
          <a:noFill/>
        </p:spPr>
        <p:txBody>
          <a:bodyPr wrap="square" rtlCol="0">
            <a:spAutoFit/>
          </a:bodyPr>
          <a:lstStyle/>
          <a:p>
            <a:r>
              <a:rPr lang="en-US" sz="2400" dirty="0"/>
              <a:t>Questions</a:t>
            </a:r>
          </a:p>
          <a:p>
            <a:r>
              <a:rPr lang="en-US" sz="2000" dirty="0"/>
              <a:t>Jordan Davis </a:t>
            </a:r>
            <a:r>
              <a:rPr lang="en-US" sz="2000" dirty="0">
                <a:hlinkClick r:id="rId5"/>
              </a:rPr>
              <a:t>davisjm2@g.cofc.edu</a:t>
            </a:r>
            <a:endParaRPr lang="en-US" sz="2000" dirty="0"/>
          </a:p>
          <a:p>
            <a:r>
              <a:rPr lang="en-US" sz="2000" dirty="0"/>
              <a:t>Vijay Vulava </a:t>
            </a:r>
            <a:r>
              <a:rPr lang="en-US" sz="2000" dirty="0">
                <a:hlinkClick r:id="rId6"/>
              </a:rPr>
              <a:t>vulavav@cofc.edu</a:t>
            </a:r>
            <a:r>
              <a:rPr lang="en-US" sz="2000" dirty="0"/>
              <a:t> </a:t>
            </a:r>
          </a:p>
        </p:txBody>
      </p:sp>
    </p:spTree>
    <p:extLst>
      <p:ext uri="{BB962C8B-B14F-4D97-AF65-F5344CB8AC3E}">
        <p14:creationId xmlns:p14="http://schemas.microsoft.com/office/powerpoint/2010/main" val="267391161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l="-1000" r="-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BE243B-2BE9-A64D-A6FC-8717A60E8446}"/>
              </a:ext>
            </a:extLst>
          </p:cNvPr>
          <p:cNvSpPr>
            <a:spLocks noGrp="1"/>
          </p:cNvSpPr>
          <p:nvPr>
            <p:ph type="title"/>
          </p:nvPr>
        </p:nvSpPr>
        <p:spPr>
          <a:xfrm>
            <a:off x="838200" y="365125"/>
            <a:ext cx="5181600" cy="1910242"/>
          </a:xfrm>
        </p:spPr>
        <p:txBody>
          <a:bodyPr/>
          <a:lstStyle/>
          <a:p>
            <a:pPr algn="ctr"/>
            <a:r>
              <a:rPr lang="en-US" b="1" dirty="0"/>
              <a:t>What is urban road dust?</a:t>
            </a:r>
          </a:p>
        </p:txBody>
      </p:sp>
      <p:sp>
        <p:nvSpPr>
          <p:cNvPr id="3" name="Content Placeholder 2">
            <a:extLst>
              <a:ext uri="{FF2B5EF4-FFF2-40B4-BE49-F238E27FC236}">
                <a16:creationId xmlns:a16="http://schemas.microsoft.com/office/drawing/2014/main" id="{A929A5AB-D7DA-1940-B896-DF037CFF04B1}"/>
              </a:ext>
            </a:extLst>
          </p:cNvPr>
          <p:cNvSpPr>
            <a:spLocks noGrp="1"/>
          </p:cNvSpPr>
          <p:nvPr>
            <p:ph sz="half" idx="1"/>
          </p:nvPr>
        </p:nvSpPr>
        <p:spPr>
          <a:xfrm>
            <a:off x="838200" y="1825625"/>
            <a:ext cx="5181600" cy="4351338"/>
          </a:xfrm>
        </p:spPr>
        <p:txBody>
          <a:bodyPr/>
          <a:lstStyle/>
          <a:p>
            <a:endParaRPr lang="en-US" dirty="0"/>
          </a:p>
          <a:p>
            <a:r>
              <a:rPr lang="en-US" dirty="0"/>
              <a:t>High amounts of trace metals in urban road dust</a:t>
            </a:r>
          </a:p>
          <a:p>
            <a:pPr marL="0" indent="0">
              <a:buNone/>
            </a:pPr>
            <a:endParaRPr lang="en-US" dirty="0"/>
          </a:p>
          <a:p>
            <a:r>
              <a:rPr lang="en-US" dirty="0"/>
              <a:t>Metals levels increased in dust compared to other media</a:t>
            </a:r>
          </a:p>
          <a:p>
            <a:endParaRPr lang="en-US" dirty="0"/>
          </a:p>
          <a:p>
            <a:endParaRPr lang="en-US" dirty="0"/>
          </a:p>
        </p:txBody>
      </p:sp>
      <p:pic>
        <p:nvPicPr>
          <p:cNvPr id="8" name="Content Placeholder 7">
            <a:extLst>
              <a:ext uri="{FF2B5EF4-FFF2-40B4-BE49-F238E27FC236}">
                <a16:creationId xmlns:a16="http://schemas.microsoft.com/office/drawing/2014/main" id="{2F7A9359-F7C4-FC4E-BA16-6F3B6600D6B6}"/>
              </a:ext>
            </a:extLst>
          </p:cNvPr>
          <p:cNvPicPr>
            <a:picLocks noGrp="1" noChangeAspect="1"/>
          </p:cNvPicPr>
          <p:nvPr>
            <p:ph sz="half" idx="2"/>
          </p:nvPr>
        </p:nvPicPr>
        <p:blipFill>
          <a:blip r:embed="rId4"/>
          <a:stretch>
            <a:fillRect/>
          </a:stretch>
        </p:blipFill>
        <p:spPr>
          <a:xfrm>
            <a:off x="6184321" y="1825625"/>
            <a:ext cx="5348101" cy="3724570"/>
          </a:xfrm>
        </p:spPr>
      </p:pic>
      <p:sp>
        <p:nvSpPr>
          <p:cNvPr id="10" name="TextBox 9">
            <a:extLst>
              <a:ext uri="{FF2B5EF4-FFF2-40B4-BE49-F238E27FC236}">
                <a16:creationId xmlns:a16="http://schemas.microsoft.com/office/drawing/2014/main" id="{FE39394B-8C94-F745-ABEB-B134AD0AC8B0}"/>
              </a:ext>
            </a:extLst>
          </p:cNvPr>
          <p:cNvSpPr txBox="1"/>
          <p:nvPr/>
        </p:nvSpPr>
        <p:spPr>
          <a:xfrm rot="5400000">
            <a:off x="9043366" y="4550735"/>
            <a:ext cx="6081823" cy="215444"/>
          </a:xfrm>
          <a:prstGeom prst="rect">
            <a:avLst/>
          </a:prstGeom>
          <a:noFill/>
        </p:spPr>
        <p:txBody>
          <a:bodyPr wrap="square" rtlCol="0">
            <a:spAutoFit/>
          </a:bodyPr>
          <a:lstStyle/>
          <a:p>
            <a:r>
              <a:rPr lang="en-US" sz="800" dirty="0"/>
              <a:t>http://</a:t>
            </a:r>
            <a:r>
              <a:rPr lang="en-US" sz="800" dirty="0" err="1"/>
              <a:t>indianexpress.com</a:t>
            </a:r>
            <a:r>
              <a:rPr lang="en-US" sz="800" dirty="0"/>
              <a:t>/article/cities/</a:t>
            </a:r>
            <a:r>
              <a:rPr lang="en-US" sz="800" dirty="0" err="1"/>
              <a:t>delhi</a:t>
            </a:r>
            <a:r>
              <a:rPr lang="en-US" sz="800" dirty="0"/>
              <a:t>/delhi-govt-proposes-aerial-sprinkling-of-water-to-keep-dust-at-bay-4903511/</a:t>
            </a:r>
          </a:p>
        </p:txBody>
      </p:sp>
    </p:spTree>
    <p:extLst>
      <p:ext uri="{BB962C8B-B14F-4D97-AF65-F5344CB8AC3E}">
        <p14:creationId xmlns:p14="http://schemas.microsoft.com/office/powerpoint/2010/main" val="107343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AFEE2-9ABC-254A-ABDF-3D9BDFB83303}"/>
              </a:ext>
            </a:extLst>
          </p:cNvPr>
          <p:cNvPicPr>
            <a:picLocks noChangeAspect="1"/>
          </p:cNvPicPr>
          <p:nvPr/>
        </p:nvPicPr>
        <p:blipFill rotWithShape="1">
          <a:blip r:embed="rId3">
            <a:alphaModFix amt="85000"/>
            <a:extLst/>
          </a:blip>
          <a:srcRect t="9583" r="1" b="42959"/>
          <a:stretch/>
        </p:blipFill>
        <p:spPr>
          <a:xfrm>
            <a:off x="-1" y="-28"/>
            <a:ext cx="12192000" cy="6855958"/>
          </a:xfrm>
          <a:prstGeom prst="rect">
            <a:avLst/>
          </a:prstGeom>
        </p:spPr>
      </p:pic>
      <p:sp>
        <p:nvSpPr>
          <p:cNvPr id="29" name="Freeform: Shape 23">
            <a:extLst>
              <a:ext uri="{FF2B5EF4-FFF2-40B4-BE49-F238E27FC236}">
                <a16:creationId xmlns:a16="http://schemas.microsoft.com/office/drawing/2014/main" id="{F72D119F-8562-42DA-AE9A-70D44FDCFD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400EA12-74F0-6844-BAD9-17B3393EB685}"/>
              </a:ext>
            </a:extLst>
          </p:cNvPr>
          <p:cNvPicPr>
            <a:picLocks noChangeAspect="1"/>
          </p:cNvPicPr>
          <p:nvPr/>
        </p:nvPicPr>
        <p:blipFill rotWithShape="1">
          <a:blip r:embed="rId4">
            <a:extLst/>
          </a:blip>
          <a:srcRect l="23321" r="25265" b="-2"/>
          <a:stretch/>
        </p:blipFill>
        <p:spPr>
          <a:xfrm>
            <a:off x="2" y="2"/>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2" name="Title 1">
            <a:extLst>
              <a:ext uri="{FF2B5EF4-FFF2-40B4-BE49-F238E27FC236}">
                <a16:creationId xmlns:a16="http://schemas.microsoft.com/office/drawing/2014/main" id="{1E6AD3BC-8D88-DB45-9B09-AE2E4FBC0C53}"/>
              </a:ext>
            </a:extLst>
          </p:cNvPr>
          <p:cNvSpPr>
            <a:spLocks noGrp="1"/>
          </p:cNvSpPr>
          <p:nvPr>
            <p:ph type="title"/>
          </p:nvPr>
        </p:nvSpPr>
        <p:spPr>
          <a:xfrm>
            <a:off x="6072445" y="3640254"/>
            <a:ext cx="5319433" cy="2076333"/>
          </a:xfrm>
        </p:spPr>
        <p:txBody>
          <a:bodyPr vert="horz" lIns="91440" tIns="45720" rIns="91440" bIns="45720" rtlCol="0" anchor="t">
            <a:normAutofit/>
          </a:bodyPr>
          <a:lstStyle/>
          <a:p>
            <a:br>
              <a:rPr lang="en-US" sz="5400" b="1" kern="1200" dirty="0">
                <a:solidFill>
                  <a:schemeClr val="tx1"/>
                </a:solidFill>
                <a:latin typeface="+mj-lt"/>
                <a:ea typeface="+mj-ea"/>
                <a:cs typeface="+mj-cs"/>
              </a:rPr>
            </a:br>
            <a:r>
              <a:rPr lang="en-US" sz="5400" b="1" kern="1200" dirty="0">
                <a:solidFill>
                  <a:schemeClr val="tx1"/>
                </a:solidFill>
                <a:latin typeface="+mj-lt"/>
                <a:ea typeface="+mj-ea"/>
                <a:cs typeface="+mj-cs"/>
              </a:rPr>
              <a:t> Charleston, SC</a:t>
            </a:r>
          </a:p>
        </p:txBody>
      </p:sp>
      <p:sp>
        <p:nvSpPr>
          <p:cNvPr id="5" name="TextBox 4">
            <a:extLst>
              <a:ext uri="{FF2B5EF4-FFF2-40B4-BE49-F238E27FC236}">
                <a16:creationId xmlns:a16="http://schemas.microsoft.com/office/drawing/2014/main" id="{42D5FB59-7B2A-564A-AD32-FDCD13631DCD}"/>
              </a:ext>
            </a:extLst>
          </p:cNvPr>
          <p:cNvSpPr txBox="1"/>
          <p:nvPr/>
        </p:nvSpPr>
        <p:spPr>
          <a:xfrm rot="5400000">
            <a:off x="9302383" y="3966313"/>
            <a:ext cx="5440680" cy="338554"/>
          </a:xfrm>
          <a:prstGeom prst="rect">
            <a:avLst/>
          </a:prstGeom>
          <a:noFill/>
        </p:spPr>
        <p:txBody>
          <a:bodyPr wrap="square" rtlCol="0">
            <a:spAutoFit/>
          </a:bodyPr>
          <a:lstStyle/>
          <a:p>
            <a:r>
              <a:rPr lang="en-US" sz="800" dirty="0"/>
              <a:t>http://</a:t>
            </a:r>
            <a:r>
              <a:rPr lang="en-US" sz="800" dirty="0" err="1"/>
              <a:t>interactives.wncn.com</a:t>
            </a:r>
            <a:r>
              <a:rPr lang="en-US" sz="800" dirty="0"/>
              <a:t>/</a:t>
            </a:r>
            <a:r>
              <a:rPr lang="en-US" sz="800" dirty="0" err="1"/>
              <a:t>photomojo</a:t>
            </a:r>
            <a:r>
              <a:rPr lang="en-US" sz="800" dirty="0"/>
              <a:t>/gallery/37401/636807/flooding-in-charleston-after-6-of-rain/flooding-in-charleston-after-high-tide-and-6-of-rain/</a:t>
            </a:r>
          </a:p>
        </p:txBody>
      </p:sp>
    </p:spTree>
    <p:extLst>
      <p:ext uri="{BB962C8B-B14F-4D97-AF65-F5344CB8AC3E}">
        <p14:creationId xmlns:p14="http://schemas.microsoft.com/office/powerpoint/2010/main" val="251347558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8F697B-EEF2-744E-B079-C7D5FA4CA833}"/>
              </a:ext>
            </a:extLst>
          </p:cNvPr>
          <p:cNvSpPr>
            <a:spLocks noGrp="1"/>
          </p:cNvSpPr>
          <p:nvPr>
            <p:ph type="title"/>
          </p:nvPr>
        </p:nvSpPr>
        <p:spPr/>
        <p:txBody>
          <a:bodyPr>
            <a:normAutofit/>
          </a:bodyPr>
          <a:lstStyle/>
          <a:p>
            <a:r>
              <a:rPr lang="en-US" sz="6000" b="1" dirty="0"/>
              <a:t>Objectives</a:t>
            </a:r>
          </a:p>
        </p:txBody>
      </p:sp>
      <p:graphicFrame>
        <p:nvGraphicFramePr>
          <p:cNvPr id="8" name="Content Placeholder 5">
            <a:extLst>
              <a:ext uri="{FF2B5EF4-FFF2-40B4-BE49-F238E27FC236}">
                <a16:creationId xmlns:a16="http://schemas.microsoft.com/office/drawing/2014/main" id="{60CE8C2C-C5C0-4A11-9FF2-BDFBF8F2A3C5}"/>
              </a:ext>
            </a:extLst>
          </p:cNvPr>
          <p:cNvGraphicFramePr>
            <a:graphicFrameLocks noGrp="1"/>
          </p:cNvGraphicFramePr>
          <p:nvPr>
            <p:ph idx="1"/>
            <p:extLst>
              <p:ext uri="{D42A27DB-BD31-4B8C-83A1-F6EECF244321}">
                <p14:modId xmlns:p14="http://schemas.microsoft.com/office/powerpoint/2010/main" val="30104446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226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2">
            <a:extLst>
              <a:ext uri="{FF2B5EF4-FFF2-40B4-BE49-F238E27FC236}">
                <a16:creationId xmlns:a16="http://schemas.microsoft.com/office/drawing/2014/main" id="{78C0797F-F1FE-2049-94FB-CCB3561A1ADD}"/>
              </a:ext>
            </a:extLst>
          </p:cNvPr>
          <p:cNvPicPr>
            <a:picLocks noGrp="1" noChangeAspect="1"/>
          </p:cNvPicPr>
          <p:nvPr>
            <p:ph idx="1"/>
          </p:nvPr>
        </p:nvPicPr>
        <p:blipFill rotWithShape="1">
          <a:blip r:embed="rId3"/>
          <a:srcRect b="20213"/>
          <a:stretch/>
        </p:blipFill>
        <p:spPr>
          <a:xfrm>
            <a:off x="20" y="10"/>
            <a:ext cx="12191980" cy="6857990"/>
          </a:xfrm>
          <a:prstGeom prst="rect">
            <a:avLst/>
          </a:prstGeom>
        </p:spPr>
      </p:pic>
      <p:sp>
        <p:nvSpPr>
          <p:cNvPr id="7" name="Title 6">
            <a:extLst>
              <a:ext uri="{FF2B5EF4-FFF2-40B4-BE49-F238E27FC236}">
                <a16:creationId xmlns:a16="http://schemas.microsoft.com/office/drawing/2014/main" id="{EB516FFD-061F-F248-A275-0744E0907378}"/>
              </a:ext>
            </a:extLst>
          </p:cNvPr>
          <p:cNvSpPr>
            <a:spLocks noGrp="1"/>
          </p:cNvSpPr>
          <p:nvPr>
            <p:ph type="title"/>
          </p:nvPr>
        </p:nvSpPr>
        <p:spPr>
          <a:xfrm>
            <a:off x="8465574" y="630874"/>
            <a:ext cx="3421626" cy="1177143"/>
          </a:xfrm>
          <a:solidFill>
            <a:srgbClr val="000000">
              <a:alpha val="60000"/>
            </a:srgbClr>
          </a:solidFill>
        </p:spPr>
        <p:txBody>
          <a:bodyPr vert="horz" lIns="91440" tIns="45720" rIns="91440" bIns="45720" rtlCol="0" anchor="ctr">
            <a:normAutofit fontScale="90000"/>
          </a:bodyPr>
          <a:lstStyle/>
          <a:p>
            <a:pPr algn="ctr"/>
            <a:r>
              <a:rPr lang="en-US" dirty="0">
                <a:solidFill>
                  <a:srgbClr val="FFFFFF"/>
                </a:solidFill>
              </a:rPr>
              <a:t>Establishing the Study Area</a:t>
            </a:r>
          </a:p>
        </p:txBody>
      </p:sp>
      <p:pic>
        <p:nvPicPr>
          <p:cNvPr id="11" name="Picture 10">
            <a:extLst>
              <a:ext uri="{FF2B5EF4-FFF2-40B4-BE49-F238E27FC236}">
                <a16:creationId xmlns:a16="http://schemas.microsoft.com/office/drawing/2014/main" id="{A90D136C-5397-9A46-82A1-6C544C9689EB}"/>
              </a:ext>
            </a:extLst>
          </p:cNvPr>
          <p:cNvPicPr>
            <a:picLocks noChangeAspect="1"/>
          </p:cNvPicPr>
          <p:nvPr/>
        </p:nvPicPr>
        <p:blipFill>
          <a:blip r:embed="rId4"/>
          <a:stretch>
            <a:fillRect/>
          </a:stretch>
        </p:blipFill>
        <p:spPr>
          <a:xfrm>
            <a:off x="289437" y="4660489"/>
            <a:ext cx="1828185" cy="460887"/>
          </a:xfrm>
          <a:prstGeom prst="rect">
            <a:avLst/>
          </a:prstGeom>
        </p:spPr>
      </p:pic>
    </p:spTree>
    <p:extLst>
      <p:ext uri="{BB962C8B-B14F-4D97-AF65-F5344CB8AC3E}">
        <p14:creationId xmlns:p14="http://schemas.microsoft.com/office/powerpoint/2010/main" val="76961372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41D132-2A10-AC44-AB82-9CBA1F787CC0}"/>
              </a:ext>
            </a:extLst>
          </p:cNvPr>
          <p:cNvPicPr>
            <a:picLocks noGrp="1" noChangeAspect="1"/>
          </p:cNvPicPr>
          <p:nvPr>
            <p:ph idx="1"/>
          </p:nvPr>
        </p:nvPicPr>
        <p:blipFill rotWithShape="1">
          <a:blip r:embed="rId3"/>
          <a:srcRect t="769" b="19160"/>
          <a:stretch/>
        </p:blipFill>
        <p:spPr>
          <a:xfrm>
            <a:off x="20" y="10"/>
            <a:ext cx="12191980" cy="6857990"/>
          </a:xfrm>
          <a:prstGeom prst="rect">
            <a:avLst/>
          </a:prstGeom>
        </p:spPr>
      </p:pic>
      <p:pic>
        <p:nvPicPr>
          <p:cNvPr id="11" name="Picture 10">
            <a:extLst>
              <a:ext uri="{FF2B5EF4-FFF2-40B4-BE49-F238E27FC236}">
                <a16:creationId xmlns:a16="http://schemas.microsoft.com/office/drawing/2014/main" id="{D69736B2-0B78-244A-862D-7556B08D3637}"/>
              </a:ext>
            </a:extLst>
          </p:cNvPr>
          <p:cNvPicPr>
            <a:picLocks noChangeAspect="1"/>
          </p:cNvPicPr>
          <p:nvPr/>
        </p:nvPicPr>
        <p:blipFill>
          <a:blip r:embed="rId4"/>
          <a:stretch>
            <a:fillRect/>
          </a:stretch>
        </p:blipFill>
        <p:spPr>
          <a:xfrm>
            <a:off x="255844" y="4404442"/>
            <a:ext cx="1924957" cy="403532"/>
          </a:xfrm>
          <a:prstGeom prst="rect">
            <a:avLst/>
          </a:prstGeom>
        </p:spPr>
      </p:pic>
      <p:pic>
        <p:nvPicPr>
          <p:cNvPr id="12" name="Picture 2" descr="https://lh3.googleusercontent.com/AmYLuQ9XH7vCy1Hcn-xR2PzphF0r1SjCJWcuAk4YRvbuZOYCLS3KEswhn67Lc-MOPMqtZo82tTAx1lZgHcevH0AUk1oOnaIYAknTEChlb9KJas03JD_rkYYjxXxYL5gDRjrWX5yXp4Y">
            <a:extLst>
              <a:ext uri="{FF2B5EF4-FFF2-40B4-BE49-F238E27FC236}">
                <a16:creationId xmlns:a16="http://schemas.microsoft.com/office/drawing/2014/main" id="{AD4B6A38-210C-1A4D-A2ED-46ED410998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80" r="3" b="6002"/>
          <a:stretch/>
        </p:blipFill>
        <p:spPr bwMode="auto">
          <a:xfrm>
            <a:off x="0" y="13787"/>
            <a:ext cx="7605175" cy="692219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B516FFD-061F-F248-A275-0744E0907378}"/>
              </a:ext>
            </a:extLst>
          </p:cNvPr>
          <p:cNvSpPr>
            <a:spLocks noGrp="1"/>
          </p:cNvSpPr>
          <p:nvPr>
            <p:ph type="title"/>
          </p:nvPr>
        </p:nvSpPr>
        <p:spPr>
          <a:xfrm>
            <a:off x="838200" y="630875"/>
            <a:ext cx="10515600" cy="794064"/>
          </a:xfrm>
          <a:solidFill>
            <a:srgbClr val="000000">
              <a:alpha val="60000"/>
            </a:srgbClr>
          </a:solidFill>
        </p:spPr>
        <p:txBody>
          <a:bodyPr vert="horz" lIns="91440" tIns="45720" rIns="91440" bIns="45720" rtlCol="0" anchor="ctr">
            <a:normAutofit/>
          </a:bodyPr>
          <a:lstStyle/>
          <a:p>
            <a:r>
              <a:rPr lang="en-US" dirty="0">
                <a:solidFill>
                  <a:srgbClr val="FFFFFF"/>
                </a:solidFill>
              </a:rPr>
              <a:t>Identifying Site Locations and Collection</a:t>
            </a:r>
            <a:endParaRPr lang="en-US">
              <a:solidFill>
                <a:srgbClr val="FFFFFF"/>
              </a:solidFill>
            </a:endParaRPr>
          </a:p>
        </p:txBody>
      </p:sp>
    </p:spTree>
    <p:extLst>
      <p:ext uri="{BB962C8B-B14F-4D97-AF65-F5344CB8AC3E}">
        <p14:creationId xmlns:p14="http://schemas.microsoft.com/office/powerpoint/2010/main" val="38687128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4" descr="https://lh3.googleusercontent.com/0MyCXJiNXwcXZa8wRxUQV-DyMK1sB_2mQzHlp2PV8wPiaKJVc8efqJwTr-ZTOVck81AxKpGInIeV3gFXWzlUKgd74EKd1arCTilJeB9dfjAJI_q8HfIA_RhOTluRs3ZjKC5xKRH6k1A">
            <a:extLst>
              <a:ext uri="{FF2B5EF4-FFF2-40B4-BE49-F238E27FC236}">
                <a16:creationId xmlns:a16="http://schemas.microsoft.com/office/drawing/2014/main" id="{B1511B62-7F08-1E48-AA7F-0F194D777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5386"/>
          <a:stretch/>
        </p:blipFill>
        <p:spPr bwMode="auto">
          <a:xfrm>
            <a:off x="20" y="4472610"/>
            <a:ext cx="4848284" cy="23853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114DF5F-68B1-1D48-B483-7E45F4CFFC87}"/>
              </a:ext>
            </a:extLst>
          </p:cNvPr>
          <p:cNvPicPr>
            <a:picLocks noChangeAspect="1"/>
          </p:cNvPicPr>
          <p:nvPr/>
        </p:nvPicPr>
        <p:blipFill rotWithShape="1">
          <a:blip r:embed="rId4"/>
          <a:srcRect t="33555" r="2" b="3279"/>
          <a:stretch/>
        </p:blipFill>
        <p:spPr>
          <a:xfrm>
            <a:off x="20" y="1"/>
            <a:ext cx="4848284" cy="4359438"/>
          </a:xfrm>
          <a:prstGeom prst="rect">
            <a:avLst/>
          </a:prstGeom>
        </p:spPr>
      </p:pic>
      <p:pic>
        <p:nvPicPr>
          <p:cNvPr id="6" name="Picture 5">
            <a:extLst>
              <a:ext uri="{FF2B5EF4-FFF2-40B4-BE49-F238E27FC236}">
                <a16:creationId xmlns:a16="http://schemas.microsoft.com/office/drawing/2014/main" id="{52AAAE81-FD58-F94C-B6A0-818DEDC5B166}"/>
              </a:ext>
            </a:extLst>
          </p:cNvPr>
          <p:cNvPicPr>
            <a:picLocks noChangeAspect="1"/>
          </p:cNvPicPr>
          <p:nvPr/>
        </p:nvPicPr>
        <p:blipFill rotWithShape="1">
          <a:blip r:embed="rId5"/>
          <a:srcRect t="42357" b="21097"/>
          <a:stretch/>
        </p:blipFill>
        <p:spPr>
          <a:xfrm>
            <a:off x="4972050" y="-1"/>
            <a:ext cx="7216902" cy="4359440"/>
          </a:xfrm>
          <a:prstGeom prst="rect">
            <a:avLst/>
          </a:prstGeom>
        </p:spPr>
      </p:pic>
      <p:sp>
        <p:nvSpPr>
          <p:cNvPr id="2" name="Title 1">
            <a:extLst>
              <a:ext uri="{FF2B5EF4-FFF2-40B4-BE49-F238E27FC236}">
                <a16:creationId xmlns:a16="http://schemas.microsoft.com/office/drawing/2014/main" id="{87E99939-7AC0-AF4B-89EE-EBDD6F6ADF63}"/>
              </a:ext>
            </a:extLst>
          </p:cNvPr>
          <p:cNvSpPr>
            <a:spLocks noGrp="1"/>
          </p:cNvSpPr>
          <p:nvPr>
            <p:ph type="title"/>
          </p:nvPr>
        </p:nvSpPr>
        <p:spPr>
          <a:xfrm>
            <a:off x="5202621" y="4665605"/>
            <a:ext cx="6638806" cy="1292433"/>
          </a:xfrm>
        </p:spPr>
        <p:txBody>
          <a:bodyPr vert="horz" lIns="91440" tIns="45720" rIns="91440" bIns="45720" rtlCol="0" anchor="ctr">
            <a:normAutofit fontScale="90000"/>
          </a:bodyPr>
          <a:lstStyle/>
          <a:p>
            <a:r>
              <a:rPr lang="en-US" sz="4800" kern="1200" dirty="0">
                <a:solidFill>
                  <a:schemeClr val="tx1"/>
                </a:solidFill>
                <a:latin typeface="+mj-lt"/>
                <a:ea typeface="+mj-ea"/>
                <a:cs typeface="+mj-cs"/>
              </a:rPr>
              <a:t>Acid Digestion </a:t>
            </a:r>
            <a:r>
              <a:rPr lang="en-US" sz="4800" dirty="0"/>
              <a:t>for </a:t>
            </a:r>
            <a:br>
              <a:rPr lang="en-US" sz="4800" dirty="0"/>
            </a:br>
            <a:r>
              <a:rPr lang="en-US" sz="4800" kern="1200" dirty="0">
                <a:solidFill>
                  <a:schemeClr val="tx1"/>
                </a:solidFill>
                <a:latin typeface="+mj-lt"/>
                <a:ea typeface="+mj-ea"/>
                <a:cs typeface="+mj-cs"/>
              </a:rPr>
              <a:t>ICP-MS</a:t>
            </a:r>
          </a:p>
        </p:txBody>
      </p:sp>
    </p:spTree>
    <p:extLst>
      <p:ext uri="{BB962C8B-B14F-4D97-AF65-F5344CB8AC3E}">
        <p14:creationId xmlns:p14="http://schemas.microsoft.com/office/powerpoint/2010/main" val="71225580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76B5D9-8591-0048-89D2-DD696839A962}"/>
              </a:ext>
            </a:extLst>
          </p:cNvPr>
          <p:cNvPicPr>
            <a:picLocks noChangeAspect="1"/>
          </p:cNvPicPr>
          <p:nvPr/>
        </p:nvPicPr>
        <p:blipFill rotWithShape="1">
          <a:blip r:embed="rId3">
            <a:alphaModFix/>
            <a:extLst/>
          </a:blip>
          <a:srcRect t="3624" b="9167"/>
          <a:stretch/>
        </p:blipFill>
        <p:spPr>
          <a:xfrm>
            <a:off x="20" y="1"/>
            <a:ext cx="12191980" cy="6857999"/>
          </a:xfrm>
          <a:prstGeom prst="rect">
            <a:avLst/>
          </a:prstGeom>
        </p:spPr>
      </p:pic>
      <p:pic>
        <p:nvPicPr>
          <p:cNvPr id="10" name="Picture 9">
            <a:extLst>
              <a:ext uri="{FF2B5EF4-FFF2-40B4-BE49-F238E27FC236}">
                <a16:creationId xmlns:a16="http://schemas.microsoft.com/office/drawing/2014/main" id="{816CBDB5-BDAB-7940-BBFC-36E7BF40AE1A}"/>
              </a:ext>
            </a:extLst>
          </p:cNvPr>
          <p:cNvPicPr>
            <a:picLocks noChangeAspect="1"/>
          </p:cNvPicPr>
          <p:nvPr/>
        </p:nvPicPr>
        <p:blipFill>
          <a:blip r:embed="rId4"/>
          <a:stretch>
            <a:fillRect/>
          </a:stretch>
        </p:blipFill>
        <p:spPr>
          <a:xfrm>
            <a:off x="295173" y="3291839"/>
            <a:ext cx="1950720" cy="378498"/>
          </a:xfrm>
          <a:prstGeom prst="rect">
            <a:avLst/>
          </a:prstGeom>
        </p:spPr>
      </p:pic>
      <p:pic>
        <p:nvPicPr>
          <p:cNvPr id="3" name="Picture 2">
            <a:extLst>
              <a:ext uri="{FF2B5EF4-FFF2-40B4-BE49-F238E27FC236}">
                <a16:creationId xmlns:a16="http://schemas.microsoft.com/office/drawing/2014/main" id="{651FC483-3141-DF4C-853A-41C4437D1739}"/>
              </a:ext>
            </a:extLst>
          </p:cNvPr>
          <p:cNvPicPr>
            <a:picLocks noChangeAspect="1"/>
          </p:cNvPicPr>
          <p:nvPr/>
        </p:nvPicPr>
        <p:blipFill>
          <a:blip r:embed="rId5"/>
          <a:stretch>
            <a:fillRect/>
          </a:stretch>
        </p:blipFill>
        <p:spPr>
          <a:xfrm>
            <a:off x="0" y="0"/>
            <a:ext cx="9489688" cy="6858000"/>
          </a:xfrm>
          <a:prstGeom prst="rect">
            <a:avLst/>
          </a:prstGeom>
        </p:spPr>
      </p:pic>
      <p:sp>
        <p:nvSpPr>
          <p:cNvPr id="19" name="Title 1">
            <a:extLst>
              <a:ext uri="{FF2B5EF4-FFF2-40B4-BE49-F238E27FC236}">
                <a16:creationId xmlns:a16="http://schemas.microsoft.com/office/drawing/2014/main" id="{2FCE48C6-CCD8-0743-880B-95392B51FCF9}"/>
              </a:ext>
            </a:extLst>
          </p:cNvPr>
          <p:cNvSpPr txBox="1">
            <a:spLocks/>
          </p:cNvSpPr>
          <p:nvPr/>
        </p:nvSpPr>
        <p:spPr>
          <a:xfrm>
            <a:off x="7658100" y="4389119"/>
            <a:ext cx="4229100" cy="2217420"/>
          </a:xfrm>
          <a:prstGeom prst="rect">
            <a:avLst/>
          </a:prstGeom>
          <a:solidFill>
            <a:schemeClr val="bg1">
              <a:alpha val="75000"/>
            </a:schemeClr>
          </a:solidFill>
          <a:ln w="38100" cap="sq">
            <a:solidFill>
              <a:schemeClr val="tx1">
                <a:lumMod val="75000"/>
                <a:lumOff val="25000"/>
              </a:schemeClr>
            </a:solidFill>
            <a:miter lim="800000"/>
          </a:ln>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tx1">
                    <a:lumMod val="85000"/>
                    <a:lumOff val="15000"/>
                  </a:schemeClr>
                </a:solidFill>
              </a:rPr>
              <a:t>Chromium </a:t>
            </a:r>
          </a:p>
          <a:p>
            <a:pPr algn="ctr"/>
            <a:r>
              <a:rPr lang="en-US" dirty="0">
                <a:solidFill>
                  <a:schemeClr val="tx1">
                    <a:lumMod val="85000"/>
                    <a:lumOff val="15000"/>
                  </a:schemeClr>
                </a:solidFill>
              </a:rPr>
              <a:t>Function of Traffic?</a:t>
            </a:r>
          </a:p>
        </p:txBody>
      </p:sp>
    </p:spTree>
    <p:extLst>
      <p:ext uri="{BB962C8B-B14F-4D97-AF65-F5344CB8AC3E}">
        <p14:creationId xmlns:p14="http://schemas.microsoft.com/office/powerpoint/2010/main" val="36834575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B3C201-4C92-814E-9CB1-C647FFAFB0F5}"/>
              </a:ext>
            </a:extLst>
          </p:cNvPr>
          <p:cNvPicPr>
            <a:picLocks noGrp="1" noChangeAspect="1"/>
          </p:cNvPicPr>
          <p:nvPr>
            <p:ph idx="1"/>
          </p:nvPr>
        </p:nvPicPr>
        <p:blipFill rotWithShape="1">
          <a:blip r:embed="rId3"/>
          <a:srcRect t="1811" b="10640"/>
          <a:stretch/>
        </p:blipFill>
        <p:spPr>
          <a:xfrm>
            <a:off x="20" y="10"/>
            <a:ext cx="12191980" cy="6857990"/>
          </a:xfrm>
          <a:prstGeom prst="rect">
            <a:avLst/>
          </a:prstGeom>
        </p:spPr>
      </p:pic>
      <p:sp>
        <p:nvSpPr>
          <p:cNvPr id="12" name="Title 1">
            <a:extLst>
              <a:ext uri="{FF2B5EF4-FFF2-40B4-BE49-F238E27FC236}">
                <a16:creationId xmlns:a16="http://schemas.microsoft.com/office/drawing/2014/main" id="{76CB29D6-BC3C-6540-98E2-76167F11ECCD}"/>
              </a:ext>
            </a:extLst>
          </p:cNvPr>
          <p:cNvSpPr txBox="1">
            <a:spLocks/>
          </p:cNvSpPr>
          <p:nvPr/>
        </p:nvSpPr>
        <p:spPr>
          <a:xfrm>
            <a:off x="7658100" y="4389119"/>
            <a:ext cx="4229100" cy="2217420"/>
          </a:xfrm>
          <a:prstGeom prst="rect">
            <a:avLst/>
          </a:prstGeom>
          <a:solidFill>
            <a:schemeClr val="bg1">
              <a:alpha val="75000"/>
            </a:schemeClr>
          </a:solidFill>
          <a:ln w="38100" cap="sq">
            <a:solidFill>
              <a:schemeClr val="tx1">
                <a:lumMod val="75000"/>
                <a:lumOff val="25000"/>
              </a:schemeClr>
            </a:solidFill>
            <a:miter lim="800000"/>
          </a:ln>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tx1">
                    <a:lumMod val="85000"/>
                    <a:lumOff val="15000"/>
                  </a:schemeClr>
                </a:solidFill>
              </a:rPr>
              <a:t>Zinc</a:t>
            </a:r>
          </a:p>
          <a:p>
            <a:pPr algn="ctr"/>
            <a:r>
              <a:rPr lang="en-US" dirty="0">
                <a:solidFill>
                  <a:schemeClr val="tx1">
                    <a:lumMod val="85000"/>
                    <a:lumOff val="15000"/>
                  </a:schemeClr>
                </a:solidFill>
              </a:rPr>
              <a:t>Function of Traffic?</a:t>
            </a:r>
          </a:p>
        </p:txBody>
      </p:sp>
      <p:pic>
        <p:nvPicPr>
          <p:cNvPr id="14" name="Picture 13">
            <a:extLst>
              <a:ext uri="{FF2B5EF4-FFF2-40B4-BE49-F238E27FC236}">
                <a16:creationId xmlns:a16="http://schemas.microsoft.com/office/drawing/2014/main" id="{04607762-D5CE-564D-ADFB-0F1EA912C41B}"/>
              </a:ext>
            </a:extLst>
          </p:cNvPr>
          <p:cNvPicPr>
            <a:picLocks noChangeAspect="1"/>
          </p:cNvPicPr>
          <p:nvPr/>
        </p:nvPicPr>
        <p:blipFill>
          <a:blip r:embed="rId4"/>
          <a:stretch>
            <a:fillRect/>
          </a:stretch>
        </p:blipFill>
        <p:spPr>
          <a:xfrm>
            <a:off x="203733" y="3428999"/>
            <a:ext cx="1950720" cy="378498"/>
          </a:xfrm>
          <a:prstGeom prst="rect">
            <a:avLst/>
          </a:prstGeom>
        </p:spPr>
      </p:pic>
    </p:spTree>
    <p:extLst>
      <p:ext uri="{BB962C8B-B14F-4D97-AF65-F5344CB8AC3E}">
        <p14:creationId xmlns:p14="http://schemas.microsoft.com/office/powerpoint/2010/main" val="368976707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1755</TotalTime>
  <Words>1877</Words>
  <Application>Microsoft Macintosh PowerPoint</Application>
  <PresentationFormat>Widescreen</PresentationFormat>
  <Paragraphs>85</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A Geochemical Analysis of Urban Dust and Soils in the Charleston Peninsula</vt:lpstr>
      <vt:lpstr>What is urban road dust?</vt:lpstr>
      <vt:lpstr>  Charleston, SC</vt:lpstr>
      <vt:lpstr>Objectives</vt:lpstr>
      <vt:lpstr>Establishing the Study Area</vt:lpstr>
      <vt:lpstr>Identifying Site Locations and Collection</vt:lpstr>
      <vt:lpstr>Acid Digestion for  ICP-MS</vt:lpstr>
      <vt:lpstr>PowerPoint Presentation</vt:lpstr>
      <vt:lpstr>PowerPoint Presentation</vt:lpstr>
      <vt:lpstr>Nickel  Minimal Anthropogenic Influence</vt:lpstr>
      <vt:lpstr>Copper Likely Related to Antifouling</vt:lpstr>
      <vt:lpstr>PowerPoint Presentation</vt:lpstr>
      <vt:lpstr>Mean Concentration Comparison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Davis, Jordan Marisa (Student)</cp:lastModifiedBy>
  <cp:revision>143</cp:revision>
  <dcterms:created xsi:type="dcterms:W3CDTF">2018-04-07T18:46:05Z</dcterms:created>
  <dcterms:modified xsi:type="dcterms:W3CDTF">2018-04-12T15:58:47Z</dcterms:modified>
</cp:coreProperties>
</file>