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27432000" cy="16459200"/>
  <p:notesSz cx="6858000" cy="9144000"/>
  <p:defaultTextStyle>
    <a:defPPr>
      <a:defRPr lang="en-US"/>
    </a:defPPr>
    <a:lvl1pPr marL="0" algn="l" defTabSz="1979898" rtl="0" eaLnBrk="1" latinLnBrk="0" hangingPunct="1">
      <a:defRPr sz="3900" kern="1200">
        <a:solidFill>
          <a:schemeClr val="tx1"/>
        </a:solidFill>
        <a:latin typeface="+mn-lt"/>
        <a:ea typeface="+mn-ea"/>
        <a:cs typeface="+mn-cs"/>
      </a:defRPr>
    </a:lvl1pPr>
    <a:lvl2pPr marL="989949" algn="l" defTabSz="1979898" rtl="0" eaLnBrk="1" latinLnBrk="0" hangingPunct="1">
      <a:defRPr sz="3900" kern="1200">
        <a:solidFill>
          <a:schemeClr val="tx1"/>
        </a:solidFill>
        <a:latin typeface="+mn-lt"/>
        <a:ea typeface="+mn-ea"/>
        <a:cs typeface="+mn-cs"/>
      </a:defRPr>
    </a:lvl2pPr>
    <a:lvl3pPr marL="1979898" algn="l" defTabSz="1979898" rtl="0" eaLnBrk="1" latinLnBrk="0" hangingPunct="1">
      <a:defRPr sz="3900" kern="1200">
        <a:solidFill>
          <a:schemeClr val="tx1"/>
        </a:solidFill>
        <a:latin typeface="+mn-lt"/>
        <a:ea typeface="+mn-ea"/>
        <a:cs typeface="+mn-cs"/>
      </a:defRPr>
    </a:lvl3pPr>
    <a:lvl4pPr marL="2969849" algn="l" defTabSz="1979898" rtl="0" eaLnBrk="1" latinLnBrk="0" hangingPunct="1">
      <a:defRPr sz="3900" kern="1200">
        <a:solidFill>
          <a:schemeClr val="tx1"/>
        </a:solidFill>
        <a:latin typeface="+mn-lt"/>
        <a:ea typeface="+mn-ea"/>
        <a:cs typeface="+mn-cs"/>
      </a:defRPr>
    </a:lvl4pPr>
    <a:lvl5pPr marL="3959798" algn="l" defTabSz="1979898" rtl="0" eaLnBrk="1" latinLnBrk="0" hangingPunct="1">
      <a:defRPr sz="3900" kern="1200">
        <a:solidFill>
          <a:schemeClr val="tx1"/>
        </a:solidFill>
        <a:latin typeface="+mn-lt"/>
        <a:ea typeface="+mn-ea"/>
        <a:cs typeface="+mn-cs"/>
      </a:defRPr>
    </a:lvl5pPr>
    <a:lvl6pPr marL="4949748" algn="l" defTabSz="1979898" rtl="0" eaLnBrk="1" latinLnBrk="0" hangingPunct="1">
      <a:defRPr sz="3900" kern="1200">
        <a:solidFill>
          <a:schemeClr val="tx1"/>
        </a:solidFill>
        <a:latin typeface="+mn-lt"/>
        <a:ea typeface="+mn-ea"/>
        <a:cs typeface="+mn-cs"/>
      </a:defRPr>
    </a:lvl6pPr>
    <a:lvl7pPr marL="5939697" algn="l" defTabSz="1979898" rtl="0" eaLnBrk="1" latinLnBrk="0" hangingPunct="1">
      <a:defRPr sz="3900" kern="1200">
        <a:solidFill>
          <a:schemeClr val="tx1"/>
        </a:solidFill>
        <a:latin typeface="+mn-lt"/>
        <a:ea typeface="+mn-ea"/>
        <a:cs typeface="+mn-cs"/>
      </a:defRPr>
    </a:lvl7pPr>
    <a:lvl8pPr marL="6929647" algn="l" defTabSz="1979898" rtl="0" eaLnBrk="1" latinLnBrk="0" hangingPunct="1">
      <a:defRPr sz="3900" kern="1200">
        <a:solidFill>
          <a:schemeClr val="tx1"/>
        </a:solidFill>
        <a:latin typeface="+mn-lt"/>
        <a:ea typeface="+mn-ea"/>
        <a:cs typeface="+mn-cs"/>
      </a:defRPr>
    </a:lvl8pPr>
    <a:lvl9pPr marL="7919597" algn="l" defTabSz="1979898"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0">
          <p15:clr>
            <a:srgbClr val="A4A3A4"/>
          </p15:clr>
        </p15:guide>
        <p15:guide id="2" pos="7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06B"/>
    <a:srgbClr val="1C6EE9"/>
    <a:srgbClr val="1A4BA9"/>
    <a:srgbClr val="092073"/>
    <a:srgbClr val="C4172F"/>
    <a:srgbClr val="010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5"/>
    <p:restoredTop sz="94643"/>
  </p:normalViewPr>
  <p:slideViewPr>
    <p:cSldViewPr>
      <p:cViewPr>
        <p:scale>
          <a:sx n="50" d="100"/>
          <a:sy n="50" d="100"/>
        </p:scale>
        <p:origin x="328" y="-280"/>
      </p:cViewPr>
      <p:guideLst>
        <p:guide orient="horz" pos="8400"/>
        <p:guide pos="75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27B708-2555-834C-97B8-35CDF758D659}" type="datetimeFigureOut">
              <a:rPr lang="en-US" smtClean="0"/>
              <a:t>4/25/18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14C12-B17B-E54E-8510-11A7CCA69E63}" type="slidenum">
              <a:rPr lang="en-US" smtClean="0"/>
              <a:t>‹#›</a:t>
            </a:fld>
            <a:endParaRPr lang="en-US"/>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60&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435430" y="304800"/>
            <a:ext cx="26561143" cy="1676400"/>
          </a:xfrm>
          <a:prstGeom prst="rect">
            <a:avLst/>
          </a:prstGeom>
          <a:solidFill>
            <a:srgbClr val="C4172F"/>
          </a:solidFill>
          <a:ln>
            <a:solidFill>
              <a:srgbClr val="C4172F"/>
            </a:solidFill>
          </a:ln>
        </p:spPr>
        <p:txBody>
          <a:bodyPr vert="horz" lIns="88844" tIns="44422" rIns="88844" bIns="44422" anchor="ctr" anchorCtr="1"/>
          <a:lstStyle>
            <a:lvl1pPr>
              <a:defRPr sz="3500" b="1">
                <a:solidFill>
                  <a:schemeClr val="bg1"/>
                </a:solidFill>
                <a:latin typeface="Arial"/>
                <a:cs typeface="Arial"/>
              </a:defRPr>
            </a:lvl1pPr>
          </a:lstStyle>
          <a:p>
            <a:r>
              <a:rPr lang="en-US" dirty="0" smtClean="0"/>
              <a:t>Poster Presentation Title</a:t>
            </a:r>
            <a:br>
              <a:rPr lang="en-US" dirty="0" smtClean="0"/>
            </a:br>
            <a:r>
              <a:rPr lang="en-US" sz="2400" b="1" dirty="0" smtClean="0">
                <a:solidFill>
                  <a:schemeClr val="bg1"/>
                </a:solidFill>
                <a:latin typeface="Arial" pitchFamily="34" charset="0"/>
                <a:cs typeface="Arial" pitchFamily="34" charset="0"/>
              </a:rPr>
              <a:t>List Author Name(s)</a:t>
            </a:r>
            <a:br>
              <a:rPr lang="en-US" sz="24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444501" y="2155371"/>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Abstract or Introduction</a:t>
            </a:r>
            <a:endParaRPr lang="en-US" dirty="0"/>
          </a:p>
        </p:txBody>
      </p:sp>
      <p:sp>
        <p:nvSpPr>
          <p:cNvPr id="24" name="Text Placeholder 23"/>
          <p:cNvSpPr>
            <a:spLocks noGrp="1"/>
          </p:cNvSpPr>
          <p:nvPr>
            <p:ph type="body" sz="quarter" idx="11" hasCustomPrompt="1"/>
          </p:nvPr>
        </p:nvSpPr>
        <p:spPr>
          <a:xfrm>
            <a:off x="444501" y="2808514"/>
            <a:ext cx="6422571" cy="4343400"/>
          </a:xfrm>
          <a:prstGeom prst="rect">
            <a:avLst/>
          </a:prstGeom>
        </p:spPr>
        <p:txBody>
          <a:bodyPr vert="horz" lIns="88844" tIns="44422" rIns="88844" bIns="44422"/>
          <a:lstStyle>
            <a:lvl1pPr marL="0" indent="0">
              <a:buNone/>
              <a:defRPr sz="1500" baseline="0"/>
            </a:lvl1pPr>
            <a:lvl2pPr marL="225196" indent="0">
              <a:buNone/>
              <a:defRPr sz="1500" baseline="0"/>
            </a:lvl2pPr>
            <a:lvl3pPr marL="438053" indent="0">
              <a:buNone/>
              <a:defRPr sz="1500" baseline="0"/>
            </a:lvl3pPr>
            <a:lvl4pPr>
              <a:defRPr sz="1500"/>
            </a:lvl4pPr>
            <a:lvl5pPr>
              <a:defRPr sz="1500"/>
            </a:lvl5pPr>
          </a:lstStyle>
          <a:p>
            <a:pPr lvl="0"/>
            <a:r>
              <a:rPr lang="en-US" dirty="0" smtClean="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435430" y="7315200"/>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Objectives</a:t>
            </a:r>
            <a:endParaRPr lang="en-US" dirty="0"/>
          </a:p>
        </p:txBody>
      </p:sp>
      <p:sp>
        <p:nvSpPr>
          <p:cNvPr id="26" name="Text Placeholder 23"/>
          <p:cNvSpPr>
            <a:spLocks noGrp="1"/>
          </p:cNvSpPr>
          <p:nvPr>
            <p:ph type="body" sz="quarter" idx="13" hasCustomPrompt="1"/>
          </p:nvPr>
        </p:nvSpPr>
        <p:spPr>
          <a:xfrm>
            <a:off x="435430" y="8001000"/>
            <a:ext cx="6422571" cy="3657600"/>
          </a:xfrm>
          <a:prstGeom prst="rect">
            <a:avLst/>
          </a:prstGeom>
        </p:spPr>
        <p:txBody>
          <a:bodyPr vert="horz" lIns="88844" tIns="44422" rIns="88844" bIns="44422"/>
          <a:lstStyle>
            <a:lvl1pPr marL="0" marR="0" indent="0" algn="l" defTabSz="1979898" rtl="0" eaLnBrk="1" fontAlgn="auto" latinLnBrk="0" hangingPunct="1">
              <a:lnSpc>
                <a:spcPct val="100000"/>
              </a:lnSpc>
              <a:spcBef>
                <a:spcPct val="20000"/>
              </a:spcBef>
              <a:spcAft>
                <a:spcPts val="0"/>
              </a:spcAft>
              <a:buClrTx/>
              <a:buSzTx/>
              <a:buFont typeface="Arial" pitchFamily="34" charset="0"/>
              <a:buNone/>
              <a:tabLst/>
              <a:defRPr sz="1500"/>
            </a:lvl1pPr>
            <a:lvl2pPr>
              <a:defRPr sz="1500"/>
            </a:lvl2pPr>
            <a:lvl3pPr>
              <a:defRPr sz="1500"/>
            </a:lvl3pPr>
            <a:lvl4pPr>
              <a:defRPr sz="1500"/>
            </a:lvl4pPr>
            <a:lvl5pPr>
              <a:defRPr sz="1500"/>
            </a:lvl5pPr>
          </a:lstStyle>
          <a:p>
            <a:pPr marL="0" marR="0" lvl="0" indent="0" algn="l" defTabSz="1979898" rtl="0" eaLnBrk="1" fontAlgn="auto" latinLnBrk="0" hangingPunct="1">
              <a:lnSpc>
                <a:spcPct val="100000"/>
              </a:lnSpc>
              <a:spcBef>
                <a:spcPct val="20000"/>
              </a:spcBef>
              <a:spcAft>
                <a:spcPts val="0"/>
              </a:spcAft>
              <a:buClrTx/>
              <a:buSzTx/>
              <a:buFont typeface="Arial" pitchFamily="34" charset="0"/>
              <a:buNone/>
              <a:tabLst/>
              <a:defRPr/>
            </a:pPr>
            <a:r>
              <a:rPr lang="en-US" dirty="0" smtClean="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435430" y="11811000"/>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Methods</a:t>
            </a:r>
            <a:endParaRPr lang="en-US" dirty="0"/>
          </a:p>
        </p:txBody>
      </p:sp>
      <p:sp>
        <p:nvSpPr>
          <p:cNvPr id="28" name="Text Placeholder 23"/>
          <p:cNvSpPr>
            <a:spLocks noGrp="1"/>
          </p:cNvSpPr>
          <p:nvPr>
            <p:ph type="body" sz="quarter" idx="15" hasCustomPrompt="1"/>
          </p:nvPr>
        </p:nvSpPr>
        <p:spPr>
          <a:xfrm>
            <a:off x="435430" y="12496800"/>
            <a:ext cx="6422571" cy="3635829"/>
          </a:xfrm>
          <a:prstGeom prst="rect">
            <a:avLst/>
          </a:prstGeom>
        </p:spPr>
        <p:txBody>
          <a:bodyPr vert="horz" lIns="88844" tIns="44422" rIns="88844" bIns="44422"/>
          <a:lstStyle>
            <a:lvl1pPr marL="0" marR="0" indent="0" algn="l" defTabSz="1979898" rtl="0" eaLnBrk="1" fontAlgn="auto" latinLnBrk="0" hangingPunct="1">
              <a:lnSpc>
                <a:spcPct val="100000"/>
              </a:lnSpc>
              <a:spcBef>
                <a:spcPct val="20000"/>
              </a:spcBef>
              <a:spcAft>
                <a:spcPts val="0"/>
              </a:spcAft>
              <a:buClrTx/>
              <a:buSzTx/>
              <a:buFont typeface="Arial" pitchFamily="34" charset="0"/>
              <a:buNone/>
              <a:tabLst/>
              <a:defRPr sz="1500"/>
            </a:lvl1pPr>
            <a:lvl2pPr>
              <a:defRPr sz="1500"/>
            </a:lvl2pPr>
            <a:lvl3pPr>
              <a:defRPr sz="1500"/>
            </a:lvl3pPr>
            <a:lvl4pPr>
              <a:defRPr sz="1500"/>
            </a:lvl4pPr>
            <a:lvl5pPr>
              <a:defRPr sz="1500"/>
            </a:lvl5pPr>
          </a:lstStyle>
          <a:p>
            <a:pPr marL="0" marR="0" lvl="0" indent="0" algn="l" defTabSz="1979898" rtl="0" eaLnBrk="1" fontAlgn="auto" latinLnBrk="0" hangingPunct="1">
              <a:lnSpc>
                <a:spcPct val="100000"/>
              </a:lnSpc>
              <a:spcBef>
                <a:spcPct val="20000"/>
              </a:spcBef>
              <a:spcAft>
                <a:spcPts val="0"/>
              </a:spcAft>
              <a:buClrTx/>
              <a:buSzTx/>
              <a:buFont typeface="Arial" pitchFamily="34" charset="0"/>
              <a:buNone/>
              <a:tabLst/>
              <a:defRPr/>
            </a:pPr>
            <a:r>
              <a:rPr lang="en-US" dirty="0" smtClean="0"/>
              <a:t>Copy and paste title bars and text boxes to create additional sections.</a:t>
            </a:r>
          </a:p>
        </p:txBody>
      </p:sp>
      <p:sp>
        <p:nvSpPr>
          <p:cNvPr id="29" name="Text Placeholder 21"/>
          <p:cNvSpPr>
            <a:spLocks noGrp="1"/>
          </p:cNvSpPr>
          <p:nvPr>
            <p:ph type="body" sz="quarter" idx="16" hasCustomPrompt="1"/>
          </p:nvPr>
        </p:nvSpPr>
        <p:spPr>
          <a:xfrm>
            <a:off x="7175501" y="2155371"/>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Results</a:t>
            </a:r>
            <a:endParaRPr lang="en-US" dirty="0"/>
          </a:p>
        </p:txBody>
      </p:sp>
      <p:sp>
        <p:nvSpPr>
          <p:cNvPr id="30" name="Text Placeholder 23"/>
          <p:cNvSpPr>
            <a:spLocks noGrp="1"/>
          </p:cNvSpPr>
          <p:nvPr>
            <p:ph type="body" sz="quarter" idx="17"/>
          </p:nvPr>
        </p:nvSpPr>
        <p:spPr>
          <a:xfrm>
            <a:off x="20574001" y="12409714"/>
            <a:ext cx="6422571" cy="3722914"/>
          </a:xfrm>
          <a:prstGeom prst="rect">
            <a:avLst/>
          </a:prstGeom>
        </p:spPr>
        <p:txBody>
          <a:bodyPr vert="horz" lIns="88844" tIns="44422" rIns="88844" bIns="44422"/>
          <a:lstStyle>
            <a:lvl1pPr>
              <a:defRPr sz="1500"/>
            </a:lvl1pPr>
            <a:lvl2pPr>
              <a:defRPr sz="1500"/>
            </a:lvl2pPr>
            <a:lvl3pPr>
              <a:defRPr sz="1500"/>
            </a:lvl3pPr>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21"/>
          <p:cNvSpPr>
            <a:spLocks noGrp="1"/>
          </p:cNvSpPr>
          <p:nvPr>
            <p:ph type="body" sz="quarter" idx="18" hasCustomPrompt="1"/>
          </p:nvPr>
        </p:nvSpPr>
        <p:spPr>
          <a:xfrm>
            <a:off x="20574001" y="2155371"/>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Conclusion</a:t>
            </a:r>
            <a:endParaRPr lang="en-US" dirty="0"/>
          </a:p>
        </p:txBody>
      </p:sp>
      <p:sp>
        <p:nvSpPr>
          <p:cNvPr id="32" name="Text Placeholder 23"/>
          <p:cNvSpPr>
            <a:spLocks noGrp="1"/>
          </p:cNvSpPr>
          <p:nvPr>
            <p:ph type="body" sz="quarter" idx="19"/>
          </p:nvPr>
        </p:nvSpPr>
        <p:spPr>
          <a:xfrm>
            <a:off x="20574001" y="2808514"/>
            <a:ext cx="6422571" cy="8839200"/>
          </a:xfrm>
          <a:prstGeom prst="rect">
            <a:avLst/>
          </a:prstGeom>
        </p:spPr>
        <p:txBody>
          <a:bodyPr vert="horz" lIns="88844" tIns="44422" rIns="88844" bIns="44422"/>
          <a:lstStyle>
            <a:lvl1pPr>
              <a:defRPr sz="1500"/>
            </a:lvl1pPr>
            <a:lvl2pPr>
              <a:defRPr sz="1500"/>
            </a:lvl2pPr>
            <a:lvl3pPr>
              <a:defRPr sz="1500"/>
            </a:lvl3pPr>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1"/>
          <p:cNvSpPr>
            <a:spLocks noGrp="1"/>
          </p:cNvSpPr>
          <p:nvPr>
            <p:ph type="body" sz="quarter" idx="20" hasCustomPrompt="1"/>
          </p:nvPr>
        </p:nvSpPr>
        <p:spPr>
          <a:xfrm>
            <a:off x="20574001" y="11756571"/>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References</a:t>
            </a:r>
            <a:endParaRPr lang="en-US" dirty="0"/>
          </a:p>
        </p:txBody>
      </p:sp>
      <p:sp>
        <p:nvSpPr>
          <p:cNvPr id="34" name="Text Placeholder 23"/>
          <p:cNvSpPr>
            <a:spLocks noGrp="1"/>
          </p:cNvSpPr>
          <p:nvPr>
            <p:ph type="body" sz="quarter" idx="21" hasCustomPrompt="1"/>
          </p:nvPr>
        </p:nvSpPr>
        <p:spPr>
          <a:xfrm>
            <a:off x="7175501" y="2808514"/>
            <a:ext cx="6422571" cy="13335000"/>
          </a:xfrm>
          <a:prstGeom prst="rect">
            <a:avLst/>
          </a:prstGeom>
        </p:spPr>
        <p:txBody>
          <a:bodyPr vert="horz" lIns="88844" tIns="44422" rIns="88844" bIns="44422"/>
          <a:lstStyle>
            <a:lvl1pPr marL="0" indent="0">
              <a:buNone/>
              <a:defRPr sz="1500" baseline="0"/>
            </a:lvl1pPr>
            <a:lvl2pPr marL="225196" indent="0">
              <a:buNone/>
              <a:defRPr sz="1500"/>
            </a:lvl2pPr>
            <a:lvl3pPr>
              <a:defRPr sz="1500"/>
            </a:lvl3pPr>
            <a:lvl4pPr>
              <a:defRPr sz="1500"/>
            </a:lvl4pPr>
            <a:lvl5pPr>
              <a:defRPr sz="1500"/>
            </a:lvl5pPr>
          </a:lstStyle>
          <a:p>
            <a:pPr lvl="0"/>
            <a:r>
              <a:rPr lang="en-US" dirty="0" smtClean="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762003" y="457200"/>
            <a:ext cx="1959429" cy="1371600"/>
          </a:xfrm>
          <a:prstGeom prst="rect">
            <a:avLst/>
          </a:prstGeom>
          <a:solidFill>
            <a:schemeClr val="bg1"/>
          </a:solidFill>
        </p:spPr>
        <p:txBody>
          <a:bodyPr vert="horz" lIns="88844" tIns="44422" rIns="88844" bIns="44422"/>
          <a:lstStyle>
            <a:lvl1pPr marL="0" indent="0">
              <a:buNone/>
              <a:defRPr sz="1200"/>
            </a:lvl1pPr>
          </a:lstStyle>
          <a:p>
            <a:r>
              <a:rPr lang="en-US" dirty="0" smtClean="0"/>
              <a:t>LOGO</a:t>
            </a:r>
            <a:endParaRPr lang="en-US" dirty="0"/>
          </a:p>
        </p:txBody>
      </p:sp>
      <p:sp>
        <p:nvSpPr>
          <p:cNvPr id="37" name="Picture Placeholder 35"/>
          <p:cNvSpPr>
            <a:spLocks noGrp="1"/>
          </p:cNvSpPr>
          <p:nvPr>
            <p:ph type="pic" sz="quarter" idx="23" hasCustomPrompt="1"/>
          </p:nvPr>
        </p:nvSpPr>
        <p:spPr>
          <a:xfrm>
            <a:off x="24819431" y="457200"/>
            <a:ext cx="1959429" cy="1371600"/>
          </a:xfrm>
          <a:prstGeom prst="rect">
            <a:avLst/>
          </a:prstGeom>
          <a:solidFill>
            <a:schemeClr val="bg1"/>
          </a:solidFill>
        </p:spPr>
        <p:txBody>
          <a:bodyPr vert="horz" lIns="88844" tIns="44422" rIns="88844" bIns="44422"/>
          <a:lstStyle>
            <a:lvl1pPr marL="0" indent="0">
              <a:buNone/>
              <a:defRPr sz="1200"/>
            </a:lvl1pPr>
          </a:lstStyle>
          <a:p>
            <a:r>
              <a:rPr lang="en-US" dirty="0" smtClean="0"/>
              <a:t>LOGO</a:t>
            </a:r>
            <a:endParaRPr lang="en-US" dirty="0"/>
          </a:p>
        </p:txBody>
      </p:sp>
      <p:sp>
        <p:nvSpPr>
          <p:cNvPr id="39" name="Chart Placeholder 38"/>
          <p:cNvSpPr>
            <a:spLocks noGrp="1"/>
          </p:cNvSpPr>
          <p:nvPr>
            <p:ph type="chart" sz="quarter" idx="24"/>
          </p:nvPr>
        </p:nvSpPr>
        <p:spPr>
          <a:xfrm>
            <a:off x="7683500" y="8033657"/>
            <a:ext cx="5434482" cy="3352800"/>
          </a:xfrm>
          <a:prstGeom prst="rect">
            <a:avLst/>
          </a:prstGeom>
        </p:spPr>
        <p:txBody>
          <a:bodyPr vert="horz" lIns="88844" tIns="44422" rIns="88844" bIns="44422"/>
          <a:lstStyle>
            <a:lvl1pPr marL="0" indent="0">
              <a:buNone/>
              <a:defRPr sz="1500"/>
            </a:lvl1pPr>
          </a:lstStyle>
          <a:p>
            <a:endParaRPr lang="en-US" dirty="0"/>
          </a:p>
        </p:txBody>
      </p:sp>
      <p:sp>
        <p:nvSpPr>
          <p:cNvPr id="40" name="Chart Placeholder 38"/>
          <p:cNvSpPr>
            <a:spLocks noGrp="1"/>
          </p:cNvSpPr>
          <p:nvPr>
            <p:ph type="chart" sz="quarter" idx="25"/>
          </p:nvPr>
        </p:nvSpPr>
        <p:spPr>
          <a:xfrm>
            <a:off x="7683500" y="12279086"/>
            <a:ext cx="5434482" cy="3352800"/>
          </a:xfrm>
          <a:prstGeom prst="rect">
            <a:avLst/>
          </a:prstGeom>
        </p:spPr>
        <p:txBody>
          <a:bodyPr vert="horz" lIns="88844" tIns="44422" rIns="88844" bIns="44422"/>
          <a:lstStyle>
            <a:lvl1pPr marL="0" indent="0">
              <a:buNone/>
              <a:defRPr sz="1500"/>
            </a:lvl1pPr>
          </a:lstStyle>
          <a:p>
            <a:endParaRPr lang="en-US" dirty="0"/>
          </a:p>
        </p:txBody>
      </p:sp>
      <p:sp>
        <p:nvSpPr>
          <p:cNvPr id="42" name="Text Placeholder 21"/>
          <p:cNvSpPr>
            <a:spLocks noGrp="1"/>
          </p:cNvSpPr>
          <p:nvPr>
            <p:ph type="body" sz="quarter" idx="26" hasCustomPrompt="1"/>
          </p:nvPr>
        </p:nvSpPr>
        <p:spPr>
          <a:xfrm>
            <a:off x="13843001" y="2155371"/>
            <a:ext cx="6422571" cy="533400"/>
          </a:xfrm>
          <a:prstGeom prst="rect">
            <a:avLst/>
          </a:prstGeom>
          <a:solidFill>
            <a:srgbClr val="C4172F"/>
          </a:solidFill>
          <a:ln>
            <a:solidFill>
              <a:srgbClr val="C4172F"/>
            </a:solidFill>
          </a:ln>
        </p:spPr>
        <p:txBody>
          <a:bodyPr vert="horz" lIns="88844" tIns="44422" rIns="88844" bIns="44422"/>
          <a:lstStyle>
            <a:lvl1pPr marL="0" indent="0">
              <a:buNone/>
              <a:defRPr sz="2400" b="1" baseline="0">
                <a:solidFill>
                  <a:schemeClr val="bg1"/>
                </a:solidFill>
                <a:latin typeface="Arial"/>
                <a:cs typeface="Arial"/>
              </a:defRPr>
            </a:lvl1pPr>
          </a:lstStyle>
          <a:p>
            <a:pPr lvl="0"/>
            <a:r>
              <a:rPr lang="en-US" sz="2400" dirty="0" smtClean="0"/>
              <a:t>Results</a:t>
            </a:r>
            <a:endParaRPr lang="en-US" dirty="0"/>
          </a:p>
        </p:txBody>
      </p:sp>
      <p:sp>
        <p:nvSpPr>
          <p:cNvPr id="43" name="Text Placeholder 23"/>
          <p:cNvSpPr>
            <a:spLocks noGrp="1"/>
          </p:cNvSpPr>
          <p:nvPr>
            <p:ph type="body" sz="quarter" idx="27"/>
          </p:nvPr>
        </p:nvSpPr>
        <p:spPr>
          <a:xfrm>
            <a:off x="13843001" y="2808514"/>
            <a:ext cx="6422571" cy="13335000"/>
          </a:xfrm>
          <a:prstGeom prst="rect">
            <a:avLst/>
          </a:prstGeom>
        </p:spPr>
        <p:txBody>
          <a:bodyPr vert="horz" lIns="88844" tIns="44422" rIns="88844" bIns="44422"/>
          <a:lstStyle>
            <a:lvl1pPr marL="0" indent="0">
              <a:buNone/>
              <a:defRPr sz="1500" baseline="0"/>
            </a:lvl1pPr>
            <a:lvl2pPr marL="225196" indent="0">
              <a:buNone/>
              <a:defRPr sz="1500"/>
            </a:lvl2pPr>
            <a:lvl3pPr>
              <a:defRPr sz="1500"/>
            </a:lvl3pPr>
            <a:lvl4pPr>
              <a:defRPr sz="1500"/>
            </a:lvl4pPr>
            <a:lvl5pPr>
              <a:defRPr sz="1500"/>
            </a:lvl5pPr>
          </a:lstStyle>
          <a:p>
            <a:pPr lvl="0"/>
            <a:endParaRPr lang="en-US" dirty="0" smtClean="0"/>
          </a:p>
        </p:txBody>
      </p:sp>
      <p:sp>
        <p:nvSpPr>
          <p:cNvPr id="44" name="Chart Placeholder 38"/>
          <p:cNvSpPr>
            <a:spLocks noGrp="1"/>
          </p:cNvSpPr>
          <p:nvPr>
            <p:ph type="chart" sz="quarter" idx="28"/>
          </p:nvPr>
        </p:nvSpPr>
        <p:spPr>
          <a:xfrm>
            <a:off x="14414500" y="12279086"/>
            <a:ext cx="5434482" cy="3352800"/>
          </a:xfrm>
          <a:prstGeom prst="rect">
            <a:avLst/>
          </a:prstGeom>
        </p:spPr>
        <p:txBody>
          <a:bodyPr vert="horz" lIns="88844" tIns="44422" rIns="88844" bIns="44422"/>
          <a:lstStyle>
            <a:lvl1pPr marL="0" indent="0">
              <a:buNone/>
              <a:defRPr sz="1500"/>
            </a:lvl1pPr>
          </a:lstStyle>
          <a:p>
            <a:endParaRPr lang="en-US" dirty="0"/>
          </a:p>
        </p:txBody>
      </p:sp>
      <p:sp>
        <p:nvSpPr>
          <p:cNvPr id="45" name="Chart Placeholder 38"/>
          <p:cNvSpPr>
            <a:spLocks noGrp="1"/>
          </p:cNvSpPr>
          <p:nvPr>
            <p:ph type="chart" sz="quarter" idx="29"/>
          </p:nvPr>
        </p:nvSpPr>
        <p:spPr>
          <a:xfrm>
            <a:off x="14414500" y="8033657"/>
            <a:ext cx="5434482" cy="3352800"/>
          </a:xfrm>
          <a:prstGeom prst="rect">
            <a:avLst/>
          </a:prstGeom>
        </p:spPr>
        <p:txBody>
          <a:bodyPr vert="horz" lIns="88844" tIns="44422" rIns="88844" bIns="44422"/>
          <a:lstStyle>
            <a:lvl1pPr marL="0" indent="0">
              <a:buNone/>
              <a:defRPr sz="1500"/>
            </a:lvl1pPr>
          </a:lstStyle>
          <a:p>
            <a:endParaRPr lang="en-US" dirty="0"/>
          </a:p>
        </p:txBody>
      </p:sp>
      <p:sp>
        <p:nvSpPr>
          <p:cNvPr id="46" name="Chart Placeholder 38"/>
          <p:cNvSpPr>
            <a:spLocks noGrp="1"/>
          </p:cNvSpPr>
          <p:nvPr>
            <p:ph type="chart" sz="quarter" idx="30"/>
          </p:nvPr>
        </p:nvSpPr>
        <p:spPr>
          <a:xfrm>
            <a:off x="14414500" y="3918857"/>
            <a:ext cx="5434482" cy="3352800"/>
          </a:xfrm>
          <a:prstGeom prst="rect">
            <a:avLst/>
          </a:prstGeom>
        </p:spPr>
        <p:txBody>
          <a:bodyPr vert="horz" lIns="88844" tIns="44422" rIns="88844" bIns="44422"/>
          <a:lstStyle>
            <a:lvl1pPr marL="0" indent="0">
              <a:buNone/>
              <a:defRPr sz="1500"/>
            </a:lvl1pPr>
          </a:lstStyle>
          <a:p>
            <a:endParaRPr lang="en-US" dirty="0"/>
          </a:p>
        </p:txBody>
      </p:sp>
      <p:pic>
        <p:nvPicPr>
          <p:cNvPr id="3" name="Picture 2"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79400" y="16192707"/>
            <a:ext cx="1371600" cy="21945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979898" rtl="0" eaLnBrk="1" latinLnBrk="0" hangingPunct="1">
        <a:spcBef>
          <a:spcPct val="0"/>
        </a:spcBef>
        <a:buNone/>
        <a:defRPr sz="9500" kern="1200">
          <a:solidFill>
            <a:schemeClr val="tx1"/>
          </a:solidFill>
          <a:latin typeface="+mj-lt"/>
          <a:ea typeface="+mj-ea"/>
          <a:cs typeface="+mj-cs"/>
        </a:defRPr>
      </a:lvl1pPr>
    </p:titleStyle>
    <p:bodyStyle>
      <a:lvl1pPr marL="742463" indent="-742463" algn="l" defTabSz="1979898" rtl="0" eaLnBrk="1" latinLnBrk="0" hangingPunct="1">
        <a:spcBef>
          <a:spcPct val="20000"/>
        </a:spcBef>
        <a:buFont typeface="Arial" pitchFamily="34" charset="0"/>
        <a:buChar char="•"/>
        <a:defRPr sz="6900" kern="1200">
          <a:solidFill>
            <a:schemeClr val="tx1"/>
          </a:solidFill>
          <a:latin typeface="+mn-lt"/>
          <a:ea typeface="+mn-ea"/>
          <a:cs typeface="+mn-cs"/>
        </a:defRPr>
      </a:lvl1pPr>
      <a:lvl2pPr marL="1608668" indent="-618719" algn="l" defTabSz="1979898"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474875" indent="-494975" algn="l" defTabSz="1979898" rtl="0" eaLnBrk="1" latinLnBrk="0" hangingPunct="1">
        <a:spcBef>
          <a:spcPct val="20000"/>
        </a:spcBef>
        <a:buFont typeface="Arial" pitchFamily="34" charset="0"/>
        <a:buChar char="•"/>
        <a:defRPr sz="5100" kern="1200">
          <a:solidFill>
            <a:schemeClr val="tx1"/>
          </a:solidFill>
          <a:latin typeface="+mn-lt"/>
          <a:ea typeface="+mn-ea"/>
          <a:cs typeface="+mn-cs"/>
        </a:defRPr>
      </a:lvl3pPr>
      <a:lvl4pPr marL="3464824"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4pPr>
      <a:lvl5pPr marL="4454773"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5pPr>
      <a:lvl6pPr marL="5444722"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6pPr>
      <a:lvl7pPr marL="6434671"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7pPr>
      <a:lvl8pPr marL="7424622"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8pPr>
      <a:lvl9pPr marL="8414571" indent="-494975" algn="l" defTabSz="1979898" rtl="0" eaLnBrk="1" latinLnBrk="0" hangingPunct="1">
        <a:spcBef>
          <a:spcPct val="20000"/>
        </a:spcBef>
        <a:buFont typeface="Arial" pitchFamily="34" charset="0"/>
        <a:buChar char="•"/>
        <a:defRPr sz="4400" kern="1200">
          <a:solidFill>
            <a:schemeClr val="tx1"/>
          </a:solidFill>
          <a:latin typeface="+mn-lt"/>
          <a:ea typeface="+mn-ea"/>
          <a:cs typeface="+mn-cs"/>
        </a:defRPr>
      </a:lvl9pPr>
    </p:bodyStyle>
    <p:otherStyle>
      <a:defPPr>
        <a:defRPr lang="en-US"/>
      </a:defPPr>
      <a:lvl1pPr marL="0" algn="l" defTabSz="1979898" rtl="0" eaLnBrk="1" latinLnBrk="0" hangingPunct="1">
        <a:defRPr sz="3900" kern="1200">
          <a:solidFill>
            <a:schemeClr val="tx1"/>
          </a:solidFill>
          <a:latin typeface="+mn-lt"/>
          <a:ea typeface="+mn-ea"/>
          <a:cs typeface="+mn-cs"/>
        </a:defRPr>
      </a:lvl1pPr>
      <a:lvl2pPr marL="989949" algn="l" defTabSz="1979898" rtl="0" eaLnBrk="1" latinLnBrk="0" hangingPunct="1">
        <a:defRPr sz="3900" kern="1200">
          <a:solidFill>
            <a:schemeClr val="tx1"/>
          </a:solidFill>
          <a:latin typeface="+mn-lt"/>
          <a:ea typeface="+mn-ea"/>
          <a:cs typeface="+mn-cs"/>
        </a:defRPr>
      </a:lvl2pPr>
      <a:lvl3pPr marL="1979898" algn="l" defTabSz="1979898" rtl="0" eaLnBrk="1" latinLnBrk="0" hangingPunct="1">
        <a:defRPr sz="3900" kern="1200">
          <a:solidFill>
            <a:schemeClr val="tx1"/>
          </a:solidFill>
          <a:latin typeface="+mn-lt"/>
          <a:ea typeface="+mn-ea"/>
          <a:cs typeface="+mn-cs"/>
        </a:defRPr>
      </a:lvl3pPr>
      <a:lvl4pPr marL="2969849" algn="l" defTabSz="1979898" rtl="0" eaLnBrk="1" latinLnBrk="0" hangingPunct="1">
        <a:defRPr sz="3900" kern="1200">
          <a:solidFill>
            <a:schemeClr val="tx1"/>
          </a:solidFill>
          <a:latin typeface="+mn-lt"/>
          <a:ea typeface="+mn-ea"/>
          <a:cs typeface="+mn-cs"/>
        </a:defRPr>
      </a:lvl4pPr>
      <a:lvl5pPr marL="3959798" algn="l" defTabSz="1979898" rtl="0" eaLnBrk="1" latinLnBrk="0" hangingPunct="1">
        <a:defRPr sz="3900" kern="1200">
          <a:solidFill>
            <a:schemeClr val="tx1"/>
          </a:solidFill>
          <a:latin typeface="+mn-lt"/>
          <a:ea typeface="+mn-ea"/>
          <a:cs typeface="+mn-cs"/>
        </a:defRPr>
      </a:lvl5pPr>
      <a:lvl6pPr marL="4949748" algn="l" defTabSz="1979898" rtl="0" eaLnBrk="1" latinLnBrk="0" hangingPunct="1">
        <a:defRPr sz="3900" kern="1200">
          <a:solidFill>
            <a:schemeClr val="tx1"/>
          </a:solidFill>
          <a:latin typeface="+mn-lt"/>
          <a:ea typeface="+mn-ea"/>
          <a:cs typeface="+mn-cs"/>
        </a:defRPr>
      </a:lvl6pPr>
      <a:lvl7pPr marL="5939697" algn="l" defTabSz="1979898" rtl="0" eaLnBrk="1" latinLnBrk="0" hangingPunct="1">
        <a:defRPr sz="3900" kern="1200">
          <a:solidFill>
            <a:schemeClr val="tx1"/>
          </a:solidFill>
          <a:latin typeface="+mn-lt"/>
          <a:ea typeface="+mn-ea"/>
          <a:cs typeface="+mn-cs"/>
        </a:defRPr>
      </a:lvl7pPr>
      <a:lvl8pPr marL="6929647" algn="l" defTabSz="1979898" rtl="0" eaLnBrk="1" latinLnBrk="0" hangingPunct="1">
        <a:defRPr sz="3900" kern="1200">
          <a:solidFill>
            <a:schemeClr val="tx1"/>
          </a:solidFill>
          <a:latin typeface="+mn-lt"/>
          <a:ea typeface="+mn-ea"/>
          <a:cs typeface="+mn-cs"/>
        </a:defRPr>
      </a:lvl8pPr>
      <a:lvl9pPr marL="7919597" algn="l" defTabSz="1979898"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A4BA9"/>
          </a:solidFill>
          <a:ln>
            <a:solidFill>
              <a:srgbClr val="092073"/>
            </a:solidFill>
          </a:ln>
        </p:spPr>
        <p:txBody>
          <a:bodyPr/>
          <a:lstStyle/>
          <a:p>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altLang="zh-CN" sz="2800" dirty="0" smtClean="0">
                <a:latin typeface="Times New Roman" charset="0"/>
                <a:ea typeface="Times New Roman" charset="0"/>
                <a:cs typeface="Times New Roman" charset="0"/>
              </a:rPr>
              <a:t>1-D</a:t>
            </a:r>
            <a:r>
              <a:rPr lang="zh-CN" altLang="en-US" sz="2800" dirty="0" smtClean="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Mississippi </a:t>
            </a:r>
            <a:r>
              <a:rPr lang="en-US" sz="2800" dirty="0">
                <a:latin typeface="Times New Roman" charset="0"/>
                <a:ea typeface="Times New Roman" charset="0"/>
                <a:cs typeface="Times New Roman" charset="0"/>
              </a:rPr>
              <a:t>embayment </a:t>
            </a:r>
            <a:r>
              <a:rPr lang="en-US" altLang="zh-CN" sz="2800" dirty="0">
                <a:latin typeface="Times New Roman" charset="0"/>
                <a:ea typeface="Times New Roman" charset="0"/>
                <a:cs typeface="Times New Roman" charset="0"/>
              </a:rPr>
              <a:t>s</a:t>
            </a:r>
            <a:r>
              <a:rPr lang="en-US" sz="2800" dirty="0">
                <a:latin typeface="Times New Roman" charset="0"/>
                <a:ea typeface="Times New Roman" charset="0"/>
                <a:cs typeface="Times New Roman" charset="0"/>
              </a:rPr>
              <a:t>ediment velocity structure </a:t>
            </a:r>
            <a:r>
              <a:rPr lang="en-US" altLang="zh-CN" sz="2800" dirty="0">
                <a:latin typeface="Times New Roman" charset="0"/>
                <a:ea typeface="Times New Roman" charset="0"/>
                <a:cs typeface="Times New Roman" charset="0"/>
              </a:rPr>
              <a:t>and</a:t>
            </a:r>
            <a:r>
              <a:rPr lang="zh-CN" altLang="en-US" sz="2800" dirty="0">
                <a:latin typeface="Times New Roman" charset="0"/>
                <a:ea typeface="Times New Roman" charset="0"/>
                <a:cs typeface="Times New Roman" charset="0"/>
              </a:rPr>
              <a:t> </a:t>
            </a:r>
            <a:r>
              <a:rPr lang="en-US" altLang="zh-CN" sz="2800" dirty="0">
                <a:latin typeface="Times New Roman" charset="0"/>
                <a:ea typeface="Times New Roman" charset="0"/>
                <a:cs typeface="Times New Roman" charset="0"/>
              </a:rPr>
              <a:t>anisotropy</a:t>
            </a:r>
            <a:r>
              <a:rPr lang="en-US" sz="2800" dirty="0">
                <a:latin typeface="Times New Roman" charset="0"/>
                <a:ea typeface="Times New Roman" charset="0"/>
                <a:cs typeface="Times New Roman" charset="0"/>
              </a:rPr>
              <a:t>: constraint from ambient noise analysis on a dense </a:t>
            </a:r>
            <a:r>
              <a:rPr lang="en-US" sz="2800" dirty="0" smtClean="0">
                <a:latin typeface="Times New Roman" charset="0"/>
                <a:ea typeface="Times New Roman" charset="0"/>
                <a:cs typeface="Times New Roman" charset="0"/>
              </a:rPr>
              <a:t>array</a:t>
            </a: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altLang="zh-CN" sz="2800" i="1" dirty="0">
                <a:latin typeface="Times New Roman" charset="0"/>
                <a:ea typeface="Times New Roman" charset="0"/>
                <a:cs typeface="Times New Roman" charset="0"/>
              </a:rPr>
              <a:t>Chunyu,Liu</a:t>
            </a:r>
            <a:r>
              <a:rPr lang="en-US" sz="2800" i="1" baseline="30000" dirty="0">
                <a:latin typeface="Times New Roman" charset="0"/>
                <a:ea typeface="Times New Roman" charset="0"/>
                <a:cs typeface="Times New Roman" charset="0"/>
              </a:rPr>
              <a:t>1</a:t>
            </a:r>
            <a:r>
              <a:rPr lang="en-US" sz="2800" i="1" dirty="0">
                <a:latin typeface="Times New Roman" charset="0"/>
                <a:ea typeface="Times New Roman" charset="0"/>
                <a:cs typeface="Times New Roman" charset="0"/>
              </a:rPr>
              <a:t>; </a:t>
            </a:r>
            <a:r>
              <a:rPr lang="en-US" altLang="zh-CN" sz="2800" i="1" dirty="0">
                <a:latin typeface="Times New Roman" charset="0"/>
                <a:ea typeface="Times New Roman" charset="0"/>
                <a:cs typeface="Times New Roman" charset="0"/>
              </a:rPr>
              <a:t>Charles</a:t>
            </a:r>
            <a:r>
              <a:rPr lang="zh-CN" altLang="en-US" sz="2800" i="1" dirty="0">
                <a:latin typeface="Times New Roman" charset="0"/>
                <a:ea typeface="Times New Roman" charset="0"/>
                <a:cs typeface="Times New Roman" charset="0"/>
              </a:rPr>
              <a:t> </a:t>
            </a:r>
            <a:r>
              <a:rPr lang="en-US" altLang="zh-CN" sz="2800" i="1" dirty="0">
                <a:latin typeface="Times New Roman" charset="0"/>
                <a:ea typeface="Times New Roman" charset="0"/>
                <a:cs typeface="Times New Roman" charset="0"/>
              </a:rPr>
              <a:t>A.</a:t>
            </a:r>
            <a:r>
              <a:rPr lang="zh-CN" altLang="en-US" sz="2800" i="1" dirty="0">
                <a:latin typeface="Times New Roman" charset="0"/>
                <a:ea typeface="Times New Roman" charset="0"/>
                <a:cs typeface="Times New Roman" charset="0"/>
              </a:rPr>
              <a:t> </a:t>
            </a:r>
            <a:r>
              <a:rPr lang="en-US" altLang="zh-CN" sz="2800" i="1" dirty="0">
                <a:latin typeface="Times New Roman" charset="0"/>
                <a:ea typeface="Times New Roman" charset="0"/>
                <a:cs typeface="Times New Roman" charset="0"/>
              </a:rPr>
              <a:t>Langston</a:t>
            </a:r>
            <a:r>
              <a:rPr lang="en-US" altLang="zh-CN" sz="2800" i="1" baseline="30000" dirty="0">
                <a:latin typeface="Times New Roman" charset="0"/>
                <a:ea typeface="Times New Roman" charset="0"/>
                <a:cs typeface="Times New Roman" charset="0"/>
              </a:rPr>
              <a:t>1</a:t>
            </a:r>
            <a:r>
              <a:rPr lang="en-US" sz="2800" i="1" baseline="30000" dirty="0">
                <a:solidFill>
                  <a:schemeClr val="accent3">
                    <a:lumMod val="20000"/>
                    <a:lumOff val="80000"/>
                  </a:schemeClr>
                </a:solidFill>
              </a:rPr>
              <a:t/>
            </a:r>
            <a:br>
              <a:rPr lang="en-US" sz="2800" i="1" baseline="30000" dirty="0">
                <a:solidFill>
                  <a:schemeClr val="accent3">
                    <a:lumMod val="20000"/>
                    <a:lumOff val="80000"/>
                  </a:schemeClr>
                </a:solidFill>
              </a:rPr>
            </a:br>
            <a:r>
              <a:rPr lang="en-US" sz="2800" i="1" baseline="30000" dirty="0">
                <a:latin typeface="Times New Roman" charset="0"/>
                <a:ea typeface="Times New Roman" charset="0"/>
                <a:cs typeface="Times New Roman" charset="0"/>
              </a:rPr>
              <a:t>1</a:t>
            </a:r>
            <a:r>
              <a:rPr lang="en-US" sz="2800" i="1" dirty="0">
                <a:latin typeface="Times New Roman" charset="0"/>
                <a:ea typeface="Times New Roman" charset="0"/>
                <a:cs typeface="Times New Roman" charset="0"/>
              </a:rPr>
              <a:t>University of</a:t>
            </a:r>
            <a:r>
              <a:rPr lang="zh-CN" altLang="en-US" sz="2800" i="1" dirty="0">
                <a:latin typeface="Times New Roman" charset="0"/>
                <a:ea typeface="Times New Roman" charset="0"/>
                <a:cs typeface="Times New Roman" charset="0"/>
              </a:rPr>
              <a:t> </a:t>
            </a:r>
            <a:r>
              <a:rPr lang="en-US" altLang="zh-CN" sz="2800" i="1" dirty="0">
                <a:latin typeface="Times New Roman" charset="0"/>
                <a:ea typeface="Times New Roman" charset="0"/>
                <a:cs typeface="Times New Roman" charset="0"/>
              </a:rPr>
              <a:t>Memphis</a:t>
            </a:r>
            <a:r>
              <a:rPr lang="en-US" sz="2800" i="1" dirty="0">
                <a:latin typeface="Times New Roman" charset="0"/>
                <a:ea typeface="Times New Roman" charset="0"/>
                <a:cs typeface="Times New Roman" charset="0"/>
              </a:rPr>
              <a:t/>
            </a:r>
            <a:br>
              <a:rPr lang="en-US" sz="2800" i="1" dirty="0">
                <a:latin typeface="Times New Roman" charset="0"/>
                <a:ea typeface="Times New Roman" charset="0"/>
                <a:cs typeface="Times New Roman" charset="0"/>
              </a:rPr>
            </a:br>
            <a:endParaRPr lang="en-US" sz="2800" dirty="0"/>
          </a:p>
        </p:txBody>
      </p:sp>
      <p:sp>
        <p:nvSpPr>
          <p:cNvPr id="3" name="Text Placeholder 2"/>
          <p:cNvSpPr>
            <a:spLocks noGrp="1"/>
          </p:cNvSpPr>
          <p:nvPr>
            <p:ph type="body" sz="quarter" idx="10"/>
          </p:nvPr>
        </p:nvSpPr>
        <p:spPr>
          <a:solidFill>
            <a:srgbClr val="1A4BA9"/>
          </a:solidFill>
          <a:ln>
            <a:solidFill>
              <a:srgbClr val="092073"/>
            </a:solidFill>
          </a:ln>
        </p:spPr>
        <p:txBody>
          <a:bodyPr/>
          <a:lstStyle/>
          <a:p>
            <a:r>
              <a:rPr lang="en-US" altLang="zh-CN" dirty="0" smtClean="0"/>
              <a:t>Abstract</a:t>
            </a:r>
            <a:endParaRPr lang="en-US" dirty="0"/>
          </a:p>
        </p:txBody>
      </p:sp>
      <p:sp>
        <p:nvSpPr>
          <p:cNvPr id="4" name="Text Placeholder 3"/>
          <p:cNvSpPr>
            <a:spLocks noGrp="1"/>
          </p:cNvSpPr>
          <p:nvPr>
            <p:ph type="body" sz="quarter" idx="11"/>
          </p:nvPr>
        </p:nvSpPr>
        <p:spPr>
          <a:xfrm>
            <a:off x="444501" y="2808514"/>
            <a:ext cx="6261099" cy="6600377"/>
          </a:xfrm>
          <a:noFill/>
          <a:ln>
            <a:noFill/>
          </a:ln>
        </p:spPr>
        <p:txBody>
          <a:bodyPr/>
          <a:lstStyle/>
          <a:p>
            <a:pPr algn="just"/>
            <a:r>
              <a:rPr lang="en-US" sz="1600" dirty="0">
                <a:latin typeface="Times New Roman" charset="0"/>
                <a:ea typeface="Times New Roman" charset="0"/>
                <a:cs typeface="Times New Roman" charset="0"/>
              </a:rPr>
              <a:t>We applied ambient noise analysis on a small tremor array and one adjacent station in the Mississippi embayment. The array was deployed from the November of 2009 to December of 2011, and was composed of 19 stations with a distance of approximately 700 meters. One-month ambient noise from 18 broadband stations was used to cross-correlate with each other (internal-array) and with noise from one adjacent station (station-array). </a:t>
            </a:r>
            <a:r>
              <a:rPr lang="en-US" altLang="zh-CN" sz="1600" dirty="0" smtClean="0">
                <a:latin typeface="Times New Roman" charset="0"/>
                <a:ea typeface="Times New Roman" charset="0"/>
                <a:cs typeface="Times New Roman" charset="0"/>
              </a:rPr>
              <a:t>136</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pairs of cross-correlations have been produced. Fundamental-mode Rayleigh and Love waves were observed in internal-array cross-correlations between 1 and 6 Hz, and station-array cross-correlations between 0.5 and 6 Hz. Multiple arrivals were observed in the station-array cross-correlations, and we further applied frequency-wavenumber (FK) analysis to separate body waves and surface waves. 2-D FK analysis of station-array cross-correlations showed the slowness of Rayleigh wave increased from 1 s/km in the 0.6-0.7 Hz frequency band to 2.47 s/km in the 1.2-1.3 Hz. Synthetic dispersion analysis for internal-array cross-correlations showed better dispersion curve match for Rayleigh wave than Love wave, and also indicated the Love wave is slower than Rayleigh wave for the same frequency band. The group velocity of Rayleigh wave ranged from 0.25 km/s to 0.3 km/s in the frequency band of 1-6 Hz, while the group velocity of Love wave is about 0.2 km/s in the same frequency band. Love-Rayleigh discrepancies may indicate radial anisotropy, and the vertical structure like cracks or dikes other than horizontal layers plays an important role on surface wave propagation in the sediments of the embayment</a:t>
            </a:r>
            <a:r>
              <a:rPr lang="en-US" sz="1600" dirty="0" smtClean="0">
                <a:latin typeface="Times New Roman" charset="0"/>
                <a:ea typeface="Times New Roman" charset="0"/>
                <a:cs typeface="Times New Roman" charset="0"/>
              </a:rPr>
              <a: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will</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further</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invert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deeper</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sediment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shear</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velocity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using</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station-array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cross-correlations.</a:t>
            </a:r>
            <a:endParaRPr lang="en-US" sz="1600" dirty="0">
              <a:latin typeface="Times New Roman" charset="0"/>
              <a:ea typeface="Times New Roman" charset="0"/>
              <a:cs typeface="Times New Roman" charset="0"/>
            </a:endParaRPr>
          </a:p>
          <a:p>
            <a:endParaRPr lang="en-US" dirty="0"/>
          </a:p>
        </p:txBody>
      </p:sp>
      <p:sp>
        <p:nvSpPr>
          <p:cNvPr id="5" name="Text Placeholder 4"/>
          <p:cNvSpPr>
            <a:spLocks noGrp="1"/>
          </p:cNvSpPr>
          <p:nvPr>
            <p:ph type="body" sz="quarter" idx="12"/>
          </p:nvPr>
        </p:nvSpPr>
        <p:spPr>
          <a:xfrm>
            <a:off x="349823" y="9427796"/>
            <a:ext cx="6422571" cy="533400"/>
          </a:xfrm>
          <a:solidFill>
            <a:srgbClr val="1A4BA9"/>
          </a:solidFill>
          <a:ln>
            <a:solidFill>
              <a:srgbClr val="092073"/>
            </a:solidFill>
          </a:ln>
        </p:spPr>
        <p:txBody>
          <a:bodyPr/>
          <a:lstStyle/>
          <a:p>
            <a:r>
              <a:rPr lang="en-US" altLang="zh-CN" dirty="0" smtClean="0"/>
              <a:t>Introduction</a:t>
            </a:r>
            <a:endParaRPr lang="en-US" dirty="0"/>
          </a:p>
        </p:txBody>
      </p:sp>
      <p:sp>
        <p:nvSpPr>
          <p:cNvPr id="9" name="Text Placeholder 8"/>
          <p:cNvSpPr>
            <a:spLocks noGrp="1"/>
          </p:cNvSpPr>
          <p:nvPr>
            <p:ph type="body" sz="quarter" idx="16"/>
          </p:nvPr>
        </p:nvSpPr>
        <p:spPr>
          <a:solidFill>
            <a:srgbClr val="1A4BA9"/>
          </a:solidFill>
          <a:ln>
            <a:solidFill>
              <a:srgbClr val="092073"/>
            </a:solidFill>
          </a:ln>
        </p:spPr>
        <p:txBody>
          <a:bodyPr/>
          <a:lstStyle/>
          <a:p>
            <a:r>
              <a:rPr lang="en-US" altLang="zh-CN" dirty="0">
                <a:solidFill>
                  <a:schemeClr val="accent3">
                    <a:lumMod val="20000"/>
                    <a:lumOff val="80000"/>
                  </a:schemeClr>
                </a:solidFill>
              </a:rPr>
              <a:t>Internal-array</a:t>
            </a:r>
            <a:r>
              <a:rPr lang="zh-CN" altLang="en-US" dirty="0">
                <a:solidFill>
                  <a:schemeClr val="accent3">
                    <a:lumMod val="20000"/>
                    <a:lumOff val="80000"/>
                  </a:schemeClr>
                </a:solidFill>
              </a:rPr>
              <a:t> </a:t>
            </a:r>
            <a:r>
              <a:rPr lang="en-US" dirty="0">
                <a:solidFill>
                  <a:schemeClr val="accent3">
                    <a:lumMod val="20000"/>
                    <a:lumOff val="80000"/>
                  </a:schemeClr>
                </a:solidFill>
              </a:rPr>
              <a:t>Results</a:t>
            </a:r>
          </a:p>
          <a:p>
            <a:endParaRPr lang="en-US" dirty="0"/>
          </a:p>
        </p:txBody>
      </p:sp>
      <p:sp>
        <p:nvSpPr>
          <p:cNvPr id="11" name="Text Placeholder 10"/>
          <p:cNvSpPr>
            <a:spLocks noGrp="1"/>
          </p:cNvSpPr>
          <p:nvPr>
            <p:ph type="body" sz="quarter" idx="18"/>
          </p:nvPr>
        </p:nvSpPr>
        <p:spPr>
          <a:xfrm>
            <a:off x="20298687" y="11279058"/>
            <a:ext cx="6422571" cy="533400"/>
          </a:xfrm>
          <a:solidFill>
            <a:srgbClr val="1A4BA9"/>
          </a:solidFill>
          <a:ln>
            <a:solidFill>
              <a:srgbClr val="092073"/>
            </a:solidFill>
          </a:ln>
        </p:spPr>
        <p:txBody>
          <a:bodyPr/>
          <a:lstStyle/>
          <a:p>
            <a:r>
              <a:rPr lang="en-US" altLang="zh-CN" dirty="0" smtClean="0"/>
              <a:t>Conclusion</a:t>
            </a:r>
            <a:endParaRPr lang="en-US" dirty="0"/>
          </a:p>
        </p:txBody>
      </p:sp>
      <p:sp>
        <p:nvSpPr>
          <p:cNvPr id="13" name="Text Placeholder 12"/>
          <p:cNvSpPr>
            <a:spLocks noGrp="1"/>
          </p:cNvSpPr>
          <p:nvPr>
            <p:ph type="body" sz="quarter" idx="20"/>
          </p:nvPr>
        </p:nvSpPr>
        <p:spPr>
          <a:xfrm>
            <a:off x="20355050" y="14550424"/>
            <a:ext cx="6422571" cy="533400"/>
          </a:xfrm>
          <a:solidFill>
            <a:srgbClr val="1A4BA9"/>
          </a:solidFill>
          <a:ln>
            <a:solidFill>
              <a:srgbClr val="092073"/>
            </a:solidFill>
          </a:ln>
        </p:spPr>
        <p:txBody>
          <a:bodyPr/>
          <a:lstStyle/>
          <a:p>
            <a:r>
              <a:rPr lang="en-US" altLang="zh-CN" dirty="0" smtClean="0"/>
              <a:t>Reference</a:t>
            </a:r>
            <a:endParaRPr lang="en-US" dirty="0"/>
          </a:p>
        </p:txBody>
      </p:sp>
      <p:pic>
        <p:nvPicPr>
          <p:cNvPr id="27" name="Chart Placeholder 26"/>
          <p:cNvPicPr>
            <a:picLocks noGrp="1" noChangeAspect="1"/>
          </p:cNvPicPr>
          <p:nvPr>
            <p:ph type="chart" sz="quarter" idx="24"/>
          </p:nvPr>
        </p:nvPicPr>
        <p:blipFill>
          <a:blip r:embed="rId2">
            <a:extLst>
              <a:ext uri="{28A0092B-C50C-407E-A947-70E740481C1C}">
                <a14:useLocalDpi xmlns:a14="http://schemas.microsoft.com/office/drawing/2010/main" val="0"/>
              </a:ext>
            </a:extLst>
          </a:blip>
          <a:stretch>
            <a:fillRect/>
          </a:stretch>
        </p:blipFill>
        <p:spPr>
          <a:xfrm>
            <a:off x="23622000" y="458005"/>
            <a:ext cx="1362867" cy="1369990"/>
          </a:xfrm>
          <a:noFill/>
          <a:ln>
            <a:noFill/>
          </a:ln>
        </p:spPr>
      </p:pic>
      <p:sp>
        <p:nvSpPr>
          <p:cNvPr id="19" name="Text Placeholder 18"/>
          <p:cNvSpPr>
            <a:spLocks noGrp="1"/>
          </p:cNvSpPr>
          <p:nvPr>
            <p:ph type="body" sz="quarter" idx="26"/>
          </p:nvPr>
        </p:nvSpPr>
        <p:spPr>
          <a:xfrm>
            <a:off x="13716001" y="2173097"/>
            <a:ext cx="6422571" cy="533400"/>
          </a:xfrm>
          <a:solidFill>
            <a:srgbClr val="1A4BA9"/>
          </a:solidFill>
          <a:ln>
            <a:solidFill>
              <a:srgbClr val="092073"/>
            </a:solidFill>
          </a:ln>
        </p:spPr>
        <p:txBody>
          <a:bodyPr/>
          <a:lstStyle/>
          <a:p>
            <a:r>
              <a:rPr lang="en-US" altLang="zh-CN" dirty="0" smtClean="0"/>
              <a:t>Internal-array</a:t>
            </a:r>
            <a:r>
              <a:rPr lang="zh-CN" altLang="en-US" dirty="0" smtClean="0"/>
              <a:t> </a:t>
            </a:r>
            <a:r>
              <a:rPr lang="en-US" altLang="zh-CN" dirty="0" smtClean="0"/>
              <a:t>Results</a:t>
            </a:r>
            <a:endParaRPr lang="en-US" dirty="0"/>
          </a:p>
        </p:txBody>
      </p:sp>
      <p:pic>
        <p:nvPicPr>
          <p:cNvPr id="24" name="Picture 23"/>
          <p:cNvPicPr>
            <a:picLocks noChangeAspect="1"/>
          </p:cNvPicPr>
          <p:nvPr/>
        </p:nvPicPr>
        <p:blipFill>
          <a:blip r:embed="rId3"/>
          <a:stretch>
            <a:fillRect/>
          </a:stretch>
        </p:blipFill>
        <p:spPr>
          <a:xfrm>
            <a:off x="685800" y="583716"/>
            <a:ext cx="2209800" cy="999952"/>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9130" y="739707"/>
            <a:ext cx="1260289" cy="806585"/>
          </a:xfrm>
          <a:prstGeom prst="rect">
            <a:avLst/>
          </a:prstGeom>
        </p:spPr>
      </p:pic>
      <p:pic>
        <p:nvPicPr>
          <p:cNvPr id="34" name="Picture 33"/>
          <p:cNvPicPr>
            <a:picLocks noChangeAspect="1"/>
          </p:cNvPicPr>
          <p:nvPr/>
        </p:nvPicPr>
        <p:blipFill>
          <a:blip r:embed="rId5"/>
          <a:stretch>
            <a:fillRect/>
          </a:stretch>
        </p:blipFill>
        <p:spPr>
          <a:xfrm>
            <a:off x="201737" y="10176093"/>
            <a:ext cx="3225293" cy="2545900"/>
          </a:xfrm>
          <a:prstGeom prst="rect">
            <a:avLst/>
          </a:prstGeom>
        </p:spPr>
      </p:pic>
      <p:pic>
        <p:nvPicPr>
          <p:cNvPr id="36" name="Picture 35"/>
          <p:cNvPicPr>
            <a:picLocks noChangeAspect="1"/>
          </p:cNvPicPr>
          <p:nvPr/>
        </p:nvPicPr>
        <p:blipFill>
          <a:blip r:embed="rId6"/>
          <a:stretch>
            <a:fillRect/>
          </a:stretch>
        </p:blipFill>
        <p:spPr>
          <a:xfrm>
            <a:off x="3452584" y="10530751"/>
            <a:ext cx="2540933" cy="1949901"/>
          </a:xfrm>
          <a:prstGeom prst="rect">
            <a:avLst/>
          </a:prstGeom>
        </p:spPr>
      </p:pic>
      <p:sp>
        <p:nvSpPr>
          <p:cNvPr id="37" name="TextBox 36"/>
          <p:cNvSpPr txBox="1"/>
          <p:nvPr/>
        </p:nvSpPr>
        <p:spPr>
          <a:xfrm>
            <a:off x="248424" y="13030821"/>
            <a:ext cx="6120348" cy="1431161"/>
          </a:xfrm>
          <a:prstGeom prst="rect">
            <a:avLst/>
          </a:prstGeom>
          <a:noFill/>
        </p:spPr>
        <p:txBody>
          <a:bodyPr wrap="square" rtlCol="0">
            <a:spAutoFit/>
          </a:bodyPr>
          <a:lstStyle/>
          <a:p>
            <a:pPr algn="just"/>
            <a:r>
              <a:rPr lang="en-US" sz="1600" dirty="0">
                <a:latin typeface="Times New Roman" charset="0"/>
                <a:ea typeface="Times New Roman" charset="0"/>
                <a:cs typeface="Times New Roman" charset="0"/>
              </a:rPr>
              <a:t>Figure 1: Seismic station/array geometry and distribution. (Left) All seismic networks in the </a:t>
            </a:r>
            <a:r>
              <a:rPr lang="en-US" sz="1600" dirty="0" smtClean="0">
                <a:latin typeface="Times New Roman" charset="0"/>
                <a:ea typeface="Times New Roman" charset="0"/>
                <a:cs typeface="Times New Roman" charset="0"/>
              </a:rPr>
              <a:t>Embayment </a:t>
            </a:r>
            <a:r>
              <a:rPr lang="en-US" sz="1600" dirty="0">
                <a:latin typeface="Times New Roman" charset="0"/>
                <a:ea typeface="Times New Roman" charset="0"/>
                <a:cs typeface="Times New Roman" charset="0"/>
              </a:rPr>
              <a:t>since </a:t>
            </a:r>
            <a:r>
              <a:rPr lang="en-US" sz="1600" dirty="0" smtClean="0">
                <a:latin typeface="Times New Roman" charset="0"/>
                <a:ea typeface="Times New Roman" charset="0"/>
                <a:cs typeface="Times New Roman" charset="0"/>
              </a:rPr>
              <a:t>1990. </a:t>
            </a:r>
            <a:r>
              <a:rPr lang="en-US" sz="1600" dirty="0">
                <a:latin typeface="Times New Roman" charset="0"/>
                <a:ea typeface="Times New Roman" charset="0"/>
                <a:cs typeface="Times New Roman" charset="0"/>
              </a:rPr>
              <a:t>(Right) The geometry of </a:t>
            </a:r>
            <a:r>
              <a:rPr lang="en-US" sz="1600" dirty="0" smtClean="0">
                <a:latin typeface="Times New Roman" charset="0"/>
                <a:ea typeface="Times New Roman" charset="0"/>
                <a:cs typeface="Times New Roman" charset="0"/>
              </a:rPr>
              <a:t>our </a:t>
            </a:r>
            <a:r>
              <a:rPr lang="en-US" sz="1600" dirty="0">
                <a:latin typeface="Times New Roman" charset="0"/>
                <a:ea typeface="Times New Roman" charset="0"/>
                <a:cs typeface="Times New Roman" charset="0"/>
              </a:rPr>
              <a:t>interested network Y8. </a:t>
            </a:r>
          </a:p>
          <a:p>
            <a:endParaRPr lang="en-US" dirty="0"/>
          </a:p>
        </p:txBody>
      </p:sp>
      <p:pic>
        <p:nvPicPr>
          <p:cNvPr id="40" name="Picture 39"/>
          <p:cNvPicPr>
            <a:picLocks noChangeAspect="1"/>
          </p:cNvPicPr>
          <p:nvPr/>
        </p:nvPicPr>
        <p:blipFill rotWithShape="1">
          <a:blip r:embed="rId7"/>
          <a:srcRect r="1499" b="2374"/>
          <a:stretch/>
        </p:blipFill>
        <p:spPr>
          <a:xfrm>
            <a:off x="6990078" y="2706497"/>
            <a:ext cx="3122303" cy="1684669"/>
          </a:xfrm>
          <a:prstGeom prst="rect">
            <a:avLst/>
          </a:prstGeom>
        </p:spPr>
      </p:pic>
      <p:pic>
        <p:nvPicPr>
          <p:cNvPr id="41" name="Picture 40"/>
          <p:cNvPicPr>
            <a:picLocks noChangeAspect="1"/>
          </p:cNvPicPr>
          <p:nvPr/>
        </p:nvPicPr>
        <p:blipFill rotWithShape="1">
          <a:blip r:embed="rId8"/>
          <a:srcRect l="-2279" r="731"/>
          <a:stretch/>
        </p:blipFill>
        <p:spPr>
          <a:xfrm>
            <a:off x="10133306" y="2721845"/>
            <a:ext cx="3095233" cy="1781425"/>
          </a:xfrm>
          <a:prstGeom prst="rect">
            <a:avLst/>
          </a:prstGeom>
        </p:spPr>
      </p:pic>
      <p:pic>
        <p:nvPicPr>
          <p:cNvPr id="42" name="Picture 41"/>
          <p:cNvPicPr>
            <a:picLocks noChangeAspect="1"/>
          </p:cNvPicPr>
          <p:nvPr/>
        </p:nvPicPr>
        <p:blipFill>
          <a:blip r:embed="rId9"/>
          <a:stretch>
            <a:fillRect/>
          </a:stretch>
        </p:blipFill>
        <p:spPr>
          <a:xfrm>
            <a:off x="6806117" y="4590460"/>
            <a:ext cx="3306264" cy="2857780"/>
          </a:xfrm>
          <a:prstGeom prst="rect">
            <a:avLst/>
          </a:prstGeom>
        </p:spPr>
      </p:pic>
      <p:pic>
        <p:nvPicPr>
          <p:cNvPr id="43" name="Picture 42"/>
          <p:cNvPicPr>
            <a:picLocks noChangeAspect="1"/>
          </p:cNvPicPr>
          <p:nvPr/>
        </p:nvPicPr>
        <p:blipFill>
          <a:blip r:embed="rId10"/>
          <a:stretch>
            <a:fillRect/>
          </a:stretch>
        </p:blipFill>
        <p:spPr>
          <a:xfrm>
            <a:off x="9996707" y="4590460"/>
            <a:ext cx="3195482" cy="2857780"/>
          </a:xfrm>
          <a:prstGeom prst="rect">
            <a:avLst/>
          </a:prstGeom>
        </p:spPr>
      </p:pic>
      <p:pic>
        <p:nvPicPr>
          <p:cNvPr id="44" name="Picture 43"/>
          <p:cNvPicPr>
            <a:picLocks noChangeAspect="1"/>
          </p:cNvPicPr>
          <p:nvPr/>
        </p:nvPicPr>
        <p:blipFill>
          <a:blip r:embed="rId11"/>
          <a:stretch>
            <a:fillRect/>
          </a:stretch>
        </p:blipFill>
        <p:spPr>
          <a:xfrm>
            <a:off x="6905367" y="7846845"/>
            <a:ext cx="3227939" cy="2537608"/>
          </a:xfrm>
          <a:prstGeom prst="rect">
            <a:avLst/>
          </a:prstGeom>
        </p:spPr>
      </p:pic>
      <p:pic>
        <p:nvPicPr>
          <p:cNvPr id="45" name="Picture 44"/>
          <p:cNvPicPr>
            <a:picLocks noChangeAspect="1"/>
          </p:cNvPicPr>
          <p:nvPr/>
        </p:nvPicPr>
        <p:blipFill>
          <a:blip r:embed="rId12"/>
          <a:stretch>
            <a:fillRect/>
          </a:stretch>
        </p:blipFill>
        <p:spPr>
          <a:xfrm>
            <a:off x="10229350" y="7852264"/>
            <a:ext cx="3207434" cy="2537608"/>
          </a:xfrm>
          <a:prstGeom prst="rect">
            <a:avLst/>
          </a:prstGeom>
        </p:spPr>
      </p:pic>
      <p:pic>
        <p:nvPicPr>
          <p:cNvPr id="46" name="Picture 45"/>
          <p:cNvPicPr>
            <a:picLocks noChangeAspect="1"/>
          </p:cNvPicPr>
          <p:nvPr/>
        </p:nvPicPr>
        <p:blipFill>
          <a:blip r:embed="rId13"/>
          <a:stretch>
            <a:fillRect/>
          </a:stretch>
        </p:blipFill>
        <p:spPr>
          <a:xfrm>
            <a:off x="7026296" y="10561488"/>
            <a:ext cx="3116371" cy="2468679"/>
          </a:xfrm>
          <a:prstGeom prst="rect">
            <a:avLst/>
          </a:prstGeom>
        </p:spPr>
      </p:pic>
      <p:pic>
        <p:nvPicPr>
          <p:cNvPr id="47" name="Picture 46"/>
          <p:cNvPicPr>
            <a:picLocks noChangeAspect="1"/>
          </p:cNvPicPr>
          <p:nvPr/>
        </p:nvPicPr>
        <p:blipFill>
          <a:blip r:embed="rId14"/>
          <a:stretch>
            <a:fillRect/>
          </a:stretch>
        </p:blipFill>
        <p:spPr>
          <a:xfrm>
            <a:off x="9996707" y="10384453"/>
            <a:ext cx="3285862" cy="2635061"/>
          </a:xfrm>
          <a:prstGeom prst="rect">
            <a:avLst/>
          </a:prstGeom>
        </p:spPr>
      </p:pic>
      <p:pic>
        <p:nvPicPr>
          <p:cNvPr id="48" name="Picture 47"/>
          <p:cNvPicPr>
            <a:picLocks noChangeAspect="1"/>
          </p:cNvPicPr>
          <p:nvPr/>
        </p:nvPicPr>
        <p:blipFill>
          <a:blip r:embed="rId15"/>
          <a:stretch>
            <a:fillRect/>
          </a:stretch>
        </p:blipFill>
        <p:spPr>
          <a:xfrm>
            <a:off x="6809342" y="13345991"/>
            <a:ext cx="3330236" cy="2623529"/>
          </a:xfrm>
          <a:prstGeom prst="rect">
            <a:avLst/>
          </a:prstGeom>
        </p:spPr>
      </p:pic>
      <p:pic>
        <p:nvPicPr>
          <p:cNvPr id="49" name="Picture 48"/>
          <p:cNvPicPr>
            <a:picLocks noChangeAspect="1"/>
          </p:cNvPicPr>
          <p:nvPr/>
        </p:nvPicPr>
        <p:blipFill>
          <a:blip r:embed="rId16"/>
          <a:stretch>
            <a:fillRect/>
          </a:stretch>
        </p:blipFill>
        <p:spPr>
          <a:xfrm>
            <a:off x="9996707" y="13343982"/>
            <a:ext cx="3356286" cy="2553072"/>
          </a:xfrm>
          <a:prstGeom prst="rect">
            <a:avLst/>
          </a:prstGeom>
        </p:spPr>
      </p:pic>
      <p:pic>
        <p:nvPicPr>
          <p:cNvPr id="50" name="Picture 49"/>
          <p:cNvPicPr>
            <a:picLocks noChangeAspect="1"/>
          </p:cNvPicPr>
          <p:nvPr/>
        </p:nvPicPr>
        <p:blipFill>
          <a:blip r:embed="rId17"/>
          <a:stretch>
            <a:fillRect/>
          </a:stretch>
        </p:blipFill>
        <p:spPr>
          <a:xfrm>
            <a:off x="13626459" y="2808514"/>
            <a:ext cx="3029786" cy="2538951"/>
          </a:xfrm>
          <a:prstGeom prst="rect">
            <a:avLst/>
          </a:prstGeom>
        </p:spPr>
      </p:pic>
      <p:pic>
        <p:nvPicPr>
          <p:cNvPr id="51" name="Picture 50"/>
          <p:cNvPicPr>
            <a:picLocks noChangeAspect="1"/>
          </p:cNvPicPr>
          <p:nvPr/>
        </p:nvPicPr>
        <p:blipFill>
          <a:blip r:embed="rId18"/>
          <a:stretch>
            <a:fillRect/>
          </a:stretch>
        </p:blipFill>
        <p:spPr>
          <a:xfrm>
            <a:off x="16953933" y="2808514"/>
            <a:ext cx="2885649" cy="2627806"/>
          </a:xfrm>
          <a:prstGeom prst="rect">
            <a:avLst/>
          </a:prstGeom>
        </p:spPr>
      </p:pic>
      <p:sp>
        <p:nvSpPr>
          <p:cNvPr id="52" name="TextBox 51"/>
          <p:cNvSpPr txBox="1"/>
          <p:nvPr/>
        </p:nvSpPr>
        <p:spPr>
          <a:xfrm>
            <a:off x="13626458" y="6020151"/>
            <a:ext cx="6213123" cy="3046988"/>
          </a:xfrm>
          <a:prstGeom prst="rect">
            <a:avLst/>
          </a:prstGeom>
          <a:noFill/>
        </p:spPr>
        <p:txBody>
          <a:bodyPr wrap="square" rtlCol="0">
            <a:spAutoFit/>
          </a:bodyPr>
          <a:lstStyle/>
          <a:p>
            <a:pPr algn="just"/>
            <a:r>
              <a:rPr lang="en-US" sz="1600" dirty="0">
                <a:latin typeface="Times New Roman" charset="0"/>
                <a:ea typeface="Times New Roman" charset="0"/>
                <a:cs typeface="Times New Roman" charset="0"/>
              </a:rPr>
              <a:t>Figure </a:t>
            </a:r>
            <a:r>
              <a:rPr lang="en-US" altLang="zh-CN" sz="1600" dirty="0" smtClean="0">
                <a:latin typeface="Times New Roman" charset="0"/>
                <a:ea typeface="Times New Roman" charset="0"/>
                <a:cs typeface="Times New Roman" charset="0"/>
              </a:rPr>
              <a:t>2</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Internal array (Y8) cross-correlations and </a:t>
            </a:r>
            <a:r>
              <a:rPr lang="en-US" altLang="zh-CN" sz="1600" dirty="0">
                <a:latin typeface="Times New Roman" charset="0"/>
                <a:ea typeface="Times New Roman" charset="0"/>
                <a:cs typeface="Times New Roman" charset="0"/>
              </a:rPr>
              <a:t>process</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to</a:t>
            </a:r>
            <a:r>
              <a:rPr lang="zh-CN" altLang="en-US" sz="1600" dirty="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invert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for</a:t>
            </a:r>
            <a:r>
              <a:rPr lang="en-US" sz="1600" dirty="0">
                <a:latin typeface="Times New Roman" charset="0"/>
                <a:ea typeface="Times New Roman" charset="0"/>
                <a:cs typeface="Times New Roman" charset="0"/>
              </a:rPr>
              <a:t> shear wave velocity.</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Left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columns</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are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for</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Rayleigh</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wave,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and</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right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column</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is</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for</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love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wave.</a:t>
            </a:r>
            <a:r>
              <a:rPr lang="en-US" sz="1600" dirty="0">
                <a:latin typeface="Times New Roman" charset="0"/>
                <a:ea typeface="Times New Roman" charset="0"/>
                <a:cs typeface="Times New Roman" charset="0"/>
              </a:rPr>
              <a:t> </a:t>
            </a:r>
            <a:r>
              <a:rPr lang="en-US" sz="1600" b="1" dirty="0">
                <a:latin typeface="Times New Roman" charset="0"/>
                <a:ea typeface="Times New Roman" charset="0"/>
                <a:cs typeface="Times New Roman" charset="0"/>
              </a:rPr>
              <a:t>(1-A)</a:t>
            </a:r>
            <a:r>
              <a:rPr lang="en-US" sz="16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Vertical-vertical</a:t>
            </a:r>
            <a:r>
              <a:rPr lang="zh-CN" altLang="en-US" sz="1600"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(2-A)</a:t>
            </a:r>
            <a:r>
              <a:rPr lang="zh-CN" altLang="en-US" sz="1600" b="1"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transverse-transverse</a:t>
            </a:r>
            <a:r>
              <a:rPr lang="zh-CN" altLang="en-US" sz="160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cross-correlations </a:t>
            </a:r>
            <a:r>
              <a:rPr lang="en-US" sz="1600" dirty="0">
                <a:latin typeface="Times New Roman" charset="0"/>
                <a:ea typeface="Times New Roman" charset="0"/>
                <a:cs typeface="Times New Roman" charset="0"/>
              </a:rPr>
              <a:t>in passband of 1-6Hz. </a:t>
            </a:r>
            <a:r>
              <a:rPr lang="en-US" sz="1600" b="1" dirty="0">
                <a:latin typeface="Times New Roman" charset="0"/>
                <a:ea typeface="Times New Roman" charset="0"/>
                <a:cs typeface="Times New Roman" charset="0"/>
              </a:rPr>
              <a:t>(1-B) </a:t>
            </a:r>
            <a:r>
              <a:rPr lang="en-US" sz="1600" dirty="0">
                <a:latin typeface="Times New Roman" charset="0"/>
                <a:ea typeface="Times New Roman" charset="0"/>
                <a:cs typeface="Times New Roman" charset="0"/>
              </a:rPr>
              <a:t>synthetic dispersion curve calculated based on (</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Langston et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al., 2005) using CPS code (Herrmann,</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2013</a:t>
            </a:r>
            <a:r>
              <a:rPr lang="en-US" altLang="zh-CN" sz="1600" dirty="0" smtClean="0">
                <a:latin typeface="Times New Roman" charset="0"/>
                <a:ea typeface="Times New Roman" charset="0"/>
                <a:cs typeface="Times New Roman" charset="0"/>
              </a:rPr>
              <a: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for</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Rayleigh</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Love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(2-B).</a:t>
            </a:r>
            <a:r>
              <a:rPr lang="zh-CN" altLang="en-US" sz="1600" b="1" dirty="0" smtClean="0">
                <a:latin typeface="Times New Roman" charset="0"/>
                <a:ea typeface="Times New Roman" charset="0"/>
                <a:cs typeface="Times New Roman" charset="0"/>
              </a:rPr>
              <a:t> </a:t>
            </a:r>
            <a:r>
              <a:rPr lang="en-US" altLang="zh-CN" sz="1600" b="1" dirty="0">
                <a:latin typeface="Times New Roman" charset="0"/>
                <a:ea typeface="Times New Roman" charset="0"/>
                <a:cs typeface="Times New Roman" charset="0"/>
              </a:rPr>
              <a:t>(1-C)</a:t>
            </a:r>
            <a:r>
              <a:rPr lang="zh-CN" altLang="en-US" sz="1600" b="1"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Sensitivity</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kernel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for</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Rayleigh</a:t>
            </a:r>
            <a:r>
              <a:rPr lang="zh-CN" altLang="en-US" sz="1600" dirty="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Love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(2-C).</a:t>
            </a:r>
            <a:r>
              <a:rPr lang="zh-CN" altLang="en-US" sz="1600" b="1"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It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could</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result</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as</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deep</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as</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300</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meters.</a:t>
            </a:r>
            <a:r>
              <a:rPr lang="zh-CN" altLang="en-US" sz="1600" dirty="0">
                <a:latin typeface="Times New Roman" charset="0"/>
                <a:ea typeface="Times New Roman" charset="0"/>
                <a:cs typeface="Times New Roman" charset="0"/>
              </a:rPr>
              <a:t> </a:t>
            </a:r>
            <a:r>
              <a:rPr lang="en-US" altLang="zh-CN" sz="1600" b="1" dirty="0">
                <a:latin typeface="Times New Roman" charset="0"/>
                <a:ea typeface="Times New Roman" charset="0"/>
                <a:cs typeface="Times New Roman" charset="0"/>
              </a:rPr>
              <a:t>(1-D)</a:t>
            </a:r>
            <a:r>
              <a:rPr lang="zh-CN" altLang="en-US" sz="1600" b="1"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fitting</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of</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inverted</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dispersion</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curve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(red)</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to</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real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data</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(blue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dot</a:t>
            </a:r>
            <a:r>
              <a:rPr lang="en-US" altLang="zh-CN" sz="1600" dirty="0" smtClean="0">
                <a:latin typeface="Times New Roman" charset="0"/>
                <a:ea typeface="Times New Roman" charset="0"/>
                <a:cs typeface="Times New Roman" charset="0"/>
              </a:rPr>
              <a: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for</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Rayleigh</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Love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(2-D).</a:t>
            </a:r>
            <a:r>
              <a:rPr lang="zh-CN" altLang="en-US" sz="1600" b="1"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(1-E)</a:t>
            </a:r>
            <a:r>
              <a:rPr lang="zh-CN" altLang="en-US" sz="1600"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all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inverted</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model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from</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all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Rayleigh</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wave</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dispersion</a:t>
            </a:r>
            <a:r>
              <a:rPr lang="zh-CN" altLang="en-US" sz="1600" dirty="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curves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Love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dispersion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curves</a:t>
            </a:r>
            <a:r>
              <a:rPr lang="zh-CN" altLang="en-US" sz="1600" dirty="0" smtClean="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(2-E).</a:t>
            </a:r>
            <a:r>
              <a:rPr lang="zh-CN" altLang="en-US" sz="1600" b="1" dirty="0" smtClean="0">
                <a:latin typeface="Times New Roman" charset="0"/>
                <a:ea typeface="Times New Roman" charset="0"/>
                <a:cs typeface="Times New Roman" charset="0"/>
              </a:rPr>
              <a:t> </a:t>
            </a:r>
            <a:r>
              <a:rPr lang="en-US" altLang="zh-CN" sz="1600" b="1" dirty="0">
                <a:latin typeface="Times New Roman" charset="0"/>
                <a:ea typeface="Times New Roman" charset="0"/>
                <a:cs typeface="Times New Roman" charset="0"/>
              </a:rPr>
              <a:t>(</a:t>
            </a:r>
            <a:r>
              <a:rPr lang="en-US" altLang="zh-CN" sz="1600" b="1" dirty="0" smtClean="0">
                <a:latin typeface="Times New Roman" charset="0"/>
                <a:ea typeface="Times New Roman" charset="0"/>
                <a:cs typeface="Times New Roman" charset="0"/>
              </a:rPr>
              <a:t>1-F)</a:t>
            </a:r>
            <a:r>
              <a:rPr lang="zh-CN" altLang="en-US" sz="1600" b="1"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Final</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SH</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,SV</a:t>
            </a:r>
            <a:r>
              <a:rPr lang="zh-CN" altLang="en-US" sz="1600" dirty="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and</a:t>
            </a:r>
            <a:r>
              <a:rPr lang="zh-CN" altLang="en-US" sz="1600" dirty="0">
                <a:latin typeface="Times New Roman" charset="0"/>
                <a:ea typeface="Times New Roman" charset="0"/>
                <a:cs typeface="Times New Roman" charset="0"/>
              </a:rPr>
              <a:t> </a:t>
            </a:r>
            <a:r>
              <a:rPr lang="en-US" altLang="zh-CN" sz="1600" b="1" dirty="0" smtClean="0">
                <a:latin typeface="Times New Roman" charset="0"/>
                <a:ea typeface="Times New Roman" charset="0"/>
                <a:cs typeface="Times New Roman" charset="0"/>
              </a:rPr>
              <a:t>(2-F)</a:t>
            </a:r>
            <a:r>
              <a:rPr lang="zh-CN" altLang="en-US" sz="1600" b="1"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anisotropy</a:t>
            </a:r>
            <a:r>
              <a:rPr lang="zh-CN" altLang="en-US" sz="1600"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results.</a:t>
            </a:r>
            <a:r>
              <a:rPr lang="zh-CN" altLang="en-US" sz="1600" dirty="0">
                <a:latin typeface="Times New Roman" charset="0"/>
                <a:ea typeface="Times New Roman" charset="0"/>
                <a:cs typeface="Times New Roman" charset="0"/>
              </a:rPr>
              <a:t> </a:t>
            </a:r>
            <a:endParaRPr lang="en-US" sz="1600" dirty="0">
              <a:latin typeface="Times New Roman" charset="0"/>
              <a:ea typeface="Times New Roman" charset="0"/>
              <a:cs typeface="Times New Roman" charset="0"/>
            </a:endParaRPr>
          </a:p>
          <a:p>
            <a:endParaRPr lang="en-US" sz="1600" dirty="0"/>
          </a:p>
        </p:txBody>
      </p:sp>
      <p:sp>
        <p:nvSpPr>
          <p:cNvPr id="53" name="Text Placeholder 18"/>
          <p:cNvSpPr>
            <a:spLocks noGrp="1"/>
          </p:cNvSpPr>
          <p:nvPr>
            <p:ph type="body" sz="quarter" idx="26"/>
          </p:nvPr>
        </p:nvSpPr>
        <p:spPr>
          <a:xfrm>
            <a:off x="13669427" y="9408891"/>
            <a:ext cx="6422571" cy="533400"/>
          </a:xfrm>
          <a:solidFill>
            <a:srgbClr val="1A4BA9"/>
          </a:solidFill>
          <a:ln>
            <a:solidFill>
              <a:srgbClr val="092073"/>
            </a:solidFill>
          </a:ln>
        </p:spPr>
        <p:txBody>
          <a:bodyPr/>
          <a:lstStyle/>
          <a:p>
            <a:r>
              <a:rPr lang="en-US" altLang="zh-CN" dirty="0" smtClean="0"/>
              <a:t>Station-array</a:t>
            </a:r>
            <a:r>
              <a:rPr lang="zh-CN" altLang="en-US" dirty="0" smtClean="0"/>
              <a:t> </a:t>
            </a:r>
            <a:r>
              <a:rPr lang="en-US" altLang="zh-CN" dirty="0" smtClean="0"/>
              <a:t>Results</a:t>
            </a:r>
            <a:endParaRPr lang="en-US" dirty="0"/>
          </a:p>
        </p:txBody>
      </p:sp>
      <p:pic>
        <p:nvPicPr>
          <p:cNvPr id="54" name="Picture 53"/>
          <p:cNvPicPr>
            <a:picLocks noChangeAspect="1"/>
          </p:cNvPicPr>
          <p:nvPr/>
        </p:nvPicPr>
        <p:blipFill>
          <a:blip r:embed="rId19"/>
          <a:stretch>
            <a:fillRect/>
          </a:stretch>
        </p:blipFill>
        <p:spPr>
          <a:xfrm>
            <a:off x="13393483" y="12754684"/>
            <a:ext cx="6293750" cy="2545900"/>
          </a:xfrm>
          <a:prstGeom prst="rect">
            <a:avLst/>
          </a:prstGeom>
        </p:spPr>
      </p:pic>
      <p:pic>
        <p:nvPicPr>
          <p:cNvPr id="55" name="Picture 54"/>
          <p:cNvPicPr>
            <a:picLocks noChangeAspect="1"/>
          </p:cNvPicPr>
          <p:nvPr/>
        </p:nvPicPr>
        <p:blipFill>
          <a:blip r:embed="rId20"/>
          <a:stretch>
            <a:fillRect/>
          </a:stretch>
        </p:blipFill>
        <p:spPr>
          <a:xfrm>
            <a:off x="13743331" y="10074730"/>
            <a:ext cx="3771197" cy="2634233"/>
          </a:xfrm>
          <a:prstGeom prst="rect">
            <a:avLst/>
          </a:prstGeom>
        </p:spPr>
      </p:pic>
      <p:sp>
        <p:nvSpPr>
          <p:cNvPr id="56" name="Text Placeholder 18"/>
          <p:cNvSpPr>
            <a:spLocks noGrp="1"/>
          </p:cNvSpPr>
          <p:nvPr>
            <p:ph type="body" sz="quarter" idx="26"/>
          </p:nvPr>
        </p:nvSpPr>
        <p:spPr>
          <a:xfrm>
            <a:off x="20447001" y="2188445"/>
            <a:ext cx="6422571" cy="533400"/>
          </a:xfrm>
          <a:solidFill>
            <a:srgbClr val="1A4BA9"/>
          </a:solidFill>
          <a:ln>
            <a:solidFill>
              <a:srgbClr val="092073"/>
            </a:solidFill>
          </a:ln>
        </p:spPr>
        <p:txBody>
          <a:bodyPr/>
          <a:lstStyle/>
          <a:p>
            <a:r>
              <a:rPr lang="en-US" altLang="zh-CN" dirty="0" smtClean="0"/>
              <a:t>F-K</a:t>
            </a:r>
            <a:r>
              <a:rPr lang="zh-CN" altLang="en-US" dirty="0" smtClean="0"/>
              <a:t> </a:t>
            </a:r>
            <a:r>
              <a:rPr lang="en-US" altLang="zh-CN" dirty="0" smtClean="0"/>
              <a:t>analysis</a:t>
            </a:r>
            <a:r>
              <a:rPr lang="zh-CN" altLang="en-US" dirty="0" smtClean="0"/>
              <a:t> </a:t>
            </a:r>
            <a:r>
              <a:rPr lang="en-US" altLang="zh-CN" dirty="0" smtClean="0"/>
              <a:t>Results</a:t>
            </a:r>
            <a:endParaRPr lang="en-US" dirty="0"/>
          </a:p>
        </p:txBody>
      </p:sp>
      <p:pic>
        <p:nvPicPr>
          <p:cNvPr id="57" name="Picture 56"/>
          <p:cNvPicPr>
            <a:picLocks noChangeAspect="1"/>
          </p:cNvPicPr>
          <p:nvPr/>
        </p:nvPicPr>
        <p:blipFill>
          <a:blip r:embed="rId21"/>
          <a:stretch>
            <a:fillRect/>
          </a:stretch>
        </p:blipFill>
        <p:spPr>
          <a:xfrm>
            <a:off x="20099714" y="2805142"/>
            <a:ext cx="2371809" cy="2061768"/>
          </a:xfrm>
          <a:prstGeom prst="rect">
            <a:avLst/>
          </a:prstGeom>
        </p:spPr>
      </p:pic>
      <p:pic>
        <p:nvPicPr>
          <p:cNvPr id="58" name="Picture 57"/>
          <p:cNvPicPr>
            <a:picLocks noChangeAspect="1"/>
          </p:cNvPicPr>
          <p:nvPr/>
        </p:nvPicPr>
        <p:blipFill>
          <a:blip r:embed="rId22"/>
          <a:stretch>
            <a:fillRect/>
          </a:stretch>
        </p:blipFill>
        <p:spPr>
          <a:xfrm>
            <a:off x="22481623" y="2809204"/>
            <a:ext cx="2316587" cy="2047924"/>
          </a:xfrm>
          <a:prstGeom prst="rect">
            <a:avLst/>
          </a:prstGeom>
        </p:spPr>
      </p:pic>
      <p:pic>
        <p:nvPicPr>
          <p:cNvPr id="59" name="Picture 58"/>
          <p:cNvPicPr>
            <a:picLocks noChangeAspect="1"/>
          </p:cNvPicPr>
          <p:nvPr/>
        </p:nvPicPr>
        <p:blipFill>
          <a:blip r:embed="rId23"/>
          <a:stretch>
            <a:fillRect/>
          </a:stretch>
        </p:blipFill>
        <p:spPr>
          <a:xfrm>
            <a:off x="24796315" y="2824968"/>
            <a:ext cx="2237353" cy="1952153"/>
          </a:xfrm>
          <a:prstGeom prst="rect">
            <a:avLst/>
          </a:prstGeom>
        </p:spPr>
      </p:pic>
      <p:pic>
        <p:nvPicPr>
          <p:cNvPr id="60" name="Picture 59"/>
          <p:cNvPicPr>
            <a:picLocks noChangeAspect="1"/>
          </p:cNvPicPr>
          <p:nvPr/>
        </p:nvPicPr>
        <p:blipFill>
          <a:blip r:embed="rId24"/>
          <a:stretch>
            <a:fillRect/>
          </a:stretch>
        </p:blipFill>
        <p:spPr>
          <a:xfrm>
            <a:off x="20113048" y="5157618"/>
            <a:ext cx="2419498" cy="2083602"/>
          </a:xfrm>
          <a:prstGeom prst="rect">
            <a:avLst/>
          </a:prstGeom>
        </p:spPr>
      </p:pic>
      <p:pic>
        <p:nvPicPr>
          <p:cNvPr id="61" name="Picture 60"/>
          <p:cNvPicPr>
            <a:picLocks noChangeAspect="1"/>
          </p:cNvPicPr>
          <p:nvPr/>
        </p:nvPicPr>
        <p:blipFill>
          <a:blip r:embed="rId24"/>
          <a:stretch>
            <a:fillRect/>
          </a:stretch>
        </p:blipFill>
        <p:spPr>
          <a:xfrm>
            <a:off x="22481623" y="5153852"/>
            <a:ext cx="2360538" cy="2032827"/>
          </a:xfrm>
          <a:prstGeom prst="rect">
            <a:avLst/>
          </a:prstGeom>
        </p:spPr>
      </p:pic>
      <p:pic>
        <p:nvPicPr>
          <p:cNvPr id="62" name="Picture 61"/>
          <p:cNvPicPr>
            <a:picLocks noChangeAspect="1"/>
          </p:cNvPicPr>
          <p:nvPr/>
        </p:nvPicPr>
        <p:blipFill>
          <a:blip r:embed="rId25"/>
          <a:stretch>
            <a:fillRect/>
          </a:stretch>
        </p:blipFill>
        <p:spPr>
          <a:xfrm>
            <a:off x="24842161" y="5158914"/>
            <a:ext cx="2279821" cy="1995467"/>
          </a:xfrm>
          <a:prstGeom prst="rect">
            <a:avLst/>
          </a:prstGeom>
        </p:spPr>
      </p:pic>
      <p:pic>
        <p:nvPicPr>
          <p:cNvPr id="63" name="Picture 62"/>
          <p:cNvPicPr>
            <a:picLocks noChangeAspect="1"/>
          </p:cNvPicPr>
          <p:nvPr/>
        </p:nvPicPr>
        <p:blipFill>
          <a:blip r:embed="rId26"/>
          <a:stretch>
            <a:fillRect/>
          </a:stretch>
        </p:blipFill>
        <p:spPr>
          <a:xfrm>
            <a:off x="20125301" y="7576177"/>
            <a:ext cx="2509098" cy="2188671"/>
          </a:xfrm>
          <a:prstGeom prst="rect">
            <a:avLst/>
          </a:prstGeom>
        </p:spPr>
      </p:pic>
      <p:sp>
        <p:nvSpPr>
          <p:cNvPr id="64" name="TextBox 63"/>
          <p:cNvSpPr txBox="1"/>
          <p:nvPr/>
        </p:nvSpPr>
        <p:spPr>
          <a:xfrm>
            <a:off x="20186713" y="9917084"/>
            <a:ext cx="6846955" cy="1077218"/>
          </a:xfrm>
          <a:prstGeom prst="rect">
            <a:avLst/>
          </a:prstGeom>
          <a:noFill/>
        </p:spPr>
        <p:txBody>
          <a:bodyPr wrap="square" rtlCol="0">
            <a:spAutoFit/>
          </a:bodyPr>
          <a:lstStyle/>
          <a:p>
            <a:pPr algn="just"/>
            <a:r>
              <a:rPr lang="en-US" altLang="zh-CN" sz="1600" dirty="0" smtClean="0">
                <a:latin typeface="Times New Roman" charset="0"/>
                <a:ea typeface="Times New Roman" charset="0"/>
                <a:cs typeface="Times New Roman" charset="0"/>
              </a:rPr>
              <a:t>Figure</a:t>
            </a:r>
            <a:r>
              <a:rPr lang="zh-CN" altLang="en-US" sz="1600"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3</a:t>
            </a:r>
            <a:r>
              <a:rPr lang="en-US" altLang="zh-CN" sz="1600" dirty="0" smtClean="0">
                <a:latin typeface="Times New Roman" charset="0"/>
                <a:ea typeface="Times New Roman" charset="0"/>
                <a:cs typeface="Times New Roman" charset="0"/>
              </a:rPr>
              <a:t>:</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F-K</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analysis</a:t>
            </a:r>
            <a:r>
              <a:rPr lang="zh-CN" altLang="en-US" sz="1600" dirty="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of</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50-60s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of</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cross-correlation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results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dispersion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curve.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increase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slowness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with</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frequency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imply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dispersion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property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of</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surface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resulted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azimuth</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close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to</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real</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azimuth</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305,</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and</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slowness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increases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from</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1s/km</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0.6-0.7</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Hz</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to</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2.47</a:t>
            </a:r>
            <a:r>
              <a:rPr lang="zh-CN" altLang="en-US" sz="1600" dirty="0" smtClean="0">
                <a:latin typeface="Times New Roman" charset="0"/>
                <a:ea typeface="Times New Roman" charset="0"/>
                <a:cs typeface="Times New Roman" charset="0"/>
              </a:rPr>
              <a:t> </a:t>
            </a:r>
            <a:r>
              <a:rPr lang="en-US" altLang="zh-CN" sz="1600" dirty="0">
                <a:latin typeface="Times New Roman" charset="0"/>
                <a:ea typeface="Times New Roman" charset="0"/>
                <a:cs typeface="Times New Roman" charset="0"/>
              </a:rPr>
              <a:t>s</a:t>
            </a:r>
            <a:r>
              <a:rPr lang="en-US" altLang="zh-CN" sz="1600" dirty="0" smtClean="0">
                <a:latin typeface="Times New Roman" charset="0"/>
                <a:ea typeface="Times New Roman" charset="0"/>
                <a:cs typeface="Times New Roman" charset="0"/>
              </a:rPr>
              <a:t>/km</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1.2-1.3</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Hz.</a:t>
            </a:r>
            <a:r>
              <a:rPr lang="zh-CN" altLang="en-US" sz="1600" dirty="0" smtClean="0">
                <a:latin typeface="Times New Roman" charset="0"/>
                <a:ea typeface="Times New Roman" charset="0"/>
                <a:cs typeface="Times New Roman" charset="0"/>
              </a:rPr>
              <a:t> </a:t>
            </a:r>
            <a:endParaRPr lang="en-US" sz="1600" dirty="0">
              <a:latin typeface="Times New Roman" charset="0"/>
              <a:ea typeface="Times New Roman" charset="0"/>
              <a:cs typeface="Times New Roman" charset="0"/>
            </a:endParaRPr>
          </a:p>
        </p:txBody>
      </p:sp>
      <p:sp>
        <p:nvSpPr>
          <p:cNvPr id="65" name="Text Box 193"/>
          <p:cNvSpPr txBox="1">
            <a:spLocks noChangeArrowheads="1"/>
          </p:cNvSpPr>
          <p:nvPr/>
        </p:nvSpPr>
        <p:spPr bwMode="auto">
          <a:xfrm>
            <a:off x="20186713" y="11765669"/>
            <a:ext cx="6809860" cy="2831544"/>
          </a:xfrm>
          <a:prstGeom prst="rect">
            <a:avLst/>
          </a:prstGeom>
          <a:ln w="12700">
            <a:noFill/>
          </a:ln>
          <a:effectLst/>
        </p:spPr>
        <p:style>
          <a:lnRef idx="0">
            <a:scrgbClr r="0" g="0" b="0"/>
          </a:lnRef>
          <a:fillRef idx="1001">
            <a:schemeClr val="lt1"/>
          </a:fillRef>
          <a:effectRef idx="0">
            <a:scrgbClr r="0" g="0" b="0"/>
          </a:effectRef>
          <a:fontRef idx="major"/>
        </p:style>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eaLnBrk="1" hangingPunct="1">
              <a:buFont typeface="Arial" charset="0"/>
              <a:buChar char="•"/>
            </a:pPr>
            <a:r>
              <a:rPr lang="en-US" sz="1600" dirty="0">
                <a:latin typeface="Times New Roman" charset="0"/>
                <a:ea typeface="Times New Roman" charset="0"/>
                <a:cs typeface="Times New Roman" charset="0"/>
              </a:rPr>
              <a:t>Synthetic dispersion analysis for internal-array cross-correlations showed better dispersion curve match for Rayleigh wave than Love wave, and also indicated the Love wave is slower than Rayleigh wave for the same frequency band</a:t>
            </a:r>
            <a:r>
              <a:rPr lang="en-US" sz="1600" dirty="0" smtClean="0">
                <a:latin typeface="Times New Roman" charset="0"/>
                <a:ea typeface="Times New Roman" charset="0"/>
                <a:cs typeface="Times New Roman" charset="0"/>
              </a:rPr>
              <a:t>.</a:t>
            </a:r>
          </a:p>
          <a:p>
            <a:pPr marL="457200" indent="-457200" algn="just" eaLnBrk="1" hangingPunct="1">
              <a:buFont typeface="Arial" charset="0"/>
              <a:buChar char="•"/>
            </a:pPr>
            <a:r>
              <a:rPr lang="en-US" sz="1600" dirty="0">
                <a:latin typeface="Times New Roman" charset="0"/>
                <a:ea typeface="Times New Roman" charset="0"/>
                <a:cs typeface="Times New Roman" charset="0"/>
              </a:rPr>
              <a:t>Love-Rayleigh discrepancies may indicate radial anisotropy, and the vertical structure like cracks or dikes other than horizontal layers plays an important role on surface wave propagation in the sediments of the embayment</a:t>
            </a:r>
            <a:r>
              <a:rPr lang="en-US" sz="1600" dirty="0" smtClean="0">
                <a:latin typeface="Times New Roman" charset="0"/>
                <a:ea typeface="Times New Roman" charset="0"/>
                <a:cs typeface="Times New Roman" charset="0"/>
              </a:rPr>
              <a:t>.</a:t>
            </a:r>
          </a:p>
          <a:p>
            <a:pPr marL="457200" indent="-457200" algn="just" eaLnBrk="1" hangingPunct="1">
              <a:buFont typeface="Arial" charset="0"/>
              <a:buChar char="•"/>
            </a:pPr>
            <a:r>
              <a:rPr lang="en-US" altLang="zh-CN" sz="1600" dirty="0" smtClean="0">
                <a:latin typeface="Times New Roman" charset="0"/>
                <a:ea typeface="Times New Roman" charset="0"/>
                <a:cs typeface="Times New Roman" charset="0"/>
              </a:rPr>
              <a:t>F-K</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analysis</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imply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the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existence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of</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surface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wave</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in</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station-array</a:t>
            </a:r>
            <a:r>
              <a:rPr lang="zh-CN" altLang="en-US" sz="1600" dirty="0" smtClean="0">
                <a:latin typeface="Times New Roman" charset="0"/>
                <a:ea typeface="Times New Roman" charset="0"/>
                <a:cs typeface="Times New Roman" charset="0"/>
              </a:rPr>
              <a:t> </a:t>
            </a:r>
            <a:r>
              <a:rPr lang="en-US" altLang="zh-CN" sz="1600" dirty="0" smtClean="0">
                <a:latin typeface="Times New Roman" charset="0"/>
                <a:ea typeface="Times New Roman" charset="0"/>
                <a:cs typeface="Times New Roman" charset="0"/>
              </a:rPr>
              <a:t>cross-correlations.</a:t>
            </a:r>
            <a:endParaRPr lang="en-US" sz="1600" dirty="0">
              <a:latin typeface="Calibri" pitchFamily="34" charset="0"/>
            </a:endParaRPr>
          </a:p>
        </p:txBody>
      </p:sp>
      <p:sp>
        <p:nvSpPr>
          <p:cNvPr id="66" name="Text Box 193"/>
          <p:cNvSpPr txBox="1">
            <a:spLocks noChangeArrowheads="1"/>
          </p:cNvSpPr>
          <p:nvPr/>
        </p:nvSpPr>
        <p:spPr bwMode="auto">
          <a:xfrm>
            <a:off x="20159085" y="15074218"/>
            <a:ext cx="7073163" cy="1446550"/>
          </a:xfrm>
          <a:prstGeom prst="rect">
            <a:avLst/>
          </a:prstGeom>
          <a:solidFill>
            <a:schemeClr val="bg1"/>
          </a:solid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14350" indent="-514350" eaLnBrk="1" hangingPunct="1">
              <a:buFont typeface="+mj-lt"/>
              <a:buAutoNum type="arabicPeriod"/>
            </a:pPr>
            <a:r>
              <a:rPr lang="en-US" sz="1400" dirty="0">
                <a:latin typeface="Times New Roman" charset="0"/>
                <a:ea typeface="Times New Roman" charset="0"/>
                <a:cs typeface="Times New Roman" charset="0"/>
              </a:rPr>
              <a:t>Langston, C. A., </a:t>
            </a:r>
            <a:r>
              <a:rPr lang="en-US" sz="1400" dirty="0" err="1">
                <a:latin typeface="Times New Roman" charset="0"/>
                <a:ea typeface="Times New Roman" charset="0"/>
                <a:cs typeface="Times New Roman" charset="0"/>
              </a:rPr>
              <a:t>Bodin</a:t>
            </a:r>
            <a:r>
              <a:rPr lang="en-US" sz="1400" dirty="0">
                <a:latin typeface="Times New Roman" charset="0"/>
                <a:ea typeface="Times New Roman" charset="0"/>
                <a:cs typeface="Times New Roman" charset="0"/>
              </a:rPr>
              <a:t>, P., Powell, C., Withers, M., Horton, S., &amp; Mooney, W. (2005). Bulk sediment Q p and Q s in the Mississippi embayment, central United States. </a:t>
            </a:r>
            <a:r>
              <a:rPr lang="en-US" sz="1400" i="1" dirty="0">
                <a:latin typeface="Times New Roman" charset="0"/>
                <a:ea typeface="Times New Roman" charset="0"/>
                <a:cs typeface="Times New Roman" charset="0"/>
              </a:rPr>
              <a:t>Bulletin of the Seismological Society of America</a:t>
            </a:r>
            <a:r>
              <a:rPr lang="en-US" sz="1400" dirty="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95</a:t>
            </a:r>
            <a:r>
              <a:rPr lang="en-US" sz="1400" dirty="0">
                <a:latin typeface="Times New Roman" charset="0"/>
                <a:ea typeface="Times New Roman" charset="0"/>
                <a:cs typeface="Times New Roman" charset="0"/>
              </a:rPr>
              <a:t>(6), 2162-2179</a:t>
            </a:r>
            <a:r>
              <a:rPr lang="en-US" sz="1400" dirty="0" smtClean="0">
                <a:latin typeface="Times New Roman" charset="0"/>
                <a:ea typeface="Times New Roman" charset="0"/>
                <a:cs typeface="Times New Roman" charset="0"/>
              </a:rPr>
              <a:t>.</a:t>
            </a:r>
          </a:p>
          <a:p>
            <a:pPr marL="514350" indent="-514350" eaLnBrk="1" hangingPunct="1">
              <a:buFont typeface="+mj-lt"/>
              <a:buAutoNum type="arabicPeriod"/>
            </a:pPr>
            <a:r>
              <a:rPr lang="en-US" sz="1400" dirty="0">
                <a:latin typeface="Times New Roman" charset="0"/>
                <a:ea typeface="Times New Roman" charset="0"/>
                <a:cs typeface="Times New Roman" charset="0"/>
              </a:rPr>
              <a:t>Herrmann, R. B. (2013) Computer programs in seismology: An evolving tool for instruction and research, </a:t>
            </a:r>
            <a:r>
              <a:rPr lang="en-US" sz="1400" i="1" dirty="0">
                <a:latin typeface="Times New Roman" charset="0"/>
                <a:ea typeface="Times New Roman" charset="0"/>
                <a:cs typeface="Times New Roman" charset="0"/>
              </a:rPr>
              <a:t>Seism. Res. </a:t>
            </a:r>
            <a:r>
              <a:rPr lang="en-US" sz="1400" i="1" dirty="0" err="1">
                <a:latin typeface="Times New Roman" charset="0"/>
                <a:ea typeface="Times New Roman" charset="0"/>
                <a:cs typeface="Times New Roman" charset="0"/>
              </a:rPr>
              <a:t>Lettr</a:t>
            </a:r>
            <a:r>
              <a:rPr lang="en-US" sz="1400" i="1" dirty="0">
                <a:latin typeface="Times New Roman" charset="0"/>
                <a:ea typeface="Times New Roman" charset="0"/>
                <a:cs typeface="Times New Roman" charset="0"/>
              </a:rPr>
              <a:t>.</a:t>
            </a:r>
            <a:r>
              <a:rPr lang="en-US" sz="1400" dirty="0">
                <a:latin typeface="Times New Roman" charset="0"/>
                <a:ea typeface="Times New Roman" charset="0"/>
                <a:cs typeface="Times New Roman" charset="0"/>
              </a:rPr>
              <a:t> </a:t>
            </a:r>
            <a:r>
              <a:rPr lang="en-US" sz="1400" b="1" dirty="0">
                <a:latin typeface="Times New Roman" charset="0"/>
                <a:ea typeface="Times New Roman" charset="0"/>
                <a:cs typeface="Times New Roman" charset="0"/>
              </a:rPr>
              <a:t>84</a:t>
            </a:r>
            <a:r>
              <a:rPr lang="en-US" sz="1400" dirty="0">
                <a:latin typeface="Times New Roman" charset="0"/>
                <a:ea typeface="Times New Roman" charset="0"/>
                <a:cs typeface="Times New Roman" charset="0"/>
              </a:rPr>
              <a:t>, 1081-1088, doi:10.1785/0220110096</a:t>
            </a:r>
          </a:p>
        </p:txBody>
      </p:sp>
      <p:sp>
        <p:nvSpPr>
          <p:cNvPr id="67" name="TextBox 66"/>
          <p:cNvSpPr txBox="1"/>
          <p:nvPr/>
        </p:nvSpPr>
        <p:spPr>
          <a:xfrm>
            <a:off x="8137908" y="4398138"/>
            <a:ext cx="423514" cy="276999"/>
          </a:xfrm>
          <a:prstGeom prst="rect">
            <a:avLst/>
          </a:prstGeom>
          <a:noFill/>
        </p:spPr>
        <p:txBody>
          <a:bodyPr wrap="none" rtlCol="0">
            <a:spAutoFit/>
          </a:bodyPr>
          <a:lstStyle/>
          <a:p>
            <a:r>
              <a:rPr lang="en-US" altLang="zh-CN" sz="1200" smtClean="0"/>
              <a:t>1-A</a:t>
            </a:r>
            <a:endParaRPr lang="en-US" sz="1200"/>
          </a:p>
        </p:txBody>
      </p:sp>
      <p:sp>
        <p:nvSpPr>
          <p:cNvPr id="68" name="TextBox 67"/>
          <p:cNvSpPr txBox="1"/>
          <p:nvPr/>
        </p:nvSpPr>
        <p:spPr>
          <a:xfrm>
            <a:off x="11328498" y="4409579"/>
            <a:ext cx="423514" cy="276999"/>
          </a:xfrm>
          <a:prstGeom prst="rect">
            <a:avLst/>
          </a:prstGeom>
          <a:noFill/>
        </p:spPr>
        <p:txBody>
          <a:bodyPr wrap="none" rtlCol="0">
            <a:spAutoFit/>
          </a:bodyPr>
          <a:lstStyle/>
          <a:p>
            <a:r>
              <a:rPr lang="en-US" altLang="zh-CN" sz="1200" dirty="0" smtClean="0"/>
              <a:t>2-A</a:t>
            </a:r>
            <a:endParaRPr lang="en-US" sz="1200" dirty="0"/>
          </a:p>
        </p:txBody>
      </p:sp>
      <p:sp>
        <p:nvSpPr>
          <p:cNvPr id="69" name="TextBox 68"/>
          <p:cNvSpPr txBox="1"/>
          <p:nvPr/>
        </p:nvSpPr>
        <p:spPr>
          <a:xfrm>
            <a:off x="8141117" y="7485513"/>
            <a:ext cx="415498" cy="276999"/>
          </a:xfrm>
          <a:prstGeom prst="rect">
            <a:avLst/>
          </a:prstGeom>
          <a:noFill/>
        </p:spPr>
        <p:txBody>
          <a:bodyPr wrap="none" rtlCol="0">
            <a:spAutoFit/>
          </a:bodyPr>
          <a:lstStyle/>
          <a:p>
            <a:r>
              <a:rPr lang="en-US" altLang="zh-CN" sz="1200" dirty="0" smtClean="0"/>
              <a:t>1-B</a:t>
            </a:r>
            <a:endParaRPr lang="en-US" sz="1200" dirty="0"/>
          </a:p>
        </p:txBody>
      </p:sp>
      <p:sp>
        <p:nvSpPr>
          <p:cNvPr id="70" name="TextBox 69"/>
          <p:cNvSpPr txBox="1"/>
          <p:nvPr/>
        </p:nvSpPr>
        <p:spPr>
          <a:xfrm>
            <a:off x="11328498" y="7538940"/>
            <a:ext cx="415498" cy="276999"/>
          </a:xfrm>
          <a:prstGeom prst="rect">
            <a:avLst/>
          </a:prstGeom>
          <a:noFill/>
        </p:spPr>
        <p:txBody>
          <a:bodyPr wrap="none" rtlCol="0">
            <a:spAutoFit/>
          </a:bodyPr>
          <a:lstStyle/>
          <a:p>
            <a:r>
              <a:rPr lang="en-US" altLang="zh-CN" sz="1200" dirty="0" smtClean="0"/>
              <a:t>2-B</a:t>
            </a:r>
            <a:endParaRPr lang="en-US" sz="1200" dirty="0"/>
          </a:p>
        </p:txBody>
      </p:sp>
      <p:sp>
        <p:nvSpPr>
          <p:cNvPr id="71" name="TextBox 70"/>
          <p:cNvSpPr txBox="1"/>
          <p:nvPr/>
        </p:nvSpPr>
        <p:spPr>
          <a:xfrm>
            <a:off x="8136243" y="10392252"/>
            <a:ext cx="415498" cy="276999"/>
          </a:xfrm>
          <a:prstGeom prst="rect">
            <a:avLst/>
          </a:prstGeom>
          <a:noFill/>
        </p:spPr>
        <p:txBody>
          <a:bodyPr wrap="none" rtlCol="0">
            <a:spAutoFit/>
          </a:bodyPr>
          <a:lstStyle/>
          <a:p>
            <a:r>
              <a:rPr lang="en-US" altLang="zh-CN" sz="1200" dirty="0" smtClean="0"/>
              <a:t>1-C</a:t>
            </a:r>
            <a:endParaRPr lang="en-US" sz="1200" dirty="0"/>
          </a:p>
        </p:txBody>
      </p:sp>
      <p:sp>
        <p:nvSpPr>
          <p:cNvPr id="72" name="TextBox 71"/>
          <p:cNvSpPr txBox="1"/>
          <p:nvPr/>
        </p:nvSpPr>
        <p:spPr>
          <a:xfrm>
            <a:off x="11772608" y="10392252"/>
            <a:ext cx="415498" cy="276999"/>
          </a:xfrm>
          <a:prstGeom prst="rect">
            <a:avLst/>
          </a:prstGeom>
          <a:noFill/>
        </p:spPr>
        <p:txBody>
          <a:bodyPr wrap="none" rtlCol="0">
            <a:spAutoFit/>
          </a:bodyPr>
          <a:lstStyle/>
          <a:p>
            <a:r>
              <a:rPr lang="en-US" altLang="zh-CN" sz="1200" dirty="0"/>
              <a:t>2</a:t>
            </a:r>
            <a:r>
              <a:rPr lang="en-US" altLang="zh-CN" sz="1200" dirty="0" smtClean="0"/>
              <a:t>-C</a:t>
            </a:r>
            <a:endParaRPr lang="en-US" sz="1200" dirty="0"/>
          </a:p>
        </p:txBody>
      </p:sp>
      <p:sp>
        <p:nvSpPr>
          <p:cNvPr id="73" name="TextBox 72"/>
          <p:cNvSpPr txBox="1"/>
          <p:nvPr/>
        </p:nvSpPr>
        <p:spPr>
          <a:xfrm>
            <a:off x="8064136" y="13019514"/>
            <a:ext cx="423514" cy="276999"/>
          </a:xfrm>
          <a:prstGeom prst="rect">
            <a:avLst/>
          </a:prstGeom>
          <a:noFill/>
        </p:spPr>
        <p:txBody>
          <a:bodyPr wrap="none" rtlCol="0">
            <a:spAutoFit/>
          </a:bodyPr>
          <a:lstStyle/>
          <a:p>
            <a:r>
              <a:rPr lang="en-US" altLang="zh-CN" sz="1200" dirty="0" smtClean="0"/>
              <a:t>1-D</a:t>
            </a:r>
            <a:endParaRPr lang="en-US" sz="1200" dirty="0"/>
          </a:p>
        </p:txBody>
      </p:sp>
      <p:sp>
        <p:nvSpPr>
          <p:cNvPr id="74" name="TextBox 73"/>
          <p:cNvSpPr txBox="1"/>
          <p:nvPr/>
        </p:nvSpPr>
        <p:spPr>
          <a:xfrm>
            <a:off x="11772608" y="12904748"/>
            <a:ext cx="423514" cy="276999"/>
          </a:xfrm>
          <a:prstGeom prst="rect">
            <a:avLst/>
          </a:prstGeom>
          <a:noFill/>
        </p:spPr>
        <p:txBody>
          <a:bodyPr wrap="none" rtlCol="0">
            <a:spAutoFit/>
          </a:bodyPr>
          <a:lstStyle/>
          <a:p>
            <a:r>
              <a:rPr lang="en-US" altLang="zh-CN" sz="1200" dirty="0" smtClean="0"/>
              <a:t>2-D</a:t>
            </a:r>
            <a:endParaRPr lang="en-US" sz="1200" dirty="0"/>
          </a:p>
        </p:txBody>
      </p:sp>
      <p:sp>
        <p:nvSpPr>
          <p:cNvPr id="75" name="TextBox 74"/>
          <p:cNvSpPr txBox="1"/>
          <p:nvPr/>
        </p:nvSpPr>
        <p:spPr>
          <a:xfrm>
            <a:off x="8072152" y="16018998"/>
            <a:ext cx="407484" cy="276999"/>
          </a:xfrm>
          <a:prstGeom prst="rect">
            <a:avLst/>
          </a:prstGeom>
          <a:noFill/>
        </p:spPr>
        <p:txBody>
          <a:bodyPr wrap="none" rtlCol="0">
            <a:spAutoFit/>
          </a:bodyPr>
          <a:lstStyle/>
          <a:p>
            <a:r>
              <a:rPr lang="en-US" altLang="zh-CN" sz="1200" dirty="0" smtClean="0"/>
              <a:t>1-E</a:t>
            </a:r>
            <a:endParaRPr lang="en-US" sz="1200" dirty="0"/>
          </a:p>
        </p:txBody>
      </p:sp>
      <p:sp>
        <p:nvSpPr>
          <p:cNvPr id="76" name="TextBox 75"/>
          <p:cNvSpPr txBox="1"/>
          <p:nvPr/>
        </p:nvSpPr>
        <p:spPr>
          <a:xfrm>
            <a:off x="11752012" y="15920789"/>
            <a:ext cx="407484" cy="276999"/>
          </a:xfrm>
          <a:prstGeom prst="rect">
            <a:avLst/>
          </a:prstGeom>
          <a:noFill/>
        </p:spPr>
        <p:txBody>
          <a:bodyPr wrap="none" rtlCol="0">
            <a:spAutoFit/>
          </a:bodyPr>
          <a:lstStyle/>
          <a:p>
            <a:r>
              <a:rPr lang="en-US" altLang="zh-CN" sz="1200" dirty="0"/>
              <a:t>2</a:t>
            </a:r>
            <a:r>
              <a:rPr lang="en-US" altLang="zh-CN" sz="1200" dirty="0" smtClean="0"/>
              <a:t>-E</a:t>
            </a:r>
            <a:endParaRPr lang="en-US" sz="1200" dirty="0"/>
          </a:p>
        </p:txBody>
      </p:sp>
      <p:sp>
        <p:nvSpPr>
          <p:cNvPr id="77" name="TextBox 76"/>
          <p:cNvSpPr txBox="1"/>
          <p:nvPr/>
        </p:nvSpPr>
        <p:spPr>
          <a:xfrm>
            <a:off x="14869319" y="5436320"/>
            <a:ext cx="397866" cy="276999"/>
          </a:xfrm>
          <a:prstGeom prst="rect">
            <a:avLst/>
          </a:prstGeom>
          <a:noFill/>
        </p:spPr>
        <p:txBody>
          <a:bodyPr wrap="none" rtlCol="0">
            <a:spAutoFit/>
          </a:bodyPr>
          <a:lstStyle/>
          <a:p>
            <a:r>
              <a:rPr lang="en-US" altLang="zh-CN" sz="1200" smtClean="0"/>
              <a:t>1-F</a:t>
            </a:r>
            <a:endParaRPr lang="en-US" sz="1200" dirty="0"/>
          </a:p>
        </p:txBody>
      </p:sp>
      <p:sp>
        <p:nvSpPr>
          <p:cNvPr id="78" name="TextBox 77"/>
          <p:cNvSpPr txBox="1"/>
          <p:nvPr/>
        </p:nvSpPr>
        <p:spPr>
          <a:xfrm>
            <a:off x="18194951" y="5396868"/>
            <a:ext cx="397866" cy="276999"/>
          </a:xfrm>
          <a:prstGeom prst="rect">
            <a:avLst/>
          </a:prstGeom>
          <a:noFill/>
        </p:spPr>
        <p:txBody>
          <a:bodyPr wrap="none" rtlCol="0">
            <a:spAutoFit/>
          </a:bodyPr>
          <a:lstStyle/>
          <a:p>
            <a:r>
              <a:rPr lang="en-US" altLang="zh-CN" sz="1200" dirty="0"/>
              <a:t>2</a:t>
            </a:r>
            <a:r>
              <a:rPr lang="en-US" altLang="zh-CN" sz="1200" dirty="0" smtClean="0"/>
              <a:t>-F</a:t>
            </a:r>
            <a:endParaRPr lang="en-US" sz="1200" dirty="0"/>
          </a:p>
        </p:txBody>
      </p:sp>
      <p:sp>
        <p:nvSpPr>
          <p:cNvPr id="79" name="TextBox 78"/>
          <p:cNvSpPr txBox="1"/>
          <p:nvPr/>
        </p:nvSpPr>
        <p:spPr>
          <a:xfrm>
            <a:off x="16764000" y="11083519"/>
            <a:ext cx="3515503" cy="1077218"/>
          </a:xfrm>
          <a:prstGeom prst="rect">
            <a:avLst/>
          </a:prstGeom>
          <a:noFill/>
        </p:spPr>
        <p:txBody>
          <a:bodyPr wrap="square" rtlCol="0">
            <a:spAutoFit/>
          </a:bodyPr>
          <a:lstStyle/>
          <a:p>
            <a:r>
              <a:rPr lang="en-US" altLang="zh-CN" sz="1600" dirty="0" smtClean="0"/>
              <a:t>Figure</a:t>
            </a:r>
            <a:r>
              <a:rPr lang="zh-CN" altLang="en-US" sz="1600" dirty="0" smtClean="0"/>
              <a:t> </a:t>
            </a:r>
            <a:r>
              <a:rPr lang="en-US" altLang="zh-CN" sz="1600" dirty="0" smtClean="0"/>
              <a:t>3:</a:t>
            </a:r>
            <a:r>
              <a:rPr lang="zh-CN" altLang="en-US" sz="1600" dirty="0"/>
              <a:t> </a:t>
            </a:r>
            <a:r>
              <a:rPr lang="en-US" altLang="zh-CN" sz="1600" dirty="0" smtClean="0"/>
              <a:t>Tremor</a:t>
            </a:r>
            <a:r>
              <a:rPr lang="zh-CN" altLang="en-US" sz="1600" dirty="0" smtClean="0"/>
              <a:t> </a:t>
            </a:r>
            <a:r>
              <a:rPr lang="en-US" altLang="zh-CN" sz="1600" dirty="0" smtClean="0"/>
              <a:t>array</a:t>
            </a:r>
            <a:r>
              <a:rPr lang="zh-CN" altLang="en-US" sz="1600" dirty="0" smtClean="0"/>
              <a:t> </a:t>
            </a:r>
            <a:r>
              <a:rPr lang="en-US" altLang="zh-CN" sz="1600" dirty="0" smtClean="0"/>
              <a:t>and</a:t>
            </a:r>
            <a:r>
              <a:rPr lang="zh-CN" altLang="en-US" sz="1600" dirty="0"/>
              <a:t> </a:t>
            </a:r>
            <a:r>
              <a:rPr lang="en-US" altLang="zh-CN" sz="1600" dirty="0" smtClean="0"/>
              <a:t>surrounding</a:t>
            </a:r>
            <a:r>
              <a:rPr lang="zh-CN" altLang="en-US" sz="1600" dirty="0" smtClean="0"/>
              <a:t> </a:t>
            </a:r>
            <a:r>
              <a:rPr lang="en-US" altLang="zh-CN" sz="1600" dirty="0" smtClean="0"/>
              <a:t>broadband</a:t>
            </a:r>
            <a:r>
              <a:rPr lang="zh-CN" altLang="en-US" sz="1600" dirty="0" smtClean="0"/>
              <a:t> </a:t>
            </a:r>
            <a:r>
              <a:rPr lang="en-US" altLang="zh-CN" sz="1600" dirty="0" smtClean="0"/>
              <a:t>stations.</a:t>
            </a:r>
            <a:r>
              <a:rPr lang="zh-CN" altLang="en-US" sz="1600" dirty="0" smtClean="0"/>
              <a:t> </a:t>
            </a:r>
            <a:r>
              <a:rPr lang="en-US" altLang="zh-CN" sz="1600" b="1" dirty="0" smtClean="0"/>
              <a:t>The</a:t>
            </a:r>
            <a:r>
              <a:rPr lang="zh-CN" altLang="en-US" sz="1600" b="1" dirty="0" smtClean="0"/>
              <a:t> </a:t>
            </a:r>
            <a:r>
              <a:rPr lang="en-US" altLang="zh-CN" sz="1600" b="1" dirty="0" smtClean="0"/>
              <a:t>boxed</a:t>
            </a:r>
            <a:r>
              <a:rPr lang="zh-CN" altLang="en-US" sz="1600" b="1" dirty="0" smtClean="0"/>
              <a:t> </a:t>
            </a:r>
            <a:r>
              <a:rPr lang="en-US" altLang="zh-CN" sz="1600" b="1" dirty="0" smtClean="0"/>
              <a:t>station</a:t>
            </a:r>
            <a:r>
              <a:rPr lang="zh-CN" altLang="en-US" sz="1600" b="1" dirty="0" smtClean="0"/>
              <a:t> </a:t>
            </a:r>
            <a:r>
              <a:rPr lang="en-US" altLang="zh-CN" sz="1600" dirty="0" smtClean="0"/>
              <a:t>is</a:t>
            </a:r>
            <a:r>
              <a:rPr lang="zh-CN" altLang="en-US" sz="1600" dirty="0" smtClean="0"/>
              <a:t> </a:t>
            </a:r>
            <a:r>
              <a:rPr lang="en-US" altLang="zh-CN" sz="1600" dirty="0" smtClean="0"/>
              <a:t>our</a:t>
            </a:r>
            <a:r>
              <a:rPr lang="zh-CN" altLang="en-US" sz="1600" dirty="0" smtClean="0"/>
              <a:t> </a:t>
            </a:r>
            <a:r>
              <a:rPr lang="en-US" altLang="zh-CN" sz="1600" dirty="0" smtClean="0"/>
              <a:t>targeted</a:t>
            </a:r>
            <a:r>
              <a:rPr lang="zh-CN" altLang="en-US" sz="1600" dirty="0" smtClean="0"/>
              <a:t> </a:t>
            </a:r>
            <a:r>
              <a:rPr lang="en-US" altLang="zh-CN" sz="1600" dirty="0" smtClean="0"/>
              <a:t>one.</a:t>
            </a:r>
            <a:r>
              <a:rPr lang="zh-CN" altLang="en-US" sz="1600" dirty="0" smtClean="0"/>
              <a:t> </a:t>
            </a:r>
            <a:r>
              <a:rPr lang="en-US" altLang="zh-CN" sz="1600" dirty="0" smtClean="0"/>
              <a:t>The</a:t>
            </a:r>
            <a:r>
              <a:rPr lang="zh-CN" altLang="en-US" sz="1600" dirty="0" smtClean="0"/>
              <a:t> </a:t>
            </a:r>
            <a:r>
              <a:rPr lang="en-US" altLang="zh-CN" sz="1600" dirty="0" smtClean="0"/>
              <a:t>green</a:t>
            </a:r>
            <a:r>
              <a:rPr lang="zh-CN" altLang="en-US" sz="1600" dirty="0" smtClean="0"/>
              <a:t> </a:t>
            </a:r>
            <a:r>
              <a:rPr lang="en-US" altLang="zh-CN" sz="1600" dirty="0" smtClean="0"/>
              <a:t>triangle</a:t>
            </a:r>
            <a:r>
              <a:rPr lang="zh-CN" altLang="en-US" sz="1600" dirty="0" smtClean="0"/>
              <a:t> </a:t>
            </a:r>
            <a:r>
              <a:rPr lang="en-US" altLang="zh-CN" sz="1600" dirty="0" smtClean="0"/>
              <a:t>indicate</a:t>
            </a:r>
            <a:r>
              <a:rPr lang="zh-CN" altLang="en-US" sz="1600" dirty="0" smtClean="0"/>
              <a:t> </a:t>
            </a:r>
            <a:r>
              <a:rPr lang="en-US" altLang="zh-CN" sz="1600" dirty="0" smtClean="0"/>
              <a:t>the</a:t>
            </a:r>
            <a:r>
              <a:rPr lang="zh-CN" altLang="en-US" sz="1600" dirty="0" smtClean="0"/>
              <a:t> </a:t>
            </a:r>
            <a:r>
              <a:rPr lang="en-US" altLang="zh-CN" sz="1600" dirty="0" smtClean="0"/>
              <a:t>location</a:t>
            </a:r>
            <a:r>
              <a:rPr lang="zh-CN" altLang="en-US" sz="1600" dirty="0" smtClean="0"/>
              <a:t> </a:t>
            </a:r>
            <a:r>
              <a:rPr lang="en-US" altLang="zh-CN" sz="1600" dirty="0" smtClean="0"/>
              <a:t>of</a:t>
            </a:r>
            <a:r>
              <a:rPr lang="zh-CN" altLang="en-US" sz="1600" dirty="0" smtClean="0"/>
              <a:t> </a:t>
            </a:r>
            <a:r>
              <a:rPr lang="en-US" altLang="zh-CN" sz="1600" dirty="0" smtClean="0"/>
              <a:t>tremor</a:t>
            </a:r>
            <a:r>
              <a:rPr lang="zh-CN" altLang="en-US" sz="1600" dirty="0" smtClean="0"/>
              <a:t> </a:t>
            </a:r>
            <a:r>
              <a:rPr lang="en-US" altLang="zh-CN" sz="1600" dirty="0" smtClean="0"/>
              <a:t>array.</a:t>
            </a:r>
            <a:endParaRPr lang="en-US" sz="1600" dirty="0"/>
          </a:p>
        </p:txBody>
      </p:sp>
      <p:sp>
        <p:nvSpPr>
          <p:cNvPr id="80" name="TextBox 79"/>
          <p:cNvSpPr txBox="1"/>
          <p:nvPr/>
        </p:nvSpPr>
        <p:spPr>
          <a:xfrm>
            <a:off x="13436785" y="15273829"/>
            <a:ext cx="6402796" cy="1323439"/>
          </a:xfrm>
          <a:prstGeom prst="rect">
            <a:avLst/>
          </a:prstGeom>
          <a:noFill/>
        </p:spPr>
        <p:txBody>
          <a:bodyPr wrap="square" rtlCol="0">
            <a:spAutoFit/>
          </a:bodyPr>
          <a:lstStyle/>
          <a:p>
            <a:pPr algn="just"/>
            <a:r>
              <a:rPr lang="en-US" altLang="zh-CN" sz="1600" dirty="0" smtClean="0"/>
              <a:t>Figure</a:t>
            </a:r>
            <a:r>
              <a:rPr lang="zh-CN" altLang="en-US" sz="1600" dirty="0" smtClean="0"/>
              <a:t> </a:t>
            </a:r>
            <a:r>
              <a:rPr lang="en-US" altLang="zh-CN" sz="1600" dirty="0" smtClean="0"/>
              <a:t>4:</a:t>
            </a:r>
            <a:r>
              <a:rPr lang="zh-CN" altLang="en-US" sz="1600" dirty="0" smtClean="0"/>
              <a:t> </a:t>
            </a:r>
            <a:r>
              <a:rPr lang="en-US" altLang="zh-CN" sz="1600" dirty="0">
                <a:ea typeface="Times New Roman" charset="0"/>
                <a:cs typeface="Times New Roman" charset="0"/>
              </a:rPr>
              <a:t>PVMO</a:t>
            </a:r>
            <a:r>
              <a:rPr lang="zh-CN" altLang="en-US" sz="1600" dirty="0">
                <a:ea typeface="Times New Roman" charset="0"/>
                <a:cs typeface="Times New Roman" charset="0"/>
              </a:rPr>
              <a:t> </a:t>
            </a:r>
            <a:r>
              <a:rPr lang="en-US" altLang="zh-CN" sz="1600" dirty="0">
                <a:ea typeface="Times New Roman" charset="0"/>
                <a:cs typeface="Times New Roman" charset="0"/>
              </a:rPr>
              <a:t>and</a:t>
            </a:r>
            <a:r>
              <a:rPr lang="zh-CN" altLang="en-US" sz="1600" dirty="0">
                <a:ea typeface="Times New Roman" charset="0"/>
                <a:cs typeface="Times New Roman" charset="0"/>
              </a:rPr>
              <a:t> </a:t>
            </a:r>
            <a:r>
              <a:rPr lang="en-US" altLang="zh-CN" sz="1600" dirty="0">
                <a:ea typeface="Times New Roman" charset="0"/>
                <a:cs typeface="Times New Roman" charset="0"/>
              </a:rPr>
              <a:t>the</a:t>
            </a:r>
            <a:r>
              <a:rPr lang="zh-CN" altLang="en-US" sz="1600" dirty="0">
                <a:ea typeface="Times New Roman" charset="0"/>
                <a:cs typeface="Times New Roman" charset="0"/>
              </a:rPr>
              <a:t> </a:t>
            </a:r>
            <a:r>
              <a:rPr lang="en-US" altLang="zh-CN" sz="1600" dirty="0">
                <a:ea typeface="Times New Roman" charset="0"/>
                <a:cs typeface="Times New Roman" charset="0"/>
              </a:rPr>
              <a:t>tremor</a:t>
            </a:r>
            <a:r>
              <a:rPr lang="zh-CN" altLang="en-US" sz="1600" dirty="0">
                <a:ea typeface="Times New Roman" charset="0"/>
                <a:cs typeface="Times New Roman" charset="0"/>
              </a:rPr>
              <a:t> </a:t>
            </a:r>
            <a:r>
              <a:rPr lang="en-US" altLang="zh-CN" sz="1600" dirty="0">
                <a:ea typeface="Times New Roman" charset="0"/>
                <a:cs typeface="Times New Roman" charset="0"/>
              </a:rPr>
              <a:t>array</a:t>
            </a:r>
            <a:r>
              <a:rPr lang="zh-CN" altLang="en-US" sz="1600" dirty="0">
                <a:ea typeface="Times New Roman" charset="0"/>
                <a:cs typeface="Times New Roman" charset="0"/>
              </a:rPr>
              <a:t> </a:t>
            </a:r>
            <a:r>
              <a:rPr lang="en-US" altLang="zh-CN" sz="1600" dirty="0">
                <a:ea typeface="Times New Roman" charset="0"/>
                <a:cs typeface="Times New Roman" charset="0"/>
              </a:rPr>
              <a:t>Y8</a:t>
            </a:r>
            <a:r>
              <a:rPr lang="zh-CN" altLang="en-US" sz="1600" dirty="0">
                <a:ea typeface="Times New Roman" charset="0"/>
                <a:cs typeface="Times New Roman" charset="0"/>
              </a:rPr>
              <a:t> </a:t>
            </a:r>
            <a:r>
              <a:rPr lang="en-US" altLang="zh-CN" sz="1600" dirty="0">
                <a:ea typeface="Times New Roman" charset="0"/>
                <a:cs typeface="Times New Roman" charset="0"/>
              </a:rPr>
              <a:t>cross-correlation</a:t>
            </a:r>
            <a:r>
              <a:rPr lang="zh-CN" altLang="en-US" sz="1600" dirty="0">
                <a:ea typeface="Times New Roman" charset="0"/>
                <a:cs typeface="Times New Roman" charset="0"/>
              </a:rPr>
              <a:t> </a:t>
            </a:r>
            <a:r>
              <a:rPr lang="en-US" altLang="zh-CN" sz="1600" dirty="0">
                <a:ea typeface="Times New Roman" charset="0"/>
                <a:cs typeface="Times New Roman" charset="0"/>
              </a:rPr>
              <a:t>results</a:t>
            </a:r>
            <a:r>
              <a:rPr lang="zh-CN" altLang="en-US" sz="1600" dirty="0">
                <a:ea typeface="Times New Roman" charset="0"/>
                <a:cs typeface="Times New Roman" charset="0"/>
              </a:rPr>
              <a:t> </a:t>
            </a:r>
            <a:r>
              <a:rPr lang="en-US" altLang="zh-CN" sz="1600" dirty="0">
                <a:ea typeface="Times New Roman" charset="0"/>
                <a:cs typeface="Times New Roman" charset="0"/>
              </a:rPr>
              <a:t>in</a:t>
            </a:r>
            <a:r>
              <a:rPr lang="zh-CN" altLang="en-US" sz="1600" dirty="0">
                <a:ea typeface="Times New Roman" charset="0"/>
                <a:cs typeface="Times New Roman" charset="0"/>
              </a:rPr>
              <a:t> </a:t>
            </a:r>
            <a:r>
              <a:rPr lang="en-US" altLang="zh-CN" sz="1600" dirty="0">
                <a:ea typeface="Times New Roman" charset="0"/>
                <a:cs typeface="Times New Roman" charset="0"/>
              </a:rPr>
              <a:t>the</a:t>
            </a:r>
            <a:r>
              <a:rPr lang="zh-CN" altLang="en-US" sz="1600" dirty="0">
                <a:ea typeface="Times New Roman" charset="0"/>
                <a:cs typeface="Times New Roman" charset="0"/>
              </a:rPr>
              <a:t> </a:t>
            </a:r>
            <a:r>
              <a:rPr lang="en-US" altLang="zh-CN" sz="1600" dirty="0">
                <a:ea typeface="Times New Roman" charset="0"/>
                <a:cs typeface="Times New Roman" charset="0"/>
              </a:rPr>
              <a:t>passband</a:t>
            </a:r>
            <a:r>
              <a:rPr lang="zh-CN" altLang="en-US" sz="1600" dirty="0">
                <a:ea typeface="Times New Roman" charset="0"/>
                <a:cs typeface="Times New Roman" charset="0"/>
              </a:rPr>
              <a:t> </a:t>
            </a:r>
            <a:r>
              <a:rPr lang="en-US" altLang="zh-CN" sz="1600" dirty="0">
                <a:ea typeface="Times New Roman" charset="0"/>
                <a:cs typeface="Times New Roman" charset="0"/>
              </a:rPr>
              <a:t>of</a:t>
            </a:r>
            <a:r>
              <a:rPr lang="zh-CN" altLang="en-US" sz="1600" dirty="0">
                <a:ea typeface="Times New Roman" charset="0"/>
                <a:cs typeface="Times New Roman" charset="0"/>
              </a:rPr>
              <a:t> </a:t>
            </a:r>
            <a:r>
              <a:rPr lang="en-US" altLang="zh-CN" sz="1600" dirty="0">
                <a:ea typeface="Times New Roman" charset="0"/>
                <a:cs typeface="Times New Roman" charset="0"/>
              </a:rPr>
              <a:t>0.5</a:t>
            </a:r>
            <a:r>
              <a:rPr lang="zh-CN" altLang="en-US" sz="1600" dirty="0">
                <a:ea typeface="Times New Roman" charset="0"/>
                <a:cs typeface="Times New Roman" charset="0"/>
              </a:rPr>
              <a:t> </a:t>
            </a:r>
            <a:r>
              <a:rPr lang="en-US" altLang="zh-CN" sz="1600" dirty="0">
                <a:ea typeface="Times New Roman" charset="0"/>
                <a:cs typeface="Times New Roman" charset="0"/>
              </a:rPr>
              <a:t>to</a:t>
            </a:r>
            <a:r>
              <a:rPr lang="zh-CN" altLang="en-US" sz="1600" dirty="0">
                <a:ea typeface="Times New Roman" charset="0"/>
                <a:cs typeface="Times New Roman" charset="0"/>
              </a:rPr>
              <a:t> </a:t>
            </a:r>
            <a:r>
              <a:rPr lang="en-US" altLang="zh-CN" sz="1600" dirty="0">
                <a:ea typeface="Times New Roman" charset="0"/>
                <a:cs typeface="Times New Roman" charset="0"/>
              </a:rPr>
              <a:t>2</a:t>
            </a:r>
            <a:r>
              <a:rPr lang="zh-CN" altLang="en-US" sz="1600" dirty="0">
                <a:ea typeface="Times New Roman" charset="0"/>
                <a:cs typeface="Times New Roman" charset="0"/>
              </a:rPr>
              <a:t> </a:t>
            </a:r>
            <a:r>
              <a:rPr lang="en-US" altLang="zh-CN" sz="1600" dirty="0">
                <a:ea typeface="Times New Roman" charset="0"/>
                <a:cs typeface="Times New Roman" charset="0"/>
              </a:rPr>
              <a:t>Hz.</a:t>
            </a:r>
            <a:r>
              <a:rPr lang="zh-CN" altLang="en-US" sz="1600" dirty="0">
                <a:ea typeface="Times New Roman" charset="0"/>
                <a:cs typeface="Times New Roman" charset="0"/>
              </a:rPr>
              <a:t> </a:t>
            </a:r>
            <a:r>
              <a:rPr lang="en-US" altLang="zh-CN" sz="1600" dirty="0" smtClean="0">
                <a:ea typeface="Times New Roman" charset="0"/>
                <a:cs typeface="Times New Roman" charset="0"/>
              </a:rPr>
              <a:t>The</a:t>
            </a:r>
            <a:r>
              <a:rPr lang="zh-CN" altLang="en-US" sz="1600" dirty="0" smtClean="0">
                <a:ea typeface="Times New Roman" charset="0"/>
                <a:cs typeface="Times New Roman" charset="0"/>
              </a:rPr>
              <a:t> </a:t>
            </a:r>
            <a:r>
              <a:rPr lang="en-US" altLang="zh-CN" sz="1600" dirty="0">
                <a:ea typeface="Times New Roman" charset="0"/>
                <a:cs typeface="Times New Roman" charset="0"/>
              </a:rPr>
              <a:t>target</a:t>
            </a:r>
            <a:r>
              <a:rPr lang="zh-CN" altLang="en-US" sz="1600" dirty="0">
                <a:ea typeface="Times New Roman" charset="0"/>
                <a:cs typeface="Times New Roman" charset="0"/>
              </a:rPr>
              <a:t> </a:t>
            </a:r>
            <a:r>
              <a:rPr lang="en-US" altLang="zh-CN" sz="1600" dirty="0">
                <a:ea typeface="Times New Roman" charset="0"/>
                <a:cs typeface="Times New Roman" charset="0"/>
              </a:rPr>
              <a:t>time</a:t>
            </a:r>
            <a:r>
              <a:rPr lang="zh-CN" altLang="en-US" sz="1600" dirty="0">
                <a:ea typeface="Times New Roman" charset="0"/>
                <a:cs typeface="Times New Roman" charset="0"/>
              </a:rPr>
              <a:t> </a:t>
            </a:r>
            <a:r>
              <a:rPr lang="en-US" altLang="zh-CN" sz="1600" dirty="0">
                <a:ea typeface="Times New Roman" charset="0"/>
                <a:cs typeface="Times New Roman" charset="0"/>
              </a:rPr>
              <a:t>clip</a:t>
            </a:r>
            <a:r>
              <a:rPr lang="zh-CN" altLang="en-US" sz="1600" dirty="0">
                <a:ea typeface="Times New Roman" charset="0"/>
                <a:cs typeface="Times New Roman" charset="0"/>
              </a:rPr>
              <a:t> </a:t>
            </a:r>
            <a:r>
              <a:rPr lang="en-US" altLang="zh-CN" sz="1600" dirty="0">
                <a:ea typeface="Times New Roman" charset="0"/>
                <a:cs typeface="Times New Roman" charset="0"/>
              </a:rPr>
              <a:t>used</a:t>
            </a:r>
            <a:r>
              <a:rPr lang="zh-CN" altLang="en-US" sz="1600" dirty="0">
                <a:ea typeface="Times New Roman" charset="0"/>
                <a:cs typeface="Times New Roman" charset="0"/>
              </a:rPr>
              <a:t> </a:t>
            </a:r>
            <a:r>
              <a:rPr lang="en-US" altLang="zh-CN" sz="1600" dirty="0">
                <a:ea typeface="Times New Roman" charset="0"/>
                <a:cs typeface="Times New Roman" charset="0"/>
              </a:rPr>
              <a:t>for</a:t>
            </a:r>
            <a:r>
              <a:rPr lang="zh-CN" altLang="en-US" sz="1600" dirty="0">
                <a:ea typeface="Times New Roman" charset="0"/>
                <a:cs typeface="Times New Roman" charset="0"/>
              </a:rPr>
              <a:t> </a:t>
            </a:r>
            <a:r>
              <a:rPr lang="en-US" altLang="zh-CN" sz="1600" dirty="0">
                <a:ea typeface="Times New Roman" charset="0"/>
                <a:cs typeface="Times New Roman" charset="0"/>
              </a:rPr>
              <a:t>surface</a:t>
            </a:r>
            <a:r>
              <a:rPr lang="zh-CN" altLang="en-US" sz="1600" dirty="0">
                <a:ea typeface="Times New Roman" charset="0"/>
                <a:cs typeface="Times New Roman" charset="0"/>
              </a:rPr>
              <a:t> </a:t>
            </a:r>
            <a:r>
              <a:rPr lang="en-US" altLang="zh-CN" sz="1600" dirty="0">
                <a:ea typeface="Times New Roman" charset="0"/>
                <a:cs typeface="Times New Roman" charset="0"/>
              </a:rPr>
              <a:t>wave</a:t>
            </a:r>
            <a:r>
              <a:rPr lang="zh-CN" altLang="en-US" sz="1600" dirty="0">
                <a:ea typeface="Times New Roman" charset="0"/>
                <a:cs typeface="Times New Roman" charset="0"/>
              </a:rPr>
              <a:t> </a:t>
            </a:r>
            <a:r>
              <a:rPr lang="en-US" altLang="zh-CN" sz="1600" dirty="0">
                <a:ea typeface="Times New Roman" charset="0"/>
                <a:cs typeface="Times New Roman" charset="0"/>
              </a:rPr>
              <a:t>analysis</a:t>
            </a:r>
            <a:r>
              <a:rPr lang="zh-CN" altLang="en-US" sz="1600" dirty="0">
                <a:ea typeface="Times New Roman" charset="0"/>
                <a:cs typeface="Times New Roman" charset="0"/>
              </a:rPr>
              <a:t> </a:t>
            </a:r>
            <a:r>
              <a:rPr lang="en-US" altLang="zh-CN" sz="1600" dirty="0">
                <a:ea typeface="Times New Roman" charset="0"/>
                <a:cs typeface="Times New Roman" charset="0"/>
              </a:rPr>
              <a:t>is</a:t>
            </a:r>
            <a:r>
              <a:rPr lang="zh-CN" altLang="en-US" sz="1600" dirty="0">
                <a:ea typeface="Times New Roman" charset="0"/>
                <a:cs typeface="Times New Roman" charset="0"/>
              </a:rPr>
              <a:t> </a:t>
            </a:r>
            <a:r>
              <a:rPr lang="en-US" altLang="zh-CN" sz="1600" dirty="0">
                <a:ea typeface="Times New Roman" charset="0"/>
                <a:cs typeface="Times New Roman" charset="0"/>
              </a:rPr>
              <a:t>between</a:t>
            </a:r>
            <a:r>
              <a:rPr lang="zh-CN" altLang="en-US" sz="1600" dirty="0">
                <a:ea typeface="Times New Roman" charset="0"/>
                <a:cs typeface="Times New Roman" charset="0"/>
              </a:rPr>
              <a:t> </a:t>
            </a:r>
            <a:r>
              <a:rPr lang="en-US" altLang="zh-CN" sz="1600" dirty="0">
                <a:ea typeface="Times New Roman" charset="0"/>
                <a:cs typeface="Times New Roman" charset="0"/>
              </a:rPr>
              <a:t>40</a:t>
            </a:r>
            <a:r>
              <a:rPr lang="zh-CN" altLang="en-US" sz="1600" dirty="0">
                <a:ea typeface="Times New Roman" charset="0"/>
                <a:cs typeface="Times New Roman" charset="0"/>
              </a:rPr>
              <a:t> </a:t>
            </a:r>
            <a:r>
              <a:rPr lang="en-US" altLang="zh-CN" sz="1600" dirty="0">
                <a:ea typeface="Times New Roman" charset="0"/>
                <a:cs typeface="Times New Roman" charset="0"/>
              </a:rPr>
              <a:t>and</a:t>
            </a:r>
            <a:r>
              <a:rPr lang="zh-CN" altLang="en-US" sz="1600" dirty="0">
                <a:ea typeface="Times New Roman" charset="0"/>
                <a:cs typeface="Times New Roman" charset="0"/>
              </a:rPr>
              <a:t> </a:t>
            </a:r>
            <a:r>
              <a:rPr lang="en-US" altLang="zh-CN" sz="1600" dirty="0">
                <a:ea typeface="Times New Roman" charset="0"/>
                <a:cs typeface="Times New Roman" charset="0"/>
              </a:rPr>
              <a:t>60s.</a:t>
            </a:r>
            <a:r>
              <a:rPr lang="zh-CN" altLang="en-US" sz="1600" dirty="0">
                <a:ea typeface="Times New Roman" charset="0"/>
                <a:cs typeface="Times New Roman" charset="0"/>
              </a:rPr>
              <a:t> </a:t>
            </a:r>
            <a:r>
              <a:rPr lang="en-US" altLang="zh-CN" sz="1600" dirty="0">
                <a:ea typeface="Times New Roman" charset="0"/>
                <a:cs typeface="Times New Roman" charset="0"/>
              </a:rPr>
              <a:t>These</a:t>
            </a:r>
            <a:r>
              <a:rPr lang="zh-CN" altLang="en-US" sz="1600" dirty="0">
                <a:ea typeface="Times New Roman" charset="0"/>
                <a:cs typeface="Times New Roman" charset="0"/>
              </a:rPr>
              <a:t> </a:t>
            </a:r>
            <a:r>
              <a:rPr lang="en-US" altLang="zh-CN" sz="1600" dirty="0">
                <a:ea typeface="Times New Roman" charset="0"/>
                <a:cs typeface="Times New Roman" charset="0"/>
              </a:rPr>
              <a:t>arrivals</a:t>
            </a:r>
            <a:r>
              <a:rPr lang="zh-CN" altLang="en-US" sz="1600" dirty="0">
                <a:ea typeface="Times New Roman" charset="0"/>
                <a:cs typeface="Times New Roman" charset="0"/>
              </a:rPr>
              <a:t> </a:t>
            </a:r>
            <a:r>
              <a:rPr lang="en-US" altLang="zh-CN" sz="1600" dirty="0">
                <a:ea typeface="Times New Roman" charset="0"/>
                <a:cs typeface="Times New Roman" charset="0"/>
              </a:rPr>
              <a:t>before</a:t>
            </a:r>
            <a:r>
              <a:rPr lang="zh-CN" altLang="en-US" sz="1600" dirty="0">
                <a:ea typeface="Times New Roman" charset="0"/>
                <a:cs typeface="Times New Roman" charset="0"/>
              </a:rPr>
              <a:t> </a:t>
            </a:r>
            <a:r>
              <a:rPr lang="en-US" altLang="zh-CN" sz="1600" dirty="0" smtClean="0">
                <a:ea typeface="Times New Roman" charset="0"/>
                <a:cs typeface="Times New Roman" charset="0"/>
              </a:rPr>
              <a:t>50s</a:t>
            </a:r>
            <a:r>
              <a:rPr lang="zh-CN" altLang="en-US" sz="1600" dirty="0" smtClean="0">
                <a:ea typeface="Times New Roman" charset="0"/>
                <a:cs typeface="Times New Roman" charset="0"/>
              </a:rPr>
              <a:t> </a:t>
            </a:r>
            <a:r>
              <a:rPr lang="en-US" altLang="zh-CN" sz="1600" dirty="0">
                <a:ea typeface="Times New Roman" charset="0"/>
                <a:cs typeface="Times New Roman" charset="0"/>
              </a:rPr>
              <a:t>are</a:t>
            </a:r>
            <a:r>
              <a:rPr lang="zh-CN" altLang="en-US" sz="1600" dirty="0">
                <a:ea typeface="Times New Roman" charset="0"/>
                <a:cs typeface="Times New Roman" charset="0"/>
              </a:rPr>
              <a:t> </a:t>
            </a:r>
            <a:r>
              <a:rPr lang="en-US" altLang="zh-CN" sz="1600" dirty="0">
                <a:ea typeface="Times New Roman" charset="0"/>
                <a:cs typeface="Times New Roman" charset="0"/>
              </a:rPr>
              <a:t>explained</a:t>
            </a:r>
            <a:r>
              <a:rPr lang="zh-CN" altLang="en-US" sz="1600" dirty="0">
                <a:ea typeface="Times New Roman" charset="0"/>
                <a:cs typeface="Times New Roman" charset="0"/>
              </a:rPr>
              <a:t> </a:t>
            </a:r>
            <a:r>
              <a:rPr lang="en-US" altLang="zh-CN" sz="1600" dirty="0">
                <a:ea typeface="Times New Roman" charset="0"/>
                <a:cs typeface="Times New Roman" charset="0"/>
              </a:rPr>
              <a:t>as</a:t>
            </a:r>
            <a:r>
              <a:rPr lang="zh-CN" altLang="en-US" sz="1600" dirty="0">
                <a:ea typeface="Times New Roman" charset="0"/>
                <a:cs typeface="Times New Roman" charset="0"/>
              </a:rPr>
              <a:t> </a:t>
            </a:r>
            <a:r>
              <a:rPr lang="en-US" altLang="zh-CN" sz="1600" dirty="0">
                <a:ea typeface="Times New Roman" charset="0"/>
                <a:cs typeface="Times New Roman" charset="0"/>
              </a:rPr>
              <a:t>direct</a:t>
            </a:r>
            <a:r>
              <a:rPr lang="zh-CN" altLang="en-US" sz="1600" dirty="0">
                <a:ea typeface="Times New Roman" charset="0"/>
                <a:cs typeface="Times New Roman" charset="0"/>
              </a:rPr>
              <a:t> </a:t>
            </a:r>
            <a:r>
              <a:rPr lang="en-US" altLang="zh-CN" sz="1600" dirty="0">
                <a:ea typeface="Times New Roman" charset="0"/>
                <a:cs typeface="Times New Roman" charset="0"/>
              </a:rPr>
              <a:t>arrival</a:t>
            </a:r>
            <a:r>
              <a:rPr lang="zh-CN" altLang="en-US" sz="1600" dirty="0">
                <a:ea typeface="Times New Roman" charset="0"/>
                <a:cs typeface="Times New Roman" charset="0"/>
              </a:rPr>
              <a:t> </a:t>
            </a:r>
            <a:r>
              <a:rPr lang="en-US" altLang="zh-CN" sz="1600" dirty="0">
                <a:ea typeface="Times New Roman" charset="0"/>
                <a:cs typeface="Times New Roman" charset="0"/>
              </a:rPr>
              <a:t>and</a:t>
            </a:r>
            <a:r>
              <a:rPr lang="zh-CN" altLang="en-US" sz="1600" dirty="0">
                <a:ea typeface="Times New Roman" charset="0"/>
                <a:cs typeface="Times New Roman" charset="0"/>
              </a:rPr>
              <a:t> </a:t>
            </a:r>
            <a:r>
              <a:rPr lang="en-US" altLang="zh-CN" sz="1600" dirty="0">
                <a:ea typeface="Times New Roman" charset="0"/>
                <a:cs typeface="Times New Roman" charset="0"/>
              </a:rPr>
              <a:t>multiples.</a:t>
            </a:r>
            <a:r>
              <a:rPr lang="zh-CN" altLang="en-US" sz="1600" dirty="0">
                <a:ea typeface="Times New Roman" charset="0"/>
                <a:cs typeface="Times New Roman" charset="0"/>
              </a:rPr>
              <a:t> </a:t>
            </a:r>
            <a:endParaRPr lang="en-US" sz="1600" dirty="0">
              <a:ea typeface="Times New Roman" charset="0"/>
              <a:cs typeface="Times New Roman" charset="0"/>
            </a:endParaRPr>
          </a:p>
          <a:p>
            <a:endParaRPr lang="en-US" sz="1600" dirty="0"/>
          </a:p>
        </p:txBody>
      </p:sp>
      <p:sp>
        <p:nvSpPr>
          <p:cNvPr id="82" name="TextBox 81"/>
          <p:cNvSpPr txBox="1"/>
          <p:nvPr/>
        </p:nvSpPr>
        <p:spPr>
          <a:xfrm>
            <a:off x="20894710" y="4854817"/>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0.6-0.7</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3" name="TextBox 82"/>
          <p:cNvSpPr txBox="1"/>
          <p:nvPr/>
        </p:nvSpPr>
        <p:spPr>
          <a:xfrm>
            <a:off x="23184438" y="4867890"/>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0.7-0.8</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4" name="TextBox 83"/>
          <p:cNvSpPr txBox="1"/>
          <p:nvPr/>
        </p:nvSpPr>
        <p:spPr>
          <a:xfrm>
            <a:off x="25571724" y="4880130"/>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0.8-0.9</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5" name="TextBox 84"/>
          <p:cNvSpPr txBox="1"/>
          <p:nvPr/>
        </p:nvSpPr>
        <p:spPr>
          <a:xfrm>
            <a:off x="20878774" y="7316920"/>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0.9-1.0</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6" name="TextBox 85"/>
          <p:cNvSpPr txBox="1"/>
          <p:nvPr/>
        </p:nvSpPr>
        <p:spPr>
          <a:xfrm>
            <a:off x="23221820" y="7279755"/>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1.0-1.1</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7" name="TextBox 86"/>
          <p:cNvSpPr txBox="1"/>
          <p:nvPr/>
        </p:nvSpPr>
        <p:spPr>
          <a:xfrm>
            <a:off x="25580403" y="7385051"/>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1.1-1.2</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88" name="TextBox 87"/>
          <p:cNvSpPr txBox="1"/>
          <p:nvPr/>
        </p:nvSpPr>
        <p:spPr>
          <a:xfrm>
            <a:off x="23036124" y="8444530"/>
            <a:ext cx="947695" cy="307777"/>
          </a:xfrm>
          <a:prstGeom prst="rect">
            <a:avLst/>
          </a:prstGeom>
          <a:noFill/>
        </p:spPr>
        <p:txBody>
          <a:bodyPr wrap="none" rtlCol="0">
            <a:spAutoFit/>
          </a:bodyPr>
          <a:lstStyle/>
          <a:p>
            <a:r>
              <a:rPr lang="en-US" altLang="zh-CN" sz="1400" dirty="0" smtClean="0">
                <a:latin typeface="Times New Roman" charset="0"/>
                <a:ea typeface="Times New Roman" charset="0"/>
                <a:cs typeface="Times New Roman" charset="0"/>
              </a:rPr>
              <a:t>1.2-1.3</a:t>
            </a:r>
            <a:r>
              <a:rPr lang="zh-CN" altLang="en-US" sz="1400" dirty="0" smtClean="0">
                <a:latin typeface="Times New Roman" charset="0"/>
                <a:ea typeface="Times New Roman" charset="0"/>
                <a:cs typeface="Times New Roman" charset="0"/>
              </a:rPr>
              <a:t> </a:t>
            </a:r>
            <a:r>
              <a:rPr lang="en-US" altLang="zh-CN" sz="1400" dirty="0" smtClean="0">
                <a:latin typeface="Times New Roman" charset="0"/>
                <a:ea typeface="Times New Roman" charset="0"/>
                <a:cs typeface="Times New Roman" charset="0"/>
              </a:rPr>
              <a:t>Hz</a:t>
            </a:r>
            <a:endParaRPr lang="en-US" sz="1400" dirty="0">
              <a:latin typeface="Times New Roman" charset="0"/>
              <a:ea typeface="Times New Roman" charset="0"/>
              <a:cs typeface="Times New Roman" charset="0"/>
            </a:endParaRPr>
          </a:p>
        </p:txBody>
      </p:sp>
      <p:sp>
        <p:nvSpPr>
          <p:cNvPr id="93" name="TextBox 92"/>
          <p:cNvSpPr txBox="1"/>
          <p:nvPr/>
        </p:nvSpPr>
        <p:spPr>
          <a:xfrm>
            <a:off x="234529" y="14327394"/>
            <a:ext cx="4283545" cy="1569660"/>
          </a:xfrm>
          <a:prstGeom prst="rect">
            <a:avLst/>
          </a:prstGeom>
          <a:noFill/>
        </p:spPr>
        <p:txBody>
          <a:bodyPr wrap="none" rtlCol="0">
            <a:spAutoFit/>
          </a:bodyPr>
          <a:lstStyle/>
          <a:p>
            <a:r>
              <a:rPr lang="en-US" altLang="zh-CN" sz="1600" b="1" u="sng" dirty="0" smtClean="0"/>
              <a:t>Pre-</a:t>
            </a:r>
            <a:r>
              <a:rPr lang="en-US" altLang="zh-CN" sz="1600" b="1" u="sng" dirty="0" err="1" smtClean="0"/>
              <a:t>crosscorrelation</a:t>
            </a:r>
            <a:r>
              <a:rPr lang="zh-CN" altLang="en-US" sz="1600" b="1" u="sng" dirty="0" smtClean="0"/>
              <a:t> </a:t>
            </a:r>
            <a:r>
              <a:rPr lang="en-US" altLang="zh-CN" sz="1600" b="1" u="sng" dirty="0"/>
              <a:t>p</a:t>
            </a:r>
            <a:r>
              <a:rPr lang="en-US" altLang="zh-CN" sz="1600" b="1" u="sng" dirty="0" smtClean="0"/>
              <a:t>rocessing:</a:t>
            </a:r>
          </a:p>
          <a:p>
            <a:endParaRPr lang="en-US" altLang="zh-CN" sz="1600" b="1" u="sng" dirty="0" smtClean="0"/>
          </a:p>
          <a:p>
            <a:pPr marL="285750" indent="-285750">
              <a:buFont typeface="Arial" charset="0"/>
              <a:buChar char="•"/>
            </a:pPr>
            <a:r>
              <a:rPr lang="en-US" altLang="zh-CN" sz="1600" dirty="0" smtClean="0"/>
              <a:t>Merge</a:t>
            </a:r>
            <a:r>
              <a:rPr lang="zh-CN" altLang="en-US" sz="1600" dirty="0" smtClean="0"/>
              <a:t> </a:t>
            </a:r>
            <a:r>
              <a:rPr lang="en-US" altLang="zh-CN" sz="1600" dirty="0" smtClean="0"/>
              <a:t>and</a:t>
            </a:r>
            <a:r>
              <a:rPr lang="zh-CN" altLang="en-US" sz="1600" dirty="0" smtClean="0"/>
              <a:t> </a:t>
            </a:r>
            <a:r>
              <a:rPr lang="en-US" altLang="zh-CN" sz="1600" dirty="0" smtClean="0"/>
              <a:t>check</a:t>
            </a:r>
            <a:r>
              <a:rPr lang="zh-CN" altLang="en-US" sz="1600" dirty="0" smtClean="0"/>
              <a:t> </a:t>
            </a:r>
            <a:r>
              <a:rPr lang="en-US" altLang="zh-CN" sz="1600" dirty="0" smtClean="0"/>
              <a:t>data</a:t>
            </a:r>
          </a:p>
          <a:p>
            <a:pPr marL="285750" indent="-285750">
              <a:buFont typeface="Arial" charset="0"/>
              <a:buChar char="•"/>
            </a:pPr>
            <a:r>
              <a:rPr lang="en-US" altLang="zh-CN" sz="1600" dirty="0" smtClean="0"/>
              <a:t>Remove</a:t>
            </a:r>
            <a:r>
              <a:rPr lang="zh-CN" altLang="en-US" sz="1600" dirty="0" smtClean="0"/>
              <a:t> </a:t>
            </a:r>
            <a:r>
              <a:rPr lang="en-US" altLang="zh-CN" sz="1600" dirty="0" smtClean="0"/>
              <a:t>mean,</a:t>
            </a:r>
            <a:r>
              <a:rPr lang="zh-CN" altLang="en-US" sz="1600" dirty="0" smtClean="0"/>
              <a:t> </a:t>
            </a:r>
            <a:r>
              <a:rPr lang="en-US" altLang="zh-CN" sz="1600" dirty="0" smtClean="0"/>
              <a:t>trend,</a:t>
            </a:r>
            <a:r>
              <a:rPr lang="zh-CN" altLang="en-US" sz="1600" dirty="0" smtClean="0"/>
              <a:t> </a:t>
            </a:r>
            <a:r>
              <a:rPr lang="en-US" altLang="zh-CN" sz="1600" dirty="0" smtClean="0"/>
              <a:t>and</a:t>
            </a:r>
            <a:r>
              <a:rPr lang="zh-CN" altLang="en-US" sz="1600" dirty="0" smtClean="0"/>
              <a:t> </a:t>
            </a:r>
            <a:r>
              <a:rPr lang="en-US" altLang="zh-CN" sz="1600" dirty="0"/>
              <a:t>instrument</a:t>
            </a:r>
            <a:r>
              <a:rPr lang="zh-CN" altLang="en-US" sz="1600" dirty="0"/>
              <a:t> </a:t>
            </a:r>
            <a:r>
              <a:rPr lang="en-US" altLang="zh-CN" sz="1600" dirty="0" smtClean="0"/>
              <a:t>response</a:t>
            </a:r>
          </a:p>
          <a:p>
            <a:pPr marL="285750" indent="-285750">
              <a:buFont typeface="Arial" charset="0"/>
              <a:buChar char="•"/>
            </a:pPr>
            <a:r>
              <a:rPr lang="en-US" altLang="zh-CN" sz="1600" dirty="0" smtClean="0"/>
              <a:t>Remove</a:t>
            </a:r>
            <a:r>
              <a:rPr lang="zh-CN" altLang="en-US" sz="1600" dirty="0" smtClean="0"/>
              <a:t> </a:t>
            </a:r>
            <a:r>
              <a:rPr lang="en-US" altLang="zh-CN" sz="1600" dirty="0" smtClean="0"/>
              <a:t>earthquakes</a:t>
            </a:r>
            <a:endParaRPr lang="en-US" altLang="zh-CN" sz="1600" dirty="0"/>
          </a:p>
          <a:p>
            <a:pPr marL="285750" indent="-285750">
              <a:buFont typeface="Arial" charset="0"/>
              <a:buChar char="•"/>
            </a:pPr>
            <a:r>
              <a:rPr lang="en-US" altLang="zh-CN" sz="1600" dirty="0" smtClean="0"/>
              <a:t>Filtering</a:t>
            </a:r>
            <a:r>
              <a:rPr lang="zh-CN" altLang="en-US" sz="1600" dirty="0" smtClean="0"/>
              <a:t> </a:t>
            </a:r>
            <a:r>
              <a:rPr lang="en-US" altLang="zh-CN" sz="1600" dirty="0" smtClean="0"/>
              <a:t>and</a:t>
            </a:r>
            <a:r>
              <a:rPr lang="zh-CN" altLang="en-US" sz="1600" dirty="0" smtClean="0"/>
              <a:t> </a:t>
            </a:r>
            <a:r>
              <a:rPr lang="en-US" altLang="zh-CN" sz="1600" dirty="0" smtClean="0"/>
              <a:t>whitening</a:t>
            </a:r>
            <a:endParaRPr lang="en-US" sz="1600" dirty="0"/>
          </a:p>
        </p:txBody>
      </p:sp>
    </p:spTree>
    <p:extLst>
      <p:ext uri="{BB962C8B-B14F-4D97-AF65-F5344CB8AC3E}">
        <p14:creationId xmlns:p14="http://schemas.microsoft.com/office/powerpoint/2010/main" val="1892359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277</TotalTime>
  <Words>796</Words>
  <Application>Microsoft Macintosh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Times New Roman</vt:lpstr>
      <vt:lpstr>宋体</vt:lpstr>
      <vt:lpstr>Arial</vt:lpstr>
      <vt:lpstr>Office Theme</vt:lpstr>
      <vt:lpstr> 1-D Mississippi embayment sediment velocity structure and anisotropy: constraint from ambient noise analysis on a dense array Chunyu,Liu1; Charles A. Langston1 1University of Memphis </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Microsoft Office User</cp:lastModifiedBy>
  <cp:revision>57</cp:revision>
  <cp:lastPrinted>2018-04-11T05:30:13Z</cp:lastPrinted>
  <dcterms:created xsi:type="dcterms:W3CDTF">2013-01-28T22:40:39Z</dcterms:created>
  <dcterms:modified xsi:type="dcterms:W3CDTF">2018-04-25T17:03:10Z</dcterms:modified>
</cp:coreProperties>
</file>