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charts/style2.xml" ContentType="application/vnd.ms-office.chartstyle+xml"/>
  <Override PartName="/ppt/charts/style1.xml" ContentType="application/vnd.ms-office.chartstyle+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Override5.xml" ContentType="application/vnd.openxmlformats-officedocument.themeOverrid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heme/themeOverride3.xml" ContentType="application/vnd.openxmlformats-officedocument.themeOverride+xml"/>
  <Override PartName="/ppt/theme/themeOverride4.xml" ContentType="application/vnd.openxmlformats-officedocument.themeOverride+xml"/>
  <Override PartName="/ppt/charts/colors4.xml" ContentType="application/vnd.ms-office.chartcolorstyle+xml"/>
  <Override PartName="/ppt/charts/colors5.xml" ContentType="application/vnd.ms-office.chartcolor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charts/colors2.xml" ContentType="application/vnd.ms-office.chartcolorstyle+xml"/>
  <Override PartName="/ppt/charts/colors3.xml" ContentType="application/vnd.ms-office.chartcolorstyl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5.xml" ContentType="application/vnd.ms-office.chartstyl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38912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25" d="100"/>
          <a:sy n="25" d="100"/>
        </p:scale>
        <p:origin x="1902" y="2010"/>
      </p:cViewPr>
      <p:guideLst>
        <p:guide orient="horz" pos="10368"/>
        <p:guide pos="13824"/>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oleObject" Target="file:///C:\Users\Owner\Downloads\Practice%20Graph%20Gatunga%20Stream.xlsx" TargetMode="External"/><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oleObject" Target="file:///C:\Users\Owner\Downloads\Practice%20Graph%20Gatunga%20Stream.xlsx" TargetMode="External"/><Relationship Id="rId1" Type="http://schemas.openxmlformats.org/officeDocument/2006/relationships/themeOverride" Target="../theme/themeOverride2.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oleObject" Target="file:///C:\Users\Owner\Downloads\Practice%20Graph%20Gatunga%20Stream.xlsx" TargetMode="External"/><Relationship Id="rId1" Type="http://schemas.openxmlformats.org/officeDocument/2006/relationships/themeOverride" Target="../theme/themeOverride3.xml"/><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oleObject" Target="file:///C:\Users\Owner\Downloads\Practice%20Graph%20Gatunga%20Stream.xlsx" TargetMode="External"/><Relationship Id="rId1" Type="http://schemas.openxmlformats.org/officeDocument/2006/relationships/themeOverride" Target="../theme/themeOverride4.xml"/><Relationship Id="rId4" Type="http://schemas.microsoft.com/office/2011/relationships/chartStyle" Target="style4.xm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oleObject" Target="file:///C:\Users\Owner\Downloads\Practice%20Graph%20Gatunga%20Stream.xlsx" TargetMode="External"/><Relationship Id="rId1" Type="http://schemas.openxmlformats.org/officeDocument/2006/relationships/themeOverride" Target="../theme/themeOverride5.xml"/><Relationship Id="rId4"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500" b="0" i="0" u="none" strike="noStrike" kern="1200" spc="0" baseline="0">
                <a:solidFill>
                  <a:schemeClr val="tx1">
                    <a:lumMod val="65000"/>
                    <a:lumOff val="35000"/>
                  </a:schemeClr>
                </a:solidFill>
                <a:latin typeface="+mn-lt"/>
                <a:ea typeface="+mn-ea"/>
                <a:cs typeface="+mn-cs"/>
              </a:defRPr>
            </a:pPr>
            <a:r>
              <a:rPr lang="en-US" sz="2500" baseline="0" dirty="0" smtClean="0"/>
              <a:t>pH</a:t>
            </a:r>
            <a:endParaRPr lang="en-US" sz="2500" baseline="0" dirty="0"/>
          </a:p>
        </c:rich>
      </c:tx>
      <c:layout>
        <c:manualLayout>
          <c:xMode val="edge"/>
          <c:yMode val="edge"/>
          <c:x val="0.32793625123206538"/>
          <c:y val="6.5072597635680102E-2"/>
        </c:manualLayout>
      </c:layout>
      <c:spPr>
        <a:noFill/>
        <a:ln>
          <a:noFill/>
        </a:ln>
        <a:effectLst/>
      </c:spPr>
    </c:title>
    <c:plotArea>
      <c:layout/>
      <c:barChart>
        <c:barDir val="col"/>
        <c:grouping val="clustered"/>
        <c:ser>
          <c:idx val="0"/>
          <c:order val="0"/>
          <c:tx>
            <c:strRef>
              <c:f>Sheet1!$E$61</c:f>
              <c:strCache>
                <c:ptCount val="1"/>
                <c:pt idx="0">
                  <c:v>pH</c:v>
                </c:pt>
              </c:strCache>
            </c:strRef>
          </c:tx>
          <c:spPr>
            <a:solidFill>
              <a:schemeClr val="accent1"/>
            </a:solidFill>
            <a:ln>
              <a:noFill/>
            </a:ln>
            <a:effectLst/>
          </c:spPr>
          <c:cat>
            <c:strRef>
              <c:f>Sheet1!$D$62:$D$69</c:f>
              <c:strCache>
                <c:ptCount val="8"/>
                <c:pt idx="0">
                  <c:v>Site 1</c:v>
                </c:pt>
                <c:pt idx="1">
                  <c:v>Site 2</c:v>
                </c:pt>
                <c:pt idx="2">
                  <c:v>Site 3</c:v>
                </c:pt>
                <c:pt idx="3">
                  <c:v>Site 4</c:v>
                </c:pt>
                <c:pt idx="4">
                  <c:v>Site 5</c:v>
                </c:pt>
                <c:pt idx="5">
                  <c:v>Site 6</c:v>
                </c:pt>
                <c:pt idx="6">
                  <c:v>Site 7</c:v>
                </c:pt>
                <c:pt idx="7">
                  <c:v>Site 8</c:v>
                </c:pt>
              </c:strCache>
            </c:strRef>
          </c:cat>
          <c:val>
            <c:numRef>
              <c:f>Sheet1!$E$62:$E$69</c:f>
              <c:numCache>
                <c:formatCode>General</c:formatCode>
                <c:ptCount val="8"/>
                <c:pt idx="0">
                  <c:v>5.5</c:v>
                </c:pt>
                <c:pt idx="1">
                  <c:v>5.5</c:v>
                </c:pt>
                <c:pt idx="2">
                  <c:v>6.5</c:v>
                </c:pt>
                <c:pt idx="3">
                  <c:v>5</c:v>
                </c:pt>
                <c:pt idx="4">
                  <c:v>5.5</c:v>
                </c:pt>
                <c:pt idx="5">
                  <c:v>5.5</c:v>
                </c:pt>
                <c:pt idx="6">
                  <c:v>6.5</c:v>
                </c:pt>
                <c:pt idx="7">
                  <c:v>6.5</c:v>
                </c:pt>
              </c:numCache>
            </c:numRef>
          </c:val>
        </c:ser>
        <c:dLbls/>
        <c:gapWidth val="269"/>
        <c:overlap val="-27"/>
        <c:axId val="84638720"/>
        <c:axId val="84649088"/>
      </c:barChart>
      <c:lineChart>
        <c:grouping val="standard"/>
        <c:ser>
          <c:idx val="1"/>
          <c:order val="1"/>
          <c:tx>
            <c:strRef>
              <c:f>Sheet1!$F$61</c:f>
              <c:strCache>
                <c:ptCount val="1"/>
                <c:pt idx="0">
                  <c:v>Aquatic Life Guidelines Chronic Exposure Minimum(ppb)</c:v>
                </c:pt>
              </c:strCache>
            </c:strRef>
          </c:tx>
          <c:spPr>
            <a:ln w="28575" cap="rnd">
              <a:solidFill>
                <a:schemeClr val="accent2"/>
              </a:solidFill>
              <a:round/>
            </a:ln>
            <a:effectLst/>
          </c:spPr>
          <c:marker>
            <c:symbol val="none"/>
          </c:marker>
          <c:cat>
            <c:strRef>
              <c:f>Sheet1!$D$62:$D$69</c:f>
              <c:strCache>
                <c:ptCount val="8"/>
                <c:pt idx="0">
                  <c:v>Site 1</c:v>
                </c:pt>
                <c:pt idx="1">
                  <c:v>Site 2</c:v>
                </c:pt>
                <c:pt idx="2">
                  <c:v>Site 3</c:v>
                </c:pt>
                <c:pt idx="3">
                  <c:v>Site 4</c:v>
                </c:pt>
                <c:pt idx="4">
                  <c:v>Site 5</c:v>
                </c:pt>
                <c:pt idx="5">
                  <c:v>Site 6</c:v>
                </c:pt>
                <c:pt idx="6">
                  <c:v>Site 7</c:v>
                </c:pt>
                <c:pt idx="7">
                  <c:v>Site 8</c:v>
                </c:pt>
              </c:strCache>
            </c:strRef>
          </c:cat>
          <c:val>
            <c:numRef>
              <c:f>Sheet1!$F$62:$F$69</c:f>
              <c:numCache>
                <c:formatCode>General</c:formatCode>
                <c:ptCount val="8"/>
                <c:pt idx="0">
                  <c:v>6.5</c:v>
                </c:pt>
                <c:pt idx="1">
                  <c:v>6.5</c:v>
                </c:pt>
                <c:pt idx="2">
                  <c:v>6.5</c:v>
                </c:pt>
                <c:pt idx="3">
                  <c:v>6.5</c:v>
                </c:pt>
                <c:pt idx="4">
                  <c:v>6.5</c:v>
                </c:pt>
                <c:pt idx="5">
                  <c:v>6.5</c:v>
                </c:pt>
                <c:pt idx="6">
                  <c:v>6.5</c:v>
                </c:pt>
                <c:pt idx="7">
                  <c:v>6.5</c:v>
                </c:pt>
              </c:numCache>
            </c:numRef>
          </c:val>
        </c:ser>
        <c:ser>
          <c:idx val="2"/>
          <c:order val="2"/>
          <c:tx>
            <c:strRef>
              <c:f>Sheet1!$G$61</c:f>
              <c:strCache>
                <c:ptCount val="1"/>
                <c:pt idx="0">
                  <c:v>Aquatic Life Guidelines Chronic Exposure Maximum (ppb)</c:v>
                </c:pt>
              </c:strCache>
            </c:strRef>
          </c:tx>
          <c:spPr>
            <a:ln w="28575" cap="rnd">
              <a:solidFill>
                <a:schemeClr val="accent3"/>
              </a:solidFill>
              <a:round/>
            </a:ln>
            <a:effectLst/>
          </c:spPr>
          <c:marker>
            <c:symbol val="none"/>
          </c:marker>
          <c:cat>
            <c:strRef>
              <c:f>Sheet1!$D$62:$D$69</c:f>
              <c:strCache>
                <c:ptCount val="8"/>
                <c:pt idx="0">
                  <c:v>Site 1</c:v>
                </c:pt>
                <c:pt idx="1">
                  <c:v>Site 2</c:v>
                </c:pt>
                <c:pt idx="2">
                  <c:v>Site 3</c:v>
                </c:pt>
                <c:pt idx="3">
                  <c:v>Site 4</c:v>
                </c:pt>
                <c:pt idx="4">
                  <c:v>Site 5</c:v>
                </c:pt>
                <c:pt idx="5">
                  <c:v>Site 6</c:v>
                </c:pt>
                <c:pt idx="6">
                  <c:v>Site 7</c:v>
                </c:pt>
                <c:pt idx="7">
                  <c:v>Site 8</c:v>
                </c:pt>
              </c:strCache>
            </c:strRef>
          </c:cat>
          <c:val>
            <c:numRef>
              <c:f>Sheet1!$G$62:$G$69</c:f>
              <c:numCache>
                <c:formatCode>General</c:formatCode>
                <c:ptCount val="8"/>
                <c:pt idx="0">
                  <c:v>9</c:v>
                </c:pt>
                <c:pt idx="1">
                  <c:v>9</c:v>
                </c:pt>
                <c:pt idx="2">
                  <c:v>9</c:v>
                </c:pt>
                <c:pt idx="3">
                  <c:v>9</c:v>
                </c:pt>
                <c:pt idx="4">
                  <c:v>9</c:v>
                </c:pt>
                <c:pt idx="5">
                  <c:v>9</c:v>
                </c:pt>
                <c:pt idx="6">
                  <c:v>9</c:v>
                </c:pt>
                <c:pt idx="7">
                  <c:v>9</c:v>
                </c:pt>
              </c:numCache>
            </c:numRef>
          </c:val>
        </c:ser>
        <c:dLbls/>
        <c:marker val="1"/>
        <c:axId val="84638720"/>
        <c:axId val="84649088"/>
      </c:lineChart>
      <c:catAx>
        <c:axId val="84638720"/>
        <c:scaling>
          <c:orientation val="minMax"/>
        </c:scaling>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Site Number (Dissolved Metals - DM Total Metals - TM)</a:t>
                </a:r>
              </a:p>
            </c:rich>
          </c:tx>
          <c:layout/>
          <c:spPr>
            <a:noFill/>
            <a:ln>
              <a:noFill/>
            </a:ln>
            <a:effectLst/>
          </c:spPr>
        </c:title>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4649088"/>
        <c:crosses val="autoZero"/>
        <c:auto val="1"/>
        <c:lblAlgn val="ctr"/>
        <c:lblOffset val="100"/>
      </c:catAx>
      <c:valAx>
        <c:axId val="84649088"/>
        <c:scaling>
          <c:orientation val="minMax"/>
          <c:min val="4"/>
        </c:scaling>
        <c:axPos val="l"/>
        <c:majorGridlines>
          <c:spPr>
            <a:ln w="9525" cap="flat" cmpd="sng" algn="ctr">
              <a:solidFill>
                <a:srgbClr val="E7E6E6">
                  <a:lumMod val="90000"/>
                </a:srgb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pH</a:t>
                </a:r>
              </a:p>
            </c:rich>
          </c:tx>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4638720"/>
        <c:crosses val="autoZero"/>
        <c:crossBetween val="between"/>
      </c:valAx>
      <c:spPr>
        <a:noFill/>
        <a:ln>
          <a:noFill/>
        </a:ln>
        <a:effectLst/>
      </c:spPr>
    </c:plotArea>
    <c:legend>
      <c:legendPos val="tr"/>
      <c:layout>
        <c:manualLayout>
          <c:xMode val="edge"/>
          <c:yMode val="edge"/>
          <c:x val="0.69564691412923418"/>
          <c:y val="0.13464112019891628"/>
          <c:w val="0.29920032058044216"/>
          <c:h val="0.35829498614936517"/>
        </c:manualLayout>
      </c:layout>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500" b="0" i="0" u="none" strike="noStrike" kern="1200" spc="0" baseline="0">
                <a:solidFill>
                  <a:schemeClr val="tx1">
                    <a:lumMod val="65000"/>
                    <a:lumOff val="35000"/>
                  </a:schemeClr>
                </a:solidFill>
                <a:latin typeface="+mn-lt"/>
                <a:ea typeface="+mn-ea"/>
                <a:cs typeface="+mn-cs"/>
              </a:defRPr>
            </a:pPr>
            <a:r>
              <a:rPr lang="en-US" sz="2500" baseline="0"/>
              <a:t>Calcium, Magnesium and Hardness in ppm</a:t>
            </a:r>
          </a:p>
        </c:rich>
      </c:tx>
      <c:layout>
        <c:manualLayout>
          <c:xMode val="edge"/>
          <c:yMode val="edge"/>
          <c:x val="0.2160571215146779"/>
          <c:y val="9.0767489246094651E-2"/>
        </c:manualLayout>
      </c:layout>
      <c:spPr>
        <a:noFill/>
        <a:ln>
          <a:noFill/>
        </a:ln>
        <a:effectLst/>
      </c:spPr>
    </c:title>
    <c:plotArea>
      <c:layout>
        <c:manualLayout>
          <c:layoutTarget val="inner"/>
          <c:xMode val="edge"/>
          <c:yMode val="edge"/>
          <c:x val="8.427358470935202E-2"/>
          <c:y val="0.29515376910284646"/>
          <c:w val="0.73074835782252434"/>
          <c:h val="0.54188914372336128"/>
        </c:manualLayout>
      </c:layout>
      <c:barChart>
        <c:barDir val="col"/>
        <c:grouping val="clustered"/>
        <c:ser>
          <c:idx val="0"/>
          <c:order val="0"/>
          <c:tx>
            <c:strRef>
              <c:f>Sheet1!$G$166</c:f>
              <c:strCache>
                <c:ptCount val="1"/>
                <c:pt idx="0">
                  <c:v>Ca ppm</c:v>
                </c:pt>
              </c:strCache>
            </c:strRef>
          </c:tx>
          <c:spPr>
            <a:solidFill>
              <a:schemeClr val="accent1"/>
            </a:solidFill>
            <a:ln>
              <a:noFill/>
            </a:ln>
            <a:effectLst/>
          </c:spPr>
          <c:cat>
            <c:strRef>
              <c:f>Sheet1!$F$167:$F$182</c:f>
              <c:strCache>
                <c:ptCount val="16"/>
                <c:pt idx="0">
                  <c:v>Site1 DM</c:v>
                </c:pt>
                <c:pt idx="1">
                  <c:v>Site1 TM</c:v>
                </c:pt>
                <c:pt idx="2">
                  <c:v>Site2 DM</c:v>
                </c:pt>
                <c:pt idx="3">
                  <c:v>Site2 TM</c:v>
                </c:pt>
                <c:pt idx="4">
                  <c:v>Site3 DM</c:v>
                </c:pt>
                <c:pt idx="5">
                  <c:v>Site3 TM</c:v>
                </c:pt>
                <c:pt idx="6">
                  <c:v>Site4 DM</c:v>
                </c:pt>
                <c:pt idx="7">
                  <c:v>Site4 TM</c:v>
                </c:pt>
                <c:pt idx="8">
                  <c:v>Site5 DM</c:v>
                </c:pt>
                <c:pt idx="9">
                  <c:v>Site5 TM</c:v>
                </c:pt>
                <c:pt idx="10">
                  <c:v>Site6 DM</c:v>
                </c:pt>
                <c:pt idx="11">
                  <c:v>Site6 TM</c:v>
                </c:pt>
                <c:pt idx="12">
                  <c:v>Site7 DM</c:v>
                </c:pt>
                <c:pt idx="13">
                  <c:v>Site7 TM</c:v>
                </c:pt>
                <c:pt idx="14">
                  <c:v>Site8 DM</c:v>
                </c:pt>
                <c:pt idx="15">
                  <c:v>Site8 TM</c:v>
                </c:pt>
              </c:strCache>
            </c:strRef>
          </c:cat>
          <c:val>
            <c:numRef>
              <c:f>Sheet1!$G$167:$G$182</c:f>
              <c:numCache>
                <c:formatCode>General</c:formatCode>
                <c:ptCount val="16"/>
                <c:pt idx="0">
                  <c:v>10.407780000000002</c:v>
                </c:pt>
                <c:pt idx="1">
                  <c:v>11.42464</c:v>
                </c:pt>
                <c:pt idx="2">
                  <c:v>8.7578370000000003</c:v>
                </c:pt>
                <c:pt idx="3">
                  <c:v>8.7617189999999994</c:v>
                </c:pt>
                <c:pt idx="4">
                  <c:v>5.8555069999999994</c:v>
                </c:pt>
                <c:pt idx="5">
                  <c:v>5.4262490000000012</c:v>
                </c:pt>
                <c:pt idx="6">
                  <c:v>12.165660000000003</c:v>
                </c:pt>
                <c:pt idx="7">
                  <c:v>12.477790000000002</c:v>
                </c:pt>
                <c:pt idx="8">
                  <c:v>9.2376109999999994</c:v>
                </c:pt>
                <c:pt idx="9">
                  <c:v>9.2404789999999988</c:v>
                </c:pt>
                <c:pt idx="10">
                  <c:v>9.7047749999999997</c:v>
                </c:pt>
                <c:pt idx="11">
                  <c:v>9.937462</c:v>
                </c:pt>
                <c:pt idx="12">
                  <c:v>17.676770000000001</c:v>
                </c:pt>
                <c:pt idx="13">
                  <c:v>17.815880000000003</c:v>
                </c:pt>
                <c:pt idx="14">
                  <c:v>17.279429999999998</c:v>
                </c:pt>
                <c:pt idx="15">
                  <c:v>17.78199</c:v>
                </c:pt>
              </c:numCache>
            </c:numRef>
          </c:val>
        </c:ser>
        <c:ser>
          <c:idx val="1"/>
          <c:order val="1"/>
          <c:tx>
            <c:strRef>
              <c:f>Sheet1!$H$166</c:f>
              <c:strCache>
                <c:ptCount val="1"/>
                <c:pt idx="0">
                  <c:v>Mg ppm</c:v>
                </c:pt>
              </c:strCache>
            </c:strRef>
          </c:tx>
          <c:spPr>
            <a:solidFill>
              <a:schemeClr val="accent2"/>
            </a:solidFill>
            <a:ln>
              <a:noFill/>
            </a:ln>
            <a:effectLst/>
          </c:spPr>
          <c:cat>
            <c:strRef>
              <c:f>Sheet1!$F$167:$F$182</c:f>
              <c:strCache>
                <c:ptCount val="16"/>
                <c:pt idx="0">
                  <c:v>Site1 DM</c:v>
                </c:pt>
                <c:pt idx="1">
                  <c:v>Site1 TM</c:v>
                </c:pt>
                <c:pt idx="2">
                  <c:v>Site2 DM</c:v>
                </c:pt>
                <c:pt idx="3">
                  <c:v>Site2 TM</c:v>
                </c:pt>
                <c:pt idx="4">
                  <c:v>Site3 DM</c:v>
                </c:pt>
                <c:pt idx="5">
                  <c:v>Site3 TM</c:v>
                </c:pt>
                <c:pt idx="6">
                  <c:v>Site4 DM</c:v>
                </c:pt>
                <c:pt idx="7">
                  <c:v>Site4 TM</c:v>
                </c:pt>
                <c:pt idx="8">
                  <c:v>Site5 DM</c:v>
                </c:pt>
                <c:pt idx="9">
                  <c:v>Site5 TM</c:v>
                </c:pt>
                <c:pt idx="10">
                  <c:v>Site6 DM</c:v>
                </c:pt>
                <c:pt idx="11">
                  <c:v>Site6 TM</c:v>
                </c:pt>
                <c:pt idx="12">
                  <c:v>Site7 DM</c:v>
                </c:pt>
                <c:pt idx="13">
                  <c:v>Site7 TM</c:v>
                </c:pt>
                <c:pt idx="14">
                  <c:v>Site8 DM</c:v>
                </c:pt>
                <c:pt idx="15">
                  <c:v>Site8 TM</c:v>
                </c:pt>
              </c:strCache>
            </c:strRef>
          </c:cat>
          <c:val>
            <c:numRef>
              <c:f>Sheet1!$H$167:$H$182</c:f>
              <c:numCache>
                <c:formatCode>General</c:formatCode>
                <c:ptCount val="16"/>
                <c:pt idx="0">
                  <c:v>4.7368449999999998</c:v>
                </c:pt>
                <c:pt idx="1">
                  <c:v>5.2404380000000002</c:v>
                </c:pt>
                <c:pt idx="2">
                  <c:v>3.9786269999999995</c:v>
                </c:pt>
                <c:pt idx="3">
                  <c:v>3.9712069999999997</c:v>
                </c:pt>
                <c:pt idx="4">
                  <c:v>2.6161079999999997</c:v>
                </c:pt>
                <c:pt idx="5">
                  <c:v>2.414933</c:v>
                </c:pt>
                <c:pt idx="6">
                  <c:v>7.0285399999999987</c:v>
                </c:pt>
                <c:pt idx="7">
                  <c:v>7.2915010000000002</c:v>
                </c:pt>
                <c:pt idx="8">
                  <c:v>5.7213989999999999</c:v>
                </c:pt>
                <c:pt idx="9">
                  <c:v>5.7200119999999988</c:v>
                </c:pt>
                <c:pt idx="10">
                  <c:v>5.9886030000000012</c:v>
                </c:pt>
                <c:pt idx="11">
                  <c:v>6.1018910000000002</c:v>
                </c:pt>
                <c:pt idx="12">
                  <c:v>8.8174260000000011</c:v>
                </c:pt>
                <c:pt idx="13">
                  <c:v>8.8132260000000002</c:v>
                </c:pt>
                <c:pt idx="14">
                  <c:v>8.7084229999999998</c:v>
                </c:pt>
                <c:pt idx="15">
                  <c:v>8.7303579999999972</c:v>
                </c:pt>
              </c:numCache>
            </c:numRef>
          </c:val>
        </c:ser>
        <c:dLbls/>
        <c:gapWidth val="219"/>
        <c:overlap val="-27"/>
        <c:axId val="60482688"/>
        <c:axId val="60484608"/>
      </c:barChart>
      <c:scatterChart>
        <c:scatterStyle val="lineMarker"/>
        <c:ser>
          <c:idx val="2"/>
          <c:order val="2"/>
          <c:tx>
            <c:strRef>
              <c:f>Sheet1!$I$166</c:f>
              <c:strCache>
                <c:ptCount val="1"/>
                <c:pt idx="0">
                  <c:v>Hardness ppm</c:v>
                </c:pt>
              </c:strCache>
            </c:strRef>
          </c:tx>
          <c:spPr>
            <a:ln w="25400" cap="rnd">
              <a:noFill/>
              <a:round/>
            </a:ln>
            <a:effectLst/>
          </c:spPr>
          <c:marker>
            <c:symbol val="circle"/>
            <c:size val="5"/>
            <c:spPr>
              <a:solidFill>
                <a:schemeClr val="accent3"/>
              </a:solidFill>
              <a:ln w="9525">
                <a:solidFill>
                  <a:schemeClr val="accent3"/>
                </a:solidFill>
              </a:ln>
              <a:effectLst/>
            </c:spPr>
          </c:marker>
          <c:xVal>
            <c:strRef>
              <c:f>Sheet1!$F$167:$F$182</c:f>
              <c:strCache>
                <c:ptCount val="16"/>
                <c:pt idx="0">
                  <c:v>Site1 DM</c:v>
                </c:pt>
                <c:pt idx="1">
                  <c:v>Site1 TM</c:v>
                </c:pt>
                <c:pt idx="2">
                  <c:v>Site2 DM</c:v>
                </c:pt>
                <c:pt idx="3">
                  <c:v>Site2 TM</c:v>
                </c:pt>
                <c:pt idx="4">
                  <c:v>Site3 DM</c:v>
                </c:pt>
                <c:pt idx="5">
                  <c:v>Site3 TM</c:v>
                </c:pt>
                <c:pt idx="6">
                  <c:v>Site4 DM</c:v>
                </c:pt>
                <c:pt idx="7">
                  <c:v>Site4 TM</c:v>
                </c:pt>
                <c:pt idx="8">
                  <c:v>Site5 DM</c:v>
                </c:pt>
                <c:pt idx="9">
                  <c:v>Site5 TM</c:v>
                </c:pt>
                <c:pt idx="10">
                  <c:v>Site6 DM</c:v>
                </c:pt>
                <c:pt idx="11">
                  <c:v>Site6 TM</c:v>
                </c:pt>
                <c:pt idx="12">
                  <c:v>Site7 DM</c:v>
                </c:pt>
                <c:pt idx="13">
                  <c:v>Site7 TM</c:v>
                </c:pt>
                <c:pt idx="14">
                  <c:v>Site8 DM</c:v>
                </c:pt>
                <c:pt idx="15">
                  <c:v>Site8 TM</c:v>
                </c:pt>
              </c:strCache>
            </c:strRef>
          </c:xVal>
          <c:yVal>
            <c:numRef>
              <c:f>Sheet1!$I$167:$I$182</c:f>
              <c:numCache>
                <c:formatCode>General</c:formatCode>
                <c:ptCount val="16"/>
                <c:pt idx="0">
                  <c:v>45.49456</c:v>
                </c:pt>
                <c:pt idx="1">
                  <c:v>50.107440000000004</c:v>
                </c:pt>
                <c:pt idx="2">
                  <c:v>38.252310000000008</c:v>
                </c:pt>
                <c:pt idx="3">
                  <c:v>38.231440000000006</c:v>
                </c:pt>
                <c:pt idx="4">
                  <c:v>25.39433</c:v>
                </c:pt>
                <c:pt idx="5">
                  <c:v>23.494039999999991</c:v>
                </c:pt>
                <c:pt idx="6">
                  <c:v>59.321170000000002</c:v>
                </c:pt>
                <c:pt idx="7">
                  <c:v>61.183440000000004</c:v>
                </c:pt>
                <c:pt idx="8">
                  <c:v>46.627040000000001</c:v>
                </c:pt>
                <c:pt idx="9">
                  <c:v>46.628490000000006</c:v>
                </c:pt>
                <c:pt idx="10">
                  <c:v>48.893889999999999</c:v>
                </c:pt>
                <c:pt idx="11">
                  <c:v>49.941429999999997</c:v>
                </c:pt>
                <c:pt idx="12">
                  <c:v>80.449050000000014</c:v>
                </c:pt>
                <c:pt idx="13">
                  <c:v>80.779120000000006</c:v>
                </c:pt>
                <c:pt idx="14">
                  <c:v>79.008020000000002</c:v>
                </c:pt>
                <c:pt idx="15">
                  <c:v>80.35324</c:v>
                </c:pt>
              </c:numCache>
            </c:numRef>
          </c:yVal>
        </c:ser>
        <c:dLbls/>
        <c:axId val="84986880"/>
        <c:axId val="84984960"/>
      </c:scatterChart>
      <c:catAx>
        <c:axId val="60482688"/>
        <c:scaling>
          <c:orientation val="minMax"/>
        </c:scaling>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Site Number (Dissolved</a:t>
                </a:r>
                <a:r>
                  <a:rPr lang="en-US" sz="1800" baseline="0"/>
                  <a:t> Metals - DM Total Metals - TM)</a:t>
                </a:r>
                <a:endParaRPr lang="en-US" sz="1800"/>
              </a:p>
            </c:rich>
          </c:tx>
          <c:layout/>
          <c:spPr>
            <a:noFill/>
            <a:ln>
              <a:noFill/>
            </a:ln>
            <a:effectLst/>
          </c:spPr>
        </c:title>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0484608"/>
        <c:crosses val="autoZero"/>
        <c:auto val="1"/>
        <c:lblAlgn val="ctr"/>
        <c:lblOffset val="100"/>
      </c:catAx>
      <c:valAx>
        <c:axId val="60484608"/>
        <c:scaling>
          <c:orientation val="minMax"/>
        </c:scaling>
        <c:axPos val="l"/>
        <c:majorGridlines>
          <c:spPr>
            <a:ln w="9525" cap="flat" cmpd="sng" algn="ctr">
              <a:solidFill>
                <a:srgbClr val="E7E6E6">
                  <a:lumMod val="90000"/>
                </a:srgb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Concentrations of Calcium and Magnesisum (ppm) </a:t>
                </a:r>
              </a:p>
            </c:rich>
          </c:tx>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0482688"/>
        <c:crosses val="autoZero"/>
        <c:crossBetween val="between"/>
      </c:valAx>
      <c:valAx>
        <c:axId val="84984960"/>
        <c:scaling>
          <c:orientation val="minMax"/>
          <c:max val="85"/>
          <c:min val="0"/>
        </c:scaling>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Hardness</a:t>
                </a:r>
                <a:r>
                  <a:rPr lang="en-US" baseline="0"/>
                  <a:t> (ppm)</a:t>
                </a:r>
                <a:endParaRPr lang="en-US"/>
              </a:p>
            </c:rich>
          </c:tx>
          <c:layout/>
          <c:spPr>
            <a:noFill/>
            <a:ln>
              <a:noFill/>
            </a:ln>
            <a:effectLst/>
          </c:spPr>
        </c:title>
        <c:numFmt formatCode="General" sourceLinked="1"/>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986880"/>
        <c:crosses val="max"/>
        <c:crossBetween val="midCat"/>
      </c:valAx>
      <c:valAx>
        <c:axId val="84986880"/>
        <c:scaling>
          <c:orientation val="minMax"/>
        </c:scaling>
        <c:delete val="1"/>
        <c:axPos val="b"/>
        <c:tickLblPos val="none"/>
        <c:crossAx val="84984960"/>
        <c:crosses val="autoZero"/>
        <c:crossBetween val="midCat"/>
      </c:valAx>
      <c:spPr>
        <a:noFill/>
        <a:ln>
          <a:noFill/>
        </a:ln>
        <a:effectLst/>
      </c:spPr>
    </c:plotArea>
    <c:legend>
      <c:legendPos val="tr"/>
      <c:layout>
        <c:manualLayout>
          <c:xMode val="edge"/>
          <c:yMode val="edge"/>
          <c:x val="0.84903670211788373"/>
          <c:y val="8.0232107174848175E-2"/>
          <c:w val="0.15096329788211629"/>
          <c:h val="0.20441043005778076"/>
        </c:manualLayout>
      </c:layout>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500" b="0" i="0" u="none" strike="noStrike" kern="1200" spc="0" baseline="0">
                <a:solidFill>
                  <a:schemeClr val="tx1">
                    <a:lumMod val="65000"/>
                    <a:lumOff val="35000"/>
                  </a:schemeClr>
                </a:solidFill>
                <a:latin typeface="+mn-lt"/>
                <a:ea typeface="+mn-ea"/>
                <a:cs typeface="+mn-cs"/>
              </a:defRPr>
            </a:pPr>
            <a:r>
              <a:rPr lang="en-US" sz="2500" baseline="0" dirty="0" smtClean="0"/>
              <a:t>Cadmium</a:t>
            </a:r>
            <a:endParaRPr lang="en-US" sz="2500" baseline="0" dirty="0"/>
          </a:p>
        </c:rich>
      </c:tx>
      <c:layout>
        <c:manualLayout>
          <c:xMode val="edge"/>
          <c:yMode val="edge"/>
          <c:x val="0.32337774468639985"/>
          <c:y val="9.6098254790429438E-2"/>
        </c:manualLayout>
      </c:layout>
      <c:spPr>
        <a:noFill/>
        <a:ln>
          <a:noFill/>
        </a:ln>
        <a:effectLst/>
      </c:spPr>
    </c:title>
    <c:plotArea>
      <c:layout>
        <c:manualLayout>
          <c:layoutTarget val="inner"/>
          <c:xMode val="edge"/>
          <c:yMode val="edge"/>
          <c:x val="0.10066459445582214"/>
          <c:y val="0.21979062577061903"/>
          <c:w val="0.6964931822319046"/>
          <c:h val="0.55077273380252367"/>
        </c:manualLayout>
      </c:layout>
      <c:barChart>
        <c:barDir val="col"/>
        <c:grouping val="clustered"/>
        <c:ser>
          <c:idx val="0"/>
          <c:order val="0"/>
          <c:tx>
            <c:strRef>
              <c:f>Sheet1!$G$104</c:f>
              <c:strCache>
                <c:ptCount val="1"/>
                <c:pt idx="0">
                  <c:v>Cd (ppb)</c:v>
                </c:pt>
              </c:strCache>
            </c:strRef>
          </c:tx>
          <c:spPr>
            <a:solidFill>
              <a:schemeClr val="accent1"/>
            </a:solidFill>
            <a:ln>
              <a:noFill/>
            </a:ln>
            <a:effectLst/>
          </c:spPr>
          <c:cat>
            <c:strRef>
              <c:f>Sheet1!$F$105:$F$120</c:f>
              <c:strCache>
                <c:ptCount val="16"/>
                <c:pt idx="0">
                  <c:v>Site1 DM</c:v>
                </c:pt>
                <c:pt idx="1">
                  <c:v>Site1 TM</c:v>
                </c:pt>
                <c:pt idx="2">
                  <c:v>Site2 DM</c:v>
                </c:pt>
                <c:pt idx="3">
                  <c:v>Site2 TM</c:v>
                </c:pt>
                <c:pt idx="4">
                  <c:v>Site3 DM</c:v>
                </c:pt>
                <c:pt idx="5">
                  <c:v>Site3 TM</c:v>
                </c:pt>
                <c:pt idx="6">
                  <c:v>Site4 DM</c:v>
                </c:pt>
                <c:pt idx="7">
                  <c:v>Site4 TM</c:v>
                </c:pt>
                <c:pt idx="8">
                  <c:v>Site5 DM</c:v>
                </c:pt>
                <c:pt idx="9">
                  <c:v>Site5 TM</c:v>
                </c:pt>
                <c:pt idx="10">
                  <c:v>Site6 DM</c:v>
                </c:pt>
                <c:pt idx="11">
                  <c:v>Site6 TM</c:v>
                </c:pt>
                <c:pt idx="12">
                  <c:v>Site7 DM</c:v>
                </c:pt>
                <c:pt idx="13">
                  <c:v>Site7 TM</c:v>
                </c:pt>
                <c:pt idx="14">
                  <c:v>Site8 DM</c:v>
                </c:pt>
                <c:pt idx="15">
                  <c:v>Site8 TM</c:v>
                </c:pt>
              </c:strCache>
            </c:strRef>
          </c:cat>
          <c:val>
            <c:numRef>
              <c:f>Sheet1!$G$105:$G$120</c:f>
              <c:numCache>
                <c:formatCode>General</c:formatCode>
                <c:ptCount val="16"/>
                <c:pt idx="0">
                  <c:v>6.1250440000000005E-3</c:v>
                </c:pt>
                <c:pt idx="1">
                  <c:v>1.6673793999999999E-2</c:v>
                </c:pt>
                <c:pt idx="2" formatCode="0.00E+00">
                  <c:v>0</c:v>
                </c:pt>
                <c:pt idx="3">
                  <c:v>6.1250219999999999E-3</c:v>
                </c:pt>
                <c:pt idx="4">
                  <c:v>0</c:v>
                </c:pt>
                <c:pt idx="5">
                  <c:v>0</c:v>
                </c:pt>
                <c:pt idx="6">
                  <c:v>2.6882303000000007E-2</c:v>
                </c:pt>
                <c:pt idx="7">
                  <c:v>3.947287700000001E-2</c:v>
                </c:pt>
                <c:pt idx="8">
                  <c:v>1.7014080000000002E-3</c:v>
                </c:pt>
                <c:pt idx="9">
                  <c:v>6.1250330000000002E-3</c:v>
                </c:pt>
                <c:pt idx="10">
                  <c:v>1.3270884000000002E-2</c:v>
                </c:pt>
                <c:pt idx="11">
                  <c:v>9.8681230000000029E-3</c:v>
                </c:pt>
                <c:pt idx="12">
                  <c:v>0</c:v>
                </c:pt>
                <c:pt idx="13">
                  <c:v>6.3293418000000004E-2</c:v>
                </c:pt>
                <c:pt idx="14">
                  <c:v>0</c:v>
                </c:pt>
                <c:pt idx="15">
                  <c:v>6.8057451000000019E-2</c:v>
                </c:pt>
              </c:numCache>
            </c:numRef>
          </c:val>
        </c:ser>
        <c:dLbls/>
        <c:gapWidth val="219"/>
        <c:overlap val="-27"/>
        <c:axId val="60495360"/>
        <c:axId val="60497280"/>
      </c:barChart>
      <c:lineChart>
        <c:grouping val="standard"/>
        <c:ser>
          <c:idx val="1"/>
          <c:order val="1"/>
          <c:tx>
            <c:strRef>
              <c:f>Sheet1!$H$104</c:f>
              <c:strCache>
                <c:ptCount val="1"/>
                <c:pt idx="0">
                  <c:v>EPA Drinking Water Standards MCL (ppb)</c:v>
                </c:pt>
              </c:strCache>
            </c:strRef>
          </c:tx>
          <c:spPr>
            <a:ln w="28575" cap="rnd">
              <a:solidFill>
                <a:schemeClr val="accent2"/>
              </a:solidFill>
              <a:round/>
            </a:ln>
            <a:effectLst/>
          </c:spPr>
          <c:marker>
            <c:symbol val="none"/>
          </c:marker>
          <c:cat>
            <c:strRef>
              <c:f>Sheet1!$F$105:$F$120</c:f>
              <c:strCache>
                <c:ptCount val="16"/>
                <c:pt idx="0">
                  <c:v>Site1 DM</c:v>
                </c:pt>
                <c:pt idx="1">
                  <c:v>Site1 TM</c:v>
                </c:pt>
                <c:pt idx="2">
                  <c:v>Site2 DM</c:v>
                </c:pt>
                <c:pt idx="3">
                  <c:v>Site2 TM</c:v>
                </c:pt>
                <c:pt idx="4">
                  <c:v>Site3 DM</c:v>
                </c:pt>
                <c:pt idx="5">
                  <c:v>Site3 TM</c:v>
                </c:pt>
                <c:pt idx="6">
                  <c:v>Site4 DM</c:v>
                </c:pt>
                <c:pt idx="7">
                  <c:v>Site4 TM</c:v>
                </c:pt>
                <c:pt idx="8">
                  <c:v>Site5 DM</c:v>
                </c:pt>
                <c:pt idx="9">
                  <c:v>Site5 TM</c:v>
                </c:pt>
                <c:pt idx="10">
                  <c:v>Site6 DM</c:v>
                </c:pt>
                <c:pt idx="11">
                  <c:v>Site6 TM</c:v>
                </c:pt>
                <c:pt idx="12">
                  <c:v>Site7 DM</c:v>
                </c:pt>
                <c:pt idx="13">
                  <c:v>Site7 TM</c:v>
                </c:pt>
                <c:pt idx="14">
                  <c:v>Site8 DM</c:v>
                </c:pt>
                <c:pt idx="15">
                  <c:v>Site8 TM</c:v>
                </c:pt>
              </c:strCache>
            </c:strRef>
          </c:cat>
          <c:val>
            <c:numRef>
              <c:f>Sheet1!$H$105:$H$120</c:f>
              <c:numCache>
                <c:formatCode>General</c:formatCode>
                <c:ptCount val="16"/>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numCache>
            </c:numRef>
          </c:val>
        </c:ser>
        <c:ser>
          <c:idx val="2"/>
          <c:order val="2"/>
          <c:tx>
            <c:strRef>
              <c:f>Sheet1!$I$104</c:f>
              <c:strCache>
                <c:ptCount val="1"/>
                <c:pt idx="0">
                  <c:v>EPA Aquatic Life Guidelines Chronic exposure (ppb)</c:v>
                </c:pt>
              </c:strCache>
            </c:strRef>
          </c:tx>
          <c:spPr>
            <a:ln w="28575" cap="rnd">
              <a:solidFill>
                <a:schemeClr val="accent3"/>
              </a:solidFill>
              <a:round/>
            </a:ln>
            <a:effectLst/>
          </c:spPr>
          <c:marker>
            <c:symbol val="none"/>
          </c:marker>
          <c:cat>
            <c:strRef>
              <c:f>Sheet1!$F$105:$F$120</c:f>
              <c:strCache>
                <c:ptCount val="16"/>
                <c:pt idx="0">
                  <c:v>Site1 DM</c:v>
                </c:pt>
                <c:pt idx="1">
                  <c:v>Site1 TM</c:v>
                </c:pt>
                <c:pt idx="2">
                  <c:v>Site2 DM</c:v>
                </c:pt>
                <c:pt idx="3">
                  <c:v>Site2 TM</c:v>
                </c:pt>
                <c:pt idx="4">
                  <c:v>Site3 DM</c:v>
                </c:pt>
                <c:pt idx="5">
                  <c:v>Site3 TM</c:v>
                </c:pt>
                <c:pt idx="6">
                  <c:v>Site4 DM</c:v>
                </c:pt>
                <c:pt idx="7">
                  <c:v>Site4 TM</c:v>
                </c:pt>
                <c:pt idx="8">
                  <c:v>Site5 DM</c:v>
                </c:pt>
                <c:pt idx="9">
                  <c:v>Site5 TM</c:v>
                </c:pt>
                <c:pt idx="10">
                  <c:v>Site6 DM</c:v>
                </c:pt>
                <c:pt idx="11">
                  <c:v>Site6 TM</c:v>
                </c:pt>
                <c:pt idx="12">
                  <c:v>Site7 DM</c:v>
                </c:pt>
                <c:pt idx="13">
                  <c:v>Site7 TM</c:v>
                </c:pt>
                <c:pt idx="14">
                  <c:v>Site8 DM</c:v>
                </c:pt>
                <c:pt idx="15">
                  <c:v>Site8 TM</c:v>
                </c:pt>
              </c:strCache>
            </c:strRef>
          </c:cat>
          <c:val>
            <c:numRef>
              <c:f>Sheet1!$I$105:$I$120</c:f>
              <c:numCache>
                <c:formatCode>General</c:formatCode>
                <c:ptCount val="16"/>
                <c:pt idx="0">
                  <c:v>0.72000000000000008</c:v>
                </c:pt>
                <c:pt idx="1">
                  <c:v>0.72000000000000008</c:v>
                </c:pt>
                <c:pt idx="2">
                  <c:v>0.72000000000000008</c:v>
                </c:pt>
                <c:pt idx="3">
                  <c:v>0.72000000000000008</c:v>
                </c:pt>
                <c:pt idx="4">
                  <c:v>0.72000000000000008</c:v>
                </c:pt>
                <c:pt idx="5">
                  <c:v>0.72000000000000008</c:v>
                </c:pt>
                <c:pt idx="6">
                  <c:v>0.72000000000000008</c:v>
                </c:pt>
                <c:pt idx="7">
                  <c:v>0.72000000000000008</c:v>
                </c:pt>
                <c:pt idx="8">
                  <c:v>0.72000000000000008</c:v>
                </c:pt>
                <c:pt idx="9">
                  <c:v>0.72000000000000008</c:v>
                </c:pt>
                <c:pt idx="10">
                  <c:v>0.72000000000000008</c:v>
                </c:pt>
                <c:pt idx="11">
                  <c:v>0.72000000000000008</c:v>
                </c:pt>
                <c:pt idx="12">
                  <c:v>0.72000000000000008</c:v>
                </c:pt>
                <c:pt idx="13">
                  <c:v>0.72000000000000008</c:v>
                </c:pt>
                <c:pt idx="14">
                  <c:v>0.72000000000000008</c:v>
                </c:pt>
                <c:pt idx="15">
                  <c:v>0.72000000000000008</c:v>
                </c:pt>
              </c:numCache>
            </c:numRef>
          </c:val>
        </c:ser>
        <c:dLbls/>
        <c:marker val="1"/>
        <c:axId val="60495360"/>
        <c:axId val="60497280"/>
      </c:lineChart>
      <c:catAx>
        <c:axId val="60495360"/>
        <c:scaling>
          <c:orientation val="minMax"/>
        </c:scaling>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b="0" i="0" baseline="0">
                    <a:effectLst/>
                  </a:rPr>
                  <a:t>Site Number (Dissolved Metals - DM Total Metals - TM)</a:t>
                </a:r>
                <a:endParaRPr lang="en-US" sz="1800">
                  <a:effectLst/>
                </a:endParaRPr>
              </a:p>
            </c:rich>
          </c:tx>
          <c:layout/>
          <c:spPr>
            <a:noFill/>
            <a:ln>
              <a:noFill/>
            </a:ln>
            <a:effectLst/>
          </c:spPr>
        </c:title>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b"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0497280"/>
        <c:crossesAt val="1.0000000000000005E-3"/>
        <c:auto val="1"/>
        <c:lblAlgn val="ctr"/>
        <c:lblOffset val="100"/>
      </c:catAx>
      <c:valAx>
        <c:axId val="60497280"/>
        <c:scaling>
          <c:logBase val="10"/>
          <c:orientation val="minMax"/>
        </c:scaling>
        <c:axPos val="l"/>
        <c:majorGridlines>
          <c:spPr>
            <a:ln w="9525" cap="flat" cmpd="sng" algn="ctr">
              <a:solidFill>
                <a:srgbClr val="E7E6E6">
                  <a:lumMod val="90000"/>
                </a:srgb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Concentrations of Cadmium (ppb)</a:t>
                </a:r>
              </a:p>
            </c:rich>
          </c:tx>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0495360"/>
        <c:crosses val="autoZero"/>
        <c:crossBetween val="between"/>
      </c:valAx>
      <c:spPr>
        <a:noFill/>
        <a:ln>
          <a:noFill/>
        </a:ln>
        <a:effectLst/>
      </c:spPr>
    </c:plotArea>
    <c:legend>
      <c:legendPos val="tr"/>
      <c:layout>
        <c:manualLayout>
          <c:xMode val="edge"/>
          <c:yMode val="edge"/>
          <c:x val="0.82275435750186121"/>
          <c:y val="6.4626076346563824E-2"/>
          <c:w val="0.17628115236673347"/>
          <c:h val="0.41295411095517742"/>
        </c:manualLayout>
      </c:layout>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500" b="0" i="0" u="none" strike="noStrike" kern="1200" spc="0" baseline="0">
                <a:solidFill>
                  <a:schemeClr val="tx1">
                    <a:lumMod val="65000"/>
                    <a:lumOff val="35000"/>
                  </a:schemeClr>
                </a:solidFill>
                <a:latin typeface="+mn-lt"/>
                <a:ea typeface="+mn-ea"/>
                <a:cs typeface="+mn-cs"/>
              </a:defRPr>
            </a:pPr>
            <a:r>
              <a:rPr lang="en-US" sz="2500" baseline="0" dirty="0" smtClean="0"/>
              <a:t>Lead</a:t>
            </a:r>
            <a:endParaRPr lang="en-US" sz="2500" baseline="0" dirty="0"/>
          </a:p>
        </c:rich>
      </c:tx>
      <c:layout>
        <c:manualLayout>
          <c:xMode val="edge"/>
          <c:yMode val="edge"/>
          <c:x val="0.35143954708758535"/>
          <c:y val="5.7955192183285306E-2"/>
        </c:manualLayout>
      </c:layout>
      <c:spPr>
        <a:noFill/>
        <a:ln>
          <a:noFill/>
        </a:ln>
        <a:effectLst/>
      </c:spPr>
    </c:title>
    <c:plotArea>
      <c:layout>
        <c:manualLayout>
          <c:layoutTarget val="inner"/>
          <c:xMode val="edge"/>
          <c:yMode val="edge"/>
          <c:x val="8.2611124729920021E-2"/>
          <c:y val="0.30917888988100617"/>
          <c:w val="0.70240399689871214"/>
          <c:h val="0.4755085530085742"/>
        </c:manualLayout>
      </c:layout>
      <c:barChart>
        <c:barDir val="col"/>
        <c:grouping val="clustered"/>
        <c:ser>
          <c:idx val="0"/>
          <c:order val="0"/>
          <c:tx>
            <c:strRef>
              <c:f>Sheet1!$E$75</c:f>
              <c:strCache>
                <c:ptCount val="1"/>
                <c:pt idx="0">
                  <c:v>Pb (ppb)</c:v>
                </c:pt>
              </c:strCache>
            </c:strRef>
          </c:tx>
          <c:spPr>
            <a:solidFill>
              <a:schemeClr val="accent1"/>
            </a:solidFill>
            <a:ln>
              <a:noFill/>
            </a:ln>
            <a:effectLst/>
          </c:spPr>
          <c:cat>
            <c:strRef>
              <c:f>Sheet1!$D$76:$D$91</c:f>
              <c:strCache>
                <c:ptCount val="16"/>
                <c:pt idx="0">
                  <c:v>Site1 DM</c:v>
                </c:pt>
                <c:pt idx="1">
                  <c:v>Site1 TM</c:v>
                </c:pt>
                <c:pt idx="2">
                  <c:v>Site2 DM</c:v>
                </c:pt>
                <c:pt idx="3">
                  <c:v>Site2 TM</c:v>
                </c:pt>
                <c:pt idx="4">
                  <c:v>Site3 DM</c:v>
                </c:pt>
                <c:pt idx="5">
                  <c:v>Site3 TM</c:v>
                </c:pt>
                <c:pt idx="6">
                  <c:v>Site4 DM</c:v>
                </c:pt>
                <c:pt idx="7">
                  <c:v>Site4 TM</c:v>
                </c:pt>
                <c:pt idx="8">
                  <c:v>Site5 DM</c:v>
                </c:pt>
                <c:pt idx="9">
                  <c:v>Site5 TM</c:v>
                </c:pt>
                <c:pt idx="10">
                  <c:v>Site6 DM</c:v>
                </c:pt>
                <c:pt idx="11">
                  <c:v>Site6 TM</c:v>
                </c:pt>
                <c:pt idx="12">
                  <c:v>Site7 DM</c:v>
                </c:pt>
                <c:pt idx="13">
                  <c:v>Site7 TM</c:v>
                </c:pt>
                <c:pt idx="14">
                  <c:v>Site8 DM</c:v>
                </c:pt>
                <c:pt idx="15">
                  <c:v>Site8 TM</c:v>
                </c:pt>
              </c:strCache>
            </c:strRef>
          </c:cat>
          <c:val>
            <c:numRef>
              <c:f>Sheet1!$E$76:$E$91</c:f>
              <c:numCache>
                <c:formatCode>General</c:formatCode>
                <c:ptCount val="16"/>
                <c:pt idx="0">
                  <c:v>0</c:v>
                </c:pt>
                <c:pt idx="1">
                  <c:v>0.14527899999999999</c:v>
                </c:pt>
                <c:pt idx="2">
                  <c:v>0</c:v>
                </c:pt>
                <c:pt idx="3">
                  <c:v>0.37972300000000009</c:v>
                </c:pt>
                <c:pt idx="4">
                  <c:v>0</c:v>
                </c:pt>
                <c:pt idx="5">
                  <c:v>0</c:v>
                </c:pt>
                <c:pt idx="6">
                  <c:v>0</c:v>
                </c:pt>
                <c:pt idx="7">
                  <c:v>0.30268600000000007</c:v>
                </c:pt>
                <c:pt idx="8">
                  <c:v>0</c:v>
                </c:pt>
                <c:pt idx="9">
                  <c:v>0.15639300000000003</c:v>
                </c:pt>
                <c:pt idx="10">
                  <c:v>0</c:v>
                </c:pt>
                <c:pt idx="11">
                  <c:v>3.8161E-2</c:v>
                </c:pt>
                <c:pt idx="12">
                  <c:v>0</c:v>
                </c:pt>
                <c:pt idx="13">
                  <c:v>2.6912789999999998</c:v>
                </c:pt>
                <c:pt idx="14">
                  <c:v>0</c:v>
                </c:pt>
                <c:pt idx="15">
                  <c:v>2.3615999999999997</c:v>
                </c:pt>
              </c:numCache>
            </c:numRef>
          </c:val>
        </c:ser>
        <c:dLbls/>
        <c:gapWidth val="219"/>
        <c:overlap val="-27"/>
        <c:axId val="60566144"/>
        <c:axId val="60580608"/>
      </c:barChart>
      <c:lineChart>
        <c:grouping val="standard"/>
        <c:ser>
          <c:idx val="1"/>
          <c:order val="1"/>
          <c:tx>
            <c:strRef>
              <c:f>Sheet1!$F$75</c:f>
              <c:strCache>
                <c:ptCount val="1"/>
                <c:pt idx="0">
                  <c:v>EPA Drinking Water Standards MCL (ppb)</c:v>
                </c:pt>
              </c:strCache>
            </c:strRef>
          </c:tx>
          <c:spPr>
            <a:ln w="28575" cap="rnd">
              <a:solidFill>
                <a:schemeClr val="accent2"/>
              </a:solidFill>
              <a:round/>
            </a:ln>
            <a:effectLst/>
          </c:spPr>
          <c:marker>
            <c:symbol val="none"/>
          </c:marker>
          <c:cat>
            <c:strRef>
              <c:f>Sheet1!$D$76:$D$91</c:f>
              <c:strCache>
                <c:ptCount val="16"/>
                <c:pt idx="0">
                  <c:v>Site1 DM</c:v>
                </c:pt>
                <c:pt idx="1">
                  <c:v>Site1 TM</c:v>
                </c:pt>
                <c:pt idx="2">
                  <c:v>Site2 DM</c:v>
                </c:pt>
                <c:pt idx="3">
                  <c:v>Site2 TM</c:v>
                </c:pt>
                <c:pt idx="4">
                  <c:v>Site3 DM</c:v>
                </c:pt>
                <c:pt idx="5">
                  <c:v>Site3 TM</c:v>
                </c:pt>
                <c:pt idx="6">
                  <c:v>Site4 DM</c:v>
                </c:pt>
                <c:pt idx="7">
                  <c:v>Site4 TM</c:v>
                </c:pt>
                <c:pt idx="8">
                  <c:v>Site5 DM</c:v>
                </c:pt>
                <c:pt idx="9">
                  <c:v>Site5 TM</c:v>
                </c:pt>
                <c:pt idx="10">
                  <c:v>Site6 DM</c:v>
                </c:pt>
                <c:pt idx="11">
                  <c:v>Site6 TM</c:v>
                </c:pt>
                <c:pt idx="12">
                  <c:v>Site7 DM</c:v>
                </c:pt>
                <c:pt idx="13">
                  <c:v>Site7 TM</c:v>
                </c:pt>
                <c:pt idx="14">
                  <c:v>Site8 DM</c:v>
                </c:pt>
                <c:pt idx="15">
                  <c:v>Site8 TM</c:v>
                </c:pt>
              </c:strCache>
            </c:strRef>
          </c:cat>
          <c:val>
            <c:numRef>
              <c:f>Sheet1!$F$76:$F$91</c:f>
              <c:numCache>
                <c:formatCode>General</c:formatCode>
                <c:ptCount val="16"/>
                <c:pt idx="0">
                  <c:v>15</c:v>
                </c:pt>
                <c:pt idx="1">
                  <c:v>15</c:v>
                </c:pt>
                <c:pt idx="2">
                  <c:v>15</c:v>
                </c:pt>
                <c:pt idx="3">
                  <c:v>15</c:v>
                </c:pt>
                <c:pt idx="4">
                  <c:v>15</c:v>
                </c:pt>
                <c:pt idx="5">
                  <c:v>15</c:v>
                </c:pt>
                <c:pt idx="6">
                  <c:v>15</c:v>
                </c:pt>
                <c:pt idx="7">
                  <c:v>15</c:v>
                </c:pt>
                <c:pt idx="8">
                  <c:v>15</c:v>
                </c:pt>
                <c:pt idx="9">
                  <c:v>15</c:v>
                </c:pt>
                <c:pt idx="10">
                  <c:v>15</c:v>
                </c:pt>
                <c:pt idx="11">
                  <c:v>15</c:v>
                </c:pt>
                <c:pt idx="12">
                  <c:v>15</c:v>
                </c:pt>
                <c:pt idx="13">
                  <c:v>15</c:v>
                </c:pt>
                <c:pt idx="14">
                  <c:v>15</c:v>
                </c:pt>
                <c:pt idx="15">
                  <c:v>15</c:v>
                </c:pt>
              </c:numCache>
            </c:numRef>
          </c:val>
        </c:ser>
        <c:ser>
          <c:idx val="2"/>
          <c:order val="2"/>
          <c:tx>
            <c:strRef>
              <c:f>Sheet1!$G$75</c:f>
              <c:strCache>
                <c:ptCount val="1"/>
                <c:pt idx="0">
                  <c:v>EPA Aquatic Life Guidelines Chronic exposure (ppb)</c:v>
                </c:pt>
              </c:strCache>
            </c:strRef>
          </c:tx>
          <c:spPr>
            <a:ln w="28575" cap="rnd">
              <a:solidFill>
                <a:schemeClr val="accent3"/>
              </a:solidFill>
              <a:round/>
            </a:ln>
            <a:effectLst/>
          </c:spPr>
          <c:marker>
            <c:symbol val="none"/>
          </c:marker>
          <c:cat>
            <c:strRef>
              <c:f>Sheet1!$D$76:$D$91</c:f>
              <c:strCache>
                <c:ptCount val="16"/>
                <c:pt idx="0">
                  <c:v>Site1 DM</c:v>
                </c:pt>
                <c:pt idx="1">
                  <c:v>Site1 TM</c:v>
                </c:pt>
                <c:pt idx="2">
                  <c:v>Site2 DM</c:v>
                </c:pt>
                <c:pt idx="3">
                  <c:v>Site2 TM</c:v>
                </c:pt>
                <c:pt idx="4">
                  <c:v>Site3 DM</c:v>
                </c:pt>
                <c:pt idx="5">
                  <c:v>Site3 TM</c:v>
                </c:pt>
                <c:pt idx="6">
                  <c:v>Site4 DM</c:v>
                </c:pt>
                <c:pt idx="7">
                  <c:v>Site4 TM</c:v>
                </c:pt>
                <c:pt idx="8">
                  <c:v>Site5 DM</c:v>
                </c:pt>
                <c:pt idx="9">
                  <c:v>Site5 TM</c:v>
                </c:pt>
                <c:pt idx="10">
                  <c:v>Site6 DM</c:v>
                </c:pt>
                <c:pt idx="11">
                  <c:v>Site6 TM</c:v>
                </c:pt>
                <c:pt idx="12">
                  <c:v>Site7 DM</c:v>
                </c:pt>
                <c:pt idx="13">
                  <c:v>Site7 TM</c:v>
                </c:pt>
                <c:pt idx="14">
                  <c:v>Site8 DM</c:v>
                </c:pt>
                <c:pt idx="15">
                  <c:v>Site8 TM</c:v>
                </c:pt>
              </c:strCache>
            </c:strRef>
          </c:cat>
          <c:val>
            <c:numRef>
              <c:f>Sheet1!$G$76:$G$91</c:f>
              <c:numCache>
                <c:formatCode>General</c:formatCode>
                <c:ptCount val="16"/>
                <c:pt idx="0">
                  <c:v>2.5</c:v>
                </c:pt>
                <c:pt idx="1">
                  <c:v>2.5</c:v>
                </c:pt>
                <c:pt idx="2">
                  <c:v>2.5</c:v>
                </c:pt>
                <c:pt idx="3">
                  <c:v>2.5</c:v>
                </c:pt>
                <c:pt idx="4">
                  <c:v>2.5</c:v>
                </c:pt>
                <c:pt idx="5">
                  <c:v>2.5</c:v>
                </c:pt>
                <c:pt idx="6">
                  <c:v>2.5</c:v>
                </c:pt>
                <c:pt idx="7">
                  <c:v>2.5</c:v>
                </c:pt>
                <c:pt idx="8">
                  <c:v>2.5</c:v>
                </c:pt>
                <c:pt idx="9">
                  <c:v>2.5</c:v>
                </c:pt>
                <c:pt idx="10">
                  <c:v>2.5</c:v>
                </c:pt>
                <c:pt idx="11">
                  <c:v>2.5</c:v>
                </c:pt>
                <c:pt idx="12">
                  <c:v>2.5</c:v>
                </c:pt>
                <c:pt idx="13">
                  <c:v>2.5</c:v>
                </c:pt>
                <c:pt idx="14">
                  <c:v>2.5</c:v>
                </c:pt>
                <c:pt idx="15">
                  <c:v>2.5</c:v>
                </c:pt>
              </c:numCache>
            </c:numRef>
          </c:val>
        </c:ser>
        <c:dLbls/>
        <c:marker val="1"/>
        <c:axId val="60566144"/>
        <c:axId val="60580608"/>
      </c:lineChart>
      <c:catAx>
        <c:axId val="60566144"/>
        <c:scaling>
          <c:orientation val="minMax"/>
        </c:scaling>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b="0" i="0" baseline="0">
                    <a:effectLst/>
                  </a:rPr>
                  <a:t>Site Number (Dissolved Metals - DM Total Metals - TM)</a:t>
                </a:r>
                <a:endParaRPr lang="en-US" sz="1800">
                  <a:effectLst/>
                </a:endParaRPr>
              </a:p>
            </c:rich>
          </c:tx>
          <c:layout/>
          <c:spPr>
            <a:noFill/>
            <a:ln>
              <a:noFill/>
            </a:ln>
            <a:effectLst/>
          </c:spPr>
        </c:title>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0580608"/>
        <c:crossesAt val="1.0000000000000004E-2"/>
        <c:auto val="1"/>
        <c:lblAlgn val="ctr"/>
        <c:lblOffset val="100"/>
      </c:catAx>
      <c:valAx>
        <c:axId val="60580608"/>
        <c:scaling>
          <c:logBase val="10"/>
          <c:orientation val="minMax"/>
        </c:scaling>
        <c:axPos val="l"/>
        <c:majorGridlines>
          <c:spPr>
            <a:ln w="9525" cap="flat" cmpd="sng" algn="ctr">
              <a:solidFill>
                <a:srgbClr val="E7E6E6">
                  <a:lumMod val="90000"/>
                </a:srgb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Concentrations of Lead (ppb)</a:t>
                </a:r>
              </a:p>
            </c:rich>
          </c:tx>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0566144"/>
        <c:crosses val="autoZero"/>
        <c:crossBetween val="between"/>
      </c:valAx>
      <c:spPr>
        <a:noFill/>
        <a:ln>
          <a:noFill/>
        </a:ln>
        <a:effectLst/>
      </c:spPr>
    </c:plotArea>
    <c:legend>
      <c:legendPos val="tr"/>
      <c:layout>
        <c:manualLayout>
          <c:xMode val="edge"/>
          <c:yMode val="edge"/>
          <c:x val="0.79564936064442937"/>
          <c:y val="0.10511967953625417"/>
          <c:w val="0.20037376504324131"/>
          <c:h val="0.29978110886731824"/>
        </c:manualLayout>
      </c:layout>
      <c:spPr>
        <a:noFill/>
        <a:ln>
          <a:noFill/>
        </a:ln>
        <a:effectLst/>
      </c:spPr>
      <c:txPr>
        <a:bodyPr rot="0" spcFirstLastPara="1" vertOverflow="ellipsis" vert="horz" wrap="square" anchor="ctr" anchorCtr="1"/>
        <a:lstStyle/>
        <a:p>
          <a:pPr>
            <a:defRPr sz="1200" b="0" i="0" u="none" strike="noStrike" kern="1200" baseline="0">
              <a:ln>
                <a:noFill/>
              </a:ln>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Arsenic</a:t>
            </a:r>
          </a:p>
        </c:rich>
      </c:tx>
      <c:layout>
        <c:manualLayout>
          <c:xMode val="edge"/>
          <c:yMode val="edge"/>
          <c:x val="0.34101188889137751"/>
          <c:y val="6.8807401581486682E-2"/>
        </c:manualLayout>
      </c:layout>
      <c:spPr>
        <a:noFill/>
        <a:ln>
          <a:noFill/>
        </a:ln>
        <a:effectLst/>
      </c:spPr>
    </c:title>
    <c:plotArea>
      <c:layout>
        <c:manualLayout>
          <c:layoutTarget val="inner"/>
          <c:xMode val="edge"/>
          <c:yMode val="edge"/>
          <c:x val="7.9621499741347107E-2"/>
          <c:y val="0.19586650315474732"/>
          <c:w val="0.68530725987292573"/>
          <c:h val="0.62744476219457712"/>
        </c:manualLayout>
      </c:layout>
      <c:barChart>
        <c:barDir val="col"/>
        <c:grouping val="clustered"/>
        <c:ser>
          <c:idx val="0"/>
          <c:order val="0"/>
          <c:tx>
            <c:strRef>
              <c:f>Sheet1!$C$127</c:f>
              <c:strCache>
                <c:ptCount val="1"/>
                <c:pt idx="0">
                  <c:v>As (ppb)</c:v>
                </c:pt>
              </c:strCache>
            </c:strRef>
          </c:tx>
          <c:spPr>
            <a:solidFill>
              <a:schemeClr val="accent1"/>
            </a:solidFill>
            <a:ln>
              <a:noFill/>
            </a:ln>
            <a:effectLst/>
          </c:spPr>
          <c:cat>
            <c:strRef>
              <c:f>Sheet1!$B$128:$B$143</c:f>
              <c:strCache>
                <c:ptCount val="16"/>
                <c:pt idx="0">
                  <c:v>Site1 DM</c:v>
                </c:pt>
                <c:pt idx="1">
                  <c:v>Site1 TM</c:v>
                </c:pt>
                <c:pt idx="2">
                  <c:v>Site2 DM</c:v>
                </c:pt>
                <c:pt idx="3">
                  <c:v>Site2 TM</c:v>
                </c:pt>
                <c:pt idx="4">
                  <c:v>Site3 DM</c:v>
                </c:pt>
                <c:pt idx="5">
                  <c:v>Site3 TM</c:v>
                </c:pt>
                <c:pt idx="6">
                  <c:v>Site4 DM</c:v>
                </c:pt>
                <c:pt idx="7">
                  <c:v>Site4 TM</c:v>
                </c:pt>
                <c:pt idx="8">
                  <c:v>Site5 DM</c:v>
                </c:pt>
                <c:pt idx="9">
                  <c:v>Site5 TM</c:v>
                </c:pt>
                <c:pt idx="10">
                  <c:v>Site6 DM</c:v>
                </c:pt>
                <c:pt idx="11">
                  <c:v>Site6 TM</c:v>
                </c:pt>
                <c:pt idx="12">
                  <c:v>Site7 DM</c:v>
                </c:pt>
                <c:pt idx="13">
                  <c:v>Site7 TM</c:v>
                </c:pt>
                <c:pt idx="14">
                  <c:v>Site8 DM</c:v>
                </c:pt>
                <c:pt idx="15">
                  <c:v>Site8 TM</c:v>
                </c:pt>
              </c:strCache>
            </c:strRef>
          </c:cat>
          <c:val>
            <c:numRef>
              <c:f>Sheet1!$C$128:$C$143</c:f>
              <c:numCache>
                <c:formatCode>General</c:formatCode>
                <c:ptCount val="16"/>
                <c:pt idx="0">
                  <c:v>0.19876500000000002</c:v>
                </c:pt>
                <c:pt idx="1">
                  <c:v>0.25898700000000002</c:v>
                </c:pt>
                <c:pt idx="2">
                  <c:v>0.519092</c:v>
                </c:pt>
                <c:pt idx="3">
                  <c:v>0.52722000000000002</c:v>
                </c:pt>
                <c:pt idx="4">
                  <c:v>4.2214739999999997</c:v>
                </c:pt>
                <c:pt idx="5">
                  <c:v>3.737959</c:v>
                </c:pt>
                <c:pt idx="6">
                  <c:v>0.62217599999999995</c:v>
                </c:pt>
                <c:pt idx="7">
                  <c:v>0.94806500000000005</c:v>
                </c:pt>
                <c:pt idx="8">
                  <c:v>0.30775600000000003</c:v>
                </c:pt>
                <c:pt idx="9">
                  <c:v>0.48362200000000005</c:v>
                </c:pt>
                <c:pt idx="10">
                  <c:v>0.32327300000000009</c:v>
                </c:pt>
                <c:pt idx="11">
                  <c:v>0.42081200000000007</c:v>
                </c:pt>
                <c:pt idx="12">
                  <c:v>1.3038999999999998</c:v>
                </c:pt>
                <c:pt idx="13">
                  <c:v>0.58707500000000001</c:v>
                </c:pt>
                <c:pt idx="14">
                  <c:v>1.332722</c:v>
                </c:pt>
                <c:pt idx="15">
                  <c:v>0.47032100000000016</c:v>
                </c:pt>
              </c:numCache>
            </c:numRef>
          </c:val>
        </c:ser>
        <c:dLbls/>
        <c:gapWidth val="219"/>
        <c:overlap val="-27"/>
        <c:axId val="60731392"/>
        <c:axId val="60733312"/>
      </c:barChart>
      <c:lineChart>
        <c:grouping val="standard"/>
        <c:ser>
          <c:idx val="1"/>
          <c:order val="1"/>
          <c:tx>
            <c:strRef>
              <c:f>Sheet1!$D$127</c:f>
              <c:strCache>
                <c:ptCount val="1"/>
                <c:pt idx="0">
                  <c:v>EPA Drinking Water Standards MCL (ppb)</c:v>
                </c:pt>
              </c:strCache>
            </c:strRef>
          </c:tx>
          <c:spPr>
            <a:ln w="28575" cap="rnd">
              <a:solidFill>
                <a:schemeClr val="accent2"/>
              </a:solidFill>
              <a:round/>
            </a:ln>
            <a:effectLst/>
          </c:spPr>
          <c:marker>
            <c:symbol val="none"/>
          </c:marker>
          <c:cat>
            <c:strRef>
              <c:f>Sheet1!$B$128:$B$143</c:f>
              <c:strCache>
                <c:ptCount val="16"/>
                <c:pt idx="0">
                  <c:v>Site1 DM</c:v>
                </c:pt>
                <c:pt idx="1">
                  <c:v>Site1 TM</c:v>
                </c:pt>
                <c:pt idx="2">
                  <c:v>Site2 DM</c:v>
                </c:pt>
                <c:pt idx="3">
                  <c:v>Site2 TM</c:v>
                </c:pt>
                <c:pt idx="4">
                  <c:v>Site3 DM</c:v>
                </c:pt>
                <c:pt idx="5">
                  <c:v>Site3 TM</c:v>
                </c:pt>
                <c:pt idx="6">
                  <c:v>Site4 DM</c:v>
                </c:pt>
                <c:pt idx="7">
                  <c:v>Site4 TM</c:v>
                </c:pt>
                <c:pt idx="8">
                  <c:v>Site5 DM</c:v>
                </c:pt>
                <c:pt idx="9">
                  <c:v>Site5 TM</c:v>
                </c:pt>
                <c:pt idx="10">
                  <c:v>Site6 DM</c:v>
                </c:pt>
                <c:pt idx="11">
                  <c:v>Site6 TM</c:v>
                </c:pt>
                <c:pt idx="12">
                  <c:v>Site7 DM</c:v>
                </c:pt>
                <c:pt idx="13">
                  <c:v>Site7 TM</c:v>
                </c:pt>
                <c:pt idx="14">
                  <c:v>Site8 DM</c:v>
                </c:pt>
                <c:pt idx="15">
                  <c:v>Site8 TM</c:v>
                </c:pt>
              </c:strCache>
            </c:strRef>
          </c:cat>
          <c:val>
            <c:numRef>
              <c:f>Sheet1!$D$128:$D$143</c:f>
              <c:numCache>
                <c:formatCode>General</c:formatCode>
                <c:ptCount val="16"/>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numCache>
            </c:numRef>
          </c:val>
        </c:ser>
        <c:ser>
          <c:idx val="2"/>
          <c:order val="2"/>
          <c:tx>
            <c:strRef>
              <c:f>Sheet1!$E$127</c:f>
              <c:strCache>
                <c:ptCount val="1"/>
                <c:pt idx="0">
                  <c:v>EPA Aquatic Life Guidelines Chronic exposure (ppb)</c:v>
                </c:pt>
              </c:strCache>
            </c:strRef>
          </c:tx>
          <c:spPr>
            <a:ln w="28575" cap="rnd">
              <a:solidFill>
                <a:schemeClr val="accent3"/>
              </a:solidFill>
              <a:round/>
            </a:ln>
            <a:effectLst/>
          </c:spPr>
          <c:marker>
            <c:symbol val="none"/>
          </c:marker>
          <c:cat>
            <c:strRef>
              <c:f>Sheet1!$B$128:$B$143</c:f>
              <c:strCache>
                <c:ptCount val="16"/>
                <c:pt idx="0">
                  <c:v>Site1 DM</c:v>
                </c:pt>
                <c:pt idx="1">
                  <c:v>Site1 TM</c:v>
                </c:pt>
                <c:pt idx="2">
                  <c:v>Site2 DM</c:v>
                </c:pt>
                <c:pt idx="3">
                  <c:v>Site2 TM</c:v>
                </c:pt>
                <c:pt idx="4">
                  <c:v>Site3 DM</c:v>
                </c:pt>
                <c:pt idx="5">
                  <c:v>Site3 TM</c:v>
                </c:pt>
                <c:pt idx="6">
                  <c:v>Site4 DM</c:v>
                </c:pt>
                <c:pt idx="7">
                  <c:v>Site4 TM</c:v>
                </c:pt>
                <c:pt idx="8">
                  <c:v>Site5 DM</c:v>
                </c:pt>
                <c:pt idx="9">
                  <c:v>Site5 TM</c:v>
                </c:pt>
                <c:pt idx="10">
                  <c:v>Site6 DM</c:v>
                </c:pt>
                <c:pt idx="11">
                  <c:v>Site6 TM</c:v>
                </c:pt>
                <c:pt idx="12">
                  <c:v>Site7 DM</c:v>
                </c:pt>
                <c:pt idx="13">
                  <c:v>Site7 TM</c:v>
                </c:pt>
                <c:pt idx="14">
                  <c:v>Site8 DM</c:v>
                </c:pt>
                <c:pt idx="15">
                  <c:v>Site8 TM</c:v>
                </c:pt>
              </c:strCache>
            </c:strRef>
          </c:cat>
          <c:val>
            <c:numRef>
              <c:f>Sheet1!$E$128:$E$143</c:f>
              <c:numCache>
                <c:formatCode>General</c:formatCode>
                <c:ptCount val="16"/>
                <c:pt idx="0">
                  <c:v>150</c:v>
                </c:pt>
                <c:pt idx="1">
                  <c:v>150</c:v>
                </c:pt>
                <c:pt idx="2">
                  <c:v>150</c:v>
                </c:pt>
                <c:pt idx="3">
                  <c:v>150</c:v>
                </c:pt>
                <c:pt idx="4">
                  <c:v>150</c:v>
                </c:pt>
                <c:pt idx="5">
                  <c:v>150</c:v>
                </c:pt>
                <c:pt idx="6">
                  <c:v>150</c:v>
                </c:pt>
                <c:pt idx="7">
                  <c:v>150</c:v>
                </c:pt>
                <c:pt idx="8">
                  <c:v>150</c:v>
                </c:pt>
                <c:pt idx="9">
                  <c:v>150</c:v>
                </c:pt>
                <c:pt idx="10">
                  <c:v>150</c:v>
                </c:pt>
                <c:pt idx="11">
                  <c:v>150</c:v>
                </c:pt>
                <c:pt idx="12">
                  <c:v>150</c:v>
                </c:pt>
                <c:pt idx="13">
                  <c:v>150</c:v>
                </c:pt>
                <c:pt idx="14">
                  <c:v>150</c:v>
                </c:pt>
                <c:pt idx="15">
                  <c:v>150</c:v>
                </c:pt>
              </c:numCache>
            </c:numRef>
          </c:val>
        </c:ser>
        <c:dLbls/>
        <c:marker val="1"/>
        <c:axId val="60731392"/>
        <c:axId val="60733312"/>
      </c:lineChart>
      <c:catAx>
        <c:axId val="60731392"/>
        <c:scaling>
          <c:orientation val="minMax"/>
        </c:scaling>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Site Number (Dissolved Metals - DM Total Metals - TM)</a:t>
                </a:r>
              </a:p>
            </c:rich>
          </c:tx>
          <c:layout/>
          <c:spPr>
            <a:noFill/>
            <a:ln>
              <a:noFill/>
            </a:ln>
            <a:effectLst/>
          </c:spPr>
        </c:title>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0733312"/>
        <c:crossesAt val="0.1"/>
        <c:auto val="1"/>
        <c:lblAlgn val="ctr"/>
        <c:lblOffset val="100"/>
      </c:catAx>
      <c:valAx>
        <c:axId val="60733312"/>
        <c:scaling>
          <c:logBase val="10"/>
          <c:orientation val="minMax"/>
        </c:scaling>
        <c:axPos val="l"/>
        <c:majorGridlines>
          <c:spPr>
            <a:ln w="9525" cap="flat" cmpd="sng" algn="ctr">
              <a:solidFill>
                <a:srgbClr val="E7E6E6">
                  <a:lumMod val="90000"/>
                </a:srgb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Concentrations of Arsenic (ppb)</a:t>
                </a:r>
              </a:p>
            </c:rich>
          </c:tx>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0731392"/>
        <c:crosses val="autoZero"/>
        <c:crossBetween val="between"/>
      </c:valAx>
      <c:spPr>
        <a:noFill/>
        <a:ln>
          <a:noFill/>
        </a:ln>
        <a:effectLst/>
      </c:spPr>
    </c:plotArea>
    <c:legend>
      <c:legendPos val="tr"/>
      <c:layout>
        <c:manualLayout>
          <c:xMode val="edge"/>
          <c:yMode val="edge"/>
          <c:x val="0.78566872210671845"/>
          <c:y val="1.9541302049142215E-2"/>
          <c:w val="0.21332273871549967"/>
          <c:h val="0.28356171154122367"/>
        </c:manualLayout>
      </c:layout>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sz="1500" baseline="0"/>
      </a:pPr>
      <a:endParaRPr lang="en-US"/>
    </a:p>
  </c:txPr>
  <c:externalData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smtClean="0"/>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AE0C8D-A2EB-4DA9-92C4-AC08A888A4D3}" type="datetimeFigureOut">
              <a:rPr lang="en-US" smtClean="0"/>
              <a:pPr/>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A25121-885D-48BD-B65D-464FCF0ED689}" type="slidenum">
              <a:rPr lang="en-US" smtClean="0"/>
              <a:pPr/>
              <a:t>‹#›</a:t>
            </a:fld>
            <a:endParaRPr lang="en-US"/>
          </a:p>
        </p:txBody>
      </p:sp>
    </p:spTree>
    <p:extLst>
      <p:ext uri="{BB962C8B-B14F-4D97-AF65-F5344CB8AC3E}">
        <p14:creationId xmlns:p14="http://schemas.microsoft.com/office/powerpoint/2010/main" xmlns="" val="1793442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AE0C8D-A2EB-4DA9-92C4-AC08A888A4D3}" type="datetimeFigureOut">
              <a:rPr lang="en-US" smtClean="0"/>
              <a:pPr/>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A25121-885D-48BD-B65D-464FCF0ED689}" type="slidenum">
              <a:rPr lang="en-US" smtClean="0"/>
              <a:pPr/>
              <a:t>‹#›</a:t>
            </a:fld>
            <a:endParaRPr lang="en-US"/>
          </a:p>
        </p:txBody>
      </p:sp>
    </p:spTree>
    <p:extLst>
      <p:ext uri="{BB962C8B-B14F-4D97-AF65-F5344CB8AC3E}">
        <p14:creationId xmlns:p14="http://schemas.microsoft.com/office/powerpoint/2010/main" xmlns="" val="3307948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AE0C8D-A2EB-4DA9-92C4-AC08A888A4D3}" type="datetimeFigureOut">
              <a:rPr lang="en-US" smtClean="0"/>
              <a:pPr/>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A25121-885D-48BD-B65D-464FCF0ED689}" type="slidenum">
              <a:rPr lang="en-US" smtClean="0"/>
              <a:pPr/>
              <a:t>‹#›</a:t>
            </a:fld>
            <a:endParaRPr lang="en-US"/>
          </a:p>
        </p:txBody>
      </p:sp>
    </p:spTree>
    <p:extLst>
      <p:ext uri="{BB962C8B-B14F-4D97-AF65-F5344CB8AC3E}">
        <p14:creationId xmlns:p14="http://schemas.microsoft.com/office/powerpoint/2010/main" xmlns="" val="967364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AE0C8D-A2EB-4DA9-92C4-AC08A888A4D3}" type="datetimeFigureOut">
              <a:rPr lang="en-US" smtClean="0"/>
              <a:pPr/>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A25121-885D-48BD-B65D-464FCF0ED689}" type="slidenum">
              <a:rPr lang="en-US" smtClean="0"/>
              <a:pPr/>
              <a:t>‹#›</a:t>
            </a:fld>
            <a:endParaRPr lang="en-US"/>
          </a:p>
        </p:txBody>
      </p:sp>
    </p:spTree>
    <p:extLst>
      <p:ext uri="{BB962C8B-B14F-4D97-AF65-F5344CB8AC3E}">
        <p14:creationId xmlns:p14="http://schemas.microsoft.com/office/powerpoint/2010/main" xmlns="" val="3818120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smtClean="0"/>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AE0C8D-A2EB-4DA9-92C4-AC08A888A4D3}" type="datetimeFigureOut">
              <a:rPr lang="en-US" smtClean="0"/>
              <a:pPr/>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A25121-885D-48BD-B65D-464FCF0ED689}" type="slidenum">
              <a:rPr lang="en-US" smtClean="0"/>
              <a:pPr/>
              <a:t>‹#›</a:t>
            </a:fld>
            <a:endParaRPr lang="en-US"/>
          </a:p>
        </p:txBody>
      </p:sp>
    </p:spTree>
    <p:extLst>
      <p:ext uri="{BB962C8B-B14F-4D97-AF65-F5344CB8AC3E}">
        <p14:creationId xmlns:p14="http://schemas.microsoft.com/office/powerpoint/2010/main" xmlns="" val="3437716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2AE0C8D-A2EB-4DA9-92C4-AC08A888A4D3}" type="datetimeFigureOut">
              <a:rPr lang="en-US" smtClean="0"/>
              <a:pPr/>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A25121-885D-48BD-B65D-464FCF0ED689}" type="slidenum">
              <a:rPr lang="en-US" smtClean="0"/>
              <a:pPr/>
              <a:t>‹#›</a:t>
            </a:fld>
            <a:endParaRPr lang="en-US"/>
          </a:p>
        </p:txBody>
      </p:sp>
    </p:spTree>
    <p:extLst>
      <p:ext uri="{BB962C8B-B14F-4D97-AF65-F5344CB8AC3E}">
        <p14:creationId xmlns:p14="http://schemas.microsoft.com/office/powerpoint/2010/main" xmlns="" val="926539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AE0C8D-A2EB-4DA9-92C4-AC08A888A4D3}" type="datetimeFigureOut">
              <a:rPr lang="en-US" smtClean="0"/>
              <a:pPr/>
              <a:t>4/9/2018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A25121-885D-48BD-B65D-464FCF0ED689}" type="slidenum">
              <a:rPr lang="en-US" smtClean="0"/>
              <a:pPr/>
              <a:t>‹#›</a:t>
            </a:fld>
            <a:endParaRPr lang="en-US"/>
          </a:p>
        </p:txBody>
      </p:sp>
    </p:spTree>
    <p:extLst>
      <p:ext uri="{BB962C8B-B14F-4D97-AF65-F5344CB8AC3E}">
        <p14:creationId xmlns:p14="http://schemas.microsoft.com/office/powerpoint/2010/main" xmlns="" val="1842889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AE0C8D-A2EB-4DA9-92C4-AC08A888A4D3}" type="datetimeFigureOut">
              <a:rPr lang="en-US" smtClean="0"/>
              <a:pPr/>
              <a:t>4/9/2018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A25121-885D-48BD-B65D-464FCF0ED689}" type="slidenum">
              <a:rPr lang="en-US" smtClean="0"/>
              <a:pPr/>
              <a:t>‹#›</a:t>
            </a:fld>
            <a:endParaRPr lang="en-US"/>
          </a:p>
        </p:txBody>
      </p:sp>
    </p:spTree>
    <p:extLst>
      <p:ext uri="{BB962C8B-B14F-4D97-AF65-F5344CB8AC3E}">
        <p14:creationId xmlns:p14="http://schemas.microsoft.com/office/powerpoint/2010/main" xmlns="" val="2015651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AE0C8D-A2EB-4DA9-92C4-AC08A888A4D3}" type="datetimeFigureOut">
              <a:rPr lang="en-US" smtClean="0"/>
              <a:pPr/>
              <a:t>4/9/2018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A25121-885D-48BD-B65D-464FCF0ED689}" type="slidenum">
              <a:rPr lang="en-US" smtClean="0"/>
              <a:pPr/>
              <a:t>‹#›</a:t>
            </a:fld>
            <a:endParaRPr lang="en-US"/>
          </a:p>
        </p:txBody>
      </p:sp>
    </p:spTree>
    <p:extLst>
      <p:ext uri="{BB962C8B-B14F-4D97-AF65-F5344CB8AC3E}">
        <p14:creationId xmlns:p14="http://schemas.microsoft.com/office/powerpoint/2010/main" xmlns="" val="4232825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smtClean="0"/>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AE0C8D-A2EB-4DA9-92C4-AC08A888A4D3}" type="datetimeFigureOut">
              <a:rPr lang="en-US" smtClean="0"/>
              <a:pPr/>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A25121-885D-48BD-B65D-464FCF0ED689}" type="slidenum">
              <a:rPr lang="en-US" smtClean="0"/>
              <a:pPr/>
              <a:t>‹#›</a:t>
            </a:fld>
            <a:endParaRPr lang="en-US"/>
          </a:p>
        </p:txBody>
      </p:sp>
    </p:spTree>
    <p:extLst>
      <p:ext uri="{BB962C8B-B14F-4D97-AF65-F5344CB8AC3E}">
        <p14:creationId xmlns:p14="http://schemas.microsoft.com/office/powerpoint/2010/main" xmlns="" val="4227013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smtClean="0"/>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AE0C8D-A2EB-4DA9-92C4-AC08A888A4D3}" type="datetimeFigureOut">
              <a:rPr lang="en-US" smtClean="0"/>
              <a:pPr/>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A25121-885D-48BD-B65D-464FCF0ED689}" type="slidenum">
              <a:rPr lang="en-US" smtClean="0"/>
              <a:pPr/>
              <a:t>‹#›</a:t>
            </a:fld>
            <a:endParaRPr lang="en-US"/>
          </a:p>
        </p:txBody>
      </p:sp>
    </p:spTree>
    <p:extLst>
      <p:ext uri="{BB962C8B-B14F-4D97-AF65-F5344CB8AC3E}">
        <p14:creationId xmlns:p14="http://schemas.microsoft.com/office/powerpoint/2010/main" xmlns="" val="1479916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32AE0C8D-A2EB-4DA9-92C4-AC08A888A4D3}" type="datetimeFigureOut">
              <a:rPr lang="en-US" smtClean="0"/>
              <a:pPr/>
              <a:t>4/9/2018</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17A25121-885D-48BD-B65D-464FCF0ED689}" type="slidenum">
              <a:rPr lang="en-US" smtClean="0"/>
              <a:pPr/>
              <a:t>‹#›</a:t>
            </a:fld>
            <a:endParaRPr lang="en-US"/>
          </a:p>
        </p:txBody>
      </p:sp>
    </p:spTree>
    <p:extLst>
      <p:ext uri="{BB962C8B-B14F-4D97-AF65-F5344CB8AC3E}">
        <p14:creationId xmlns:p14="http://schemas.microsoft.com/office/powerpoint/2010/main" xmlns="" val="13112284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chart" Target="../charts/chart4.xml"/><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chart" Target="../charts/chart2.xml"/><Relationship Id="rId5" Type="http://schemas.openxmlformats.org/officeDocument/2006/relationships/image" Target="../media/image4.jpeg"/><Relationship Id="rId15" Type="http://schemas.openxmlformats.org/officeDocument/2006/relationships/image" Target="../media/image9.png"/><Relationship Id="rId10" Type="http://schemas.openxmlformats.org/officeDocument/2006/relationships/chart" Target="../charts/chart1.xml"/><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ounded Rectangle 100"/>
          <p:cNvSpPr/>
          <p:nvPr/>
        </p:nvSpPr>
        <p:spPr>
          <a:xfrm>
            <a:off x="34515679" y="5160683"/>
            <a:ext cx="8941929" cy="27398329"/>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a:off x="389594" y="5160683"/>
            <a:ext cx="8623777" cy="17674643"/>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a:off x="9215154" y="5160683"/>
            <a:ext cx="8159004" cy="17674643"/>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a:off x="307974" y="22987726"/>
            <a:ext cx="17065625" cy="9510142"/>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a:off x="17569495" y="5128186"/>
            <a:ext cx="16744869" cy="27398330"/>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1" y="0"/>
            <a:ext cx="43891200" cy="480860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Placeholder 166"/>
          <p:cNvSpPr txBox="1">
            <a:spLocks/>
          </p:cNvSpPr>
          <p:nvPr/>
        </p:nvSpPr>
        <p:spPr>
          <a:xfrm>
            <a:off x="9235673" y="5837818"/>
            <a:ext cx="7609991" cy="1858970"/>
          </a:xfrm>
          <a:prstGeom prst="rect">
            <a:avLst/>
          </a:prstGeom>
        </p:spPr>
        <p:txBody>
          <a:bodyPr wrap="square" lIns="91440" tIns="91440" rIns="91440" bIns="91440">
            <a:spAutoFit/>
          </a:bodyPr>
          <a:lstStyle>
            <a:lvl1pPr marL="0" indent="0" algn="l" defTabSz="3761915" rtl="0" eaLnBrk="1" latinLnBrk="0" hangingPunct="1">
              <a:spcBef>
                <a:spcPct val="20000"/>
              </a:spcBef>
              <a:buFont typeface="Arial" pitchFamily="34" charset="0"/>
              <a:buNone/>
              <a:defRPr sz="1800"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273565" indent="-489833"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2pPr>
            <a:lvl3pPr marL="1763397" indent="-489833"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3pPr>
            <a:lvl4pPr marL="2302214" indent="-538817"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4pPr>
            <a:lvl5pPr marL="2694080" indent="-391866"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pPr marL="285750" marR="0" lvl="0" indent="-285750" algn="l" defTabSz="3761915"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rgbClr val="738AC8">
                    <a:lumMod val="50000"/>
                  </a:srgbClr>
                </a:solidFill>
                <a:effectLst/>
                <a:uLnTx/>
                <a:uFillTx/>
              </a:rPr>
              <a:t>Sampled for total and dissolved metals using 0.45 </a:t>
            </a:r>
            <a:r>
              <a:rPr kumimoji="0" lang="el-GR" sz="1600" b="0" i="0" u="none" strike="noStrike" kern="1200" cap="none" spc="0" normalizeH="0" baseline="0" noProof="0" dirty="0" smtClean="0">
                <a:ln>
                  <a:noFill/>
                </a:ln>
                <a:solidFill>
                  <a:srgbClr val="738AC8">
                    <a:lumMod val="50000"/>
                  </a:srgbClr>
                </a:solidFill>
                <a:effectLst/>
                <a:uLnTx/>
                <a:uFillTx/>
              </a:rPr>
              <a:t>μ</a:t>
            </a:r>
            <a:r>
              <a:rPr kumimoji="0" lang="en-US" sz="1600" b="0" i="0" u="none" strike="noStrike" kern="1200" cap="none" spc="0" normalizeH="0" baseline="0" noProof="0" dirty="0" smtClean="0">
                <a:ln>
                  <a:noFill/>
                </a:ln>
                <a:solidFill>
                  <a:srgbClr val="738AC8">
                    <a:lumMod val="50000"/>
                  </a:srgbClr>
                </a:solidFill>
                <a:effectLst/>
                <a:uLnTx/>
                <a:uFillTx/>
              </a:rPr>
              <a:t>m filters and 50% nitric acid</a:t>
            </a:r>
          </a:p>
          <a:p>
            <a:pPr marL="285750" marR="0" lvl="0" indent="-285750" algn="l" defTabSz="3761915"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rgbClr val="738AC8">
                    <a:lumMod val="50000"/>
                  </a:srgbClr>
                </a:solidFill>
                <a:effectLst/>
                <a:uLnTx/>
                <a:uFillTx/>
              </a:rPr>
              <a:t>Used pH strips to get pH of site</a:t>
            </a:r>
          </a:p>
          <a:p>
            <a:pPr marL="285750" marR="0" lvl="0" indent="-285750" algn="l" defTabSz="3761915"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rgbClr val="738AC8">
                    <a:lumMod val="50000"/>
                  </a:srgbClr>
                </a:solidFill>
                <a:effectLst/>
                <a:uLnTx/>
                <a:uFillTx/>
              </a:rPr>
              <a:t>Samples were analyzed with an ICP-MS at Middlebury </a:t>
            </a:r>
            <a:r>
              <a:rPr kumimoji="0" lang="en-US" sz="1600" b="0" i="0" u="none" strike="noStrike" kern="1200" cap="none" spc="0" normalizeH="0" baseline="0" noProof="0" dirty="0" err="1" smtClean="0">
                <a:ln>
                  <a:noFill/>
                </a:ln>
                <a:solidFill>
                  <a:srgbClr val="738AC8">
                    <a:lumMod val="50000"/>
                  </a:srgbClr>
                </a:solidFill>
                <a:effectLst/>
                <a:uLnTx/>
                <a:uFillTx/>
              </a:rPr>
              <a:t>Colleg</a:t>
            </a:r>
            <a:r>
              <a:rPr lang="en-US" sz="1600" dirty="0" smtClean="0">
                <a:solidFill>
                  <a:srgbClr val="738AC8">
                    <a:lumMod val="50000"/>
                  </a:srgbClr>
                </a:solidFill>
              </a:rPr>
              <a:t>e</a:t>
            </a:r>
          </a:p>
          <a:p>
            <a:pPr marL="285750" indent="-285750">
              <a:buFont typeface="Arial" pitchFamily="34" charset="0"/>
              <a:buChar char="•"/>
              <a:defRPr/>
            </a:pPr>
            <a:r>
              <a:rPr kumimoji="0" lang="en-US" sz="1600" b="0" i="0" u="none" strike="noStrike" kern="1200" cap="none" spc="0" normalizeH="0" baseline="0" noProof="0" dirty="0" smtClean="0">
                <a:ln>
                  <a:noFill/>
                </a:ln>
                <a:solidFill>
                  <a:srgbClr val="738AC8">
                    <a:lumMod val="50000"/>
                  </a:srgbClr>
                </a:solidFill>
                <a:effectLst/>
                <a:uLnTx/>
                <a:uFillTx/>
              </a:rPr>
              <a:t>Elements</a:t>
            </a:r>
            <a:r>
              <a:rPr kumimoji="0" lang="en-US" sz="1600" b="0" i="0" u="none" strike="noStrike" kern="1200" cap="none" spc="0" normalizeH="0" noProof="0" dirty="0" smtClean="0">
                <a:ln>
                  <a:noFill/>
                </a:ln>
                <a:solidFill>
                  <a:srgbClr val="738AC8">
                    <a:lumMod val="50000"/>
                  </a:srgbClr>
                </a:solidFill>
                <a:effectLst/>
                <a:uLnTx/>
                <a:uFillTx/>
              </a:rPr>
              <a:t> tested for: Na, Al, K, Ca, </a:t>
            </a:r>
            <a:r>
              <a:rPr kumimoji="0" lang="en-US" sz="1600" b="0" i="0" u="none" strike="noStrike" kern="1200" cap="none" spc="0" normalizeH="0" noProof="0" dirty="0" err="1" smtClean="0">
                <a:ln>
                  <a:noFill/>
                </a:ln>
                <a:solidFill>
                  <a:srgbClr val="738AC8">
                    <a:lumMod val="50000"/>
                  </a:srgbClr>
                </a:solidFill>
                <a:effectLst/>
                <a:uLnTx/>
                <a:uFillTx/>
              </a:rPr>
              <a:t>Ti</a:t>
            </a:r>
            <a:r>
              <a:rPr kumimoji="0" lang="en-US" sz="1600" b="0" i="0" u="none" strike="noStrike" kern="1200" cap="none" spc="0" normalizeH="0" noProof="0" dirty="0" smtClean="0">
                <a:ln>
                  <a:noFill/>
                </a:ln>
                <a:solidFill>
                  <a:srgbClr val="738AC8">
                    <a:lumMod val="50000"/>
                  </a:srgbClr>
                </a:solidFill>
                <a:effectLst/>
                <a:uLnTx/>
                <a:uFillTx/>
              </a:rPr>
              <a:t>, </a:t>
            </a:r>
            <a:r>
              <a:rPr kumimoji="0" lang="en-US" sz="1600" b="0" i="0" u="none" strike="noStrike" kern="1200" cap="none" spc="0" normalizeH="0" noProof="0" dirty="0" err="1" smtClean="0">
                <a:ln>
                  <a:noFill/>
                </a:ln>
                <a:solidFill>
                  <a:srgbClr val="738AC8">
                    <a:lumMod val="50000"/>
                  </a:srgbClr>
                </a:solidFill>
                <a:effectLst/>
                <a:uLnTx/>
                <a:uFillTx/>
              </a:rPr>
              <a:t>Mn</a:t>
            </a:r>
            <a:r>
              <a:rPr kumimoji="0" lang="en-US" sz="1600" b="0" i="0" u="none" strike="noStrike" kern="1200" cap="none" spc="0" normalizeH="0" noProof="0" dirty="0" smtClean="0">
                <a:ln>
                  <a:noFill/>
                </a:ln>
                <a:solidFill>
                  <a:srgbClr val="738AC8">
                    <a:lumMod val="50000"/>
                  </a:srgbClr>
                </a:solidFill>
                <a:effectLst/>
                <a:uLnTx/>
                <a:uFillTx/>
              </a:rPr>
              <a:t>, Co, Cu, Zn, As, Se, </a:t>
            </a:r>
            <a:r>
              <a:rPr kumimoji="0" lang="en-US" sz="1600" b="0" i="0" u="none" strike="noStrike" kern="1200" cap="none" spc="0" normalizeH="0" noProof="0" dirty="0" err="1" smtClean="0">
                <a:ln>
                  <a:noFill/>
                </a:ln>
                <a:solidFill>
                  <a:srgbClr val="738AC8">
                    <a:lumMod val="50000"/>
                  </a:srgbClr>
                </a:solidFill>
                <a:effectLst/>
                <a:uLnTx/>
                <a:uFillTx/>
              </a:rPr>
              <a:t>Rb</a:t>
            </a:r>
            <a:r>
              <a:rPr kumimoji="0" lang="en-US" sz="1600" b="0" i="0" u="none" strike="noStrike" kern="1200" cap="none" spc="0" normalizeH="0" noProof="0" dirty="0" smtClean="0">
                <a:ln>
                  <a:noFill/>
                </a:ln>
                <a:solidFill>
                  <a:srgbClr val="738AC8">
                    <a:lumMod val="50000"/>
                  </a:srgbClr>
                </a:solidFill>
                <a:effectLst/>
                <a:uLnTx/>
                <a:uFillTx/>
              </a:rPr>
              <a:t>, </a:t>
            </a:r>
            <a:r>
              <a:rPr kumimoji="0" lang="en-US" sz="1600" b="0" i="0" u="none" strike="noStrike" kern="1200" cap="none" spc="0" normalizeH="0" noProof="0" dirty="0" err="1" smtClean="0">
                <a:ln>
                  <a:noFill/>
                </a:ln>
                <a:solidFill>
                  <a:srgbClr val="738AC8">
                    <a:lumMod val="50000"/>
                  </a:srgbClr>
                </a:solidFill>
                <a:effectLst/>
                <a:uLnTx/>
                <a:uFillTx/>
              </a:rPr>
              <a:t>Sr</a:t>
            </a:r>
            <a:r>
              <a:rPr kumimoji="0" lang="en-US" sz="1600" b="0" i="0" u="none" strike="noStrike" kern="1200" cap="none" spc="0" normalizeH="0" noProof="0" dirty="0" smtClean="0">
                <a:ln>
                  <a:noFill/>
                </a:ln>
                <a:solidFill>
                  <a:srgbClr val="738AC8">
                    <a:lumMod val="50000"/>
                  </a:srgbClr>
                </a:solidFill>
                <a:effectLst/>
                <a:uLnTx/>
                <a:uFillTx/>
              </a:rPr>
              <a:t>, Ba, </a:t>
            </a:r>
            <a:r>
              <a:rPr kumimoji="0" lang="en-US" sz="1600" b="0" i="0" u="none" strike="noStrike" kern="1200" cap="none" spc="0" normalizeH="0" noProof="0" dirty="0" err="1" smtClean="0">
                <a:ln>
                  <a:noFill/>
                </a:ln>
                <a:solidFill>
                  <a:srgbClr val="738AC8">
                    <a:lumMod val="50000"/>
                  </a:srgbClr>
                </a:solidFill>
                <a:effectLst/>
                <a:uLnTx/>
                <a:uFillTx/>
              </a:rPr>
              <a:t>Pb</a:t>
            </a:r>
            <a:r>
              <a:rPr kumimoji="0" lang="en-US" sz="1600" b="0" i="0" u="none" strike="noStrike" kern="1200" cap="none" spc="0" normalizeH="0" noProof="0" dirty="0" smtClean="0">
                <a:ln>
                  <a:noFill/>
                </a:ln>
                <a:solidFill>
                  <a:srgbClr val="738AC8">
                    <a:lumMod val="50000"/>
                  </a:srgbClr>
                </a:solidFill>
                <a:effectLst/>
                <a:uLnTx/>
                <a:uFillTx/>
              </a:rPr>
              <a:t>, Mg, Si, Fe, V, Cr, Ni, </a:t>
            </a:r>
            <a:r>
              <a:rPr kumimoji="0" lang="en-US" sz="1600" b="0" i="0" u="none" strike="noStrike" kern="1200" cap="none" spc="0" normalizeH="0" noProof="0" dirty="0" err="1" smtClean="0">
                <a:ln>
                  <a:noFill/>
                </a:ln>
                <a:solidFill>
                  <a:srgbClr val="738AC8">
                    <a:lumMod val="50000"/>
                  </a:srgbClr>
                </a:solidFill>
                <a:effectLst/>
                <a:uLnTx/>
                <a:uFillTx/>
              </a:rPr>
              <a:t>Zr</a:t>
            </a:r>
            <a:r>
              <a:rPr kumimoji="0" lang="en-US" sz="1600" b="0" i="0" u="none" strike="noStrike" kern="1200" cap="none" spc="0" normalizeH="0" noProof="0" dirty="0" smtClean="0">
                <a:ln>
                  <a:noFill/>
                </a:ln>
                <a:solidFill>
                  <a:srgbClr val="738AC8">
                    <a:lumMod val="50000"/>
                  </a:srgbClr>
                </a:solidFill>
                <a:effectLst/>
                <a:uLnTx/>
                <a:uFillTx/>
              </a:rPr>
              <a:t>, </a:t>
            </a:r>
            <a:r>
              <a:rPr kumimoji="0" lang="en-US" sz="1600" b="0" i="0" u="none" strike="noStrike" kern="1200" cap="none" spc="0" normalizeH="0" noProof="0" dirty="0" err="1" smtClean="0">
                <a:ln>
                  <a:noFill/>
                </a:ln>
                <a:solidFill>
                  <a:srgbClr val="738AC8">
                    <a:lumMod val="50000"/>
                  </a:srgbClr>
                </a:solidFill>
                <a:effectLst/>
                <a:uLnTx/>
                <a:uFillTx/>
              </a:rPr>
              <a:t>Nb</a:t>
            </a:r>
            <a:r>
              <a:rPr kumimoji="0" lang="en-US" sz="1600" b="0" i="0" u="none" strike="noStrike" kern="1200" cap="none" spc="0" normalizeH="0" noProof="0" dirty="0" smtClean="0">
                <a:ln>
                  <a:noFill/>
                </a:ln>
                <a:solidFill>
                  <a:srgbClr val="738AC8">
                    <a:lumMod val="50000"/>
                  </a:srgbClr>
                </a:solidFill>
                <a:effectLst/>
                <a:uLnTx/>
                <a:uFillTx/>
              </a:rPr>
              <a:t>, Mo, Ag, Cd, Sn, and Sb</a:t>
            </a:r>
            <a:endParaRPr kumimoji="0" lang="en-US" sz="1600" b="0" i="0" u="none" strike="noStrike" kern="1200" cap="none" spc="0" normalizeH="0" baseline="0" noProof="0" dirty="0" smtClean="0">
              <a:ln>
                <a:noFill/>
              </a:ln>
              <a:solidFill>
                <a:srgbClr val="738AC8">
                  <a:lumMod val="50000"/>
                </a:srgbClr>
              </a:solidFill>
              <a:effectLst/>
              <a:uLnTx/>
              <a:uFillTx/>
            </a:endParaRPr>
          </a:p>
          <a:p>
            <a:pPr marL="285750" marR="0" lvl="0" indent="-285750" algn="l" defTabSz="3761915"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smtClean="0">
              <a:ln>
                <a:noFill/>
              </a:ln>
              <a:solidFill>
                <a:srgbClr val="738AC8">
                  <a:lumMod val="50000"/>
                </a:srgbClr>
              </a:solidFill>
              <a:effectLst/>
              <a:uLnTx/>
              <a:uFillTx/>
            </a:endParaRPr>
          </a:p>
        </p:txBody>
      </p:sp>
      <p:sp>
        <p:nvSpPr>
          <p:cNvPr id="51" name="Text Placeholder 167"/>
          <p:cNvSpPr txBox="1">
            <a:spLocks/>
          </p:cNvSpPr>
          <p:nvPr/>
        </p:nvSpPr>
        <p:spPr>
          <a:xfrm>
            <a:off x="438088" y="5377028"/>
            <a:ext cx="8290965" cy="589166"/>
          </a:xfrm>
          <a:prstGeom prst="rect">
            <a:avLst/>
          </a:prstGeom>
          <a:noFill/>
        </p:spPr>
        <p:txBody>
          <a:bodyPr wrap="square" lIns="78374" tIns="78374" rIns="78374" bIns="78374" anchor="ctr" anchorCtr="0">
            <a:spAutoFit/>
          </a:bodyPr>
          <a:lstStyle>
            <a:lvl1pPr marL="0" indent="0" algn="ctr" defTabSz="37619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pPr marL="0" marR="0" lvl="0" indent="0" algn="ctr" defTabSz="3761915"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sng" strike="noStrike" kern="1200" cap="none" spc="0" normalizeH="0" baseline="0" noProof="0" smtClean="0">
                <a:ln>
                  <a:noFill/>
                </a:ln>
                <a:solidFill>
                  <a:srgbClr val="738AC8">
                    <a:lumMod val="50000"/>
                  </a:srgbClr>
                </a:solidFill>
                <a:effectLst/>
                <a:uLnTx/>
                <a:uFillTx/>
                <a:latin typeface="Calibri"/>
                <a:ea typeface="+mn-ea"/>
                <a:cs typeface="+mn-cs"/>
              </a:rPr>
              <a:t>Abstract</a:t>
            </a:r>
            <a:endParaRPr kumimoji="0" lang="en-US" sz="2800" b="1" i="0" u="sng" strike="noStrike" kern="1200" cap="none" spc="0" normalizeH="0" baseline="0" noProof="0" dirty="0">
              <a:ln>
                <a:noFill/>
              </a:ln>
              <a:solidFill>
                <a:srgbClr val="738AC8">
                  <a:lumMod val="50000"/>
                </a:srgbClr>
              </a:solidFill>
              <a:effectLst/>
              <a:uLnTx/>
              <a:uFillTx/>
              <a:latin typeface="Calibri"/>
              <a:ea typeface="+mn-ea"/>
              <a:cs typeface="+mn-cs"/>
            </a:endParaRPr>
          </a:p>
        </p:txBody>
      </p:sp>
      <p:sp>
        <p:nvSpPr>
          <p:cNvPr id="52" name="Text Placeholder 170"/>
          <p:cNvSpPr txBox="1">
            <a:spLocks/>
          </p:cNvSpPr>
          <p:nvPr/>
        </p:nvSpPr>
        <p:spPr>
          <a:xfrm>
            <a:off x="9128818" y="5377028"/>
            <a:ext cx="8269287" cy="589166"/>
          </a:xfrm>
          <a:prstGeom prst="rect">
            <a:avLst/>
          </a:prstGeom>
          <a:noFill/>
        </p:spPr>
        <p:txBody>
          <a:bodyPr wrap="square" lIns="78374" tIns="78374" rIns="78374" bIns="78374" anchor="ctr" anchorCtr="0">
            <a:spAutoFit/>
          </a:bodyPr>
          <a:lstStyle>
            <a:lvl1pPr marL="0" indent="0" algn="ctr" defTabSz="37619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pPr marL="0" marR="0" lvl="0" indent="0" algn="ctr" defTabSz="3761915"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sng" strike="noStrike" kern="1200" cap="none" spc="0" normalizeH="0" baseline="0" noProof="0" smtClean="0">
                <a:ln>
                  <a:noFill/>
                </a:ln>
                <a:solidFill>
                  <a:srgbClr val="738AC8">
                    <a:lumMod val="50000"/>
                  </a:srgbClr>
                </a:solidFill>
                <a:effectLst/>
                <a:uLnTx/>
                <a:uFillTx/>
                <a:latin typeface="Calibri"/>
                <a:ea typeface="+mn-ea"/>
                <a:cs typeface="+mn-cs"/>
              </a:rPr>
              <a:t>Methods</a:t>
            </a:r>
            <a:endParaRPr kumimoji="0" lang="en-US" sz="2800" b="1" i="0" u="sng" strike="noStrike" kern="1200" cap="none" spc="0" normalizeH="0" baseline="0" noProof="0" dirty="0">
              <a:ln>
                <a:noFill/>
              </a:ln>
              <a:solidFill>
                <a:srgbClr val="738AC8">
                  <a:lumMod val="50000"/>
                </a:srgbClr>
              </a:solidFill>
              <a:effectLst/>
              <a:uLnTx/>
              <a:uFillTx/>
              <a:latin typeface="Calibri"/>
              <a:ea typeface="+mn-ea"/>
              <a:cs typeface="+mn-cs"/>
            </a:endParaRPr>
          </a:p>
        </p:txBody>
      </p:sp>
      <p:sp>
        <p:nvSpPr>
          <p:cNvPr id="53" name="Text Placeholder 171"/>
          <p:cNvSpPr txBox="1">
            <a:spLocks/>
          </p:cNvSpPr>
          <p:nvPr/>
        </p:nvSpPr>
        <p:spPr>
          <a:xfrm>
            <a:off x="581513" y="6042749"/>
            <a:ext cx="8290965" cy="4616648"/>
          </a:xfrm>
          <a:prstGeom prst="rect">
            <a:avLst/>
          </a:prstGeom>
        </p:spPr>
        <p:txBody>
          <a:bodyPr wrap="square" lIns="91440" tIns="91440" rIns="91440" bIns="91440">
            <a:spAutoFit/>
          </a:bodyPr>
          <a:lstStyle>
            <a:lvl1pPr marL="0" indent="0" algn="l" defTabSz="3761915" rtl="0" eaLnBrk="1" latinLnBrk="0" hangingPunct="1">
              <a:spcBef>
                <a:spcPct val="20000"/>
              </a:spcBef>
              <a:buFont typeface="Arial" pitchFamily="34" charset="0"/>
              <a:buNone/>
              <a:defRPr sz="1800"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273565" indent="-489833"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2pPr>
            <a:lvl3pPr marL="1763397" indent="-489833"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3pPr>
            <a:lvl4pPr marL="2302214" indent="-538817"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4pPr>
            <a:lvl5pPr marL="2694080" indent="-391866"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pPr marL="0" marR="0" lvl="0" indent="0" algn="l" defTabSz="3761915"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rgbClr val="738AC8">
                    <a:lumMod val="50000"/>
                  </a:srgbClr>
                </a:solidFill>
                <a:effectLst/>
                <a:uLnTx/>
                <a:uFillTx/>
              </a:rPr>
              <a:t>The people of Gatunga village,</a:t>
            </a:r>
            <a:r>
              <a:rPr kumimoji="0" lang="en-US" sz="2000" b="0" i="0" u="none" strike="noStrike" kern="1200" cap="none" spc="0" normalizeH="0" noProof="0" dirty="0" smtClean="0">
                <a:ln>
                  <a:noFill/>
                </a:ln>
                <a:solidFill>
                  <a:srgbClr val="738AC8">
                    <a:lumMod val="50000"/>
                  </a:srgbClr>
                </a:solidFill>
                <a:effectLst/>
                <a:uLnTx/>
                <a:uFillTx/>
              </a:rPr>
              <a:t> in Kigali province Rwanda, </a:t>
            </a:r>
            <a:r>
              <a:rPr lang="en-US" sz="2000" dirty="0" smtClean="0">
                <a:solidFill>
                  <a:srgbClr val="738AC8">
                    <a:lumMod val="50000"/>
                  </a:srgbClr>
                </a:solidFill>
              </a:rPr>
              <a:t>use </a:t>
            </a:r>
            <a:r>
              <a:rPr kumimoji="0" lang="en-US" sz="2000" b="0" i="0" u="none" strike="noStrike" kern="1200" cap="none" spc="0" normalizeH="0" baseline="0" noProof="0" dirty="0" smtClean="0">
                <a:ln>
                  <a:noFill/>
                </a:ln>
                <a:solidFill>
                  <a:srgbClr val="738AC8">
                    <a:lumMod val="50000"/>
                  </a:srgbClr>
                </a:solidFill>
                <a:effectLst/>
                <a:uLnTx/>
                <a:uFillTx/>
              </a:rPr>
              <a:t>water from Gatunga stream to drink, cook, and clean with. In late July 2017, during Rwanda's dry season, we took water samples from six sites along the Gatunga stream, its tributaries, and the Nyabugogo River, all of which are located downstream of an unlined landfill near Kigali, Rwanda. In order to determine if the water meets drinking water quality standards,</a:t>
            </a:r>
            <a:r>
              <a:rPr kumimoji="0" lang="en-US" sz="2000" b="0" i="0" u="none" strike="noStrike" kern="1200" cap="none" spc="0" normalizeH="0" noProof="0" dirty="0" smtClean="0">
                <a:ln>
                  <a:noFill/>
                </a:ln>
                <a:solidFill>
                  <a:srgbClr val="738AC8">
                    <a:lumMod val="50000"/>
                  </a:srgbClr>
                </a:solidFill>
                <a:effectLst/>
                <a:uLnTx/>
                <a:uFillTx/>
              </a:rPr>
              <a:t> th</a:t>
            </a:r>
            <a:r>
              <a:rPr kumimoji="0" lang="en-US" sz="2000" b="0" i="0" u="none" strike="noStrike" kern="1200" cap="none" spc="0" normalizeH="0" baseline="0" noProof="0" dirty="0" smtClean="0">
                <a:ln>
                  <a:noFill/>
                </a:ln>
                <a:solidFill>
                  <a:srgbClr val="738AC8">
                    <a:lumMod val="50000"/>
                  </a:srgbClr>
                </a:solidFill>
                <a:effectLst/>
                <a:uLnTx/>
                <a:uFillTx/>
              </a:rPr>
              <a:t>e samples were analyzed for elemental concentrations using ICP-MS and preliminary results indicate that concentrations of toxic elements associated with landfills were all below the US EPA primary drinking water standards and aquatic life surface water guidelines. If it is possible, additional research is needed to test for organic compounds and to assess and compare results from the rainy season with these results from the dry season.</a:t>
            </a:r>
          </a:p>
          <a:p>
            <a:pPr marL="0" marR="0" lvl="0" indent="0" algn="l" defTabSz="3761915"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rgbClr val="738AC8">
                  <a:lumMod val="50000"/>
                </a:srgbClr>
              </a:solidFill>
              <a:effectLst/>
              <a:uLnTx/>
              <a:uFillTx/>
            </a:endParaRPr>
          </a:p>
          <a:p>
            <a:pPr marL="0" marR="0" lvl="0" indent="0" algn="l" defTabSz="3761915"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rgbClr val="738AC8">
                  <a:lumMod val="50000"/>
                </a:srgbClr>
              </a:solidFill>
              <a:effectLst/>
              <a:uLnTx/>
              <a:uFillTx/>
            </a:endParaRPr>
          </a:p>
        </p:txBody>
      </p:sp>
      <p:sp>
        <p:nvSpPr>
          <p:cNvPr id="54" name="Text Placeholder 172"/>
          <p:cNvSpPr txBox="1">
            <a:spLocks/>
          </p:cNvSpPr>
          <p:nvPr/>
        </p:nvSpPr>
        <p:spPr>
          <a:xfrm>
            <a:off x="429483" y="9774441"/>
            <a:ext cx="8290965" cy="589166"/>
          </a:xfrm>
          <a:prstGeom prst="rect">
            <a:avLst/>
          </a:prstGeom>
          <a:noFill/>
        </p:spPr>
        <p:txBody>
          <a:bodyPr wrap="square" lIns="78374" tIns="78374" rIns="78374" bIns="78374" anchor="ctr" anchorCtr="0">
            <a:spAutoFit/>
          </a:bodyPr>
          <a:lstStyle>
            <a:lvl1pPr marL="0" indent="0" algn="ctr" defTabSz="37619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pPr marL="0" marR="0" lvl="0" indent="0" algn="ctr" defTabSz="3761915"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sng" strike="noStrike" kern="1200" cap="none" spc="0" normalizeH="0" baseline="0" noProof="0" smtClean="0">
                <a:ln>
                  <a:noFill/>
                </a:ln>
                <a:solidFill>
                  <a:srgbClr val="738AC8">
                    <a:lumMod val="50000"/>
                  </a:srgbClr>
                </a:solidFill>
                <a:effectLst/>
                <a:uLnTx/>
                <a:uFillTx/>
                <a:latin typeface="Calibri"/>
                <a:ea typeface="+mn-ea"/>
                <a:cs typeface="+mn-cs"/>
              </a:rPr>
              <a:t>Introduction</a:t>
            </a:r>
            <a:endParaRPr kumimoji="0" lang="en-US" sz="2800" b="1" i="0" u="sng" strike="noStrike" kern="1200" cap="none" spc="0" normalizeH="0" baseline="0" noProof="0" dirty="0">
              <a:ln>
                <a:noFill/>
              </a:ln>
              <a:solidFill>
                <a:srgbClr val="738AC8">
                  <a:lumMod val="50000"/>
                </a:srgbClr>
              </a:solidFill>
              <a:effectLst/>
              <a:uLnTx/>
              <a:uFillTx/>
              <a:latin typeface="Calibri"/>
              <a:ea typeface="+mn-ea"/>
              <a:cs typeface="+mn-cs"/>
            </a:endParaRPr>
          </a:p>
        </p:txBody>
      </p:sp>
      <p:sp>
        <p:nvSpPr>
          <p:cNvPr id="55" name="Text Placeholder 255"/>
          <p:cNvSpPr txBox="1">
            <a:spLocks/>
          </p:cNvSpPr>
          <p:nvPr/>
        </p:nvSpPr>
        <p:spPr>
          <a:xfrm>
            <a:off x="21903407" y="5389754"/>
            <a:ext cx="8274926" cy="589166"/>
          </a:xfrm>
          <a:prstGeom prst="rect">
            <a:avLst/>
          </a:prstGeom>
          <a:noFill/>
        </p:spPr>
        <p:txBody>
          <a:bodyPr wrap="square" lIns="78374" tIns="78374" rIns="78374" bIns="78374" anchor="ctr" anchorCtr="0">
            <a:spAutoFit/>
          </a:bodyPr>
          <a:lstStyle>
            <a:lvl1pPr marL="0" indent="0" algn="ctr" defTabSz="37619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pPr marL="0" marR="0" lvl="0" indent="0" algn="ctr" defTabSz="3761915"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sng" strike="noStrike" kern="1200" cap="none" spc="0" normalizeH="0" baseline="0" noProof="0" smtClean="0">
                <a:ln>
                  <a:noFill/>
                </a:ln>
                <a:solidFill>
                  <a:srgbClr val="738AC8">
                    <a:lumMod val="50000"/>
                  </a:srgbClr>
                </a:solidFill>
                <a:effectLst/>
                <a:uLnTx/>
                <a:uFillTx/>
                <a:latin typeface="Calibri"/>
                <a:ea typeface="+mn-ea"/>
                <a:cs typeface="+mn-cs"/>
              </a:rPr>
              <a:t>Results and Discussion</a:t>
            </a:r>
            <a:endParaRPr kumimoji="0" lang="en-US" sz="2800" b="1" i="0" u="sng" strike="noStrike" kern="1200" cap="none" spc="0" normalizeH="0" baseline="0" noProof="0" dirty="0">
              <a:ln>
                <a:noFill/>
              </a:ln>
              <a:solidFill>
                <a:srgbClr val="738AC8">
                  <a:lumMod val="50000"/>
                </a:srgbClr>
              </a:solidFill>
              <a:effectLst/>
              <a:uLnTx/>
              <a:uFillTx/>
              <a:latin typeface="Calibri"/>
              <a:ea typeface="+mn-ea"/>
              <a:cs typeface="+mn-cs"/>
            </a:endParaRPr>
          </a:p>
        </p:txBody>
      </p:sp>
      <p:sp>
        <p:nvSpPr>
          <p:cNvPr id="56" name="Text Placeholder 256"/>
          <p:cNvSpPr txBox="1">
            <a:spLocks/>
          </p:cNvSpPr>
          <p:nvPr/>
        </p:nvSpPr>
        <p:spPr>
          <a:xfrm>
            <a:off x="35147251" y="5377028"/>
            <a:ext cx="8272463" cy="589166"/>
          </a:xfrm>
          <a:prstGeom prst="rect">
            <a:avLst/>
          </a:prstGeom>
          <a:noFill/>
        </p:spPr>
        <p:txBody>
          <a:bodyPr wrap="square" lIns="78374" tIns="78374" rIns="78374" bIns="78374" anchor="ctr" anchorCtr="0">
            <a:spAutoFit/>
          </a:bodyPr>
          <a:lstStyle>
            <a:lvl1pPr marL="0" indent="0" algn="ctr" defTabSz="37619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pPr marL="0" marR="0" lvl="0" indent="0" algn="ctr" defTabSz="3761915"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sng" strike="noStrike" kern="1200" cap="none" spc="0" normalizeH="0" baseline="0" noProof="0" smtClean="0">
                <a:ln>
                  <a:noFill/>
                </a:ln>
                <a:solidFill>
                  <a:srgbClr val="738AC8">
                    <a:lumMod val="50000"/>
                  </a:srgbClr>
                </a:solidFill>
                <a:effectLst/>
                <a:uLnTx/>
                <a:uFillTx/>
                <a:latin typeface="Calibri"/>
                <a:ea typeface="+mn-ea"/>
                <a:cs typeface="+mn-cs"/>
              </a:rPr>
              <a:t>Conclusions</a:t>
            </a:r>
            <a:endParaRPr kumimoji="0" lang="en-US" sz="2800" b="1" i="0" u="sng" strike="noStrike" kern="1200" cap="none" spc="0" normalizeH="0" baseline="0" noProof="0" dirty="0">
              <a:ln>
                <a:noFill/>
              </a:ln>
              <a:solidFill>
                <a:srgbClr val="738AC8">
                  <a:lumMod val="50000"/>
                </a:srgbClr>
              </a:solidFill>
              <a:effectLst/>
              <a:uLnTx/>
              <a:uFillTx/>
              <a:latin typeface="Calibri"/>
              <a:ea typeface="+mn-ea"/>
              <a:cs typeface="+mn-cs"/>
            </a:endParaRPr>
          </a:p>
        </p:txBody>
      </p:sp>
      <p:sp>
        <p:nvSpPr>
          <p:cNvPr id="57" name="Text Placeholder 257"/>
          <p:cNvSpPr txBox="1">
            <a:spLocks/>
          </p:cNvSpPr>
          <p:nvPr/>
        </p:nvSpPr>
        <p:spPr>
          <a:xfrm>
            <a:off x="35147248" y="6212749"/>
            <a:ext cx="8272463" cy="6752618"/>
          </a:xfrm>
          <a:prstGeom prst="rect">
            <a:avLst/>
          </a:prstGeom>
        </p:spPr>
        <p:txBody>
          <a:bodyPr wrap="square" lIns="91440" tIns="91440" rIns="91440" bIns="91440">
            <a:spAutoFit/>
          </a:bodyPr>
          <a:lstStyle>
            <a:lvl1pPr marL="0" indent="0" algn="l" defTabSz="3761915" rtl="0" eaLnBrk="1" latinLnBrk="0" hangingPunct="1">
              <a:spcBef>
                <a:spcPct val="20000"/>
              </a:spcBef>
              <a:buFont typeface="Arial" pitchFamily="34" charset="0"/>
              <a:buNone/>
              <a:defRPr sz="1800"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273565" indent="-489833"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2pPr>
            <a:lvl3pPr marL="1763397" indent="-489833"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3pPr>
            <a:lvl4pPr marL="2302214" indent="-538817"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4pPr>
            <a:lvl5pPr marL="2694080" indent="-391866"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pPr marL="0" marR="0" lvl="0" indent="0" algn="l" defTabSz="3761915" rtl="0" eaLnBrk="1" fontAlgn="auto" latinLnBrk="0" hangingPunct="1">
              <a:lnSpc>
                <a:spcPct val="100000"/>
              </a:lnSpc>
              <a:spcBef>
                <a:spcPct val="20000"/>
              </a:spcBef>
              <a:spcAft>
                <a:spcPts val="0"/>
              </a:spcAft>
              <a:buClrTx/>
              <a:buSzTx/>
              <a:buFont typeface="Arial" pitchFamily="34" charset="0"/>
              <a:buNone/>
              <a:tabLst/>
              <a:defRPr/>
            </a:pPr>
            <a:r>
              <a:rPr kumimoji="0" lang="en-US" sz="2200" b="0" i="0" u="none" strike="noStrike" kern="1200" cap="none" spc="0" normalizeH="0" baseline="0" noProof="0" dirty="0" smtClean="0">
                <a:ln>
                  <a:noFill/>
                </a:ln>
                <a:solidFill>
                  <a:srgbClr val="738AC8">
                    <a:lumMod val="50000"/>
                  </a:srgbClr>
                </a:solidFill>
                <a:effectLst/>
                <a:uLnTx/>
                <a:uFillTx/>
              </a:rPr>
              <a:t>          Our research led us to Gatunga because we hypothesized that the landfill was polluting the Gatunga stream and potentially effecting the Nyabugogo as well. However, we found levels of toxic elements such as lead, arsenic, and cadmium to be below the EPA recommended drinking water values. Sampling</a:t>
            </a:r>
            <a:r>
              <a:rPr kumimoji="0" lang="en-US" sz="2200" b="0" i="0" u="none" strike="noStrike" kern="1200" cap="none" spc="0" normalizeH="0" noProof="0" dirty="0" smtClean="0">
                <a:ln>
                  <a:noFill/>
                </a:ln>
                <a:solidFill>
                  <a:srgbClr val="738AC8">
                    <a:lumMod val="50000"/>
                  </a:srgbClr>
                </a:solidFill>
                <a:effectLst/>
                <a:uLnTx/>
                <a:uFillTx/>
              </a:rPr>
              <a:t> during the dry season as opposed to the rainy season could effect concentrations of elements as higher rainfall intensity leads to more leaching of elements through the landfill and into the groundwater</a:t>
            </a:r>
            <a:r>
              <a:rPr lang="en-US" sz="2200" noProof="0" dirty="0" smtClean="0">
                <a:solidFill>
                  <a:srgbClr val="738AC8">
                    <a:lumMod val="50000"/>
                  </a:srgbClr>
                </a:solidFill>
              </a:rPr>
              <a:t>. However, this also means that there will be more dilution of those elements. Additionally, there is a possibility that the elements are being transported elsewhere. </a:t>
            </a:r>
            <a:endParaRPr kumimoji="0" lang="en-US" sz="2200" b="0" i="0" u="none" strike="noStrike" kern="1200" cap="none" spc="0" normalizeH="0" baseline="0" noProof="0" dirty="0" smtClean="0">
              <a:ln>
                <a:noFill/>
              </a:ln>
              <a:solidFill>
                <a:srgbClr val="738AC8">
                  <a:lumMod val="50000"/>
                </a:srgbClr>
              </a:solidFill>
              <a:effectLst/>
              <a:uLnTx/>
              <a:uFillTx/>
            </a:endParaRPr>
          </a:p>
          <a:p>
            <a:pPr marL="0" marR="0" lvl="0" indent="0" algn="l" defTabSz="3761915" rtl="0" eaLnBrk="1" fontAlgn="auto" latinLnBrk="0" hangingPunct="1">
              <a:lnSpc>
                <a:spcPct val="100000"/>
              </a:lnSpc>
              <a:spcBef>
                <a:spcPct val="20000"/>
              </a:spcBef>
              <a:spcAft>
                <a:spcPts val="0"/>
              </a:spcAft>
              <a:buClrTx/>
              <a:buSzTx/>
              <a:buFont typeface="Arial" pitchFamily="34" charset="0"/>
              <a:buNone/>
              <a:tabLst/>
              <a:defRPr/>
            </a:pPr>
            <a:r>
              <a:rPr kumimoji="0" lang="en-US" sz="2200" b="0" i="0" u="none" strike="noStrike" kern="1200" cap="none" spc="0" normalizeH="0" baseline="0" noProof="0" dirty="0" smtClean="0">
                <a:ln>
                  <a:noFill/>
                </a:ln>
                <a:solidFill>
                  <a:srgbClr val="738AC8">
                    <a:lumMod val="50000"/>
                  </a:srgbClr>
                </a:solidFill>
                <a:effectLst/>
                <a:uLnTx/>
                <a:uFillTx/>
              </a:rPr>
              <a:t>          We found high concentrations of both calcium and magnesium leading to hard water. According to a 2006 study, hardness is significant because harder water can decrease the toxicity of heavy metals in soft</a:t>
            </a:r>
            <a:r>
              <a:rPr kumimoji="0" lang="en-US" sz="2200" b="0" i="0" u="none" strike="noStrike" kern="1200" cap="none" spc="0" normalizeH="0" noProof="0" dirty="0" smtClean="0">
                <a:ln>
                  <a:noFill/>
                </a:ln>
                <a:solidFill>
                  <a:srgbClr val="738AC8">
                    <a:lumMod val="50000"/>
                  </a:srgbClr>
                </a:solidFill>
                <a:effectLst/>
                <a:uLnTx/>
                <a:uFillTx/>
              </a:rPr>
              <a:t> tissues </a:t>
            </a:r>
            <a:r>
              <a:rPr kumimoji="0" lang="en-US" sz="2200" b="0" i="0" u="none" strike="noStrike" kern="1200" cap="none" spc="0" normalizeH="0" baseline="0" noProof="0" dirty="0" smtClean="0">
                <a:ln>
                  <a:noFill/>
                </a:ln>
                <a:solidFill>
                  <a:srgbClr val="738AC8">
                    <a:lumMod val="50000"/>
                  </a:srgbClr>
                </a:solidFill>
                <a:effectLst/>
                <a:uLnTx/>
                <a:uFillTx/>
              </a:rPr>
              <a:t>by up 88%</a:t>
            </a:r>
            <a:r>
              <a:rPr kumimoji="0" lang="en-US" sz="2200" b="0" i="0" u="none" strike="noStrike" kern="1200" cap="none" spc="0" normalizeH="0" noProof="0" dirty="0" smtClean="0">
                <a:ln>
                  <a:noFill/>
                </a:ln>
                <a:solidFill>
                  <a:srgbClr val="738AC8">
                    <a:lumMod val="50000"/>
                  </a:srgbClr>
                </a:solidFill>
                <a:effectLst/>
                <a:uLnTx/>
                <a:uFillTx/>
              </a:rPr>
              <a:t> (</a:t>
            </a:r>
            <a:r>
              <a:rPr kumimoji="0" lang="en-US" sz="2200" b="0" i="0" u="none" strike="noStrike" kern="1200" cap="none" spc="0" normalizeH="0" noProof="0" dirty="0" err="1" smtClean="0">
                <a:ln>
                  <a:noFill/>
                </a:ln>
                <a:solidFill>
                  <a:srgbClr val="738AC8">
                    <a:lumMod val="50000"/>
                  </a:srgbClr>
                </a:solidFill>
                <a:effectLst/>
                <a:uLnTx/>
                <a:uFillTx/>
              </a:rPr>
              <a:t>Yim</a:t>
            </a:r>
            <a:r>
              <a:rPr kumimoji="0" lang="en-US" sz="2200" b="0" i="0" u="none" strike="noStrike" kern="1200" cap="none" spc="0" normalizeH="0" noProof="0" dirty="0" smtClean="0">
                <a:ln>
                  <a:noFill/>
                </a:ln>
                <a:solidFill>
                  <a:srgbClr val="738AC8">
                    <a:lumMod val="50000"/>
                  </a:srgbClr>
                </a:solidFill>
                <a:effectLst/>
                <a:uLnTx/>
                <a:uFillTx/>
              </a:rPr>
              <a:t>, 2006).</a:t>
            </a:r>
            <a:r>
              <a:rPr kumimoji="0" lang="en-US" sz="2200" b="0" i="0" u="none" strike="noStrike" kern="1200" cap="none" spc="0" normalizeH="0" baseline="0" noProof="0" dirty="0" smtClean="0">
                <a:ln>
                  <a:noFill/>
                </a:ln>
                <a:solidFill>
                  <a:srgbClr val="738AC8">
                    <a:lumMod val="50000"/>
                  </a:srgbClr>
                </a:solidFill>
                <a:effectLst/>
                <a:uLnTx/>
                <a:uFillTx/>
              </a:rPr>
              <a:t> The hardness level</a:t>
            </a:r>
            <a:r>
              <a:rPr kumimoji="0" lang="en-US" sz="2200" b="0" i="0" u="none" strike="noStrike" kern="1200" cap="none" spc="0" normalizeH="0" noProof="0" dirty="0" smtClean="0">
                <a:ln>
                  <a:noFill/>
                </a:ln>
                <a:solidFill>
                  <a:srgbClr val="738AC8">
                    <a:lumMod val="50000"/>
                  </a:srgbClr>
                </a:solidFill>
                <a:effectLst/>
                <a:uLnTx/>
                <a:uFillTx/>
              </a:rPr>
              <a:t> found in Gatunga</a:t>
            </a:r>
            <a:r>
              <a:rPr kumimoji="0" lang="en-US" sz="2200" b="0" i="0" u="none" strike="noStrike" kern="1200" cap="none" spc="0" normalizeH="0" baseline="0" noProof="0" dirty="0" smtClean="0">
                <a:ln>
                  <a:noFill/>
                </a:ln>
                <a:solidFill>
                  <a:srgbClr val="738AC8">
                    <a:lumMod val="50000"/>
                  </a:srgbClr>
                </a:solidFill>
                <a:effectLst/>
                <a:uLnTx/>
                <a:uFillTx/>
              </a:rPr>
              <a:t> </a:t>
            </a:r>
            <a:r>
              <a:rPr lang="en-US" sz="2200" dirty="0" smtClean="0">
                <a:solidFill>
                  <a:srgbClr val="738AC8">
                    <a:lumMod val="50000"/>
                  </a:srgbClr>
                </a:solidFill>
              </a:rPr>
              <a:t>may be </a:t>
            </a:r>
            <a:r>
              <a:rPr kumimoji="0" lang="en-US" sz="2200" b="0" i="0" u="none" strike="noStrike" kern="1200" cap="none" spc="0" normalizeH="0" baseline="0" noProof="0" dirty="0" smtClean="0">
                <a:ln>
                  <a:noFill/>
                </a:ln>
                <a:solidFill>
                  <a:srgbClr val="738AC8">
                    <a:lumMod val="50000"/>
                  </a:srgbClr>
                </a:solidFill>
                <a:effectLst/>
                <a:uLnTx/>
                <a:uFillTx/>
              </a:rPr>
              <a:t>due to high erosion due to agriculture and slope. According to the revised universal soil</a:t>
            </a:r>
            <a:r>
              <a:rPr kumimoji="0" lang="en-US" sz="2200" b="0" i="0" u="none" strike="noStrike" kern="1200" cap="none" spc="0" normalizeH="0" noProof="0" dirty="0" smtClean="0">
                <a:ln>
                  <a:noFill/>
                </a:ln>
                <a:solidFill>
                  <a:srgbClr val="738AC8">
                    <a:lumMod val="50000"/>
                  </a:srgbClr>
                </a:solidFill>
                <a:effectLst/>
                <a:uLnTx/>
                <a:uFillTx/>
              </a:rPr>
              <a:t> loss equation, erosion rates increase as slope, rainfall intensity, and agricultural intensity increase. As erosion increases, its more likely that elements are transported into the stream. </a:t>
            </a:r>
            <a:endParaRPr kumimoji="0" lang="en-US" sz="2200" b="0" i="0" u="none" strike="noStrike" kern="1200" cap="none" spc="0" normalizeH="0" baseline="0" noProof="0" dirty="0" smtClean="0">
              <a:ln>
                <a:noFill/>
              </a:ln>
              <a:solidFill>
                <a:srgbClr val="738AC8">
                  <a:lumMod val="50000"/>
                </a:srgbClr>
              </a:solidFill>
              <a:effectLst/>
              <a:uLnTx/>
              <a:uFillTx/>
            </a:endParaRPr>
          </a:p>
          <a:p>
            <a:pPr marL="0" marR="0" lvl="0" indent="0" algn="l" defTabSz="3761915"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a:ln>
                <a:noFill/>
              </a:ln>
              <a:solidFill>
                <a:srgbClr val="738AC8">
                  <a:lumMod val="50000"/>
                </a:srgbClr>
              </a:solidFill>
              <a:effectLst/>
              <a:uLnTx/>
              <a:uFillTx/>
            </a:endParaRPr>
          </a:p>
        </p:txBody>
      </p:sp>
      <p:sp>
        <p:nvSpPr>
          <p:cNvPr id="58" name="Text Placeholder 258"/>
          <p:cNvSpPr txBox="1">
            <a:spLocks/>
          </p:cNvSpPr>
          <p:nvPr/>
        </p:nvSpPr>
        <p:spPr>
          <a:xfrm>
            <a:off x="35129090" y="17173549"/>
            <a:ext cx="8272463" cy="589166"/>
          </a:xfrm>
          <a:prstGeom prst="rect">
            <a:avLst/>
          </a:prstGeom>
          <a:noFill/>
        </p:spPr>
        <p:txBody>
          <a:bodyPr wrap="square" lIns="78374" tIns="78374" rIns="78374" bIns="78374" anchor="ctr" anchorCtr="0">
            <a:spAutoFit/>
          </a:bodyPr>
          <a:lstStyle>
            <a:lvl1pPr marL="0" indent="0" algn="ctr" defTabSz="37619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pPr marL="0" marR="0" lvl="0" indent="0" algn="ctr" defTabSz="3761915"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sng" strike="noStrike" kern="1200" cap="none" spc="0" normalizeH="0" baseline="0" noProof="0" dirty="0" smtClean="0">
                <a:ln>
                  <a:noFill/>
                </a:ln>
                <a:solidFill>
                  <a:srgbClr val="738AC8">
                    <a:lumMod val="50000"/>
                  </a:srgbClr>
                </a:solidFill>
                <a:effectLst/>
                <a:uLnTx/>
                <a:uFillTx/>
                <a:latin typeface="Calibri"/>
                <a:ea typeface="+mn-ea"/>
                <a:cs typeface="+mn-cs"/>
              </a:rPr>
              <a:t>References</a:t>
            </a:r>
            <a:endParaRPr kumimoji="0" lang="en-US" sz="2800" b="1" i="0" u="sng" strike="noStrike" kern="1200" cap="none" spc="0" normalizeH="0" baseline="0" noProof="0" dirty="0">
              <a:ln>
                <a:noFill/>
              </a:ln>
              <a:solidFill>
                <a:srgbClr val="738AC8">
                  <a:lumMod val="50000"/>
                </a:srgbClr>
              </a:solidFill>
              <a:effectLst/>
              <a:uLnTx/>
              <a:uFillTx/>
              <a:latin typeface="Calibri"/>
              <a:ea typeface="+mn-ea"/>
              <a:cs typeface="+mn-cs"/>
            </a:endParaRPr>
          </a:p>
        </p:txBody>
      </p:sp>
      <p:sp>
        <p:nvSpPr>
          <p:cNvPr id="59" name="Text Placeholder 260"/>
          <p:cNvSpPr txBox="1">
            <a:spLocks/>
          </p:cNvSpPr>
          <p:nvPr/>
        </p:nvSpPr>
        <p:spPr>
          <a:xfrm>
            <a:off x="35263807" y="21149384"/>
            <a:ext cx="8272462" cy="589166"/>
          </a:xfrm>
          <a:prstGeom prst="rect">
            <a:avLst/>
          </a:prstGeom>
          <a:noFill/>
        </p:spPr>
        <p:txBody>
          <a:bodyPr wrap="square" lIns="78374" tIns="78374" rIns="78374" bIns="78374" anchor="ctr" anchorCtr="0">
            <a:spAutoFit/>
          </a:bodyPr>
          <a:lstStyle>
            <a:lvl1pPr marL="0" indent="0" algn="ctr" defTabSz="37619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pPr marL="0" marR="0" lvl="0" indent="0" algn="ctr" defTabSz="3761915"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sng" strike="noStrike" kern="1200" cap="none" spc="0" normalizeH="0" baseline="0" noProof="0" dirty="0" smtClean="0">
                <a:ln>
                  <a:noFill/>
                </a:ln>
                <a:solidFill>
                  <a:srgbClr val="738AC8">
                    <a:lumMod val="50000"/>
                  </a:srgbClr>
                </a:solidFill>
                <a:effectLst/>
                <a:uLnTx/>
                <a:uFillTx/>
                <a:latin typeface="Calibri"/>
                <a:ea typeface="+mn-ea"/>
                <a:cs typeface="+mn-cs"/>
              </a:rPr>
              <a:t>Acknowledgements</a:t>
            </a:r>
            <a:endParaRPr kumimoji="0" lang="en-US" sz="2800" b="1" i="0" u="sng" strike="noStrike" kern="1200" cap="none" spc="0" normalizeH="0" baseline="0" noProof="0" dirty="0">
              <a:ln>
                <a:noFill/>
              </a:ln>
              <a:solidFill>
                <a:srgbClr val="738AC8">
                  <a:lumMod val="50000"/>
                </a:srgbClr>
              </a:solidFill>
              <a:effectLst/>
              <a:uLnTx/>
              <a:uFillTx/>
              <a:latin typeface="Calibri"/>
              <a:ea typeface="+mn-ea"/>
              <a:cs typeface="+mn-cs"/>
            </a:endParaRPr>
          </a:p>
        </p:txBody>
      </p:sp>
      <p:sp>
        <p:nvSpPr>
          <p:cNvPr id="60" name="Text Placeholder 261"/>
          <p:cNvSpPr txBox="1">
            <a:spLocks/>
          </p:cNvSpPr>
          <p:nvPr/>
        </p:nvSpPr>
        <p:spPr>
          <a:xfrm>
            <a:off x="35185145" y="21939787"/>
            <a:ext cx="8272463" cy="4782848"/>
          </a:xfrm>
          <a:prstGeom prst="rect">
            <a:avLst/>
          </a:prstGeom>
        </p:spPr>
        <p:txBody>
          <a:bodyPr wrap="square" lIns="91440" tIns="91440" rIns="91440" bIns="91440">
            <a:spAutoFit/>
          </a:bodyPr>
          <a:lstStyle>
            <a:lvl1pPr marL="0" indent="0" algn="l" defTabSz="3761915" rtl="0" eaLnBrk="1" latinLnBrk="0" hangingPunct="1">
              <a:spcBef>
                <a:spcPct val="20000"/>
              </a:spcBef>
              <a:buFont typeface="Arial" pitchFamily="34" charset="0"/>
              <a:buNone/>
              <a:defRPr sz="1800"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273565" indent="-489833"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2pPr>
            <a:lvl3pPr marL="1763397" indent="-489833"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3pPr>
            <a:lvl4pPr marL="2302214" indent="-538817"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4pPr>
            <a:lvl5pPr marL="2694080" indent="-391866"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pPr marL="285750" marR="0" lvl="0" indent="-285750" algn="l" defTabSz="3761915"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rgbClr val="738AC8">
                    <a:lumMod val="50000"/>
                  </a:srgbClr>
                </a:solidFill>
                <a:effectLst/>
                <a:uLnTx/>
                <a:uFillTx/>
                <a:latin typeface="Times New Roman" panose="02020603050405020304" pitchFamily="18" charset="0"/>
                <a:ea typeface="+mn-ea"/>
                <a:cs typeface="Times New Roman" panose="02020603050405020304" pitchFamily="18" charset="0"/>
              </a:rPr>
              <a:t>Guilford College Geology department for providing resources and financial support.</a:t>
            </a:r>
          </a:p>
          <a:p>
            <a:pPr marL="285750" marR="0" lvl="0" indent="-285750" algn="l" defTabSz="3761915"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rgbClr val="738AC8">
                    <a:lumMod val="50000"/>
                  </a:srgbClr>
                </a:solidFill>
                <a:effectLst/>
                <a:uLnTx/>
                <a:uFillTx/>
                <a:latin typeface="Times New Roman" panose="02020603050405020304" pitchFamily="18" charset="0"/>
                <a:ea typeface="+mn-ea"/>
                <a:cs typeface="Times New Roman" panose="02020603050405020304" pitchFamily="18" charset="0"/>
              </a:rPr>
              <a:t>Mark </a:t>
            </a:r>
            <a:r>
              <a:rPr kumimoji="0" lang="en-US" sz="1800" b="0" i="0" u="none" strike="noStrike" kern="1200" cap="none" spc="0" normalizeH="0" baseline="0" noProof="0" dirty="0" err="1" smtClean="0">
                <a:ln>
                  <a:noFill/>
                </a:ln>
                <a:solidFill>
                  <a:srgbClr val="738AC8">
                    <a:lumMod val="50000"/>
                  </a:srgbClr>
                </a:solidFill>
                <a:effectLst/>
                <a:uLnTx/>
                <a:uFillTx/>
                <a:latin typeface="Times New Roman" panose="02020603050405020304" pitchFamily="18" charset="0"/>
                <a:ea typeface="+mn-ea"/>
                <a:cs typeface="Times New Roman" panose="02020603050405020304" pitchFamily="18" charset="0"/>
              </a:rPr>
              <a:t>Justad</a:t>
            </a:r>
            <a:r>
              <a:rPr kumimoji="0" lang="en-US" sz="1800" b="0" i="0" u="none" strike="noStrike" kern="1200" cap="none" spc="0" normalizeH="0" baseline="0" noProof="0" dirty="0" smtClean="0">
                <a:ln>
                  <a:noFill/>
                </a:ln>
                <a:solidFill>
                  <a:srgbClr val="738AC8">
                    <a:lumMod val="50000"/>
                  </a:srgbClr>
                </a:solidFill>
                <a:effectLst/>
                <a:uLnTx/>
                <a:uFillTx/>
                <a:latin typeface="Times New Roman" panose="02020603050405020304" pitchFamily="18" charset="0"/>
                <a:ea typeface="+mn-ea"/>
                <a:cs typeface="Times New Roman" panose="02020603050405020304" pitchFamily="18" charset="0"/>
              </a:rPr>
              <a:t> and the Center for Principled Problem Solving for financially supporting this research.</a:t>
            </a:r>
          </a:p>
          <a:p>
            <a:pPr marL="285750" marR="0" lvl="0" indent="-285750" algn="l" defTabSz="3761915"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rgbClr val="738AC8">
                    <a:lumMod val="50000"/>
                  </a:srgbClr>
                </a:solidFill>
                <a:effectLst/>
                <a:uLnTx/>
                <a:uFillTx/>
                <a:latin typeface="Times New Roman" panose="02020603050405020304" pitchFamily="18" charset="0"/>
                <a:ea typeface="+mn-ea"/>
                <a:cs typeface="Times New Roman" panose="02020603050405020304" pitchFamily="18" charset="0"/>
              </a:rPr>
              <a:t>Holly Peterson for being my faculty advisor and walking me through this process every single step of the way.</a:t>
            </a:r>
          </a:p>
          <a:p>
            <a:pPr marL="285750" marR="0" lvl="0" indent="-285750" algn="l" defTabSz="3761915"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rgbClr val="738AC8">
                    <a:lumMod val="50000"/>
                  </a:srgbClr>
                </a:solidFill>
                <a:effectLst/>
                <a:uLnTx/>
                <a:uFillTx/>
                <a:latin typeface="Times New Roman" panose="02020603050405020304" pitchFamily="18" charset="0"/>
                <a:ea typeface="+mn-ea"/>
                <a:cs typeface="Times New Roman" panose="02020603050405020304" pitchFamily="18" charset="0"/>
              </a:rPr>
              <a:t>Grace Bostic for being my research partner and for working with me over a period of two years to make this project happen.</a:t>
            </a:r>
          </a:p>
          <a:p>
            <a:pPr marL="285750" marR="0" lvl="0" indent="-285750" algn="l" defTabSz="3761915"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rgbClr val="738AC8">
                    <a:lumMod val="50000"/>
                  </a:srgbClr>
                </a:solidFill>
                <a:effectLst/>
                <a:uLnTx/>
                <a:uFillTx/>
                <a:latin typeface="Times New Roman" panose="02020603050405020304" pitchFamily="18" charset="0"/>
                <a:ea typeface="+mn-ea"/>
                <a:cs typeface="Times New Roman" panose="02020603050405020304" pitchFamily="18" charset="0"/>
              </a:rPr>
              <a:t>Dr. Sylvie </a:t>
            </a:r>
            <a:r>
              <a:rPr kumimoji="0" lang="en-US" sz="1800" b="0" i="0" u="none" strike="noStrike" kern="1200" cap="none" spc="0" normalizeH="0" baseline="0" noProof="0" dirty="0" err="1" smtClean="0">
                <a:ln>
                  <a:noFill/>
                </a:ln>
                <a:solidFill>
                  <a:srgbClr val="738AC8">
                    <a:lumMod val="50000"/>
                  </a:srgbClr>
                </a:solidFill>
                <a:effectLst/>
                <a:uLnTx/>
                <a:uFillTx/>
                <a:latin typeface="Times New Roman" panose="02020603050405020304" pitchFamily="18" charset="0"/>
                <a:ea typeface="+mn-ea"/>
                <a:cs typeface="Times New Roman" panose="02020603050405020304" pitchFamily="18" charset="0"/>
              </a:rPr>
              <a:t>Mucyo</a:t>
            </a:r>
            <a:r>
              <a:rPr kumimoji="0" lang="en-US" sz="1800" b="0" i="0" u="none" strike="noStrike" kern="1200" cap="none" spc="0" normalizeH="0" baseline="0" noProof="0" dirty="0" smtClean="0">
                <a:ln>
                  <a:noFill/>
                </a:ln>
                <a:solidFill>
                  <a:srgbClr val="738AC8">
                    <a:lumMod val="50000"/>
                  </a:srgbClr>
                </a:solidFill>
                <a:effectLst/>
                <a:uLnTx/>
                <a:uFillTx/>
                <a:latin typeface="Times New Roman" panose="02020603050405020304" pitchFamily="18" charset="0"/>
                <a:ea typeface="+mn-ea"/>
                <a:cs typeface="Times New Roman" panose="02020603050405020304" pitchFamily="18" charset="0"/>
              </a:rPr>
              <a:t> and Dr. Francois </a:t>
            </a:r>
            <a:r>
              <a:rPr kumimoji="0" lang="en-US" sz="1800" b="0" i="0" u="none" strike="noStrike" kern="1200" cap="none" spc="0" normalizeH="0" baseline="0" noProof="0" dirty="0" err="1" smtClean="0">
                <a:ln>
                  <a:noFill/>
                </a:ln>
                <a:solidFill>
                  <a:srgbClr val="738AC8">
                    <a:lumMod val="50000"/>
                  </a:srgbClr>
                </a:solidFill>
                <a:effectLst/>
                <a:uLnTx/>
                <a:uFillTx/>
                <a:latin typeface="Times New Roman" panose="02020603050405020304" pitchFamily="18" charset="0"/>
                <a:ea typeface="+mn-ea"/>
                <a:cs typeface="Times New Roman" panose="02020603050405020304" pitchFamily="18" charset="0"/>
              </a:rPr>
              <a:t>Nshimiyimana</a:t>
            </a:r>
            <a:r>
              <a:rPr kumimoji="0" lang="en-US" sz="1800" b="0" i="0" u="none" strike="noStrike" kern="1200" cap="none" spc="0" normalizeH="0" baseline="0" noProof="0" dirty="0" smtClean="0">
                <a:ln>
                  <a:noFill/>
                </a:ln>
                <a:solidFill>
                  <a:srgbClr val="738AC8">
                    <a:lumMod val="50000"/>
                  </a:srgbClr>
                </a:solidFill>
                <a:effectLst/>
                <a:uLnTx/>
                <a:uFillTx/>
                <a:latin typeface="Times New Roman" panose="02020603050405020304" pitchFamily="18" charset="0"/>
                <a:ea typeface="+mn-ea"/>
                <a:cs typeface="Times New Roman" panose="02020603050405020304" pitchFamily="18" charset="0"/>
              </a:rPr>
              <a:t> for their time and efforts in supporting this research process.</a:t>
            </a:r>
          </a:p>
          <a:p>
            <a:pPr marL="285750" marR="0" lvl="0" indent="-285750" algn="l" defTabSz="3761915"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rgbClr val="738AC8">
                    <a:lumMod val="50000"/>
                  </a:srgbClr>
                </a:solidFill>
                <a:effectLst/>
                <a:uLnTx/>
                <a:uFillTx/>
                <a:latin typeface="Times New Roman" panose="02020603050405020304" pitchFamily="18" charset="0"/>
                <a:ea typeface="+mn-ea"/>
                <a:cs typeface="Times New Roman" panose="02020603050405020304" pitchFamily="18" charset="0"/>
              </a:rPr>
              <a:t>Karen and James Soiles for providing financial and moral support, without them I wouldn’t be here today.</a:t>
            </a:r>
          </a:p>
          <a:p>
            <a:pPr marL="285750" marR="0" lvl="0" indent="-285750" algn="l" defTabSz="3761915"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rgbClr val="738AC8">
                    <a:lumMod val="50000"/>
                  </a:srgbClr>
                </a:solidFill>
                <a:effectLst/>
                <a:uLnTx/>
                <a:uFillTx/>
                <a:latin typeface="Times New Roman" panose="02020603050405020304" pitchFamily="18" charset="0"/>
                <a:ea typeface="+mn-ea"/>
                <a:cs typeface="Times New Roman" panose="02020603050405020304" pitchFamily="18" charset="0"/>
              </a:rPr>
              <a:t>Dr. Krista Craven for her insight and knowledge of Rwanda.</a:t>
            </a:r>
          </a:p>
          <a:p>
            <a:pPr marL="285750" marR="0" lvl="0" indent="-285750" algn="l" defTabSz="3761915"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rgbClr val="738AC8">
                    <a:lumMod val="50000"/>
                  </a:srgbClr>
                </a:solidFill>
                <a:effectLst/>
                <a:uLnTx/>
                <a:uFillTx/>
                <a:latin typeface="Times New Roman" panose="02020603050405020304" pitchFamily="18" charset="0"/>
                <a:ea typeface="+mn-ea"/>
                <a:cs typeface="Times New Roman" panose="02020603050405020304" pitchFamily="18" charset="0"/>
              </a:rPr>
              <a:t>Middlebury College and Jody Smith for allowing me to use their equipment and analytical support.</a:t>
            </a:r>
          </a:p>
          <a:p>
            <a:pPr marL="285750" marR="0" lvl="0" indent="-285750" algn="l" defTabSz="3761915"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rgbClr val="738AC8">
                    <a:lumMod val="50000"/>
                  </a:srgbClr>
                </a:solidFill>
                <a:effectLst/>
                <a:uLnTx/>
                <a:uFillTx/>
                <a:latin typeface="Times New Roman" panose="02020603050405020304" pitchFamily="18" charset="0"/>
                <a:ea typeface="+mn-ea"/>
                <a:cs typeface="Times New Roman" panose="02020603050405020304" pitchFamily="18" charset="0"/>
              </a:rPr>
              <a:t>Dr. Bob Brown for pushing me towards my goals and supporting me financially.</a:t>
            </a:r>
          </a:p>
        </p:txBody>
      </p:sp>
      <p:sp>
        <p:nvSpPr>
          <p:cNvPr id="62" name="Text Placeholder 299"/>
          <p:cNvSpPr txBox="1">
            <a:spLocks/>
          </p:cNvSpPr>
          <p:nvPr/>
        </p:nvSpPr>
        <p:spPr>
          <a:xfrm>
            <a:off x="5225143" y="2197244"/>
            <a:ext cx="33440914" cy="1445984"/>
          </a:xfrm>
          <a:prstGeom prst="rect">
            <a:avLst/>
          </a:prstGeom>
        </p:spPr>
        <p:txBody>
          <a:bodyPr>
            <a:normAutofit/>
          </a:bodyPr>
          <a:lstStyle>
            <a:lvl1pPr marL="0" indent="0" algn="ctr" defTabSz="3761915" rtl="0" eaLnBrk="1" latinLnBrk="0" hangingPunct="1">
              <a:spcBef>
                <a:spcPct val="20000"/>
              </a:spcBef>
              <a:buFontTx/>
              <a:buNone/>
              <a:defRPr sz="4800" kern="1200">
                <a:solidFill>
                  <a:schemeClr val="bg1"/>
                </a:solidFill>
                <a:latin typeface="+mn-lt"/>
                <a:ea typeface="+mn-ea"/>
                <a:cs typeface="+mn-cs"/>
              </a:defRPr>
            </a:lvl1pPr>
            <a:lvl2pPr marL="3056556" indent="-1175598" algn="l" defTabSz="3761915" rtl="0" eaLnBrk="1" latinLnBrk="0" hangingPunct="1">
              <a:spcBef>
                <a:spcPct val="20000"/>
              </a:spcBef>
              <a:buFontTx/>
              <a:buNone/>
              <a:defRPr sz="7200" kern="1200">
                <a:solidFill>
                  <a:schemeClr val="tx1"/>
                </a:solidFill>
                <a:latin typeface="+mn-lt"/>
                <a:ea typeface="+mn-ea"/>
                <a:cs typeface="+mn-cs"/>
              </a:defRPr>
            </a:lvl2pPr>
            <a:lvl3pPr marL="4702394" indent="-940479" algn="l" defTabSz="3761915" rtl="0" eaLnBrk="1" latinLnBrk="0" hangingPunct="1">
              <a:spcBef>
                <a:spcPct val="20000"/>
              </a:spcBef>
              <a:buFontTx/>
              <a:buNone/>
              <a:defRPr sz="7200" kern="1200">
                <a:solidFill>
                  <a:schemeClr val="tx1"/>
                </a:solidFill>
                <a:latin typeface="+mn-lt"/>
                <a:ea typeface="+mn-ea"/>
                <a:cs typeface="+mn-cs"/>
              </a:defRPr>
            </a:lvl3pPr>
            <a:lvl4pPr marL="6583352" indent="-940479" algn="l" defTabSz="3761915" rtl="0" eaLnBrk="1" latinLnBrk="0" hangingPunct="1">
              <a:spcBef>
                <a:spcPct val="20000"/>
              </a:spcBef>
              <a:buFontTx/>
              <a:buNone/>
              <a:defRPr sz="7200" kern="1200">
                <a:solidFill>
                  <a:schemeClr val="tx1"/>
                </a:solidFill>
                <a:latin typeface="+mn-lt"/>
                <a:ea typeface="+mn-ea"/>
                <a:cs typeface="+mn-cs"/>
              </a:defRPr>
            </a:lvl4pPr>
            <a:lvl5pPr marL="8464308" indent="-940479" algn="l" defTabSz="3761915" rtl="0" eaLnBrk="1" latinLnBrk="0" hangingPunct="1">
              <a:spcBef>
                <a:spcPct val="20000"/>
              </a:spcBef>
              <a:buFontTx/>
              <a:buNone/>
              <a:defRPr sz="72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pPr marL="0" marR="0" lvl="0" indent="0" algn="ctr" defTabSz="3761915" rtl="0" eaLnBrk="1" fontAlgn="auto" latinLnBrk="0" hangingPunct="1">
              <a:lnSpc>
                <a:spcPct val="100000"/>
              </a:lnSpc>
              <a:spcBef>
                <a:spcPct val="20000"/>
              </a:spcBef>
              <a:spcAft>
                <a:spcPts val="0"/>
              </a:spcAft>
              <a:buClrTx/>
              <a:buSzTx/>
              <a:buFontTx/>
              <a:buNone/>
              <a:tabLst/>
              <a:defRPr/>
            </a:pPr>
            <a:r>
              <a:rPr kumimoji="0" lang="en-US" sz="4800" b="0" i="0" u="none" strike="noStrike" kern="1200" cap="none" spc="0" normalizeH="0" baseline="0" noProof="0" smtClean="0">
                <a:ln>
                  <a:noFill/>
                </a:ln>
                <a:solidFill>
                  <a:sysClr val="window" lastClr="FFFFFF"/>
                </a:solidFill>
                <a:effectLst/>
                <a:uLnTx/>
                <a:uFillTx/>
                <a:latin typeface="Calibri"/>
                <a:ea typeface="+mn-ea"/>
                <a:cs typeface="+mn-cs"/>
              </a:rPr>
              <a:t>Thomas Taylor Soiles, Dr. Sylvie Mucyo, Dr. Francois Xavier Nshimiyimana, Dr. Holly Peterson</a:t>
            </a:r>
            <a:endParaRPr kumimoji="0" lang="en-US" sz="48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63" name="Text Placeholder 300"/>
          <p:cNvSpPr txBox="1">
            <a:spLocks/>
          </p:cNvSpPr>
          <p:nvPr/>
        </p:nvSpPr>
        <p:spPr>
          <a:xfrm>
            <a:off x="5225143" y="3643229"/>
            <a:ext cx="33440914" cy="951833"/>
          </a:xfrm>
          <a:prstGeom prst="rect">
            <a:avLst/>
          </a:prstGeom>
        </p:spPr>
        <p:txBody>
          <a:bodyPr>
            <a:normAutofit/>
          </a:bodyPr>
          <a:lstStyle>
            <a:lvl1pPr marL="0" indent="0" algn="ctr" defTabSz="3761915" rtl="0" eaLnBrk="1" latinLnBrk="0" hangingPunct="1">
              <a:spcBef>
                <a:spcPct val="20000"/>
              </a:spcBef>
              <a:buFontTx/>
              <a:buNone/>
              <a:defRPr sz="3600" kern="1200">
                <a:solidFill>
                  <a:schemeClr val="bg1"/>
                </a:solidFill>
                <a:latin typeface="+mn-lt"/>
                <a:ea typeface="+mn-ea"/>
                <a:cs typeface="+mn-cs"/>
              </a:defRPr>
            </a:lvl1pPr>
            <a:lvl2pPr marL="3056556" indent="-1175598" algn="l" defTabSz="3761915" rtl="0" eaLnBrk="1" latinLnBrk="0" hangingPunct="1">
              <a:spcBef>
                <a:spcPct val="20000"/>
              </a:spcBef>
              <a:buFontTx/>
              <a:buNone/>
              <a:defRPr sz="7200" kern="1200">
                <a:solidFill>
                  <a:schemeClr val="tx1"/>
                </a:solidFill>
                <a:latin typeface="+mn-lt"/>
                <a:ea typeface="+mn-ea"/>
                <a:cs typeface="+mn-cs"/>
              </a:defRPr>
            </a:lvl2pPr>
            <a:lvl3pPr marL="4702394" indent="-940479" algn="l" defTabSz="3761915" rtl="0" eaLnBrk="1" latinLnBrk="0" hangingPunct="1">
              <a:spcBef>
                <a:spcPct val="20000"/>
              </a:spcBef>
              <a:buFontTx/>
              <a:buNone/>
              <a:defRPr sz="7200" kern="1200">
                <a:solidFill>
                  <a:schemeClr val="tx1"/>
                </a:solidFill>
                <a:latin typeface="+mn-lt"/>
                <a:ea typeface="+mn-ea"/>
                <a:cs typeface="+mn-cs"/>
              </a:defRPr>
            </a:lvl3pPr>
            <a:lvl4pPr marL="6583352" indent="-940479" algn="l" defTabSz="3761915" rtl="0" eaLnBrk="1" latinLnBrk="0" hangingPunct="1">
              <a:spcBef>
                <a:spcPct val="20000"/>
              </a:spcBef>
              <a:buFontTx/>
              <a:buNone/>
              <a:defRPr sz="7200" kern="1200">
                <a:solidFill>
                  <a:schemeClr val="tx1"/>
                </a:solidFill>
                <a:latin typeface="+mn-lt"/>
                <a:ea typeface="+mn-ea"/>
                <a:cs typeface="+mn-cs"/>
              </a:defRPr>
            </a:lvl4pPr>
            <a:lvl5pPr marL="8464308" indent="-940479" algn="l" defTabSz="3761915" rtl="0" eaLnBrk="1" latinLnBrk="0" hangingPunct="1">
              <a:spcBef>
                <a:spcPct val="20000"/>
              </a:spcBef>
              <a:buFontTx/>
              <a:buNone/>
              <a:defRPr sz="72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pPr marL="0" marR="0" lvl="0" indent="0" algn="ctr" defTabSz="3761915" rtl="0" eaLnBrk="1" fontAlgn="auto" latinLnBrk="0" hangingPunct="1">
              <a:lnSpc>
                <a:spcPct val="100000"/>
              </a:lnSpc>
              <a:spcBef>
                <a:spcPct val="20000"/>
              </a:spcBef>
              <a:spcAft>
                <a:spcPts val="0"/>
              </a:spcAft>
              <a:buClrTx/>
              <a:buSzTx/>
              <a:buFontTx/>
              <a:buNone/>
              <a:tabLst/>
              <a:defRPr/>
            </a:pPr>
            <a:r>
              <a:rPr kumimoji="0" lang="en-US" sz="3600" b="0" i="0" u="none" strike="noStrike" kern="1200" cap="none" spc="0" normalizeH="0" baseline="0" noProof="0" smtClean="0">
                <a:ln>
                  <a:noFill/>
                </a:ln>
                <a:solidFill>
                  <a:sysClr val="window" lastClr="FFFFFF"/>
                </a:solidFill>
                <a:effectLst/>
                <a:uLnTx/>
                <a:uFillTx/>
                <a:latin typeface="Calibri"/>
                <a:ea typeface="+mn-ea"/>
                <a:cs typeface="+mn-cs"/>
              </a:rPr>
              <a:t>Guilford College and the University of Rwanda CAVM</a:t>
            </a:r>
            <a:endParaRPr kumimoji="0" lang="en-US" sz="36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64" name="Text Placeholder 301"/>
          <p:cNvSpPr txBox="1">
            <a:spLocks/>
          </p:cNvSpPr>
          <p:nvPr/>
        </p:nvSpPr>
        <p:spPr>
          <a:xfrm>
            <a:off x="5225143" y="270201"/>
            <a:ext cx="33440914" cy="1927044"/>
          </a:xfrm>
          <a:prstGeom prst="rect">
            <a:avLst/>
          </a:prstGeom>
        </p:spPr>
        <p:txBody>
          <a:bodyPr>
            <a:normAutofit fontScale="92500" lnSpcReduction="10000"/>
          </a:bodyPr>
          <a:lstStyle>
            <a:lvl1pPr marL="0" indent="0" algn="ctr" defTabSz="3761915" rtl="0" eaLnBrk="1" latinLnBrk="0" hangingPunct="1">
              <a:spcBef>
                <a:spcPct val="20000"/>
              </a:spcBef>
              <a:buFontTx/>
              <a:buNone/>
              <a:defRPr sz="6600" b="1" kern="1200">
                <a:solidFill>
                  <a:schemeClr val="bg1"/>
                </a:solidFill>
                <a:latin typeface="+mn-lt"/>
                <a:ea typeface="+mn-ea"/>
                <a:cs typeface="+mn-cs"/>
              </a:defRPr>
            </a:lvl1pPr>
            <a:lvl2pPr marL="3056556" indent="-1175598" algn="l" defTabSz="3761915" rtl="0" eaLnBrk="1" latinLnBrk="0" hangingPunct="1">
              <a:spcBef>
                <a:spcPct val="20000"/>
              </a:spcBef>
              <a:buFontTx/>
              <a:buNone/>
              <a:defRPr sz="7200" kern="1200">
                <a:solidFill>
                  <a:schemeClr val="tx1"/>
                </a:solidFill>
                <a:latin typeface="+mn-lt"/>
                <a:ea typeface="+mn-ea"/>
                <a:cs typeface="+mn-cs"/>
              </a:defRPr>
            </a:lvl2pPr>
            <a:lvl3pPr marL="4702394" indent="-940479" algn="l" defTabSz="3761915" rtl="0" eaLnBrk="1" latinLnBrk="0" hangingPunct="1">
              <a:spcBef>
                <a:spcPct val="20000"/>
              </a:spcBef>
              <a:buFontTx/>
              <a:buNone/>
              <a:defRPr sz="7200" kern="1200">
                <a:solidFill>
                  <a:schemeClr val="tx1"/>
                </a:solidFill>
                <a:latin typeface="+mn-lt"/>
                <a:ea typeface="+mn-ea"/>
                <a:cs typeface="+mn-cs"/>
              </a:defRPr>
            </a:lvl3pPr>
            <a:lvl4pPr marL="6583352" indent="-940479" algn="l" defTabSz="3761915" rtl="0" eaLnBrk="1" latinLnBrk="0" hangingPunct="1">
              <a:spcBef>
                <a:spcPct val="20000"/>
              </a:spcBef>
              <a:buFontTx/>
              <a:buNone/>
              <a:defRPr sz="7200" kern="1200">
                <a:solidFill>
                  <a:schemeClr val="tx1"/>
                </a:solidFill>
                <a:latin typeface="+mn-lt"/>
                <a:ea typeface="+mn-ea"/>
                <a:cs typeface="+mn-cs"/>
              </a:defRPr>
            </a:lvl4pPr>
            <a:lvl5pPr marL="8464308" indent="-940479" algn="l" defTabSz="3761915" rtl="0" eaLnBrk="1" latinLnBrk="0" hangingPunct="1">
              <a:spcBef>
                <a:spcPct val="20000"/>
              </a:spcBef>
              <a:buFontTx/>
              <a:buNone/>
              <a:defRPr sz="72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pPr marL="0" marR="0" lvl="0" indent="0" algn="ctr" defTabSz="3761915" rtl="0" eaLnBrk="1" fontAlgn="auto" latinLnBrk="0" hangingPunct="1">
              <a:lnSpc>
                <a:spcPct val="100000"/>
              </a:lnSpc>
              <a:spcBef>
                <a:spcPct val="20000"/>
              </a:spcBef>
              <a:spcAft>
                <a:spcPts val="0"/>
              </a:spcAft>
              <a:buClrTx/>
              <a:buSzTx/>
              <a:buFontTx/>
              <a:buNone/>
              <a:tabLst/>
              <a:defRPr/>
            </a:pPr>
            <a:r>
              <a:rPr kumimoji="0" lang="en-US" sz="6600" b="1" i="0" u="none" strike="noStrike" kern="1200" cap="none" spc="0" normalizeH="0" baseline="0" noProof="0" smtClean="0">
                <a:ln>
                  <a:noFill/>
                </a:ln>
                <a:solidFill>
                  <a:sysClr val="window" lastClr="FFFFFF"/>
                </a:solidFill>
                <a:effectLst/>
                <a:uLnTx/>
                <a:uFillTx/>
                <a:latin typeface="Calibri"/>
                <a:ea typeface="+mn-ea"/>
                <a:cs typeface="+mn-cs"/>
              </a:rPr>
              <a:t>Preliminary Inorganic Surface Water Quality Analysis of the Gatunga Stream Near an Unlined Landfill in Gatunga, Kigali Province, Rwanda</a:t>
            </a:r>
            <a:endParaRPr kumimoji="0" lang="en-US" sz="6600" b="1" i="0" u="none" strike="noStrike" kern="1200" cap="none" spc="0" normalizeH="0" baseline="0" noProof="0" dirty="0">
              <a:ln>
                <a:noFill/>
              </a:ln>
              <a:solidFill>
                <a:sysClr val="window" lastClr="FFFFFF"/>
              </a:solidFill>
              <a:effectLst/>
              <a:uLnTx/>
              <a:uFillTx/>
              <a:latin typeface="Calibri"/>
              <a:ea typeface="+mn-ea"/>
              <a:cs typeface="+mn-cs"/>
            </a:endParaRPr>
          </a:p>
        </p:txBody>
      </p:sp>
      <p:pic>
        <p:nvPicPr>
          <p:cNvPr id="65" name="Picture 6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35025" y="1157803"/>
            <a:ext cx="2657475" cy="2371725"/>
          </a:xfrm>
          <a:prstGeom prst="rect">
            <a:avLst/>
          </a:prstGeom>
        </p:spPr>
      </p:pic>
      <p:pic>
        <p:nvPicPr>
          <p:cNvPr id="66" name="Picture 6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959910" y="1896351"/>
            <a:ext cx="6951575" cy="1019566"/>
          </a:xfrm>
          <a:prstGeom prst="rect">
            <a:avLst/>
          </a:prstGeom>
        </p:spPr>
      </p:pic>
      <p:sp>
        <p:nvSpPr>
          <p:cNvPr id="67" name="AutoShape 2" descr="data:image/png;base64,iVBORw0KGgoAAAANSUhEUgAAAlgAAAFzCAYAAADi5Xe0AAAgAElEQVR4Xux9B7QVRbb2RpCcFBBEQIKiEhQzKkEQRREUCSJRRRgDb96amTe+ccL757nePHXGSWvmOQYcJCdBHMUMophAUDGQRYJIkCySUf711Uxd+vbtk3b1OX36nK/XYgH39u6966vqqq/33rWr3LFjx44JLyJABIgAESACRIAIEIHQEChHghUalnwQESACRIAIEAEiQAQMAiRYHAhEgAgQASJABIgAEQgZARKskAHl44gAESACRIAIEAEiQILFMUAEiAARIAJEgAgQgZARIMEKGVA+jggQASJABIgAESACJFgcA0SACBABIkAEiAARCBkBEqyQAeXjiAARIAJEgAgQASJAgsUxQASIABEgAkSACBCBkBEgwQoZUD6OCBABIkAEiAARIAIkWBwDRIAIEAEiQASIABEIGQESrJAB5eOIABEgAkSACBABIkCCxTFABIgAESACRIAIEIGQESDBChlQPo4IEAEiQASIABEgAiRYHANEgAgQASJABIgAEQgZARKskAHl44gAESACRIAIEAEiQILFMUAEiAARIAJEgAgQgZARIMEKGVA+jggQASJABIgAESACJFgcA0SACBABIkAEiAARCBkBEqyQAeXjiAARIAJEgAgQASJAglWAY2D37t0yevRoOeGEE+Suu+6SatWqFVQrd+zYIc8++6ysWbNGvvvuO+nRo4d07tw5lm08cuSIzJkzRxYuXCj79++XM844Q2677TapWLFiLNtDo4kAESACROCfCGSFYB07dswsfi+//LJs2rRJjh49KieeeKK0bt1arr76aqlXr15R4L9nzx555JFHpHbt2jJ8+HCpXLlyqO1O9Py9e/fKk08+KVWrVpVbb701dL2hNiLDhx04cMCQx6+++koaN25sxtIVV1whjRo1KvOkgwcPypgxYwSEc9SoUVKrVq0MtWX/9hdffFHeeOMNM0aaNWsmTZs2lcsuuyz7ikPS8O233xqC+OmnnwrGXbly5UxbLr/8cvMH7732wnNfffVVGTp0qLRt21b7mLyVC5onq1SpImeddVaZeTLbc0negkTDiECMEQidYMGj8Morr8ibb74plSpVkhYtWpgFHl6HDRs2mC/zm2++Wdq0aRNj2NIzPduTYrafn14rc3sXxhDIIzw9gwcPlvLlyyc0IN8JlrVv165dxtNYp06d3ILpqA19MXbsWNm3b5/Ur19fTjvtNPn+++9l/fr1snPnTmnevLkh+CANmquQCRbI1dy5c+W1114rNU+CsOLjFES1f//+0q5dOwNdMb7rmjFDGSKQTwiETrA+/PBDefrpp6VJkyZmcoUXxV5ffPGFjB8/XqpXry533nmn1KhRI5+wCN2WbE+K2X5+6ICE8EB4SiZMmCDXXHONdOvWLekT851gxbn/QKpAdLdu3Sr9+vWT888/35ACXPjIgvcaH1kI3SKEa3+XyRAoZIK1du1a+fvf/y4NGjQw3m3vPLl582Z56qmnzMfDD37wAznppJNIsDIZOLyXCOQJAqESLBu+wdcrJoaGDRuWaia+2p5//nl55513jBfrwgsvLPk9JpXZs2cLJh6EFBHO6dixown/eL0UkyZNkpUrV5qwwWeffSaLFy8W5LHg/htvvNGEIb2T+aFDh0yY4YMPPjA5LghZINyASb9mzZql7MNi8dxzzxkbsEjAo4CF/Lzzzit5Zjr6oROhqXXr1pV6PsI/mExx2dBVz549jcdv+/btMmzYMGP/tm3bzJft0qVLTdvgAYANsBneQEscEj0f+oNCkzYk8dJLL5kQG/4f1EYvMQHOr7/+usEcmCAkhy/r008/vaRteM7q1atN/3399dcJn5tozKON7777rrz99ttmIalQoYIJl91www3GM4IrVZuDwq9BBMv7syDss4WRv+2WPHh/jjaMGDFCTjnllKTjI10brbfvnHPOEfzBewBPMvC96KKLzHjCO4Ex7+1fvEdnnnlm0ikK79P06dPl4osvlr59+5YhUN988408/vjj5ufwzuGjyl6wC2Pevuv40EI4sVOnTub9tCTab4ANFSYi2UH9be9FagLGOsY+xhj0tG/fXq699tpSYUyMccxPCNvCmwTiA7swRvFz9A8+Hi2RBA64F7iireg7jCvgl4xUYqwD90QfCniX3nrrLRk4cKB5N7RzCeyERwyhaLzzuOBpRN8juuC9UvWL9z1E/6Lf0Xb0IzyXCNmDbJ988skyf/58Yz/Gl8UQZDuZxzlP1kSaQQRCQyBUgrVx40aTH4N8GCTqBuVfrFixQp555hkzuXXt2tU0ZPny5TJlyhTzb4QOkcPxySefmMUaJAwvrX0xQXBArBBqBPHAQg9CgQUeE9odd9xhFmdcIHzjxo0zEwBefpAXhC9gA74KR44caSYDXPg5vhrx3HPPPdf8DDZgMu7evXuJrenoxwQMbx2IEhY1TDBXXnml0YmwCSZrEKwvv/zSJKJjwUM4tU+fPqZNsAPXBRdcIKeeeqohWrAZ7YJXELgmez4WhiCChQkPCwwWcoQeoNu2EQvQVVddZTC0CxX6E7pAXjEpI8fm888/N55Hb0hryZIlZrHFIpoMu6BRC13Tpk2TZcuWGTIFTwjy9vB/6L799ttNH2PhQ5sxVrA4gSRjrEAnMA2auJMRrCDszz77bLMoZAMjf9u3bNli2uMdH+gXhD7RL4nGRyY2WoJ1+PBh0+dY9PFsvA/IS8MCi/Akxh/eDxuewjuA9wg/S3RNnTpVPv74YzMeYZP/AgmEHjwTbbIeGu9YAcnDWProo4/M+4d3HYs2xhlk8Z6DIHXo0MHYgvGPuUFDsLDRAyQAYwXtsxjgvQTZwAWb0ffwvOF+S0Awt2COwXi0BAvjccaMGQKPPcYnxi3sxgcf2gxilCxvDO80vPn4cBowYECZ8YvxgY9OPBvkTTOXoF8s3pjn8G7CNrzzGBNeG9PpF7xj9p1Cf+H/wBN9CPvwTmGOwx/Ybkk6CB48nt55NLQVjA8iAnmMQKgEy058l156qZko07kwKeFLF186mNSxkOPyTmBebxcIDiZ2kA/osCTu/fffl5kzZxqvF74gccFLAE+Qlzzg5zaMiXsxudpwByYMr7seBM16miyhyER/ohCQd5JCmAvEBgsfLnzVgkyBVGLyshM/PH/vvfdeqQUt0fODfo4JD+QXhARtxELlJaEgU5acJrIPCxC+hLEAwYsF7wUmamAEMgyM8AWPC4sC9GHx9nswvOMCZAltA+GGx8oSJUt4sTCACNs8HtcQYTLss4VRovdAMz4ysdESLJAbYGhzvKx3CYsiiLZ3gQ96j/z22z4HEfZ6dFK975ADmYaHG/lzdevWLXnX8SGEBRqpAwib2fc3KMldQ7DQdox7u8EGbce8A3IAbIAR2vPEE08Yu7zzAOzFWMY8YduLfsBHIbz0eBfsuMV78Nhjj5kPo0Qfmd73DkQP7znmKHi47Tzgx1IzVmwb8XzYaOdK+27acQHb0+0X+/6gr/BMzMN2jsL8i/Fj31k73oKwTjVW+HsiUAgIZIVgpZMfY8HDZDlx4sSSXA0vqHbCA+myk5UN0YEMeMNUdjHBDhxM3nYiwKSISdsbDsTPkMeDr1QsLvAkYIKHBwmkwXuBpCEZ1X6pp6sfz0g1KcJ7gN1tluwkG1B2UfHuqMqEYFmy6Q/NQie8RcADHgWQVm/ytd8+/+Jm74Utd999d0lbQMZAmuE1AM5BC0eyJG/IY8JGCMbrJQmLYAVhny2MtATL1Ub/O+G1A+MY/Q4i4Q0VJZOx8onGhx2P8I7Zy4Y9bVgtERbAHmElL2FLlIOlIVj4kMG85G+Dd4fpvHnzjAfLfjz48UIYNRWhtNhANtXOYRBdjHF8UGG829A4PvxatmxZ6p3RzCX4eEF7/H0M29D/8EZ7CW1Q3/j7JVleo+0XhFTtRy6eme+5kIWwkLMN+YlA5ATLLmo2/8gLk30xMRHdc889hiRZguOf6PwLg52Q8MWa7EsS+oLyYfzdZYlNuvrTIViJygcgFwykDhM6vGjeS0uwYPeqVavM17q/pIHFCl+emIxBihKVNwha3JCjhZwaECl4LxGKgCcrVb6FX6+/9pPVdd1110mXLl0MDGERrCDss4lR0OufatF0tRFhJiSi24+OdAiDC8HCWMW7BGKNCx8u+Jn3XQWRgHcS98F7g3B5IjIWJsHyf/QFLfqJ3m1LSPwEC7bDG46wMnIo8d7Yy+ZbplOaBUQa+V3wzGNM4MK8hXfdevO0YwXPTHR5yW+6/ZIOwUoH6/xcDmkVEQgXgawQLP8XTDKTk01qmUyCiQgWvFzwaCW7MJGDJCAfI1GNLpv/kW2C5c0FQ4I/Jmp4uPCVi69dDcFC25PVg/JP3snuDyI4Nun6hRdeMGEW/B+TN7yBmGyRXxZ0pVrMg3Rli2Cl+sp2xSgMgpWpjQhXZYNggVigPAPCRMk8OkHvis31QRgO9b7wfoKYw9uCYqvZ8mCls+hnQrBsCgPyx2w+IPLE8HPkp9l0g3QIlndsgGwhrQHEDRjZ3dZagoX8MXjvgooNw0abH5duv5BghbsA82mFjUCoBMsmuYOMgAgEeTD8Se6pPFhYIODBsoUi0yU4Gg9WOgUN09WPYZPppGgXLniwMLF6yZ5riDCZdwaeEiTFIznVv8vRX6AzFcFBG7DwItwCjxkSXW1ivv9VSuXBwqQ/efLkUjutUun36ki1i9DftlxhZG3MdHxYT0oiT6S/H7NFsGCHzbcZMmRIwmRu/7uCBGvkJ9lkce+in+0QYdgEC/MY0gqQgO8tQ5FOiNBu2EBOGkKB/s1ANjyOfKZBgwaZPDntWEknrJlJv5BgFTYhYOvCRSBUgpWqTANMt9uPbS6QNgcrVYgwWQ4WfgcCgJAUvG1YyFG765JLLgnccu6FPJsEC0Tyb3/7mwmF+vM3Fi1aZGzUeLDwFa3JLwoKUfkJDmxGKAhk0G5QAF5YRLAAwSMXFJbEPVHmYAW1LVsYJXplNYtmJjamysEKWnxTeRVtW2zeHnaqgWQFfUz53xX7AQZS4fcqY14AoYjSg5VJDpa91/9RhvAoEuJBmhLlYNlNAgjhBpWzAcY2PGrD45qxAkyR14Z8KMxzia5M+oUEK9wFmE8rbARCJViAyu5CQmjLX2jUhr+8hUbtLkK8uJhcbc5Bsl2E6S4MiXYRWne4/fqEWx67h5D8Dpu9Sb8gD7j/+uuvN6EuDcECYULbbLgg0SRlfw7PA+63uVLYhYMQH3b/BBEs//OT7SJEyQVsELB1iWwpi6BdhOkQLCwS2I1ld17Z3X7wZKHcBHZbJUuktbsI0RfA2CbDZ3sXYVDb7A69sDEKk2BlYmM2CRb6FwTahqC8O2HRXuCLMYuxaAk2fvboo48aMoYxYY8usgWIkcMURLCsF8fiaAkBCD3KeFgPkDe8br2TmSTE2001+FgAObJjOWgXof0wtGVkMG5hP3InMe8g9Jksyd2Oe4QXkVTvDaMHvZP2nU53LgFW3l2ksMXu8IWHDKFNzCcolYM5ON1+IcEqbELA1oWLQOgEC8TIlhTABIUQEXbHYJJC6AheI1vbyDbF1sHCJIUEaWzvhccmUR2sdAmWnahQpA+Er1WrViaxFvI2odvWwbJeLNiE+5BPgV02CMdgsrRkMROCZUN+qAODXAeETvElCYwS5UTZidceM4Siq/boDDzPG+pI9Hx8RSerg2XrVaEvULcHk3dQHax0CJb3yA8smNiJiH5HPg36z+5MTJTwjgnb1sEC5lhwQNpQq8dbB8uOlWyGCKHD1sEKE6MwCVYmNmaTYFkSBZKFApZ4j/Ce4B229bRAODBesUEB9dUwVmbNmiULFiwwBB8fMhh7mBfwe4x17weEDcOhlALeHeyuw0eHl9zZ8yitTjwDOYsaguUfy9AJbxPeP4xTb1K4/TDExw/qt6EsAwieTVKHzcnOv8QcYHfJeo8Ugx7MUZi7bF0wvDuauQTtgacNpS5gu51b8Q4Bc9Tuwq5hzM/p9gsJVrgLMJ9W2AiETrAAl7/SNCZaLLqoJo1ic8j18V9BldzxVYxE6aBK7qlChPb5/kruqP2C2i2Y+P0JqH4b/BWm8cxMCBbux9c26uVgIgbJwo7GZLv07NelrTgNe7EzDwsJdIOAoECgrRId9HxMzulWcsfXOqpZeyvgZzqJoj0gqNgogN1UaAMWOSTp+yvxB71OQZXcEUaCR8u/6SDbBCuoSnoYGAW1WxP2CXq/YHOQjdkmWLAlaCcd3nWQJ3xMgHR5K5qDWKCOGkJX+BAAKQcBsx9m3g8I/Ax111D/DWMMO43x8YMLoWmQAluB3p5IgAKeIDoagoXnJqrkjvcMH1zeecdrA+yDRw1jFl6sVBsAvP2I9wY2A0uQHdTWwoYbtNVb3iTTuSTRWMG7iQ8qzIP2+en2S6ZzA2xItTmjsJdYtq6YEcgKwSpmQNl2IkAECgsBEFjU6gPBSpRPWFgtZmuIABEIAwESrDBQ5DOIABGIPQLw4qDUCI5gsqcoWC80Qvrw/HhPFYh9g9kAIkAEsooACVZW4eXDiQARiAsC3pxNhKjxB4nvOBMR5OuWW25Jer5gXNpJO4kAEcgNAiRYucGZWogAEYgBAkH5gMitwjFaSGTnRQSIABFIFwESrHSR4n1EgAgQASJABIgAEUgTARKsNIHibUSACBABIkAEiAARSBcBEqx0keJ9RIAIEAEiQASIABFIEwESrDSB4m1EgAgQASJABIgAEUgXARKsdJHifUSACBABIkAEiAARSBMBEqw0geJtRIAIEAEiQASIABFIFwESrHSR4n1EgAgQASJABIgAEUgTARKsNIHibUSACBABIkAEiAARSBcBEqx0keJ9RIAIEAEiQASIABFIEwESrDSB4m1EgAgQASJABIgAEUgXARKsdJHifUSACBABIkAEiAARSBMBEqw0geJtRIAIEAEikH8I7N3/nRz97lhahp1Uo0Ja9/EmIhAGAiRYYaDIZxABIkAEiEDOEVi98YAM/J9laev9Qa+G8oOe2T+0+9ixY/LWW29Jw4YN5YwzzkjbvlQ3Hjx4UF566SXp0qWL1K5dO9Xt/H3ECJBgRdwBVE8EiAARIAI6BOYt2S33PrombeEu7WrLw3e3SHr/hg0b5MknnxSQGXtVrlxZRowYIU2aNElL16effirLly+Xvn37Svny5dOS8d4EG+bMmSODBg0S6PZen3/+ubz77rsycOBAOfHEEzN+NgVyhwAJVu6wpiYiQASIABEIEYFsEawZM2bIHXfcIbVq1crY2gMHDsikSZOkR48exoOluZIRrO+++06mTp0q559/vrRq1UrzeMrkCAESrBwBTTVEgAgQASIQLgK5JlggTyBfS5cuNSG6IUOGSKNGjUo1asWKFfL+++/L4MGDjfcKZOuEE06Q1atXy/79++Xyyy+X66+/Xo4cOSITJ06UKlWqyMqVKwXE6dprr5UOHTrIl19+KbNnz5aqVasKnufXBQ/ZkiVLjIdL4yELtxf4tEQIkGBxbBABIkAEiEAsEcglwQIBmjlzplSoUEF69uwpn332mbz99tvG01WtWrUS/F599VXz72uuucb8DYJ19OhRGTBggOzdu1fGjh0rXbt2ldatW8uYMWNM2LF79+6GVMEzhdAfSBPug5527drJ3LlzDdFCmBKEbMuWLfL000/LrbfeKjVr1oxl3xWD0SRYxdDLbCMRIAJEoAARyBbB8udggSxdcsklMm7cOOnfv780aNDA5GjBA4XfeXOzQKhAnkCMLMGqX7++dOvWzfwfBGznzp3Su3dvQ7A6duwobdu2FSTG43nwiLVo0aJUDtbu3bsN4erXr5/5/Z49e+Tvf/+73HzzzWU8aAXYzbFtEglWbLuOhidCADuLfj76C1m35XiSqr23aYPK8uDI5nJmoyqB4i6y7BEiQARyi0C2CFZQDlZQ8jtaO3ToUEOQ7AWCde6555b8DP/3EiyE9z755BOTAO8lWJBHYjuuli1bliJYIHOTJ082JA1kzhIsEK50E+9z2zPUBgRIsDgOCg6Bfr9eGkiuvCRrxv2tA9vtIltwQLJBRCDPEcglwYIXafz48SbvqW7dugmRyZYHC2TMeqzowcrzgfkv80iw4tFPtDIDBC6684OUdy9+/MLAe1xkUyrlDUSACISKQC4JFnKwQJ6qV68uvXr1MiHCefPmmZpUNWrUKGlXqhwshBnhiTr77LPL5GBNnz7dEDhc/hwsJMkPHz7clG1gDlaowyhrDyPByhq0fHBUCLiQJK0sQ4tR9Tb1FjMCuSRYwPmbb76RWbNmmRpXFStWlKuvvtrs+itXrlxJNwTtIkTO1a5du8rsIoRXCrKbN28us4vwueeeM2QKda+4izCeo5wEK579RquTIKAlSXikVpahRQ5JIpB7BLJBsFxb4a+D5c/Bss+HB8yfg5WObtbBSgel/LiHBCs/+oFWhIiAliS5ECwXnSE2nY8iAkWFwLbdR+TOP66SvfuPpmz3ocPfy4/6NZI+neqlvNf1BiSyr1q1yuwUROkFb5K7K8Fat26dKQ+Bsg+s5O7aU9mVJ8HKLr58egQIuJAdraxWLgJ4qJIIEIEsI4CSC2+++aYp54Bcq7AunkUYFpK5eQ4JVm5wppYcIuBCdrSyWrkcwkJVRIAIEAEikEMESLByCDZV5QYBF7KjldXK5QYRaiECRIAIEIFcI0CClWvEqS/rCLiQHa2sVi7rYFABESACRIAIRIIACVYksFNpNhFwITtaWa1cNnHgs4kAESACRCA6BEiwosOemrOEgAvZ0cpq5bIEAR9LBIgAESACESNAghVxB1B9+Ai4kB2trFYu/NbziUSACBABIpAPCJBg5UMv0IZQEXAhO1pZrVyoDefDiAARIAJEIG8QIMHKm66gIWEh4EJ2tLJaubDazOcQASJABIhAfiFAgpVf/UFrQkDAhexoZbVyITSXjyACRIAIEIE8RIAEKw87hSa5IeBCdrSyWjm3llKaCBCBuCKAA6Dfeecdue6666RChQqhNWPp0qWCZ/sPoQ5NAR+UNgIkWGlDxRvjgoAL2dHKauXigintJALFgsCGDRvkySefFBxLY6/KlSvLiBEjzPmCr776aqmfX3nlldK5c2cpX768+TnOCVywYIHcddddUr169UDY8GycUQjZpk2bqqDFeYeffPKJDB48uJS8PQz6wgsvDPWYHpWRRS5EglXkA6AQm+9CdrSyWrlCxJ9tIgJxRgAEa8aMGXLHHXdIrVq1SjVlzpw5snXr1hJSs2PHDpk8ebJcdNFFctlll8mRI0dk3Lhx8uWXX5rDmFu1ahUIxQcffCA4tLlPnz5Srlw5FVyJCBYetnbtWnMWIsgXD4RWwRuKEAlWKDDyIfmEgAvZ0cpq5fIJN9pCBOKGwHe7d2RscvnadZLKZEKw8CAv6dq0aZPMnj3beKW++eYb6du3bxkCBRI2adIk6dixo7Ro0cJ4yiZOnChVqlSRlStXCjxQ1157rQnxgag999xzAg/a559/LrVr15YhQ4ZIo0aNBATrrbfeMp6zL774wvxs6NCh5h48c8KECdKtWzdp1qxZxhhRIBwESLDCwZFPySMEXMiOVlYrl0ew0RQiEDsE9r35gmz5+bC07a7W+Xpp8OD40AjWrl27DJG54IILDCEC2dqzZ49cccUVMn36dBk2bJghPN5r9+7dhlCBKFkyNGbMGGnSpIl0797dkCqEDwcOHGjIE+7t3bu3CffNnTtXVqxYYcKVIFwzZ840Oho3bmz+ffjwYeO1ghz+f/LJJ0uXLl3Sxoc3hosACVa4ePJpeYCAC9nRymrl8gAumkAEYotAtgiWPwfrvPPOM8QFBMqbg4XwW/v27Y3H6ejRowKidNVVVxnPFEKF559/viAXynvBQ4ZngGDBMwVvE+Tg0Wrbtq0cO3bMkCp4pPAcb7gS5Az33nzzzQJy583BwnOfeeYZGT58uNSsWdPYun37drnlllti279xN5wEK+49SPvLIOBCdrSyWjl2HxEgAnoEskWw0s3B8lq+Zs0aEx5E7haS2+fPn29Cdwjb2QR43A8iBPIzaNCgQIKFe/B7XC1btixFsEDGkPOF0B88ZV6Chf8j9AgiiNwxf76YHmVKahEgwdIiR7m8RcCF7GhltXJ5CyINIwIxQAAEa9tvf5y2pZXPax9qiNCrGCG5hQsXlrKlWrVqcuedd0qDBg1Kfp4tD9b69euNBwsEjx6stIdEVm8kwcoqvHx4FAi4kB2trFYuCnyokwgQgcQIZJrkjichoX306NGmppXdOYhk9qeeesrkTnXq1KlEYTo5WMjfgocLlz8Ha/Xq1SYMiL/9OVi4v3///szBypMBToKVJx1BM8JDwIXsaGW1cuG1mk8iAkQgDARS1cHylmmw+pYtWybz5s0zxAe7Ae2FcgzwauHnyLfCFbSLEHlVKNewefPmMrsIQbAQ8kPyu38XIUoxQA42cxdhGL0f7jNIsMLFk0/LAwRcyI5WViuXB3DRBCJABHKMgLcO1qFDh0oluXtNSeZNS2Yy62DluEMTqCPByo9+oBUhIuBCdrSyWrkQm81HEQEiEBMEkKyOMCAqwNevXz9UgoU6WggdnnvuuazkHvF4IMGKuAOoPnwEXMiOVlYrF37r+UQiQATigADOC0SI7/rrr5eKFSuGZjLPIgwNSucHkWA5Q8gH5BsCLmRHK6uVyzfsaA8RIAJEgAiEg0BBECy4RHGuE04mRzwbdUdsQiF2bKA2CGLZ2DKLowtat25t0APThyt13759poou6ocgiRCF3nBg52uvvWYq4+L+fv36meTFAwcOmLokkMVXx9VXX81Ty8MZi6E9xYXsaGW1cqE1mg8iAkSACBCBvEKgIAjWG2+8IagBUqdOHUOk7I4NECUQqBNOOEF69eplfvfss8/KbbfdZg7AxBZaHCPQpk0bQ6bs7hD8jWJuOE98o6IAACAASURBVKwT9UuefvppQ7x69OhhisfhvCiQOGzNxQ6Pm266iec95dGwdiE7WlmtXB7BRlOIABEgAkQgRAQKgmBZPOzhl5Zg7d+/3xxXAGJ0+umnG28USBXOjIKHC5Vub731VvPvjRs3GjJ2++23GwKF855wlAG2wMJbBY8WznyaNm2atGvXzvzBhTOjkKTI855CHJWOj3IhO1pZrZxjUylOBIgAESACeYpAQRMsHB3w97//3YT3EALEhXAhdlfgwknklox5jxlYtGhRiTcL99mjDRBetKeg48woXPZIAxxdwCs/EHAhO1pZrVx+IEYriAARIAJEIGwESLD+VQAuWwRr06ZNpngcr9whcOcTqXU9/oPge7SyWrnUlvIOIlA4CJx66qnSsGHDwmkQW0IEkiBAgpVlgsXRl3sEXLxJWlmtXO7RoUYiQASIABHIBQIFTbCYg5WLIZR/OlzIjlZWK5d/6NEiIkAEiAARCAOBgiZYdhfh0aNHTXkG/y7CJ598Uq688kqTsO7fRThhwgRzaGbjxo3L7CJE0juS47/99lvuIgxjFIb8DBeyo5XVyoXcdD6OCBABIkAE8gSBgiZYwBilFKZMmSJffPFFmTpYq1atMuQJ9/jrYCHRffbs2WXqYKHO1qxZs2TJkiWsg5Ung9hvhgvZ0cpq5fIUQppFBIhARAjgGB1ctpaj1ozvv//e1G1E/UaUKsrlFabuMJ+VSwygq6AIVq7Bo778RMCF7GhltXL5iSCtIgJEABGKxx57TNq3b29K+2Tr8pcXwhmFIEWo3ZjOhZ3stoaj9/6vvvrKlBVCuaFTTjnFRHAQmYGTYMSIESU765PpQBToo48+Ms4G4FG9enXp2bOnnH/++aaEUaLLr9t7n92VP2jQoIQk0rvpDHq97UgHk3y5hwQrX3qCdoSGgAvZ0cpq5UJrNB9EBIhAqAgsW7bMLOxIE0FKCIpTZ+PyE6xMdSQiWP7noGYjCmZ37949KTnyysG2l19+WQYOHGh2f4I4oQj3jTfeqD5IOlOCVatWrUwhyZv7SbDypitoSFgIuJAdraxWLqw28zlEoCgROLgt82ZXrpdSxubv4nQQEC2c1mHLSyDshtQS5OLCMwRPDo5MO/PMMw35QE1EpJz46zAGHc22ePFiefXVV409ID+jRo0SpKfgwnOSpbjYRiQiWF4vEDxQH3/8sRFp2rSpqf+4fft2kz6Dv3EcHHKO4Tmz15EjR2Ts2LFy1llnSadOnUp+DtKFvGZ4sWxdSdSFRGhzzJgx0rFjR9N+/A7Hz4Egoe3ADM8855xzzL3wrCEManHBprTLL7/cHH4Nr5WVh2L7b7QJhA9Yffjhh1KjRg1zqgr04ci8F198Ud577z2TvoP2oF3Jjr5LORAcbyDBcgSQ4vmHgAvZ0cpq5fIPPVpEBGKEwLpZIq/2Sd/gpjeJXPNMyvtxhu348ePl5ptvNmfcgiTYYtI4bg3n16KANQgQSAVOC0lGsHAOLshK7969DRkA2ahZs6YJt/k9WLZ4NU4HAbEAiQOBw3Fw0A1vGohfJgQL9uNZOHUE7UD7cMoJdJx99tnyzDPPGLID++wFkoOTT2644QZzEkrQlQ7BApkCln369DHkbu7cufL5558bkrdt2zbjJcSxdGgT7jvvvPOkVatWCQkWcARu/s1pb775psm1BnFD/Um0CeQLpA6ntMALB8wRJgXJy2bY12JFgpXyVeMNcUPAhexoZbVyccOW9hKBvEIgSwTrgw8+MLlHIDNr1qwxpACEAN4qLNBdu3aVFi1aGCgsyUhGsE477TST+wQPEZ6BTVLw3MDDk4hgXXTRRYZwIFepbt26xhMD71mlSpWkfPnyTgQLuuHpsaFPkDfspLdeJTzc74ED8bPeNpAg2J4OwVq7dq1pL8gO7PaGCGHDzp07zS5/XBYXEKhEHizYYfO3LHawGyFQeNpAGIEVzgkGCatXr57ps+uuu84QKy922R7LJFjZRpjPzzkCLmRHK6uVyzk4VEgECgmBLBAshJqwIJ9xxhnGy2G9VEg6B9FJdPxaKoIFD8v8+fMFoTBclqQkIlgtW7aUGTNmyB133GE8aImudEKEfg+WlyzZ59oQpdXlryMZ5DFLh2AlOnoOJAmeJRu6tM+HlwveQbQdJM6SWPwbpC+IYOF+lF2CZ857XXPNNXLVVVcZkvzSSy8Zzxa8Y7jfGw7N1itBgpUtZPncyBBwITtaWa1cZCBRMREoBARAsObfmX5LGnRIGSLcsmWLPP744yYM6L0uvfRSkx+UzIMFrwnCeQipeT1AIG3/+Mc/TJgKYTovKUpEsC6++GLjwYJM2B4seIq8XqUgAGEzCBQIjzcHy2s7fo88J3iKEuVgJfNggXAePnzYhPy8lzd/LB2CBbKGUCPCn9azGNQmeBFB3JBPh/Boti8SrGwjzOfnHAEXsqOV1crlHBwqJAJEICkCWPRXrFght99+e8nOQSS6wwMycuRIefvtt2XXrl1lcrDgGQH5QjgQXhMQGCSX33bbbcZrhRAcnlmhQgVDBvA3vDII173xxhvGU4U8qEQ5WPC+IHcLMiBp9tJ4sHbs2GFyx7CjsE2bNgIStG7dOkM6vDWzgAMICUJ4CL2hHfg/vFzI10L74OFDDhXCjCCEuNeb5I6EeJt/5s/Bwjm9KEsBech88sknJpQKXZmECBG+ff31142HCmQLYUD8H8QPP1uwYIEMGzbM4AsMcSYmCRYnAiKgQMCF7GhltXKK5lGECBCBLCFgd85dcMEFcuGFF5ZoQe6TPfkDocOgXYTYSWdrTe3du9eEGOHVQZI4SNcLL7wg7777rtn5hp152L0HYgBCgWfj73vuuUfef/99ozeTXYQ2N8oajPCjN4/JHyLEfatXrzZJ80g0R54SPGWNGjUqhSxymXAfvG+4D6UqkBuGpH7kgiF/Csny8PqBIOH+zp07p72LEM+wdbbgMbQFv5GnlinBggwwxs5MXJdddpmxExfIMfK94JWDx40hwiy9QHxs4SPgQna0slq5wu8NtpAIFDYC3jykwm4pW5cpAgUfIsRXAqrxwo1pL+xmwNdGUF0SJPolq5uBLxm4SCGLWhuItyMRMllV20w7hfe7IeBCdrSyWjm3llKaCBCBqBEgwYq6B/JXf8ETrERVY0G4UOMDcVjEoP2HPaNgHOLCDRo0KHPY88qVK82WUzwDSY0oQtesWbP87eUis8yF7GhltXJF1jVsLhEgAikQCOsswrgDjbUbay2cGGFdONcQ4UKEUP3h0LB0eJ9T8AQLnibEZFEnw1v/Ats2kRyIOiBIfNu4caPZMookRHQqkvsgA88UnoHERiTJITkRiXP4gwu1N5BwmIuEuWwMgEJ8pgvZ0cpq5QoRf7aJCMQdAXw8z5o1y6wFuFA/CcnbVatWLVX7KRvtzPQswmzYEPUzUW4BkSI4L7xFVdO1CyTVW1XfK4dcMvQtcs6QD5fNq+AJFnZyIJEPzBW7GWziG3aFvPXWWybJEATLuy00Ud0OvGBwB+MoAIQYcdkdH7bKbzY7q9ievXrjAfn56C9k3ZZ/ni7vvZo2qCwPjmwuZzY6frSD/b0L2dHKauWKrU/ZXiKQ7whgcUbiNjwcdl5HVXAkwGMHHz6qzz333JI1IN/bE0f7cOQNDpb2lofIpB3JCBae4/r8dG0peIKF3Q3Ykoptn3bHA3YWYDcBCVa6wySa+/r9emkgubLWgGTNuL91GeNcyI5WVisXDbLUSgSIQCIEEL1AygjKJsBjhWvr1q3y/PPPm/PtUJrgpJNOMiUF4GnBrjp4WnAQ8nPPPWdyc/Exj493yMEjhVxgEDYcvYOIB8Jfic7U8360Y2chvC1wFCTL+Q06zw/V6BG9gR1Y75ASg7P+UFMLdsKxgCNrkHeMaA3sQ/4xngVCiZIM8NyhbThiBm2FgwG24+gfOBywIw91vICFLQpqy0bg90ihgR6UgEAECLsVbQ6zV6+3L+w5hJCHrXg+irQimgTdsBMpOpCHPSgrgZ2O3rMMQYahG7snIY/2X3vttSX50hZ/PCebBUcLnmD5XyJsZ0VhMxSCywXBQg0O1PrglTkCdz6RWubxH5S9RyuHJ2lltXKpW8g7iEDhIID6Q/bQ5Hxt1bx580ztJEsY/HZiUUcIEeklIAM2DxcpKPg36kOBmICQoOo7jtVBSgnKBIAo2TP4Ep2pB/244D2Dp8Vbcwu6b7zxxlI5v19++WXgeX72qB1EW7DmIS0GRApE0NoJxwOOAQKpHDFihCnFgNAaiGDjxo3llVdeMY4JYIHSFCCWyIn67LPPTO0utAU1tBIRLNTaQukF1NsCEUIaDup/oYQEnoHUGxBZEDZ7oZ4W1mmQH5AzECSQWxA0kFM8A+2x3kSQWeRLozQGMAXeIH7QffLJJxsiCIzgeURYEPnS6DdbmyubuVgFTbAQFsThj2DBYLu4LMHCC8AcrHyd4v5pl9YrpJWLSmcUvaANv0ZhK3USgVwikKhwp7Uh0fEw8JZ4j3EBmUK6CQqNon4UPCzwIsGTgv8HHfkCwgLSgQu70xGq9FYnxy52EBTI2wuELOg8PxAQeI5ALED+QK5AcOG98R7BAyIIMgJShdQZEBV7NiA8b7YeFbxIaAMIHjxa9krmwfLmQYGUoj3wAmLzGMJ4IHo4zgYkzPs8YGdzoP2V7kHA4GEDMQPxsgdY2/UdWIDkenXDMzdlypSSAqO26jxqdoGMZesqaIIF0PAFgI7FgLEniCNECNZqC8f5T+WGWxcVeTEQwOLB3EHQIIcqv3Ch+r9euIsw/CGqJUpauWIiWNrwa/i9zCcSgfxCIB0Pls3B8h4P4ydYfqKW7F4vibAEC0fl+M89DEIKBCjoPD+QNRAxkBqEOkGg4EXyEyxvvhKiOl7C4j3u55RTTjEOig8//NA8J50QoZfkQC/WXLtL0rbFlk1KRNj8BMubL41wrddeS/Zgmz/J3Rt69faFzafOxigseILlrVsFFg/GimMM8O9Vq1YZ8gQCZivI2jpY+PJA58EV6a38mm5MPBudVWzP1BIlrVwxESwXjIptHLK9xYVAohws5C2hAjg+2tMhWP7z/jQeLP+5h0EeLBuV8Z/nh15DW1CFHYTIHkeTyoPlPRvQ68FCJAgXvEEIN2J9BImDR8nrcfLmYHlJDhwcOEoHR9nYZwWNLJCkbHiw4C2DYwU7/unBKq53mq0NQEBLArRyJFilO2Hx48ePCuEAJQLFgoDdRYjoBfKNkGqSaBdhMq8UcqeS5WClChH6c7Bs8vd1110nZ555Zkl3IAcq6Dw/kEB4r9q3b28cBSAuyGNCTrA/BwtJ4iBLX3/9dWAOFjxCyFmCVw25XdCJ8JzNJ8NOfYRCkTAOnQgh+r1I9vBo7A7s1auXITnwFoLweMslpJODhcYjwoTwpzcHy4ZUkVvmz8ECRiB3cKYwB6tY3ma2MyECWqKklSPBIsHi60gEgICtg7V8+XLj/UlUBysZwcJzQBYS7SJMh2ClEzGBRynoPD/sIIR+kCqQGxAOkCPkP9kddkj+TncXIWpFgtAgEd67ixDPxk5H6EMoEuQPpDQoTOfFNdGuyKBdhCBzOLcQBNC/ixA5VyCzQbsIQfhQy4y7CPleEwEfAlqipJUjwSLB4ktIBAodAX+IMB/b661T5c/B8tqL/DNvDla6bWEdrHSR4n0Fi4CWKGnlSLBIsAr2ZWLDiMC/EIgDwUK+FsKy2A2IshLekkquBAt1MZGXhhAjK7nztShaBLRESStHgkWCVbQvGxtOBPIMARBBeK+uv/760CzjWYShQckHxR0BLVHSypFgkWDF/Z2h/USACOQPAgVfpiF/oKYlmSKgJUpaORIsEqxMxyjvJwJEgAgkQoAEi2MjbxHQEiWtHAkWCVbevgw0jAgQgdghQIIVuy4rHoO1REkrR4JFglU8bxdbSgSIQLYRIMHKNsJ8vhoBLVHSypFgkWCpBysFiQARIAI+BEiwOCTyFgEtUdLKkWCRYOXty0DDiAARiB0CJFix67LiMVhLlLRyJFgkWMXzdrGlRIAIZBsBEqxsI8znqxHQEiWtHAkWCZZ6sFKQCBABIsAQIcdAXBDQEiWtHAkWCVZc3g3aSQSIQP4jQA9W/vdR0VqoJUpaORIsEqyifdnYcCJABEJHgAQrdEj5QC8CqzcekJ+P/kLWbTlYBpimDSrLgyOby5mNqgSCpiVKWjkSLBIsvr1EgAgQgbAQCJ1gHTt2TL744gt5//33zd+rV6+WM888U5o3by6XXHKJ+btcuXJh2c/n5DkC/X69NJBcWbNBsmbc35oEK8f96EJCc2wq1REBIkAEYolAaAQLxGrp0qXyl7/8xRCojh07SosWLUpAWbdunSFd+/fvlx/+8IfSunVrEq1YDpnMjHZZyLWyWjl6sOjBymx0824iQASIQGIEQiFYIFezZ8+WZcuWyYgRI6ROnToJNe7atUvGjh0rZ5xxhvTs2ZMkq8BHZ9zIjtZerVxU3R83e6PCiXqJABEgAloEQiNYW7dulbp160qFChVS2nL06FHZvn271K9fnwQrJVrxvsFlIdfKauWi8mC55KlpR4cLRlqdlCMCRIAIFBMCoRAsP2C7d++WSZMmySuvvCL79u2TatWqSffu3WXw4MFSu3btYsK36NvqspBrZbVyUREslzw17QBzwUirk3JEgAgQgWJCIHSCdfjwYfnd735nvFn9+vWTGjVqCMKCEyZMkIMHD8rPfvYzqVixYjFhXNRtdVnItbJauagIltZeF8+XVmdRD2Y2nggQASKQAQKhEyyQqd/+9rdy7733lsrF2rFjhzz88MOGYJ100kkZmMhb44yAy0KuldXKxY1guXi+XDCK83ik7USACBCBXCEQOsGCB+uRRx4xCewoz2AvJMC/+OKL8u///u/0YOWqd/NAj8tCrpXVysWNYEXRzjwYUjSBCBABIhALBEIjWHv27JEHHnhAkOx+4MAB8+fkk08uAQG/79Kli9llWLVq1ViAQyPdEYiCBFDn8X5b/PiFgZ3ogpH7qOATghBwCfkSUSJABPIPgdAIFjxXn332mRw6dChhKytVqiRt2rShByv/xkHWLHJZyLWyWjl6sEoPg0TkLGuDpcgf7BLyLXLo2HwikJcIhEawglqHoqIgXCBW9FrlZf9n3SiSnex5k6LANusDpogVuPRnEcPGphOBvEUgKwRr7dq1JtF9zZo1UqtWLUF4EFXdkeDerFmzvAWDhoWPgMuioZXVytGDRQ9W+G9A+k90Gbfpa+GdRIAI5AqB0AkWvFa//vWv5dJLL5XevXubwqMoLPrss8/KwoUL5f7776c3K1e9mwd6XBYNraxWjgSLBCvKV8Zl3EZpN3UTASIQjEDoBAtlGlCOAWUavOUYEv2cHVPYCLgsGlpZrRwJFglWlG+jy7iN0m7qJgJEIEcE67vvvjNnDV5wwQVy/vnnl2hFAvzixYtl6NChUr58efZHkSDgsmhoZbVyJFgkWFG+li7jNkq7qZsIEIEcESzkWyEM+Omnn8r3338fqLVJkybyxz/+kQVHi2BUuiwaWlmtHAkWCVaUr6TLuI3SbuomAkQgRwTr2LFj8s033yQkVzDjhBNOkJo1a/Kg5yIYlS6LhlZWK0eCRYIV5SvpMm6jtJu6iQARyBHBsmqOHDkiq1atMmQLZKply5Zy4oknsh+KDAGXRUMrq5UjwSLBivL1dBm3UdpN3USACOSQYC1YsEAeeughQ6yaN28uX3zxhSFa9913n7Rv3559UUQIuCwaWlmtHAkWCVaUr6bLuNXazerxWuQoRwRSIxD6LsK9e/fKr371Kxk4cGApMgXSNWXKFPnNb34jNWrUSG0Z7ygIBFwWDa2sVo4EiwQrypfOZdxq7Wb1eC1ylCMCqREInWDt3r1bfv/738t//Md/lCnT8Ic//EF++tOfSu3atVNbxjsKAgGXRUMrq5UjwSLBivKlcxm3Wruj0Km1lXJEIG4IhE6wkOT+j3/8wxQYveKKK0rwgAdr+/bt0rNnTya5x22UONjrMoFrZbVyJFgkWA5D3VnUZdxqlUehU2sr5YhA3BAInWChoOhPfvIT2bBhQ0IsclmmAcn2y5cvl/fee894zgYMGFBi19KlS2XmzJmyb98+gU2DBw8294Akvv322/Laa68JDrFu3bq19OvXT6pUqSIHDhyQGTNmCGQrVqwoV199tXTo0IE7IhP0tssErpXVypFgkWBFOYG7jFut3VHo1NpKOSIQNwRCJ1j5BgDIEOpxoQAq/gaJwoWk+6eeekq6dOkibdq0MWRq69at5vf4e/LkyYaMNWjQQJ5++mlDvHr06CHz58+XlStXmoKpeMbEiRPlpptu4hmLJFgph/7ixy8MvEe7yGnlXIhkykbyBjUCLv2pVRqFTq2tlCMCcUMgFIJ16NAh+etf/2oqt3ft2jWpNwfeobfeeks++OADueeee6RSpUo5wWzOnDklBAoKcRA1fnbrrbdK5cqVZePGjcabdfvttxsCtWLFChkyZIhpC7xV8GgNGzZMpk2bJu3atTN/cE2dOlXq169viBqvsgi4TOBaWa2cC/EoFp0c49lDwGUMaa2KQqfWVsoRgbghEArBQqNBssaPH2+I04033mgICM4iBHlBmA7J7x999JE888wzcuGFFxqykityBfv8BAuV5kH0hg8fbmxEBfpJkyYZD9aiRYtKkTGEOyHft29fc0/Hjh2lbdu2pq/xc1zdunVz6/vD37jJ56l05x8tSWnZm3/+J1n1X1pZrRz0a2W1cnHTmbIzeYMaAZcxpFUaqs6KNbVmUI4IFCQCoREsi86WLVvk1VdflTfeeEO+/PJLE5ZD5fbGjRvLVVddJd27d5e6devmHMyoCNamTZtk8+bNKdt7/kdXyAnfH0p5H28gAkSACOQbAvuqtZEVZ49Nadapp54qDRs2THkfbyAChYBA6AQrX0GJimCljceYqiJHD6R9e8HfWLGm7DvwXcpmVqtS9uBwrRyUaWW1cnHTmbJDiumGAvU6q7rwlEtFei9QiVKICBQqAkVLsJiDlZsh7ZLjoZXVygERraxWLm46czNqilOLyxjSIhaFTq2tlCMCcUOgaAkWdgA++eSTcuWVV5p8Mf8uwgkTJkj//v1NaNO/ixBJ70iO//bbb7mLMMWId5nAtbJaubiRnSjaGbcJLk72uvSntp1R6NTaSjkiEDcEipZgoaNwGDXIE8iWvw4WEt1nz55dpg4WkvlnzZolS5YsYR2sNEa7ywSuldXKkWCV7tBEZSXS6PbAW7Tn3mnltHZGJecybrU2R6FTayvliEDcEMgKwUJxzs8++0zOPvtsg8eLL75oduqhhEPVqlXjhhHtdUDAZQLXymrlSLCyS7C0595p5RyGbSSiLuNWa3AUOrW2Uo4IxA2B0AkWCnqOHj1atm3bJj/60Y9k3Lhxsn79eqlevbr5g5+VL182MTluwNHe9BBwmcC1slo5EqzsEixtv2jl0huh+XNXFO2MQmf+IE5LiEB2EQidYKHe1UMPPSQ//vGP5cQTT5Tf/va35ugcnE348MMPy89+9rNSh0Bnt3l8etQIuEzgWlmtHAkWCVaU74vLuNXaHYVOra2UIwJxQyB0grV371554IEH5O6775adO3ea8OC9994rO3bskP/7v/8zBKtGjRpxw4n2KhFwmcC1slo5EiwSLOUwD0XMZdxqDYhCp9ZWyhGBuCEQOsECAEgOR5gQBUZ/8YtfmMOS77//fjnvvPNk4MCBPBg5bqPEwV6XCVwrq5UjwSLBchjqzqIu41arPAqdWlspRwTihkBWCBZA2L9/v8ECSe1IekdV9+bNm5NcxW2EONrrMoFrZbVyJFgkWI7D3UncZdxqFUehU2sr5YhA3BDIGsE6ePCgHDhQujI5PFo1a9YkyYrbKHGw12UC18pq5UiwSLAchrqzqMu41SqPQqfWVsoRgbghEDrBOnbsmEyfPl3Gjh1rktkrVqxYgkn9+vVNyLBWrVpxw6kg7I2inpDLBK6V1cqRYJFgRfmiu4xbrd1R6NTaSjkiEDcEQidY2EX4m9/8RkaNGiXNmjWLGx4FbW8U9YRcJnCtrFaOBIsEK8oJwGXcau2OQqfWVsoRgbghEDrBQu7Vn//8Z7njjjsEHitewQjEzZuk7UeXCVwrq5UjwSLB0o7zMORcxq1WfxQ6tbZSjgjEDYHQCRZChPPmzZOFCxdKp06dzE5Ce1WqVEnatGlTKmwYJWA4DgdH5dirdu3axvOGPLG3337bnE+IBH3sguzXr59UqVLF5JXNmDFDcB4hwp9XX321dOjQIeO8srh5k7T95DKBa2W1ciRYJFjacR6GnMu41eqPQqfWVsoRgbghEDrB2rNnj6mDtXXr1jJY5FsO1pw5c4yN3bp1K2Xrpk2bZPLkyTJgwABp0KBBmcOeV65cKUOHDjVnGE6cOFFuuummjMOhUUxscdOptVcrR4JFghXlBO4ybrV2R6FTayvliEDcEAidYMUJgKlTp0qLFi3k4osvLmU2PFsrVqyQIUOGGM8UvFXwaA0bNkymTZsm7dq1M39w4Rkgjl26dMmo6VFMbHHTqbVXK0eCRYJlEWAI//hYCPvQ74wmSt5MBGKMQFYIFsKEn3/+uQmx4dDns846S3r06CFnnHFGxqG0bGELG+F92rBhg6D6POp19e3b14QD4dmCB27w4MFGPe7Bz/D7SZMmSceOHaVt27bmd4m8YKnsdiEBqZ6d6Pdx06m1VytHgkWCZRFgCJ8ESzvPUo4IWASyQrBQyR3kZdCgQVKvXj1ByO25556T/v37S8+ePfMCfRxKvXr1anNsz6mnnipLliyRN954Q0aMGCHvv/8+CVZIvUSyk3qh0mKklXMhki7DQmuvVi4KW6nTBQHKEoHCQiB0guU9i7BJkyYlaMEL9Oijj5o6WPl4FiEKo44bN87kK4UETQAAIABJREFUY61duzY0ggVyuXnz5jKj5s4nUg+kx3+Q+p5M7oibTq29WjlgqZXVysVNZybjzX+vFiOtXBS2UmdyBPAx27BhQxeYKEsEYoNA6AQLdbAefvhh+clPfiJ16tQpAQIhtz/96U9y3333CXbrRX1hN+D69etNDtaJJ54oXoKFQ6qZgxVOD7l4H7SyWjkXz06x6HQZFVqMtHJR2EqdLghQlggUFgKhEyyE3nDQM+ph3X777YZMYWfhmDFjTJ7TyJEjpXz58pGjCIL11FNPSfv27U3CujdE+O2338qECRNMSLNx48ZldhEi6f3WW28V3MddhMm70mVx1Mpq5UiwSvdl2MnN2n7RyrlMMtR5HL2wx4FLv1CWCMQJgdAJFhp/6NAhQzxmzpxp/o36V0gQx648/Dtfro0bN8qUKVNk27Zt5lgf2NiyZUtBAjx2EiKXzF8HC+2ZNWuWIWQudbA4gaeewLUYaeVIsEiwLAIuY0g7vxWLTi0+lCMCcUMgKwQrbiBEYW/cJlPttnWXdmpltXIkWCRYJFhlZ0N6sKJYIaizEBAIjWCtW7dOxo8fL8OHD5e//vWvsSg0GmUHupAArd0uOrXb1l10amW1ciRYJFgkWCRY2vmVckTAj0BoBAuhM+yYO/30001dqe+//74M2jg2B8fQoHhnsV8uJECLnYtOraxWjmQnNdmJAlvt2IuqP7X2umBLnVoEKEcECguB0AiWhQX5S0j+rl69eikihVwmlD/Arr0KFSoUFoqK1sRtAtfaq5WLakHW2quVi1s7FUO9RESLkVYuClup0wUByhKBwkIgdIK1a9cuU6bh3nvvNYnj9kJJBIQOf/nLX5b6eWHBmX5r4rZoaO3VysWNeBRLO9Mf4WXv1GKklYvCVup0QYCyRKCwEAiNYIFYofYVCooGXfBa3XzzzXLbbbflRZmGqLsxbouG1l6tHAlW6REalGgcBbYu743WXq1cFLZSpwsClCUChYVAaATLwpLIg1VYsLm3Jm6LhtZerRwJFgmWRcBlDGnfVOo8jhx3EWpHEeWKHYHQCVaiHCwAjd/hYpK7SNwmcK29WjkSLBIsEqyyy1PYZMfl/Sz2xZPtJwKpEAidYEEh8q3+9re/lSrVgCT3ypUryx/+8AfmYAkJlndgJlo0tJO/Vo6kLjWpSzWhJPu9tl+0clHYSp0uCFCWCBQWAqETLJzp98ADD8i5554r559/vjz22GMyatQoWbx4sRw9elQGDBhADxYJVqm3iATrg5SzCnOwkkNUCJ6dYiGSKQc7byACBYJA6ATLm4MFjOyOQtTF+r//+z+TCF+jRo0CgU/fDP9kOmFpL6n4/aEyD6w9+Id6JT7J8a9uTfmsYdfUD7xHK6uVgxFaWa0cdZbu+kRjIeUgSnCDtl+0clo7XcZBMejcPemvZZpZufWFctroV12aT1kiUHAIhE6wEAr87W9/K506dZKLL77YECyc8VetWjV54okn5Be/+AUJVoAHKxHBKrgRxwYRASJQcAiQYBVcl7JBISAQOsGCTSgo+pe//EX+7d/+zRykjJAhKr3fc889csMNNzBEGECwbtg2vUx3/nvfRiF08fFH/GXmxpTPS6RTK6uVg6FaWa0cdZYeHvky/lz6M+WAT3ADdR4HJt1xEKa3XdtvlCMC+YRA6AQraBfhkSNH5LvvvjNJ7rz+iUDc8i209mrlXDCizuNvWdj5bS7vr7ZftHJR2EqdLghQlggUFgKhE6zdu3fLQw89JD/+8Y+lfv3gfJ7CglDXmrgtGlp7tXIkWKXHFZPck79nTHKPzzyks5RSRCB+CIROsODBeu6552TVqlXSoUOHUohUqlRJ2rRpIxUrVowfUiFb7EI8tKa46NTKauVIsEiwLAIuYyiKd4U6tQhQjggUFgKhE6w9e/aYnKutW8vuWINHC0nutWrVKiwUFa2J26KhtVcrR4JFgkWCVXZiKQRPnWK6pAgRiCUCoROsWKIQgdEuxENrrotOraxWjgSLBIsEiwRLO9dRjgjkAwKhEyx4sEaPHi0jR44s5alCfSxUcf/pT38qtWvXzoe2R2qDC/HQGu6iUyurlSPBIsEiwSLB0s51lCMC+YBAaARr//79MnPmTFOWYdGiRaYGFnKu7IWcLORe3X///VK1atV8aHukNrgQD63hLjq1slo5EiwSLBIsEiztXEc5IpAPCIRGsFBg9LPPPpMdO3bIjBkzpF+/flK9evWSNlaoUEHOPvtsFhn9FyIuxEM7cFx0amW1ciRYJFgkWCRY2rmOckQgHxAIjWDZxsCT9corr0j37t3pqUrSwy7EQztwXHRqZbVyJFgkWCRYJFjauY5yRCAfEAidYKFRIFmvv/66rF+/vlQba9asaY7NYYiQhUa9AyPsYpgkdcfRDRtbl0lL2y9auShspU4XBChLBAoLgdAJFkKFDz74oODvrl27liJTrIN1fPDEbdHQ2quVoweLHix6sOjBKqzllq0pNgRCJ1jYLYjDnu+9916pU6dOseGZdntdiEfaSnw3uujUymrlSLBIsEiwSLC0cx3liEA+IBA6wcKZg48++qjxXrVq1Sof2piXNrgQD22DXHRqZbVyJFgkWCRYJFjauY5yRCAfEAidYCH/aty4cfLaa6+ZHYPlypUraScruTNEGDTow84TIqk7jnLY2LpMWtp+0cpFYSt1uiBAWSJQWAiETrBsuYZDhw6VQYo5WCRYJFhlEdASCK2ci3fQZfrT2quVi8JW6nRBgLJEoLAQCJ1gWXiOHj0q27dvly1btphQIQ6BRqFRr0ersKDMrDVxWzS09mrlXEgAddKDldnbGB7pddHrMm61eqPQqbWVckQgbghkhWB9+OGH8rvf/U5OOOEEs4sQSe/PPPOM1K1bV3r37k2SJSzT4H1Rwg5juSwaWlmtXNyIpMsEp8VIKxeFrdTpggBliUBhIRA6wUIOFso0DBgwQE477TR5+OGHzY5ChA4feeQR82/kZhX7FbdFQ2uvVi5uxKNY2uny3mox0spFYSt1uiBAWSJQWAiETrC8ZRrgwfISrD/96U9y33338bBnerBKvUX0YH2QclYJwsiFeLjIpjQ2wQ1anVo5rZ0u5J46XRCgLBEoLARCJ1go0zB69GhTzf3GG280/77nnnvM+YTIwbr77rulfPnyhYWiojVxWzS09mrlXBY56jw+IMMmr4qhXiKi7RetXBS2UqcLApQlAoWFQOgEC/BgB+HEiRPlH//4h+zbt0+we7BXr15y66238picf42fuC0aWnu1ciRYpScaerCST7yJiKR2unYZt9SpRYByRKCwEMgKwQJE2DWIC7sGvf8uLPj0rYnbBK61VytHgkWCZRFwGUPaN5Q6U3tBtdhSjggUCwJZIVhr1qyRX/3qV/KTn/xELr74YsH/savwP//zP6VFixbFgm3SdsZtAtfaq5UjwSLBIsEqO4UUgqeOCwARKBYEQidYBw8elAceeEB69Ogh7du3L8Hxo48+klmzZskvfvELqVy5crHgm7CdLsRDC56LTq2sVo4EiwSLBIsESzvXUY4I5AMCoRMs7CK0OwdPOumkkjYm+nk+gBCFDS7EQ2uvi06trFaOBIsEiwSLBEs711GOCOQDAqETLNS7QmHRSy+9VK6++uqSHCycTbhw4UL52c9+ZnYT5sP1zTffyOLFi80feNzatGljzELO2Ntvv23OU0R7WrduLf369ZMqVarIgQMHzI7IpUuXmnagjR06dMi4eKoL8dBi56JTK6uVI8EiwSLBIsHSznWUIwL5gEDoBAuN+uqrr0yx0Q0bNsjJJ58sO3fulCZNmsjPf/5zU3w0H649e/bI1KlTjV3Lly83RKlt27bGtE2bNsnkyZNNsdQGDRrI008/bWp3gYTNnz9fVq5cKUOHDhUQNOyWvOmmm6RZs2YZNcuFeGSkyHOzi06trFaOBIsEiwSLBEs711GOCOQDAlkhWNYL9O233wrOJKxQoYJUr149Yy9PLgBCztiYMWOkY8eOJQRr0aJFsmLFChkyZIixGd4qeLSGDRsm06ZNk3bt2pk/uEDS6tevL126dMnIXBfikZEiEqxAuMKuD+XSn1pZrZwLedWOPRedLu3U2kudx5ELO7Fe2yeUIwJxQyBrBAvEBeE074XK7jVr1swrohVEsObMmSNbt26VwYMHG/PhicPP+vbtK5MmTSpFxvBzXN26dcuo7+M2gWvt1cpFtSBr7dXKxa2dGQ1y381ajLRyUdgalc7VGw/Iz0d/Ieu2HCxjQtMGleXBkc3lzEZVyvwuCmxdMKIsEYgTAqETLOQvTZ8+XcaOHStIcvfmW8HTg12EtWrVyhuMsk2wEG7cvHlzmfbe+URqCB7/Qep7MrnDRadWViuHdmlltXLUWXo05cv4c+nPTN4P771x0/nr6SJbdidubYPaIvffXPb3uW7nqaeeKg0bNtR2C+WIQKwQCJ1g7d69W37zm9/IqFGjMs5LigK5bBOsRG2K4svRRadWVisXN89OsbTT5R3VYqSVi8LWqHRqMdLKubSTskSgWBAInWDhDMI///nPcscdd5jcpHy/mINVuoeYmxSfg5ddFkcXWe07rdWpldPa6ULuo9KpxUgr59JOyhKBYkEgdIKFEOG8efNMSYZOnToJ8q7shTMJUQohX8o0wK4ggoWw3oQJE6R///7SuHHjMrsIkfSOcxWRxM9dhMdflXw5L89l0dDKauVcFvModLpMjFp7tXJR2BqVTi1GWjmXdlKWCBQLAqETLJQ/QCV3JIn7r7jkYIEkYifh7Nmzy9TBwkHWqEi/ZMkS1sHydTAJVvJpoxC8gy4To3Yx18pFYWtUOrUYaeVc2klZIlAsCIROsLzAgajAy4MCnSjVwOs4AlFMbC46tbJaubh5doqlnS7vsBYjrVwUtkalU4uRVs6lnZQlAsWCQFYIFkjVY489Ziqh2zpYKOR51113mXpYvESimNhcdGpltXIkWKXfknzxDrq8u9qxoJWLwtaodGox0sq5tJOyRKBYEAidYH333Xcmyb1atWqmMGfVqlUFie9TpkwR7DD80Y9+JOXLly8WfBO2M4qJzUWnVlYrR4JFgmURcBlD2okmbjq19mrltLhSjggUEwKhEywc6oyzCO+9916pU6dOCZY7duwwh0DjLELvIdDFBLa3rVFMbC46tbJaORIsEqy4Eqwoin5q3zOtHPpG285infPZ7uJDIHSCtW/fPnnooYeM9+rMM88sQXTZsmVmx90vf/lL490q9stlYtNi56JTK6uVI8EiwYorwer366WBFdVte1BZfcb9rcu8xnF7V7Tt1M5flCMCcUMgdIIFABYsWCB//etfzfl855xzjqxZs0ZeeeUV+eEPfyjt27ePG0ZZsddlMtUa5KJTK6uVI8EiwYorwdKOea1c3N4V7fxFOSIQNwSyQrAAwldffWXO70PCOxLbcVbfaaedFjd8smavy2SqNcpFp1ZWKxe3RaNY2qkde1H1pzaMVSz9GUU7XcYQZYlAnBAInWChNAOS2pHcXq5cOfH/P07gZNNWl4lNa5eLTq2sVi6qBVlrr1Yubu3Ujr2o2qkNYxVLf0bRTpcxRFkiECcEQiVY27Ztk//+7/82Sez/9V//JajcjsKc//M//yNIfsfv6tWrFyd8smary8SmNcpFp1ZWKxfVgqy1VysXt3Zqx17c2lks/RlFO13GEGWJQJwQCI1gHTlyRH7/+9/LWWedJTfddJPxXtkLXixUP1+7di3LNPwLFJeJTTvAXHRqZbVyXJBL93K+1MHShtzYn/nZn1G8n9r5i3JEIG4IhEawEpVnsIDErUwDjsmZP39+SX82bdpUhg8fbkKeM2bMEJxHiDMVUUC1Q4cOpQhlOoPAZWJL5/lB97jo1Mpq5bgg5+eCrA25sT/zsz+jeD+18xfliEDcEAiNYO3du9fUuRo1apTgzEH/hbMJ//SnP8l9990ntWvXznucJk2aJOeee660bdu2lK0gXStXrpShQ4fKN998w8OePejki5clikWDOo8PhEI4c5H9mb3+zPvJnwYSgZAQCI1gwbMzZswYwWHPOBIHSe72QtI7js6pVauW8QJ5w4chtSPUxxw+fFjGjx9vyky0aNGi5NmoUj9hwgRp166d+YNr6tSphlDi3kwulwk8Ez3ee110amW1cvR40ONhEeAYyh7ZiQJb7fxFOSIQNwRCI1hoOBLaQUyeeeYZk+iOEBrICsKH119/vYwcOdIkvuf7dfDgQXnqqadk+/btpsxE3bp1ZeDAgeZvkMiOHTuWeLZQigIXylBkcrlMbJnoIcEKRotelg9SDiN6JJNDxDGkG0MpBx5vIAIFgkCoBMtiAoJy4MCBEoiqVKkilStXjg1kSNhfsWKFNGzY0BDFuXPnyrp16wzJAoEkwUqftLgQSa2sVo5eM3rN6DUr+26HTSRjsxDQUCLgiEBWCJajTXknjkOqQaz69esnzz77bEYEa9OmTbJ58+YybbrzidTNfPwHqe/J5A4XnVpZrRzapZXVylFn6dEUNP6I7XGMEr2fWoy0cnEat6eeeqr5cOVFBIoBARKsgF5G8jqS8ps3by7ly5cXS7BuueUWefHFF5mDleDNYEgp+ZQRtieAnrrjeBNbXbguijFUDAsr20gEgAAJVsA4QEmJcePGSe/evQXlGWyI8LbbbpP33nvPlGi49dZbTX4WDrBG3a9mzZplNKJcJraMFHludtGpldXKwWytrFaOOkuPLBJmEmYgEDZ51c5flCMCcUOABCtBj4FEzZw5U/bt22d2CQ4aNEgaNGhgEvlRNHXJkiWsg+XDjgsyF+RsLMgkzIXlqYvbIkl7iYAWARIsLXKOci6Lhla1i06trFaO3iR6kywCHEMkWNo5j3JEIEoESLAiQv/3075MqfmnAxqnvCeTG1x0amW1cmiXVlYrR52lR1PQ+CO2xzFK9H5qMdLKxW3cZjJn8V4iEGcESLDi3Hu0nQgQASJABIgAEchLBEiw8rJbaBQRIAJEgAgQASIQZwRIsOLce7SdCBABIkAEiAARyEsESLDysltoFBEgAkSACBABIhBnBEiw4tx7tJ0IEAEiQASIABHISwRIsPKyW2gUESACRIAIEAEiEGcESLBy3Hs4SHrVqlVy+PDhhJorVqwoLVu2lBNPPLHkHq0cHuAimwweHCG0bNkyufTSS82RQt5Lq1MrF7d27tmzRyZNmiSDBw+WWrVqZTQKtbJRYOuiMxUoicafi06trFbOZdxGoVPbJ6nk+HsiUIgIkGDluFexOD7yyCOC8w5xDM9JJ51UxoKqVatKt27dpEqVKiW/08rhAS6yyeDZuHGjzJ8/X/r06SOVK1cudatWp1Yuju3MNcGKAlsXnalezUTjz0WnVlYr5zJuo9Cp7ZNUcvw9EShEBEiwIujVXbt2yZtvvikff/yx1K5dW7p06SLnnHNOKY9VkFlaOTzLRTYRRMk8WC46XWx1kc1lO7E4jh07Vi6++OJSRNprQ5An0y7IWlkXfLSyWrlUr2ay8eeiUyurlSumdyVVn/L3RKCQECDBirA3v//+e1m3bp3MmTNH1q9fL61atZKuXbuaMw/LlSuX0DKtHB7oIus3KJkHy3uvVqdWLg7tBMF69NFH5ejRo3LCCScE9nXNmjXNoeI1atQo4x3UytoHRYGti84ggNIZfy46tbJaOZdxG4VObZ9EOOVSNRHIKQIkWDmFO7EyHCL94YcfyiuvvCJ16tSR4cOHS7Vq1VJap5XDg11kUxqW4AatTq1cvrZTm0dlPVja8GJQt0SBrYvOXI89lzHk0k6trFbOpZ3aPqEcEShkBEiw8qB3EVp455135KOPPhJ4La666irjzUrk2bAma+Ug7yJr9acKEfqh1erUyuVzO/OFYEWBrYtO75jKZPy56NTKauVcxm0UOrV9kgdTL00gAllFgAQrq/Amfjh2AC1fvlzmzZsnO3fulPPPP186d+4cmPTufYpWDs9wkQ1qSTohGq1OrVxc2nngwAFDqq+44oqEOViJRo+LrCs+2n7RyiV7PVONPxedWlmtnEu/RKEzUb+k6pOIpluqJQKRIECClWPYDx48KM8//7wsWbJETj/9dLNbELsJsWgiHwcXPFcID3o9WFo5PM9FVguPVqdWLm7tjGKLfRTYuuj0jj0858svv5Rvv/1WqlevLo0bNy6zc9Xe76JTK6uVcxm3UejUzgeUIwLFiAAJVo573W6tRngj0YWdhaNGjSpVH0krBx1aWRcSoNWplXNpJ2SRt/Liiy9KvXr1pEOHDvLdd9/JSy+9JJ988ok0atRIevfubcK3/ktr7969e2XcuHGmXEeiK1GSu1ZWa6sLti46rVcH/bJgwYKSjw4kdO/bt0/at28vPXr0KLP71kWnVlYrFxW2LvZq35UcT7VURwQiR4AEK/IuyF8DXOrs5G+rylp27NgxmTVrliE7N9xwg5x88sny9ttvGy9jz549ZeHChYaAoSiov6BqnNoZR1uxwxY7bQcNGiSoD2cvkMyJEyfKmWeeabzAvHKDAN+V3OBMLYWBAAlWjvvRNX/GmovnoBo8aiV5C5IGNcdFp0ttH68t6drrYqu/7enqRNgJu/L69u0rdevWNeFa1Jm65pprpEWLFrJ9+3aZNm2aDB06tIwXK0x7vfZnIwk+TFvTxdZF5/79+w2JAslt2LBhmaG9YcMG43UcNmxYKfKlHQeQc7FXM97jptPlXcnxVEt1RCByBEiwctwFLgsnvh6x03D27NkmF8VeyEnBIoRE+aD6WS46rQ5NnR2Nva62anViIYeHCuHZtWvXmvDgbbfdZhZuhHNBwIYMGVLmWBtXexMNP5fnJpJ1eSbs1GKrLSmRyt5kv9fYijam0plsuigGncBH+67keKqlOiIQOQIkWDnuApcJ/P333zcV4AcMGGDygpAED+LzxRdfyIwZM0yR0ksuuaRMi1x0BsGTbp0djb2utmp0ItcMi0azZs1MZXVgedppp5WEnlCfDOFCeLC850O6LsjJhp4LDtkiWBpsXduRrGI9vE2LFi0yRNh/nqPGVtf+LAadLu9KjqdaqiMCkSNAgpXjLtAml2LH0IQJE8yxOmeccUYZq3GANMgXSECicwEzTawPgibdOjtae7X4wFatTshiezlIFtrXunVr6d+/vwm9PvPMM/LZZ5+ZiurY9em/XOyNgmDhHEzNONBi64KPNplfa6slWBqMikWny7uS46mW6ohA5AiQYOW4C7DggChhV5r/CBRrSlCZhlSegGS/1+q09mjq7GjtdbFVqzPZENi8ebMJGybKc9Pa60I8tLJaW9Px7CTzmmnGu8tr6TIOtBgVi06Xd8WlTylLBOKIAAlWjnst1UScyJxUEz++9p999lnjwfKHS7Q6XersaO3V2mpJQLLFPBlG2mGgtdeWGsDfia4goo17tbJaW12wddHp0ifacaC1Vzve0yGv+TQnaPuEckSgGBEgwcpxr7tM4JrQhesE7qJTI6vFx7ZTo9NlCLjYC73II0J4sn79+oF1tpLZlqmsi60uXjNtkru2X7S2RvmuaDCKop3aPqEcEShGBEiwirHX2ea8QACJ88jxQqkNlNzo06ePtGvXLi3bXGTTUsCbiAARIAJEwAkBEiwn+ApbOKyaQPmOkjbk5tIuhF9RyR1nEbZp00aSbVLw63GRdbE517JR9Euu2xg3feyTuPUY7Y0SARKsKNHPc90uIaU8b1op82yoBX/jDMgKFSqUMT/RsTXadvqxzQRrF1mtvVHIRdEvUbQzTjrZJ3HqLdoaNQIkWFH3QB7rz2TRz1Uz8AUNzxp29XkPw3bRj2cuW7ZM5s6dKzt37jQFWzt37iwnnXSSy2OTyrqQJBfZIKOwSxTH0eDQcX+dr2wAgHMecZYgLhDaRMcPRdEvQe1FAVFUlceFwrNBxXxdcMrGmHaxJ5lsvvRJttrH5xKBMBEgwQoTzQJ7lksSrYUCCyl279WpU6fU4p0s/Lh161ZT7HPHjh3SsmVL6d69ewnZSYf0gTDg+XbxxhmDX331lSkeGnRgs7fbYO97770n7777rsmNuvLKKw3hqlSpUsLexfNxZAtIynnnnSeXXnqpya1as2aNNG7c2Jyjh1IP3gvt8BbRhL04/xAHTduSENCP9gcVN9XIJgrvoH9wFuNNN91kdqACNz959ZMwu9AuX77cNOucc86RVq1alZHz99fSpUvl6aefLiEpIC+oOYbaY8kuTb/Y50HHl19+aYrF4kKeG/olHaJk66OBeOPCOZWo6I9Cv94L/ffGG28YHFAvLZ1nW3n7nuH/KBacarz5cbLHFoH8Yaxs27bNbJzAO2cLEgdhi3poU6dONR8VsLtTp06mb1C4GOMAO5KbNGmSsFtc+qTApko2hwgEIkCCleOBEUUOg1Znqq3ngC5RKQH8DgvOa6+9Zr76kcSNxaNjx45GJhFRwkIO8oCz5y677DJZsWKFvPXWW2bxB9lIRbBs8jfCfCBF0Pf6668bnahAj+ekk0gOzFADC21YuXKltG3bVnr16lWmiKutbI2FF/bifuRToSJ8+/btZcGCBbJp0yazKHuJkraIJnDVytqFHAsjSJS97PjAz0AEUVTVX6PNiztIKggZ+gY5ZLjeeecdOfvssw2+XnLhlQNhHDNmjCGgF154oZHD0U/A6Pbbb095pibuT6dfvGQQ4wCeSZBXHAyNa/Xq1YbIXnXVVWWIUJC9GC/oW1wg37bwrLegL+RGjx4tR48eNc+EBzRdomR19ujRQxYvXiyffPKJnHvuuca+VF5UjHeQIpBy6MWYQ0V5ECuQLGCN985/AaPx48ebszcvv/xyI4M/OH8TbbWnF2AspPJqptMnOZ5mqY4I5AUCJFg57gZMbE899ZRZvBNNXEH5PkhsxkLhPYPQbzqITLdu3cosVFqdqchMMuhgJxZTLBqoPI8Qy/Tp0w3ZwiK3DEFJAAAbb0lEQVSM/wdtTYdO71ln0IGFYsqUKaZtOM5m8uTJ5txAf70vPNMe0gydWAix+OBLHP+Hh+nll19OeTgwdCKMBaIEcgfvFwgTPGlB3iSvvTgYGvbhAGKQFRcMszE0Me7gHQSBvf766w1hTMdG7z1YyIFzv379Sg5h/vrrr03/ot1eL6FXDu3x93k6ur04pNMv8CiiDhaOlAKp89sKwguCCPKAczy9l63IDoKE0hnp2uttB54xZ84c+fzzz41HM1W42Y8BPgRA5DD2gOV1111nxq/fq+h/x6APfYCjg9C/ydrpf8/8521m0i/p9Ek2xjKfSQTyHQESrAh6CJMvLhCGdC+EOUAy8KWKXJmgK1FICfdqdGYyyfrtCZIF0cNB1VgAQVYQRvMTJZAkfFmDmHnDE1gAQGQQftmwYUNaBy9rcpVwVA6OHIJnBV4pfP0j9JUoTwiLHHYDgjRiUfOG2+AFSrbI4csf3gqQNoTI0Mf4PzxD8EDgXMlEJNxVFh4KjAmMQSzeiUir7VcvlsAC9998880loU8Qy2nTphky6ydY8OwAQxAWeKvQ99CJ9n7wwQcmdJfKU5JJv2DBh32nnnqq8eDg33379jXeGlyJyKBtK+yB5/WWW26R+fPny1lnnWU8brAXHzkYfyCS3r4JGu82hAbvGWy5+uqrzbvrJ0qJ3jMbhn311VeN5+7OO+8s5VkMIkl4R+AtBblPdkg5wor40IP3Ch46tBmFiiGLvgFZg1574HnQfJNJn6Q7z/E+IlBICJBgRdCbmKCxuCE3x39uYDJzsBjBC4N6SZnkeOCZWp1aeGzorHnz5iVhQTwLCwVCdljgEb654447yniikP+EBc6GFK0NIF9YxOGFGTVqVBk5qxMLBEIluGzyNkiBDb/4F3MsyMAWdiGUiUUH5CZVvpa1C/bCM4b+RJjMXtANTwrCaEFhGuiDXpAz2Pzpp58aAgpvGXKVkCfkD7nZZ7vI2mfA0/LCCy+YkBn6YuTIkWUw9RIsFHGFdwWhV/QFPGAIJyGHZ+bMmSbnx28v+gSewPXr1xvyifw65PpgUUd7oT8opwl6XfoFNtlQM2xG6O7aa681tuLdQ8g3KEQIvSBS2PTw/PPPG+8exizCp8ALRAkkMiinLlGxULQDBAbjD6Qt05MWYA/IErxtXlKH50In7IOn7OOPPzbvOcggxtzChQsDw9O2T20+HPqyXr16xtMGUoW5BZgBL7wL3sulT7RzCeWIQFwRIMGKUc9hsodnBYtasqTrfGnSli1bzALQoEED46myFxYMLDgIg2Cx8uf74PfwMuAr2++twwSPnyPUGLSLEAs4EndBaLCI2ivZYm5zk+BZwyKG58IGeCCwMOPCghpE6uzzkViMxc+78GJRhIcLyfV+QoxFDd6Gnj17Gs8XiAg8YVjQ4O1J5vlykQ0aGyCs6A8k9Cc6c9HK2YRq9A8WZbQXIVwQqGQeN82YdO0XkASQDpB5m6SO/gXBQ45TOrtQQarwHFzwECc7k1JTjR3Pdak3B/tAtuH1vOiii+SCCy4wnigQRJBBeBnhOUx0+XcwwhaQtFNOOSUw/8u1TzTjgDJEIK4IkGDFteeKwG4bIgGphPcDno61a9eaMKHfg+ACh3YTgF9nJvb6w0KWUNkQW7LwrIustTkTW12w9cpmqjOsftHan4m9YZVayESntl0u4zbqPgmrzXwOEcgFAiRYuUC5yHXgKxuhB3iR4DW46667TC4O8o4SbQOHBwmJyNheb3NEkA+C0gd4DsJxyXY3aXT6vTTJPBb+Ls3UXm81dnisECqDF8uG2JJVdneRhd2Z2upvqwZbjc4wSIvGVleMikWn9b4hrJ7Ju1Lk0yGbX0QIkGAVUWdH0VSbcIxcM4SQkNcCLw1CavPmzTP/DspD8+4EA5Gy4Re0IVUoRqMTBACeMuRAeXdqIqSEMB623CfLe9PYC6KIXV94LvK9hg8fbhLrsXsM5R5QFiJRSQkXWY2tduxosIWsRqfLJgvo1NqqtbdYdLq+K1HMQ9RJBKJAgAQrCtT/pbMYwgHenU4gEukSJZAcJCmD3KAWkJUDMUu1u0mjEzWAsHsQW/ttcUb0D4ouoqwBcrpAEBNdWnvh7YAHwFvRHEQPCeOpimFqZbW2ou0abCGn0elKsLS2au11wSdOOl3flQinXKomAjlFgAQrp3AfV6YJmVjpXIUgtPWzvJB6t4OjhpUlSgj1LVq0yGzPT7STEonX8HhBDonU2C6P2lYohojt94muTHXa2kddunQxu/n8V7oHMWvtjWIIam3NFFtv2zLVCYKEEg9I0kYIKuhKVPsN97rYCvlM7S0GnWG9K1GMeeokArlGgAQr14j/S58mZALRXIc9NPWz/JBiVxJqW6FUAnZkwSOFxXPgwIEl1bUTdQM8ViBiSHLHDi6UMMCuxFRlKjLRmcpTkur3Xtu19kYxDLW2ZoKtv12Z6HQlWNDtYivkM7HXtrWQdaZ6F1L9PopxTp1EICoESLAiQl4TMoGpuQ57hFU/yx5fgnbDY4X6WMlKTSRKcMZzkPiOnYSJin/aLk1XJzBFvarevXuXKRmBZ4HcYes78sX8NYysrjDszdVQDMPWdLF1wSesxTpTW2GzK0aFqjOMdyVX45x6iEDUCJBgRdgDcQlBuEDkPyTYPgvhG+RyINQXFCJMtLji2BoUtURoMRHZyVSnre2DulWJrlR1sFzs9ep0qYmUrqyLrZlia9um0elKsLS22g+ZoM0UqcZfoesM411xmU8oSwTihAAJVsS9FZcQRKYw2Xo5mJBRbgHlB7wFRXEUB3bLYeec/2gVVAxPRHZQ5gHJ5jfeeGMZD5ZWZ6Zt896fasFJZK+tcI4Edz/BwtEqOIwYBBIHXPvLUWhltbZajw4Kr+ayPxORlVT95TIOtBgVi85U2PP3RIAIHEeABCui0RDHEEQmUCGshsrkIEpYmLFLzls5G0ezdOzY0RxpE5RPpfFeuOrMpH3+ezO1F7b+7W9/M7WvWrRoUYINCBeKqSKxH16zoMO7XWSTeWeStd8V20zxcekLV1s1GBWLTpd+oSwRKDYESLAi6nFNyASmJgoDYYLHjjt4dkBmgi6tTheINAsrEvlButBWJLanc6SJ36uUqlaWS5v8slp77VmAqOLer18/c7RJunhpZbW22jana58XI1ed2r7S2ApdLvYWi05tn1COCBQTAiRYOe5tbQjChoUgb0NI3nPRUK8JCek4sBfFMf2EQxt2s8/JtGYXFimQPoT/4MGCvP8CcfJ7tuC9QUJ5//79zc7DoFBhonworU6XIeBir9WLswBRawtnEiI0iBwznN2YKMfMa28msi62arF10antF62t0Ke1t1h0avuEckSgGBEgwYqo1zP90oU3ByUTQDhsCMlbGwghN5QwSHT0DJqZqU4LjaZm17p160xV9L59+xrCgLIU/gvkC8nq3twsEDGEyRLVxkrWXVqdiZ6ZzlEtLvZ69eI5OJT4pZdeMjlXd999d1oEC89IV9bFVi22LjpB0L35ezjIG5XvURMNFwrCBh1mrLXVYqkZf8WiM9G7gg9AHEKOncGadzeiaZhqiUBWESDByiq8wQ93CUH4F510zXfRqa3Zla5tQfch+R82o+YVLvwfC2u9evXktNNOS1kHK1PdePaUKVNk+/btJifqqquuMov5rl27jEcQ5yAmI69h2YvQ3/r1600Zi2RnLQa1L13ZsGzNBGONTu8HAQqKorI/vHzIS8OFDw6EV9E3mWKVynaNvamemer3cdEJTzn6AiVXcNoACv/C6wySBXLap0+fhEc8pcKAvycChYQACVaOezNOIQgLjbZmF7wXn3zyiVn8cLAzPGH4/4oVK4z3AbsBgxZGlK+A5+L6668394BwoE4VyBVCYp06dTJH1wRdGp328GScN3jhhReaECwWb+x8vOCCC0xF74ULFyasOu9iL9qgrcyvkXWxVYMtbNTq9BIsPGfixIkmdIoQMa5kHlmtrS72FoNOeNLHjBljvOUXXXSR8boi9xP9gh2v2B2MdweeaW8KQ46nWaojAnmBAAlWjrtBGzKJIgThhUZTs+v111+XDz74wBAVHEGDA4oRNsTkvHTpUvP1i995dxH6j+KwletxTA7IFggqwmjwWsCr4b80Ov0LNcKwSJIfMmSICdMlW8hd7XWpzJ+prKutGmxddAJ3eErgIQG5fu655+Taa681XixcyRZzja2WsILM22OTMhl/xaDT/y6k+n+Op1eqIwJ5hQAJVkTdEZdwgBeeTGp2IR8DHgcc1owFEeEDlG24/PLLpVWrVia0Ay8VvnS9Sfn+CRshu8mTJ5svZByAnIzsaHXiqxy2wSuGr3D/Ts1kC7mLvdYLYz0zmRyGrZF1sVWLrYtOm3cIUg0vKjZLXHfddWYjwPLly2Xq1KmGoLdr167UW6y1Ncgrlu74KxadeI9BehEuR4mVBQsWGI8vdi/D+4uDylOdMRrRlEu1RCDnCJBg5RxyfcgkihAE4NHU7PIvrJZQ4bgZJLcnIkpYqDCBYyFFLaj58+cLvHcgWDgaB/kfL774ogwbNqyMB0urE21E2BILNpLy27ZtWzIqli1bZn6eKK/ExV4ocTmQOFNZF1u12LroTPZqYqGHdymdUwDSHXvQp7VXi0/cdMJebDbArlfkLZ5zzjnG2zdt2jT5+uuvzTt5yy23yNlnnx3BzEqVRCC/ECDBynF/uIRMoghBBH3VW8iSHRti85quuOIK47F64YUXjBfLhgRXrVolb775pjnfz79I4ov4tddeM2GhnTt3yu23327CifAkId/jvPPOC8zBctGJNsE+XN68sGQLucVBa6+VdzkcOFNZra0u2Gp1+l9NEKodO3aYPwg5I6cPu2f9ddJcbIVOjb3FojPRdIm+AOHHLsJUZ4TmeMqlOiIQGQIkWDmGXhsyiSIEoa3ZZSFFzhV24iH0Ba8VjsU5+eSTzRE5b7zxhvTq1StwtxEma5A3LKRNmzYtKVeA3CuEExFmTDSJa3VamzUJ5y72Wr2aw4E1si62arF10WnbiJw9eE0wllCe5M477xR8cCBHDjs+/acBaG2FPq29xaLT5V3J8XRLdUQgUgRIsHIMf5xCEBYabf0syIOwYOs2CopaUoQ8DeRTwSsVdEyOa5dodWaaNO5qp/WaIQQKIun1nKU6DNtVVmu7FlutPsh5c+Tq169vNiAgZAxSaouy+ovrxm3sueATRZ9E8a64YERZIhAFAiRYEaAelxAEoHGpnxUBtE4qQSS1CeeZKnY5HNhFNlM78+H+RP0CgoXcH5vXlw+2FosNuXxXigVTtrPwECDBiqBP4xKC0NbsigDSUFRmmjTuotTlcGAXWRebo5IFyYen6tChQ9K5c2eTh4dcvrlz5xqvH45VYt5Pbnsnl+9KbltGbUQgPARIsMLDMidPymU4QFuzKydAZElJpknjrma4hF9dZF3tzrU8yBV2jy5evNiEBpHcjvIMyONjQctc98Y/9eX6XYmmldRKBPQIkGDpsSsayShqdkUJrkvCebp2uxwO7CKbrn28jwikg0Au3pV07OA9RCAfESDBysdeySObtMec5FET0jbFLhaahPO0lfzrRpfK/C6ymdqZD/cnOn8THjycHzlo0CCzS5VX7hDI5buSu1ZRExEIFwESrHDxLKinudTsihMQxZY0Hpe+sZXccXQR8gFReBYlGuyFUh7IwRoxYgTDhDnqVL4rOQKaagoCARKsgujG7DRCW7MrO9Zk76lRJY27VOZ3kc0ekuE+GV4SFKTFOMTOWxyR4823Qh5W8+bNTQkQXrlBIKp3JTetoxYiEC4CJFjh4llQT9PW7IorCLlOGtdW5ge+LrJx6x//2ZBxs78Q7c31u1KIGLJNhY8ACVbh97FTCzU1u5wURiSMxPFcbvV3qczvIhsRvCq1OOsO1ftxYDjKNHzzzTdlnoPcKxwYXqNGDZUOCmWOQK7flcwtpAQRyA8ESLDyox/y1gptza68bVCAYVHU+3I5HNhFNk79gtIMOED4tNNOk3379plDx/0XziFEiNB/HmGc2hknW6N4V+KED20lAl4ESLA4HooegSjqfbkcDuwiW/SdTQCcEIjiXXEymMJEIEIESLAiBJ+q8weBKJLGXQ4HdpHNH9RTW4IdhBMmTJBzzjlHunXrZs4lxP8///xzc3D4kCFDpFGjRqkfxDtCQyCKdyU04/kgIpBDBEiwcgg2VeUvAlEljbtU5neRzd+eOG6ZPVD4lFNOka5du5qSDKjmjhApjspZuHChrF692uRgeQ/KjkPb4mxjVO9KnDGj7cWJAAlWcfY7W+1BoFiSxuPW6UhqnzRpkgwcOFBq164t3377rYwdO1ZuuOEGadKkicC7hd/Di1WrVq24NS+W9vJdiWW30eiIECDBigh4qs0fBIolaTx/EE/PEhAshAMHDBggdevWlWXLlslbb71lPFaVK1eW7du3y7Rp02To0KGs5J4epM538V1xhpAPKCIESLCKqLPZ1GAEmDSenyMDIcKnn35asJP1oosuktmzZ8sVV1whl1xyidlROHfuXNmyZYs5KieXJTbyE63cWMV3JTc4U0thIECCVRj9yFY4IlAsSeOOMOVcHF6sZ599VjZt2mSIVefOnQ2ZQmhw8+bNMnz4cJPszit3CPBdyR3W1BRvBEiw4t1/tD5EBAo9aTxEqCJ/1OHDh01ie7ly5SK3pRgN4LtSjL3ONmeKAAlWpojxfiJABIgAESACRIAIpECABItDhAgQASJABIgAESACISNAghUyoHwcESACRIAIEAEiQARIsDgGiAARIAJEgAgQASIQMgIkWCEDyscRASJABIgAESACRIAEi2OACBABIkAEiAARIAIhI0CCFTKgfBwRIAJEgAgQASJABEiwOAaIABEgAkSACBABIhAyAiRYIQPKxxEBIkAEiAARIAJEgASLY4AIEAEiQASIABEgAiEjQIIVMqB8HBEgAkSACBABIkAESLA4BogAESACRIAIEAEiEDICJFghA8rHEQEiQASIABEgAkSABItjgAgQASJABIgAESACISNAghUyoHwcESACRIAIEAEiQARIsDgGiAARIAJEgAgQASIQMgIkWCEDyscRASJABIgAESACRIAEi2OACBABIkAEiAARIAIhI0CCFTKgfBwRIAJEgAgQASJABEiwOAaIQMQIHDx40FhQuXLliC2heiJABIgAEQgLARKssJDkc4hAEgR2794tTzzxhMydO1fKly8vXbp0kZEjR0rt2rXl0UcflerVq8vQoUNl0aJFMmvWLPl//+//pU241qxZI7/61a/kvvvuk/POO6/Eij//+c9yxRVXyMUXX+zcNyCBf/jDH+SWW26RFi1aOD+PDyACRIAIFDoCJFiF3sNsX+QIHDlyRB5++GE5/fTTpX///nLs2DGZPn26bN26VX784x8bwmUvLcG69957pWnTpnL//fdLjRo1zONIsCLvehpABIhAESNAglXEnc+m5waBvXv3yv/+7//KiBEj5IwzzjBKt23bJq+//rr06tVLXn755RJDHnnkEfPvJk2ayB//+EepVKmSPPbYY/LKK69I48aN5Ze//KU0a9aslOHwYD344IPG49W1a1fp06dPKYLVtm3bUt6nXf+/nbsJpa2P4ji+CAOKlJfC1FTIUKZEkTLxEkkRCSFiQhhQSiKleyOlDJQYGHsLKRkoA1FKKSM3RUrU01q1b4c8WR4897r3e0qX29pn/89nn8Gv9V97//ghfX190traKldXV7K8vGwhb3d3VzIzM6WyslK+f/8ux8fHkpeXJx0dHRIeHm4hMTEx0dby+PgojY2NUlBQIGFhYXJ2diYjIyOia8nPz5empiaJjo62kKfvvbm5KV1dXR/STft/rhpnQQABBN4nQMB6nx9HI/CqgHasZmZm5PDwUNrb2y08aSgJXktLS/arBqPQDlZkZKR8+/ZN9N+qqirZ398Xre3v7//ZpdLjNNSMj49LTU2NBaPe3l4LY0EH67WANT09bZ0vDU9jY2NycnIiQ0NDEhsbKwMDAxbaNGjp7ykpKVJfX2+BSkNdT0+PJCQkWIAsLy+XjIwMW3NMTIzU1tbaGu7v76W5udkCFy8EEEDgbxEgYP0tV5rP+UsFHh4eZGtrS2ZnZ0XnmSoqKqSwsFCioqIsNL0UsLROg0tbW5ukpqbK3d2djI6O2rGhc1BBwNLgtb6+LqenpxbkJicnbQbrtYC1vb1t59CXruX8/PzJ3/r/utbQGSwNjRMTE7YtmZaWJqurqzYDpmFQz7+wsCC6bandt4+aA/ulF5CTI4AAAm8UIGC9EYxyBN4joMFEZ6+006SdHx10X1lZeTFgXVxcWEi5vr5+csrh4eEnW21BwNIuVEREhAwODkpJSYl1wz4rYAVhLFhYsLUZ/B1scc7NzRGw3vOF4VgEEPiyAgSsL3vpWPhXEQidtwq2yUJD0dra2osB6/b21rbhNGQlJyf/68cNfa/4+HgLVvPz8zaTVVZWZh0snZ/SLTydAXs+g/VfO1i6najvl5SUJBsbG9LZ2flkYF8X/JGD9l/lerNOBBBAQAUIWHwPEPhkAe1A6WMXdJapqKjIzqaD5Xt7ezb7FAy56wzWwcGBLC4uWr1uH2qI0Uc5VFdX2xahdru0OxUXF/dz1c8Dlm5HTk1NWa12u7Kzs21rMT09XUpLS2VnZ8e2D3XOSofcvQHr+QyWhjadwdK7FnW9dXV1kpOTY8Px+lNcXGyzYWwRfvIXjLdHAIHfUoCA9VteFhb1pwloF0uHyTXc6B14WVlZ0tLSYkPjoTNYQRjT7pWGIn0Fz8/S7ldDQ4PdpRc6JP88YOkxl5eX1vnSc+hzsLRGw5xuT+bm5srNzY0Nq78lYGmg0ud16R2Bz+8iPDo6spksHZDXINfd3W13O9LB+tO+yXweBBDwChCwvFLUIYAAAggggAACTgEClhOKMgQQQAABBBBAwCtAwPJKUYcAAggggAACCDgFCFhOKMoQQAABBBBAAAGvAAHLK0UdAggggAACCCDgFCBgOaEoQwABBBBAAAEEvAIELK8UdQgggAACCCCAgFOAgOWEogwBBBBAAAEEEPAKELC8UtQhgAACCCCAAAJOAQKWE4oyBBBAAAEEEEDAK0DA8kpRhwACCCCAAAIIOAUIWE4oyhBAAAEEEEAAAa8AAcsrRR0CCCCAAAIIIOAUIGA5oShDAAEEEEAAAQS8AgQsrxR1CCCAAAIIIICAU4CA5YSiDAEEEEAAAQQQ8AoQsLxS1CGAAAIIIIAAAk4BApYTijIEEEAAAQQQQMArQMDySlGHAAIIIIAAAgg4BQhYTijKEEAAAQQQQAABrwAByytFHQIIIIAAAggg4BT4B6vu684gvZcWAAAAAElFTkSuQmCC"/>
          <p:cNvSpPr>
            <a:spLocks noChangeAspect="1" noChangeArrowheads="1"/>
          </p:cNvSpPr>
          <p:nvPr/>
        </p:nvSpPr>
        <p:spPr bwMode="auto">
          <a:xfrm>
            <a:off x="155575" y="5341938"/>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3761915" eaLnBrk="1" fontAlgn="auto" latinLnBrk="0" hangingPunct="1">
              <a:lnSpc>
                <a:spcPct val="100000"/>
              </a:lnSpc>
              <a:spcBef>
                <a:spcPts val="0"/>
              </a:spcBef>
              <a:spcAft>
                <a:spcPts val="0"/>
              </a:spcAft>
              <a:buClrTx/>
              <a:buSzTx/>
              <a:buFontTx/>
              <a:buNone/>
              <a:tabLst/>
              <a:defRPr/>
            </a:pPr>
            <a:endParaRPr kumimoji="0" lang="en-US" sz="7400" b="0" i="0" u="none" strike="noStrike" kern="0" cap="none" spc="0" normalizeH="0" baseline="0" noProof="0">
              <a:ln>
                <a:noFill/>
              </a:ln>
              <a:solidFill>
                <a:prstClr val="black"/>
              </a:solidFill>
              <a:effectLst/>
              <a:uLnTx/>
              <a:uFillTx/>
            </a:endParaRPr>
          </a:p>
        </p:txBody>
      </p:sp>
      <p:sp>
        <p:nvSpPr>
          <p:cNvPr id="68" name="AutoShape 4" descr="data:image/png;base64,iVBORw0KGgoAAAANSUhEUgAAAlgAAAFzCAYAAADi5Xe0AAAgAElEQVR4Xux9B7QVRbb2RpCcFBBEQIKiEhQzKkEQRREUCSJRRRgDb96amTe+ccL757nePHXGSWvmOQYcJCdBHMUMophAUDGQRYJIkCySUf711Uxd+vbtk3b1OX36nK/XYgH39u6966vqqq/33rWr3LFjx44JLyJABIgAESACRIAIEIHQEChHghUalnwQESACRIAIEAEiQAQMAiRYHAhEgAgQASJABIgAEQgZARKskAHl44gAESACRIAIEAEiQILFMUAEiAARIAJEgAgQgZARIMEKGVA+jggQASJABIgAESACJFgcA0SACBABIkAEiAARCBkBEqyQAeXjiAARIAJEgAgQASJAgsUxQASIABEgAkSACBCBkBEgwQoZUD6OCBABIkAEiAARIAIkWBwDRIAIEAEiQASIABEIGQESrJAB5eOIABEgAkSACBABIkCCxTFABIgAESACRIAIEIGQESDBChlQPo4IEAEiQASIABEgAiRYHANEgAgQASJABIgAEQgZARKskAHl44gAESACRIAIEAEiQILFMUAEiAARIAJEgAgQgZARIMEKGVA+jggQASJABIgAESACJFgcA0SACBABIkAEiAARCBkBEqyQAeXjiAARIAJEgAgQASJAglWAY2D37t0yevRoOeGEE+Suu+6SatWqFVQrd+zYIc8++6ysWbNGvvvuO+nRo4d07tw5lm08cuSIzJkzRxYuXCj79++XM844Q2677TapWLFiLNtDo4kAESACROCfCGSFYB07dswsfi+//LJs2rRJjh49KieeeKK0bt1arr76aqlXr15R4L9nzx555JFHpHbt2jJ8+HCpXLlyqO1O9Py9e/fKk08+KVWrVpVbb701dL2hNiLDhx04cMCQx6+++koaN25sxtIVV1whjRo1KvOkgwcPypgxYwSEc9SoUVKrVq0MtWX/9hdffFHeeOMNM0aaNWsmTZs2lcsuuyz7ikPS8O233xqC+OmnnwrGXbly5UxbLr/8cvMH7732wnNfffVVGTp0qLRt21b7mLyVC5onq1SpImeddVaZeTLbc0negkTDiECMEQidYMGj8Morr8ibb74plSpVkhYtWpgFHl6HDRs2mC/zm2++Wdq0aRNj2NIzPduTYrafn14rc3sXxhDIIzw9gwcPlvLlyyc0IN8JlrVv165dxtNYp06d3ILpqA19MXbsWNm3b5/Ur19fTjvtNPn+++9l/fr1snPnTmnevLkh+CANmquQCRbI1dy5c+W1114rNU+CsOLjFES1f//+0q5dOwNdMb7rmjFDGSKQTwiETrA+/PBDefrpp6VJkyZmcoUXxV5ffPGFjB8/XqpXry533nmn1KhRI5+wCN2WbE+K2X5+6ICE8EB4SiZMmCDXXHONdOvWLekT851gxbn/QKpAdLdu3Sr9+vWT888/35ACXPjIgvcaH1kI3SKEa3+XyRAoZIK1du1a+fvf/y4NGjQw3m3vPLl582Z56qmnzMfDD37wAznppJNIsDIZOLyXCOQJAqESLBu+wdcrJoaGDRuWaia+2p5//nl55513jBfrwgsvLPk9JpXZs2cLJh6EFBHO6dixown/eL0UkyZNkpUrV5qwwWeffSaLFy8W5LHg/htvvNGEIb2T+aFDh0yY4YMPPjA5LghZINyASb9mzZql7MNi8dxzzxkbsEjAo4CF/Lzzzit5Zjr6oROhqXXr1pV6PsI/mExx2dBVz549jcdv+/btMmzYMGP/tm3bzJft0qVLTdvgAYANsBneQEscEj0f+oNCkzYk8dJLL5kQG/4f1EYvMQHOr7/+usEcmCAkhy/r008/vaRteM7q1atN/3399dcJn5tozKON7777rrz99ttmIalQoYIJl91www3GM4IrVZuDwq9BBMv7syDss4WRv+2WPHh/jjaMGDFCTjnllKTjI10brbfvnHPOEfzBewBPMvC96KKLzHjCO4Ex7+1fvEdnnnlm0ikK79P06dPl4osvlr59+5YhUN988408/vjj5ufwzuGjyl6wC2Pevuv40EI4sVOnTub9tCTab4ANFSYi2UH9be9FagLGOsY+xhj0tG/fXq699tpSYUyMccxPCNvCmwTiA7swRvFz9A8+Hi2RBA64F7iireg7jCvgl4xUYqwD90QfCniX3nrrLRk4cKB5N7RzCeyERwyhaLzzuOBpRN8juuC9UvWL9z1E/6Lf0Xb0IzyXCNmDbJ988skyf/58Yz/Gl8UQZDuZxzlP1kSaQQRCQyBUgrVx40aTH4N8GCTqBuVfrFixQp555hkzuXXt2tU0ZPny5TJlyhTzb4QOkcPxySefmMUaJAwvrX0xQXBArBBqBPHAQg9CgQUeE9odd9xhFmdcIHzjxo0zEwBefpAXhC9gA74KR44caSYDXPg5vhrx3HPPPdf8DDZgMu7evXuJrenoxwQMbx2IEhY1TDBXXnml0YmwCSZrEKwvv/zSJKJjwUM4tU+fPqZNsAPXBRdcIKeeeqohWrAZ7YJXELgmez4WhiCChQkPCwwWcoQeoNu2EQvQVVddZTC0CxX6E7pAXjEpI8fm888/N55Hb0hryZIlZrHFIpoMu6BRC13Tpk2TZcuWGTIFTwjy9vB/6L799ttNH2PhQ5sxVrA4gSRjrEAnMA2auJMRrCDszz77bLMoZAMjf9u3bNli2uMdH+gXhD7RL4nGRyY2WoJ1+PBh0+dY9PFsvA/IS8MCi/Akxh/eDxuewjuA9wg/S3RNnTpVPv74YzMeYZP/AgmEHjwTbbIeGu9YAcnDWProo4/M+4d3HYs2xhlk8Z6DIHXo0MHYgvGPuUFDsLDRAyQAYwXtsxjgvQTZwAWb0ffwvOF+S0Awt2COwXi0BAvjccaMGQKPPcYnxi3sxgcf2gxilCxvDO80vPn4cBowYECZ8YvxgY9OPBvkTTOXoF8s3pjn8G7CNrzzGBNeG9PpF7xj9p1Cf+H/wBN9CPvwTmGOwx/Ybkk6CB48nt55NLQVjA8iAnmMQKgEy058l156qZko07kwKeFLF186mNSxkOPyTmBebxcIDiZ2kA/osCTu/fffl5kzZxqvF74gccFLAE+Qlzzg5zaMiXsxudpwByYMr7seBM16miyhyER/ohCQd5JCmAvEBgsfLnzVgkyBVGLyshM/PH/vvfdeqQUt0fODfo4JD+QXhARtxELlJaEgU5acJrIPCxC+hLEAwYsF7wUmamAEMgyM8AWPC4sC9GHx9nswvOMCZAltA+GGx8oSJUt4sTCACNs8HtcQYTLss4VRovdAMz4ysdESLJAbYGhzvKx3CYsiiLZ3gQ96j/z22z4HEfZ6dFK975ADmYaHG/lzdevWLXnX8SGEBRqpAwib2fc3KMldQ7DQdox7u8EGbce8A3IAbIAR2vPEE08Yu7zzAOzFWMY8YduLfsBHIbz0eBfsuMV78Nhjj5kPo0Qfmd73DkQP7znmKHi47Tzgx1IzVmwb8XzYaOdK+27acQHb0+0X+/6gr/BMzMN2jsL8i/Fj31k73oKwTjVW+HsiUAgIZIVgpZMfY8HDZDlx4sSSXA0vqHbCA+myk5UN0YEMeMNUdjHBDhxM3nYiwKSISdsbDsTPkMeDr1QsLvAkYIKHBwmkwXuBpCEZ1X6pp6sfz0g1KcJ7gN1tluwkG1B2UfHuqMqEYFmy6Q/NQie8RcADHgWQVm/ytd8+/+Jm74Utd999d0lbQMZAmuE1AM5BC0eyJG/IY8JGCMbrJQmLYAVhny2MtATL1Ub/O+G1A+MY/Q4i4Q0VJZOx8onGhx2P8I7Zy4Y9bVgtERbAHmElL2FLlIOlIVj4kMG85G+Dd4fpvHnzjAfLfjz48UIYNRWhtNhANtXOYRBdjHF8UGG829A4PvxatmxZ6p3RzCX4eEF7/H0M29D/8EZ7CW1Q3/j7JVleo+0XhFTtRy6eme+5kIWwkLMN+YlA5ATLLmo2/8gLk30xMRHdc889hiRZguOf6PwLg52Q8MWa7EsS+oLyYfzdZYlNuvrTIViJygcgFwykDhM6vGjeS0uwYPeqVavM17q/pIHFCl+emIxBihKVNwha3JCjhZwaECl4LxGKgCcrVb6FX6+/9pPVdd1110mXLl0MDGERrCDss4lR0OufatF0tRFhJiSi24+OdAiDC8HCWMW7BGKNCx8u+Jn3XQWRgHcS98F7g3B5IjIWJsHyf/QFLfqJ3m1LSPwEC7bDG46wMnIo8d7Yy+ZbplOaBUQa+V3wzGNM4MK8hXfdevO0YwXPTHR5yW+6/ZIOwUoH6/xcDmkVEQgXgawQLP8XTDKTk01qmUyCiQgWvFzwaCW7MJGDJCAfI1GNLpv/kW2C5c0FQ4I/Jmp4uPCVi69dDcFC25PVg/JP3snuDyI4Nun6hRdeMGEW/B+TN7yBmGyRXxZ0pVrMg3Rli2Cl+sp2xSgMgpWpjQhXZYNggVigPAPCRMk8OkHvis31QRgO9b7wfoKYw9uCYqvZ8mCls+hnQrBsCgPyx2w+IPLE8HPkp9l0g3QIlndsgGwhrQHEDRjZ3dZagoX8MXjvgooNw0abH5duv5BghbsA82mFjUCoBMsmuYOMgAgEeTD8Se6pPFhYIODBsoUi0yU4Gg9WOgUN09WPYZPppGgXLniwMLF6yZ5riDCZdwaeEiTFIznVv8vRX6AzFcFBG7DwItwCjxkSXW1ivv9VSuXBwqQ/efLkUjutUun36ki1i9DftlxhZG3MdHxYT0oiT6S/H7NFsGCHzbcZMmRIwmRu/7uCBGvkJ9lkce+in+0QYdgEC/MY0gqQgO8tQ5FOiNBu2EBOGkKB/s1ANjyOfKZBgwaZPDntWEknrJlJv5BgFTYhYOvCRSBUgpWqTANMt9uPbS6QNgcrVYgwWQ4WfgcCgJAUvG1YyFG765JLLgnccu6FPJsEC0Tyb3/7mwmF+vM3Fi1aZGzUeLDwFa3JLwoKUfkJDmxGKAhk0G5QAF5YRLAAwSMXFJbEPVHmYAW1LVsYJXplNYtmJjamysEKWnxTeRVtW2zeHnaqgWQFfUz53xX7AQZS4fcqY14AoYjSg5VJDpa91/9RhvAoEuJBmhLlYNlNAgjhBpWzAcY2PGrD45qxAkyR14Z8KMxzia5M+oUEK9wFmE8rbARCJViAyu5CQmjLX2jUhr+8hUbtLkK8uJhcbc5Bsl2E6S4MiXYRWne4/fqEWx67h5D8Dpu9Sb8gD7j/+uuvN6EuDcECYULbbLgg0SRlfw7PA+63uVLYhYMQH3b/BBEs//OT7SJEyQVsELB1iWwpi6BdhOkQLCwS2I1ld17Z3X7wZKHcBHZbJUuktbsI0RfA2CbDZ3sXYVDb7A69sDEKk2BlYmM2CRb6FwTahqC8O2HRXuCLMYuxaAk2fvboo48aMoYxYY8usgWIkcMURLCsF8fiaAkBCD3KeFgPkDe8br2TmSTE2001+FgAObJjOWgXof0wtGVkMG5hP3InMe8g9Jksyd2Oe4QXkVTvDaMHvZP2nU53LgFW3l2ksMXu8IWHDKFNzCcolYM5ON1+IcEqbELA1oWLQOgEC8TIlhTABIUQEXbHYJJC6AheI1vbyDbF1sHCJIUEaWzvhccmUR2sdAmWnahQpA+Er1WrViaxFvI2odvWwbJeLNiE+5BPgV02CMdgsrRkMROCZUN+qAODXAeETvElCYwS5UTZidceM4Siq/boDDzPG+pI9Hx8RSerg2XrVaEvULcHk3dQHax0CJb3yA8smNiJiH5HPg36z+5MTJTwjgnb1sEC5lhwQNpQq8dbB8uOlWyGCKHD1sEKE6MwCVYmNmaTYFkSBZKFApZ4j/Ce4B229bRAODBesUEB9dUwVmbNmiULFiwwBB8fMhh7mBfwe4x17weEDcOhlALeHeyuw0eHl9zZ8yitTjwDOYsaguUfy9AJbxPeP4xTb1K4/TDExw/qt6EsAwieTVKHzcnOv8QcYHfJeo8Ugx7MUZi7bF0wvDuauQTtgacNpS5gu51b8Q4Bc9Tuwq5hzM/p9gsJVrgLMJ9W2AiETrAAl7/SNCZaLLqoJo1ic8j18V9BldzxVYxE6aBK7qlChPb5/kruqP2C2i2Y+P0JqH4b/BWm8cxMCBbux9c26uVgIgbJwo7GZLv07NelrTgNe7EzDwsJdIOAoECgrRId9HxMzulWcsfXOqpZeyvgZzqJoj0gqNgogN1UaAMWOSTp+yvxB71OQZXcEUaCR8u/6SDbBCuoSnoYGAW1WxP2CXq/YHOQjdkmWLAlaCcd3nWQJ3xMgHR5K5qDWKCOGkJX+BAAKQcBsx9m3g8I/Ax111D/DWMMO43x8YMLoWmQAluB3p5IgAKeIDoagoXnJqrkjvcMH1zeecdrA+yDRw1jFl6sVBsAvP2I9wY2A0uQHdTWwoYbtNVb3iTTuSTRWMG7iQ8qzIP2+en2S6ZzA2xItTmjsJdYtq6YEcgKwSpmQNl2IkAECgsBEFjU6gPBSpRPWFgtZmuIABEIAwESrDBQ5DOIABGIPQLw4qDUCI5gsqcoWC80Qvrw/HhPFYh9g9kAIkAEsooACVZW4eXDiQARiAsC3pxNhKjxB4nvOBMR5OuWW25Jer5gXNpJO4kAEcgNAiRYucGZWogAEYgBAkH5gMitwjFaSGTnRQSIABFIFwESrHSR4n1EgAgQASJABIgAEUgTARKsNIHibUSACBABIkAEiAARSBcBEqx0keJ9RIAIEAEiQASIABFIEwESrDSB4m1EgAgQASJABIgAEUgXARKsdJHifUSACBABIkAEiAARSBMBEqw0geJtRIAIEAEiQASIABFIFwESrHSR4n1EgAgQASJABIgAEUgTARKsNIHibUSACBABIkAEiAARSBcBEqx0keJ9RIAIEAEiQASIABFIEwESrDSB4m1EgAgQASJABIgAEUgXARKsdJHifUSACBABIkAEiAARSBMBEqw0geJtRIAIEAEikH8I7N3/nRz97lhahp1Uo0Ja9/EmIhAGAiRYYaDIZxABIkAEiEDOEVi98YAM/J9laev9Qa+G8oOe2T+0+9ixY/LWW29Jw4YN5YwzzkjbvlQ3Hjx4UF566SXp0qWL1K5dO9Xt/H3ECJBgRdwBVE8EiAARIAI6BOYt2S33PrombeEu7WrLw3e3SHr/hg0b5MknnxSQGXtVrlxZRowYIU2aNElL16effirLly+Xvn37Svny5dOS8d4EG+bMmSODBg0S6PZen3/+ubz77rsycOBAOfHEEzN+NgVyhwAJVu6wpiYiQASIABEIEYFsEawZM2bIHXfcIbVq1crY2gMHDsikSZOkR48exoOluZIRrO+++06mTp0q559/vrRq1UrzeMrkCAESrBwBTTVEgAgQASIQLgK5JlggTyBfS5cuNSG6IUOGSKNGjUo1asWKFfL+++/L4MGDjfcKZOuEE06Q1atXy/79++Xyyy+X66+/Xo4cOSITJ06UKlWqyMqVKwXE6dprr5UOHTrIl19+KbNnz5aqVasKnufXBQ/ZkiVLjIdL4yELtxf4tEQIkGBxbBABIkAEiEAsEcglwQIBmjlzplSoUEF69uwpn332mbz99tvG01WtWrUS/F599VXz72uuucb8DYJ19OhRGTBggOzdu1fGjh0rXbt2ldatW8uYMWNM2LF79+6GVMEzhdAfSBPug5527drJ3LlzDdFCmBKEbMuWLfL000/LrbfeKjVr1oxl3xWD0SRYxdDLbCMRIAJEoAARyBbB8udggSxdcsklMm7cOOnfv780aNDA5GjBA4XfeXOzQKhAnkCMLMGqX7++dOvWzfwfBGznzp3Su3dvQ7A6duwobdu2FSTG43nwiLVo0aJUDtbu3bsN4erXr5/5/Z49e+Tvf/+73HzzzWU8aAXYzbFtEglWbLuOhidCADuLfj76C1m35XiSqr23aYPK8uDI5nJmoyqB4i6y7BEiQARyi0C2CFZQDlZQ8jtaO3ToUEOQ7AWCde6555b8DP/3EiyE9z755BOTAO8lWJBHYjuuli1bliJYIHOTJ082JA1kzhIsEK50E+9z2zPUBgRIsDgOCg6Bfr9eGkiuvCRrxv2tA9vtIltwQLJBRCDPEcglwYIXafz48SbvqW7dugmRyZYHC2TMeqzowcrzgfkv80iw4tFPtDIDBC6684OUdy9+/MLAe1xkUyrlDUSACISKQC4JFnKwQJ6qV68uvXr1MiHCefPmmZpUNWrUKGlXqhwshBnhiTr77LPL5GBNnz7dEDhc/hwsJMkPHz7clG1gDlaowyhrDyPByhq0fHBUCLiQJK0sQ4tR9Tb1FjMCuSRYwPmbb76RWbNmmRpXFStWlKuvvtrs+itXrlxJNwTtIkTO1a5du8rsIoRXCrKbN28us4vwueeeM2QKda+4izCeo5wEK579RquTIKAlSXikVpahRQ5JIpB7BLJBsFxb4a+D5c/Bss+HB8yfg5WObtbBSgel/LiHBCs/+oFWhIiAliS5ECwXnSE2nY8iAkWFwLbdR+TOP66SvfuPpmz3ocPfy4/6NZI+neqlvNf1BiSyr1q1yuwUROkFb5K7K8Fat26dKQ+Bsg+s5O7aU9mVJ8HKLr58egQIuJAdraxWLgJ4qJIIEIEsI4CSC2+++aYp54Bcq7AunkUYFpK5eQ4JVm5wppYcIuBCdrSyWrkcwkJVRIAIEAEikEMESLByCDZV5QYBF7KjldXK5QYRaiECRIAIEIFcI0CClWvEqS/rCLiQHa2sVi7rYFABESACRIAIRIIACVYksFNpNhFwITtaWa1cNnHgs4kAESACRCA6BEiwosOemrOEgAvZ0cpq5bIEAR9LBIgAESACESNAghVxB1B9+Ai4kB2trFYu/NbziUSACBABIpAPCJBg5UMv0IZQEXAhO1pZrVyoDefDiAARIAJEIG8QIMHKm66gIWEh4EJ2tLJaubDazOcQASJABIhAfiFAgpVf/UFrQkDAhexoZbVyITSXjyACRIAIEIE8RIAEKw87hSa5IeBCdrSyWjm3llKaCBCBuCKAA6Dfeecdue6666RChQqhNWPp0qWCZ/sPoQ5NAR+UNgIkWGlDxRvjgoAL2dHKauXigintJALFgsCGDRvkySefFBxLY6/KlSvLiBEjzPmCr776aqmfX3nlldK5c2cpX768+TnOCVywYIHcddddUr169UDY8GycUQjZpk2bqqDFeYeffPKJDB48uJS8PQz6wgsvDPWYHpWRRS5EglXkA6AQm+9CdrSyWrlCxJ9tIgJxRgAEa8aMGXLHHXdIrVq1SjVlzpw5snXr1hJSs2PHDpk8ebJcdNFFctlll8mRI0dk3Lhx8uWXX5rDmFu1ahUIxQcffCA4tLlPnz5Srlw5FVyJCBYetnbtWnMWIsgXD4RWwRuKEAlWKDDyIfmEgAvZ0cpq5fIJN9pCBOKGwHe7d2RscvnadZLKZEKw8CAv6dq0aZPMnj3beKW++eYb6du3bxkCBRI2adIk6dixo7Ro0cJ4yiZOnChVqlSRlStXCjxQ1157rQnxgag999xzAg/a559/LrVr15YhQ4ZIo0aNBATrrbfeMp6zL774wvxs6NCh5h48c8KECdKtWzdp1qxZxhhRIBwESLDCwZFPySMEXMiOVlYrl0ew0RQiEDsE9r35gmz5+bC07a7W+Xpp8OD40AjWrl27DJG54IILDCEC2dqzZ49cccUVMn36dBk2bJghPN5r9+7dhlCBKFkyNGbMGGnSpIl0797dkCqEDwcOHGjIE+7t3bu3CffNnTtXVqxYYcKVIFwzZ840Oho3bmz+ffjwYeO1ghz+f/LJJ0uXLl3Sxoc3hosACVa4ePJpeYCAC9nRymrl8gAumkAEYotAtgiWPwfrvPPOM8QFBMqbg4XwW/v27Y3H6ejRowKidNVVVxnPFEKF559/viAXynvBQ4ZngGDBMwVvE+Tg0Wrbtq0cO3bMkCp4pPAcb7gS5Az33nzzzQJy583BwnOfeeYZGT58uNSsWdPYun37drnlllti279xN5wEK+49SPvLIOBCdrSyWjl2HxEgAnoEskWw0s3B8lq+Zs0aEx5E7haS2+fPn29Cdwjb2QR43A8iBPIzaNCgQIKFe/B7XC1btixFsEDGkPOF0B88ZV6Chf8j9AgiiNwxf76YHmVKahEgwdIiR7m8RcCF7GhltXJ5CyINIwIxQAAEa9tvf5y2pZXPax9qiNCrGCG5hQsXlrKlWrVqcuedd0qDBg1Kfp4tD9b69euNBwsEjx6stIdEVm8kwcoqvHx4FAi4kB2trFYuCnyokwgQgcQIZJrkjichoX306NGmppXdOYhk9qeeesrkTnXq1KlEYTo5WMjfgocLlz8Ha/Xq1SYMiL/9OVi4v3///szBypMBToKVJx1BM8JDwIXsaGW1cuG1mk8iAkQgDARS1cHylmmw+pYtWybz5s0zxAe7Ae2FcgzwauHnyLfCFbSLEHlVKNewefPmMrsIQbAQ8kPyu38XIUoxQA42cxdhGL0f7jNIsMLFk0/LAwRcyI5WViuXB3DRBCJABHKMgLcO1qFDh0oluXtNSeZNS2Yy62DluEMTqCPByo9+oBUhIuBCdrSyWrkQm81HEQEiEBMEkKyOMCAqwNevXz9UgoU6WggdnnvuuazkHvF4IMGKuAOoPnwEXMiOVlYrF37r+UQiQATigADOC0SI7/rrr5eKFSuGZjLPIgwNSucHkWA5Q8gH5BsCLmRHK6uVyzfsaA8RIAJEgAiEg0BBECy4RHGuE04mRzwbdUdsQiF2bKA2CGLZ2DKLowtat25t0APThyt13759poou6ocgiRCF3nBg52uvvWYq4+L+fv36meTFAwcOmLokkMVXx9VXX81Ty8MZi6E9xYXsaGW1cqE1mg8iAkSACBCBvEKgIAjWG2+8IagBUqdOHUOk7I4NECUQqBNOOEF69eplfvfss8/KbbfdZg7AxBZaHCPQpk0bQ6bs7hD8jWJuOE98o6IAACAASURBVKwT9UuefvppQ7x69OhhisfhvCiQOGzNxQ6Pm266iec95dGwdiE7WlmtXB7BRlOIABEgAkQgRAQKgmBZPOzhl5Zg7d+/3xxXAGJ0+umnG28USBXOjIKHC5Vub731VvPvjRs3GjJ2++23GwKF855wlAG2wMJbBY8WznyaNm2atGvXzvzBhTOjkKTI855CHJWOj3IhO1pZrZxjUylOBIgAESACeYpAQRMsHB3w97//3YT3EALEhXAhdlfgwknklox5jxlYtGhRiTcL99mjDRBetKeg48woXPZIAxxdwCs/EHAhO1pZrVx+IEYriAARIAJEIGwESLD+VQAuWwRr06ZNpngcr9whcOcTqXU9/oPge7SyWrnUlvIOIlA4CJx66qnSsGHDwmkQW0IEkiBAgpVlgsXRl3sEXLxJWlmtXO7RoUYiQASIABHIBQIFTbCYg5WLIZR/OlzIjlZWK5d/6NEiIkAEiAARCAOBgiZYdhfh0aNHTXkG/y7CJ598Uq688kqTsO7fRThhwgRzaGbjxo3L7CJE0juS47/99lvuIgxjFIb8DBeyo5XVyoXcdD6OCBABIkAE8gSBgiZYwBilFKZMmSJffPFFmTpYq1atMuQJ9/jrYCHRffbs2WXqYKHO1qxZs2TJkiWsg5Ung9hvhgvZ0cpq5fIUQppFBIhARAjgGB1ctpaj1ozvv//e1G1E/UaUKsrlFabuMJ+VSwygq6AIVq7Bo778RMCF7GhltXL5iSCtIgJEABGKxx57TNq3b29K+2Tr8pcXwhmFIEWo3ZjOhZ3stoaj9/6vvvrKlBVCuaFTTjnFRHAQmYGTYMSIESU765PpQBToo48+Ms4G4FG9enXp2bOnnH/++aaEUaLLr9t7n92VP2jQoIQk0rvpDHq97UgHk3y5hwQrX3qCdoSGgAvZ0cpq5UJrNB9EBIhAqAgsW7bMLOxIE0FKCIpTZ+PyE6xMdSQiWP7noGYjCmZ37949KTnyysG2l19+WQYOHGh2f4I4oQj3jTfeqD5IOlOCVatWrUwhyZv7SbDypitoSFgIuJAdraxWLqw28zlEoCgROLgt82ZXrpdSxubv4nQQEC2c1mHLSyDshtQS5OLCMwRPDo5MO/PMMw35QE1EpJz46zAGHc22ePFiefXVV409ID+jRo0SpKfgwnOSpbjYRiQiWF4vEDxQH3/8sRFp2rSpqf+4fft2kz6Dv3EcHHKO4Tmz15EjR2Ts2LFy1llnSadOnUp+DtKFvGZ4sWxdSdSFRGhzzJgx0rFjR9N+/A7Hz4Egoe3ADM8855xzzL3wrCEManHBprTLL7/cHH4Nr5WVh2L7b7QJhA9Yffjhh1KjRg1zqgr04ci8F198Ud577z2TvoP2oF3Jjr5LORAcbyDBcgSQ4vmHgAvZ0cpq5fIPPVpEBGKEwLpZIq/2Sd/gpjeJXPNMyvtxhu348ePl5ptvNmfcgiTYYtI4bg3n16KANQgQSAVOC0lGsHAOLshK7969DRkA2ahZs6YJt/k9WLZ4NU4HAbEAiQOBw3Fw0A1vGohfJgQL9uNZOHUE7UD7cMoJdJx99tnyzDPPGLID++wFkoOTT2644QZzEkrQlQ7BApkCln369DHkbu7cufL5558bkrdt2zbjJcSxdGgT7jvvvPOkVatWCQkWcARu/s1pb775psm1BnFD/Um0CeQLpA6ntMALB8wRJgXJy2bY12JFgpXyVeMNcUPAhexoZbVyccOW9hKBvEIgSwTrgw8+MLlHIDNr1qwxpACEAN4qLNBdu3aVFi1aGCgsyUhGsE477TST+wQPEZ6BTVLw3MDDk4hgXXTRRYZwIFepbt26xhMD71mlSpWkfPnyTgQLuuHpsaFPkDfspLdeJTzc74ED8bPeNpAg2J4OwVq7dq1pL8gO7PaGCGHDzp07zS5/XBYXEKhEHizYYfO3LHawGyFQeNpAGIEVzgkGCatXr57ps+uuu84QKy922R7LJFjZRpjPzzkCLmRHK6uVyzk4VEgECgmBLBAshJqwIJ9xxhnGy2G9VEg6B9FJdPxaKoIFD8v8+fMFoTBclqQkIlgtW7aUGTNmyB133GE8aImudEKEfg+WlyzZ59oQpdXlryMZ5DFLh2AlOnoOJAmeJRu6tM+HlwveQbQdJM6SWPwbpC+IYOF+lF2CZ857XXPNNXLVVVcZkvzSSy8Zzxa8Y7jfGw7N1itBgpUtZPncyBBwITtaWa1cZCBRMREoBARAsObfmX5LGnRIGSLcsmWLPP744yYM6L0uvfRSkx+UzIMFrwnCeQipeT1AIG3/+Mc/TJgKYTovKUpEsC6++GLjwYJM2B4seIq8XqUgAGEzCBQIjzcHy2s7fo88J3iKEuVgJfNggXAePnzYhPy8lzd/LB2CBbKGUCPCn9azGNQmeBFB3JBPh/Boti8SrGwjzOfnHAEXsqOV1crlHBwqJAJEICkCWPRXrFght99+e8nOQSS6wwMycuRIefvtt2XXrl1lcrDgGQH5QjgQXhMQGCSX33bbbcZrhRAcnlmhQgVDBvA3vDII173xxhvGU4U8qEQ5WPC+IHcLMiBp9tJ4sHbs2GFyx7CjsE2bNgIStG7dOkM6vDWzgAMICUJ4CL2hHfg/vFzI10L74OFDDhXCjCCEuNeb5I6EeJt/5s/Bwjm9KEsBech88sknJpQKXZmECBG+ff31142HCmQLYUD8H8QPP1uwYIEMGzbM4AsMcSYmCRYnAiKgQMCF7GhltXKK5lGECBCBLCFgd85dcMEFcuGFF5ZoQe6TPfkDocOgXYTYSWdrTe3du9eEGOHVQZI4SNcLL7wg7777rtn5hp152L0HYgBCgWfj73vuuUfef/99ozeTXYQ2N8oajPCjN4/JHyLEfatXrzZJ80g0R54SPGWNGjUqhSxymXAfvG+4D6UqkBuGpH7kgiF/Csny8PqBIOH+zp07p72LEM+wdbbgMbQFv5GnlinBggwwxs5MXJdddpmxExfIMfK94JWDx40hwiy9QHxs4SPgQna0slq5wu8NtpAIFDYC3jykwm4pW5cpAgUfIsRXAqrxwo1pL+xmwNdGUF0SJPolq5uBLxm4SCGLWhuItyMRMllV20w7hfe7IeBCdrSyWjm3llKaCBCBqBEgwYq6B/JXf8ETrERVY0G4UOMDcVjEoP2HPaNgHOLCDRo0KHPY88qVK82WUzwDSY0oQtesWbP87eUis8yF7GhltXJF1jVsLhEgAikQCOsswrgDjbUbay2cGGFdONcQ4UKEUP3h0LB0eJ9T8AQLnibEZFEnw1v/Ats2kRyIOiBIfNu4caPZMookRHQqkvsgA88UnoHERiTJITkRiXP4gwu1N5BwmIuEuWwMgEJ8pgvZ0cpq5QoRf7aJCMQdAXw8z5o1y6wFuFA/CcnbVatWLVX7KRvtzPQswmzYEPUzUW4BkSI4L7xFVdO1CyTVW1XfK4dcMvQtcs6QD5fNq+AJFnZyIJEPzBW7GWziG3aFvPXWWybJEATLuy00Ud0OvGBwB+MoAIQYcdkdH7bKbzY7q9ievXrjAfn56C9k3ZZ/ni7vvZo2qCwPjmwuZzY6frSD/b0L2dHKauWKrU/ZXiKQ7whgcUbiNjwcdl5HVXAkwGMHHz6qzz333JI1IN/bE0f7cOQNDpb2lofIpB3JCBae4/r8dG0peIKF3Q3Ykoptn3bHA3YWYDcBCVa6wySa+/r9emkgubLWgGTNuL91GeNcyI5WVisXDbLUSgSIQCIEEL1AygjKJsBjhWvr1q3y/PPPm/PtUJrgpJNOMiUF4GnBrjp4WnAQ8nPPPWdyc/Exj493yMEjhVxgEDYcvYOIB8Jfic7U8360Y2chvC1wFCTL+Q06zw/V6BG9gR1Y75ASg7P+UFMLdsKxgCNrkHeMaA3sQ/4xngVCiZIM8NyhbThiBm2FgwG24+gfOBywIw91vICFLQpqy0bg90ihgR6UgEAECLsVbQ6zV6+3L+w5hJCHrXg+irQimgTdsBMpOpCHPSgrgZ2O3rMMQYahG7snIY/2X3vttSX50hZ/PCebBUcLnmD5XyJsZ0VhMxSCywXBQg0O1PrglTkCdz6RWubxH5S9RyuHJ2lltXKpW8g7iEDhIID6Q/bQ5Hxt1bx580ztJEsY/HZiUUcIEeklIAM2DxcpKPg36kOBmICQoOo7jtVBSgnKBIAo2TP4Ep2pB/244D2Dp8Vbcwu6b7zxxlI5v19++WXgeX72qB1EW7DmIS0GRApE0NoJxwOOAQKpHDFihCnFgNAaiGDjxo3llVdeMY4JYIHSFCCWyIn67LPPTO0utAU1tBIRLNTaQukF1NsCEUIaDup/oYQEnoHUGxBZEDZ7oZ4W1mmQH5AzECSQWxA0kFM8A+2x3kSQWeRLozQGMAXeIH7QffLJJxsiCIzgeURYEPnS6DdbmyubuVgFTbAQFsThj2DBYLu4LMHCC8AcrHyd4v5pl9YrpJWLSmcUvaANv0ZhK3USgVwikKhwp7Uh0fEw8JZ4j3EBmUK6CQqNon4UPCzwIsGTgv8HHfkCwgLSgQu70xGq9FYnxy52EBTI2wuELOg8PxAQeI5ALED+QK5AcOG98R7BAyIIMgJShdQZEBV7NiA8b7YeFbxIaAMIHjxa9krmwfLmQYGUoj3wAmLzGMJ4IHo4zgYkzPs8YGdzoP2V7kHA4GEDMQPxsgdY2/UdWIDkenXDMzdlypSSAqO26jxqdoGMZesqaIIF0PAFgI7FgLEniCNECNZqC8f5T+WGWxcVeTEQwOLB3EHQIIcqv3Ch+r9euIsw/CGqJUpauWIiWNrwa/i9zCcSgfxCIB0Pls3B8h4P4ydYfqKW7F4vibAEC0fl+M89DEIKBCjoPD+QNRAxkBqEOkGg4EXyEyxvvhKiOl7C4j3u55RTTjEOig8//NA8J50QoZfkQC/WXLtL0rbFlk1KRNj8BMubL41wrddeS/Zgmz/J3Rt69faFzafOxigseILlrVsFFg/GimMM8O9Vq1YZ8gQCZivI2jpY+PJA58EV6a38mm5MPBudVWzP1BIlrVwxESwXjIptHLK9xYVAohws5C2hAjg+2tMhWP7z/jQeLP+5h0EeLBuV8Z/nh15DW1CFHYTIHkeTyoPlPRvQ68FCJAgXvEEIN2J9BImDR8nrcfLmYHlJDhwcOEoHR9nYZwWNLJCkbHiw4C2DYwU7/unBKq53mq0NQEBLArRyJFilO2Hx48ePCuEAJQLFgoDdRYjoBfKNkGqSaBdhMq8UcqeS5WClChH6c7Bs8vd1110nZ555Zkl3IAcq6Dw/kEB4r9q3b28cBSAuyGNCTrA/BwtJ4iBLX3/9dWAOFjxCyFmCVw25XdCJ8JzNJ8NOfYRCkTAOnQgh+r1I9vBo7A7s1auXITnwFoLweMslpJODhcYjwoTwpzcHy4ZUkVvmz8ECRiB3cKYwB6tY3ma2MyECWqKklSPBIsHi60gEgICtg7V8+XLj/UlUBysZwcJzQBYS7SJMh2ClEzGBRynoPD/sIIR+kCqQGxAOkCPkP9kddkj+TncXIWpFgtAgEd67ixDPxk5H6EMoEuQPpDQoTOfFNdGuyKBdhCBzOLcQBNC/ixA5VyCzQbsIQfhQy4y7CPleEwEfAlqipJUjwSLB4ktIBAodAX+IMB/b661T5c/B8tqL/DNvDla6bWEdrHSR4n0Fi4CWKGnlSLBIsAr2ZWLDiMC/EIgDwUK+FsKy2A2IshLekkquBAt1MZGXhhAjK7nztShaBLRESStHgkWCVbQvGxtOBPIMARBBeK+uv/760CzjWYShQckHxR0BLVHSypFgkWDF/Z2h/USACOQPAgVfpiF/oKYlmSKgJUpaORIsEqxMxyjvJwJEgAgkQoAEi2MjbxHQEiWtHAkWCVbevgw0jAgQgdghQIIVuy4rHoO1REkrR4JFglU8bxdbSgSIQLYRIMHKNsJ8vhoBLVHSypFgkWCpBysFiQARIAI+BEiwOCTyFgEtUdLKkWCRYOXty0DDiAARiB0CJFix67LiMVhLlLRyJFgkWMXzdrGlRIAIZBsBEqxsI8znqxHQEiWtHAkWCZZ6sFKQCBABIsAQIcdAXBDQEiWtHAkWCVZc3g3aSQSIQP4jQA9W/vdR0VqoJUpaORIsEqyifdnYcCJABEJHgAQrdEj5QC8CqzcekJ+P/kLWbTlYBpimDSrLgyOby5mNqgSCpiVKWjkSLBIsvr1EgAgQgbAQCJ1gHTt2TL744gt5//33zd+rV6+WM888U5o3by6XXHKJ+btcuXJh2c/n5DkC/X69NJBcWbNBsmbc35oEK8f96EJCc2wq1REBIkAEYolAaAQLxGrp0qXyl7/8xRCojh07SosWLUpAWbdunSFd+/fvlx/+8IfSunVrEq1YDpnMjHZZyLWyWjl6sOjBymx0824iQASIQGIEQiFYIFezZ8+WZcuWyYgRI6ROnToJNe7atUvGjh0rZ5xxhvTs2ZMkq8BHZ9zIjtZerVxU3R83e6PCiXqJABEgAloEQiNYW7dulbp160qFChVS2nL06FHZvn271K9fnwQrJVrxvsFlIdfKauWi8mC55KlpR4cLRlqdlCMCRIAIFBMCoRAsP2C7d++WSZMmySuvvCL79u2TatWqSffu3WXw4MFSu3btYsK36NvqspBrZbVyUREslzw17QBzwUirk3JEgAgQgWJCIHSCdfjwYfnd735nvFn9+vWTGjVqCMKCEyZMkIMHD8rPfvYzqVixYjFhXNRtdVnItbJauagIltZeF8+XVmdRD2Y2nggQASKQAQKhEyyQqd/+9rdy7733lsrF2rFjhzz88MOGYJ100kkZmMhb44yAy0KuldXKxY1guXi+XDCK83ik7USACBCBXCEQOsGCB+uRRx4xCewoz2AvJMC/+OKL8u///u/0YOWqd/NAj8tCrpXVysWNYEXRzjwYUjSBCBABIhALBEIjWHv27JEHHnhAkOx+4MAB8+fkk08uAQG/79Kli9llWLVq1ViAQyPdEYiCBFDn8X5b/PiFgZ3ogpH7qOATghBwCfkSUSJABPIPgdAIFjxXn332mRw6dChhKytVqiRt2rShByv/xkHWLHJZyLWyWjl6sEoPg0TkLGuDpcgf7BLyLXLo2HwikJcIhEawglqHoqIgXCBW9FrlZf9n3SiSnex5k6LANusDpogVuPRnEcPGphOBvEUgKwRr7dq1JtF9zZo1UqtWLUF4EFXdkeDerFmzvAWDhoWPgMuioZXVytGDRQ9W+G9A+k90Gbfpa+GdRIAI5AqB0AkWvFa//vWv5dJLL5XevXubwqMoLPrss8/KwoUL5f7776c3K1e9mwd6XBYNraxWjgSLBCvKV8Zl3EZpN3UTASIQjEDoBAtlGlCOAWUavOUYEv2cHVPYCLgsGlpZrRwJFglWlG+jy7iN0m7qJgJEIEcE67vvvjNnDV5wwQVy/vnnl2hFAvzixYtl6NChUr58efZHkSDgsmhoZbVyJFgkWFG+li7jNkq7qZsIEIEcESzkWyEM+Omnn8r3338fqLVJkybyxz/+kQVHi2BUuiwaWlmtHAkWCVaUr6TLuI3SbuomAkQgRwTr2LFj8s033yQkVzDjhBNOkJo1a/Kg5yIYlS6LhlZWK0eCRYIV5SvpMm6jtJu6iQARyBHBsmqOHDkiq1atMmQLZKply5Zy4oknsh+KDAGXRUMrq5UjwSLBivL1dBm3UdpN3USACOSQYC1YsEAeeughQ6yaN28uX3zxhSFa9913n7Rv3559UUQIuCwaWlmtHAkWCVaUr6bLuNXazerxWuQoRwRSIxD6LsK9e/fKr371Kxk4cGApMgXSNWXKFPnNb34jNWrUSG0Z7ygIBFwWDa2sVo4EiwQrypfOZdxq7Wb1eC1ylCMCqREInWDt3r1bfv/738t//Md/lCnT8Ic//EF++tOfSu3atVNbxjsKAgGXRUMrq5UjwSLBivKlcxm3Wruj0Km1lXJEIG4IhE6wkOT+j3/8wxQYveKKK0rwgAdr+/bt0rNnTya5x22UONjrMoFrZbVyJFgkWA5D3VnUZdxqlUehU2sr5YhA3BAInWChoOhPfvIT2bBhQ0IsclmmAcn2y5cvl/fee894zgYMGFBi19KlS2XmzJmyb98+gU2DBw8294Akvv322/Laa68JDrFu3bq19OvXT6pUqSIHDhyQGTNmCGQrVqwoV199tXTo0IE7IhP0tssErpXVypFgkWBFOYG7jFut3VHo1NpKOSIQNwRCJ1j5BgDIEOpxoQAq/gaJwoWk+6eeekq6dOkibdq0MWRq69at5vf4e/LkyYaMNWjQQJ5++mlDvHr06CHz58+XlStXmoKpeMbEiRPlpptu4hmLJFgph/7ixy8MvEe7yGnlXIhkykbyBjUCLv2pVRqFTq2tlCMCcUMgFIJ16NAh+etf/2oqt3ft2jWpNwfeobfeeks++OADueeee6RSpUo5wWzOnDklBAoKcRA1fnbrrbdK5cqVZePGjcabdfvttxsCtWLFChkyZIhpC7xV8GgNGzZMpk2bJu3atTN/cE2dOlXq169viBqvsgi4TOBaWa2cC/EoFp0c49lDwGUMaa2KQqfWVsoRgbghEArBQqNBssaPH2+I04033mgICM4iBHlBmA7J7x999JE888wzcuGFFxqykityBfv8BAuV5kH0hg8fbmxEBfpJkyYZD9aiRYtKkTGEOyHft29fc0/Hjh2lbdu2pq/xc1zdunVz6/vD37jJ56l05x8tSWnZm3/+J1n1X1pZrRz0a2W1cnHTmbIzeYMaAZcxpFUaqs6KNbVmUI4IFCQCoREsi86WLVvk1VdflTfeeEO+/PJLE5ZD5fbGjRvLVVddJd27d5e6devmHMyoCNamTZtk8+bNKdt7/kdXyAnfH0p5H28gAkSACOQbAvuqtZEVZ49Nadapp54qDRs2THkfbyAChYBA6AQrX0GJimCljceYqiJHD6R9e8HfWLGm7DvwXcpmVqtS9uBwrRyUaWW1cnHTmbJDiumGAvU6q7rwlEtFei9QiVKICBQqAkVLsJiDlZsh7ZLjoZXVygERraxWLm46czNqilOLyxjSIhaFTq2tlCMCcUOgaAkWdgA++eSTcuWVV5p8Mf8uwgkTJkj//v1NaNO/ixBJ70iO//bbb7mLMMWId5nAtbJaubiRnSjaGbcJLk72uvSntp1R6NTaSjkiEDcEipZgoaNwGDXIE8iWvw4WEt1nz55dpg4WkvlnzZolS5YsYR2sNEa7ywSuldXKkWCV7tBEZSXS6PbAW7Tn3mnltHZGJecybrU2R6FTayvliEDcEMgKwUJxzs8++0zOPvtsg8eLL75oduqhhEPVqlXjhhHtdUDAZQLXymrlSLCyS7C0595p5RyGbSSiLuNWa3AUOrW2Uo4IxA2B0AkWCnqOHj1atm3bJj/60Y9k3Lhxsn79eqlevbr5g5+VL182MTluwNHe9BBwmcC1slo5EqzsEixtv2jl0huh+XNXFO2MQmf+IE5LiEB2EQidYKHe1UMPPSQ//vGP5cQTT5Tf/va35ugcnE348MMPy89+9rNSh0Bnt3l8etQIuEzgWlmtHAkWCVaU74vLuNXaHYVOra2UIwJxQyB0grV371554IEH5O6775adO3ea8OC9994rO3bskP/7v/8zBKtGjRpxw4n2KhFwmcC1slo5EiwSLOUwD0XMZdxqDYhCp9ZWyhGBuCEQOsECAEgOR5gQBUZ/8YtfmMOS77//fjnvvPNk4MCBPBg5bqPEwV6XCVwrq5UjwSLBchjqzqIu41arPAqdWlspRwTihkBWCBZA2L9/v8ECSe1IekdV9+bNm5NcxW2EONrrMoFrZbVyJFgkWI7D3UncZdxqFUehU2sr5YhA3BDIGsE6ePCgHDhQujI5PFo1a9YkyYrbKHGw12UC18pq5UiwSLAchrqzqMu41SqPQqfWVsoRgbghEDrBOnbsmEyfPl3Gjh1rktkrVqxYgkn9+vVNyLBWrVpxw6kg7I2inpDLBK6V1cqRYJFgRfmiu4xbrd1R6NTaSjkiEDcEQidY2EX4m9/8RkaNGiXNmjWLGx4FbW8U9YRcJnCtrFaOBIsEK8oJwGXcau2OQqfWVsoRgbghEDrBQu7Vn//8Z7njjjsEHitewQjEzZuk7UeXCVwrq5UjwSLB0o7zMORcxq1WfxQ6tbZSjgjEDYHQCRZChPPmzZOFCxdKp06dzE5Ce1WqVEnatGlTKmwYJWA4DgdH5dirdu3axvOGPLG3337bnE+IBH3sguzXr59UqVLF5JXNmDFDcB4hwp9XX321dOjQIeO8srh5k7T95DKBa2W1ciRYJFjacR6GnMu41eqPQqfWVsoRgbghEDrB2rNnj6mDtXXr1jJY5FsO1pw5c4yN3bp1K2Xrpk2bZPLkyTJgwABp0KBBmcOeV65cKUOHDjVnGE6cOFFuuummjMOhUUxscdOptVcrR4JFghXlBO4ybrV2R6FTayvliEDcEAidYMUJgKlTp0qLFi3k4osvLmU2PFsrVqyQIUOGGM8UvFXwaA0bNkymTZsm7dq1M39w4Rkgjl26dMmo6VFMbHHTqbVXK0eCRYJlEWAI//hYCPvQ74wmSt5MBGKMQFYIFsKEn3/+uQmx4dDns846S3r06CFnnHFGxqG0bGELG+F92rBhg6D6POp19e3b14QD4dmCB27w4MFGPe7Bz/D7SZMmSceOHaVt27bmd4m8YKnsdiEBqZ6d6Pdx06m1VytHgkWCZRFgCJ8ESzvPUo4IWASyQrBQyR3kZdCgQVKvXj1ByO25556T/v37S8+ePfMCfRxKvXr1anNsz6mnnipLliyRN954Q0aMGCHvv/8+CVZIvUSyk3qh0mKklXMhki7DQmuvVi4KW6nTBQHKEoHCQiB0guU9i7BJkyYlaMEL9Oijj5o6WPl4FiEKo44bN87kK4UETQAAIABJREFUY61duzY0ggVyuXnz5jKj5s4nUg+kx3+Q+p5M7oibTq29WjlgqZXVysVNZybjzX+vFiOtXBS2UmdyBPAx27BhQxeYKEsEYoNA6AQLdbAefvhh+clPfiJ16tQpAQIhtz/96U9y3333CXbrRX1hN+D69etNDtaJJ54oXoKFQ6qZgxVOD7l4H7SyWjkXz06x6HQZFVqMtHJR2EqdLghQlggUFgKhEyyE3nDQM+ph3X777YZMYWfhmDFjTJ7TyJEjpXz58pGjCIL11FNPSfv27U3CujdE+O2338qECRNMSLNx48ZldhEi6f3WW28V3MddhMm70mVx1Mpq5UiwSvdl2MnN2n7RyrlMMtR5HL2wx4FLv1CWCMQJgdAJFhp/6NAhQzxmzpxp/o36V0gQx648/Dtfro0bN8qUKVNk27Zt5lgf2NiyZUtBAjx2EiKXzF8HC+2ZNWuWIWQudbA4gaeewLUYaeVIsEiwLAIuY0g7vxWLTi0+lCMCcUMgKwQrbiBEYW/cJlPttnWXdmpltXIkWCRYJFhlZ0N6sKJYIaizEBAIjWCtW7dOxo8fL8OHD5e//vWvsSg0GmUHupAArd0uOrXb1l10amW1ciRYJFgkWCRY2vmVckTAj0BoBAuhM+yYO/30001dqe+//74M2jg2B8fQoHhnsV8uJECLnYtOraxWjmQnNdmJAlvt2IuqP7X2umBLnVoEKEcECguB0AiWhQX5S0j+rl69eikihVwmlD/Arr0KFSoUFoqK1sRtAtfaq5WLakHW2quVi1s7FUO9RESLkVYuClup0wUByhKBwkIgdIK1a9cuU6bh3nvvNYnj9kJJBIQOf/nLX5b6eWHBmX5r4rZoaO3VysWNeBRLO9Mf4WXv1GKklYvCVup0QYCyRKCwEAiNYIFYofYVCooGXfBa3XzzzXLbbbflRZmGqLsxbouG1l6tHAlW6REalGgcBbYu743WXq1cFLZSpwsClCUChYVAaATLwpLIg1VYsLm3Jm6LhtZerRwJFgmWRcBlDGnfVOo8jhx3EWpHEeWKHYHQCVaiHCwAjd/hYpK7SNwmcK29WjkSLBIsEqyyy1PYZMfl/Sz2xZPtJwKpEAidYEEh8q3+9re/lSrVgCT3ypUryx/+8AfmYAkJlndgJlo0tJO/Vo6kLjWpSzWhJPu9tl+0clHYSp0uCFCWCBQWAqETLJzp98ADD8i5554r559/vjz22GMyatQoWbx4sRw9elQGDBhADxYJVqm3iATrg5SzCnOwkkNUCJ6dYiGSKQc7byACBYJA6ATLm4MFjOyOQtTF+r//+z+TCF+jRo0CgU/fDP9kOmFpL6n4/aEyD6w9+Id6JT7J8a9uTfmsYdfUD7xHK6uVgxFaWa0cdZbu+kRjIeUgSnCDtl+0clo7XcZBMejcPemvZZpZufWFctroV12aT1kiUHAIhE6wEAr87W9/K506dZKLL77YECyc8VetWjV54okn5Be/+AUJVoAHKxHBKrgRxwYRASJQcAiQYBVcl7JBISAQOsGCTSgo+pe//EX+7d/+zRykjJAhKr3fc889csMNNzBEGECwbtg2vUx3/nvfRiF08fFH/GXmxpTPS6RTK6uVg6FaWa0cdZYeHvky/lz6M+WAT3ADdR4HJt1xEKa3XdtvlCMC+YRA6AQraBfhkSNH5LvvvjNJ7rz+iUDc8i209mrlXDCizuNvWdj5bS7vr7ZftHJR2EqdLghQlggUFgKhE6zdu3fLQw89JD/+8Y+lfv3gfJ7CglDXmrgtGlp7tXIkWKXHFZPck79nTHKPzzyks5RSRCB+CIROsODBeu6552TVqlXSoUOHUohUqlRJ2rRpIxUrVowfUiFb7EI8tKa46NTKauVIsEiwLAIuYyiKd4U6tQhQjggUFgKhE6w9e/aYnKutW8vuWINHC0nutWrVKiwUFa2J26KhtVcrR4JFgkWCVXZiKQRPnWK6pAgRiCUCoROsWKIQgdEuxENrrotOraxWjgSLBIsEiwRLO9dRjgjkAwKhEyx4sEaPHi0jR44s5alCfSxUcf/pT38qtWvXzoe2R2qDC/HQGu6iUyurlSPBIsEiwSLB0s51lCMC+YBAaARr//79MnPmTFOWYdGiRaYGFnKu7IWcLORe3X///VK1atV8aHukNrgQD63hLjq1slo5EiwSLBIsEiztXEc5IpAPCIRGsFBg9LPPPpMdO3bIjBkzpF+/flK9evWSNlaoUEHOPvtsFhn9FyIuxEM7cFx0amW1ciRYJFgkWCRY2rmOckQgHxAIjWDZxsCT9corr0j37t3pqUrSwy7EQztwXHRqZbVyJFgkWCRYJFjauY5yRCAfEAidYKFRIFmvv/66rF+/vlQba9asaY7NYYiQhUa9AyPsYpgkdcfRDRtbl0lL2y9auShspU4XBChLBAoLgdAJFkKFDz74oODvrl27liJTrIN1fPDEbdHQ2quVoweLHix6sOjBKqzllq0pNgRCJ1jYLYjDnu+9916pU6dOseGZdntdiEfaSnw3uujUymrlSLBIsEiwSLC0cx3liEA+IBA6wcKZg48++qjxXrVq1Sof2piXNrgQD22DXHRqZbVyJFgkWCRYJFjauY5yRCAfEAidYCH/aty4cfLaa6+ZHYPlypUraScruTNEGDTow84TIqk7jnLY2LpMWtp+0cpFYSt1uiBAWSJQWAiETrBsuYZDhw6VQYo5WCRYJFhlEdASCK2ci3fQZfrT2quVi8JW6nRBgLJEoLAQCJ1gWXiOHj0q27dvly1btphQIQ6BRqFRr0ersKDMrDVxWzS09mrlXEgAddKDldnbGB7pddHrMm61eqPQqbWVckQgbghkhWB9+OGH8rvf/U5OOOEEs4sQSe/PPPOM1K1bV3r37k2SJSzT4H1Rwg5juSwaWlmtXNyIpMsEp8VIKxeFrdTpggBliUBhIRA6wUIOFso0DBgwQE477TR5+OGHzY5ChA4feeQR82/kZhX7FbdFQ2uvVi5uxKNY2uny3mox0spFYSt1uiBAWSJQWAiETrC8ZRrgwfISrD/96U9y33338bBnerBKvUX0YH2QclYJwsiFeLjIpjQ2wQ1anVo5rZ0u5J46XRCgLBEoLARCJ1go0zB69GhTzf3GG280/77nnnvM+YTIwbr77rulfPnyhYWiojVxWzS09mrlXBY56jw+IMMmr4qhXiKi7RetXBS2UqcLApQlAoWFQOgEC/BgB+HEiRPlH//4h+zbt0+we7BXr15y66238picf42fuC0aWnu1ciRYpScaerCST7yJiKR2unYZt9SpRYByRKCwEMgKwQJE2DWIC7sGvf8uLPj0rYnbBK61VytHgkWCZRFwGUPaN5Q6U3tBtdhSjggUCwJZIVhr1qyRX/3qV/KTn/xELr74YsH/savwP//zP6VFixbFgm3SdsZtAtfaq5UjwSLBIsEqO4UUgqeOCwARKBYEQidYBw8elAceeEB69Ogh7du3L8Hxo48+klmzZskvfvELqVy5crHgm7CdLsRDC56LTq2sVo4EiwSLBIsESzvXUY4I5AMCoRMs7CK0OwdPOumkkjYm+nk+gBCFDS7EQ2uvi06trFaOBIsEiwSLBEs711GOCOQDAqETLNS7QmHRSy+9VK6++uqSHCycTbhw4UL52c9+ZnYT5sP1zTffyOLFi80feNzatGljzELO2Ntvv23OU0R7WrduLf369ZMqVarIgQMHzI7IpUuXmnagjR06dMi4eKoL8dBi56JTK6uVI8EiwSLBIsHSznWUIwL5gEDoBAuN+uqrr0yx0Q0bNsjJJ58sO3fulCZNmsjPf/5zU3w0H649e/bI1KlTjV3Lly83RKlt27bGtE2bNsnkyZNNsdQGDRrI008/bWp3gYTNnz9fVq5cKUOHDhUQNOyWvOmmm6RZs2YZNcuFeGSkyHOzi06trFaOBIsEiwSLBEs711GOCOQDAlkhWNYL9O233wrOJKxQoYJUr149Yy9PLgBCztiYMWOkY8eOJQRr0aJFsmLFChkyZIixGd4qeLSGDRsm06ZNk3bt2pk/uEDS6tevL126dMnIXBfikZEiEqxAuMKuD+XSn1pZrZwLedWOPRedLu3U2kudx5ELO7Fe2yeUIwJxQyBrBAvEBeE074XK7jVr1swrohVEsObMmSNbt26VwYMHG/PhicPP+vbtK5MmTSpFxvBzXN26dcuo7+M2gWvt1cpFtSBr7dXKxa2dGQ1y381ajLRyUdgalc7VGw/Iz0d/Ieu2HCxjQtMGleXBkc3lzEZVyvwuCmxdMKIsEYgTAqETLOQvTZ8+XcaOHStIcvfmW8HTg12EtWrVyhuMsk2wEG7cvHlzmfbe+URqCB7/Qep7MrnDRadWViuHdmlltXLUWXo05cv4c+nPTN4P771x0/nr6SJbdidubYPaIvffXPb3uW7nqaeeKg0bNtR2C+WIQKwQCJ1g7d69W37zm9/IqFGjMs5LigK5bBOsRG2K4svRRadWVisXN89OsbTT5R3VYqSVi8LWqHRqMdLKubSTskSgWBAInWDhDMI///nPcscdd5jcpHy/mINVuoeYmxSfg5ddFkcXWe07rdWpldPa6ULuo9KpxUgr59JOyhKBYkEgdIKFEOG8efNMSYZOnToJ8q7shTMJUQohX8o0wK4ggoWw3oQJE6R///7SuHHjMrsIkfSOcxWRxM9dhMdflXw5L89l0dDKauVcFvModLpMjFp7tXJR2BqVTi1GWjmXdlKWCBQLAqETLJQ/QCV3JIn7r7jkYIEkYifh7Nmzy9TBwkHWqEi/ZMkS1sHydTAJVvJpoxC8gy4To3Yx18pFYWtUOrUYaeVc2klZIlAsCIROsLzAgajAy4MCnSjVwOs4AlFMbC46tbJaubh5doqlnS7vsBYjrVwUtkalU4uRVs6lnZQlAsWCQFYIFkjVY489Ziqh2zpYKOR51113mXpYvESimNhcdGpltXIkWKXfknzxDrq8u9qxoJWLwtaodGox0sq5tJOyRKBYEAidYH333Xcmyb1atWqmMGfVqlUFie9TpkwR7DD80Y9+JOXLly8WfBO2M4qJzUWnVlYrR4JFgmURcBlD2okmbjq19mrltLhSjggUEwKhEywc6oyzCO+9916pU6dOCZY7duwwh0DjLELvIdDFBLa3rVFMbC46tbJaORIsEqy4Eqwoin5q3zOtHPpG285infPZ7uJDIHSCtW/fPnnooYeM9+rMM88sQXTZsmVmx90vf/lL490q9stlYtNi56JTK6uVI8EiwYorwer366WBFdVte1BZfcb9rcu8xnF7V7Tt1M5flCMCcUMgdIIFABYsWCB//etfzfl855xzjqxZs0ZeeeUV+eEPfyjt27ePG0ZZsddlMtUa5KJTK6uVI8EiwYorwdKOea1c3N4V7fxFOSIQNwSyQrAAwldffWXO70PCOxLbcVbfaaedFjd8smavy2SqNcpFp1ZWKxe3RaNY2qkde1H1pzaMVSz9GUU7XcYQZYlAnBAInWChNAOS2pHcXq5cOfH/P07gZNNWl4lNa5eLTq2sVi6qBVlrr1Yubu3Ujr2o2qkNYxVLf0bRTpcxRFkiECcEQiVY27Ztk//+7/82Sez/9V//JajcjsKc//M//yNIfsfv6tWrFyd8smary8SmNcpFp1ZWKxfVgqy1VysXt3Zqx17c2lks/RlFO13GEGWJQJwQCI1gHTlyRH7/+9/LWWedJTfddJPxXtkLXixUP1+7di3LNPwLFJeJTTvAXHRqZbVyXJBL93K+1MHShtzYn/nZn1G8n9r5i3JEIG4IhEawEpVnsIDErUwDjsmZP39+SX82bdpUhg8fbkKeM2bMEJxHiDMVUUC1Q4cOpQhlOoPAZWJL5/lB97jo1Mpq5bgg5+eCrA25sT/zsz+jeD+18xfliEDcEAiNYO3du9fUuRo1apTgzEH/hbMJ//SnP8l9990ntWvXznucJk2aJOeee660bdu2lK0gXStXrpShQ4fKN998w8OePejki5clikWDOo8PhEI4c5H9mb3+zPvJnwYSgZAQCI1gwbMzZswYwWHPOBIHSe72QtI7js6pVauW8QJ5w4chtSPUxxw+fFjGjx9vyky0aNGi5NmoUj9hwgRp166d+YNr6tSphlDi3kwulwk8Ez3ee110amW1cvR40ONhEeAYyh7ZiQJb7fxFOSIQNwRCI1hoOBLaQUyeeeYZk+iOEBrICsKH119/vYwcOdIkvuf7dfDgQXnqqadk+/btpsxE3bp1ZeDAgeZvkMiOHTuWeLZQigIXylBkcrlMbJnoIcEKRotelg9SDiN6JJNDxDGkG0MpBx5vIAIFgkCoBMtiAoJy4MCBEoiqVKkilStXjg1kSNhfsWKFNGzY0BDFuXPnyrp16wzJAoEkwUqftLgQSa2sVo5eM3rN6DUr+26HTSRjsxDQUCLgiEBWCJajTXknjkOqQaz69esnzz77bEYEa9OmTbJ58+YybbrzidTNfPwHqe/J5A4XnVpZrRzapZXVylFn6dEUNP6I7XGMEr2fWoy0cnEat6eeeqr5cOVFBIoBARKsgF5G8jqS8ps3by7ly5cXS7BuueUWefHFF5mDleDNYEgp+ZQRtieAnrrjeBNbXbguijFUDAsr20gEgAAJVsA4QEmJcePGSe/evQXlGWyI8LbbbpP33nvPlGi49dZbTX4WDrBG3a9mzZplNKJcJraMFHludtGpldXKwWytrFaOOkuPLBJmEmYgEDZ51c5flCMCcUOABCtBj4FEzZw5U/bt22d2CQ4aNEgaNGhgEvlRNHXJkiWsg+XDjgsyF+RsLMgkzIXlqYvbIkl7iYAWARIsLXKOci6Lhla1i06trFaO3iR6kywCHEMkWNo5j3JEIEoESLAiQv/3075MqfmnAxqnvCeTG1x0amW1cmiXVlYrR52lR1PQ+CO2xzFK9H5qMdLKxW3cZjJn8V4iEGcESLDi3Hu0nQgQASJABIgAEchLBEiw8rJbaBQRIAJEgAgQASIQZwRIsOLce7SdCBABIkAEiAARyEsESLDysltoFBEgAkSACBABIhBnBEiw4tx7tJ0IEAEiQASIABHISwRIsPKyW2gUESACRIAIEAEiEGcESLBy3Hs4SHrVqlVy+PDhhJorVqwoLVu2lBNPPLHkHq0cHuAimwweHCG0bNkyufTSS82RQt5Lq1MrF7d27tmzRyZNmiSDBw+WWrVqZTQKtbJRYOuiMxUoicafi06trFbOZdxGoVPbJ6nk+HsiUIgIkGDluFexOD7yyCOC8w5xDM9JJ51UxoKqVatKt27dpEqVKiW/08rhAS6yyeDZuHGjzJ8/X/r06SOVK1cudatWp1Yuju3MNcGKAlsXnalezUTjz0WnVlYr5zJuo9Cp7ZNUcvw9EShEBEiwIujVXbt2yZtvvikff/yx1K5dW7p06SLnnHNOKY9VkFlaOTzLRTYRRMk8WC46XWx1kc1lO7E4jh07Vi6++OJSRNprQ5An0y7IWlkXfLSyWrlUr2ay8eeiUyurlSumdyVVn/L3RKCQECDBirA3v//+e1m3bp3MmTNH1q9fL61atZKuXbuaMw/LlSuX0DKtHB7oIus3KJkHy3uvVqdWLg7tBMF69NFH5ejRo3LCCScE9nXNmjXNoeI1atQo4x3UytoHRYGti84ggNIZfy46tbJaOZdxG4VObZ9EOOVSNRHIKQIkWDmFO7EyHCL94YcfyiuvvCJ16tSR4cOHS7Vq1VJap5XDg11kUxqW4AatTq1cvrZTm0dlPVja8GJQt0SBrYvOXI89lzHk0k6trFbOpZ3aPqEcEShkBEiw8qB3EVp455135KOPPhJ4La666irjzUrk2bAma+Ug7yJr9acKEfqh1erUyuVzO/OFYEWBrYtO75jKZPy56NTKauVcxm0UOrV9kgdTL00gAllFgAQrq/Amfjh2AC1fvlzmzZsnO3fulPPPP186d+4cmPTufYpWDs9wkQ1qSTohGq1OrVxc2nngwAFDqq+44oqEOViJRo+LrCs+2n7RyiV7PVONPxedWlmtnEu/RKEzUb+k6pOIpluqJQKRIECClWPYDx48KM8//7wsWbJETj/9dLNbELsJsWgiHwcXPFcID3o9WFo5PM9FVguPVqdWLm7tjGKLfRTYuuj0jj0858svv5Rvv/1WqlevLo0bNy6zc9Xe76JTK6uVcxm3UejUzgeUIwLFiAAJVo573W6tRngj0YWdhaNGjSpVH0krBx1aWRcSoNWplXNpJ2SRt/Liiy9KvXr1pEOHDvLdd9/JSy+9JJ988ok0atRIevfubcK3/ktr7969e2XcuHGmXEeiK1GSu1ZWa6sLti46rVcH/bJgwYKSjw4kdO/bt0/at28vPXr0KLP71kWnVlYrFxW2LvZq35UcT7VURwQiR4AEK/IuyF8DXOrs5G+rylp27NgxmTVrliE7N9xwg5x88sny9ttvGy9jz549ZeHChYaAoSiov6BqnNoZR1uxwxY7bQcNGiSoD2cvkMyJEyfKmWeeabzAvHKDAN+V3OBMLYWBAAlWjvvRNX/GmovnoBo8aiV5C5IGNcdFp0ttH68t6drrYqu/7enqRNgJu/L69u0rdevWNeFa1Jm65pprpEWLFrJ9+3aZNm2aDB06tIwXK0x7vfZnIwk+TFvTxdZF5/79+w2JAslt2LBhmaG9YcMG43UcNmxYKfKlHQeQc7FXM97jptPlXcnxVEt1RCByBEiwctwFLgsnvh6x03D27NkmF8VeyEnBIoRE+aD6WS46rQ5NnR2Nva62anViIYeHCuHZtWvXmvDgbbfdZhZuhHNBwIYMGVLmWBtXexMNP5fnJpJ1eSbs1GKrLSmRyt5kv9fYijam0plsuigGncBH+67keKqlOiIQOQIkWDnuApcJ/P333zcV4AcMGGDygpAED+LzxRdfyIwZM0yR0ksuuaRMi1x0BsGTbp0djb2utmp0ItcMi0azZs1MZXVgedppp5WEnlCfDOFCeLC850O6LsjJhp4LDtkiWBpsXduRrGI9vE2LFi0yRNh/nqPGVtf+LAadLu9KjqdaqiMCkSNAgpXjLtAml2LH0IQJE8yxOmeccUYZq3GANMgXSECicwEzTawPgibdOjtae7X4wFatTshiezlIFtrXunVr6d+/vwm9PvPMM/LZZ5+ZiurY9em/XOyNgmDhHEzNONBi64KPNplfa6slWBqMikWny7uS46mW6ohA5AiQYOW4C7DggChhV5r/CBRrSlCZhlSegGS/1+q09mjq7GjtdbFVqzPZENi8ebMJGybKc9Pa60I8tLJaW9Px7CTzmmnGu8tr6TIOtBgVi06Xd8WlTylLBOKIAAlWjnst1UScyJxUEz++9p999lnjwfKHS7Q6XersaO3V2mpJQLLFPBlG2mGgtdeWGsDfia4goo17tbJaW12wddHp0ifacaC1Vzve0yGv+TQnaPuEckSgGBEgwcpxr7tM4JrQhesE7qJTI6vFx7ZTo9NlCLjYC73II0J4sn79+oF1tpLZlqmsi60uXjNtkru2X7S2RvmuaDCKop3aPqEcEShGBEiwirHX2ea8QACJ88jxQqkNlNzo06ePtGvXLi3bXGTTUsCbiAARIAJEwAkBEiwn+ApbOKyaQPmOkjbk5tIuhF9RyR1nEbZp00aSbVLw63GRdbE517JR9Euu2xg3feyTuPUY7Y0SARKsKNHPc90uIaU8b1op82yoBX/jDMgKFSqUMT/RsTXadvqxzQRrF1mtvVHIRdEvUbQzTjrZJ3HqLdoaNQIkWFH3QB7rz2TRz1Uz8AUNzxp29XkPw3bRj2cuW7ZM5s6dKzt37jQFWzt37iwnnXSSy2OTyrqQJBfZIKOwSxTH0eDQcX+dr2wAgHMecZYgLhDaRMcPRdEvQe1FAVFUlceFwrNBxXxdcMrGmHaxJ5lsvvRJttrH5xKBMBEgwQoTzQJ7lksSrYUCCyl279WpU6fU4p0s/Lh161ZT7HPHjh3SsmVL6d69ewnZSYf0gTDg+XbxxhmDX331lSkeGnRgs7fbYO97770n7777rsmNuvLKKw3hqlSpUsLexfNxZAtIynnnnSeXXnqpya1as2aNNG7c2Jyjh1IP3gvt8BbRhL04/xAHTduSENCP9gcVN9XIJgrvoH9wFuNNN91kdqACNz959ZMwu9AuX77cNOucc86RVq1alZHz99fSpUvl6aefLiEpIC+oOYbaY8kuTb/Y50HHl19+aYrF4kKeG/olHaJk66OBeOPCOZWo6I9Cv94L/ffGG28YHFAvLZ1nW3n7nuH/KBacarz5cbLHFoH8Yaxs27bNbJzAO2cLEgdhi3poU6dONR8VsLtTp06mb1C4GOMAO5KbNGmSsFtc+qTApko2hwgEIkCCleOBEUUOg1Znqq3ngC5RKQH8DgvOa6+9Zr76kcSNxaNjx45GJhFRwkIO8oCz5y677DJZsWKFvPXWW2bxB9lIRbBs8jfCfCBF0Pf6668bnahAj+ekk0gOzFADC21YuXKltG3bVnr16lWmiKutbI2FF/bifuRToSJ8+/btZcGCBbJp0yazKHuJkraIJnDVytqFHAsjSJS97PjAz0AEUVTVX6PNiztIKggZ+gY5ZLjeeecdOfvssw2+XnLhlQNhHDNmjCGgF154oZHD0U/A6Pbbb095pibuT6dfvGQQ4wCeSZBXHAyNa/Xq1YbIXnXVVWWIUJC9GC/oW1wg37bwrLegL+RGjx4tR48eNc+EBzRdomR19ujRQxYvXiyffPKJnHvuuca+VF5UjHeQIpBy6MWYQ0V5ECuQLGCN985/AaPx48ebszcvv/xyI4M/OH8TbbWnF2AspPJqptMnOZ5mqY4I5AUCJFg57gZMbE899ZRZvBNNXEH5PkhsxkLhPYPQbzqITLdu3cosVFqdqchMMuhgJxZTLBqoPI8Qy/Tp0w3ZwiK3DEFJAAAbb0lEQVSM/wdtTYdO71ln0IGFYsqUKaZtOM5m8uTJ5txAf70vPNMe0gydWAix+OBLHP+Hh+nll19OeTgwdCKMBaIEcgfvFwgTPGlB3iSvvTgYGvbhAGKQFRcMszE0Me7gHQSBvf766w1hTMdG7z1YyIFzv379Sg5h/vrrr03/ot1eL6FXDu3x93k6ur04pNMv8CiiDhaOlAKp89sKwguCCPKAczy9l63IDoKE0hnp2uttB54xZ84c+fzzz41HM1W42Y8BPgRA5DD2gOV1111nxq/fq+h/x6APfYCjg9C/ydrpf8/8521m0i/p9Ek2xjKfSQTyHQESrAh6CJMvLhCGdC+EOUAy8KWKXJmgK1FICfdqdGYyyfrtCZIF0cNB1VgAQVYQRvMTJZAkfFmDmHnDE1gAQGQQftmwYUNaBy9rcpVwVA6OHIJnBV4pfP0j9JUoTwiLHHYDgjRiUfOG2+AFSrbI4csf3gqQNoTI0Mf4PzxD8EDgXMlEJNxVFh4KjAmMQSzeiUir7VcvlsAC9998880loU8Qy2nTphky6ydY8OwAQxAWeKvQ99CJ9n7wwQcmdJfKU5JJv2DBh32nnnqq8eDg33379jXeGlyJyKBtK+yB5/WWW26R+fPny1lnnWU8brAXHzkYfyCS3r4JGu82hAbvGWy5+uqrzbvrJ0qJ3jMbhn311VeN5+7OO+8s5VkMIkl4R+AtBblPdkg5wor40IP3Ch46tBmFiiGLvgFZg1574HnQfJNJn6Q7z/E+IlBICJBgRdCbmKCxuCE3x39uYDJzsBjBC4N6SZnkeOCZWp1aeGzorHnz5iVhQTwLCwVCdljgEb654447yniikP+EBc6GFK0NIF9YxOGFGTVqVBk5qxMLBEIluGzyNkiBDb/4F3MsyMAWdiGUiUUH5CZVvpa1C/bCM4b+RJjMXtANTwrCaEFhGuiDXpAz2Pzpp58aAgpvGXKVkCfkD7nZZ7vI2mfA0/LCCy+YkBn6YuTIkWUw9RIsFHGFdwWhV/QFPGAIJyGHZ+bMmSbnx28v+gSewPXr1xvyifw65PpgUUd7oT8opwl6XfoFNtlQM2xG6O7aa681tuLdQ8g3KEQIvSBS2PTw/PPPG+8exizCp8ALRAkkMiinLlGxULQDBAbjD6Qt05MWYA/IErxtXlKH50In7IOn7OOPPzbvOcggxtzChQsDw9O2T20+HPqyXr16xtMGUoW5BZgBL7wL3sulT7RzCeWIQFwRIMGKUc9hsodnBYtasqTrfGnSli1bzALQoEED46myFxYMLDgIg2Cx8uf74PfwMuAr2++twwSPnyPUGLSLEAs4EndBaLCI2ivZYm5zk+BZwyKG58IGeCCwMOPCghpE6uzzkViMxc+78GJRhIcLyfV+QoxFDd6Gnj17Gs8XiAg8YVjQ4O1J5vlykQ0aGyCs6A8k9Cc6c9HK2YRq9A8WZbQXIVwQqGQeN82YdO0XkASQDpB5m6SO/gXBQ45TOrtQQarwHFzwECc7k1JTjR3Pdak3B/tAtuH1vOiii+SCCy4wnigQRJBBeBnhOUx0+XcwwhaQtFNOOSUw/8u1TzTjgDJEIK4IkGDFteeKwG4bIgGphPcDno61a9eaMKHfg+ACh3YTgF9nJvb6w0KWUNkQW7LwrIustTkTW12w9cpmqjOsftHan4m9YZVayESntl0u4zbqPgmrzXwOEcgFAiRYuUC5yHXgKxuhB3iR4DW46667TC4O8o4SbQOHBwmJyNheb3NEkA+C0gd4DsJxyXY3aXT6vTTJPBb+Ls3UXm81dnisECqDF8uG2JJVdneRhd2Z2upvqwZbjc4wSIvGVleMikWn9b4hrJ7Ju1Lk0yGbX0QIkGAVUWdH0VSbcIxcM4SQkNcCLw1CavPmzTP/DspD8+4EA5Gy4Re0IVUoRqMTBACeMuRAeXdqIqSEMB623CfLe9PYC6KIXV94LvK9hg8fbhLrsXsM5R5QFiJRSQkXWY2tduxosIWsRqfLJgvo1NqqtbdYdLq+K1HMQ9RJBKJAgAQrCtT/pbMYwgHenU4gEukSJZAcJCmD3KAWkJUDMUu1u0mjEzWAsHsQW/ttcUb0D4ouoqwBcrpAEBNdWnvh7YAHwFvRHEQPCeOpimFqZbW2ou0abCGn0elKsLS2au11wSdOOl3flQinXKomAjlFgAQrp3AfV6YJmVjpXIUgtPWzvJB6t4OjhpUlSgj1LVq0yGzPT7STEonX8HhBDonU2C6P2lYohojt94muTHXa2kddunQxu/n8V7oHMWvtjWIIam3NFFtv2zLVCYKEEg9I0kYIKuhKVPsN97rYCvlM7S0GnWG9K1GMeeokArlGgAQr14j/S58mZALRXIc9NPWz/JBiVxJqW6FUAnZkwSOFxXPgwIEl1bUTdQM8ViBiSHLHDi6UMMCuxFRlKjLRmcpTkur3Xtu19kYxDLW2ZoKtv12Z6HQlWNDtYivkM7HXtrWQdaZ6F1L9PopxTp1EICoESLAiQl4TMoGpuQ57hFU/yx5fgnbDY4X6WMlKTSRKcMZzkPiOnYSJin/aLk1XJzBFvarevXuXKRmBZ4HcYes78sX8NYysrjDszdVQDMPWdLF1wSesxTpTW2GzK0aFqjOMdyVX45x6iEDUCJBgRdgDcQlBuEDkPyTYPgvhG+RyINQXFCJMtLji2BoUtURoMRHZyVSnre2DulWJrlR1sFzs9ep0qYmUrqyLrZlia9um0elKsLS22g+ZoM0UqcZfoesM411xmU8oSwTihAAJVsS9FZcQRKYw2Xo5mJBRbgHlB7wFRXEUB3bLYeec/2gVVAxPRHZQ5gHJ5jfeeGMZD5ZWZ6Zt896fasFJZK+tcI4Edz/BwtEqOIwYBBIHXPvLUWhltbZajw4Kr+ayPxORlVT95TIOtBgVi85U2PP3RIAIHEeABCui0RDHEEQmUCGshsrkIEpYmLFLzls5G0ezdOzY0RxpE5RPpfFeuOrMpH3+ezO1F7b+7W9/M7WvWrRoUYINCBeKqSKxH16zoMO7XWSTeWeStd8V20zxcekLV1s1GBWLTpd+oSwRKDYESLAi6nFNyASmJgoDYYLHjjt4dkBmgi6tTheINAsrEvlButBWJLanc6SJ36uUqlaWS5v8slp77VmAqOLer18/c7RJunhpZbW22jana58XI1ed2r7S2ApdLvYWi05tn1COCBQTAiRYOe5tbQjChoUgb0NI3nPRUK8JCek4sBfFMf2EQxt2s8/JtGYXFimQPoT/4MGCvP8CcfJ7tuC9QUJ5//79zc7DoFBhonworU6XIeBir9WLswBRawtnEiI0iBwznN2YKMfMa28msi62arF10antF62t0Ke1t1h0avuEckSgGBEgwYqo1zP90oU3ByUTQDhsCMlbGwghN5QwSHT0DJqZqU4LjaZm17p160xV9L59+xrCgLIU/gvkC8nq3twsEDGEyRLVxkrWXVqdiZ6ZzlEtLvZ69eI5OJT4pZdeMjlXd999d1oEC89IV9bFVi22LjpB0L35ezjIG5XvURMNFwrCBh1mrLXVYqkZf8WiM9G7gg9AHEKOncGadzeiaZhqiUBWESDByiq8wQ93CUH4F510zXfRqa3Zla5tQfch+R82o+YVLvwfC2u9evXktNNOS1kHK1PdePaUKVNk+/btJifqqquuMov5rl27jEcQ5yAmI69h2YvQ3/r1600Zi2RnLQa1L13ZsGzNBGONTu8HAQqKorI/vHzIS8OFDw6EV9E3mWKVynaNvamemer3cdEJTzn6AiVXcNoACv/C6wySBXLap0+fhEc8pcKAvycChYQACVaOezNOIQgLjbZmF7wXn3zyiVn8cLAzPGH4/4oVK4z3AbsBgxZGlK+A5+L6668394BwoE4VyBVCYp06dTJH1wRdGp328GScN3jhhReaECwWb+x8vOCCC0xF74ULFyasOu9iL9qgrcyvkXWxVYMtbNTq9BIsPGfixIkmdIoQMa5kHlmtrS72FoNOeNLHjBljvOUXXXSR8boi9xP9gh2v2B2MdweeaW8KQ46nWaojAnmBAAlWjrtBGzKJIgThhUZTs+v111+XDz74wBAVHEGDA4oRNsTkvHTpUvP1i995dxH6j+KwletxTA7IFggqwmjwWsCr4b80Ov0LNcKwSJIfMmSICdMlW8hd7XWpzJ+prKutGmxddAJ3eErgIQG5fu655+Taa681XixcyRZzja2WsILM22OTMhl/xaDT/y6k+n+Op1eqIwJ5hQAJVkTdEZdwgBeeTGp2IR8DHgcc1owFEeEDlG24/PLLpVWrVia0Ay8VvnS9Sfn+CRshu8mTJ5svZByAnIzsaHXiqxy2wSuGr3D/Ts1kC7mLvdYLYz0zmRyGrZF1sVWLrYtOm3cIUg0vKjZLXHfddWYjwPLly2Xq1KmGoLdr167UW6y1Ncgrlu74KxadeI9BehEuR4mVBQsWGI8vdi/D+4uDylOdMRrRlEu1RCDnCJBg5RxyfcgkihAE4NHU7PIvrJZQ4bgZJLcnIkpYqDCBYyFFLaj58+cLvHcgWDgaB/kfL774ogwbNqyMB0urE21E2BILNpLy27ZtWzIqli1bZn6eKK/ExV4ocTmQOFNZF1u12LroTPZqYqGHdymdUwDSHXvQp7VXi0/cdMJebDbArlfkLZ5zzjnG2zdt2jT5+uuvzTt5yy23yNlnnx3BzEqVRCC/ECDBynF/uIRMoghBBH3VW8iSHRti85quuOIK47F64YUXjBfLhgRXrVolb775pjnfz79I4ov4tddeM2GhnTt3yu23327CifAkId/jvPPOC8zBctGJNsE+XN68sGQLucVBa6+VdzkcOFNZra0u2Gp1+l9NEKodO3aYPwg5I6cPu2f9ddJcbIVOjb3FojPRdIm+AOHHLsJUZ4TmeMqlOiIQGQIkWDmGXhsyiSIEoa3ZZSFFzhV24iH0Ba8VjsU5+eSTzRE5b7zxhvTq1StwtxEma5A3LKRNmzYtKVeA3CuEExFmTDSJa3VamzUJ5y72Wr2aw4E1si62arF10WnbiJw9eE0wllCe5M477xR8cCBHDjs+/acBaG2FPq29xaLT5V3J8XRLdUQgUgRIsHIMf5xCEBYabf0syIOwYOs2CopaUoQ8DeRTwSsVdEyOa5dodWaaNO5qp/WaIQQKIun1nKU6DNtVVmu7FlutPsh5c+Tq169vNiAgZAxSaouy+ovrxm3sueATRZ9E8a64YERZIhAFAiRYEaAelxAEoHGpnxUBtE4qQSS1CeeZKnY5HNhFNlM78+H+RP0CgoXcH5vXlw+2FosNuXxXigVTtrPwECDBiqBP4xKC0NbsigDSUFRmmjTuotTlcGAXWRebo5IFyYen6tChQ9K5c2eTh4dcvrlz5xqvH45VYt5Pbnsnl+9KbltGbUQgPARIsMLDMidPymU4QFuzKydAZElJpknjrma4hF9dZF3tzrU8yBV2jy5evNiEBpHcjvIMyONjQctc98Y/9eX6XYmmldRKBPQIkGDpsSsayShqdkUJrkvCebp2uxwO7CKbrn28jwikg0Au3pV07OA9RCAfESDBysdeySObtMec5FET0jbFLhaahPO0lfzrRpfK/C6ymdqZD/cnOn8THjycHzlo0CCzS5VX7hDI5buSu1ZRExEIFwESrHDxLKinudTsihMQxZY0Hpe+sZXccXQR8gFReBYlGuyFUh7IwRoxYgTDhDnqVL4rOQKaagoCARKsgujG7DRCW7MrO9Zk76lRJY27VOZ3kc0ekuE+GV4SFKTFOMTOWxyR4823Qh5W8+bNTQkQXrlBIKp3JTetoxYiEC4CJFjh4llQT9PW7IorCLlOGtdW5ge+LrJx6x//2ZBxs78Q7c31u1KIGLJNhY8ACVbh97FTCzU1u5wURiSMxPFcbvV3qczvIhsRvCq1OOsO1ftxYDjKNHzzzTdlnoPcKxwYXqNGDZUOCmWOQK7flcwtpAQRyA8ESLDyox/y1gptza68bVCAYVHU+3I5HNhFNk79gtIMOED4tNNOk3379plDx/0XziFEiNB/HmGc2hknW6N4V+KED20lAl4ESLA4HooegSjqfbkcDuwiW/SdTQCcEIjiXXEymMJEIEIESLAiBJ+q8weBKJLGXQ4HdpHNH9RTW4IdhBMmTJBzzjlHunXrZs4lxP8///xzc3D4kCFDpFGjRqkfxDtCQyCKdyU04/kgIpBDBEiwcgg2VeUvAlEljbtU5neRzd+eOG6ZPVD4lFNOka5du5qSDKjmjhApjspZuHChrF692uRgeQ/KjkPb4mxjVO9KnDGj7cWJAAlWcfY7W+1BoFiSxuPW6UhqnzRpkgwcOFBq164t3377rYwdO1ZuuOEGadKkicC7hd/Di1WrVq24NS+W9vJdiWW30eiIECDBigh4qs0fBIolaTx/EE/PEhAshAMHDBggdevWlWXLlslbb71lPFaVK1eW7du3y7Rp02To0KGs5J4epM538V1xhpAPKCIESLCKqLPZ1GAEmDSenyMDIcKnn35asJP1oosuktmzZ8sVV1whl1xyidlROHfuXNmyZYs5KieXJTbyE63cWMV3JTc4U0thIECCVRj9yFY4IlAsSeOOMOVcHF6sZ599VjZt2mSIVefOnQ2ZQmhw8+bNMnz4cJPszit3CPBdyR3W1BRvBEiw4t1/tD5EBAo9aTxEqCJ/1OHDh01ie7ly5SK3pRgN4LtSjL3ONmeKAAlWpojxfiJABIgAESACRIAIpECABItDhAgQASJABIgAESACISNAghUyoHwcESACRIAIEAEiQARIsDgGiAARIAJEgAgQASIQMgIkWCEDyscRASJABIgAESACRIAEi2OACBABIkAEiAARIAIhI0CCFTKgfBwRIAJEgAgQASJABEiwOAaIABEgAkSACBABIhAyAiRYIQPKxxEBIkAEiAARIAJEgASLY4AIEAEiQASIABEgAiEjQIIVMqB8HBEgAkSACBABIkAESLA4BogAESACRIAIEAEiEDICJFghA8rHEQEiQASIABEgAkSABItjgAgQASJABIgAESACISNAghUyoHwcESACRIAIEAEiQARIsDgGiAARIAJEgAgQASIQMgIkWCEDyscRASJABIgAESACRIAEi2OACBABIkAEiAARIAIhI0CCFTKgfBwRIAJEgAgQASJABEiwOAaIQMQIHDx40FhQuXLliC2heiJABIgAEQgLARKssJDkc4hAEgR2794tTzzxhMydO1fKly8vXbp0kZEjR0rt2rXl0UcflerVq8vQoUNl0aJFMmvWLPl//+//pU241qxZI7/61a/kvvvuk/POO6/Eij//+c9yxRVXyMUXX+zcNyCBf/jDH+SWW26RFi1aOD+PDyACRIAIFDoCJFiF3sNsX+QIHDlyRB5++GE5/fTTpX///nLs2DGZPn26bN26VX784x8bwmUvLcG69957pWnTpnL//fdLjRo1zONIsCLvehpABIhAESNAglXEnc+m5waBvXv3yv/+7//KiBEj5IwzzjBKt23bJq+//rr06tVLXn755RJDHnnkEfPvJk2ayB//+EepVKmSPPbYY/LKK69I48aN5Ze//KU0a9aslOHwYD344IPG49W1a1fp06dPKYLVtm3bUt6nXf+/nbsJpa2P4ji+CAOKlJfC1FTIUKZEkTLxEkkRCSFiQhhQSiKleyOlDJQYGHsLKRkoA1FKKSM3RUrU01q1b4c8WR4897r3e0qX29pn/89nn8Gv9V97//ghfX190traKldXV7K8vGwhb3d3VzIzM6WyslK+f/8ux8fHkpeXJx0dHRIeHm4hMTEx0dby+PgojY2NUlBQIGFhYXJ2diYjIyOia8nPz5empiaJjo62kKfvvbm5KV1dXR/STft/rhpnQQABBN4nQMB6nx9HI/CqgHasZmZm5PDwUNrb2y08aSgJXktLS/arBqPQDlZkZKR8+/ZN9N+qqirZ398Xre3v7//ZpdLjNNSMj49LTU2NBaPe3l4LY0EH67WANT09bZ0vDU9jY2NycnIiQ0NDEhsbKwMDAxbaNGjp7ykpKVJfX2+BSkNdT0+PJCQkWIAsLy+XjIwMW3NMTIzU1tbaGu7v76W5udkCFy8EEEDgbxEgYP0tV5rP+UsFHh4eZGtrS2ZnZ0XnmSoqKqSwsFCioqIsNL0UsLROg0tbW5ukpqbK3d2djI6O2rGhc1BBwNLgtb6+LqenpxbkJicnbQbrtYC1vb1t59CXruX8/PzJ3/r/utbQGSwNjRMTE7YtmZaWJqurqzYDpmFQz7+wsCC6bandt4+aA/ulF5CTI4AAAm8UIGC9EYxyBN4joMFEZ6+006SdHx10X1lZeTFgXVxcWEi5vr5+csrh4eEnW21BwNIuVEREhAwODkpJSYl1wz4rYAVhLFhYsLUZ/B1scc7NzRGw3vOF4VgEEPiyAgSsL3vpWPhXEQidtwq2yUJD0dra2osB6/b21rbhNGQlJyf/68cNfa/4+HgLVvPz8zaTVVZWZh0snZ/SLTydAXs+g/VfO1i6najvl5SUJBsbG9LZ2flkYF8X/JGD9l/lerNOBBBAQAUIWHwPEPhkAe1A6WMXdJapqKjIzqaD5Xt7ezb7FAy56wzWwcGBLC4uWr1uH2qI0Uc5VFdX2xahdru0OxUXF/dz1c8Dlm5HTk1NWa12u7Kzs21rMT09XUpLS2VnZ8e2D3XOSofcvQHr+QyWhjadwdK7FnW9dXV1kpOTY8Px+lNcXGyzYWwRfvIXjLdHAIHfUoCA9VteFhb1pwloF0uHyTXc6B14WVlZ0tLSYkPjoTNYQRjT7pWGIn0Fz8/S7ldDQ4PdpRc6JP88YOkxl5eX1vnSc+hzsLRGw5xuT+bm5srNzY0Nq78lYGmg0ud16R2Bz+8iPDo6spksHZDXINfd3W13O9LB+tO+yXweBBDwChCwvFLUIYAAAggggAACTgEClhOKMgQQQAABBBBAwCtAwPJKUYcAAggggAACCDgFCFhOKMoQQAABBBBAAAGvAAHLK0UdAggggAACCCDgFCBgOaEoQwABBBBAAAEEvAIELK8UdQgggAACCCCAgFOAgOWEogwBBBBAAAEEEPAKELC8UtQhgAACCCCAAAJOAQKWE4oyBBBAAAEEEEDAK0DA8kpRhwACCCCAAAIIOAUIWE4oyhBAAAEEEEAAAa8AAcsrRR0CCCCAAAIIIOAUIGA5oShDAAEEEEAAAQS8AgQsrxR1CCCAAAIIIICAU4CA5YSiDAEEEEAAAQQQ8AoQsLxS1CGAAAIIIIAAAk4BApYTijIEEEAAAQQQQMArQMDySlGHAAIIIIAAAgg4BQhYTijKEEAAAQQQQAABrwAByytFHQIIIIAAAggg4BT4B6vu684gvZcWAAAAAElFTkSuQmCC"/>
          <p:cNvSpPr>
            <a:spLocks noChangeAspect="1" noChangeArrowheads="1"/>
          </p:cNvSpPr>
          <p:nvPr/>
        </p:nvSpPr>
        <p:spPr bwMode="auto">
          <a:xfrm>
            <a:off x="307975" y="5494338"/>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3761915" eaLnBrk="1" fontAlgn="auto" latinLnBrk="0" hangingPunct="1">
              <a:lnSpc>
                <a:spcPct val="100000"/>
              </a:lnSpc>
              <a:spcBef>
                <a:spcPts val="0"/>
              </a:spcBef>
              <a:spcAft>
                <a:spcPts val="0"/>
              </a:spcAft>
              <a:buClrTx/>
              <a:buSzTx/>
              <a:buFontTx/>
              <a:buNone/>
              <a:tabLst/>
              <a:defRPr/>
            </a:pPr>
            <a:endParaRPr kumimoji="0" lang="en-US" sz="7400" b="0" i="0" u="none" strike="noStrike" kern="0" cap="none" spc="0" normalizeH="0" baseline="0" noProof="0">
              <a:ln>
                <a:noFill/>
              </a:ln>
              <a:solidFill>
                <a:prstClr val="black"/>
              </a:solidFill>
              <a:effectLst/>
              <a:uLnTx/>
              <a:uFillTx/>
            </a:endParaRPr>
          </a:p>
        </p:txBody>
      </p:sp>
      <p:pic>
        <p:nvPicPr>
          <p:cNvPr id="69" name="Picture 2" descr="https://lh3.googleusercontent.com/yD2DN9ylmyp1n_HYukH5GSt6KPJSo6EXuSHigG4l-JG8n2vvSxy5EbNvMo8SolV0Di3-gKo4ErHxJNB4JtVCjQYQAZijeGdyEFd7483NQaDBJmVi3FDVbGGl03zIMTa-fcdFbfH2beY"/>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426135" y="23577076"/>
            <a:ext cx="7033184" cy="5158374"/>
          </a:xfrm>
          <a:prstGeom prst="rect">
            <a:avLst/>
          </a:prstGeom>
          <a:noFill/>
          <a:extLst>
            <a:ext uri="{909E8E84-426E-40DD-AFC4-6F175D3DCCD1}">
              <a14:hiddenFill xmlns:a14="http://schemas.microsoft.com/office/drawing/2010/main" xmlns="">
                <a:solidFill>
                  <a:srgbClr val="FFFFFF"/>
                </a:solidFill>
              </a14:hiddenFill>
            </a:ext>
          </a:extLst>
        </p:spPr>
      </p:pic>
      <p:pic>
        <p:nvPicPr>
          <p:cNvPr id="70" name="Picture 6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332335" y="18262441"/>
            <a:ext cx="4590101" cy="3051928"/>
          </a:xfrm>
          <a:prstGeom prst="rect">
            <a:avLst/>
          </a:prstGeom>
        </p:spPr>
      </p:pic>
      <p:pic>
        <p:nvPicPr>
          <p:cNvPr id="71" name="Picture 7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0331135" y="14598769"/>
            <a:ext cx="4574095" cy="3041286"/>
          </a:xfrm>
          <a:prstGeom prst="rect">
            <a:avLst/>
          </a:prstGeom>
        </p:spPr>
      </p:pic>
      <p:pic>
        <p:nvPicPr>
          <p:cNvPr id="72" name="Picture 71"/>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0360542" y="10914318"/>
            <a:ext cx="4533688" cy="3014420"/>
          </a:xfrm>
          <a:prstGeom prst="rect">
            <a:avLst/>
          </a:prstGeom>
        </p:spPr>
      </p:pic>
      <p:sp>
        <p:nvSpPr>
          <p:cNvPr id="73" name="TextBox 72"/>
          <p:cNvSpPr txBox="1"/>
          <p:nvPr/>
        </p:nvSpPr>
        <p:spPr>
          <a:xfrm>
            <a:off x="9426135" y="28888674"/>
            <a:ext cx="5624974" cy="923330"/>
          </a:xfrm>
          <a:prstGeom prst="rect">
            <a:avLst/>
          </a:prstGeom>
          <a:noFill/>
        </p:spPr>
        <p:txBody>
          <a:bodyPr wrap="square" rtlCol="0">
            <a:spAutoFit/>
          </a:bodyPr>
          <a:lstStyle/>
          <a:p>
            <a:pPr defTabSz="3761915"/>
            <a:r>
              <a:rPr lang="en-US" sz="1800" dirty="0">
                <a:solidFill>
                  <a:prstClr val="black"/>
                </a:solidFill>
                <a:latin typeface="Times New Roman" panose="02020603050405020304" pitchFamily="18" charset="0"/>
                <a:cs typeface="Times New Roman" panose="02020603050405020304" pitchFamily="18" charset="0"/>
              </a:rPr>
              <a:t>Fig </a:t>
            </a:r>
            <a:r>
              <a:rPr lang="en-US" sz="1800" dirty="0" smtClean="0">
                <a:solidFill>
                  <a:prstClr val="black"/>
                </a:solidFill>
                <a:latin typeface="Times New Roman" panose="02020603050405020304" pitchFamily="18" charset="0"/>
                <a:cs typeface="Times New Roman" panose="02020603050405020304" pitchFamily="18" charset="0"/>
              </a:rPr>
              <a:t>2. </a:t>
            </a:r>
            <a:r>
              <a:rPr lang="en-US" sz="1800" dirty="0">
                <a:solidFill>
                  <a:prstClr val="black"/>
                </a:solidFill>
                <a:latin typeface="Times New Roman" panose="02020603050405020304" pitchFamily="18" charset="0"/>
                <a:cs typeface="Times New Roman" panose="02020603050405020304" pitchFamily="18" charset="0"/>
              </a:rPr>
              <a:t>Site map of Gatunga Village showing the landfill, bottom right, Gatunga village, center left, and Nyabugogo river where sites 7 and 8 are located.</a:t>
            </a:r>
          </a:p>
        </p:txBody>
      </p:sp>
      <p:sp>
        <p:nvSpPr>
          <p:cNvPr id="74" name="TextBox 73"/>
          <p:cNvSpPr txBox="1"/>
          <p:nvPr/>
        </p:nvSpPr>
        <p:spPr>
          <a:xfrm>
            <a:off x="29129189" y="8223872"/>
            <a:ext cx="4608583" cy="2585323"/>
          </a:xfrm>
          <a:prstGeom prst="rect">
            <a:avLst/>
          </a:prstGeom>
          <a:noFill/>
        </p:spPr>
        <p:txBody>
          <a:bodyPr wrap="square" rtlCol="0">
            <a:spAutoFit/>
          </a:bodyPr>
          <a:lstStyle/>
          <a:p>
            <a:pPr defTabSz="3761915"/>
            <a:r>
              <a:rPr lang="en-US" sz="1800" dirty="0">
                <a:solidFill>
                  <a:prstClr val="black"/>
                </a:solidFill>
                <a:latin typeface="Times New Roman" panose="02020603050405020304" pitchFamily="18" charset="0"/>
                <a:cs typeface="Times New Roman" panose="02020603050405020304" pitchFamily="18" charset="0"/>
              </a:rPr>
              <a:t>Fig </a:t>
            </a:r>
            <a:r>
              <a:rPr lang="en-US" sz="1800" dirty="0" smtClean="0">
                <a:solidFill>
                  <a:prstClr val="black"/>
                </a:solidFill>
                <a:latin typeface="Times New Roman" panose="02020603050405020304" pitchFamily="18" charset="0"/>
                <a:cs typeface="Times New Roman" panose="02020603050405020304" pitchFamily="18" charset="0"/>
              </a:rPr>
              <a:t>4. pH increases </a:t>
            </a:r>
            <a:r>
              <a:rPr lang="en-US" sz="1800" dirty="0">
                <a:solidFill>
                  <a:prstClr val="black"/>
                </a:solidFill>
                <a:latin typeface="Times New Roman" panose="02020603050405020304" pitchFamily="18" charset="0"/>
                <a:cs typeface="Times New Roman" panose="02020603050405020304" pitchFamily="18" charset="0"/>
              </a:rPr>
              <a:t>f</a:t>
            </a:r>
            <a:r>
              <a:rPr lang="en-US" sz="1800" dirty="0" smtClean="0">
                <a:solidFill>
                  <a:prstClr val="black"/>
                </a:solidFill>
                <a:latin typeface="Times New Roman" panose="02020603050405020304" pitchFamily="18" charset="0"/>
                <a:cs typeface="Times New Roman" panose="02020603050405020304" pitchFamily="18" charset="0"/>
              </a:rPr>
              <a:t>rom upstream to downstream (site </a:t>
            </a:r>
            <a:r>
              <a:rPr lang="en-US" sz="1800" dirty="0">
                <a:solidFill>
                  <a:prstClr val="black"/>
                </a:solidFill>
                <a:latin typeface="Times New Roman" panose="02020603050405020304" pitchFamily="18" charset="0"/>
                <a:cs typeface="Times New Roman" panose="02020603050405020304" pitchFamily="18" charset="0"/>
              </a:rPr>
              <a:t>1 </a:t>
            </a:r>
            <a:r>
              <a:rPr lang="en-US" sz="1800" dirty="0" smtClean="0">
                <a:solidFill>
                  <a:prstClr val="black"/>
                </a:solidFill>
                <a:latin typeface="Times New Roman" panose="02020603050405020304" pitchFamily="18" charset="0"/>
                <a:cs typeface="Times New Roman" panose="02020603050405020304" pitchFamily="18" charset="0"/>
              </a:rPr>
              <a:t>– site 3 and </a:t>
            </a:r>
            <a:r>
              <a:rPr lang="en-US" sz="1800" dirty="0">
                <a:solidFill>
                  <a:prstClr val="black"/>
                </a:solidFill>
                <a:latin typeface="Times New Roman" panose="02020603050405020304" pitchFamily="18" charset="0"/>
                <a:cs typeface="Times New Roman" panose="02020603050405020304" pitchFamily="18" charset="0"/>
              </a:rPr>
              <a:t>site 4 </a:t>
            </a:r>
            <a:r>
              <a:rPr lang="en-US" sz="1800" dirty="0" smtClean="0">
                <a:solidFill>
                  <a:prstClr val="black"/>
                </a:solidFill>
                <a:latin typeface="Times New Roman" panose="02020603050405020304" pitchFamily="18" charset="0"/>
                <a:cs typeface="Times New Roman" panose="02020603050405020304" pitchFamily="18" charset="0"/>
              </a:rPr>
              <a:t>– site 6) as distance from </a:t>
            </a:r>
            <a:r>
              <a:rPr lang="en-US" sz="1800" dirty="0">
                <a:solidFill>
                  <a:prstClr val="black"/>
                </a:solidFill>
                <a:latin typeface="Times New Roman" panose="02020603050405020304" pitchFamily="18" charset="0"/>
                <a:cs typeface="Times New Roman" panose="02020603050405020304" pitchFamily="18" charset="0"/>
              </a:rPr>
              <a:t>the </a:t>
            </a:r>
            <a:r>
              <a:rPr lang="en-US" sz="1800" dirty="0" smtClean="0">
                <a:solidFill>
                  <a:prstClr val="black"/>
                </a:solidFill>
                <a:latin typeface="Times New Roman" panose="02020603050405020304" pitchFamily="18" charset="0"/>
                <a:cs typeface="Times New Roman" panose="02020603050405020304" pitchFamily="18" charset="0"/>
              </a:rPr>
              <a:t>landfill increases. </a:t>
            </a:r>
            <a:r>
              <a:rPr lang="en-US" sz="1800" dirty="0">
                <a:solidFill>
                  <a:prstClr val="black"/>
                </a:solidFill>
                <a:latin typeface="Times New Roman" panose="02020603050405020304" pitchFamily="18" charset="0"/>
                <a:cs typeface="Times New Roman" panose="02020603050405020304" pitchFamily="18" charset="0"/>
              </a:rPr>
              <a:t>This </a:t>
            </a:r>
            <a:r>
              <a:rPr lang="en-US" sz="1800" dirty="0" smtClean="0">
                <a:solidFill>
                  <a:prstClr val="black"/>
                </a:solidFill>
                <a:latin typeface="Times New Roman" panose="02020603050405020304" pitchFamily="18" charset="0"/>
                <a:cs typeface="Times New Roman" panose="02020603050405020304" pitchFamily="18" charset="0"/>
              </a:rPr>
              <a:t>suggests </a:t>
            </a:r>
            <a:r>
              <a:rPr lang="en-US" sz="1800" dirty="0">
                <a:solidFill>
                  <a:prstClr val="black"/>
                </a:solidFill>
                <a:latin typeface="Times New Roman" panose="02020603050405020304" pitchFamily="18" charset="0"/>
                <a:cs typeface="Times New Roman" panose="02020603050405020304" pitchFamily="18" charset="0"/>
              </a:rPr>
              <a:t>that the landfill </a:t>
            </a:r>
            <a:r>
              <a:rPr lang="en-US" sz="1800" dirty="0" smtClean="0">
                <a:solidFill>
                  <a:prstClr val="black"/>
                </a:solidFill>
                <a:latin typeface="Times New Roman" panose="02020603050405020304" pitchFamily="18" charset="0"/>
                <a:cs typeface="Times New Roman" panose="02020603050405020304" pitchFamily="18" charset="0"/>
              </a:rPr>
              <a:t>may be making </a:t>
            </a:r>
            <a:r>
              <a:rPr lang="en-US" sz="1800" dirty="0">
                <a:solidFill>
                  <a:prstClr val="black"/>
                </a:solidFill>
                <a:latin typeface="Times New Roman" panose="02020603050405020304" pitchFamily="18" charset="0"/>
                <a:cs typeface="Times New Roman" panose="02020603050405020304" pitchFamily="18" charset="0"/>
              </a:rPr>
              <a:t>the groundwater nearby more </a:t>
            </a:r>
            <a:r>
              <a:rPr lang="en-US" sz="1800" dirty="0" smtClean="0">
                <a:solidFill>
                  <a:prstClr val="black"/>
                </a:solidFill>
                <a:latin typeface="Times New Roman" panose="02020603050405020304" pitchFamily="18" charset="0"/>
                <a:cs typeface="Times New Roman" panose="02020603050405020304" pitchFamily="18" charset="0"/>
              </a:rPr>
              <a:t>acidic and the water could be buffered by other groundwater sources </a:t>
            </a:r>
            <a:r>
              <a:rPr lang="en-US" sz="1800" dirty="0">
                <a:solidFill>
                  <a:prstClr val="black"/>
                </a:solidFill>
                <a:latin typeface="Times New Roman" panose="02020603050405020304" pitchFamily="18" charset="0"/>
                <a:cs typeface="Times New Roman" panose="02020603050405020304" pitchFamily="18" charset="0"/>
              </a:rPr>
              <a:t>f</a:t>
            </a:r>
            <a:r>
              <a:rPr lang="en-US" sz="1800" dirty="0" smtClean="0">
                <a:solidFill>
                  <a:prstClr val="black"/>
                </a:solidFill>
                <a:latin typeface="Times New Roman" panose="02020603050405020304" pitchFamily="18" charset="0"/>
                <a:cs typeface="Times New Roman" panose="02020603050405020304" pitchFamily="18" charset="0"/>
              </a:rPr>
              <a:t>arther downstream. Low </a:t>
            </a:r>
            <a:r>
              <a:rPr lang="en-US" sz="1800" dirty="0">
                <a:solidFill>
                  <a:prstClr val="black"/>
                </a:solidFill>
                <a:latin typeface="Times New Roman" panose="02020603050405020304" pitchFamily="18" charset="0"/>
                <a:cs typeface="Times New Roman" panose="02020603050405020304" pitchFamily="18" charset="0"/>
              </a:rPr>
              <a:t>pH can lead to more leaching of metals, although we did not see a correlation to support that.</a:t>
            </a:r>
          </a:p>
        </p:txBody>
      </p:sp>
      <p:pic>
        <p:nvPicPr>
          <p:cNvPr id="75" name="Picture 74"/>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0331136" y="7392734"/>
            <a:ext cx="4533688" cy="3014420"/>
          </a:xfrm>
          <a:prstGeom prst="rect">
            <a:avLst/>
          </a:prstGeom>
        </p:spPr>
      </p:pic>
      <p:sp>
        <p:nvSpPr>
          <p:cNvPr id="76" name="TextBox 75"/>
          <p:cNvSpPr txBox="1"/>
          <p:nvPr/>
        </p:nvSpPr>
        <p:spPr>
          <a:xfrm>
            <a:off x="29660850" y="22822538"/>
            <a:ext cx="4466674" cy="2031325"/>
          </a:xfrm>
          <a:prstGeom prst="rect">
            <a:avLst/>
          </a:prstGeom>
          <a:noFill/>
        </p:spPr>
        <p:txBody>
          <a:bodyPr wrap="square" rtlCol="0">
            <a:spAutoFit/>
          </a:bodyPr>
          <a:lstStyle/>
          <a:p>
            <a:pPr defTabSz="3761915"/>
            <a:r>
              <a:rPr lang="en-US" sz="1800" dirty="0">
                <a:solidFill>
                  <a:prstClr val="black"/>
                </a:solidFill>
                <a:latin typeface="Times New Roman" panose="02020603050405020304" pitchFamily="18" charset="0"/>
                <a:cs typeface="Times New Roman" panose="02020603050405020304" pitchFamily="18" charset="0"/>
              </a:rPr>
              <a:t>Fig </a:t>
            </a:r>
            <a:r>
              <a:rPr lang="en-US" sz="1800" dirty="0" smtClean="0">
                <a:solidFill>
                  <a:prstClr val="black"/>
                </a:solidFill>
                <a:latin typeface="Times New Roman" panose="02020603050405020304" pitchFamily="18" charset="0"/>
                <a:cs typeface="Times New Roman" panose="02020603050405020304" pitchFamily="18" charset="0"/>
              </a:rPr>
              <a:t>7. </a:t>
            </a:r>
            <a:r>
              <a:rPr lang="en-US" sz="1800" dirty="0">
                <a:solidFill>
                  <a:prstClr val="black"/>
                </a:solidFill>
                <a:latin typeface="Times New Roman" panose="02020603050405020304" pitchFamily="18" charset="0"/>
                <a:cs typeface="Times New Roman" panose="02020603050405020304" pitchFamily="18" charset="0"/>
              </a:rPr>
              <a:t>Sites 7 and 8, both on the </a:t>
            </a:r>
            <a:r>
              <a:rPr lang="en-US" sz="1800" dirty="0" smtClean="0">
                <a:solidFill>
                  <a:prstClr val="black"/>
                </a:solidFill>
                <a:latin typeface="Times New Roman" panose="02020603050405020304" pitchFamily="18" charset="0"/>
                <a:cs typeface="Times New Roman" panose="02020603050405020304" pitchFamily="18" charset="0"/>
              </a:rPr>
              <a:t>Nyabugogo river, </a:t>
            </a:r>
            <a:r>
              <a:rPr lang="en-US" sz="1800" dirty="0">
                <a:solidFill>
                  <a:prstClr val="black"/>
                </a:solidFill>
                <a:latin typeface="Times New Roman" panose="02020603050405020304" pitchFamily="18" charset="0"/>
                <a:cs typeface="Times New Roman" panose="02020603050405020304" pitchFamily="18" charset="0"/>
              </a:rPr>
              <a:t>have concentrations of lead that exceed the EPA Drinking Water </a:t>
            </a:r>
            <a:r>
              <a:rPr lang="en-US" sz="1800" dirty="0" smtClean="0">
                <a:solidFill>
                  <a:prstClr val="black"/>
                </a:solidFill>
                <a:latin typeface="Times New Roman" panose="02020603050405020304" pitchFamily="18" charset="0"/>
                <a:cs typeface="Times New Roman" panose="02020603050405020304" pitchFamily="18" charset="0"/>
              </a:rPr>
              <a:t>MCLs</a:t>
            </a:r>
            <a:r>
              <a:rPr lang="en-US" sz="1800" dirty="0">
                <a:solidFill>
                  <a:prstClr val="black"/>
                </a:solidFill>
                <a:latin typeface="Times New Roman" panose="02020603050405020304" pitchFamily="18" charset="0"/>
                <a:cs typeface="Times New Roman" panose="02020603050405020304" pitchFamily="18" charset="0"/>
              </a:rPr>
              <a:t>. Site 7 has total </a:t>
            </a:r>
            <a:r>
              <a:rPr lang="en-US" sz="1800" dirty="0" smtClean="0">
                <a:solidFill>
                  <a:prstClr val="black"/>
                </a:solidFill>
                <a:latin typeface="Times New Roman" panose="02020603050405020304" pitchFamily="18" charset="0"/>
                <a:cs typeface="Times New Roman" panose="02020603050405020304" pitchFamily="18" charset="0"/>
              </a:rPr>
              <a:t>lead concentrations </a:t>
            </a:r>
            <a:r>
              <a:rPr lang="en-US" sz="1800" dirty="0">
                <a:solidFill>
                  <a:prstClr val="black"/>
                </a:solidFill>
                <a:latin typeface="Times New Roman" panose="02020603050405020304" pitchFamily="18" charset="0"/>
                <a:cs typeface="Times New Roman" panose="02020603050405020304" pitchFamily="18" charset="0"/>
              </a:rPr>
              <a:t>above the EPA’s aquatic life guidelines. This could pose serious threat to the people and animals that use the </a:t>
            </a:r>
            <a:r>
              <a:rPr lang="en-US" sz="1800" dirty="0" smtClean="0">
                <a:solidFill>
                  <a:prstClr val="black"/>
                </a:solidFill>
                <a:latin typeface="Times New Roman" panose="02020603050405020304" pitchFamily="18" charset="0"/>
                <a:cs typeface="Times New Roman" panose="02020603050405020304" pitchFamily="18" charset="0"/>
              </a:rPr>
              <a:t>Nyabugogo water </a:t>
            </a:r>
            <a:r>
              <a:rPr lang="en-US" sz="1800" dirty="0">
                <a:solidFill>
                  <a:prstClr val="black"/>
                </a:solidFill>
                <a:latin typeface="Times New Roman" panose="02020603050405020304" pitchFamily="18" charset="0"/>
                <a:cs typeface="Times New Roman" panose="02020603050405020304" pitchFamily="18" charset="0"/>
              </a:rPr>
              <a:t>for drinking or for habitats.</a:t>
            </a:r>
          </a:p>
        </p:txBody>
      </p:sp>
      <p:sp>
        <p:nvSpPr>
          <p:cNvPr id="77" name="TextBox 76"/>
          <p:cNvSpPr txBox="1"/>
          <p:nvPr/>
        </p:nvSpPr>
        <p:spPr>
          <a:xfrm>
            <a:off x="29543427" y="18196095"/>
            <a:ext cx="4632273" cy="2585323"/>
          </a:xfrm>
          <a:prstGeom prst="rect">
            <a:avLst/>
          </a:prstGeom>
          <a:noFill/>
        </p:spPr>
        <p:txBody>
          <a:bodyPr wrap="square" rtlCol="0">
            <a:spAutoFit/>
          </a:bodyPr>
          <a:lstStyle/>
          <a:p>
            <a:pPr defTabSz="3761915"/>
            <a:r>
              <a:rPr lang="en-US" sz="1800" dirty="0">
                <a:solidFill>
                  <a:prstClr val="black"/>
                </a:solidFill>
                <a:latin typeface="Times New Roman" panose="02020603050405020304" pitchFamily="18" charset="0"/>
                <a:cs typeface="Times New Roman" panose="02020603050405020304" pitchFamily="18" charset="0"/>
              </a:rPr>
              <a:t>Fig </a:t>
            </a:r>
            <a:r>
              <a:rPr lang="en-US" sz="1800" dirty="0" smtClean="0">
                <a:solidFill>
                  <a:prstClr val="black"/>
                </a:solidFill>
                <a:latin typeface="Times New Roman" panose="02020603050405020304" pitchFamily="18" charset="0"/>
                <a:cs typeface="Times New Roman" panose="02020603050405020304" pitchFamily="18" charset="0"/>
              </a:rPr>
              <a:t>6. </a:t>
            </a:r>
            <a:r>
              <a:rPr lang="en-US" sz="1800" dirty="0">
                <a:solidFill>
                  <a:prstClr val="black"/>
                </a:solidFill>
                <a:latin typeface="Times New Roman" panose="02020603050405020304" pitchFamily="18" charset="0"/>
                <a:cs typeface="Times New Roman" panose="02020603050405020304" pitchFamily="18" charset="0"/>
              </a:rPr>
              <a:t>Concentrations of cadmium at every </a:t>
            </a:r>
            <a:r>
              <a:rPr lang="en-US" sz="1800" dirty="0" smtClean="0">
                <a:solidFill>
                  <a:prstClr val="black"/>
                </a:solidFill>
                <a:latin typeface="Times New Roman" panose="02020603050405020304" pitchFamily="18" charset="0"/>
                <a:cs typeface="Times New Roman" panose="02020603050405020304" pitchFamily="18" charset="0"/>
              </a:rPr>
              <a:t>site </a:t>
            </a:r>
            <a:r>
              <a:rPr lang="en-US" sz="1800" dirty="0">
                <a:solidFill>
                  <a:prstClr val="black"/>
                </a:solidFill>
                <a:latin typeface="Times New Roman" panose="02020603050405020304" pitchFamily="18" charset="0"/>
                <a:cs typeface="Times New Roman" panose="02020603050405020304" pitchFamily="18" charset="0"/>
              </a:rPr>
              <a:t>were below the </a:t>
            </a:r>
            <a:r>
              <a:rPr lang="en-US" sz="1800" dirty="0" smtClean="0">
                <a:solidFill>
                  <a:prstClr val="black"/>
                </a:solidFill>
                <a:latin typeface="Times New Roman" panose="02020603050405020304" pitchFamily="18" charset="0"/>
                <a:cs typeface="Times New Roman" panose="02020603050405020304" pitchFamily="18" charset="0"/>
              </a:rPr>
              <a:t>minimum detection </a:t>
            </a:r>
            <a:r>
              <a:rPr lang="en-US" sz="1800" dirty="0">
                <a:solidFill>
                  <a:prstClr val="black"/>
                </a:solidFill>
                <a:latin typeface="Times New Roman" panose="02020603050405020304" pitchFamily="18" charset="0"/>
                <a:cs typeface="Times New Roman" panose="02020603050405020304" pitchFamily="18" charset="0"/>
              </a:rPr>
              <a:t>limit </a:t>
            </a:r>
            <a:r>
              <a:rPr lang="en-US" sz="1800" dirty="0" smtClean="0">
                <a:solidFill>
                  <a:prstClr val="black"/>
                </a:solidFill>
                <a:latin typeface="Times New Roman" panose="02020603050405020304" pitchFamily="18" charset="0"/>
                <a:cs typeface="Times New Roman" panose="02020603050405020304" pitchFamily="18" charset="0"/>
              </a:rPr>
              <a:t>(1 ppb) for </a:t>
            </a:r>
            <a:r>
              <a:rPr lang="en-US" sz="1800" dirty="0">
                <a:solidFill>
                  <a:prstClr val="black"/>
                </a:solidFill>
                <a:latin typeface="Times New Roman" panose="02020603050405020304" pitchFamily="18" charset="0"/>
                <a:cs typeface="Times New Roman" panose="02020603050405020304" pitchFamily="18" charset="0"/>
              </a:rPr>
              <a:t>the </a:t>
            </a:r>
            <a:r>
              <a:rPr lang="en-US" sz="1800" dirty="0" smtClean="0">
                <a:solidFill>
                  <a:prstClr val="black"/>
                </a:solidFill>
                <a:latin typeface="Times New Roman" panose="02020603050405020304" pitchFamily="18" charset="0"/>
                <a:cs typeface="Times New Roman" panose="02020603050405020304" pitchFamily="18" charset="0"/>
              </a:rPr>
              <a:t>ICP-MS and drinking water standards and aquatic life guidelines. </a:t>
            </a:r>
            <a:r>
              <a:rPr lang="en-US" sz="1800" dirty="0">
                <a:solidFill>
                  <a:prstClr val="black"/>
                </a:solidFill>
                <a:latin typeface="Times New Roman" panose="02020603050405020304" pitchFamily="18" charset="0"/>
                <a:cs typeface="Times New Roman" panose="02020603050405020304" pitchFamily="18" charset="0"/>
              </a:rPr>
              <a:t>Further testing needs to be done to </a:t>
            </a:r>
            <a:r>
              <a:rPr lang="en-US" sz="1800" dirty="0" smtClean="0">
                <a:solidFill>
                  <a:prstClr val="black"/>
                </a:solidFill>
                <a:latin typeface="Times New Roman" panose="02020603050405020304" pitchFamily="18" charset="0"/>
                <a:cs typeface="Times New Roman" panose="02020603050405020304" pitchFamily="18" charset="0"/>
              </a:rPr>
              <a:t>determine whether </a:t>
            </a:r>
            <a:r>
              <a:rPr lang="en-US" sz="1800" dirty="0">
                <a:solidFill>
                  <a:prstClr val="black"/>
                </a:solidFill>
                <a:latin typeface="Times New Roman" panose="02020603050405020304" pitchFamily="18" charset="0"/>
                <a:cs typeface="Times New Roman" panose="02020603050405020304" pitchFamily="18" charset="0"/>
              </a:rPr>
              <a:t>or not cadmium is a potential risk to those that use the </a:t>
            </a:r>
            <a:r>
              <a:rPr lang="en-US" sz="1800" dirty="0" smtClean="0">
                <a:solidFill>
                  <a:prstClr val="black"/>
                </a:solidFill>
                <a:latin typeface="Times New Roman" panose="02020603050405020304" pitchFamily="18" charset="0"/>
                <a:cs typeface="Times New Roman" panose="02020603050405020304" pitchFamily="18" charset="0"/>
              </a:rPr>
              <a:t>water, for example during the rainy season, in groundwater, or at different locations within Gatunga.</a:t>
            </a:r>
            <a:endParaRPr lang="en-US" sz="1800" dirty="0">
              <a:solidFill>
                <a:prstClr val="black"/>
              </a:solidFill>
              <a:latin typeface="Times New Roman" panose="02020603050405020304" pitchFamily="18" charset="0"/>
              <a:cs typeface="Times New Roman" panose="02020603050405020304" pitchFamily="18" charset="0"/>
            </a:endParaRPr>
          </a:p>
        </p:txBody>
      </p:sp>
      <p:sp>
        <p:nvSpPr>
          <p:cNvPr id="78" name="TextBox 77"/>
          <p:cNvSpPr txBox="1"/>
          <p:nvPr/>
        </p:nvSpPr>
        <p:spPr>
          <a:xfrm>
            <a:off x="29860875" y="27518370"/>
            <a:ext cx="4457699" cy="2308324"/>
          </a:xfrm>
          <a:prstGeom prst="rect">
            <a:avLst/>
          </a:prstGeom>
          <a:noFill/>
        </p:spPr>
        <p:txBody>
          <a:bodyPr wrap="square" rtlCol="0">
            <a:spAutoFit/>
          </a:bodyPr>
          <a:lstStyle/>
          <a:p>
            <a:pPr defTabSz="3761915"/>
            <a:r>
              <a:rPr lang="en-US" sz="1800" dirty="0">
                <a:solidFill>
                  <a:prstClr val="black"/>
                </a:solidFill>
                <a:latin typeface="Times New Roman" panose="02020603050405020304" pitchFamily="18" charset="0"/>
                <a:cs typeface="Times New Roman" panose="02020603050405020304" pitchFamily="18" charset="0"/>
              </a:rPr>
              <a:t>Fig </a:t>
            </a:r>
            <a:r>
              <a:rPr lang="en-US" sz="1800" dirty="0" smtClean="0">
                <a:solidFill>
                  <a:prstClr val="black"/>
                </a:solidFill>
                <a:latin typeface="Times New Roman" panose="02020603050405020304" pitchFamily="18" charset="0"/>
                <a:cs typeface="Times New Roman" panose="02020603050405020304" pitchFamily="18" charset="0"/>
              </a:rPr>
              <a:t>8. </a:t>
            </a:r>
            <a:r>
              <a:rPr lang="en-US" sz="1800" dirty="0">
                <a:solidFill>
                  <a:prstClr val="black"/>
                </a:solidFill>
                <a:latin typeface="Times New Roman" panose="02020603050405020304" pitchFamily="18" charset="0"/>
                <a:cs typeface="Times New Roman" panose="02020603050405020304" pitchFamily="18" charset="0"/>
              </a:rPr>
              <a:t>Concentrations of arsenic were </a:t>
            </a:r>
            <a:r>
              <a:rPr lang="en-US" sz="1800" dirty="0" smtClean="0">
                <a:solidFill>
                  <a:prstClr val="black"/>
                </a:solidFill>
                <a:latin typeface="Times New Roman" panose="02020603050405020304" pitchFamily="18" charset="0"/>
                <a:cs typeface="Times New Roman" panose="02020603050405020304" pitchFamily="18" charset="0"/>
              </a:rPr>
              <a:t>below </a:t>
            </a:r>
            <a:r>
              <a:rPr lang="en-US" sz="1800" dirty="0">
                <a:solidFill>
                  <a:prstClr val="black"/>
                </a:solidFill>
                <a:latin typeface="Times New Roman" panose="02020603050405020304" pitchFamily="18" charset="0"/>
                <a:cs typeface="Times New Roman" panose="02020603050405020304" pitchFamily="18" charset="0"/>
              </a:rPr>
              <a:t>the EPA drinking water and aquatic life </a:t>
            </a:r>
            <a:r>
              <a:rPr lang="en-US" sz="1800" dirty="0" smtClean="0">
                <a:solidFill>
                  <a:prstClr val="black"/>
                </a:solidFill>
                <a:latin typeface="Times New Roman" panose="02020603050405020304" pitchFamily="18" charset="0"/>
                <a:cs typeface="Times New Roman" panose="02020603050405020304" pitchFamily="18" charset="0"/>
              </a:rPr>
              <a:t>guidelines</a:t>
            </a:r>
            <a:r>
              <a:rPr lang="en-US" sz="1800" dirty="0">
                <a:solidFill>
                  <a:prstClr val="black"/>
                </a:solidFill>
                <a:latin typeface="Times New Roman" panose="02020603050405020304" pitchFamily="18" charset="0"/>
                <a:cs typeface="Times New Roman" panose="02020603050405020304" pitchFamily="18" charset="0"/>
              </a:rPr>
              <a:t> </a:t>
            </a:r>
            <a:r>
              <a:rPr lang="en-US" sz="1800" dirty="0" smtClean="0">
                <a:solidFill>
                  <a:prstClr val="black"/>
                </a:solidFill>
                <a:latin typeface="Times New Roman" panose="02020603050405020304" pitchFamily="18" charset="0"/>
                <a:cs typeface="Times New Roman" panose="02020603050405020304" pitchFamily="18" charset="0"/>
              </a:rPr>
              <a:t>for all samples. All results were below the MDL for As (1 ppb) except for site 3 total and dissolved and site 7 and 8 dissolved. Further research could provide evidence as to why there are higher concentrations at site 3. </a:t>
            </a:r>
            <a:endParaRPr lang="en-US" sz="1800" dirty="0">
              <a:solidFill>
                <a:prstClr val="black"/>
              </a:solidFill>
              <a:latin typeface="Times New Roman" panose="02020603050405020304" pitchFamily="18" charset="0"/>
              <a:cs typeface="Times New Roman" panose="02020603050405020304" pitchFamily="18" charset="0"/>
            </a:endParaRPr>
          </a:p>
        </p:txBody>
      </p:sp>
      <p:sp>
        <p:nvSpPr>
          <p:cNvPr id="79" name="TextBox 78"/>
          <p:cNvSpPr txBox="1"/>
          <p:nvPr/>
        </p:nvSpPr>
        <p:spPr>
          <a:xfrm>
            <a:off x="29632275" y="12012238"/>
            <a:ext cx="4600575" cy="3693319"/>
          </a:xfrm>
          <a:prstGeom prst="rect">
            <a:avLst/>
          </a:prstGeom>
          <a:noFill/>
        </p:spPr>
        <p:txBody>
          <a:bodyPr wrap="square" rtlCol="0">
            <a:spAutoFit/>
          </a:bodyPr>
          <a:lstStyle/>
          <a:p>
            <a:pPr defTabSz="3761915"/>
            <a:r>
              <a:rPr lang="en-US" sz="1800" dirty="0">
                <a:solidFill>
                  <a:prstClr val="black"/>
                </a:solidFill>
                <a:latin typeface="Times New Roman" panose="02020603050405020304" pitchFamily="18" charset="0"/>
                <a:cs typeface="Times New Roman" panose="02020603050405020304" pitchFamily="18" charset="0"/>
              </a:rPr>
              <a:t>Fig </a:t>
            </a:r>
            <a:r>
              <a:rPr lang="en-US" sz="1800" dirty="0" smtClean="0">
                <a:solidFill>
                  <a:prstClr val="black"/>
                </a:solidFill>
                <a:latin typeface="Times New Roman" panose="02020603050405020304" pitchFamily="18" charset="0"/>
                <a:cs typeface="Times New Roman" panose="02020603050405020304" pitchFamily="18" charset="0"/>
              </a:rPr>
              <a:t>5. </a:t>
            </a:r>
            <a:r>
              <a:rPr lang="en-US" sz="1800" dirty="0">
                <a:solidFill>
                  <a:prstClr val="black"/>
                </a:solidFill>
                <a:latin typeface="Times New Roman" panose="02020603050405020304" pitchFamily="18" charset="0"/>
                <a:cs typeface="Times New Roman" panose="02020603050405020304" pitchFamily="18" charset="0"/>
              </a:rPr>
              <a:t>Ca, Mg, and hardness are highest on the </a:t>
            </a:r>
            <a:r>
              <a:rPr lang="en-US" sz="1800" dirty="0" err="1" smtClean="0">
                <a:solidFill>
                  <a:prstClr val="black"/>
                </a:solidFill>
                <a:latin typeface="Times New Roman" panose="02020603050405020304" pitchFamily="18" charset="0"/>
                <a:cs typeface="Times New Roman" panose="02020603050405020304" pitchFamily="18" charset="0"/>
              </a:rPr>
              <a:t>Nyabugogo</a:t>
            </a:r>
            <a:r>
              <a:rPr lang="en-US" sz="1800" dirty="0" smtClean="0">
                <a:solidFill>
                  <a:prstClr val="black"/>
                </a:solidFill>
                <a:latin typeface="Times New Roman" panose="02020603050405020304" pitchFamily="18" charset="0"/>
                <a:cs typeface="Times New Roman" panose="02020603050405020304" pitchFamily="18" charset="0"/>
              </a:rPr>
              <a:t> river. </a:t>
            </a:r>
            <a:r>
              <a:rPr lang="en-US" sz="1800" dirty="0">
                <a:solidFill>
                  <a:prstClr val="black"/>
                </a:solidFill>
                <a:latin typeface="Times New Roman" panose="02020603050405020304" pitchFamily="18" charset="0"/>
                <a:cs typeface="Times New Roman" panose="02020603050405020304" pitchFamily="18" charset="0"/>
              </a:rPr>
              <a:t>H</a:t>
            </a:r>
            <a:r>
              <a:rPr lang="en-US" sz="1800" dirty="0" smtClean="0">
                <a:solidFill>
                  <a:prstClr val="black"/>
                </a:solidFill>
                <a:latin typeface="Times New Roman" panose="02020603050405020304" pitchFamily="18" charset="0"/>
                <a:cs typeface="Times New Roman" panose="02020603050405020304" pitchFamily="18" charset="0"/>
              </a:rPr>
              <a:t>ardness</a:t>
            </a:r>
            <a:r>
              <a:rPr lang="en-US" sz="1800" dirty="0">
                <a:solidFill>
                  <a:prstClr val="black"/>
                </a:solidFill>
                <a:latin typeface="Times New Roman" panose="02020603050405020304" pitchFamily="18" charset="0"/>
                <a:cs typeface="Times New Roman" panose="02020603050405020304" pitchFamily="18" charset="0"/>
              </a:rPr>
              <a:t>, calcium and magnesium decrease as you go downstream from site </a:t>
            </a:r>
            <a:r>
              <a:rPr lang="en-US" sz="1800" dirty="0" smtClean="0">
                <a:solidFill>
                  <a:prstClr val="black"/>
                </a:solidFill>
                <a:latin typeface="Times New Roman" panose="02020603050405020304" pitchFamily="18" charset="0"/>
                <a:cs typeface="Times New Roman" panose="02020603050405020304" pitchFamily="18" charset="0"/>
              </a:rPr>
              <a:t>1 to site 3 </a:t>
            </a:r>
            <a:r>
              <a:rPr lang="en-US" sz="1800" dirty="0">
                <a:solidFill>
                  <a:prstClr val="black"/>
                </a:solidFill>
                <a:latin typeface="Times New Roman" panose="02020603050405020304" pitchFamily="18" charset="0"/>
                <a:cs typeface="Times New Roman" panose="02020603050405020304" pitchFamily="18" charset="0"/>
              </a:rPr>
              <a:t>and site </a:t>
            </a:r>
            <a:r>
              <a:rPr lang="en-US" sz="1800" dirty="0" smtClean="0">
                <a:solidFill>
                  <a:prstClr val="black"/>
                </a:solidFill>
                <a:latin typeface="Times New Roman" panose="02020603050405020304" pitchFamily="18" charset="0"/>
                <a:cs typeface="Times New Roman" panose="02020603050405020304" pitchFamily="18" charset="0"/>
              </a:rPr>
              <a:t>4 to site 6. </a:t>
            </a:r>
            <a:r>
              <a:rPr lang="en-US" sz="1800" dirty="0">
                <a:solidFill>
                  <a:prstClr val="black"/>
                </a:solidFill>
                <a:latin typeface="Times New Roman" panose="02020603050405020304" pitchFamily="18" charset="0"/>
                <a:cs typeface="Times New Roman" panose="02020603050405020304" pitchFamily="18" charset="0"/>
              </a:rPr>
              <a:t>D</a:t>
            </a:r>
            <a:r>
              <a:rPr lang="en-US" sz="1800" dirty="0" smtClean="0">
                <a:solidFill>
                  <a:prstClr val="black"/>
                </a:solidFill>
                <a:latin typeface="Times New Roman" panose="02020603050405020304" pitchFamily="18" charset="0"/>
                <a:cs typeface="Times New Roman" panose="02020603050405020304" pitchFamily="18" charset="0"/>
              </a:rPr>
              <a:t>issolved </a:t>
            </a:r>
            <a:r>
              <a:rPr lang="en-US" sz="1800" dirty="0">
                <a:solidFill>
                  <a:prstClr val="black"/>
                </a:solidFill>
                <a:latin typeface="Times New Roman" panose="02020603050405020304" pitchFamily="18" charset="0"/>
                <a:cs typeface="Times New Roman" panose="02020603050405020304" pitchFamily="18" charset="0"/>
              </a:rPr>
              <a:t>and total </a:t>
            </a:r>
            <a:r>
              <a:rPr lang="en-US" sz="1800" dirty="0" smtClean="0">
                <a:solidFill>
                  <a:prstClr val="black"/>
                </a:solidFill>
                <a:latin typeface="Times New Roman" panose="02020603050405020304" pitchFamily="18" charset="0"/>
                <a:cs typeface="Times New Roman" panose="02020603050405020304" pitchFamily="18" charset="0"/>
              </a:rPr>
              <a:t>metal values at </a:t>
            </a:r>
            <a:r>
              <a:rPr lang="en-US" sz="1800" dirty="0">
                <a:solidFill>
                  <a:prstClr val="black"/>
                </a:solidFill>
                <a:latin typeface="Times New Roman" panose="02020603050405020304" pitchFamily="18" charset="0"/>
                <a:cs typeface="Times New Roman" panose="02020603050405020304" pitchFamily="18" charset="0"/>
              </a:rPr>
              <a:t>each </a:t>
            </a:r>
            <a:r>
              <a:rPr lang="en-US" sz="1800" dirty="0" smtClean="0">
                <a:solidFill>
                  <a:prstClr val="black"/>
                </a:solidFill>
                <a:latin typeface="Times New Roman" panose="02020603050405020304" pitchFamily="18" charset="0"/>
                <a:cs typeface="Times New Roman" panose="02020603050405020304" pitchFamily="18" charset="0"/>
              </a:rPr>
              <a:t>site are similar across all sites. This suggests that the stream is being diluted from other groundwater sources downstream. The Nyabugogo river has a much larger watershed and is being impacted by many more sources. Comparing site 7 to 8 suggests that Gatunga stream doesn’t appear to have an effect on the  </a:t>
            </a:r>
            <a:r>
              <a:rPr lang="en-US" sz="1800" dirty="0" err="1" smtClean="0">
                <a:solidFill>
                  <a:prstClr val="black"/>
                </a:solidFill>
                <a:latin typeface="Times New Roman" panose="02020603050405020304" pitchFamily="18" charset="0"/>
                <a:cs typeface="Times New Roman" panose="02020603050405020304" pitchFamily="18" charset="0"/>
              </a:rPr>
              <a:t>Nyabugogo</a:t>
            </a:r>
            <a:r>
              <a:rPr lang="en-US" sz="1800" dirty="0" smtClean="0">
                <a:solidFill>
                  <a:prstClr val="black"/>
                </a:solidFill>
                <a:latin typeface="Times New Roman" panose="02020603050405020304" pitchFamily="18" charset="0"/>
                <a:cs typeface="Times New Roman" panose="02020603050405020304" pitchFamily="18" charset="0"/>
              </a:rPr>
              <a:t> river as far as hardness is concerned. </a:t>
            </a:r>
            <a:endParaRPr lang="en-US" sz="1800" dirty="0">
              <a:solidFill>
                <a:prstClr val="black"/>
              </a:solidFill>
              <a:latin typeface="Times New Roman" panose="02020603050405020304" pitchFamily="18" charset="0"/>
              <a:cs typeface="Times New Roman" panose="02020603050405020304" pitchFamily="18" charset="0"/>
            </a:endParaRPr>
          </a:p>
        </p:txBody>
      </p:sp>
      <p:pic>
        <p:nvPicPr>
          <p:cNvPr id="80" name="Picture 79"/>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36776774" y="28396031"/>
            <a:ext cx="4977096" cy="3309239"/>
          </a:xfrm>
          <a:prstGeom prst="rect">
            <a:avLst/>
          </a:prstGeom>
        </p:spPr>
      </p:pic>
      <p:sp>
        <p:nvSpPr>
          <p:cNvPr id="81" name="Text Placeholder 5"/>
          <p:cNvSpPr txBox="1">
            <a:spLocks/>
          </p:cNvSpPr>
          <p:nvPr/>
        </p:nvSpPr>
        <p:spPr>
          <a:xfrm>
            <a:off x="788177" y="10381508"/>
            <a:ext cx="8271345" cy="12219884"/>
          </a:xfrm>
          <a:prstGeom prst="rect">
            <a:avLst/>
          </a:prstGeom>
        </p:spPr>
        <p:txBody>
          <a:bodyPr wrap="square" lIns="91440" tIns="91440" rIns="91440" bIns="91440">
            <a:spAutoFit/>
          </a:bodyPr>
          <a:lstStyle>
            <a:lvl1pPr marL="0" indent="0" algn="l" defTabSz="3761915" rtl="0" eaLnBrk="1" latinLnBrk="0" hangingPunct="1">
              <a:spcBef>
                <a:spcPct val="20000"/>
              </a:spcBef>
              <a:buFont typeface="Arial" pitchFamily="34" charset="0"/>
              <a:buNone/>
              <a:defRPr sz="1800"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273565" indent="-489833"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2pPr>
            <a:lvl3pPr marL="1763397" indent="-489833"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3pPr>
            <a:lvl4pPr marL="2302214" indent="-538817"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4pPr>
            <a:lvl5pPr marL="2694080" indent="-391866"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pPr marL="0" marR="0" lvl="0" indent="0" algn="l" defTabSz="3761915" rtl="0" eaLnBrk="1" fontAlgn="auto" latinLnBrk="0" hangingPunct="1">
              <a:lnSpc>
                <a:spcPct val="100000"/>
              </a:lnSpc>
              <a:spcBef>
                <a:spcPct val="20000"/>
              </a:spcBef>
              <a:spcAft>
                <a:spcPts val="0"/>
              </a:spcAft>
              <a:buClrTx/>
              <a:buSzTx/>
              <a:buFont typeface="Arial" pitchFamily="34" charset="0"/>
              <a:buNone/>
              <a:tabLst/>
              <a:defRPr/>
            </a:pPr>
            <a:r>
              <a:rPr kumimoji="0" lang="en-US" sz="2080" b="0" i="0" u="none" strike="noStrike" kern="1200" cap="none" spc="0" normalizeH="0" baseline="0" noProof="0" dirty="0" smtClean="0">
                <a:ln>
                  <a:noFill/>
                </a:ln>
                <a:solidFill>
                  <a:srgbClr val="738AC8">
                    <a:lumMod val="50000"/>
                  </a:srgbClr>
                </a:solidFill>
                <a:effectLst/>
                <a:uLnTx/>
                <a:uFillTx/>
              </a:rPr>
              <a:t>              Water is one of life’s most intrinsic needs. All living beings require it to survive and thrive. The goal of this research project is to determine whether or not the </a:t>
            </a:r>
            <a:r>
              <a:rPr kumimoji="0" lang="en-US" sz="2080" b="0" i="0" u="none" strike="noStrike" kern="1200" cap="none" spc="0" normalizeH="0" baseline="0" noProof="0" dirty="0" err="1" smtClean="0">
                <a:ln>
                  <a:noFill/>
                </a:ln>
                <a:solidFill>
                  <a:srgbClr val="738AC8">
                    <a:lumMod val="50000"/>
                  </a:srgbClr>
                </a:solidFill>
                <a:effectLst/>
                <a:uLnTx/>
                <a:uFillTx/>
              </a:rPr>
              <a:t>Nduba</a:t>
            </a:r>
            <a:r>
              <a:rPr kumimoji="0" lang="en-US" sz="2080" b="0" i="0" u="none" strike="noStrike" kern="1200" cap="none" spc="0" normalizeH="0" baseline="0" noProof="0" dirty="0" smtClean="0">
                <a:ln>
                  <a:noFill/>
                </a:ln>
                <a:solidFill>
                  <a:srgbClr val="738AC8">
                    <a:lumMod val="50000"/>
                  </a:srgbClr>
                </a:solidFill>
                <a:effectLst/>
                <a:uLnTx/>
                <a:uFillTx/>
              </a:rPr>
              <a:t> landfill is detrimentally affecting Gatunga stream which feeds into the </a:t>
            </a:r>
            <a:r>
              <a:rPr kumimoji="0" lang="en-US" sz="2080" b="0" i="0" u="none" strike="noStrike" kern="1200" cap="none" spc="0" normalizeH="0" baseline="0" noProof="0" dirty="0" err="1" smtClean="0">
                <a:ln>
                  <a:noFill/>
                </a:ln>
                <a:solidFill>
                  <a:srgbClr val="738AC8">
                    <a:lumMod val="50000"/>
                  </a:srgbClr>
                </a:solidFill>
                <a:effectLst/>
                <a:uLnTx/>
                <a:uFillTx/>
              </a:rPr>
              <a:t>Nyabugogo</a:t>
            </a:r>
            <a:r>
              <a:rPr kumimoji="0" lang="en-US" sz="2080" b="0" i="0" u="none" strike="noStrike" kern="1200" cap="none" spc="0" normalizeH="0" baseline="0" noProof="0" dirty="0" smtClean="0">
                <a:ln>
                  <a:noFill/>
                </a:ln>
                <a:solidFill>
                  <a:srgbClr val="738AC8">
                    <a:lumMod val="50000"/>
                  </a:srgbClr>
                </a:solidFill>
                <a:effectLst/>
                <a:uLnTx/>
                <a:uFillTx/>
              </a:rPr>
              <a:t> River. To understand the landfill’s effect on the stream, water samples were taken and analyzed using an ICP-MS to discover what concentrations of dissolved and</a:t>
            </a:r>
            <a:r>
              <a:rPr kumimoji="0" lang="en-US" sz="2080" b="0" i="0" u="none" strike="noStrike" kern="1200" cap="none" spc="0" normalizeH="0" noProof="0" dirty="0" smtClean="0">
                <a:ln>
                  <a:noFill/>
                </a:ln>
                <a:solidFill>
                  <a:srgbClr val="738AC8">
                    <a:lumMod val="50000"/>
                  </a:srgbClr>
                </a:solidFill>
                <a:effectLst/>
                <a:uLnTx/>
                <a:uFillTx/>
              </a:rPr>
              <a:t> total </a:t>
            </a:r>
            <a:r>
              <a:rPr kumimoji="0" lang="en-US" sz="2080" b="0" i="0" u="none" strike="noStrike" kern="1200" cap="none" spc="0" normalizeH="0" baseline="0" noProof="0" dirty="0" smtClean="0">
                <a:ln>
                  <a:noFill/>
                </a:ln>
                <a:solidFill>
                  <a:srgbClr val="738AC8">
                    <a:lumMod val="50000"/>
                  </a:srgbClr>
                </a:solidFill>
                <a:effectLst/>
                <a:uLnTx/>
                <a:uFillTx/>
              </a:rPr>
              <a:t>elements are present in the water. Humans, animals, and plants were considered in analyzing the results of this research. Lead (</a:t>
            </a:r>
            <a:r>
              <a:rPr kumimoji="0" lang="en-US" sz="2080" b="0" i="0" u="none" strike="noStrike" kern="1200" cap="none" spc="0" normalizeH="0" baseline="0" noProof="0" dirty="0" err="1" smtClean="0">
                <a:ln>
                  <a:noFill/>
                </a:ln>
                <a:solidFill>
                  <a:srgbClr val="738AC8">
                    <a:lumMod val="50000"/>
                  </a:srgbClr>
                </a:solidFill>
                <a:effectLst/>
                <a:uLnTx/>
                <a:uFillTx/>
              </a:rPr>
              <a:t>Pb</a:t>
            </a:r>
            <a:r>
              <a:rPr kumimoji="0" lang="en-US" sz="2080" b="0" i="0" u="none" strike="noStrike" kern="1200" cap="none" spc="0" normalizeH="0" baseline="0" noProof="0" dirty="0" smtClean="0">
                <a:ln>
                  <a:noFill/>
                </a:ln>
                <a:solidFill>
                  <a:srgbClr val="738AC8">
                    <a:lumMod val="50000"/>
                  </a:srgbClr>
                </a:solidFill>
                <a:effectLst/>
                <a:uLnTx/>
                <a:uFillTx/>
              </a:rPr>
              <a:t>), arsenic (As), and cadmium(Cd) are toxic metals that can cause a multitude of health problems to people who drink water that contain concentrations above the Environmental Protection Agency’s (EPA) recommended drinking water standards. The EPA also has Aquatic Life Guidelines that determine whether or not freshwater animals are being affected by various elements.</a:t>
            </a:r>
          </a:p>
          <a:p>
            <a:pPr marL="0" marR="0" lvl="0" indent="0" algn="l" defTabSz="3761915" rtl="0" eaLnBrk="1" fontAlgn="auto" latinLnBrk="0" hangingPunct="1">
              <a:lnSpc>
                <a:spcPct val="100000"/>
              </a:lnSpc>
              <a:spcBef>
                <a:spcPct val="20000"/>
              </a:spcBef>
              <a:spcAft>
                <a:spcPts val="0"/>
              </a:spcAft>
              <a:buClrTx/>
              <a:buSzTx/>
              <a:buFont typeface="Arial" pitchFamily="34" charset="0"/>
              <a:buNone/>
              <a:tabLst/>
              <a:defRPr/>
            </a:pPr>
            <a:r>
              <a:rPr kumimoji="0" lang="en-US" sz="2080" b="0" i="0" u="none" strike="noStrike" kern="1200" cap="none" spc="0" normalizeH="0" baseline="0" noProof="0" dirty="0" smtClean="0">
                <a:ln>
                  <a:noFill/>
                </a:ln>
                <a:solidFill>
                  <a:srgbClr val="738AC8">
                    <a:lumMod val="50000"/>
                  </a:srgbClr>
                </a:solidFill>
                <a:effectLst/>
                <a:uLnTx/>
                <a:uFillTx/>
              </a:rPr>
              <a:t>             These elements have maximum contaminant levels because of the negative effects they can have. For example, lead has been found to stunt verbal IQ, mental development, and physical development in children with blood levels below 25 ppb (Lippmann, 1989). Arsenic is a carcinogen and can also cause complications during pregnancy and birth (</a:t>
            </a:r>
            <a:r>
              <a:rPr kumimoji="0" lang="en-US" sz="2080" b="0" i="0" u="none" strike="noStrike" kern="1200" cap="none" spc="0" normalizeH="0" baseline="0" noProof="0" dirty="0" err="1" smtClean="0">
                <a:ln>
                  <a:noFill/>
                </a:ln>
                <a:solidFill>
                  <a:srgbClr val="738AC8">
                    <a:lumMod val="50000"/>
                  </a:srgbClr>
                </a:solidFill>
                <a:effectLst/>
                <a:uLnTx/>
                <a:uFillTx/>
              </a:rPr>
              <a:t>Kapaj</a:t>
            </a:r>
            <a:r>
              <a:rPr kumimoji="0" lang="en-US" sz="2080" b="0" i="0" u="none" strike="noStrike" kern="1200" cap="none" spc="0" normalizeH="0" baseline="0" noProof="0" dirty="0" smtClean="0">
                <a:ln>
                  <a:noFill/>
                </a:ln>
                <a:solidFill>
                  <a:srgbClr val="738AC8">
                    <a:lumMod val="50000"/>
                  </a:srgbClr>
                </a:solidFill>
                <a:effectLst/>
                <a:uLnTx/>
                <a:uFillTx/>
              </a:rPr>
              <a:t>, 2006). Chronic cadmium exposure can lead to loss of bone density, testicular necrosis, kidney stones, and there is some evidence to suggest that it can induce prostate cancer (</a:t>
            </a:r>
            <a:r>
              <a:rPr kumimoji="0" lang="en-US" sz="2080" b="0" i="0" u="none" strike="noStrike" kern="1200" cap="none" spc="0" normalizeH="0" baseline="0" noProof="0" dirty="0" err="1" smtClean="0">
                <a:ln>
                  <a:noFill/>
                </a:ln>
                <a:solidFill>
                  <a:srgbClr val="738AC8">
                    <a:lumMod val="50000"/>
                  </a:srgbClr>
                </a:solidFill>
                <a:effectLst/>
                <a:uLnTx/>
                <a:uFillTx/>
              </a:rPr>
              <a:t>Godt</a:t>
            </a:r>
            <a:r>
              <a:rPr kumimoji="0" lang="en-US" sz="2080" b="0" i="0" u="none" strike="noStrike" kern="1200" cap="none" spc="0" normalizeH="0" baseline="0" noProof="0" dirty="0" smtClean="0">
                <a:ln>
                  <a:noFill/>
                </a:ln>
                <a:solidFill>
                  <a:srgbClr val="738AC8">
                    <a:lumMod val="50000"/>
                  </a:srgbClr>
                </a:solidFill>
                <a:effectLst/>
                <a:uLnTx/>
                <a:uFillTx/>
              </a:rPr>
              <a:t>, 2006). </a:t>
            </a:r>
          </a:p>
          <a:p>
            <a:pPr marL="0" marR="0" lvl="0" indent="0" algn="l" defTabSz="3761915" rtl="0" eaLnBrk="1" fontAlgn="auto" latinLnBrk="0" hangingPunct="1">
              <a:lnSpc>
                <a:spcPct val="100000"/>
              </a:lnSpc>
              <a:spcBef>
                <a:spcPct val="20000"/>
              </a:spcBef>
              <a:spcAft>
                <a:spcPts val="0"/>
              </a:spcAft>
              <a:buClrTx/>
              <a:buSzTx/>
              <a:buFont typeface="Arial" pitchFamily="34" charset="0"/>
              <a:buNone/>
              <a:tabLst/>
              <a:defRPr/>
            </a:pPr>
            <a:r>
              <a:rPr kumimoji="0" lang="en-US" sz="2080" b="0" i="0" u="none" strike="noStrike" kern="1200" cap="none" spc="0" normalizeH="0" baseline="0" noProof="0" dirty="0" smtClean="0">
                <a:ln>
                  <a:noFill/>
                </a:ln>
                <a:solidFill>
                  <a:srgbClr val="738AC8">
                    <a:lumMod val="50000"/>
                  </a:srgbClr>
                </a:solidFill>
                <a:effectLst/>
                <a:uLnTx/>
                <a:uFillTx/>
              </a:rPr>
              <a:t>             Gatunga is a village that supports itself through agriculture. Many of the people who live in the village grow tomatoes, sweet potatoes, bananas, and sorghum. These crops, among other plants, can be damaged by high concentrations of various elements. The two primary ways plants can be affected by metals are their ability to germinate and grow. Lead specifically can lead to the inability to develop seedlings and cause mutations in the plant leading shorter roots and less biomass (</a:t>
            </a:r>
            <a:r>
              <a:rPr kumimoji="0" lang="en-US" sz="2080" b="0" i="0" u="none" strike="noStrike" kern="1200" cap="none" spc="0" normalizeH="0" baseline="0" noProof="0" dirty="0" err="1" smtClean="0">
                <a:ln>
                  <a:noFill/>
                </a:ln>
                <a:solidFill>
                  <a:srgbClr val="738AC8">
                    <a:lumMod val="50000"/>
                  </a:srgbClr>
                </a:solidFill>
                <a:effectLst/>
                <a:uLnTx/>
                <a:uFillTx/>
              </a:rPr>
              <a:t>Pourrut</a:t>
            </a:r>
            <a:r>
              <a:rPr kumimoji="0" lang="en-US" sz="2080" b="0" i="0" u="none" strike="noStrike" kern="1200" cap="none" spc="0" normalizeH="0" baseline="0" noProof="0" dirty="0" smtClean="0">
                <a:ln>
                  <a:noFill/>
                </a:ln>
                <a:solidFill>
                  <a:srgbClr val="738AC8">
                    <a:lumMod val="50000"/>
                  </a:srgbClr>
                </a:solidFill>
                <a:effectLst/>
                <a:uLnTx/>
                <a:uFillTx/>
              </a:rPr>
              <a:t>, 2012). </a:t>
            </a:r>
          </a:p>
          <a:p>
            <a:pPr marL="0" marR="0" lvl="0" indent="0" algn="l" defTabSz="3761915" rtl="0" eaLnBrk="1" fontAlgn="auto" latinLnBrk="0" hangingPunct="1">
              <a:lnSpc>
                <a:spcPct val="100000"/>
              </a:lnSpc>
              <a:spcBef>
                <a:spcPct val="20000"/>
              </a:spcBef>
              <a:spcAft>
                <a:spcPts val="0"/>
              </a:spcAft>
              <a:buClrTx/>
              <a:buSzTx/>
              <a:buFont typeface="Arial" pitchFamily="34" charset="0"/>
              <a:buNone/>
              <a:tabLst/>
              <a:defRPr/>
            </a:pPr>
            <a:r>
              <a:rPr lang="en-US" sz="2080" noProof="0" dirty="0" smtClean="0">
                <a:solidFill>
                  <a:srgbClr val="738AC8">
                    <a:lumMod val="50000"/>
                  </a:srgbClr>
                </a:solidFill>
              </a:rPr>
              <a:t>            </a:t>
            </a:r>
            <a:r>
              <a:rPr kumimoji="0" lang="en-US" sz="2080" b="0" i="0" u="none" strike="noStrike" kern="1200" cap="none" spc="0" normalizeH="0" baseline="0" noProof="0" dirty="0" smtClean="0">
                <a:ln>
                  <a:noFill/>
                </a:ln>
                <a:solidFill>
                  <a:srgbClr val="738AC8">
                    <a:lumMod val="50000"/>
                  </a:srgbClr>
                </a:solidFill>
                <a:effectLst/>
                <a:uLnTx/>
                <a:uFillTx/>
              </a:rPr>
              <a:t>Elements can be carcinogenic and cause reproductive and other health effects to animals as well. As, Cd, </a:t>
            </a:r>
            <a:r>
              <a:rPr kumimoji="0" lang="en-US" sz="2080" b="0" i="0" u="none" strike="noStrike" kern="1200" cap="none" spc="0" normalizeH="0" baseline="0" noProof="0" dirty="0" err="1" smtClean="0">
                <a:ln>
                  <a:noFill/>
                </a:ln>
                <a:solidFill>
                  <a:srgbClr val="738AC8">
                    <a:lumMod val="50000"/>
                  </a:srgbClr>
                </a:solidFill>
                <a:effectLst/>
                <a:uLnTx/>
                <a:uFillTx/>
              </a:rPr>
              <a:t>Pb</a:t>
            </a:r>
            <a:r>
              <a:rPr kumimoji="0" lang="en-US" sz="2080" b="0" i="0" u="none" strike="noStrike" kern="1200" cap="none" spc="0" normalizeH="0" baseline="0" noProof="0" dirty="0" smtClean="0">
                <a:ln>
                  <a:noFill/>
                </a:ln>
                <a:solidFill>
                  <a:srgbClr val="738AC8">
                    <a:lumMod val="50000"/>
                  </a:srgbClr>
                </a:solidFill>
                <a:effectLst/>
                <a:uLnTx/>
                <a:uFillTx/>
              </a:rPr>
              <a:t>, and Hg have all been noted to be carcinogenic and cause damage to animal internal organs (</a:t>
            </a:r>
            <a:r>
              <a:rPr kumimoji="0" lang="en-US" sz="2080" b="0" i="0" u="none" strike="noStrike" kern="1200" cap="none" spc="0" normalizeH="0" baseline="0" noProof="0" dirty="0" err="1" smtClean="0">
                <a:ln>
                  <a:noFill/>
                </a:ln>
                <a:solidFill>
                  <a:srgbClr val="738AC8">
                    <a:lumMod val="50000"/>
                  </a:srgbClr>
                </a:solidFill>
                <a:effectLst/>
                <a:uLnTx/>
                <a:uFillTx/>
              </a:rPr>
              <a:t>Govind</a:t>
            </a:r>
            <a:r>
              <a:rPr kumimoji="0" lang="en-US" sz="2080" b="0" i="0" u="none" strike="noStrike" kern="1200" cap="none" spc="0" normalizeH="0" baseline="0" noProof="0" dirty="0" smtClean="0">
                <a:ln>
                  <a:noFill/>
                </a:ln>
                <a:solidFill>
                  <a:srgbClr val="738AC8">
                    <a:lumMod val="50000"/>
                  </a:srgbClr>
                </a:solidFill>
                <a:effectLst/>
                <a:uLnTx/>
                <a:uFillTx/>
              </a:rPr>
              <a:t>, 2014). Additionally, Ag, Cd, Hg, Se, and Zn all can cause reproductive issues affecting reproductive capacity by up to 75% to a number of different species (Fisher, 2002). These elements are especially damaging because they are not removed through natural processes and can be introduced through industrial processes and waste, such as landfills (</a:t>
            </a:r>
            <a:r>
              <a:rPr kumimoji="0" lang="en-US" sz="2080" b="0" i="0" u="none" strike="noStrike" kern="1200" cap="none" spc="0" normalizeH="0" baseline="0" noProof="0" dirty="0" err="1" smtClean="0">
                <a:ln>
                  <a:noFill/>
                </a:ln>
                <a:solidFill>
                  <a:srgbClr val="738AC8">
                    <a:lumMod val="50000"/>
                  </a:srgbClr>
                </a:solidFill>
                <a:effectLst/>
                <a:uLnTx/>
                <a:uFillTx/>
              </a:rPr>
              <a:t>Govind</a:t>
            </a:r>
            <a:r>
              <a:rPr kumimoji="0" lang="en-US" sz="2080" b="0" i="0" u="none" strike="noStrike" kern="1200" cap="none" spc="0" normalizeH="0" baseline="0" noProof="0" dirty="0" smtClean="0">
                <a:ln>
                  <a:noFill/>
                </a:ln>
                <a:solidFill>
                  <a:srgbClr val="738AC8">
                    <a:lumMod val="50000"/>
                  </a:srgbClr>
                </a:solidFill>
                <a:effectLst/>
                <a:uLnTx/>
                <a:uFillTx/>
              </a:rPr>
              <a:t> 2014).</a:t>
            </a:r>
            <a:endParaRPr kumimoji="0" lang="en-US" sz="2080" b="0" i="0" u="none" strike="noStrike" kern="1200" cap="none" spc="0" normalizeH="0" baseline="0" noProof="0" dirty="0">
              <a:ln>
                <a:noFill/>
              </a:ln>
              <a:solidFill>
                <a:srgbClr val="738AC8">
                  <a:lumMod val="50000"/>
                </a:srgbClr>
              </a:solidFill>
              <a:effectLst/>
              <a:uLnTx/>
              <a:uFillTx/>
            </a:endParaRPr>
          </a:p>
        </p:txBody>
      </p:sp>
      <p:sp>
        <p:nvSpPr>
          <p:cNvPr id="82" name="Text Placeholder 172"/>
          <p:cNvSpPr txBox="1">
            <a:spLocks/>
          </p:cNvSpPr>
          <p:nvPr/>
        </p:nvSpPr>
        <p:spPr>
          <a:xfrm>
            <a:off x="503600" y="23576772"/>
            <a:ext cx="8290965" cy="589166"/>
          </a:xfrm>
          <a:prstGeom prst="rect">
            <a:avLst/>
          </a:prstGeom>
          <a:noFill/>
        </p:spPr>
        <p:txBody>
          <a:bodyPr wrap="square" lIns="78374" tIns="78374" rIns="78374" bIns="78374" anchor="ctr" anchorCtr="0">
            <a:spAutoFit/>
          </a:bodyPr>
          <a:lstStyle>
            <a:lvl1pPr marL="0" indent="0" algn="ctr" defTabSz="37619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pPr marL="0" marR="0" lvl="0" indent="0" algn="ctr" defTabSz="3761915"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sng" strike="noStrike" kern="1200" cap="none" spc="0" normalizeH="0" baseline="0" noProof="0" dirty="0" smtClean="0">
                <a:ln>
                  <a:noFill/>
                </a:ln>
                <a:solidFill>
                  <a:srgbClr val="738AC8">
                    <a:lumMod val="50000"/>
                  </a:srgbClr>
                </a:solidFill>
                <a:effectLst/>
                <a:uLnTx/>
                <a:uFillTx/>
                <a:latin typeface="Calibri"/>
                <a:ea typeface="+mn-ea"/>
                <a:cs typeface="+mn-cs"/>
              </a:rPr>
              <a:t>Site Location and Description</a:t>
            </a:r>
            <a:endParaRPr kumimoji="0" lang="en-US" sz="2800" b="1" i="0" u="sng" strike="noStrike" kern="1200" cap="none" spc="0" normalizeH="0" baseline="0" noProof="0" dirty="0">
              <a:ln>
                <a:noFill/>
              </a:ln>
              <a:solidFill>
                <a:srgbClr val="738AC8">
                  <a:lumMod val="50000"/>
                </a:srgbClr>
              </a:solidFill>
              <a:effectLst/>
              <a:uLnTx/>
              <a:uFillTx/>
              <a:latin typeface="Calibri"/>
              <a:ea typeface="+mn-ea"/>
              <a:cs typeface="+mn-cs"/>
            </a:endParaRPr>
          </a:p>
        </p:txBody>
      </p:sp>
      <p:sp>
        <p:nvSpPr>
          <p:cNvPr id="83" name="Text Placeholder 166"/>
          <p:cNvSpPr txBox="1">
            <a:spLocks/>
          </p:cNvSpPr>
          <p:nvPr/>
        </p:nvSpPr>
        <p:spPr>
          <a:xfrm>
            <a:off x="503600" y="24103543"/>
            <a:ext cx="8290965" cy="3564053"/>
          </a:xfrm>
          <a:prstGeom prst="rect">
            <a:avLst/>
          </a:prstGeom>
        </p:spPr>
        <p:txBody>
          <a:bodyPr wrap="square" lIns="91440" tIns="91440" rIns="91440" bIns="91440">
            <a:spAutoFit/>
          </a:bodyPr>
          <a:lstStyle>
            <a:lvl1pPr marL="0" indent="0" algn="l" defTabSz="3761915" rtl="0" eaLnBrk="1" latinLnBrk="0" hangingPunct="1">
              <a:spcBef>
                <a:spcPct val="20000"/>
              </a:spcBef>
              <a:buFont typeface="Arial" pitchFamily="34" charset="0"/>
              <a:buNone/>
              <a:defRPr sz="1800"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273565" indent="-489833"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2pPr>
            <a:lvl3pPr marL="1763397" indent="-489833"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3pPr>
            <a:lvl4pPr marL="2302214" indent="-538817"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4pPr>
            <a:lvl5pPr marL="2694080" indent="-391866"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pPr marL="285750" marR="0" lvl="0" indent="-285750" algn="l" defTabSz="3761915"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rgbClr val="738AC8">
                    <a:lumMod val="50000"/>
                  </a:srgbClr>
                </a:solidFill>
                <a:effectLst/>
                <a:uLnTx/>
                <a:uFillTx/>
                <a:latin typeface="Times New Roman" panose="02020603050405020304" pitchFamily="18" charset="0"/>
                <a:ea typeface="+mn-ea"/>
                <a:cs typeface="Times New Roman" panose="02020603050405020304" pitchFamily="18" charset="0"/>
              </a:rPr>
              <a:t>Sites 1, 2, and 3 are located on the southern tributary of the Gatunga stream. Site 1 was sampled on the hillside with a slope of 33°, taken from a spout that channeled the stream which locals used to collect water for drinking, cooking and cleaning. Sites 2 and 3 were located lower on the hillside as the land flattened out towards the Nyabugogo river. Their slopes were 9</a:t>
            </a:r>
            <a:r>
              <a:rPr kumimoji="0" lang="en-US" sz="1800" b="0" i="0" u="none" strike="noStrike" kern="1200" cap="none" spc="0" normalizeH="0" baseline="0" noProof="0" dirty="0">
                <a:ln>
                  <a:noFill/>
                </a:ln>
                <a:solidFill>
                  <a:srgbClr val="738AC8">
                    <a:lumMod val="50000"/>
                  </a:srgbClr>
                </a:solidFill>
                <a:effectLst/>
                <a:uLnTx/>
                <a:uFillTx/>
                <a:latin typeface="Times New Roman" panose="02020603050405020304" pitchFamily="18" charset="0"/>
                <a:ea typeface="+mn-ea"/>
                <a:cs typeface="Times New Roman" panose="02020603050405020304" pitchFamily="18" charset="0"/>
              </a:rPr>
              <a:t>°</a:t>
            </a:r>
            <a:r>
              <a:rPr kumimoji="0" lang="en-US" sz="1800" b="0" i="0" u="none" strike="noStrike" kern="1200" cap="none" spc="0" normalizeH="0" baseline="0" noProof="0" dirty="0" smtClean="0">
                <a:ln>
                  <a:noFill/>
                </a:ln>
                <a:solidFill>
                  <a:srgbClr val="738AC8">
                    <a:lumMod val="50000"/>
                  </a:srgbClr>
                </a:solidFill>
                <a:effectLst/>
                <a:uLnTx/>
                <a:uFillTx/>
                <a:latin typeface="Times New Roman" panose="02020603050405020304" pitchFamily="18" charset="0"/>
                <a:ea typeface="+mn-ea"/>
                <a:cs typeface="Times New Roman" panose="02020603050405020304" pitchFamily="18" charset="0"/>
              </a:rPr>
              <a:t> and 6</a:t>
            </a:r>
            <a:r>
              <a:rPr kumimoji="0" lang="en-US" sz="1800" b="0" i="0" u="none" strike="noStrike" kern="1200" cap="none" spc="0" normalizeH="0" baseline="0" noProof="0" dirty="0">
                <a:ln>
                  <a:noFill/>
                </a:ln>
                <a:solidFill>
                  <a:srgbClr val="738AC8">
                    <a:lumMod val="50000"/>
                  </a:srgbClr>
                </a:solidFill>
                <a:effectLst/>
                <a:uLnTx/>
                <a:uFillTx/>
                <a:latin typeface="Times New Roman" panose="02020603050405020304" pitchFamily="18" charset="0"/>
                <a:ea typeface="+mn-ea"/>
                <a:cs typeface="Times New Roman" panose="02020603050405020304" pitchFamily="18" charset="0"/>
              </a:rPr>
              <a:t>°</a:t>
            </a:r>
            <a:r>
              <a:rPr kumimoji="0" lang="en-US" sz="1800" b="0" i="0" u="none" strike="noStrike" kern="1200" cap="none" spc="0" normalizeH="0" baseline="0" noProof="0" dirty="0" smtClean="0">
                <a:ln>
                  <a:noFill/>
                </a:ln>
                <a:solidFill>
                  <a:srgbClr val="738AC8">
                    <a:lumMod val="50000"/>
                  </a:srgbClr>
                </a:solidFill>
                <a:effectLst/>
                <a:uLnTx/>
                <a:uFillTx/>
                <a:latin typeface="Times New Roman" panose="02020603050405020304" pitchFamily="18" charset="0"/>
                <a:ea typeface="+mn-ea"/>
                <a:cs typeface="Times New Roman" panose="02020603050405020304" pitchFamily="18" charset="0"/>
              </a:rPr>
              <a:t> respectively. Site 3 was located in the midst of an agricultural field. Primary crops were sweet potatoes, tomatoes, and bananas. A rainbow sheen was present on the surface of the water. Water flow was very low at site 1 and slightly higher at sites 2 and 3. </a:t>
            </a:r>
          </a:p>
          <a:p>
            <a:pPr marL="285750" marR="0" lvl="0" indent="-285750" algn="l" defTabSz="3761915"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rgbClr val="738AC8">
                    <a:lumMod val="50000"/>
                  </a:srgbClr>
                </a:solidFill>
                <a:effectLst/>
                <a:uLnTx/>
                <a:uFillTx/>
                <a:latin typeface="Times New Roman" panose="02020603050405020304" pitchFamily="18" charset="0"/>
                <a:ea typeface="+mn-ea"/>
                <a:cs typeface="Times New Roman" panose="02020603050405020304" pitchFamily="18" charset="0"/>
              </a:rPr>
              <a:t>Sites 4, 5, and 6 are located on the northern tributary of Gatunga stream. Site 4 was on the hillside and similar to site 1, however a slope of 12° was recorded. Sites 5 and 6 were located further downstream on flatter ground closer to dwellings. Site 4 was specifically being used for washing clothes by locals when we sampled.</a:t>
            </a:r>
          </a:p>
        </p:txBody>
      </p:sp>
      <p:sp>
        <p:nvSpPr>
          <p:cNvPr id="84" name="TextBox 83"/>
          <p:cNvSpPr txBox="1"/>
          <p:nvPr/>
        </p:nvSpPr>
        <p:spPr>
          <a:xfrm>
            <a:off x="10186313" y="10457331"/>
            <a:ext cx="5512827" cy="369332"/>
          </a:xfrm>
          <a:prstGeom prst="rect">
            <a:avLst/>
          </a:prstGeom>
          <a:noFill/>
        </p:spPr>
        <p:txBody>
          <a:bodyPr wrap="square" rtlCol="0">
            <a:spAutoFit/>
          </a:bodyPr>
          <a:lstStyle/>
          <a:p>
            <a:pPr defTabSz="3761915"/>
            <a:r>
              <a:rPr lang="en-US" sz="1800" dirty="0">
                <a:solidFill>
                  <a:prstClr val="black"/>
                </a:solidFill>
                <a:latin typeface="Times New Roman" panose="02020603050405020304" pitchFamily="18" charset="0"/>
                <a:cs typeface="Times New Roman" panose="02020603050405020304" pitchFamily="18" charset="0"/>
              </a:rPr>
              <a:t>Fig </a:t>
            </a:r>
            <a:r>
              <a:rPr lang="en-US" sz="1800" dirty="0" smtClean="0">
                <a:solidFill>
                  <a:prstClr val="black"/>
                </a:solidFill>
                <a:latin typeface="Times New Roman" panose="02020603050405020304" pitchFamily="18" charset="0"/>
                <a:cs typeface="Times New Roman" panose="02020603050405020304" pitchFamily="18" charset="0"/>
              </a:rPr>
              <a:t>3.A </a:t>
            </a:r>
            <a:r>
              <a:rPr lang="en-US" sz="1800" dirty="0">
                <a:solidFill>
                  <a:prstClr val="black"/>
                </a:solidFill>
                <a:latin typeface="Times New Roman" panose="02020603050405020304" pitchFamily="18" charset="0"/>
                <a:cs typeface="Times New Roman" panose="02020603050405020304" pitchFamily="18" charset="0"/>
              </a:rPr>
              <a:t>– Adding nitric acid to a sample at site 3</a:t>
            </a:r>
          </a:p>
        </p:txBody>
      </p:sp>
      <p:sp>
        <p:nvSpPr>
          <p:cNvPr id="85" name="TextBox 84"/>
          <p:cNvSpPr txBox="1"/>
          <p:nvPr/>
        </p:nvSpPr>
        <p:spPr>
          <a:xfrm>
            <a:off x="10385934" y="14048693"/>
            <a:ext cx="5512827" cy="369332"/>
          </a:xfrm>
          <a:prstGeom prst="rect">
            <a:avLst/>
          </a:prstGeom>
          <a:noFill/>
        </p:spPr>
        <p:txBody>
          <a:bodyPr wrap="square" rtlCol="0">
            <a:spAutoFit/>
          </a:bodyPr>
          <a:lstStyle/>
          <a:p>
            <a:pPr defTabSz="3761915"/>
            <a:r>
              <a:rPr lang="en-US" sz="1800" dirty="0">
                <a:solidFill>
                  <a:prstClr val="black"/>
                </a:solidFill>
                <a:latin typeface="Times New Roman" panose="02020603050405020304" pitchFamily="18" charset="0"/>
                <a:cs typeface="Times New Roman" panose="02020603050405020304" pitchFamily="18" charset="0"/>
              </a:rPr>
              <a:t>Fig </a:t>
            </a:r>
            <a:r>
              <a:rPr lang="en-US" sz="1800" dirty="0" smtClean="0">
                <a:solidFill>
                  <a:prstClr val="black"/>
                </a:solidFill>
                <a:latin typeface="Times New Roman" panose="02020603050405020304" pitchFamily="18" charset="0"/>
                <a:cs typeface="Times New Roman" panose="02020603050405020304" pitchFamily="18" charset="0"/>
              </a:rPr>
              <a:t>3.B </a:t>
            </a:r>
            <a:r>
              <a:rPr lang="en-US" sz="1800" dirty="0">
                <a:solidFill>
                  <a:prstClr val="black"/>
                </a:solidFill>
                <a:latin typeface="Times New Roman" panose="02020603050405020304" pitchFamily="18" charset="0"/>
                <a:cs typeface="Times New Roman" panose="02020603050405020304" pitchFamily="18" charset="0"/>
              </a:rPr>
              <a:t>– Total metals sampling at site 3</a:t>
            </a:r>
          </a:p>
        </p:txBody>
      </p:sp>
      <p:sp>
        <p:nvSpPr>
          <p:cNvPr id="86" name="TextBox 85"/>
          <p:cNvSpPr txBox="1"/>
          <p:nvPr/>
        </p:nvSpPr>
        <p:spPr>
          <a:xfrm>
            <a:off x="10385934" y="17733371"/>
            <a:ext cx="5512827" cy="369332"/>
          </a:xfrm>
          <a:prstGeom prst="rect">
            <a:avLst/>
          </a:prstGeom>
          <a:noFill/>
        </p:spPr>
        <p:txBody>
          <a:bodyPr wrap="square" rtlCol="0">
            <a:spAutoFit/>
          </a:bodyPr>
          <a:lstStyle/>
          <a:p>
            <a:pPr defTabSz="3761915"/>
            <a:r>
              <a:rPr lang="en-US" sz="1800" dirty="0">
                <a:solidFill>
                  <a:prstClr val="black"/>
                </a:solidFill>
                <a:latin typeface="Times New Roman" panose="02020603050405020304" pitchFamily="18" charset="0"/>
                <a:cs typeface="Times New Roman" panose="02020603050405020304" pitchFamily="18" charset="0"/>
              </a:rPr>
              <a:t>Fig </a:t>
            </a:r>
            <a:r>
              <a:rPr lang="en-US" sz="1800" dirty="0" smtClean="0">
                <a:solidFill>
                  <a:prstClr val="black"/>
                </a:solidFill>
                <a:latin typeface="Times New Roman" panose="02020603050405020304" pitchFamily="18" charset="0"/>
                <a:cs typeface="Times New Roman" panose="02020603050405020304" pitchFamily="18" charset="0"/>
              </a:rPr>
              <a:t>3.C </a:t>
            </a:r>
            <a:r>
              <a:rPr lang="en-US" sz="1800" dirty="0">
                <a:solidFill>
                  <a:prstClr val="black"/>
                </a:solidFill>
                <a:latin typeface="Times New Roman" panose="02020603050405020304" pitchFamily="18" charset="0"/>
                <a:cs typeface="Times New Roman" panose="02020603050405020304" pitchFamily="18" charset="0"/>
              </a:rPr>
              <a:t>– Comparing pH strips to scale at site 4</a:t>
            </a:r>
          </a:p>
        </p:txBody>
      </p:sp>
      <p:sp>
        <p:nvSpPr>
          <p:cNvPr id="87" name="TextBox 86"/>
          <p:cNvSpPr txBox="1"/>
          <p:nvPr/>
        </p:nvSpPr>
        <p:spPr>
          <a:xfrm>
            <a:off x="36776774" y="31813966"/>
            <a:ext cx="4266733" cy="646331"/>
          </a:xfrm>
          <a:prstGeom prst="rect">
            <a:avLst/>
          </a:prstGeom>
          <a:noFill/>
        </p:spPr>
        <p:txBody>
          <a:bodyPr wrap="square" rtlCol="0">
            <a:spAutoFit/>
          </a:bodyPr>
          <a:lstStyle/>
          <a:p>
            <a:pPr defTabSz="3761915"/>
            <a:r>
              <a:rPr lang="en-US" sz="1800" dirty="0">
                <a:solidFill>
                  <a:prstClr val="black"/>
                </a:solidFill>
                <a:latin typeface="Times New Roman" panose="02020603050405020304" pitchFamily="18" charset="0"/>
                <a:cs typeface="Times New Roman" panose="02020603050405020304" pitchFamily="18" charset="0"/>
              </a:rPr>
              <a:t>Fig 3</a:t>
            </a:r>
            <a:r>
              <a:rPr lang="en-US" sz="1800" dirty="0" smtClean="0">
                <a:solidFill>
                  <a:prstClr val="black"/>
                </a:solidFill>
                <a:latin typeface="Times New Roman" panose="02020603050405020304" pitchFamily="18" charset="0"/>
                <a:cs typeface="Times New Roman" panose="02020603050405020304" pitchFamily="18" charset="0"/>
              </a:rPr>
              <a:t>.E – The author observed </a:t>
            </a:r>
            <a:r>
              <a:rPr lang="en-US" sz="1800" dirty="0">
                <a:solidFill>
                  <a:prstClr val="black"/>
                </a:solidFill>
                <a:latin typeface="Times New Roman" panose="02020603050405020304" pitchFamily="18" charset="0"/>
                <a:cs typeface="Times New Roman" panose="02020603050405020304" pitchFamily="18" charset="0"/>
              </a:rPr>
              <a:t>by locals while taking an azimuth for stream </a:t>
            </a:r>
            <a:r>
              <a:rPr lang="en-US" sz="1800" dirty="0" smtClean="0">
                <a:solidFill>
                  <a:prstClr val="black"/>
                </a:solidFill>
                <a:latin typeface="Times New Roman" panose="02020603050405020304" pitchFamily="18" charset="0"/>
                <a:cs typeface="Times New Roman" panose="02020603050405020304" pitchFamily="18" charset="0"/>
              </a:rPr>
              <a:t>flow.</a:t>
            </a:r>
            <a:endParaRPr lang="en-US" sz="1800" dirty="0">
              <a:solidFill>
                <a:prstClr val="black"/>
              </a:solidFill>
              <a:latin typeface="Times New Roman" panose="02020603050405020304" pitchFamily="18" charset="0"/>
              <a:cs typeface="Times New Roman" panose="02020603050405020304" pitchFamily="18" charset="0"/>
            </a:endParaRPr>
          </a:p>
        </p:txBody>
      </p:sp>
      <p:sp>
        <p:nvSpPr>
          <p:cNvPr id="88" name="TextBox 87"/>
          <p:cNvSpPr txBox="1"/>
          <p:nvPr/>
        </p:nvSpPr>
        <p:spPr>
          <a:xfrm>
            <a:off x="10250923" y="21392943"/>
            <a:ext cx="5886617" cy="646331"/>
          </a:xfrm>
          <a:prstGeom prst="rect">
            <a:avLst/>
          </a:prstGeom>
          <a:noFill/>
        </p:spPr>
        <p:txBody>
          <a:bodyPr wrap="square" rtlCol="0">
            <a:spAutoFit/>
          </a:bodyPr>
          <a:lstStyle/>
          <a:p>
            <a:pPr defTabSz="3761915"/>
            <a:r>
              <a:rPr lang="en-US" sz="1800" dirty="0">
                <a:solidFill>
                  <a:prstClr val="black"/>
                </a:solidFill>
                <a:latin typeface="Times New Roman" panose="02020603050405020304" pitchFamily="18" charset="0"/>
                <a:cs typeface="Times New Roman" panose="02020603050405020304" pitchFamily="18" charset="0"/>
              </a:rPr>
              <a:t>Fig 3</a:t>
            </a:r>
            <a:r>
              <a:rPr lang="en-US" sz="1800" dirty="0" smtClean="0">
                <a:solidFill>
                  <a:prstClr val="black"/>
                </a:solidFill>
                <a:latin typeface="Times New Roman" panose="02020603050405020304" pitchFamily="18" charset="0"/>
                <a:cs typeface="Times New Roman" panose="02020603050405020304" pitchFamily="18" charset="0"/>
              </a:rPr>
              <a:t>.D – </a:t>
            </a:r>
            <a:r>
              <a:rPr lang="en-US" sz="1800" dirty="0">
                <a:solidFill>
                  <a:prstClr val="black"/>
                </a:solidFill>
                <a:latin typeface="Times New Roman" panose="02020603050405020304" pitchFamily="18" charset="0"/>
                <a:cs typeface="Times New Roman" panose="02020603050405020304" pitchFamily="18" charset="0"/>
              </a:rPr>
              <a:t>Securing filter onto syringe in order to take our dissolved metals sample</a:t>
            </a:r>
          </a:p>
        </p:txBody>
      </p:sp>
      <p:graphicFrame>
        <p:nvGraphicFramePr>
          <p:cNvPr id="89" name="Chart 88"/>
          <p:cNvGraphicFramePr>
            <a:graphicFrameLocks/>
          </p:cNvGraphicFramePr>
          <p:nvPr>
            <p:extLst>
              <p:ext uri="{D42A27DB-BD31-4B8C-83A1-F6EECF244321}">
                <p14:modId xmlns:p14="http://schemas.microsoft.com/office/powerpoint/2010/main" xmlns="" val="851477022"/>
              </p:ext>
            </p:extLst>
          </p:nvPr>
        </p:nvGraphicFramePr>
        <p:xfrm>
          <a:off x="18318027" y="6113488"/>
          <a:ext cx="14788176" cy="4293666"/>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0" name="Chart 89"/>
          <p:cNvGraphicFramePr>
            <a:graphicFrameLocks/>
          </p:cNvGraphicFramePr>
          <p:nvPr>
            <p:extLst>
              <p:ext uri="{D42A27DB-BD31-4B8C-83A1-F6EECF244321}">
                <p14:modId xmlns:p14="http://schemas.microsoft.com/office/powerpoint/2010/main" xmlns="" val="360623375"/>
              </p:ext>
            </p:extLst>
          </p:nvPr>
        </p:nvGraphicFramePr>
        <p:xfrm>
          <a:off x="18240305" y="10551380"/>
          <a:ext cx="13167578" cy="507955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91" name="Chart 90"/>
          <p:cNvGraphicFramePr>
            <a:graphicFrameLocks/>
          </p:cNvGraphicFramePr>
          <p:nvPr>
            <p:extLst>
              <p:ext uri="{D42A27DB-BD31-4B8C-83A1-F6EECF244321}">
                <p14:modId xmlns:p14="http://schemas.microsoft.com/office/powerpoint/2010/main" xmlns="" val="515457263"/>
              </p:ext>
            </p:extLst>
          </p:nvPr>
        </p:nvGraphicFramePr>
        <p:xfrm>
          <a:off x="18187492" y="15716067"/>
          <a:ext cx="13167579" cy="4740507"/>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92" name="Chart 91"/>
          <p:cNvGraphicFramePr>
            <a:graphicFrameLocks/>
          </p:cNvGraphicFramePr>
          <p:nvPr>
            <p:extLst>
              <p:ext uri="{D42A27DB-BD31-4B8C-83A1-F6EECF244321}">
                <p14:modId xmlns:p14="http://schemas.microsoft.com/office/powerpoint/2010/main" xmlns="" val="3381107032"/>
              </p:ext>
            </p:extLst>
          </p:nvPr>
        </p:nvGraphicFramePr>
        <p:xfrm>
          <a:off x="18161620" y="20823210"/>
          <a:ext cx="14032880" cy="4601831"/>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93" name="Chart 92"/>
          <p:cNvGraphicFramePr>
            <a:graphicFrameLocks/>
          </p:cNvGraphicFramePr>
          <p:nvPr>
            <p:extLst>
              <p:ext uri="{D42A27DB-BD31-4B8C-83A1-F6EECF244321}">
                <p14:modId xmlns:p14="http://schemas.microsoft.com/office/powerpoint/2010/main" xmlns="" val="1315742525"/>
              </p:ext>
            </p:extLst>
          </p:nvPr>
        </p:nvGraphicFramePr>
        <p:xfrm>
          <a:off x="18083708" y="25546049"/>
          <a:ext cx="14728233" cy="6029326"/>
        </p:xfrm>
        <a:graphic>
          <a:graphicData uri="http://schemas.openxmlformats.org/drawingml/2006/chart">
            <c:chart xmlns:c="http://schemas.openxmlformats.org/drawingml/2006/chart" xmlns:r="http://schemas.openxmlformats.org/officeDocument/2006/relationships" r:id="rId14"/>
          </a:graphicData>
        </a:graphic>
      </p:graphicFrame>
      <p:sp>
        <p:nvSpPr>
          <p:cNvPr id="94" name="Text Placeholder 256"/>
          <p:cNvSpPr txBox="1">
            <a:spLocks/>
          </p:cNvSpPr>
          <p:nvPr/>
        </p:nvSpPr>
        <p:spPr>
          <a:xfrm>
            <a:off x="35129088" y="12357175"/>
            <a:ext cx="8272463" cy="589166"/>
          </a:xfrm>
          <a:prstGeom prst="rect">
            <a:avLst/>
          </a:prstGeom>
          <a:noFill/>
        </p:spPr>
        <p:txBody>
          <a:bodyPr wrap="square" lIns="78374" tIns="78374" rIns="78374" bIns="78374" anchor="ctr" anchorCtr="0">
            <a:spAutoFit/>
          </a:bodyPr>
          <a:lstStyle>
            <a:lvl1pPr marL="0" indent="0" algn="ctr" defTabSz="37619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pPr marL="0" marR="0" lvl="0" indent="0" algn="ctr" defTabSz="3761915"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sng" strike="noStrike" kern="1200" cap="none" spc="0" normalizeH="0" baseline="0" noProof="0" dirty="0" smtClean="0">
                <a:ln>
                  <a:noFill/>
                </a:ln>
                <a:solidFill>
                  <a:srgbClr val="738AC8">
                    <a:lumMod val="50000"/>
                  </a:srgbClr>
                </a:solidFill>
                <a:effectLst/>
                <a:uLnTx/>
                <a:uFillTx/>
                <a:latin typeface="Calibri"/>
                <a:ea typeface="+mn-ea"/>
                <a:cs typeface="+mn-cs"/>
              </a:rPr>
              <a:t>Future Work</a:t>
            </a:r>
            <a:endParaRPr kumimoji="0" lang="en-US" sz="2800" b="1" i="0" u="sng" strike="noStrike" kern="1200" cap="none" spc="0" normalizeH="0" baseline="0" noProof="0" dirty="0">
              <a:ln>
                <a:noFill/>
              </a:ln>
              <a:solidFill>
                <a:srgbClr val="738AC8">
                  <a:lumMod val="50000"/>
                </a:srgbClr>
              </a:solidFill>
              <a:effectLst/>
              <a:uLnTx/>
              <a:uFillTx/>
              <a:latin typeface="Calibri"/>
              <a:ea typeface="+mn-ea"/>
              <a:cs typeface="+mn-cs"/>
            </a:endParaRPr>
          </a:p>
        </p:txBody>
      </p:sp>
      <p:sp>
        <p:nvSpPr>
          <p:cNvPr id="95" name="Text Placeholder 257"/>
          <p:cNvSpPr txBox="1">
            <a:spLocks/>
          </p:cNvSpPr>
          <p:nvPr/>
        </p:nvSpPr>
        <p:spPr>
          <a:xfrm>
            <a:off x="35129088" y="12880211"/>
            <a:ext cx="8272463" cy="4493538"/>
          </a:xfrm>
          <a:prstGeom prst="rect">
            <a:avLst/>
          </a:prstGeom>
        </p:spPr>
        <p:txBody>
          <a:bodyPr wrap="square" lIns="91440" tIns="91440" rIns="91440" bIns="91440">
            <a:spAutoFit/>
          </a:bodyPr>
          <a:lstStyle>
            <a:lvl1pPr marL="0" indent="0" algn="l" defTabSz="3761915" rtl="0" eaLnBrk="1" latinLnBrk="0" hangingPunct="1">
              <a:spcBef>
                <a:spcPct val="20000"/>
              </a:spcBef>
              <a:buFont typeface="Arial" pitchFamily="34" charset="0"/>
              <a:buNone/>
              <a:defRPr sz="1800"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273565" indent="-489833"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2pPr>
            <a:lvl3pPr marL="1763397" indent="-489833"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3pPr>
            <a:lvl4pPr marL="2302214" indent="-538817"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4pPr>
            <a:lvl5pPr marL="2694080" indent="-391866"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pPr marL="0" marR="0" lvl="0" indent="0" algn="l" defTabSz="3761915"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rgbClr val="738AC8">
                    <a:lumMod val="50000"/>
                  </a:srgbClr>
                </a:solidFill>
                <a:effectLst/>
                <a:uLnTx/>
                <a:uFillTx/>
                <a:latin typeface="Times New Roman" panose="02020603050405020304" pitchFamily="18" charset="0"/>
                <a:ea typeface="+mn-ea"/>
                <a:cs typeface="Times New Roman" panose="02020603050405020304" pitchFamily="18" charset="0"/>
              </a:rPr>
              <a:t>               </a:t>
            </a:r>
            <a:r>
              <a:rPr lang="en-US" sz="2000" dirty="0" smtClean="0">
                <a:solidFill>
                  <a:srgbClr val="738AC8">
                    <a:lumMod val="50000"/>
                  </a:srgbClr>
                </a:solidFill>
              </a:rPr>
              <a:t>This research could be expanded upon in a number of different ways. </a:t>
            </a:r>
            <a:r>
              <a:rPr kumimoji="0" lang="en-US" sz="2000" b="0" i="0" u="none" strike="noStrike" kern="1200" cap="none" spc="0" normalizeH="0" baseline="0" noProof="0" dirty="0" smtClean="0">
                <a:ln>
                  <a:noFill/>
                </a:ln>
                <a:solidFill>
                  <a:srgbClr val="738AC8">
                    <a:lumMod val="50000"/>
                  </a:srgbClr>
                </a:solidFill>
                <a:effectLst/>
                <a:uLnTx/>
                <a:uFillTx/>
                <a:latin typeface="Times New Roman" panose="02020603050405020304" pitchFamily="18" charset="0"/>
                <a:ea typeface="+mn-ea"/>
                <a:cs typeface="Times New Roman" panose="02020603050405020304" pitchFamily="18" charset="0"/>
              </a:rPr>
              <a:t>Similar sampling should occur during one of Rwanda’s rainy seasons in order to see if concentrations are affected. Additionally, groundwater, not just surface water, should be tested in order to see if its being affected in any way by the landfill. Ideally wells would be drilled along the ridge to see the extent of the landfills effect. Wells would also need to be drilled along the tributaries, near sites 1 through 6, in order to see how concentrations change along the stream. Hopefully that would give us an idea of what is being </a:t>
            </a:r>
            <a:r>
              <a:rPr lang="en-US" sz="2000" dirty="0" smtClean="0">
                <a:solidFill>
                  <a:srgbClr val="738AC8">
                    <a:lumMod val="50000"/>
                  </a:srgbClr>
                </a:solidFill>
              </a:rPr>
              <a:t>inputted </a:t>
            </a:r>
            <a:r>
              <a:rPr kumimoji="0" lang="en-US" sz="2000" b="0" i="0" u="none" strike="noStrike" kern="1200" cap="none" spc="0" normalizeH="0" baseline="0" noProof="0" dirty="0" smtClean="0">
                <a:ln>
                  <a:noFill/>
                </a:ln>
                <a:solidFill>
                  <a:srgbClr val="738AC8">
                    <a:lumMod val="50000"/>
                  </a:srgbClr>
                </a:solidFill>
                <a:effectLst/>
                <a:uLnTx/>
                <a:uFillTx/>
                <a:latin typeface="Times New Roman" panose="02020603050405020304" pitchFamily="18" charset="0"/>
                <a:ea typeface="+mn-ea"/>
                <a:cs typeface="Times New Roman" panose="02020603050405020304" pitchFamily="18" charset="0"/>
              </a:rPr>
              <a:t>from groundwater sources along the stream and what</a:t>
            </a:r>
            <a:r>
              <a:rPr kumimoji="0" lang="en-US" sz="2000" b="0" i="0" u="none" strike="noStrike" kern="1200" cap="none" spc="0" normalizeH="0" noProof="0" dirty="0" smtClean="0">
                <a:ln>
                  <a:noFill/>
                </a:ln>
                <a:solidFill>
                  <a:srgbClr val="738AC8">
                    <a:lumMod val="50000"/>
                  </a:srgbClr>
                </a:solidFill>
                <a:effectLst/>
                <a:uLnTx/>
                <a:uFillTx/>
                <a:latin typeface="Times New Roman" panose="02020603050405020304" pitchFamily="18" charset="0"/>
                <a:ea typeface="+mn-ea"/>
                <a:cs typeface="Times New Roman" panose="02020603050405020304" pitchFamily="18" charset="0"/>
              </a:rPr>
              <a:t> the groundwater quality is</a:t>
            </a:r>
            <a:r>
              <a:rPr kumimoji="0" lang="en-US" sz="2000" b="0" i="0" u="none" strike="noStrike" kern="1200" cap="none" spc="0" normalizeH="0" baseline="0" noProof="0" dirty="0" smtClean="0">
                <a:ln>
                  <a:noFill/>
                </a:ln>
                <a:solidFill>
                  <a:srgbClr val="738AC8">
                    <a:lumMod val="50000"/>
                  </a:srgbClr>
                </a:solidFill>
                <a:effectLst/>
                <a:uLnTx/>
                <a:uFillTx/>
                <a:latin typeface="Times New Roman" panose="02020603050405020304" pitchFamily="18" charset="0"/>
                <a:ea typeface="+mn-ea"/>
                <a:cs typeface="Times New Roman" panose="02020603050405020304" pitchFamily="18" charset="0"/>
              </a:rPr>
              <a:t>. The other side of the ridgeline should also be tested in order to determine if the topography and geology has led to elements leaching out the other side or not. Finally, groundwater samples should be collected along the Nyabugogo on either bank in order to determine if elements are being introduced from groundwater or other sources upstream.</a:t>
            </a:r>
            <a:endParaRPr kumimoji="0" lang="en-US" sz="2000" b="0" i="0" u="none" strike="noStrike" kern="1200" cap="none" spc="0" normalizeH="0" baseline="0" noProof="0" dirty="0">
              <a:ln>
                <a:noFill/>
              </a:ln>
              <a:solidFill>
                <a:srgbClr val="738AC8">
                  <a:lumMod val="50000"/>
                </a:srgbClr>
              </a:solidFill>
              <a:effectLst/>
              <a:uLnTx/>
              <a:uFillTx/>
              <a:latin typeface="Times New Roman" panose="02020603050405020304" pitchFamily="18" charset="0"/>
              <a:ea typeface="+mn-ea"/>
              <a:cs typeface="Times New Roman" panose="02020603050405020304" pitchFamily="18" charset="0"/>
            </a:endParaRPr>
          </a:p>
        </p:txBody>
      </p:sp>
      <p:sp>
        <p:nvSpPr>
          <p:cNvPr id="102" name="TextBox 101"/>
          <p:cNvSpPr txBox="1"/>
          <p:nvPr/>
        </p:nvSpPr>
        <p:spPr>
          <a:xfrm>
            <a:off x="8365085" y="30814865"/>
            <a:ext cx="5624974" cy="1200329"/>
          </a:xfrm>
          <a:prstGeom prst="rect">
            <a:avLst/>
          </a:prstGeom>
          <a:noFill/>
        </p:spPr>
        <p:txBody>
          <a:bodyPr wrap="square" rtlCol="0">
            <a:spAutoFit/>
          </a:bodyPr>
          <a:lstStyle/>
          <a:p>
            <a:pPr defTabSz="3761915"/>
            <a:r>
              <a:rPr lang="en-US" sz="1800" dirty="0">
                <a:solidFill>
                  <a:prstClr val="black"/>
                </a:solidFill>
                <a:latin typeface="Times New Roman" panose="02020603050405020304" pitchFamily="18" charset="0"/>
                <a:cs typeface="Times New Roman" panose="02020603050405020304" pitchFamily="18" charset="0"/>
              </a:rPr>
              <a:t>Fig 1</a:t>
            </a:r>
            <a:r>
              <a:rPr lang="en-US" sz="1800" dirty="0" smtClean="0">
                <a:solidFill>
                  <a:prstClr val="black"/>
                </a:solidFill>
                <a:latin typeface="Times New Roman" panose="02020603050405020304" pitchFamily="18" charset="0"/>
                <a:cs typeface="Times New Roman" panose="02020603050405020304" pitchFamily="18" charset="0"/>
              </a:rPr>
              <a:t>. Location of Gatunga within Rwanda which is located in east-central Africa. It is bordered by Uganda to the north, Tanzania to the east, Burundi to the south, and the Democratic Republic of Congo to the west.</a:t>
            </a:r>
            <a:endParaRPr lang="en-US" sz="1800" dirty="0">
              <a:solidFill>
                <a:prstClr val="black"/>
              </a:solidFill>
              <a:latin typeface="Times New Roman" panose="02020603050405020304" pitchFamily="18" charset="0"/>
              <a:cs typeface="Times New Roman" panose="02020603050405020304" pitchFamily="18" charset="0"/>
            </a:endParaRPr>
          </a:p>
        </p:txBody>
      </p:sp>
      <p:sp>
        <p:nvSpPr>
          <p:cNvPr id="103" name="Text Placeholder 260"/>
          <p:cNvSpPr txBox="1">
            <a:spLocks/>
          </p:cNvSpPr>
          <p:nvPr/>
        </p:nvSpPr>
        <p:spPr>
          <a:xfrm>
            <a:off x="35263807" y="26721194"/>
            <a:ext cx="8272462" cy="589166"/>
          </a:xfrm>
          <a:prstGeom prst="rect">
            <a:avLst/>
          </a:prstGeom>
          <a:noFill/>
        </p:spPr>
        <p:txBody>
          <a:bodyPr wrap="square" lIns="78374" tIns="78374" rIns="78374" bIns="78374" anchor="ctr" anchorCtr="0">
            <a:spAutoFit/>
          </a:bodyPr>
          <a:lstStyle>
            <a:lvl1pPr marL="0" indent="0" algn="ctr" defTabSz="37619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pPr marL="0" marR="0" lvl="0" indent="0" algn="ctr" defTabSz="3761915" rtl="0" eaLnBrk="1" fontAlgn="auto" latinLnBrk="0" hangingPunct="1">
              <a:lnSpc>
                <a:spcPct val="100000"/>
              </a:lnSpc>
              <a:spcBef>
                <a:spcPct val="20000"/>
              </a:spcBef>
              <a:spcAft>
                <a:spcPts val="0"/>
              </a:spcAft>
              <a:buClrTx/>
              <a:buSzTx/>
              <a:buFont typeface="Arial" pitchFamily="34" charset="0"/>
              <a:buNone/>
              <a:tabLst/>
              <a:defRPr/>
            </a:pPr>
            <a:r>
              <a:rPr lang="en-US" dirty="0" smtClean="0">
                <a:solidFill>
                  <a:srgbClr val="738AC8">
                    <a:lumMod val="50000"/>
                  </a:srgbClr>
                </a:solidFill>
                <a:latin typeface="Calibri"/>
              </a:rPr>
              <a:t>Author Profile</a:t>
            </a:r>
            <a:endParaRPr kumimoji="0" lang="en-US" sz="2800" b="1" i="0" u="sng" strike="noStrike" kern="1200" cap="none" spc="0" normalizeH="0" baseline="0" noProof="0" dirty="0">
              <a:ln>
                <a:noFill/>
              </a:ln>
              <a:solidFill>
                <a:srgbClr val="738AC8">
                  <a:lumMod val="50000"/>
                </a:srgbClr>
              </a:solidFill>
              <a:effectLst/>
              <a:uLnTx/>
              <a:uFillTx/>
              <a:latin typeface="Calibri"/>
              <a:ea typeface="+mn-ea"/>
              <a:cs typeface="+mn-cs"/>
            </a:endParaRPr>
          </a:p>
        </p:txBody>
      </p:sp>
      <p:sp>
        <p:nvSpPr>
          <p:cNvPr id="104" name="Text Placeholder 261"/>
          <p:cNvSpPr txBox="1">
            <a:spLocks/>
          </p:cNvSpPr>
          <p:nvPr/>
        </p:nvSpPr>
        <p:spPr>
          <a:xfrm>
            <a:off x="34864040" y="27310360"/>
            <a:ext cx="8250433" cy="1292662"/>
          </a:xfrm>
          <a:prstGeom prst="rect">
            <a:avLst/>
          </a:prstGeom>
        </p:spPr>
        <p:txBody>
          <a:bodyPr wrap="square" lIns="91440" tIns="91440" rIns="91440" bIns="91440">
            <a:spAutoFit/>
          </a:bodyPr>
          <a:lstStyle>
            <a:lvl1pPr marL="0" indent="0" algn="l" defTabSz="3761915" rtl="0" eaLnBrk="1" latinLnBrk="0" hangingPunct="1">
              <a:spcBef>
                <a:spcPct val="20000"/>
              </a:spcBef>
              <a:buFont typeface="Arial" pitchFamily="34" charset="0"/>
              <a:buNone/>
              <a:defRPr sz="1800"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273565" indent="-489833"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2pPr>
            <a:lvl3pPr marL="1763397" indent="-489833"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3pPr>
            <a:lvl4pPr marL="2302214" indent="-538817"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4pPr>
            <a:lvl5pPr marL="2694080" indent="-391866"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pPr marR="0" lvl="0" algn="l" defTabSz="3761915" rtl="0" eaLnBrk="1" fontAlgn="auto" latinLnBrk="0" hangingPunct="1">
              <a:lnSpc>
                <a:spcPct val="100000"/>
              </a:lnSpc>
              <a:spcBef>
                <a:spcPct val="20000"/>
              </a:spcBef>
              <a:spcAft>
                <a:spcPts val="0"/>
              </a:spcAft>
              <a:buClrTx/>
              <a:buSzTx/>
              <a:tabLst/>
              <a:defRPr/>
            </a:pPr>
            <a:r>
              <a:rPr lang="en-US" dirty="0" smtClean="0">
                <a:solidFill>
                  <a:srgbClr val="738AC8">
                    <a:lumMod val="50000"/>
                  </a:srgbClr>
                </a:solidFill>
              </a:rPr>
              <a:t>Thomas Soiles is a graduating senior at Guilford College. Receiving a BS in Geology, he has been working on this project for the past couple of years. His interests are within the environmental and hydrologic fields and is looking forward to making an impact in his community.</a:t>
            </a:r>
            <a:endParaRPr kumimoji="0" lang="en-US" sz="1800" b="0" i="0" u="none" strike="noStrike" kern="1200" cap="none" spc="0" normalizeH="0" baseline="0" noProof="0" dirty="0" smtClean="0">
              <a:ln>
                <a:noFill/>
              </a:ln>
              <a:solidFill>
                <a:srgbClr val="738AC8">
                  <a:lumMod val="50000"/>
                </a:srgbClr>
              </a:solidFill>
              <a:effectLst/>
              <a:uLnTx/>
              <a:uFillTx/>
              <a:latin typeface="Times New Roman" panose="02020603050405020304" pitchFamily="18" charset="0"/>
              <a:ea typeface="+mn-ea"/>
              <a:cs typeface="Times New Roman" panose="02020603050405020304" pitchFamily="18" charset="0"/>
            </a:endParaRPr>
          </a:p>
        </p:txBody>
      </p:sp>
      <p:sp>
        <p:nvSpPr>
          <p:cNvPr id="105" name="Text Placeholder 257"/>
          <p:cNvSpPr txBox="1">
            <a:spLocks/>
          </p:cNvSpPr>
          <p:nvPr/>
        </p:nvSpPr>
        <p:spPr>
          <a:xfrm>
            <a:off x="35147247" y="17916584"/>
            <a:ext cx="8272463" cy="3213187"/>
          </a:xfrm>
          <a:prstGeom prst="rect">
            <a:avLst/>
          </a:prstGeom>
        </p:spPr>
        <p:txBody>
          <a:bodyPr wrap="square" lIns="91440" tIns="91440" rIns="91440" bIns="91440">
            <a:spAutoFit/>
          </a:bodyPr>
          <a:lstStyle>
            <a:lvl1pPr marL="0" indent="0" algn="l" defTabSz="3761915" rtl="0" eaLnBrk="1" latinLnBrk="0" hangingPunct="1">
              <a:spcBef>
                <a:spcPct val="20000"/>
              </a:spcBef>
              <a:buFont typeface="Arial" pitchFamily="34" charset="0"/>
              <a:buNone/>
              <a:defRPr sz="1800"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273565" indent="-489833"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2pPr>
            <a:lvl3pPr marL="1763397" indent="-489833"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3pPr>
            <a:lvl4pPr marL="2302214" indent="-538817"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4pPr>
            <a:lvl5pPr marL="2694080" indent="-391866" algn="l" defTabSz="3761915" rtl="0" eaLnBrk="1" latinLnBrk="0" hangingPunct="1">
              <a:spcBef>
                <a:spcPct val="20000"/>
              </a:spcBef>
              <a:buFont typeface="Arial" pitchFamily="34" charset="0"/>
              <a:buChar char="»"/>
              <a:defRPr sz="2100" kern="1200">
                <a:solidFill>
                  <a:schemeClr val="tx1"/>
                </a:solidFill>
                <a:latin typeface="Trebuchet MS" pitchFamily="34" charset="0"/>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pPr marL="406400" lvl="0" indent="-406400">
              <a:defRPr/>
            </a:pPr>
            <a:r>
              <a:rPr lang="en-US" sz="1200" dirty="0"/>
              <a:t>Bingham, F., Bradford, G. and Page, A., 1964. Toxicity of lithium to plants. </a:t>
            </a:r>
            <a:r>
              <a:rPr lang="en-US" sz="1200" i="1" dirty="0"/>
              <a:t>California Agriculture</a:t>
            </a:r>
            <a:r>
              <a:rPr lang="en-US" sz="1200" dirty="0"/>
              <a:t>, </a:t>
            </a:r>
            <a:r>
              <a:rPr lang="en-US" sz="1200" i="1" dirty="0"/>
              <a:t>18</a:t>
            </a:r>
            <a:r>
              <a:rPr lang="en-US" sz="1200" dirty="0"/>
              <a:t>(9), pp.6-7</a:t>
            </a:r>
            <a:r>
              <a:rPr lang="en-US" sz="1200" dirty="0" smtClean="0"/>
              <a:t>.</a:t>
            </a:r>
            <a:endParaRPr lang="en-US" sz="1200" dirty="0"/>
          </a:p>
          <a:p>
            <a:pPr marL="406400" indent="-406400">
              <a:defRPr/>
            </a:pPr>
            <a:r>
              <a:rPr lang="en-US" sz="1200" dirty="0"/>
              <a:t>Fisher, N.S. and Hook, S.E., 2002. Toxicology tests with aquatic animals need to consider the trophic transfer of metals. </a:t>
            </a:r>
            <a:r>
              <a:rPr lang="en-US" sz="1200" i="1" dirty="0"/>
              <a:t>Toxicology</a:t>
            </a:r>
            <a:r>
              <a:rPr lang="en-US" sz="1200" dirty="0"/>
              <a:t>, </a:t>
            </a:r>
            <a:r>
              <a:rPr lang="en-US" sz="1200" i="1" dirty="0"/>
              <a:t>181</a:t>
            </a:r>
            <a:r>
              <a:rPr lang="en-US" sz="1200" dirty="0"/>
              <a:t>, pp.531-536</a:t>
            </a:r>
            <a:r>
              <a:rPr lang="en-US" sz="1200" dirty="0" smtClean="0"/>
              <a:t>.</a:t>
            </a:r>
          </a:p>
          <a:p>
            <a:pPr marL="406400" lvl="0" indent="-406400">
              <a:defRPr/>
            </a:pPr>
            <a:r>
              <a:rPr lang="en-US" sz="1200" dirty="0" err="1" smtClean="0"/>
              <a:t>Godt</a:t>
            </a:r>
            <a:r>
              <a:rPr lang="en-US" sz="1200" dirty="0"/>
              <a:t>, J., </a:t>
            </a:r>
            <a:r>
              <a:rPr lang="en-US" sz="1200" dirty="0" err="1"/>
              <a:t>Scheidig</a:t>
            </a:r>
            <a:r>
              <a:rPr lang="en-US" sz="1200" dirty="0"/>
              <a:t>, F., Grosse-</a:t>
            </a:r>
            <a:r>
              <a:rPr lang="en-US" sz="1200" dirty="0" err="1"/>
              <a:t>Siestrup</a:t>
            </a:r>
            <a:r>
              <a:rPr lang="en-US" sz="1200" dirty="0"/>
              <a:t>, C., </a:t>
            </a:r>
            <a:r>
              <a:rPr lang="en-US" sz="1200" dirty="0" err="1"/>
              <a:t>Esche</a:t>
            </a:r>
            <a:r>
              <a:rPr lang="en-US" sz="1200" dirty="0"/>
              <a:t>, V., Brandenburg, P., Reich, A. and </a:t>
            </a:r>
            <a:r>
              <a:rPr lang="en-US" sz="1200" dirty="0" err="1"/>
              <a:t>Groneberg</a:t>
            </a:r>
            <a:r>
              <a:rPr lang="en-US" sz="1200" dirty="0"/>
              <a:t>, D.A., 2006. The toxicity of cadmium and resulting hazards for human health. </a:t>
            </a:r>
            <a:r>
              <a:rPr lang="en-US" sz="1200" i="1" dirty="0"/>
              <a:t>Journal of occupational medicine and toxicology</a:t>
            </a:r>
            <a:r>
              <a:rPr lang="en-US" sz="1200" dirty="0"/>
              <a:t>, </a:t>
            </a:r>
            <a:r>
              <a:rPr lang="en-US" sz="1200" i="1" dirty="0"/>
              <a:t>1</a:t>
            </a:r>
            <a:r>
              <a:rPr lang="en-US" sz="1200" dirty="0"/>
              <a:t>(1), p.22</a:t>
            </a:r>
            <a:r>
              <a:rPr lang="en-US" sz="1200" dirty="0" smtClean="0"/>
              <a:t>.</a:t>
            </a:r>
            <a:endParaRPr lang="en-US" sz="1200" dirty="0"/>
          </a:p>
          <a:p>
            <a:pPr marL="406400" lvl="0" indent="-406400">
              <a:defRPr/>
            </a:pPr>
            <a:r>
              <a:rPr lang="en-US" sz="1200" dirty="0" err="1"/>
              <a:t>Govind</a:t>
            </a:r>
            <a:r>
              <a:rPr lang="en-US" sz="1200" dirty="0"/>
              <a:t>, P. and </a:t>
            </a:r>
            <a:r>
              <a:rPr lang="en-US" sz="1200" dirty="0" err="1"/>
              <a:t>Madhuri</a:t>
            </a:r>
            <a:r>
              <a:rPr lang="en-US" sz="1200" dirty="0"/>
              <a:t>, S., 2014. Heavy metals causing toxicity in animals and fishes. </a:t>
            </a:r>
            <a:r>
              <a:rPr lang="en-US" sz="1200" i="1" dirty="0"/>
              <a:t>Research Journal of Animal, Veterinary and Fishery Sciences</a:t>
            </a:r>
            <a:r>
              <a:rPr lang="en-US" sz="1200" dirty="0"/>
              <a:t>, </a:t>
            </a:r>
            <a:r>
              <a:rPr lang="en-US" sz="1200" i="1" dirty="0"/>
              <a:t>2</a:t>
            </a:r>
            <a:r>
              <a:rPr lang="en-US" sz="1200" dirty="0"/>
              <a:t>(2), pp.17-23</a:t>
            </a:r>
            <a:r>
              <a:rPr lang="en-US" sz="1200" dirty="0" smtClean="0"/>
              <a:t>.</a:t>
            </a:r>
          </a:p>
          <a:p>
            <a:pPr marL="406400" lvl="0" indent="-406400">
              <a:defRPr/>
            </a:pPr>
            <a:r>
              <a:rPr lang="en-US" sz="1200" dirty="0" err="1"/>
              <a:t>Kapaj</a:t>
            </a:r>
            <a:r>
              <a:rPr lang="en-US" sz="1200" dirty="0"/>
              <a:t>, S., Peterson, H., Liber, K. and Bhattacharya, P., 2006. Human health effects from chronic arsenic poisoning–a review. </a:t>
            </a:r>
            <a:r>
              <a:rPr lang="en-US" sz="1200" i="1" dirty="0"/>
              <a:t>Journal of Environmental Science and Health Part A</a:t>
            </a:r>
            <a:r>
              <a:rPr lang="en-US" sz="1200" dirty="0"/>
              <a:t>, </a:t>
            </a:r>
            <a:r>
              <a:rPr lang="en-US" sz="1200" i="1" dirty="0"/>
              <a:t>41</a:t>
            </a:r>
            <a:r>
              <a:rPr lang="en-US" sz="1200" dirty="0"/>
              <a:t>(10), pp.2399-2428</a:t>
            </a:r>
            <a:r>
              <a:rPr lang="en-US" sz="1200" dirty="0" smtClean="0"/>
              <a:t>.</a:t>
            </a:r>
            <a:endParaRPr lang="en-US" sz="1200" dirty="0"/>
          </a:p>
          <a:p>
            <a:pPr marL="406400" lvl="0" indent="-406400">
              <a:defRPr/>
            </a:pPr>
            <a:r>
              <a:rPr lang="en-US" sz="1200" dirty="0"/>
              <a:t>Lippmann, M., 1990. 1989 Alice Hamilton lecture: lead and human health: background and recent findings. </a:t>
            </a:r>
            <a:r>
              <a:rPr lang="en-US" sz="1200" i="1" dirty="0"/>
              <a:t>Environmental research</a:t>
            </a:r>
            <a:r>
              <a:rPr lang="en-US" sz="1200" dirty="0"/>
              <a:t>, </a:t>
            </a:r>
            <a:r>
              <a:rPr lang="en-US" sz="1200" i="1" dirty="0"/>
              <a:t>51</a:t>
            </a:r>
            <a:r>
              <a:rPr lang="en-US" sz="1200" dirty="0"/>
              <a:t>(1), pp.1-24</a:t>
            </a:r>
            <a:r>
              <a:rPr lang="en-US" sz="1200" dirty="0" smtClean="0"/>
              <a:t>.</a:t>
            </a:r>
          </a:p>
          <a:p>
            <a:pPr marL="406400" lvl="0" indent="-406400">
              <a:defRPr/>
            </a:pPr>
            <a:r>
              <a:rPr lang="en-US" sz="1200" dirty="0" err="1" smtClean="0"/>
              <a:t>Pourrut</a:t>
            </a:r>
            <a:r>
              <a:rPr lang="en-US" sz="1200" dirty="0"/>
              <a:t>, B., </a:t>
            </a:r>
            <a:r>
              <a:rPr lang="en-US" sz="1200" dirty="0" err="1"/>
              <a:t>Shahid</a:t>
            </a:r>
            <a:r>
              <a:rPr lang="en-US" sz="1200" dirty="0"/>
              <a:t>, M., Douay, F., </a:t>
            </a:r>
            <a:r>
              <a:rPr lang="en-US" sz="1200" dirty="0" err="1"/>
              <a:t>Dumat</a:t>
            </a:r>
            <a:r>
              <a:rPr lang="en-US" sz="1200" dirty="0"/>
              <a:t>, C. and </a:t>
            </a:r>
            <a:r>
              <a:rPr lang="en-US" sz="1200" dirty="0" err="1"/>
              <a:t>Pinelli</a:t>
            </a:r>
            <a:r>
              <a:rPr lang="en-US" sz="1200" dirty="0"/>
              <a:t>, E., 2013. Molecular mechanisms involved in lead uptake, toxicity and detoxification in higher plants. In </a:t>
            </a:r>
            <a:r>
              <a:rPr lang="en-US" sz="1200" i="1" dirty="0"/>
              <a:t>Heavy Metal Stress in Plants</a:t>
            </a:r>
            <a:r>
              <a:rPr lang="en-US" sz="1200" dirty="0"/>
              <a:t> (pp. 121-147). Springer, Berlin, Heidelberg</a:t>
            </a:r>
            <a:r>
              <a:rPr lang="en-US" sz="1200" dirty="0" smtClean="0"/>
              <a:t>.</a:t>
            </a:r>
          </a:p>
          <a:p>
            <a:pPr marL="406400" lvl="0" indent="-406400">
              <a:defRPr/>
            </a:pPr>
            <a:r>
              <a:rPr lang="en-US" sz="1200" dirty="0" err="1" smtClean="0"/>
              <a:t>Yim</a:t>
            </a:r>
            <a:r>
              <a:rPr lang="en-US" sz="1200" dirty="0"/>
              <a:t>, J.H., Kim, K.W. and Kim, S.D., 2006. Effect of hardness on acute toxicity of metal mixtures using Daphnia magna: Prediction of acid mine drainage toxicity. </a:t>
            </a:r>
            <a:r>
              <a:rPr lang="en-US" sz="1200" i="1" dirty="0"/>
              <a:t>Journal of hazardous materials</a:t>
            </a:r>
            <a:r>
              <a:rPr lang="en-US" sz="1200" dirty="0"/>
              <a:t>, </a:t>
            </a:r>
            <a:r>
              <a:rPr lang="en-US" sz="1200" i="1" dirty="0"/>
              <a:t>138</a:t>
            </a:r>
            <a:r>
              <a:rPr lang="en-US" sz="1200" dirty="0"/>
              <a:t>(1), pp.16-21</a:t>
            </a:r>
            <a:r>
              <a:rPr lang="en-US" sz="1200" dirty="0" smtClean="0"/>
              <a:t>.</a:t>
            </a:r>
          </a:p>
        </p:txBody>
      </p:sp>
      <p:sp>
        <p:nvSpPr>
          <p:cNvPr id="3" name="TextBox 2"/>
          <p:cNvSpPr txBox="1"/>
          <p:nvPr/>
        </p:nvSpPr>
        <p:spPr>
          <a:xfrm rot="10800000" flipV="1">
            <a:off x="30375224" y="30661122"/>
            <a:ext cx="2760957" cy="923330"/>
          </a:xfrm>
          <a:prstGeom prst="rect">
            <a:avLst/>
          </a:prstGeom>
          <a:noFill/>
        </p:spPr>
        <p:txBody>
          <a:bodyPr wrap="square" rtlCol="0">
            <a:spAutoFit/>
          </a:bodyPr>
          <a:lstStyle/>
          <a:p>
            <a:r>
              <a:rPr lang="en-US" sz="1800" dirty="0" smtClean="0"/>
              <a:t>All element concentrations not shown were either below the MDL or MCL</a:t>
            </a:r>
            <a:endParaRPr lang="en-US" sz="1800" dirty="0"/>
          </a:p>
        </p:txBody>
      </p:sp>
      <p:pic>
        <p:nvPicPr>
          <p:cNvPr id="61" name="Picture 60" descr="map.png"/>
          <p:cNvPicPr>
            <a:picLocks noChangeAspect="1"/>
          </p:cNvPicPr>
          <p:nvPr/>
        </p:nvPicPr>
        <p:blipFill>
          <a:blip r:embed="rId15" cstate="print"/>
          <a:stretch>
            <a:fillRect/>
          </a:stretch>
        </p:blipFill>
        <p:spPr>
          <a:xfrm>
            <a:off x="1143001" y="27774900"/>
            <a:ext cx="6898396" cy="4467662"/>
          </a:xfrm>
          <a:prstGeom prst="rect">
            <a:avLst/>
          </a:prstGeom>
        </p:spPr>
      </p:pic>
    </p:spTree>
    <p:extLst>
      <p:ext uri="{BB962C8B-B14F-4D97-AF65-F5344CB8AC3E}">
        <p14:creationId xmlns:p14="http://schemas.microsoft.com/office/powerpoint/2010/main" xmlns="" val="24435939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1031</TotalTime>
  <Words>2239</Words>
  <Application>Microsoft Office PowerPoint</Application>
  <PresentationFormat>Custom</PresentationFormat>
  <Paragraphs>74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Soiles</dc:creator>
  <cp:lastModifiedBy>soilestt</cp:lastModifiedBy>
  <cp:revision>26</cp:revision>
  <dcterms:created xsi:type="dcterms:W3CDTF">2018-04-05T16:47:33Z</dcterms:created>
  <dcterms:modified xsi:type="dcterms:W3CDTF">2018-04-09T19:42:34Z</dcterms:modified>
</cp:coreProperties>
</file>