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4020" r:id="rId1"/>
  </p:sldMasterIdLst>
  <p:notesMasterIdLst>
    <p:notesMasterId r:id="rId16"/>
  </p:notesMasterIdLst>
  <p:handoutMasterIdLst>
    <p:handoutMasterId r:id="rId17"/>
  </p:handoutMasterIdLst>
  <p:sldIdLst>
    <p:sldId id="256" r:id="rId2"/>
    <p:sldId id="301" r:id="rId3"/>
    <p:sldId id="310" r:id="rId4"/>
    <p:sldId id="321" r:id="rId5"/>
    <p:sldId id="274" r:id="rId6"/>
    <p:sldId id="292" r:id="rId7"/>
    <p:sldId id="282" r:id="rId8"/>
    <p:sldId id="276" r:id="rId9"/>
    <p:sldId id="297" r:id="rId10"/>
    <p:sldId id="291" r:id="rId11"/>
    <p:sldId id="284" r:id="rId12"/>
    <p:sldId id="285" r:id="rId13"/>
    <p:sldId id="293" r:id="rId14"/>
    <p:sldId id="270" r:id="rId15"/>
  </p:sldIdLst>
  <p:sldSz cx="12192000" cy="6858000"/>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9" autoAdjust="0"/>
    <p:restoredTop sz="93746" autoAdjust="0"/>
  </p:normalViewPr>
  <p:slideViewPr>
    <p:cSldViewPr snapToGrid="0">
      <p:cViewPr varScale="1">
        <p:scale>
          <a:sx n="76" d="100"/>
          <a:sy n="76" d="100"/>
        </p:scale>
        <p:origin x="5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7625" y="0"/>
            <a:ext cx="2951163" cy="498475"/>
          </a:xfrm>
          <a:prstGeom prst="rect">
            <a:avLst/>
          </a:prstGeom>
        </p:spPr>
        <p:txBody>
          <a:bodyPr vert="horz" lIns="91440" tIns="45720" rIns="91440" bIns="45720" rtlCol="0"/>
          <a:lstStyle>
            <a:lvl1pPr algn="r">
              <a:defRPr sz="1200"/>
            </a:lvl1pPr>
          </a:lstStyle>
          <a:p>
            <a:fld id="{8F495AA8-9768-455E-A763-6CDE2A8DF9A5}" type="datetimeFigureOut">
              <a:rPr lang="en-GB" smtClean="0"/>
              <a:t>25/09/2019</a:t>
            </a:fld>
            <a:endParaRPr lang="en-GB"/>
          </a:p>
        </p:txBody>
      </p:sp>
      <p:sp>
        <p:nvSpPr>
          <p:cNvPr id="4" name="Footer Placeholder 3"/>
          <p:cNvSpPr>
            <a:spLocks noGrp="1"/>
          </p:cNvSpPr>
          <p:nvPr>
            <p:ph type="ftr" sz="quarter" idx="2"/>
          </p:nvPr>
        </p:nvSpPr>
        <p:spPr>
          <a:xfrm>
            <a:off x="0" y="9444038"/>
            <a:ext cx="2951163" cy="4984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7625" y="9444038"/>
            <a:ext cx="2951163" cy="498475"/>
          </a:xfrm>
          <a:prstGeom prst="rect">
            <a:avLst/>
          </a:prstGeom>
        </p:spPr>
        <p:txBody>
          <a:bodyPr vert="horz" lIns="91440" tIns="45720" rIns="91440" bIns="45720" rtlCol="0" anchor="b"/>
          <a:lstStyle>
            <a:lvl1pPr algn="r">
              <a:defRPr sz="1200"/>
            </a:lvl1pPr>
          </a:lstStyle>
          <a:p>
            <a:fld id="{03AAAD43-3163-4738-A826-681EE300EB15}" type="slidenum">
              <a:rPr lang="en-GB" smtClean="0"/>
              <a:t>‹#›</a:t>
            </a:fld>
            <a:endParaRPr lang="en-GB"/>
          </a:p>
        </p:txBody>
      </p:sp>
    </p:spTree>
    <p:extLst>
      <p:ext uri="{BB962C8B-B14F-4D97-AF65-F5344CB8AC3E}">
        <p14:creationId xmlns:p14="http://schemas.microsoft.com/office/powerpoint/2010/main" val="17072066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9E49690E-95D1-4798-A041-78CBBCB145EB}" type="datetimeFigureOut">
              <a:rPr lang="en-GB" smtClean="0"/>
              <a:t>25/09/2019</a:t>
            </a:fld>
            <a:endParaRPr lang="en-GB"/>
          </a:p>
        </p:txBody>
      </p:sp>
      <p:sp>
        <p:nvSpPr>
          <p:cNvPr id="4" name="Slide Image Placeholder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80184B0F-89A6-406F-85F5-926E71D1A044}" type="slidenum">
              <a:rPr lang="en-GB" smtClean="0"/>
              <a:t>‹#›</a:t>
            </a:fld>
            <a:endParaRPr lang="en-GB"/>
          </a:p>
        </p:txBody>
      </p:sp>
    </p:spTree>
    <p:extLst>
      <p:ext uri="{BB962C8B-B14F-4D97-AF65-F5344CB8AC3E}">
        <p14:creationId xmlns:p14="http://schemas.microsoft.com/office/powerpoint/2010/main" val="3509287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受</a:t>
            </a:r>
            <a:r>
              <a:rPr lang="en-US" altLang="zh-CN" dirty="0"/>
              <a:t>CO2</a:t>
            </a:r>
            <a:r>
              <a:rPr lang="zh-CN" altLang="en-US" dirty="0"/>
              <a:t>影响断层附近页岩的</a:t>
            </a:r>
            <a:r>
              <a:rPr lang="en-US" altLang="zh-CN" dirty="0"/>
              <a:t>CO2-</a:t>
            </a:r>
            <a:r>
              <a:rPr lang="zh-CN" altLang="en-US" dirty="0"/>
              <a:t>水</a:t>
            </a:r>
            <a:r>
              <a:rPr lang="en-US" altLang="zh-CN" dirty="0"/>
              <a:t>-</a:t>
            </a:r>
            <a:r>
              <a:rPr lang="zh-CN" altLang="en-US" dirty="0"/>
              <a:t>围岩的长期反应</a:t>
            </a:r>
            <a:endParaRPr lang="en-GB" dirty="0"/>
          </a:p>
        </p:txBody>
      </p:sp>
      <p:sp>
        <p:nvSpPr>
          <p:cNvPr id="4" name="Slide Number Placeholder 3"/>
          <p:cNvSpPr>
            <a:spLocks noGrp="1"/>
          </p:cNvSpPr>
          <p:nvPr>
            <p:ph type="sldNum" sz="quarter" idx="10"/>
          </p:nvPr>
        </p:nvSpPr>
        <p:spPr/>
        <p:txBody>
          <a:bodyPr/>
          <a:lstStyle/>
          <a:p>
            <a:fld id="{80184B0F-89A6-406F-85F5-926E71D1A044}" type="slidenum">
              <a:rPr lang="en-GB" smtClean="0"/>
              <a:t>1</a:t>
            </a:fld>
            <a:endParaRPr lang="en-GB"/>
          </a:p>
        </p:txBody>
      </p:sp>
    </p:spTree>
    <p:extLst>
      <p:ext uri="{BB962C8B-B14F-4D97-AF65-F5344CB8AC3E}">
        <p14:creationId xmlns:p14="http://schemas.microsoft.com/office/powerpoint/2010/main" val="3876781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.CO2-rich fluid has penetrated the fault zone and deposited carbonates in the hanging wall of the main fault. But the influencing radius is limited for less than 17m. Samples further than 17m away from the fault are unaltered. The fluid could only alter the host rocks that have already fractured. Cannot dissolve or deposit carbonates in unaltered Mancos</a:t>
            </a:r>
          </a:p>
          <a:p>
            <a:r>
              <a:rPr lang="zh-CN" altLang="en-US" dirty="0"/>
              <a:t>和实验不同：</a:t>
            </a:r>
            <a:r>
              <a:rPr lang="en-US" altLang="zh-CN" dirty="0"/>
              <a:t>1. </a:t>
            </a:r>
            <a:r>
              <a:rPr lang="zh-CN" altLang="en-US" dirty="0"/>
              <a:t>空间尺度不同（大尺度）；</a:t>
            </a:r>
            <a:r>
              <a:rPr lang="en-US" altLang="zh-CN" dirty="0"/>
              <a:t>3. </a:t>
            </a:r>
            <a:r>
              <a:rPr lang="zh-CN" altLang="en-US" dirty="0"/>
              <a:t>时间尺度不同（上万年</a:t>
            </a:r>
            <a:r>
              <a:rPr lang="en-US" altLang="zh-CN" dirty="0"/>
              <a:t>vs.90</a:t>
            </a:r>
            <a:r>
              <a:rPr lang="zh-CN" altLang="en-US" dirty="0"/>
              <a:t>天）</a:t>
            </a:r>
            <a:r>
              <a:rPr lang="en-US" altLang="zh-CN" dirty="0"/>
              <a:t>2.</a:t>
            </a:r>
            <a:r>
              <a:rPr lang="zh-CN" altLang="en-US" dirty="0"/>
              <a:t> 流态不同（层流，扩散）；</a:t>
            </a:r>
            <a:r>
              <a:rPr lang="en-US" altLang="zh-CN" dirty="0"/>
              <a:t>3.</a:t>
            </a:r>
            <a:r>
              <a:rPr lang="zh-CN" altLang="en-US" dirty="0"/>
              <a:t>温压条件不同（常温常压）</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dirty="0">
                <a:latin typeface="Arial" panose="020B0604020202020204" pitchFamily="34" charset="0"/>
              </a:rPr>
              <a:t>calcite fraction vs. distance from the main fault. Sample YS014-28 contains especially low total calcite because of massive dissolution, and Sample YS014-29 contains exceptional high calcite because of deposition of secondary calcites.</a:t>
            </a:r>
          </a:p>
          <a:p>
            <a:endParaRPr lang="en-GB" dirty="0"/>
          </a:p>
        </p:txBody>
      </p:sp>
      <p:sp>
        <p:nvSpPr>
          <p:cNvPr id="4" name="Slide Number Placeholder 3"/>
          <p:cNvSpPr>
            <a:spLocks noGrp="1"/>
          </p:cNvSpPr>
          <p:nvPr>
            <p:ph type="sldNum" sz="quarter" idx="10"/>
          </p:nvPr>
        </p:nvSpPr>
        <p:spPr/>
        <p:txBody>
          <a:bodyPr/>
          <a:lstStyle/>
          <a:p>
            <a:fld id="{80184B0F-89A6-406F-85F5-926E71D1A044}" type="slidenum">
              <a:rPr lang="en-GB" smtClean="0"/>
              <a:t>12</a:t>
            </a:fld>
            <a:endParaRPr lang="en-GB"/>
          </a:p>
        </p:txBody>
      </p:sp>
    </p:spTree>
    <p:extLst>
      <p:ext uri="{BB962C8B-B14F-4D97-AF65-F5344CB8AC3E}">
        <p14:creationId xmlns:p14="http://schemas.microsoft.com/office/powerpoint/2010/main" val="342015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Three potential leakage ways: a. from wellbores (when the wells are degraded or abandoned inappropriately); b. from caprocks where the buoyancy force of the column exceeds the capillary pressure; c. from the pre-existing fractures and faults that are not properly infilled, or from CO2 injection induced or new fractures and faults. </a:t>
            </a:r>
          </a:p>
          <a:p>
            <a:r>
              <a:rPr lang="en-US" altLang="zh-CN" dirty="0"/>
              <a:t>Studying methods: </a:t>
            </a:r>
          </a:p>
          <a:p>
            <a:r>
              <a:rPr lang="en-US" altLang="zh-CN" dirty="0"/>
              <a:t>lab experiments; numerical modelling; natural analogues: provide information that can be potentially integrated into reservoir-scale; geological timescale modelling. </a:t>
            </a:r>
            <a:endParaRPr lang="zh-CN" altLang="en-US" dirty="0"/>
          </a:p>
        </p:txBody>
      </p:sp>
      <p:sp>
        <p:nvSpPr>
          <p:cNvPr id="4" name="灯片编号占位符 3"/>
          <p:cNvSpPr>
            <a:spLocks noGrp="1"/>
          </p:cNvSpPr>
          <p:nvPr>
            <p:ph type="sldNum" sz="quarter" idx="5"/>
          </p:nvPr>
        </p:nvSpPr>
        <p:spPr/>
        <p:txBody>
          <a:bodyPr/>
          <a:lstStyle/>
          <a:p>
            <a:fld id="{80184B0F-89A6-406F-85F5-926E71D1A044}" type="slidenum">
              <a:rPr lang="en-GB" smtClean="0"/>
              <a:t>4</a:t>
            </a:fld>
            <a:endParaRPr lang="en-GB"/>
          </a:p>
        </p:txBody>
      </p:sp>
    </p:spTree>
    <p:extLst>
      <p:ext uri="{BB962C8B-B14F-4D97-AF65-F5344CB8AC3E}">
        <p14:creationId xmlns:p14="http://schemas.microsoft.com/office/powerpoint/2010/main" val="339534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Crystal Geyser is well known examples of natural CO2 leakage systems. Crystal Geyser locates in the northern end of Paradox Basin, at Utah State , it’s on the cross section of the Green River and the Little Grand Wash fault, The Green River region contains a number of hydrocarbon fields and CO</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fields. CO2 derived from the crust migrating upwards through the Little Grand Wash fault/Salt Wash Graben fault, and deposited multiple travertines alongside the footwall of the fault. The leakage has been last for over 400k years, which could be used as natural analogue to investigate on how CO</a:t>
            </a:r>
            <a:r>
              <a:rPr lang="en-GB" sz="1200" kern="1200" baseline="-250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-rich fluid could alter the ambient rocks in the geological timescale.</a:t>
            </a:r>
            <a:endParaRPr lang="en-GB" dirty="0"/>
          </a:p>
        </p:txBody>
      </p:sp>
      <p:sp>
        <p:nvSpPr>
          <p:cNvPr id="4" name="Slide Number Placeholder 3"/>
          <p:cNvSpPr>
            <a:spLocks noGrp="1"/>
          </p:cNvSpPr>
          <p:nvPr>
            <p:ph type="sldNum" sz="quarter" idx="10"/>
          </p:nvPr>
        </p:nvSpPr>
        <p:spPr/>
        <p:txBody>
          <a:bodyPr/>
          <a:lstStyle/>
          <a:p>
            <a:fld id="{80184B0F-89A6-406F-85F5-926E71D1A044}" type="slidenum">
              <a:rPr lang="en-GB" smtClean="0"/>
              <a:t>5</a:t>
            </a:fld>
            <a:endParaRPr lang="en-GB"/>
          </a:p>
        </p:txBody>
      </p:sp>
    </p:spTree>
    <p:extLst>
      <p:ext uri="{BB962C8B-B14F-4D97-AF65-F5344CB8AC3E}">
        <p14:creationId xmlns:p14="http://schemas.microsoft.com/office/powerpoint/2010/main" val="3890774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schematic sketch of the Little Grand Wash fault. Here is the picture of the crystal geyser. It’s an active cool CO</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spring, It began erupting when the Glen Ruby # well was drilled in 1935. the eruption is about 10m high. The spring water is a mixture of CO</a:t>
            </a:r>
            <a:r>
              <a:rPr lang="en-GB" sz="1200" kern="1200" baseline="-25000" dirty="0">
                <a:solidFill>
                  <a:schemeClr val="tx1"/>
                </a:solidFill>
                <a:effectLst/>
                <a:latin typeface="+mn-lt"/>
                <a:ea typeface="+mn-ea"/>
                <a:cs typeface="+mn-cs"/>
              </a:rPr>
              <a:t>2</a:t>
            </a:r>
            <a:r>
              <a:rPr lang="en-GB" sz="1200" kern="1200" baseline="0" dirty="0">
                <a:solidFill>
                  <a:schemeClr val="tx1"/>
                </a:solidFill>
                <a:effectLst/>
                <a:latin typeface="+mn-lt"/>
                <a:ea typeface="+mn-ea"/>
                <a:cs typeface="+mn-cs"/>
              </a:rPr>
              <a:t> rich brine water form the depth, and the recharged meteoric water from the surface. The chart shows the composition of the gas </a:t>
            </a:r>
            <a:r>
              <a:rPr lang="en-GB" sz="1200" kern="1200" baseline="0" dirty="0" err="1">
                <a:solidFill>
                  <a:schemeClr val="tx1"/>
                </a:solidFill>
                <a:effectLst/>
                <a:latin typeface="+mn-lt"/>
                <a:ea typeface="+mn-ea"/>
                <a:cs typeface="+mn-cs"/>
              </a:rPr>
              <a:t>exsolved</a:t>
            </a:r>
            <a:r>
              <a:rPr lang="en-GB" sz="1200" kern="1200" baseline="0" dirty="0">
                <a:solidFill>
                  <a:schemeClr val="tx1"/>
                </a:solidFill>
                <a:effectLst/>
                <a:latin typeface="+mn-lt"/>
                <a:ea typeface="+mn-ea"/>
                <a:cs typeface="+mn-cs"/>
              </a:rPr>
              <a:t> from the water. </a:t>
            </a:r>
            <a:r>
              <a:rPr lang="en-GB" sz="1200" kern="1200" baseline="0" dirty="0" err="1">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erupted water is majorly composed of CO2, with minor </a:t>
            </a:r>
            <a:r>
              <a:rPr lang="en-US" sz="1200" kern="1200" baseline="0" dirty="0">
                <a:solidFill>
                  <a:schemeClr val="tx1"/>
                </a:solidFill>
                <a:effectLst/>
                <a:latin typeface="+mn-lt"/>
                <a:ea typeface="+mn-ea"/>
                <a:cs typeface="+mn-cs"/>
              </a:rPr>
              <a:t>nitrogen and argon. </a:t>
            </a:r>
            <a:endParaRPr lang="en-GB" dirty="0"/>
          </a:p>
        </p:txBody>
      </p:sp>
      <p:sp>
        <p:nvSpPr>
          <p:cNvPr id="4" name="Slide Number Placeholder 3"/>
          <p:cNvSpPr>
            <a:spLocks noGrp="1"/>
          </p:cNvSpPr>
          <p:nvPr>
            <p:ph type="sldNum" sz="quarter" idx="10"/>
          </p:nvPr>
        </p:nvSpPr>
        <p:spPr/>
        <p:txBody>
          <a:bodyPr/>
          <a:lstStyle/>
          <a:p>
            <a:fld id="{80184B0F-89A6-406F-85F5-926E71D1A044}" type="slidenum">
              <a:rPr lang="en-GB" smtClean="0"/>
              <a:t>6</a:t>
            </a:fld>
            <a:endParaRPr lang="en-GB"/>
          </a:p>
        </p:txBody>
      </p:sp>
    </p:spTree>
    <p:extLst>
      <p:ext uri="{BB962C8B-B14F-4D97-AF65-F5344CB8AC3E}">
        <p14:creationId xmlns:p14="http://schemas.microsoft.com/office/powerpoint/2010/main" val="2301608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Here is a map of the travertines in relationship with the Little Grand Wash fault. Most of the travertines are on the footwall side of the fault. The existence of springs and travertines, deposition of veins and diagenetic alteration are the proof of the faults acting as conduits for fluid migration . Travertines are formed from the CO2 degassing of the Calcium-rich ground water (see the equation). </a:t>
            </a:r>
          </a:p>
          <a:p>
            <a:pPr marL="228600" indent="-228600">
              <a:buAutoNum type="arabicPeriod"/>
            </a:pPr>
            <a:r>
              <a:rPr lang="en-GB" dirty="0"/>
              <a:t>The</a:t>
            </a:r>
            <a:r>
              <a:rPr lang="zh-CN" altLang="en-US" dirty="0"/>
              <a:t> </a:t>
            </a:r>
            <a:r>
              <a:rPr lang="en-GB" altLang="zh-CN" dirty="0"/>
              <a:t>sketch of the cross section of the fault, with fault core is about 1-3m wide. Various directions of the fractures and cracks are displayed in the damaged zone of the host rock,</a:t>
            </a:r>
            <a:r>
              <a:rPr lang="zh-CN" altLang="en-US" dirty="0"/>
              <a:t> </a:t>
            </a:r>
            <a:r>
              <a:rPr lang="en-GB" altLang="zh-CN" dirty="0"/>
              <a:t>which</a:t>
            </a:r>
            <a:r>
              <a:rPr lang="zh-CN" altLang="en-US" dirty="0"/>
              <a:t> </a:t>
            </a:r>
            <a:r>
              <a:rPr lang="en-GB" altLang="zh-CN" dirty="0"/>
              <a:t>promote</a:t>
            </a:r>
            <a:r>
              <a:rPr lang="zh-CN" altLang="en-US" dirty="0"/>
              <a:t> </a:t>
            </a:r>
            <a:r>
              <a:rPr lang="en-GB" altLang="zh-CN" dirty="0"/>
              <a:t>to the permeability of the fault zone. </a:t>
            </a:r>
          </a:p>
          <a:p>
            <a:pPr marL="228600" indent="-228600">
              <a:buAutoNum type="arabicPeriod"/>
            </a:pPr>
            <a:r>
              <a:rPr lang="en-GB" dirty="0"/>
              <a:t>The outcrop of the footwall is mostly composed of Jurassic sandstones, and the hanging wall is mostly covered by Mancos shale.</a:t>
            </a:r>
            <a:r>
              <a:rPr lang="en-GB" sz="1200" kern="1200" dirty="0">
                <a:solidFill>
                  <a:schemeClr val="tx1"/>
                </a:solidFill>
                <a:effectLst/>
                <a:latin typeface="+mn-lt"/>
                <a:ea typeface="+mn-ea"/>
                <a:cs typeface="+mn-cs"/>
              </a:rPr>
              <a:t>  We sampled sandstones on footwall and Mancos from the host rock of T3, T4 and T6 to see how the host rock has been changed by the fluid. </a:t>
            </a:r>
            <a:endParaRPr lang="en-GB" dirty="0"/>
          </a:p>
        </p:txBody>
      </p:sp>
      <p:sp>
        <p:nvSpPr>
          <p:cNvPr id="4" name="Slide Number Placeholder 3"/>
          <p:cNvSpPr>
            <a:spLocks noGrp="1"/>
          </p:cNvSpPr>
          <p:nvPr>
            <p:ph type="sldNum" sz="quarter" idx="10"/>
          </p:nvPr>
        </p:nvSpPr>
        <p:spPr/>
        <p:txBody>
          <a:bodyPr/>
          <a:lstStyle/>
          <a:p>
            <a:fld id="{80184B0F-89A6-406F-85F5-926E71D1A044}" type="slidenum">
              <a:rPr lang="en-GB" smtClean="0"/>
              <a:t>7</a:t>
            </a:fld>
            <a:endParaRPr lang="en-GB"/>
          </a:p>
        </p:txBody>
      </p:sp>
    </p:spTree>
    <p:extLst>
      <p:ext uri="{BB962C8B-B14F-4D97-AF65-F5344CB8AC3E}">
        <p14:creationId xmlns:p14="http://schemas.microsoft.com/office/powerpoint/2010/main" val="213676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first place, we investigated on whether the erupted spring is the same as the paleo-fluid that deposited the carbonate veins. We sampled one thick banded vein from the footwall of the Little Grand Wash fault. We used a series of geochemistry methods on white banded veins to examine the composition of the paleo-fluid.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zh-CN" baseline="30000" dirty="0"/>
              <a:t>87</a:t>
            </a:r>
            <a:r>
              <a:rPr lang="en-GB" altLang="zh-CN" dirty="0"/>
              <a:t>Sr/</a:t>
            </a:r>
            <a:r>
              <a:rPr lang="en-GB" altLang="zh-CN" baseline="30000" dirty="0"/>
              <a:t>86</a:t>
            </a:r>
            <a:r>
              <a:rPr lang="en-GB" altLang="zh-CN" dirty="0"/>
              <a:t>Sr ratio is used to identify whether the deposited carbonates are CO2-fluid related. The Sr isotope of the T2 vein and others (Paradox brine, CO2-charged Crystal Geyser…). There is no significant fractionation between the parent fluid and the precipitation for 87Sr/86Sr, so that 87Sr/86Sr value was utilized to distinguish the veins formed by diagenetic or from CO2-charged fluids. </a:t>
            </a:r>
          </a:p>
          <a:p>
            <a:endParaRPr lang="en-GB" dirty="0"/>
          </a:p>
        </p:txBody>
      </p:sp>
      <p:sp>
        <p:nvSpPr>
          <p:cNvPr id="4" name="Slide Number Placeholder 3"/>
          <p:cNvSpPr>
            <a:spLocks noGrp="1"/>
          </p:cNvSpPr>
          <p:nvPr>
            <p:ph type="sldNum" sz="quarter" idx="10"/>
          </p:nvPr>
        </p:nvSpPr>
        <p:spPr/>
        <p:txBody>
          <a:bodyPr/>
          <a:lstStyle/>
          <a:p>
            <a:fld id="{80184B0F-89A6-406F-85F5-926E71D1A044}" type="slidenum">
              <a:rPr lang="en-GB" smtClean="0"/>
              <a:t>8</a:t>
            </a:fld>
            <a:endParaRPr lang="en-GB"/>
          </a:p>
        </p:txBody>
      </p:sp>
    </p:spTree>
    <p:extLst>
      <p:ext uri="{BB962C8B-B14F-4D97-AF65-F5344CB8AC3E}">
        <p14:creationId xmlns:p14="http://schemas.microsoft.com/office/powerpoint/2010/main" val="13280040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During crystal growth, element substitution within the crystal and partition between the crystal and the solution occurs. Each element will partition between solid and liquid to make its chemical potential equal in each phase.  The result of the comparison reveals the composition of the paleo-fluid is very similar to the erupted spring water. So, we </a:t>
            </a:r>
            <a:r>
              <a:rPr lang="en-GB" sz="1200" kern="1200" dirty="0" err="1">
                <a:solidFill>
                  <a:schemeClr val="tx1"/>
                </a:solidFill>
                <a:effectLst/>
                <a:latin typeface="+mn-lt"/>
                <a:ea typeface="+mn-ea"/>
                <a:cs typeface="+mn-cs"/>
              </a:rPr>
              <a:t>coulld</a:t>
            </a:r>
            <a:r>
              <a:rPr lang="en-GB" sz="1200" kern="1200" dirty="0">
                <a:solidFill>
                  <a:schemeClr val="tx1"/>
                </a:solidFill>
                <a:effectLst/>
                <a:latin typeface="+mn-lt"/>
                <a:ea typeface="+mn-ea"/>
                <a:cs typeface="+mn-cs"/>
              </a:rPr>
              <a:t> confidently say that the fluid of 40,000-50,000 years that deposited the carbonate veins is the same as present spring water.</a:t>
            </a:r>
            <a:endParaRPr lang="en-GB" dirty="0"/>
          </a:p>
        </p:txBody>
      </p:sp>
      <p:sp>
        <p:nvSpPr>
          <p:cNvPr id="4" name="Slide Number Placeholder 3"/>
          <p:cNvSpPr>
            <a:spLocks noGrp="1"/>
          </p:cNvSpPr>
          <p:nvPr>
            <p:ph type="sldNum" sz="quarter" idx="10"/>
          </p:nvPr>
        </p:nvSpPr>
        <p:spPr/>
        <p:txBody>
          <a:bodyPr/>
          <a:lstStyle/>
          <a:p>
            <a:fld id="{80184B0F-89A6-406F-85F5-926E71D1A044}" type="slidenum">
              <a:rPr lang="en-GB" smtClean="0"/>
              <a:t>9</a:t>
            </a:fld>
            <a:endParaRPr lang="en-GB"/>
          </a:p>
        </p:txBody>
      </p:sp>
    </p:spTree>
    <p:extLst>
      <p:ext uri="{BB962C8B-B14F-4D97-AF65-F5344CB8AC3E}">
        <p14:creationId xmlns:p14="http://schemas.microsoft.com/office/powerpoint/2010/main" val="93366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Multiple evidences that CO2 has circulated in the sandstone footwall, and altered the host rock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fault fluid could induce the bleach the formations. The potential reduction fluid capable of reducing hematite include: hydrocarbons, </a:t>
            </a:r>
            <a:r>
              <a:rPr lang="en-US" dirty="0"/>
              <a:t>CO2</a:t>
            </a:r>
            <a:r>
              <a:rPr lang="en-GB" dirty="0"/>
              <a:t> and hydrogen sulphide (H2S) and bisulfide. Argument about the reduction : whether CO2 has been involved in the reduction? Isotopic data and </a:t>
            </a:r>
            <a:r>
              <a:rPr lang="en-GB" dirty="0" err="1"/>
              <a:t>modeling</a:t>
            </a:r>
            <a:r>
              <a:rPr lang="en-GB" dirty="0"/>
              <a:t> show that bleaching of red sandstones is distinct from hydrocarbon-related bleaching elsewhere on the Colorado, so hydrocarbon reduction has been ruled out. </a:t>
            </a:r>
            <a:r>
              <a:rPr lang="en-US" altLang="zh-CN" dirty="0"/>
              <a:t>But whether CO2 has involved in the reduction is still under discussion. </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 vertical veins are evidence for CO2-rich fluid association. They are very pervasive in footwall of the fault. thick calcite veins growing gradually vertically to horizontally</a:t>
            </a:r>
          </a:p>
        </p:txBody>
      </p:sp>
      <p:sp>
        <p:nvSpPr>
          <p:cNvPr id="4" name="Slide Number Placeholder 3"/>
          <p:cNvSpPr>
            <a:spLocks noGrp="1"/>
          </p:cNvSpPr>
          <p:nvPr>
            <p:ph type="sldNum" sz="quarter" idx="10"/>
          </p:nvPr>
        </p:nvSpPr>
        <p:spPr/>
        <p:txBody>
          <a:bodyPr/>
          <a:lstStyle/>
          <a:p>
            <a:fld id="{80184B0F-89A6-406F-85F5-926E71D1A044}" type="slidenum">
              <a:rPr lang="en-GB" smtClean="0"/>
              <a:t>10</a:t>
            </a:fld>
            <a:endParaRPr lang="en-GB"/>
          </a:p>
        </p:txBody>
      </p:sp>
    </p:spTree>
    <p:extLst>
      <p:ext uri="{BB962C8B-B14F-4D97-AF65-F5344CB8AC3E}">
        <p14:creationId xmlns:p14="http://schemas.microsoft.com/office/powerpoint/2010/main" val="191631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Based on the isotope studies and deposition environment analysis, coupled with the SEM studies on the morphologies of different types of calcite cements, end-members of the calcite cements that are from three different mechanisms are proposed.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foraminifera shells </a:t>
            </a:r>
          </a:p>
          <a:p>
            <a:endParaRPr lang="en-GB" dirty="0"/>
          </a:p>
          <a:p>
            <a:r>
              <a:rPr lang="en-GB" dirty="0"/>
              <a:t>Three source model: each source has unique carbon/oxygen isotope: Source A: depositional carbonates (fossils and early diagenetic). </a:t>
            </a:r>
            <a:r>
              <a:rPr lang="en-US" dirty="0"/>
              <a:t>Source B: carbonate deposits from CO2-rich fluid. Source 3: diagenetic carbons from hydrocarbon thermal degradation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Sample 33: unaltered Mancos. Primary calcite, complete fossils, no visible fractures, </a:t>
            </a:r>
          </a:p>
          <a:p>
            <a:r>
              <a:rPr lang="en-GB" dirty="0"/>
              <a:t>Sample 29: the nearest to the fault (14m): fractured in the same direction. Dissolved carbonates (white bits),</a:t>
            </a:r>
          </a:p>
          <a:p>
            <a:r>
              <a:rPr lang="en-GB" dirty="0"/>
              <a:t>Sample 31: only a few meters away from the sample 29, heavily cemented with secondary calcites.</a:t>
            </a:r>
          </a:p>
        </p:txBody>
      </p:sp>
      <p:sp>
        <p:nvSpPr>
          <p:cNvPr id="4" name="Slide Number Placeholder 3"/>
          <p:cNvSpPr>
            <a:spLocks noGrp="1"/>
          </p:cNvSpPr>
          <p:nvPr>
            <p:ph type="sldNum" sz="quarter" idx="10"/>
          </p:nvPr>
        </p:nvSpPr>
        <p:spPr/>
        <p:txBody>
          <a:bodyPr/>
          <a:lstStyle/>
          <a:p>
            <a:fld id="{80184B0F-89A6-406F-85F5-926E71D1A044}" type="slidenum">
              <a:rPr lang="en-GB" smtClean="0"/>
              <a:t>11</a:t>
            </a:fld>
            <a:endParaRPr lang="en-GB"/>
          </a:p>
        </p:txBody>
      </p:sp>
    </p:spTree>
    <p:extLst>
      <p:ext uri="{BB962C8B-B14F-4D97-AF65-F5344CB8AC3E}">
        <p14:creationId xmlns:p14="http://schemas.microsoft.com/office/powerpoint/2010/main" val="4231305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3770382-2E47-43A9-8028-6D2031C4B8C3}" type="datetimeFigureOut">
              <a:rPr lang="en-GB" smtClean="0"/>
              <a:t>25/09/2019</a:t>
            </a:fld>
            <a:endParaRPr lang="en-GB"/>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C1A2F851-45DB-41FE-8818-69CBEFE3FBC0}" type="slidenum">
              <a:rPr lang="en-GB" smtClean="0"/>
              <a:t>‹#›</a:t>
            </a:fld>
            <a:endParaRPr lang="en-GB"/>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06287076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70382-2E47-43A9-8028-6D2031C4B8C3}" type="datetimeFigureOut">
              <a:rPr lang="en-GB" smtClean="0"/>
              <a:t>25/09/2019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2F851-45DB-41FE-8818-69CBEFE3FBC0}" type="slidenum">
              <a:rPr lang="en-GB" smtClean="0"/>
              <a:t>‹#›</a:t>
            </a:fld>
            <a:endParaRPr lang="en-GB"/>
          </a:p>
        </p:txBody>
      </p:sp>
    </p:spTree>
    <p:extLst>
      <p:ext uri="{BB962C8B-B14F-4D97-AF65-F5344CB8AC3E}">
        <p14:creationId xmlns:p14="http://schemas.microsoft.com/office/powerpoint/2010/main" val="117412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770382-2E47-43A9-8028-6D2031C4B8C3}" type="datetimeFigureOut">
              <a:rPr lang="en-GB" smtClean="0"/>
              <a:t>25/09/2019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2F851-45DB-41FE-8818-69CBEFE3FBC0}" type="slidenum">
              <a:rPr lang="en-GB" smtClean="0"/>
              <a:t>‹#›</a:t>
            </a:fld>
            <a:endParaRPr lang="en-GB"/>
          </a:p>
        </p:txBody>
      </p:sp>
    </p:spTree>
    <p:extLst>
      <p:ext uri="{BB962C8B-B14F-4D97-AF65-F5344CB8AC3E}">
        <p14:creationId xmlns:p14="http://schemas.microsoft.com/office/powerpoint/2010/main" val="1134487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9ED201-0DDA-43D4-9B63-3AA5E7DF679A}" type="datetimeFigureOut">
              <a:rPr lang="en-GB" smtClean="0"/>
              <a:t>25/09/2019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A2F851-45DB-41FE-8818-69CBEFE3FBC0}" type="slidenum">
              <a:rPr lang="en-GB" smtClean="0"/>
              <a:t>‹#›</a:t>
            </a:fld>
            <a:endParaRPr lang="en-GB"/>
          </a:p>
        </p:txBody>
      </p:sp>
    </p:spTree>
    <p:extLst>
      <p:ext uri="{BB962C8B-B14F-4D97-AF65-F5344CB8AC3E}">
        <p14:creationId xmlns:p14="http://schemas.microsoft.com/office/powerpoint/2010/main" val="143951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3770382-2E47-43A9-8028-6D2031C4B8C3}" type="datetimeFigureOut">
              <a:rPr lang="en-GB" smtClean="0"/>
              <a:t>25/09/2019</a:t>
            </a:fld>
            <a:endParaRPr lang="en-GB"/>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GB"/>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C1A2F851-45DB-41FE-8818-69CBEFE3FBC0}" type="slidenum">
              <a:rPr lang="en-GB" smtClean="0"/>
              <a:t>‹#›</a:t>
            </a:fld>
            <a:endParaRPr lang="en-GB"/>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304625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3770382-2E47-43A9-8028-6D2031C4B8C3}" type="datetimeFigureOut">
              <a:rPr lang="en-GB" smtClean="0"/>
              <a:t>25/09/2019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A2F851-45DB-41FE-8818-69CBEFE3FBC0}" type="slidenum">
              <a:rPr lang="en-GB" smtClean="0"/>
              <a:t>‹#›</a:t>
            </a:fld>
            <a:endParaRPr lang="en-GB"/>
          </a:p>
        </p:txBody>
      </p:sp>
    </p:spTree>
    <p:extLst>
      <p:ext uri="{BB962C8B-B14F-4D97-AF65-F5344CB8AC3E}">
        <p14:creationId xmlns:p14="http://schemas.microsoft.com/office/powerpoint/2010/main" val="3958701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770382-2E47-43A9-8028-6D2031C4B8C3}" type="datetimeFigureOut">
              <a:rPr lang="en-GB" smtClean="0"/>
              <a:t>25/09/2019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A2F851-45DB-41FE-8818-69CBEFE3FBC0}" type="slidenum">
              <a:rPr lang="en-GB" smtClean="0"/>
              <a:t>‹#›</a:t>
            </a:fld>
            <a:endParaRPr lang="en-GB"/>
          </a:p>
        </p:txBody>
      </p:sp>
    </p:spTree>
    <p:extLst>
      <p:ext uri="{BB962C8B-B14F-4D97-AF65-F5344CB8AC3E}">
        <p14:creationId xmlns:p14="http://schemas.microsoft.com/office/powerpoint/2010/main" val="60045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3770382-2E47-43A9-8028-6D2031C4B8C3}" type="datetimeFigureOut">
              <a:rPr lang="en-GB" smtClean="0"/>
              <a:t>25/09/2019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A2F851-45DB-41FE-8818-69CBEFE3FBC0}" type="slidenum">
              <a:rPr lang="en-GB" smtClean="0"/>
              <a:t>‹#›</a:t>
            </a:fld>
            <a:endParaRPr lang="en-GB"/>
          </a:p>
        </p:txBody>
      </p:sp>
    </p:spTree>
    <p:extLst>
      <p:ext uri="{BB962C8B-B14F-4D97-AF65-F5344CB8AC3E}">
        <p14:creationId xmlns:p14="http://schemas.microsoft.com/office/powerpoint/2010/main" val="1076945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770382-2E47-43A9-8028-6D2031C4B8C3}" type="datetimeFigureOut">
              <a:rPr lang="en-GB" smtClean="0"/>
              <a:t>25/09/2019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A2F851-45DB-41FE-8818-69CBEFE3FBC0}" type="slidenum">
              <a:rPr lang="en-GB" smtClean="0"/>
              <a:t>‹#›</a:t>
            </a:fld>
            <a:endParaRPr lang="en-GB"/>
          </a:p>
        </p:txBody>
      </p:sp>
    </p:spTree>
    <p:extLst>
      <p:ext uri="{BB962C8B-B14F-4D97-AF65-F5344CB8AC3E}">
        <p14:creationId xmlns:p14="http://schemas.microsoft.com/office/powerpoint/2010/main" val="410660313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3770382-2E47-43A9-8028-6D2031C4B8C3}" type="datetimeFigureOut">
              <a:rPr lang="en-GB" smtClean="0"/>
              <a:t>25/09/2019</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GB"/>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1A2F851-45DB-41FE-8818-69CBEFE3FBC0}"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3227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3770382-2E47-43A9-8028-6D2031C4B8C3}" type="datetimeFigureOut">
              <a:rPr lang="en-GB" smtClean="0"/>
              <a:t>25/09/2019</a:t>
            </a:fld>
            <a:endParaRPr lang="en-GB"/>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C1A2F851-45DB-41FE-8818-69CBEFE3FBC0}" type="slidenum">
              <a:rPr lang="en-GB" smtClean="0"/>
              <a:t>‹#›</a:t>
            </a:fld>
            <a:endParaRPr lang="en-GB"/>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7266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3770382-2E47-43A9-8028-6D2031C4B8C3}" type="datetimeFigureOut">
              <a:rPr lang="en-GB" smtClean="0"/>
              <a:t>25/09/2019</a:t>
            </a:fld>
            <a:endParaRPr lang="en-GB"/>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GB"/>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C1A2F851-45DB-41FE-8818-69CBEFE3FBC0}" type="slidenum">
              <a:rPr lang="en-GB" smtClean="0"/>
              <a:t>‹#›</a:t>
            </a:fld>
            <a:endParaRPr lang="en-GB"/>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9886904"/>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1930" y="1476375"/>
            <a:ext cx="9828140" cy="2100263"/>
          </a:xfrm>
          <a:noFill/>
        </p:spPr>
        <p:txBody>
          <a:bodyPr>
            <a:noAutofit/>
          </a:bodyPr>
          <a:lstStyle/>
          <a:p>
            <a:r>
              <a:rPr lang="en-US" altLang="zh-CN" sz="3200" dirty="0"/>
              <a:t>Long-term behaviour of CO</a:t>
            </a:r>
            <a:r>
              <a:rPr lang="en-US" altLang="zh-CN" sz="3200" baseline="-25000" dirty="0"/>
              <a:t>2</a:t>
            </a:r>
            <a:r>
              <a:rPr lang="en-US" altLang="zh-CN" sz="3200" dirty="0"/>
              <a:t>-rich fluid in the little grand wash fault, Utah, USA</a:t>
            </a:r>
            <a:br>
              <a:rPr lang="en-US" altLang="zh-CN" sz="3200" dirty="0"/>
            </a:br>
            <a:endParaRPr lang="en-GB" sz="3200" b="1" dirty="0"/>
          </a:p>
        </p:txBody>
      </p:sp>
      <p:sp>
        <p:nvSpPr>
          <p:cNvPr id="3" name="Subtitle 2"/>
          <p:cNvSpPr>
            <a:spLocks noGrp="1"/>
          </p:cNvSpPr>
          <p:nvPr>
            <p:ph type="subTitle" idx="1"/>
          </p:nvPr>
        </p:nvSpPr>
        <p:spPr>
          <a:xfrm>
            <a:off x="1524000" y="4026576"/>
            <a:ext cx="9144000" cy="1464904"/>
          </a:xfrm>
          <a:noFill/>
        </p:spPr>
        <p:txBody>
          <a:bodyPr>
            <a:noAutofit/>
          </a:bodyPr>
          <a:lstStyle/>
          <a:p>
            <a:r>
              <a:rPr lang="en-GB" sz="1800" b="1" dirty="0" err="1"/>
              <a:t>Dr.</a:t>
            </a:r>
            <a:r>
              <a:rPr lang="en-GB" sz="1800" b="1" dirty="0"/>
              <a:t> Yutong Shu</a:t>
            </a:r>
            <a:r>
              <a:rPr lang="en-GB" sz="1800" b="1" baseline="30000" dirty="0"/>
              <a:t>1</a:t>
            </a:r>
            <a:r>
              <a:rPr lang="en-US" sz="1800" b="1" baseline="30000" dirty="0"/>
              <a:t>,2</a:t>
            </a:r>
            <a:r>
              <a:rPr lang="en-GB" sz="1800" b="1" dirty="0"/>
              <a:t>,</a:t>
            </a:r>
            <a:r>
              <a:rPr lang="zh-CN" altLang="en-US" sz="1800" b="1" dirty="0"/>
              <a:t> </a:t>
            </a:r>
            <a:r>
              <a:rPr lang="en-US" altLang="zh-CN" sz="1800" b="1" dirty="0"/>
              <a:t>Dr. Mark Wilkinson</a:t>
            </a:r>
            <a:r>
              <a:rPr lang="en-US" altLang="zh-CN" sz="1800" b="1" baseline="30000" dirty="0"/>
              <a:t>2</a:t>
            </a:r>
            <a:r>
              <a:rPr lang="en-US" altLang="zh-CN" sz="1800" b="1" dirty="0"/>
              <a:t>, Prof. Stuart Haszeldine</a:t>
            </a:r>
            <a:r>
              <a:rPr lang="en-US" altLang="zh-CN" sz="1800" b="1" baseline="30000" dirty="0"/>
              <a:t>2</a:t>
            </a:r>
            <a:r>
              <a:rPr lang="en-US" altLang="zh-CN" sz="1800" b="1" dirty="0"/>
              <a:t>, Prof. </a:t>
            </a:r>
            <a:r>
              <a:rPr lang="en-US" altLang="zh-CN" sz="1800" b="1" dirty="0" err="1"/>
              <a:t>Xiangyun</a:t>
            </a:r>
            <a:r>
              <a:rPr lang="en-US" altLang="zh-CN" sz="1800" b="1" dirty="0"/>
              <a:t> Hu</a:t>
            </a:r>
            <a:r>
              <a:rPr lang="en-US" altLang="zh-CN" sz="1800" b="1" baseline="30000" dirty="0"/>
              <a:t>1</a:t>
            </a:r>
            <a:r>
              <a:rPr lang="zh-CN" altLang="en-US" sz="1800" b="1" dirty="0"/>
              <a:t>，</a:t>
            </a:r>
            <a:r>
              <a:rPr lang="en-US" altLang="zh-CN" sz="1800" b="1" dirty="0"/>
              <a:t>Dr. </a:t>
            </a:r>
            <a:r>
              <a:rPr lang="en-US" altLang="zh-CN" sz="1800" b="1" dirty="0" err="1"/>
              <a:t>Yihe</a:t>
            </a:r>
            <a:r>
              <a:rPr lang="en-US" altLang="zh-CN" sz="1800" b="1" dirty="0"/>
              <a:t> Li</a:t>
            </a:r>
            <a:r>
              <a:rPr lang="en-US" altLang="zh-CN" sz="1800" b="1" baseline="30000" dirty="0"/>
              <a:t>1</a:t>
            </a:r>
            <a:r>
              <a:rPr lang="en-US" altLang="zh-CN" sz="1800" b="1" dirty="0"/>
              <a:t>, Prof. </a:t>
            </a:r>
            <a:r>
              <a:rPr lang="en-US" altLang="zh-CN" sz="1800" b="1" dirty="0" err="1"/>
              <a:t>Yangyi</a:t>
            </a:r>
            <a:r>
              <a:rPr lang="en-US" altLang="zh-CN" sz="1800" b="1" dirty="0"/>
              <a:t> Sun</a:t>
            </a:r>
            <a:r>
              <a:rPr lang="en-US" altLang="zh-CN" sz="1800" b="1" baseline="30000" dirty="0"/>
              <a:t>1</a:t>
            </a:r>
            <a:endParaRPr lang="en-US" altLang="zh-CN" sz="1800" b="1" dirty="0"/>
          </a:p>
          <a:p>
            <a:r>
              <a:rPr lang="en-GB" sz="1800" b="1" i="1" baseline="30000" dirty="0"/>
              <a:t>1</a:t>
            </a:r>
            <a:r>
              <a:rPr lang="en-GB" sz="1800" b="1" i="1" dirty="0"/>
              <a:t>China University of Geosciences, </a:t>
            </a:r>
          </a:p>
          <a:p>
            <a:r>
              <a:rPr lang="en-US" altLang="zh-CN" sz="1800" b="1" i="1" baseline="30000" dirty="0"/>
              <a:t>2</a:t>
            </a:r>
            <a:r>
              <a:rPr lang="en-US" altLang="zh-CN" sz="1800" b="1" i="1" dirty="0"/>
              <a:t>University </a:t>
            </a:r>
            <a:r>
              <a:rPr lang="en-GB" altLang="zh-CN" sz="1800" b="1" i="1" dirty="0"/>
              <a:t>of</a:t>
            </a:r>
            <a:r>
              <a:rPr lang="zh-CN" altLang="en-US" sz="1800" b="1" i="1" dirty="0"/>
              <a:t> </a:t>
            </a:r>
            <a:r>
              <a:rPr lang="en-GB" altLang="zh-CN" sz="1800" b="1" i="1" dirty="0"/>
              <a:t>Edinburgh</a:t>
            </a:r>
          </a:p>
        </p:txBody>
      </p:sp>
      <p:pic>
        <p:nvPicPr>
          <p:cNvPr id="5" name="图片 4">
            <a:extLst>
              <a:ext uri="{FF2B5EF4-FFF2-40B4-BE49-F238E27FC236}">
                <a16:creationId xmlns:a16="http://schemas.microsoft.com/office/drawing/2014/main" id="{3C49B29F-B638-4367-A721-DF20B1C17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931" y="878131"/>
            <a:ext cx="3834991" cy="812498"/>
          </a:xfrm>
          <a:prstGeom prst="rect">
            <a:avLst/>
          </a:prstGeom>
        </p:spPr>
      </p:pic>
      <p:pic>
        <p:nvPicPr>
          <p:cNvPr id="6" name="图片 5">
            <a:extLst>
              <a:ext uri="{FF2B5EF4-FFF2-40B4-BE49-F238E27FC236}">
                <a16:creationId xmlns:a16="http://schemas.microsoft.com/office/drawing/2014/main" id="{E03E9C78-ED9A-4E32-BD7F-DD4635EF9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63"/>
            <a:ext cx="12095922" cy="860629"/>
          </a:xfrm>
          <a:prstGeom prst="rect">
            <a:avLst/>
          </a:prstGeom>
        </p:spPr>
      </p:pic>
    </p:spTree>
    <p:extLst>
      <p:ext uri="{BB962C8B-B14F-4D97-AF65-F5344CB8AC3E}">
        <p14:creationId xmlns:p14="http://schemas.microsoft.com/office/powerpoint/2010/main" val="3898537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F08D-29C9-4FA6-A778-EE1B1701D4A6}"/>
              </a:ext>
            </a:extLst>
          </p:cNvPr>
          <p:cNvSpPr>
            <a:spLocks noGrp="1"/>
          </p:cNvSpPr>
          <p:nvPr>
            <p:ph type="title"/>
          </p:nvPr>
        </p:nvSpPr>
        <p:spPr>
          <a:xfrm>
            <a:off x="903150" y="256886"/>
            <a:ext cx="11453950" cy="1485900"/>
          </a:xfrm>
        </p:spPr>
        <p:txBody>
          <a:bodyPr>
            <a:normAutofit/>
          </a:bodyPr>
          <a:lstStyle/>
          <a:p>
            <a:r>
              <a:rPr lang="en-GB" sz="2800" dirty="0"/>
              <a:t>Fluid circulation in </a:t>
            </a:r>
            <a:r>
              <a:rPr lang="en-US" altLang="zh-CN" sz="2800" dirty="0"/>
              <a:t>the damaged zone</a:t>
            </a:r>
            <a:r>
              <a:rPr lang="en-GB" sz="2800" dirty="0"/>
              <a:t> of the Little Grand Wash fault</a:t>
            </a:r>
          </a:p>
        </p:txBody>
      </p:sp>
      <p:pic>
        <p:nvPicPr>
          <p:cNvPr id="6" name="Picture 5">
            <a:extLst>
              <a:ext uri="{FF2B5EF4-FFF2-40B4-BE49-F238E27FC236}">
                <a16:creationId xmlns:a16="http://schemas.microsoft.com/office/drawing/2014/main" id="{9B943F6F-CB54-4C4B-9B2A-20A11C1B4CD4}"/>
              </a:ext>
            </a:extLst>
          </p:cNvPr>
          <p:cNvPicPr>
            <a:picLocks noChangeAspect="1"/>
          </p:cNvPicPr>
          <p:nvPr/>
        </p:nvPicPr>
        <p:blipFill>
          <a:blip r:embed="rId3"/>
          <a:stretch>
            <a:fillRect/>
          </a:stretch>
        </p:blipFill>
        <p:spPr>
          <a:xfrm>
            <a:off x="870983" y="782341"/>
            <a:ext cx="2667909" cy="2975104"/>
          </a:xfrm>
          <a:prstGeom prst="rect">
            <a:avLst/>
          </a:prstGeom>
        </p:spPr>
      </p:pic>
      <p:cxnSp>
        <p:nvCxnSpPr>
          <p:cNvPr id="9" name="Straight Arrow Connector 8">
            <a:extLst>
              <a:ext uri="{FF2B5EF4-FFF2-40B4-BE49-F238E27FC236}">
                <a16:creationId xmlns:a16="http://schemas.microsoft.com/office/drawing/2014/main" id="{69C6DE92-8B56-44A1-AF23-538AB16D9351}"/>
              </a:ext>
            </a:extLst>
          </p:cNvPr>
          <p:cNvCxnSpPr>
            <a:cxnSpLocks/>
          </p:cNvCxnSpPr>
          <p:nvPr/>
        </p:nvCxnSpPr>
        <p:spPr>
          <a:xfrm>
            <a:off x="939600" y="1173909"/>
            <a:ext cx="81403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9627FFA-2E4B-4C63-9B26-A42B1DA592EC}"/>
              </a:ext>
            </a:extLst>
          </p:cNvPr>
          <p:cNvSpPr txBox="1"/>
          <p:nvPr/>
        </p:nvSpPr>
        <p:spPr>
          <a:xfrm>
            <a:off x="1144557" y="713717"/>
            <a:ext cx="680224" cy="523220"/>
          </a:xfrm>
          <a:prstGeom prst="rect">
            <a:avLst/>
          </a:prstGeom>
          <a:noFill/>
        </p:spPr>
        <p:txBody>
          <a:bodyPr wrap="square" rtlCol="0">
            <a:spAutoFit/>
          </a:bodyPr>
          <a:lstStyle/>
          <a:p>
            <a:r>
              <a:rPr lang="en-GB" sz="2800" b="1" dirty="0">
                <a:solidFill>
                  <a:srgbClr val="FF0000"/>
                </a:solidFill>
              </a:rPr>
              <a:t>N</a:t>
            </a:r>
          </a:p>
        </p:txBody>
      </p:sp>
      <p:pic>
        <p:nvPicPr>
          <p:cNvPr id="13" name="Picture 12">
            <a:extLst>
              <a:ext uri="{FF2B5EF4-FFF2-40B4-BE49-F238E27FC236}">
                <a16:creationId xmlns:a16="http://schemas.microsoft.com/office/drawing/2014/main" id="{D558274D-9DF1-4082-A188-C032E4A5515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705053" y="771047"/>
            <a:ext cx="2472514" cy="2986398"/>
          </a:xfrm>
          <a:prstGeom prst="rect">
            <a:avLst/>
          </a:prstGeom>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C62BDB7C-0BC0-4DE7-9422-807D66EF8FD7}"/>
                  </a:ext>
                </a:extLst>
              </p:cNvPr>
              <p:cNvSpPr/>
              <p:nvPr/>
            </p:nvSpPr>
            <p:spPr>
              <a:xfrm>
                <a:off x="936731" y="3465647"/>
                <a:ext cx="5536644" cy="37010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a:highlight>
                                <a:srgbClr val="FFFF00"/>
                              </a:highlight>
                              <a:latin typeface="Cambria Math" panose="02040503050406030204" pitchFamily="18" charset="0"/>
                            </a:rPr>
                          </m:ctrlPr>
                        </m:sSubPr>
                        <m:e>
                          <m:r>
                            <a:rPr lang="en-GB" b="0" i="1">
                              <a:highlight>
                                <a:srgbClr val="FFFF00"/>
                              </a:highlight>
                              <a:latin typeface="Cambria Math" panose="02040503050406030204" pitchFamily="18" charset="0"/>
                            </a:rPr>
                            <m:t>𝐹𝑒</m:t>
                          </m:r>
                        </m:e>
                        <m:sub>
                          <m:r>
                            <a:rPr lang="en-GB" b="0" i="0">
                              <a:highlight>
                                <a:srgbClr val="FFFF00"/>
                              </a:highlight>
                              <a:latin typeface="Cambria Math" panose="02040503050406030204" pitchFamily="18" charset="0"/>
                            </a:rPr>
                            <m:t>2</m:t>
                          </m:r>
                        </m:sub>
                      </m:sSub>
                      <m:sSub>
                        <m:sSubPr>
                          <m:ctrlPr>
                            <a:rPr lang="en-GB" i="1">
                              <a:highlight>
                                <a:srgbClr val="FFFF00"/>
                              </a:highlight>
                              <a:latin typeface="Cambria Math" panose="02040503050406030204" pitchFamily="18" charset="0"/>
                            </a:rPr>
                          </m:ctrlPr>
                        </m:sSubPr>
                        <m:e>
                          <m:r>
                            <a:rPr lang="en-GB" b="0" i="1">
                              <a:highlight>
                                <a:srgbClr val="FFFF00"/>
                              </a:highlight>
                              <a:latin typeface="Cambria Math" panose="02040503050406030204" pitchFamily="18" charset="0"/>
                            </a:rPr>
                            <m:t>𝑂</m:t>
                          </m:r>
                        </m:e>
                        <m:sub>
                          <m:r>
                            <a:rPr lang="en-GB" b="0" i="0">
                              <a:highlight>
                                <a:srgbClr val="FFFF00"/>
                              </a:highlight>
                              <a:latin typeface="Cambria Math" panose="02040503050406030204" pitchFamily="18" charset="0"/>
                            </a:rPr>
                            <m:t>3</m:t>
                          </m:r>
                        </m:sub>
                      </m:sSub>
                      <m:r>
                        <a:rPr lang="en-GB" b="0" i="0">
                          <a:highlight>
                            <a:srgbClr val="FFFF00"/>
                          </a:highlight>
                          <a:latin typeface="Cambria Math" panose="02040503050406030204" pitchFamily="18" charset="0"/>
                        </a:rPr>
                        <m:t>+</m:t>
                      </m:r>
                      <m:r>
                        <a:rPr lang="en-GB" b="0" i="1">
                          <a:highlight>
                            <a:srgbClr val="FFFF00"/>
                          </a:highlight>
                          <a:latin typeface="Cambria Math" panose="02040503050406030204" pitchFamily="18" charset="0"/>
                        </a:rPr>
                        <m:t>h𝑦𝑑𝑟𝑜𝑐𝑎𝑟𝑏𝑜𝑛</m:t>
                      </m:r>
                      <m:r>
                        <a:rPr lang="en-GB" b="0" i="0">
                          <a:highlight>
                            <a:srgbClr val="FFFF00"/>
                          </a:highlight>
                          <a:latin typeface="Cambria Math" panose="02040503050406030204" pitchFamily="18" charset="0"/>
                        </a:rPr>
                        <m:t>+</m:t>
                      </m:r>
                      <m:sSub>
                        <m:sSubPr>
                          <m:ctrlPr>
                            <a:rPr lang="en-GB" i="1">
                              <a:highlight>
                                <a:srgbClr val="FFFF00"/>
                              </a:highlight>
                              <a:latin typeface="Cambria Math" panose="02040503050406030204" pitchFamily="18" charset="0"/>
                            </a:rPr>
                          </m:ctrlPr>
                        </m:sSubPr>
                        <m:e>
                          <m:r>
                            <a:rPr lang="en-GB" b="0" i="1">
                              <a:highlight>
                                <a:srgbClr val="FFFF00"/>
                              </a:highlight>
                              <a:latin typeface="Cambria Math" panose="02040503050406030204" pitchFamily="18" charset="0"/>
                            </a:rPr>
                            <m:t>𝐶𝑂</m:t>
                          </m:r>
                        </m:e>
                        <m:sub>
                          <m:r>
                            <a:rPr lang="en-GB" b="0" i="0">
                              <a:highlight>
                                <a:srgbClr val="FFFF00"/>
                              </a:highlight>
                              <a:latin typeface="Cambria Math" panose="02040503050406030204" pitchFamily="18" charset="0"/>
                            </a:rPr>
                            <m:t>2</m:t>
                          </m:r>
                        </m:sub>
                      </m:sSub>
                      <m:r>
                        <a:rPr lang="en-GB" b="0" i="0">
                          <a:highlight>
                            <a:srgbClr val="FFFF00"/>
                          </a:highlight>
                          <a:latin typeface="Cambria Math" panose="02040503050406030204" pitchFamily="18" charset="0"/>
                        </a:rPr>
                        <m:t>+</m:t>
                      </m:r>
                      <m:sSub>
                        <m:sSubPr>
                          <m:ctrlPr>
                            <a:rPr lang="en-GB" i="1">
                              <a:highlight>
                                <a:srgbClr val="FFFF00"/>
                              </a:highlight>
                              <a:latin typeface="Cambria Math" panose="02040503050406030204" pitchFamily="18" charset="0"/>
                            </a:rPr>
                          </m:ctrlPr>
                        </m:sSubPr>
                        <m:e>
                          <m:r>
                            <a:rPr lang="en-GB" b="0" i="1">
                              <a:highlight>
                                <a:srgbClr val="FFFF00"/>
                              </a:highlight>
                              <a:latin typeface="Cambria Math" panose="02040503050406030204" pitchFamily="18" charset="0"/>
                            </a:rPr>
                            <m:t>𝐻</m:t>
                          </m:r>
                        </m:e>
                        <m:sub>
                          <m:r>
                            <a:rPr lang="en-GB" b="0" i="0">
                              <a:highlight>
                                <a:srgbClr val="FFFF00"/>
                              </a:highlight>
                              <a:latin typeface="Cambria Math" panose="02040503050406030204" pitchFamily="18" charset="0"/>
                            </a:rPr>
                            <m:t>2</m:t>
                          </m:r>
                        </m:sub>
                      </m:sSub>
                      <m:r>
                        <a:rPr lang="en-GB" b="0" i="1">
                          <a:highlight>
                            <a:srgbClr val="FFFF00"/>
                          </a:highlight>
                          <a:latin typeface="Cambria Math" panose="02040503050406030204" pitchFamily="18" charset="0"/>
                        </a:rPr>
                        <m:t>𝑂</m:t>
                      </m:r>
                      <m:r>
                        <a:rPr lang="en-GB" b="0" i="0">
                          <a:highlight>
                            <a:srgbClr val="FFFF00"/>
                          </a:highlight>
                          <a:latin typeface="Cambria Math" panose="02040503050406030204" pitchFamily="18" charset="0"/>
                        </a:rPr>
                        <m:t>→</m:t>
                      </m:r>
                      <m:sSup>
                        <m:sSupPr>
                          <m:ctrlPr>
                            <a:rPr lang="en-GB" i="1">
                              <a:highlight>
                                <a:srgbClr val="FFFF00"/>
                              </a:highlight>
                              <a:latin typeface="Cambria Math" panose="02040503050406030204" pitchFamily="18" charset="0"/>
                            </a:rPr>
                          </m:ctrlPr>
                        </m:sSupPr>
                        <m:e>
                          <m:r>
                            <a:rPr lang="en-GB" b="0" i="1">
                              <a:highlight>
                                <a:srgbClr val="FFFF00"/>
                              </a:highlight>
                              <a:latin typeface="Cambria Math" panose="02040503050406030204" pitchFamily="18" charset="0"/>
                            </a:rPr>
                            <m:t>𝐹𝑒</m:t>
                          </m:r>
                        </m:e>
                        <m:sup>
                          <m:r>
                            <a:rPr lang="en-GB" b="0" i="0">
                              <a:highlight>
                                <a:srgbClr val="FFFF00"/>
                              </a:highlight>
                              <a:latin typeface="Cambria Math" panose="02040503050406030204" pitchFamily="18" charset="0"/>
                            </a:rPr>
                            <m:t>2+</m:t>
                          </m:r>
                        </m:sup>
                      </m:sSup>
                      <m:r>
                        <a:rPr lang="en-GB" b="0" i="0">
                          <a:highlight>
                            <a:srgbClr val="FFFF00"/>
                          </a:highlight>
                          <a:latin typeface="Cambria Math" panose="02040503050406030204" pitchFamily="18" charset="0"/>
                        </a:rPr>
                        <m:t>+</m:t>
                      </m:r>
                      <m:sSubSup>
                        <m:sSubSupPr>
                          <m:ctrlPr>
                            <a:rPr lang="en-GB" i="1">
                              <a:highlight>
                                <a:srgbClr val="FFFF00"/>
                              </a:highlight>
                              <a:latin typeface="Cambria Math" panose="02040503050406030204" pitchFamily="18" charset="0"/>
                            </a:rPr>
                          </m:ctrlPr>
                        </m:sSubSupPr>
                        <m:e>
                          <m:r>
                            <a:rPr lang="en-GB" b="0" i="1">
                              <a:highlight>
                                <a:srgbClr val="FFFF00"/>
                              </a:highlight>
                              <a:latin typeface="Cambria Math" panose="02040503050406030204" pitchFamily="18" charset="0"/>
                            </a:rPr>
                            <m:t>𝐻𝐶𝑂</m:t>
                          </m:r>
                        </m:e>
                        <m:sub>
                          <m:r>
                            <a:rPr lang="en-GB" b="0" i="0">
                              <a:highlight>
                                <a:srgbClr val="FFFF00"/>
                              </a:highlight>
                              <a:latin typeface="Cambria Math" panose="02040503050406030204" pitchFamily="18" charset="0"/>
                            </a:rPr>
                            <m:t>3</m:t>
                          </m:r>
                        </m:sub>
                        <m:sup>
                          <m:r>
                            <a:rPr lang="en-GB" b="0" i="0">
                              <a:highlight>
                                <a:srgbClr val="FFFF00"/>
                              </a:highlight>
                              <a:latin typeface="Cambria Math" panose="02040503050406030204" pitchFamily="18" charset="0"/>
                            </a:rPr>
                            <m:t>−</m:t>
                          </m:r>
                        </m:sup>
                      </m:sSubSup>
                    </m:oMath>
                  </m:oMathPara>
                </a14:m>
                <a:endParaRPr lang="en-GB" dirty="0">
                  <a:highlight>
                    <a:srgbClr val="FFFF00"/>
                  </a:highlight>
                </a:endParaRPr>
              </a:p>
            </p:txBody>
          </p:sp>
        </mc:Choice>
        <mc:Fallback xmlns="">
          <p:sp>
            <p:nvSpPr>
              <p:cNvPr id="22" name="Rectangle 21">
                <a:extLst>
                  <a:ext uri="{FF2B5EF4-FFF2-40B4-BE49-F238E27FC236}">
                    <a16:creationId xmlns:a16="http://schemas.microsoft.com/office/drawing/2014/main" id="{C62BDB7C-0BC0-4DE7-9422-807D66EF8FD7}"/>
                  </a:ext>
                </a:extLst>
              </p:cNvPr>
              <p:cNvSpPr>
                <a:spLocks noRot="1" noChangeAspect="1" noMove="1" noResize="1" noEditPoints="1" noAdjustHandles="1" noChangeArrowheads="1" noChangeShapeType="1" noTextEdit="1"/>
              </p:cNvSpPr>
              <p:nvPr/>
            </p:nvSpPr>
            <p:spPr>
              <a:xfrm>
                <a:off x="936731" y="3465647"/>
                <a:ext cx="5536644" cy="370101"/>
              </a:xfrm>
              <a:prstGeom prst="rect">
                <a:avLst/>
              </a:prstGeom>
              <a:blipFill>
                <a:blip r:embed="rId5"/>
                <a:stretch>
                  <a:fillRect b="-16667"/>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C9492DCC-07B7-40E3-8B10-5A7EE982DBAA}"/>
              </a:ext>
            </a:extLst>
          </p:cNvPr>
          <p:cNvPicPr>
            <a:picLocks noChangeAspect="1"/>
          </p:cNvPicPr>
          <p:nvPr/>
        </p:nvPicPr>
        <p:blipFill rotWithShape="1">
          <a:blip r:embed="rId6"/>
          <a:srcRect l="20889" t="5205" r="9832"/>
          <a:stretch/>
        </p:blipFill>
        <p:spPr>
          <a:xfrm>
            <a:off x="6415441" y="777400"/>
            <a:ext cx="5437631" cy="2599429"/>
          </a:xfrm>
          <a:prstGeom prst="rect">
            <a:avLst/>
          </a:prstGeom>
        </p:spPr>
      </p:pic>
      <p:sp>
        <p:nvSpPr>
          <p:cNvPr id="4" name="椭圆 3">
            <a:extLst>
              <a:ext uri="{FF2B5EF4-FFF2-40B4-BE49-F238E27FC236}">
                <a16:creationId xmlns:a16="http://schemas.microsoft.com/office/drawing/2014/main" id="{7B86344B-939E-49AC-A2BC-962F152B66CD}"/>
              </a:ext>
            </a:extLst>
          </p:cNvPr>
          <p:cNvSpPr/>
          <p:nvPr/>
        </p:nvSpPr>
        <p:spPr>
          <a:xfrm>
            <a:off x="6784076" y="2380338"/>
            <a:ext cx="4207933" cy="54186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AB9F596A-68D4-4D7D-BE3E-AA70CC364DF6}"/>
              </a:ext>
            </a:extLst>
          </p:cNvPr>
          <p:cNvPicPr>
            <a:picLocks noChangeAspect="1"/>
          </p:cNvPicPr>
          <p:nvPr/>
        </p:nvPicPr>
        <p:blipFill>
          <a:blip r:embed="rId7"/>
          <a:stretch>
            <a:fillRect/>
          </a:stretch>
        </p:blipFill>
        <p:spPr>
          <a:xfrm>
            <a:off x="5912315" y="4014381"/>
            <a:ext cx="5437631" cy="2543568"/>
          </a:xfrm>
          <a:prstGeom prst="rect">
            <a:avLst/>
          </a:prstGeom>
        </p:spPr>
      </p:pic>
      <p:sp>
        <p:nvSpPr>
          <p:cNvPr id="16" name="TextBox 6">
            <a:extLst>
              <a:ext uri="{FF2B5EF4-FFF2-40B4-BE49-F238E27FC236}">
                <a16:creationId xmlns:a16="http://schemas.microsoft.com/office/drawing/2014/main" id="{4AB70F5A-40CC-4555-933C-93BCB35FCB60}"/>
              </a:ext>
            </a:extLst>
          </p:cNvPr>
          <p:cNvSpPr txBox="1"/>
          <p:nvPr/>
        </p:nvSpPr>
        <p:spPr>
          <a:xfrm>
            <a:off x="7186613" y="3497829"/>
            <a:ext cx="4701496"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b="1" dirty="0"/>
              <a:t>Conclusion</a:t>
            </a:r>
            <a:r>
              <a:rPr lang="zh-CN" altLang="en-US" b="1" dirty="0"/>
              <a:t>：</a:t>
            </a:r>
            <a:r>
              <a:rPr lang="en-US" altLang="zh-CN" b="1" dirty="0"/>
              <a:t>CO</a:t>
            </a:r>
            <a:r>
              <a:rPr lang="en-US" altLang="zh-CN" b="1" baseline="-25000" dirty="0"/>
              <a:t>2</a:t>
            </a:r>
            <a:r>
              <a:rPr lang="en-US" altLang="zh-CN" b="1" dirty="0"/>
              <a:t> has involved in bleaching</a:t>
            </a:r>
          </a:p>
        </p:txBody>
      </p:sp>
      <p:pic>
        <p:nvPicPr>
          <p:cNvPr id="17" name="Picture 5">
            <a:extLst>
              <a:ext uri="{FF2B5EF4-FFF2-40B4-BE49-F238E27FC236}">
                <a16:creationId xmlns:a16="http://schemas.microsoft.com/office/drawing/2014/main" id="{E346AFBC-87E9-46D2-90AE-2E7D48307F8D}"/>
              </a:ext>
            </a:extLst>
          </p:cNvPr>
          <p:cNvPicPr/>
          <p:nvPr/>
        </p:nvPicPr>
        <p:blipFill rotWithShape="1">
          <a:blip r:embed="rId8" cstate="print">
            <a:extLst>
              <a:ext uri="{28A0092B-C50C-407E-A947-70E740481C1C}">
                <a14:useLocalDpi xmlns:a14="http://schemas.microsoft.com/office/drawing/2010/main" val="0"/>
              </a:ext>
            </a:extLst>
          </a:blip>
          <a:srcRect t="7561" b="12867"/>
          <a:stretch/>
        </p:blipFill>
        <p:spPr bwMode="auto">
          <a:xfrm>
            <a:off x="1753639" y="3914052"/>
            <a:ext cx="3032674" cy="27915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797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3098-9240-4F83-93F1-98F818351CC2}"/>
              </a:ext>
            </a:extLst>
          </p:cNvPr>
          <p:cNvSpPr>
            <a:spLocks noGrp="1"/>
          </p:cNvSpPr>
          <p:nvPr>
            <p:ph type="title"/>
          </p:nvPr>
        </p:nvSpPr>
        <p:spPr>
          <a:xfrm>
            <a:off x="985816" y="195159"/>
            <a:ext cx="9601200" cy="1485900"/>
          </a:xfrm>
        </p:spPr>
        <p:txBody>
          <a:bodyPr>
            <a:normAutofit/>
          </a:bodyPr>
          <a:lstStyle/>
          <a:p>
            <a:r>
              <a:rPr lang="en-GB" sz="2000" dirty="0"/>
              <a:t>Three source model to distinguish diagenetic </a:t>
            </a:r>
            <a:br>
              <a:rPr lang="en-GB" sz="2000" dirty="0"/>
            </a:br>
            <a:r>
              <a:rPr lang="en-GB" sz="2000" dirty="0"/>
              <a:t>carbonates and sequestered carbonates: </a:t>
            </a:r>
          </a:p>
        </p:txBody>
      </p:sp>
      <p:pic>
        <p:nvPicPr>
          <p:cNvPr id="6" name="Picture 5">
            <a:extLst>
              <a:ext uri="{FF2B5EF4-FFF2-40B4-BE49-F238E27FC236}">
                <a16:creationId xmlns:a16="http://schemas.microsoft.com/office/drawing/2014/main" id="{7AD18434-5E40-4B46-B71C-F5664571F3B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723218" y="304237"/>
            <a:ext cx="4733585" cy="3357349"/>
          </a:xfrm>
          <a:prstGeom prst="rect">
            <a:avLst/>
          </a:prstGeom>
        </p:spPr>
      </p:pic>
      <p:pic>
        <p:nvPicPr>
          <p:cNvPr id="7" name="Picture 6">
            <a:extLst>
              <a:ext uri="{FF2B5EF4-FFF2-40B4-BE49-F238E27FC236}">
                <a16:creationId xmlns:a16="http://schemas.microsoft.com/office/drawing/2014/main" id="{7A7EBD0C-4F1E-4228-B722-EE5C9ABB780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723218" y="3704450"/>
            <a:ext cx="4733585" cy="2958391"/>
          </a:xfrm>
          <a:prstGeom prst="rect">
            <a:avLst/>
          </a:prstGeom>
        </p:spPr>
      </p:pic>
      <p:pic>
        <p:nvPicPr>
          <p:cNvPr id="3" name="Picture 2">
            <a:extLst>
              <a:ext uri="{FF2B5EF4-FFF2-40B4-BE49-F238E27FC236}">
                <a16:creationId xmlns:a16="http://schemas.microsoft.com/office/drawing/2014/main" id="{EEA8A643-8369-458E-B273-0DD4159BD123}"/>
              </a:ext>
            </a:extLst>
          </p:cNvPr>
          <p:cNvPicPr>
            <a:picLocks noChangeAspect="1"/>
          </p:cNvPicPr>
          <p:nvPr/>
        </p:nvPicPr>
        <p:blipFill>
          <a:blip r:embed="rId5"/>
          <a:stretch>
            <a:fillRect/>
          </a:stretch>
        </p:blipFill>
        <p:spPr>
          <a:xfrm>
            <a:off x="1134604" y="1039068"/>
            <a:ext cx="5041829" cy="3420152"/>
          </a:xfrm>
          <a:prstGeom prst="rect">
            <a:avLst/>
          </a:prstGeom>
        </p:spPr>
      </p:pic>
      <p:pic>
        <p:nvPicPr>
          <p:cNvPr id="4" name="图片 3">
            <a:extLst>
              <a:ext uri="{FF2B5EF4-FFF2-40B4-BE49-F238E27FC236}">
                <a16:creationId xmlns:a16="http://schemas.microsoft.com/office/drawing/2014/main" id="{9DBBB9F2-338B-42F6-9203-406C89A98E89}"/>
              </a:ext>
            </a:extLst>
          </p:cNvPr>
          <p:cNvPicPr>
            <a:picLocks noChangeAspect="1"/>
          </p:cNvPicPr>
          <p:nvPr/>
        </p:nvPicPr>
        <p:blipFill>
          <a:blip r:embed="rId6"/>
          <a:stretch>
            <a:fillRect/>
          </a:stretch>
        </p:blipFill>
        <p:spPr>
          <a:xfrm>
            <a:off x="1073153" y="3357562"/>
            <a:ext cx="5844375" cy="3140322"/>
          </a:xfrm>
          <a:prstGeom prst="rect">
            <a:avLst/>
          </a:prstGeom>
        </p:spPr>
      </p:pic>
      <p:sp>
        <p:nvSpPr>
          <p:cNvPr id="5" name="文本框 4">
            <a:extLst>
              <a:ext uri="{FF2B5EF4-FFF2-40B4-BE49-F238E27FC236}">
                <a16:creationId xmlns:a16="http://schemas.microsoft.com/office/drawing/2014/main" id="{A0AF2929-7533-4B62-B647-6BB0171EAAB4}"/>
              </a:ext>
            </a:extLst>
          </p:cNvPr>
          <p:cNvSpPr txBox="1"/>
          <p:nvPr/>
        </p:nvSpPr>
        <p:spPr>
          <a:xfrm>
            <a:off x="6711790" y="304237"/>
            <a:ext cx="2857501" cy="584775"/>
          </a:xfrm>
          <a:prstGeom prst="rect">
            <a:avLst/>
          </a:prstGeom>
          <a:noFill/>
        </p:spPr>
        <p:txBody>
          <a:bodyPr wrap="square" rtlCol="0">
            <a:spAutoFit/>
          </a:bodyPr>
          <a:lstStyle/>
          <a:p>
            <a:r>
              <a:rPr lang="en-US" altLang="zh-CN" sz="1600" dirty="0">
                <a:highlight>
                  <a:srgbClr val="FFFF00"/>
                </a:highlight>
              </a:rPr>
              <a:t>Dissolved Mancos (14m)</a:t>
            </a:r>
          </a:p>
          <a:p>
            <a:r>
              <a:rPr lang="en-US" altLang="zh-CN" sz="1600" dirty="0">
                <a:highlight>
                  <a:srgbClr val="FFFF00"/>
                </a:highlight>
              </a:rPr>
              <a:t>Porosity&gt;14%</a:t>
            </a:r>
            <a:endParaRPr lang="zh-CN" altLang="en-US" sz="1600" dirty="0">
              <a:highlight>
                <a:srgbClr val="FFFF00"/>
              </a:highlight>
            </a:endParaRPr>
          </a:p>
        </p:txBody>
      </p:sp>
      <p:sp>
        <p:nvSpPr>
          <p:cNvPr id="10" name="文本框 9">
            <a:extLst>
              <a:ext uri="{FF2B5EF4-FFF2-40B4-BE49-F238E27FC236}">
                <a16:creationId xmlns:a16="http://schemas.microsoft.com/office/drawing/2014/main" id="{862D6AA8-EFB4-4D08-B537-E846364A09BF}"/>
              </a:ext>
            </a:extLst>
          </p:cNvPr>
          <p:cNvSpPr txBox="1"/>
          <p:nvPr/>
        </p:nvSpPr>
        <p:spPr>
          <a:xfrm>
            <a:off x="1150442" y="1123950"/>
            <a:ext cx="2505076" cy="584775"/>
          </a:xfrm>
          <a:prstGeom prst="rect">
            <a:avLst/>
          </a:prstGeom>
          <a:noFill/>
        </p:spPr>
        <p:txBody>
          <a:bodyPr wrap="square" rtlCol="0">
            <a:spAutoFit/>
          </a:bodyPr>
          <a:lstStyle/>
          <a:p>
            <a:r>
              <a:rPr lang="en-US" altLang="zh-CN" sz="1600" dirty="0">
                <a:highlight>
                  <a:srgbClr val="FFFF00"/>
                </a:highlight>
              </a:rPr>
              <a:t>Normal Mancos</a:t>
            </a:r>
          </a:p>
          <a:p>
            <a:r>
              <a:rPr lang="en-US" altLang="zh-CN" sz="1600" dirty="0">
                <a:highlight>
                  <a:srgbClr val="FFFF00"/>
                </a:highlight>
              </a:rPr>
              <a:t>Porosity=5.9%~6.7%</a:t>
            </a:r>
            <a:endParaRPr lang="zh-CN" altLang="en-US" sz="1600" dirty="0">
              <a:highlight>
                <a:srgbClr val="FFFF00"/>
              </a:highlight>
            </a:endParaRPr>
          </a:p>
        </p:txBody>
      </p:sp>
      <p:sp>
        <p:nvSpPr>
          <p:cNvPr id="11" name="文本框 10">
            <a:extLst>
              <a:ext uri="{FF2B5EF4-FFF2-40B4-BE49-F238E27FC236}">
                <a16:creationId xmlns:a16="http://schemas.microsoft.com/office/drawing/2014/main" id="{9157F82A-9F82-400B-BF5A-2C25315D83FE}"/>
              </a:ext>
            </a:extLst>
          </p:cNvPr>
          <p:cNvSpPr txBox="1"/>
          <p:nvPr/>
        </p:nvSpPr>
        <p:spPr>
          <a:xfrm>
            <a:off x="6687261" y="5732814"/>
            <a:ext cx="2906557" cy="584775"/>
          </a:xfrm>
          <a:prstGeom prst="rect">
            <a:avLst/>
          </a:prstGeom>
          <a:noFill/>
        </p:spPr>
        <p:txBody>
          <a:bodyPr wrap="square" rtlCol="0">
            <a:spAutoFit/>
          </a:bodyPr>
          <a:lstStyle/>
          <a:p>
            <a:r>
              <a:rPr lang="en-US" altLang="zh-CN" sz="1600" dirty="0">
                <a:highlight>
                  <a:srgbClr val="FFFF00"/>
                </a:highlight>
              </a:rPr>
              <a:t>Precipitated Mancos (15m)</a:t>
            </a:r>
          </a:p>
          <a:p>
            <a:r>
              <a:rPr lang="en-US" altLang="zh-CN" sz="1600" dirty="0">
                <a:highlight>
                  <a:srgbClr val="FFFF00"/>
                </a:highlight>
              </a:rPr>
              <a:t>Porosity=1%~5%</a:t>
            </a:r>
            <a:endParaRPr lang="zh-CN" altLang="en-US" sz="1600" dirty="0">
              <a:highlight>
                <a:srgbClr val="FFFF00"/>
              </a:highlight>
            </a:endParaRPr>
          </a:p>
        </p:txBody>
      </p:sp>
      <p:sp>
        <p:nvSpPr>
          <p:cNvPr id="8" name="矩形 7">
            <a:extLst>
              <a:ext uri="{FF2B5EF4-FFF2-40B4-BE49-F238E27FC236}">
                <a16:creationId xmlns:a16="http://schemas.microsoft.com/office/drawing/2014/main" id="{D0A54BED-5E82-4C7C-B07B-2902082D0CF9}"/>
              </a:ext>
            </a:extLst>
          </p:cNvPr>
          <p:cNvSpPr/>
          <p:nvPr/>
        </p:nvSpPr>
        <p:spPr>
          <a:xfrm>
            <a:off x="2402980" y="3863340"/>
            <a:ext cx="1685925" cy="142875"/>
          </a:xfrm>
          <a:prstGeom prst="rect">
            <a:avLst/>
          </a:prstGeom>
          <a:noFill/>
          <a:ln w="127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0183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84BEFB9-76A3-4EF7-A02B-AFB936728FE9}"/>
              </a:ext>
            </a:extLst>
          </p:cNvPr>
          <p:cNvSpPr/>
          <p:nvPr/>
        </p:nvSpPr>
        <p:spPr>
          <a:xfrm>
            <a:off x="1210031" y="4259897"/>
            <a:ext cx="3479471" cy="1477328"/>
          </a:xfrm>
          <a:prstGeom prst="rect">
            <a:avLst/>
          </a:prstGeom>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ea typeface="Times New Roman" panose="02020603050405020304" pitchFamily="18" charset="0"/>
              </a:rPr>
              <a:t>Sample YS014-29 contains the most secondary calcite, that 24% of the total rock is derived from CO</a:t>
            </a:r>
            <a:r>
              <a:rPr lang="en-GB" baseline="-25000" dirty="0">
                <a:latin typeface="Arial" panose="020B0604020202020204" pitchFamily="34" charset="0"/>
                <a:ea typeface="Times New Roman" panose="02020603050405020304" pitchFamily="18" charset="0"/>
              </a:rPr>
              <a:t>2</a:t>
            </a:r>
            <a:r>
              <a:rPr lang="en-GB" dirty="0">
                <a:latin typeface="Arial" panose="020B0604020202020204" pitchFamily="34" charset="0"/>
                <a:ea typeface="Times New Roman" panose="02020603050405020304" pitchFamily="18" charset="0"/>
              </a:rPr>
              <a:t> sequestered calcite. </a:t>
            </a:r>
          </a:p>
        </p:txBody>
      </p:sp>
      <p:pic>
        <p:nvPicPr>
          <p:cNvPr id="6" name="图片 5">
            <a:extLst>
              <a:ext uri="{FF2B5EF4-FFF2-40B4-BE49-F238E27FC236}">
                <a16:creationId xmlns:a16="http://schemas.microsoft.com/office/drawing/2014/main" id="{6083E455-5EB7-475A-A77F-F33BF9B77800}"/>
              </a:ext>
            </a:extLst>
          </p:cNvPr>
          <p:cNvPicPr>
            <a:picLocks noChangeAspect="1"/>
          </p:cNvPicPr>
          <p:nvPr/>
        </p:nvPicPr>
        <p:blipFill>
          <a:blip r:embed="rId3"/>
          <a:stretch>
            <a:fillRect/>
          </a:stretch>
        </p:blipFill>
        <p:spPr>
          <a:xfrm>
            <a:off x="5044102" y="3622922"/>
            <a:ext cx="6906625" cy="2979968"/>
          </a:xfrm>
          <a:prstGeom prst="rect">
            <a:avLst/>
          </a:prstGeom>
        </p:spPr>
      </p:pic>
      <p:pic>
        <p:nvPicPr>
          <p:cNvPr id="10" name="图片 9">
            <a:extLst>
              <a:ext uri="{FF2B5EF4-FFF2-40B4-BE49-F238E27FC236}">
                <a16:creationId xmlns:a16="http://schemas.microsoft.com/office/drawing/2014/main" id="{77BB0D64-05E4-43EF-8AA0-BD982DCB21D7}"/>
              </a:ext>
            </a:extLst>
          </p:cNvPr>
          <p:cNvPicPr>
            <a:picLocks noChangeAspect="1"/>
          </p:cNvPicPr>
          <p:nvPr/>
        </p:nvPicPr>
        <p:blipFill>
          <a:blip r:embed="rId4"/>
          <a:stretch>
            <a:fillRect/>
          </a:stretch>
        </p:blipFill>
        <p:spPr>
          <a:xfrm>
            <a:off x="962390" y="287275"/>
            <a:ext cx="5736070" cy="2620727"/>
          </a:xfrm>
          <a:prstGeom prst="rect">
            <a:avLst/>
          </a:prstGeom>
        </p:spPr>
      </p:pic>
      <p:pic>
        <p:nvPicPr>
          <p:cNvPr id="11" name="图片 10">
            <a:extLst>
              <a:ext uri="{FF2B5EF4-FFF2-40B4-BE49-F238E27FC236}">
                <a16:creationId xmlns:a16="http://schemas.microsoft.com/office/drawing/2014/main" id="{40FF342F-6B18-4DF5-BB6D-551CBAE525F1}"/>
              </a:ext>
            </a:extLst>
          </p:cNvPr>
          <p:cNvPicPr>
            <a:picLocks noChangeAspect="1"/>
          </p:cNvPicPr>
          <p:nvPr/>
        </p:nvPicPr>
        <p:blipFill rotWithShape="1">
          <a:blip r:embed="rId5"/>
          <a:srcRect l="60134" t="26190" r="12589" b="27620"/>
          <a:stretch/>
        </p:blipFill>
        <p:spPr>
          <a:xfrm>
            <a:off x="5332570" y="194848"/>
            <a:ext cx="3210061" cy="3196068"/>
          </a:xfrm>
          <a:prstGeom prst="rect">
            <a:avLst/>
          </a:prstGeom>
        </p:spPr>
      </p:pic>
      <p:sp>
        <p:nvSpPr>
          <p:cNvPr id="12" name="矩形 11">
            <a:extLst>
              <a:ext uri="{FF2B5EF4-FFF2-40B4-BE49-F238E27FC236}">
                <a16:creationId xmlns:a16="http://schemas.microsoft.com/office/drawing/2014/main" id="{E62A35AE-4159-4FBD-A35A-D94D87D0AD14}"/>
              </a:ext>
            </a:extLst>
          </p:cNvPr>
          <p:cNvSpPr/>
          <p:nvPr/>
        </p:nvSpPr>
        <p:spPr>
          <a:xfrm>
            <a:off x="6170218" y="3237748"/>
            <a:ext cx="1612044" cy="307777"/>
          </a:xfrm>
          <a:prstGeom prst="rect">
            <a:avLst/>
          </a:prstGeom>
        </p:spPr>
        <p:txBody>
          <a:bodyPr wrap="none">
            <a:spAutoFit/>
          </a:bodyPr>
          <a:lstStyle/>
          <a:p>
            <a:r>
              <a:rPr lang="en-US" altLang="zh-CN" sz="1400" dirty="0" err="1"/>
              <a:t>Gaus</a:t>
            </a:r>
            <a:r>
              <a:rPr lang="en-US" altLang="zh-CN" sz="1400" dirty="0"/>
              <a:t> et al. (2005).</a:t>
            </a:r>
            <a:endParaRPr lang="zh-CN" altLang="en-US" sz="1400" dirty="0"/>
          </a:p>
        </p:txBody>
      </p:sp>
      <p:sp>
        <p:nvSpPr>
          <p:cNvPr id="2" name="矩形 1">
            <a:extLst>
              <a:ext uri="{FF2B5EF4-FFF2-40B4-BE49-F238E27FC236}">
                <a16:creationId xmlns:a16="http://schemas.microsoft.com/office/drawing/2014/main" id="{6A81B2B0-D65C-41FA-8E4B-C8192D9250AF}"/>
              </a:ext>
            </a:extLst>
          </p:cNvPr>
          <p:cNvSpPr/>
          <p:nvPr/>
        </p:nvSpPr>
        <p:spPr>
          <a:xfrm>
            <a:off x="5536222" y="3734117"/>
            <a:ext cx="535485" cy="2528888"/>
          </a:xfrm>
          <a:prstGeom prst="rect">
            <a:avLst/>
          </a:prstGeom>
          <a:solidFill>
            <a:schemeClr val="accent6">
              <a:lumMod val="20000"/>
              <a:lumOff val="8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a:extLst>
              <a:ext uri="{FF2B5EF4-FFF2-40B4-BE49-F238E27FC236}">
                <a16:creationId xmlns:a16="http://schemas.microsoft.com/office/drawing/2014/main" id="{2CFDC184-A314-4550-B705-E3E759AE59FA}"/>
              </a:ext>
            </a:extLst>
          </p:cNvPr>
          <p:cNvSpPr/>
          <p:nvPr/>
        </p:nvSpPr>
        <p:spPr>
          <a:xfrm>
            <a:off x="6071707" y="3730801"/>
            <a:ext cx="974763" cy="2495550"/>
          </a:xfrm>
          <a:prstGeom prst="rect">
            <a:avLst/>
          </a:prstGeom>
          <a:solidFill>
            <a:schemeClr val="accent4">
              <a:lumMod val="60000"/>
              <a:lumOff val="40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12">
            <a:extLst>
              <a:ext uri="{FF2B5EF4-FFF2-40B4-BE49-F238E27FC236}">
                <a16:creationId xmlns:a16="http://schemas.microsoft.com/office/drawing/2014/main" id="{2FD9D5C9-E068-4AA8-A371-3B4D1A39D02E}"/>
              </a:ext>
            </a:extLst>
          </p:cNvPr>
          <p:cNvSpPr/>
          <p:nvPr/>
        </p:nvSpPr>
        <p:spPr>
          <a:xfrm>
            <a:off x="5241415" y="3595608"/>
            <a:ext cx="1046525" cy="523220"/>
          </a:xfrm>
          <a:prstGeom prst="rect">
            <a:avLst/>
          </a:prstGeom>
        </p:spPr>
        <p:txBody>
          <a:bodyPr wrap="square">
            <a:spAutoFit/>
          </a:bodyPr>
          <a:lstStyle/>
          <a:p>
            <a:r>
              <a:rPr lang="en-US" altLang="zh-CN" sz="1400" b="1" dirty="0">
                <a:solidFill>
                  <a:srgbClr val="C00000"/>
                </a:solidFill>
              </a:rPr>
              <a:t>Dissolution</a:t>
            </a:r>
          </a:p>
          <a:p>
            <a:r>
              <a:rPr lang="en-US" altLang="zh-CN" sz="1400" b="1" dirty="0">
                <a:solidFill>
                  <a:srgbClr val="C00000"/>
                </a:solidFill>
              </a:rPr>
              <a:t>zone</a:t>
            </a:r>
            <a:endParaRPr lang="zh-CN" altLang="en-US" sz="1400" b="1" dirty="0">
              <a:solidFill>
                <a:srgbClr val="C00000"/>
              </a:solidFill>
            </a:endParaRPr>
          </a:p>
        </p:txBody>
      </p:sp>
      <p:sp>
        <p:nvSpPr>
          <p:cNvPr id="14" name="矩形 13">
            <a:extLst>
              <a:ext uri="{FF2B5EF4-FFF2-40B4-BE49-F238E27FC236}">
                <a16:creationId xmlns:a16="http://schemas.microsoft.com/office/drawing/2014/main" id="{BE463160-7625-417B-9961-F854DB78B03B}"/>
              </a:ext>
            </a:extLst>
          </p:cNvPr>
          <p:cNvSpPr/>
          <p:nvPr/>
        </p:nvSpPr>
        <p:spPr>
          <a:xfrm>
            <a:off x="6206896" y="3579609"/>
            <a:ext cx="1136850" cy="523220"/>
          </a:xfrm>
          <a:prstGeom prst="rect">
            <a:avLst/>
          </a:prstGeom>
        </p:spPr>
        <p:txBody>
          <a:bodyPr wrap="none">
            <a:spAutoFit/>
          </a:bodyPr>
          <a:lstStyle/>
          <a:p>
            <a:r>
              <a:rPr lang="en-US" altLang="zh-CN" sz="1400" b="1" dirty="0">
                <a:solidFill>
                  <a:srgbClr val="C00000"/>
                </a:solidFill>
              </a:rPr>
              <a:t>Precipitation</a:t>
            </a:r>
          </a:p>
          <a:p>
            <a:r>
              <a:rPr lang="en-US" altLang="zh-CN" sz="1400" b="1" dirty="0">
                <a:solidFill>
                  <a:srgbClr val="C00000"/>
                </a:solidFill>
              </a:rPr>
              <a:t>zone</a:t>
            </a:r>
            <a:endParaRPr lang="zh-CN" altLang="en-US" sz="1400" b="1" dirty="0">
              <a:solidFill>
                <a:srgbClr val="C00000"/>
              </a:solidFill>
            </a:endParaRPr>
          </a:p>
        </p:txBody>
      </p:sp>
      <p:sp>
        <p:nvSpPr>
          <p:cNvPr id="4" name="矩形 3">
            <a:extLst>
              <a:ext uri="{FF2B5EF4-FFF2-40B4-BE49-F238E27FC236}">
                <a16:creationId xmlns:a16="http://schemas.microsoft.com/office/drawing/2014/main" id="{2BE884EC-A6A6-466C-9FB6-876B1D853BBC}"/>
              </a:ext>
            </a:extLst>
          </p:cNvPr>
          <p:cNvSpPr/>
          <p:nvPr/>
        </p:nvSpPr>
        <p:spPr>
          <a:xfrm>
            <a:off x="7046470" y="3730801"/>
            <a:ext cx="3834071" cy="2495550"/>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a:extLst>
              <a:ext uri="{FF2B5EF4-FFF2-40B4-BE49-F238E27FC236}">
                <a16:creationId xmlns:a16="http://schemas.microsoft.com/office/drawing/2014/main" id="{F771991D-DD7B-408F-8EDB-7CDE1117BC59}"/>
              </a:ext>
            </a:extLst>
          </p:cNvPr>
          <p:cNvSpPr/>
          <p:nvPr/>
        </p:nvSpPr>
        <p:spPr>
          <a:xfrm>
            <a:off x="8497414" y="3595608"/>
            <a:ext cx="1851148" cy="307777"/>
          </a:xfrm>
          <a:prstGeom prst="rect">
            <a:avLst/>
          </a:prstGeom>
        </p:spPr>
        <p:txBody>
          <a:bodyPr wrap="none">
            <a:spAutoFit/>
          </a:bodyPr>
          <a:lstStyle/>
          <a:p>
            <a:r>
              <a:rPr lang="en-US" altLang="zh-CN" sz="1400" b="1" dirty="0">
                <a:solidFill>
                  <a:srgbClr val="C00000"/>
                </a:solidFill>
              </a:rPr>
              <a:t>Un-alternated Mancos</a:t>
            </a:r>
          </a:p>
        </p:txBody>
      </p:sp>
      <p:pic>
        <p:nvPicPr>
          <p:cNvPr id="7" name="图片 6">
            <a:extLst>
              <a:ext uri="{FF2B5EF4-FFF2-40B4-BE49-F238E27FC236}">
                <a16:creationId xmlns:a16="http://schemas.microsoft.com/office/drawing/2014/main" id="{C9280FE8-DBB2-4842-B864-BE6F1BAD2EEB}"/>
              </a:ext>
            </a:extLst>
          </p:cNvPr>
          <p:cNvPicPr>
            <a:picLocks noChangeAspect="1"/>
          </p:cNvPicPr>
          <p:nvPr/>
        </p:nvPicPr>
        <p:blipFill rotWithShape="1">
          <a:blip r:embed="rId6"/>
          <a:srcRect l="14951" r="15982"/>
          <a:stretch/>
        </p:blipFill>
        <p:spPr>
          <a:xfrm>
            <a:off x="8743531" y="165871"/>
            <a:ext cx="3210061" cy="3286029"/>
          </a:xfrm>
          <a:prstGeom prst="rect">
            <a:avLst/>
          </a:prstGeom>
        </p:spPr>
      </p:pic>
    </p:spTree>
    <p:extLst>
      <p:ext uri="{BB962C8B-B14F-4D97-AF65-F5344CB8AC3E}">
        <p14:creationId xmlns:p14="http://schemas.microsoft.com/office/powerpoint/2010/main" val="93986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2" grpId="0" animBg="1"/>
      <p:bldP spid="9" grpId="0" animBg="1"/>
      <p:bldP spid="13" grpId="0"/>
      <p:bldP spid="14" grpId="0"/>
      <p:bldP spid="4"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89078-616A-49F2-9C9B-8FD4F5AA3409}"/>
              </a:ext>
            </a:extLst>
          </p:cNvPr>
          <p:cNvSpPr>
            <a:spLocks noGrp="1"/>
          </p:cNvSpPr>
          <p:nvPr>
            <p:ph type="title"/>
          </p:nvPr>
        </p:nvSpPr>
        <p:spPr>
          <a:xfrm>
            <a:off x="1166812" y="204537"/>
            <a:ext cx="9601200" cy="962526"/>
          </a:xfrm>
        </p:spPr>
        <p:txBody>
          <a:bodyPr/>
          <a:lstStyle/>
          <a:p>
            <a:r>
              <a:rPr lang="en-GB" dirty="0"/>
              <a:t>Implications:</a:t>
            </a:r>
          </a:p>
        </p:txBody>
      </p:sp>
      <p:sp>
        <p:nvSpPr>
          <p:cNvPr id="3" name="Content Placeholder 2">
            <a:extLst>
              <a:ext uri="{FF2B5EF4-FFF2-40B4-BE49-F238E27FC236}">
                <a16:creationId xmlns:a16="http://schemas.microsoft.com/office/drawing/2014/main" id="{1F21590A-58C6-4222-BDD9-76B4DAFE1A3C}"/>
              </a:ext>
            </a:extLst>
          </p:cNvPr>
          <p:cNvSpPr>
            <a:spLocks noGrp="1"/>
          </p:cNvSpPr>
          <p:nvPr>
            <p:ph idx="1"/>
          </p:nvPr>
        </p:nvSpPr>
        <p:spPr>
          <a:xfrm>
            <a:off x="1133474" y="1055686"/>
            <a:ext cx="10033000" cy="5321301"/>
          </a:xfrm>
        </p:spPr>
        <p:txBody>
          <a:bodyPr>
            <a:normAutofit fontScale="85000" lnSpcReduction="20000"/>
          </a:bodyPr>
          <a:lstStyle/>
          <a:p>
            <a:r>
              <a:rPr lang="en-GB" sz="2800" dirty="0"/>
              <a:t>The CO</a:t>
            </a:r>
            <a:r>
              <a:rPr lang="en-GB" sz="2800" baseline="-25000" dirty="0"/>
              <a:t>2</a:t>
            </a:r>
            <a:r>
              <a:rPr lang="en-GB" sz="2800" dirty="0"/>
              <a:t>-rich fluid could only influence the damaged Mancos shale (deformed and fractured), with very limited influencing distance (less than 17m)</a:t>
            </a:r>
          </a:p>
          <a:p>
            <a:r>
              <a:rPr lang="en-GB" sz="2800" dirty="0"/>
              <a:t>The CO</a:t>
            </a:r>
            <a:r>
              <a:rPr lang="en-GB" sz="2800" baseline="-25000" dirty="0"/>
              <a:t>2</a:t>
            </a:r>
            <a:r>
              <a:rPr lang="en-GB" sz="2800" dirty="0"/>
              <a:t>-rich fluid induces dissolution zone and precipitation zone in shale Fm.</a:t>
            </a:r>
          </a:p>
          <a:p>
            <a:r>
              <a:rPr lang="en-GB" altLang="zh-CN" sz="2800" dirty="0"/>
              <a:t>The CO</a:t>
            </a:r>
            <a:r>
              <a:rPr lang="en-GB" altLang="zh-CN" sz="2800" baseline="-25000" dirty="0"/>
              <a:t>2</a:t>
            </a:r>
            <a:r>
              <a:rPr lang="en-GB" altLang="zh-CN" sz="2800" dirty="0"/>
              <a:t>-rich fluid d</a:t>
            </a:r>
            <a:r>
              <a:rPr lang="en-GB" sz="2800" dirty="0"/>
              <a:t>eposited up to 24% of calcite in Mancos shale (%weight against the whole rock)</a:t>
            </a:r>
          </a:p>
          <a:p>
            <a:r>
              <a:rPr lang="en-GB" sz="2800" dirty="0"/>
              <a:t>Significance for engineered carbon storage:</a:t>
            </a:r>
          </a:p>
          <a:p>
            <a:pPr marL="514350" indent="-514350">
              <a:buAutoNum type="alphaLcPeriod"/>
            </a:pPr>
            <a:r>
              <a:rPr lang="en-GB" sz="2800" dirty="0"/>
              <a:t>The influencing radius for CO</a:t>
            </a:r>
            <a:r>
              <a:rPr lang="en-GB" sz="2800" baseline="-25000" dirty="0"/>
              <a:t>2</a:t>
            </a:r>
            <a:r>
              <a:rPr lang="en-GB" sz="2800" dirty="0"/>
              <a:t>-rich fluid is limited. The migration will be inhibited by precipitation zone.</a:t>
            </a:r>
          </a:p>
          <a:p>
            <a:pPr marL="514350" indent="-514350">
              <a:buAutoNum type="alphaLcPeriod"/>
            </a:pPr>
            <a:r>
              <a:rPr lang="en-GB" sz="2800" dirty="0"/>
              <a:t>The formation of precipitation zone reduces the leakage risk in damaged zone for geological carbon storage.</a:t>
            </a:r>
          </a:p>
          <a:p>
            <a:pPr marL="0" indent="0">
              <a:buNone/>
            </a:pPr>
            <a:r>
              <a:rPr lang="en-GB" sz="2800" dirty="0"/>
              <a:t>c.    The density and connectivity of the faults/fractures are very important for the security of the carbon storage.</a:t>
            </a:r>
          </a:p>
          <a:p>
            <a:endParaRPr lang="en-GB" dirty="0"/>
          </a:p>
        </p:txBody>
      </p:sp>
    </p:spTree>
    <p:extLst>
      <p:ext uri="{BB962C8B-B14F-4D97-AF65-F5344CB8AC3E}">
        <p14:creationId xmlns:p14="http://schemas.microsoft.com/office/powerpoint/2010/main" val="799366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2" y="2036134"/>
            <a:ext cx="2604976" cy="781493"/>
          </a:xfrm>
        </p:spPr>
        <p:txBody>
          <a:bodyPr>
            <a:noAutofit/>
          </a:bodyPr>
          <a:lstStyle/>
          <a:p>
            <a:r>
              <a:rPr lang="en-GB" sz="5400" b="1" i="1" dirty="0">
                <a:effectLst>
                  <a:outerShdw blurRad="38100" dist="38100" dir="2700000" algn="tl">
                    <a:srgbClr val="000000">
                      <a:alpha val="43137"/>
                    </a:srgbClr>
                  </a:outerShdw>
                </a:effectLst>
              </a:rPr>
              <a:t>   Q&amp;A</a:t>
            </a:r>
            <a:br>
              <a:rPr lang="en-GB" sz="5400" b="1" i="1" dirty="0">
                <a:effectLst>
                  <a:outerShdw blurRad="38100" dist="38100" dir="2700000" algn="tl">
                    <a:srgbClr val="000000">
                      <a:alpha val="43137"/>
                    </a:srgbClr>
                  </a:outerShdw>
                </a:effectLst>
              </a:rPr>
            </a:br>
            <a:r>
              <a:rPr lang="en-GB" sz="5400" b="1" i="1" dirty="0">
                <a:effectLst>
                  <a:outerShdw blurRad="38100" dist="38100" dir="2700000" algn="tl">
                    <a:srgbClr val="000000">
                      <a:alpha val="43137"/>
                    </a:srgbClr>
                  </a:outerShdw>
                </a:effectLst>
              </a:rPr>
              <a:t>Thanks!</a:t>
            </a:r>
          </a:p>
        </p:txBody>
      </p:sp>
    </p:spTree>
    <p:extLst>
      <p:ext uri="{BB962C8B-B14F-4D97-AF65-F5344CB8AC3E}">
        <p14:creationId xmlns:p14="http://schemas.microsoft.com/office/powerpoint/2010/main" val="3808730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12D3AA1-C1CC-42E5-8D9F-D8C48CBB2D99}"/>
              </a:ext>
            </a:extLst>
          </p:cNvPr>
          <p:cNvSpPr>
            <a:spLocks noGrp="1"/>
          </p:cNvSpPr>
          <p:nvPr>
            <p:ph idx="1"/>
          </p:nvPr>
        </p:nvSpPr>
        <p:spPr>
          <a:xfrm>
            <a:off x="1257300" y="1143393"/>
            <a:ext cx="9601200" cy="4571214"/>
          </a:xfrm>
        </p:spPr>
        <p:txBody>
          <a:bodyPr>
            <a:normAutofit/>
          </a:bodyPr>
          <a:lstStyle/>
          <a:p>
            <a:pPr marL="0" indent="0">
              <a:buNone/>
            </a:pPr>
            <a:endParaRPr lang="en-US" altLang="zh-CN" sz="2800" dirty="0">
              <a:ea typeface="宋体" panose="02010600030101010101" pitchFamily="2" charset="-122"/>
            </a:endParaRPr>
          </a:p>
          <a:p>
            <a:r>
              <a:rPr lang="en-US" altLang="zh-CN" sz="2800" dirty="0">
                <a:ea typeface="宋体" panose="02010600030101010101" pitchFamily="2" charset="-122"/>
              </a:rPr>
              <a:t>Low carbon technology: Carbon Capture and storage</a:t>
            </a:r>
          </a:p>
          <a:p>
            <a:endParaRPr lang="en-US" altLang="zh-CN" sz="2800" dirty="0">
              <a:ea typeface="宋体" panose="02010600030101010101" pitchFamily="2" charset="-122"/>
            </a:endParaRPr>
          </a:p>
          <a:p>
            <a:r>
              <a:rPr lang="en-US" altLang="zh-CN" sz="2800" dirty="0">
                <a:ea typeface="宋体" panose="02010600030101010101" pitchFamily="2" charset="-122"/>
              </a:rPr>
              <a:t>Natural analogue (Crystal </a:t>
            </a:r>
            <a:r>
              <a:rPr lang="en-US" altLang="zh-CN" sz="2800" dirty="0" err="1">
                <a:ea typeface="宋体" panose="02010600030101010101" pitchFamily="2" charset="-122"/>
              </a:rPr>
              <a:t>Gayser</a:t>
            </a:r>
            <a:r>
              <a:rPr lang="en-US" altLang="zh-CN" sz="2800" dirty="0">
                <a:ea typeface="宋体" panose="02010600030101010101" pitchFamily="2" charset="-122"/>
              </a:rPr>
              <a:t>) for geological carbon storage</a:t>
            </a:r>
          </a:p>
          <a:p>
            <a:pPr>
              <a:buFont typeface="Arial" panose="020B0604020202020204" pitchFamily="34" charset="0"/>
              <a:buChar char="•"/>
            </a:pPr>
            <a:r>
              <a:rPr lang="en-US" altLang="zh-CN" sz="2800" dirty="0">
                <a:ea typeface="宋体" panose="02010600030101010101" pitchFamily="2" charset="-122"/>
              </a:rPr>
              <a:t>Study of paleo-fluid</a:t>
            </a:r>
          </a:p>
          <a:p>
            <a:pPr>
              <a:buFont typeface="Arial" panose="020B0604020202020204" pitchFamily="34" charset="0"/>
              <a:buChar char="•"/>
            </a:pPr>
            <a:r>
              <a:rPr lang="en-US" altLang="zh-CN" sz="2800" dirty="0">
                <a:ea typeface="宋体" panose="02010600030101010101" pitchFamily="2" charset="-122"/>
              </a:rPr>
              <a:t>CO</a:t>
            </a:r>
            <a:r>
              <a:rPr lang="en-US" altLang="zh-CN" sz="2800" baseline="-25000" dirty="0">
                <a:ea typeface="宋体" panose="02010600030101010101" pitchFamily="2" charset="-122"/>
              </a:rPr>
              <a:t>2</a:t>
            </a:r>
            <a:r>
              <a:rPr lang="en-US" altLang="zh-CN" sz="2800" dirty="0">
                <a:ea typeface="宋体" panose="02010600030101010101" pitchFamily="2" charset="-122"/>
              </a:rPr>
              <a:t>-rich fluid induced alteration and the implication for carbon storage</a:t>
            </a:r>
          </a:p>
          <a:p>
            <a:pPr marL="0" indent="0">
              <a:buNone/>
            </a:pPr>
            <a:endParaRPr lang="en-US" altLang="zh-CN" sz="2800" dirty="0">
              <a:ea typeface="宋体" panose="02010600030101010101" pitchFamily="2" charset="-122"/>
            </a:endParaRPr>
          </a:p>
          <a:p>
            <a:pPr>
              <a:buFont typeface="Arial" panose="020B0604020202020204" pitchFamily="34" charset="0"/>
              <a:buChar char="•"/>
            </a:pPr>
            <a:endParaRPr lang="en-US" altLang="zh-CN" sz="2800" dirty="0">
              <a:ea typeface="宋体" panose="02010600030101010101" pitchFamily="2" charset="-122"/>
            </a:endParaRPr>
          </a:p>
          <a:p>
            <a:endParaRPr lang="en-US" altLang="zh-CN" sz="2800" dirty="0">
              <a:ea typeface="宋体" panose="02010600030101010101" pitchFamily="2" charset="-122"/>
            </a:endParaRPr>
          </a:p>
          <a:p>
            <a:pPr marL="0" indent="0">
              <a:buNone/>
            </a:pPr>
            <a:endParaRPr lang="zh-CN" altLang="en-US" sz="2800" dirty="0"/>
          </a:p>
        </p:txBody>
      </p:sp>
      <p:sp>
        <p:nvSpPr>
          <p:cNvPr id="6" name="矩形 5">
            <a:extLst>
              <a:ext uri="{FF2B5EF4-FFF2-40B4-BE49-F238E27FC236}">
                <a16:creationId xmlns:a16="http://schemas.microsoft.com/office/drawing/2014/main" id="{49AD1649-7C85-4752-86BD-54AA08B01571}"/>
              </a:ext>
            </a:extLst>
          </p:cNvPr>
          <p:cNvSpPr/>
          <p:nvPr/>
        </p:nvSpPr>
        <p:spPr>
          <a:xfrm>
            <a:off x="1295400" y="498603"/>
            <a:ext cx="6096000" cy="769441"/>
          </a:xfrm>
          <a:prstGeom prst="rect">
            <a:avLst/>
          </a:prstGeom>
        </p:spPr>
        <p:txBody>
          <a:bodyPr>
            <a:spAutoFit/>
          </a:bodyPr>
          <a:lstStyle/>
          <a:p>
            <a:r>
              <a:rPr lang="en-US" altLang="zh-CN" sz="4400" dirty="0"/>
              <a:t>Agenda</a:t>
            </a:r>
          </a:p>
        </p:txBody>
      </p:sp>
    </p:spTree>
    <p:extLst>
      <p:ext uri="{BB962C8B-B14F-4D97-AF65-F5344CB8AC3E}">
        <p14:creationId xmlns:p14="http://schemas.microsoft.com/office/powerpoint/2010/main" val="2950469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7A7D0A-5A93-4577-9571-DEC7FCDF7AC6}"/>
              </a:ext>
            </a:extLst>
          </p:cNvPr>
          <p:cNvSpPr>
            <a:spLocks noGrp="1"/>
          </p:cNvSpPr>
          <p:nvPr>
            <p:ph type="title"/>
          </p:nvPr>
        </p:nvSpPr>
        <p:spPr>
          <a:xfrm>
            <a:off x="1102118" y="250613"/>
            <a:ext cx="10378682" cy="1485900"/>
          </a:xfrm>
        </p:spPr>
        <p:txBody>
          <a:bodyPr>
            <a:noAutofit/>
          </a:bodyPr>
          <a:lstStyle/>
          <a:p>
            <a:r>
              <a:rPr lang="en-US" altLang="zh-CN" sz="3600" dirty="0"/>
              <a:t>CCS: Carbon Capture and Storage</a:t>
            </a:r>
            <a:br>
              <a:rPr lang="zh-CN" altLang="en-US" sz="3600" dirty="0"/>
            </a:br>
            <a:endParaRPr lang="zh-CN" altLang="en-US" sz="3600" dirty="0"/>
          </a:p>
        </p:txBody>
      </p:sp>
      <p:pic>
        <p:nvPicPr>
          <p:cNvPr id="4" name="图片 2">
            <a:extLst>
              <a:ext uri="{FF2B5EF4-FFF2-40B4-BE49-F238E27FC236}">
                <a16:creationId xmlns:a16="http://schemas.microsoft.com/office/drawing/2014/main" id="{99DBE152-6936-4957-B5D0-C628715AFF6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11210" y="1172313"/>
            <a:ext cx="6935482" cy="476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标题 1">
            <a:extLst>
              <a:ext uri="{FF2B5EF4-FFF2-40B4-BE49-F238E27FC236}">
                <a16:creationId xmlns:a16="http://schemas.microsoft.com/office/drawing/2014/main" id="{BEB928F5-B7D6-4B98-B546-EE38CFED7318}"/>
              </a:ext>
            </a:extLst>
          </p:cNvPr>
          <p:cNvSpPr txBox="1">
            <a:spLocks/>
          </p:cNvSpPr>
          <p:nvPr/>
        </p:nvSpPr>
        <p:spPr>
          <a:xfrm>
            <a:off x="8246692" y="1228002"/>
            <a:ext cx="3648710" cy="4713617"/>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ltLang="zh-CN" sz="2800" dirty="0"/>
              <a:t>“CCS is the only clean technology</a:t>
            </a:r>
          </a:p>
          <a:p>
            <a:r>
              <a:rPr lang="en-US" altLang="zh-CN" sz="2800" dirty="0"/>
              <a:t>capable of decarbonising major</a:t>
            </a:r>
          </a:p>
          <a:p>
            <a:r>
              <a:rPr lang="en-US" altLang="zh-CN" sz="2800" dirty="0"/>
              <a:t>industrial sectors such as steel,</a:t>
            </a:r>
          </a:p>
          <a:p>
            <a:r>
              <a:rPr lang="en-US" altLang="zh-CN" sz="2800" dirty="0"/>
              <a:t>cement, pulp and paper, refining</a:t>
            </a:r>
          </a:p>
          <a:p>
            <a:r>
              <a:rPr lang="en-US" altLang="zh-CN" sz="2800" dirty="0"/>
              <a:t>and petrochemicals.”</a:t>
            </a:r>
          </a:p>
          <a:p>
            <a:r>
              <a:rPr lang="en-US" altLang="zh-CN" sz="2800" dirty="0"/>
              <a:t>              </a:t>
            </a:r>
            <a:r>
              <a:rPr lang="en-US" altLang="zh-CN" sz="2800" i="1" dirty="0"/>
              <a:t>——</a:t>
            </a:r>
            <a:r>
              <a:rPr lang="en-US" altLang="zh-CN" sz="1800" i="1" dirty="0"/>
              <a:t>BRAD PAGE</a:t>
            </a:r>
          </a:p>
          <a:p>
            <a:r>
              <a:rPr lang="en-US" altLang="zh-CN" sz="1800" i="1" dirty="0"/>
              <a:t>               Chief Executive Officer</a:t>
            </a:r>
          </a:p>
          <a:p>
            <a:r>
              <a:rPr lang="en-US" altLang="zh-CN" sz="1800" i="1" dirty="0"/>
              <a:t>                   Global CCS Institute</a:t>
            </a:r>
            <a:br>
              <a:rPr lang="zh-CN" altLang="en-US" sz="3600" dirty="0"/>
            </a:br>
            <a:endParaRPr lang="zh-CN" altLang="en-US" sz="3600" dirty="0"/>
          </a:p>
        </p:txBody>
      </p:sp>
    </p:spTree>
    <p:extLst>
      <p:ext uri="{BB962C8B-B14F-4D97-AF65-F5344CB8AC3E}">
        <p14:creationId xmlns:p14="http://schemas.microsoft.com/office/powerpoint/2010/main" val="3150871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C429D80C-A858-4796-ABE1-93A6C3E9EC54}"/>
              </a:ext>
            </a:extLst>
          </p:cNvPr>
          <p:cNvSpPr/>
          <p:nvPr/>
        </p:nvSpPr>
        <p:spPr>
          <a:xfrm>
            <a:off x="1371600" y="247595"/>
            <a:ext cx="6801862" cy="769441"/>
          </a:xfrm>
          <a:prstGeom prst="rect">
            <a:avLst/>
          </a:prstGeom>
        </p:spPr>
        <p:txBody>
          <a:bodyPr wrap="none">
            <a:spAutoFit/>
          </a:bodyPr>
          <a:lstStyle/>
          <a:p>
            <a:r>
              <a:rPr lang="en-US" altLang="zh-CN" sz="4400" dirty="0">
                <a:solidFill>
                  <a:schemeClr val="tx2"/>
                </a:solidFill>
                <a:latin typeface="+mj-lt"/>
                <a:ea typeface="+mj-ea"/>
                <a:cs typeface="+mj-cs"/>
              </a:rPr>
              <a:t>Key question: Leakage risks</a:t>
            </a:r>
            <a:endParaRPr lang="zh-CN" altLang="en-US" sz="4400" dirty="0">
              <a:solidFill>
                <a:schemeClr val="tx2"/>
              </a:solidFill>
              <a:latin typeface="+mj-lt"/>
              <a:ea typeface="+mj-ea"/>
              <a:cs typeface="+mj-cs"/>
            </a:endParaRPr>
          </a:p>
        </p:txBody>
      </p:sp>
      <p:pic>
        <p:nvPicPr>
          <p:cNvPr id="5" name="图片 4">
            <a:extLst>
              <a:ext uri="{FF2B5EF4-FFF2-40B4-BE49-F238E27FC236}">
                <a16:creationId xmlns:a16="http://schemas.microsoft.com/office/drawing/2014/main" id="{610B292D-5DC6-4CF8-91C0-2E122DA07BEC}"/>
              </a:ext>
            </a:extLst>
          </p:cNvPr>
          <p:cNvPicPr>
            <a:picLocks noChangeAspect="1"/>
          </p:cNvPicPr>
          <p:nvPr/>
        </p:nvPicPr>
        <p:blipFill rotWithShape="1">
          <a:blip r:embed="rId3"/>
          <a:srcRect l="75613" t="12273" r="5671" b="62909"/>
          <a:stretch/>
        </p:blipFill>
        <p:spPr>
          <a:xfrm>
            <a:off x="1672225" y="1244083"/>
            <a:ext cx="8787680" cy="4369834"/>
          </a:xfrm>
          <a:prstGeom prst="rect">
            <a:avLst/>
          </a:prstGeom>
        </p:spPr>
      </p:pic>
      <p:sp>
        <p:nvSpPr>
          <p:cNvPr id="2" name="矩形 1">
            <a:extLst>
              <a:ext uri="{FF2B5EF4-FFF2-40B4-BE49-F238E27FC236}">
                <a16:creationId xmlns:a16="http://schemas.microsoft.com/office/drawing/2014/main" id="{07928AF4-6710-48FB-A7AA-8363AD608403}"/>
              </a:ext>
            </a:extLst>
          </p:cNvPr>
          <p:cNvSpPr/>
          <p:nvPr/>
        </p:nvSpPr>
        <p:spPr>
          <a:xfrm>
            <a:off x="3652247" y="5656298"/>
            <a:ext cx="5427833" cy="369332"/>
          </a:xfrm>
          <a:prstGeom prst="rect">
            <a:avLst/>
          </a:prstGeom>
        </p:spPr>
        <p:txBody>
          <a:bodyPr wrap="none">
            <a:spAutoFit/>
          </a:bodyPr>
          <a:lstStyle/>
          <a:p>
            <a:r>
              <a:rPr lang="en-US" altLang="zh-CN" dirty="0"/>
              <a:t>Diagrammatic illustration of geological carbon storage</a:t>
            </a:r>
            <a:endParaRPr lang="zh-CN" altLang="en-US" dirty="0"/>
          </a:p>
        </p:txBody>
      </p:sp>
      <p:sp>
        <p:nvSpPr>
          <p:cNvPr id="3" name="矩形 2">
            <a:extLst>
              <a:ext uri="{FF2B5EF4-FFF2-40B4-BE49-F238E27FC236}">
                <a16:creationId xmlns:a16="http://schemas.microsoft.com/office/drawing/2014/main" id="{9E317A9E-8490-4E96-AFDF-F3E68456703E}"/>
              </a:ext>
            </a:extLst>
          </p:cNvPr>
          <p:cNvSpPr/>
          <p:nvPr/>
        </p:nvSpPr>
        <p:spPr>
          <a:xfrm>
            <a:off x="7889724" y="3212494"/>
            <a:ext cx="562428" cy="866019"/>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A7683C7-58D8-4A1C-AB3E-041BC702032B}"/>
              </a:ext>
            </a:extLst>
          </p:cNvPr>
          <p:cNvSpPr/>
          <p:nvPr/>
        </p:nvSpPr>
        <p:spPr>
          <a:xfrm>
            <a:off x="2512182" y="1988545"/>
            <a:ext cx="465513" cy="2169622"/>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7832C79-F30C-4460-A5D2-FAE006CCFC10}"/>
              </a:ext>
            </a:extLst>
          </p:cNvPr>
          <p:cNvSpPr/>
          <p:nvPr/>
        </p:nvSpPr>
        <p:spPr>
          <a:xfrm>
            <a:off x="4210102" y="2995990"/>
            <a:ext cx="693911" cy="866019"/>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627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11465-6AAA-498E-A587-BBEB1A85CABA}"/>
              </a:ext>
            </a:extLst>
          </p:cNvPr>
          <p:cNvSpPr>
            <a:spLocks noGrp="1"/>
          </p:cNvSpPr>
          <p:nvPr>
            <p:ph type="title"/>
          </p:nvPr>
        </p:nvSpPr>
        <p:spPr>
          <a:xfrm>
            <a:off x="8055096" y="305315"/>
            <a:ext cx="3625460" cy="938463"/>
          </a:xfrm>
        </p:spPr>
        <p:txBody>
          <a:bodyPr>
            <a:normAutofit fontScale="90000"/>
          </a:bodyPr>
          <a:lstStyle/>
          <a:p>
            <a:r>
              <a:rPr lang="en-US" altLang="zh-CN" sz="4000" dirty="0"/>
              <a:t>Natural analogue: Crystal Geyser</a:t>
            </a:r>
            <a:br>
              <a:rPr lang="en-GB" sz="4000" dirty="0"/>
            </a:br>
            <a:r>
              <a:rPr lang="en-GB" sz="2700" dirty="0"/>
              <a:t>Dating: The leakage of CO</a:t>
            </a:r>
            <a:r>
              <a:rPr lang="en-GB" sz="2700" baseline="-25000" dirty="0"/>
              <a:t>2</a:t>
            </a:r>
            <a:r>
              <a:rPr lang="en-GB" sz="2700" dirty="0"/>
              <a:t> has been demonstrated to be last for at least 400kyrs (Burnside et al., 2013). </a:t>
            </a:r>
          </a:p>
        </p:txBody>
      </p:sp>
      <p:pic>
        <p:nvPicPr>
          <p:cNvPr id="6" name="Picture 5">
            <a:extLst>
              <a:ext uri="{FF2B5EF4-FFF2-40B4-BE49-F238E27FC236}">
                <a16:creationId xmlns:a16="http://schemas.microsoft.com/office/drawing/2014/main" id="{61D01E7B-B0B8-43FF-B938-586F90BCCCBC}"/>
              </a:ext>
            </a:extLst>
          </p:cNvPr>
          <p:cNvPicPr/>
          <p:nvPr/>
        </p:nvPicPr>
        <p:blipFill rotWithShape="1">
          <a:blip r:embed="rId3" cstate="print">
            <a:extLst>
              <a:ext uri="{28A0092B-C50C-407E-A947-70E740481C1C}">
                <a14:useLocalDpi xmlns:a14="http://schemas.microsoft.com/office/drawing/2010/main" val="0"/>
              </a:ext>
            </a:extLst>
          </a:blip>
          <a:srcRect l="1905"/>
          <a:stretch/>
        </p:blipFill>
        <p:spPr bwMode="auto">
          <a:xfrm>
            <a:off x="812924" y="228854"/>
            <a:ext cx="6956893" cy="6171946"/>
          </a:xfrm>
          <a:prstGeom prst="rect">
            <a:avLst/>
          </a:prstGeom>
          <a:ln>
            <a:noFill/>
          </a:ln>
          <a:extLst>
            <a:ext uri="{53640926-AAD7-44D8-BBD7-CCE9431645EC}">
              <a14:shadowObscured xmlns:a14="http://schemas.microsoft.com/office/drawing/2010/main"/>
            </a:ext>
          </a:extLst>
        </p:spPr>
      </p:pic>
      <p:pic>
        <p:nvPicPr>
          <p:cNvPr id="4" name="图片 3">
            <a:extLst>
              <a:ext uri="{FF2B5EF4-FFF2-40B4-BE49-F238E27FC236}">
                <a16:creationId xmlns:a16="http://schemas.microsoft.com/office/drawing/2014/main" id="{35149599-38C0-4DD5-8370-DBE0BBA0EA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2105" y="3429000"/>
            <a:ext cx="3767811" cy="2825858"/>
          </a:xfrm>
          <a:prstGeom prst="rect">
            <a:avLst/>
          </a:prstGeom>
        </p:spPr>
      </p:pic>
      <p:cxnSp>
        <p:nvCxnSpPr>
          <p:cNvPr id="7" name="直接箭头连接符 6">
            <a:extLst>
              <a:ext uri="{FF2B5EF4-FFF2-40B4-BE49-F238E27FC236}">
                <a16:creationId xmlns:a16="http://schemas.microsoft.com/office/drawing/2014/main" id="{D39CD07F-D260-48A7-929A-7A3093E738FA}"/>
              </a:ext>
            </a:extLst>
          </p:cNvPr>
          <p:cNvCxnSpPr>
            <a:cxnSpLocks/>
          </p:cNvCxnSpPr>
          <p:nvPr/>
        </p:nvCxnSpPr>
        <p:spPr>
          <a:xfrm>
            <a:off x="5531172" y="4597831"/>
            <a:ext cx="3767811" cy="66126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02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E2764-5FF5-4F64-BB97-49094C9F5D14}"/>
              </a:ext>
            </a:extLst>
          </p:cNvPr>
          <p:cNvSpPr>
            <a:spLocks noGrp="1"/>
          </p:cNvSpPr>
          <p:nvPr>
            <p:ph type="title"/>
          </p:nvPr>
        </p:nvSpPr>
        <p:spPr>
          <a:xfrm>
            <a:off x="7361060" y="1350293"/>
            <a:ext cx="4954927" cy="727053"/>
          </a:xfrm>
        </p:spPr>
        <p:txBody>
          <a:bodyPr/>
          <a:lstStyle/>
          <a:p>
            <a:r>
              <a:rPr lang="en-GB" dirty="0"/>
              <a:t>Crystal Geyser</a:t>
            </a:r>
          </a:p>
        </p:txBody>
      </p:sp>
      <p:pic>
        <p:nvPicPr>
          <p:cNvPr id="7" name="Picture 6">
            <a:extLst>
              <a:ext uri="{FF2B5EF4-FFF2-40B4-BE49-F238E27FC236}">
                <a16:creationId xmlns:a16="http://schemas.microsoft.com/office/drawing/2014/main" id="{BBC52935-659D-4C8A-84A0-BAD655257A2E}"/>
              </a:ext>
            </a:extLst>
          </p:cNvPr>
          <p:cNvPicPr>
            <a:picLocks noChangeAspect="1"/>
          </p:cNvPicPr>
          <p:nvPr/>
        </p:nvPicPr>
        <p:blipFill rotWithShape="1">
          <a:blip r:embed="rId3"/>
          <a:srcRect l="28826" t="23122" r="26994" b="15275"/>
          <a:stretch/>
        </p:blipFill>
        <p:spPr>
          <a:xfrm>
            <a:off x="876534" y="406591"/>
            <a:ext cx="6301011" cy="4859036"/>
          </a:xfrm>
          <a:prstGeom prst="rect">
            <a:avLst/>
          </a:prstGeom>
        </p:spPr>
      </p:pic>
      <p:pic>
        <p:nvPicPr>
          <p:cNvPr id="4" name="Picture 3">
            <a:extLst>
              <a:ext uri="{FF2B5EF4-FFF2-40B4-BE49-F238E27FC236}">
                <a16:creationId xmlns:a16="http://schemas.microsoft.com/office/drawing/2014/main" id="{CE6BD49D-8730-4F68-8FFB-B0AACD0610FD}"/>
              </a:ext>
            </a:extLst>
          </p:cNvPr>
          <p:cNvPicPr>
            <a:picLocks noChangeAspect="1"/>
          </p:cNvPicPr>
          <p:nvPr/>
        </p:nvPicPr>
        <p:blipFill rotWithShape="1">
          <a:blip r:embed="rId4"/>
          <a:srcRect l="14687" t="41111" r="54167" b="34074"/>
          <a:stretch/>
        </p:blipFill>
        <p:spPr>
          <a:xfrm>
            <a:off x="6204628" y="3429000"/>
            <a:ext cx="5660680" cy="2775392"/>
          </a:xfrm>
          <a:prstGeom prst="rect">
            <a:avLst/>
          </a:prstGeom>
        </p:spPr>
      </p:pic>
      <p:sp>
        <p:nvSpPr>
          <p:cNvPr id="5" name="TextBox 4">
            <a:extLst>
              <a:ext uri="{FF2B5EF4-FFF2-40B4-BE49-F238E27FC236}">
                <a16:creationId xmlns:a16="http://schemas.microsoft.com/office/drawing/2014/main" id="{8B4EA4AA-AA6F-4FD2-84A7-BCACF75FC730}"/>
              </a:ext>
            </a:extLst>
          </p:cNvPr>
          <p:cNvSpPr txBox="1"/>
          <p:nvPr/>
        </p:nvSpPr>
        <p:spPr>
          <a:xfrm flipH="1">
            <a:off x="945048" y="5265627"/>
            <a:ext cx="2812469" cy="369332"/>
          </a:xfrm>
          <a:prstGeom prst="rect">
            <a:avLst/>
          </a:prstGeom>
          <a:noFill/>
        </p:spPr>
        <p:txBody>
          <a:bodyPr wrap="square" rtlCol="0">
            <a:spAutoFit/>
          </a:bodyPr>
          <a:lstStyle/>
          <a:p>
            <a:r>
              <a:rPr lang="en-GB" dirty="0" err="1"/>
              <a:t>Kampman</a:t>
            </a:r>
            <a:r>
              <a:rPr lang="en-GB" dirty="0"/>
              <a:t> et al., 2014</a:t>
            </a:r>
          </a:p>
        </p:txBody>
      </p:sp>
      <p:sp>
        <p:nvSpPr>
          <p:cNvPr id="3" name="矩形 2">
            <a:extLst>
              <a:ext uri="{FF2B5EF4-FFF2-40B4-BE49-F238E27FC236}">
                <a16:creationId xmlns:a16="http://schemas.microsoft.com/office/drawing/2014/main" id="{227ACAFB-77BF-44FF-B6BA-A2C7892CF134}"/>
              </a:ext>
            </a:extLst>
          </p:cNvPr>
          <p:cNvSpPr/>
          <p:nvPr/>
        </p:nvSpPr>
        <p:spPr>
          <a:xfrm>
            <a:off x="6271787" y="4365356"/>
            <a:ext cx="5444055" cy="24797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Rectangle 9">
            <a:extLst>
              <a:ext uri="{FF2B5EF4-FFF2-40B4-BE49-F238E27FC236}">
                <a16:creationId xmlns:a16="http://schemas.microsoft.com/office/drawing/2014/main" id="{59BEBA31-3B91-4E86-921B-DB0E68345AF2}"/>
              </a:ext>
            </a:extLst>
          </p:cNvPr>
          <p:cNvSpPr/>
          <p:nvPr/>
        </p:nvSpPr>
        <p:spPr>
          <a:xfrm>
            <a:off x="7282771" y="2034163"/>
            <a:ext cx="4909229" cy="369332"/>
          </a:xfrm>
          <a:prstGeom prst="rect">
            <a:avLst/>
          </a:prstGeom>
        </p:spPr>
        <p:txBody>
          <a:bodyPr wrap="none">
            <a:spAutoFit/>
          </a:bodyPr>
          <a:lstStyle/>
          <a:p>
            <a:r>
              <a:rPr lang="en-GB" dirty="0"/>
              <a:t>CO</a:t>
            </a:r>
            <a:r>
              <a:rPr lang="en-GB" baseline="-25000" dirty="0"/>
              <a:t>2</a:t>
            </a:r>
            <a:r>
              <a:rPr lang="en-GB" dirty="0"/>
              <a:t> degassing of the Calcium-rich ground water </a:t>
            </a:r>
          </a:p>
        </p:txBody>
      </p:sp>
    </p:spTree>
    <p:extLst>
      <p:ext uri="{BB962C8B-B14F-4D97-AF65-F5344CB8AC3E}">
        <p14:creationId xmlns:p14="http://schemas.microsoft.com/office/powerpoint/2010/main" val="426138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C1BF-281B-42CD-8752-54671E72DC57}"/>
              </a:ext>
            </a:extLst>
          </p:cNvPr>
          <p:cNvSpPr>
            <a:spLocks noGrp="1"/>
          </p:cNvSpPr>
          <p:nvPr>
            <p:ph type="title"/>
          </p:nvPr>
        </p:nvSpPr>
        <p:spPr>
          <a:xfrm>
            <a:off x="999644" y="427576"/>
            <a:ext cx="10125556" cy="1485900"/>
          </a:xfrm>
        </p:spPr>
        <p:txBody>
          <a:bodyPr>
            <a:normAutofit/>
          </a:bodyPr>
          <a:lstStyle/>
          <a:p>
            <a:r>
              <a:rPr lang="en-GB" dirty="0">
                <a:latin typeface="Arial" panose="020B0604020202020204" pitchFamily="34" charset="0"/>
                <a:cs typeface="Arial" panose="020B0604020202020204" pitchFamily="34" charset="0"/>
              </a:rPr>
              <a:t>Sampling </a:t>
            </a:r>
          </a:p>
        </p:txBody>
      </p:sp>
      <p:pic>
        <p:nvPicPr>
          <p:cNvPr id="4" name="Content Placeholder 3">
            <a:extLst>
              <a:ext uri="{FF2B5EF4-FFF2-40B4-BE49-F238E27FC236}">
                <a16:creationId xmlns:a16="http://schemas.microsoft.com/office/drawing/2014/main" id="{DEBC02CD-E8C2-484B-BC11-B640BDA48F73}"/>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5999" y="1512694"/>
            <a:ext cx="6344131" cy="4301673"/>
          </a:xfrm>
          <a:prstGeom prst="rect">
            <a:avLst/>
          </a:prstGeom>
        </p:spPr>
      </p:pic>
      <p:pic>
        <p:nvPicPr>
          <p:cNvPr id="5" name="Picture 4">
            <a:extLst>
              <a:ext uri="{FF2B5EF4-FFF2-40B4-BE49-F238E27FC236}">
                <a16:creationId xmlns:a16="http://schemas.microsoft.com/office/drawing/2014/main" id="{31037AE5-88D9-40B1-BA5F-12B51A60C05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497343" y="452786"/>
            <a:ext cx="4306378" cy="5952427"/>
          </a:xfrm>
          <a:prstGeom prst="rect">
            <a:avLst/>
          </a:prstGeom>
        </p:spPr>
      </p:pic>
      <p:sp>
        <p:nvSpPr>
          <p:cNvPr id="6" name="Rectangle 5">
            <a:extLst>
              <a:ext uri="{FF2B5EF4-FFF2-40B4-BE49-F238E27FC236}">
                <a16:creationId xmlns:a16="http://schemas.microsoft.com/office/drawing/2014/main" id="{76CB9DE9-6AAE-47A5-B1B4-4ACA45C14860}"/>
              </a:ext>
            </a:extLst>
          </p:cNvPr>
          <p:cNvSpPr/>
          <p:nvPr/>
        </p:nvSpPr>
        <p:spPr>
          <a:xfrm>
            <a:off x="7819185" y="1021703"/>
            <a:ext cx="2892056" cy="60867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10D2A7E-04AA-4B93-8CE9-BD760B01B287}"/>
              </a:ext>
            </a:extLst>
          </p:cNvPr>
          <p:cNvSpPr/>
          <p:nvPr/>
        </p:nvSpPr>
        <p:spPr>
          <a:xfrm>
            <a:off x="7819185" y="1913476"/>
            <a:ext cx="2892056" cy="1377331"/>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353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A1FC-2DCC-4AB6-AC1E-94913BB14329}"/>
              </a:ext>
            </a:extLst>
          </p:cNvPr>
          <p:cNvSpPr>
            <a:spLocks noGrp="1"/>
          </p:cNvSpPr>
          <p:nvPr>
            <p:ph type="title"/>
          </p:nvPr>
        </p:nvSpPr>
        <p:spPr>
          <a:xfrm>
            <a:off x="1224312" y="582221"/>
            <a:ext cx="8529288" cy="770860"/>
          </a:xfrm>
        </p:spPr>
        <p:txBody>
          <a:bodyPr>
            <a:normAutofit/>
          </a:bodyPr>
          <a:lstStyle/>
          <a:p>
            <a:r>
              <a:rPr lang="en-US" altLang="zh-CN" sz="2800" dirty="0"/>
              <a:t>Fluid study: h</a:t>
            </a:r>
            <a:r>
              <a:rPr lang="en-GB" sz="2800" dirty="0"/>
              <a:t>as the fluid changed through the time?</a:t>
            </a:r>
          </a:p>
        </p:txBody>
      </p:sp>
      <p:pic>
        <p:nvPicPr>
          <p:cNvPr id="4" name="Content Placeholder 3">
            <a:extLst>
              <a:ext uri="{FF2B5EF4-FFF2-40B4-BE49-F238E27FC236}">
                <a16:creationId xmlns:a16="http://schemas.microsoft.com/office/drawing/2014/main" id="{EF6C71FF-97C5-413A-8A41-CCD5606F2423}"/>
              </a:ext>
            </a:extLst>
          </p:cNvPr>
          <p:cNvPicPr>
            <a:picLocks noGrp="1"/>
          </p:cNvPicPr>
          <p:nvPr>
            <p:ph idx="1"/>
          </p:nvPr>
        </p:nvPicPr>
        <p:blipFill rotWithShape="1">
          <a:blip r:embed="rId3">
            <a:extLst>
              <a:ext uri="{28A0092B-C50C-407E-A947-70E740481C1C}">
                <a14:useLocalDpi xmlns:a14="http://schemas.microsoft.com/office/drawing/2010/main" val="0"/>
              </a:ext>
            </a:extLst>
          </a:blip>
          <a:srcRect b="19746"/>
          <a:stretch/>
        </p:blipFill>
        <p:spPr bwMode="auto">
          <a:xfrm>
            <a:off x="1053830" y="1459285"/>
            <a:ext cx="5574278" cy="3226368"/>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AFF1A50-BBB6-4A9C-B833-A457B73C9E92}"/>
              </a:ext>
            </a:extLst>
          </p:cNvPr>
          <p:cNvSpPr txBox="1"/>
          <p:nvPr/>
        </p:nvSpPr>
        <p:spPr>
          <a:xfrm>
            <a:off x="1661310" y="4733618"/>
            <a:ext cx="4335915" cy="369332"/>
          </a:xfrm>
          <a:prstGeom prst="rect">
            <a:avLst/>
          </a:prstGeom>
          <a:noFill/>
        </p:spPr>
        <p:txBody>
          <a:bodyPr wrap="square" rtlCol="0">
            <a:spAutoFit/>
          </a:bodyPr>
          <a:lstStyle/>
          <a:p>
            <a:r>
              <a:rPr lang="en-GB" b="1" dirty="0">
                <a:solidFill>
                  <a:srgbClr val="FF0000"/>
                </a:solidFill>
              </a:rPr>
              <a:t>Age: ~57,000 - 60,000 </a:t>
            </a:r>
            <a:r>
              <a:rPr lang="en-GB" b="1" dirty="0" err="1">
                <a:solidFill>
                  <a:srgbClr val="FF0000"/>
                </a:solidFill>
              </a:rPr>
              <a:t>yrs</a:t>
            </a:r>
            <a:r>
              <a:rPr lang="en-GB" b="1" dirty="0">
                <a:solidFill>
                  <a:srgbClr val="FF0000"/>
                </a:solidFill>
              </a:rPr>
              <a:t>, by U-Th dating</a:t>
            </a:r>
          </a:p>
        </p:txBody>
      </p:sp>
      <p:pic>
        <p:nvPicPr>
          <p:cNvPr id="7" name="图片 6">
            <a:extLst>
              <a:ext uri="{FF2B5EF4-FFF2-40B4-BE49-F238E27FC236}">
                <a16:creationId xmlns:a16="http://schemas.microsoft.com/office/drawing/2014/main" id="{47B134B8-AA5D-417C-A7F3-882724355D2E}"/>
              </a:ext>
            </a:extLst>
          </p:cNvPr>
          <p:cNvPicPr>
            <a:picLocks noChangeAspect="1"/>
          </p:cNvPicPr>
          <p:nvPr/>
        </p:nvPicPr>
        <p:blipFill>
          <a:blip r:embed="rId4"/>
          <a:stretch>
            <a:fillRect/>
          </a:stretch>
        </p:blipFill>
        <p:spPr>
          <a:xfrm>
            <a:off x="6008926" y="1646750"/>
            <a:ext cx="5731681" cy="1698905"/>
          </a:xfrm>
          <a:prstGeom prst="rect">
            <a:avLst/>
          </a:prstGeom>
        </p:spPr>
      </p:pic>
      <p:sp>
        <p:nvSpPr>
          <p:cNvPr id="9" name="TextBox 2">
            <a:extLst>
              <a:ext uri="{FF2B5EF4-FFF2-40B4-BE49-F238E27FC236}">
                <a16:creationId xmlns:a16="http://schemas.microsoft.com/office/drawing/2014/main" id="{18A1B499-173D-40F1-B13D-BC796938BA6E}"/>
              </a:ext>
            </a:extLst>
          </p:cNvPr>
          <p:cNvSpPr txBox="1"/>
          <p:nvPr/>
        </p:nvSpPr>
        <p:spPr>
          <a:xfrm>
            <a:off x="1661310" y="5082880"/>
            <a:ext cx="4600303" cy="369332"/>
          </a:xfrm>
          <a:prstGeom prst="rect">
            <a:avLst/>
          </a:prstGeom>
          <a:noFill/>
        </p:spPr>
        <p:txBody>
          <a:bodyPr wrap="square" rtlCol="0">
            <a:spAutoFit/>
          </a:bodyPr>
          <a:lstStyle/>
          <a:p>
            <a:r>
              <a:rPr lang="en-GB" b="1" dirty="0">
                <a:solidFill>
                  <a:srgbClr val="FF0000"/>
                </a:solidFill>
              </a:rPr>
              <a:t>T2 aragonite vein (rhombohedral structure)</a:t>
            </a:r>
          </a:p>
        </p:txBody>
      </p:sp>
      <mc:AlternateContent xmlns:mc="http://schemas.openxmlformats.org/markup-compatibility/2006" xmlns:a14="http://schemas.microsoft.com/office/drawing/2010/main">
        <mc:Choice Requires="a14">
          <p:sp>
            <p:nvSpPr>
              <p:cNvPr id="8" name="Rectangle 2">
                <a:extLst>
                  <a:ext uri="{FF2B5EF4-FFF2-40B4-BE49-F238E27FC236}">
                    <a16:creationId xmlns:a16="http://schemas.microsoft.com/office/drawing/2014/main" id="{0414E00D-6913-4FE7-ABB7-3894C92D7542}"/>
                  </a:ext>
                </a:extLst>
              </p:cNvPr>
              <p:cNvSpPr/>
              <p:nvPr/>
            </p:nvSpPr>
            <p:spPr>
              <a:xfrm>
                <a:off x="959392" y="5520248"/>
                <a:ext cx="5931817" cy="370101"/>
              </a:xfrm>
              <a:prstGeom prst="rect">
                <a:avLst/>
              </a:prstGeom>
            </p:spPr>
            <p:txBody>
              <a:bodyPr wrap="none">
                <a:spAutoFit/>
              </a:bodyPr>
              <a:lstStyle/>
              <a:p>
                <a14:m>
                  <m:oMath xmlns:m="http://schemas.openxmlformats.org/officeDocument/2006/math">
                    <m:r>
                      <a:rPr lang="en-GB" i="1">
                        <a:latin typeface="Cambria Math" panose="02040503050406030204" pitchFamily="18" charset="0"/>
                        <a:ea typeface="DengXian" panose="02010600030101010101" pitchFamily="2" charset="-122"/>
                        <a:cs typeface="Arial" panose="020B0604020202020204" pitchFamily="34" charset="0"/>
                      </a:rPr>
                      <m:t>2</m:t>
                    </m:r>
                    <m:r>
                      <a:rPr lang="en-GB" i="1">
                        <a:latin typeface="Cambria Math" panose="02040503050406030204" pitchFamily="18" charset="0"/>
                        <a:ea typeface="DengXian" panose="02010600030101010101" pitchFamily="2" charset="-122"/>
                        <a:cs typeface="Arial" panose="020B0604020202020204" pitchFamily="34" charset="0"/>
                      </a:rPr>
                      <m:t>𝐻𝐶</m:t>
                    </m:r>
                    <m:sSubSup>
                      <m:sSubSupPr>
                        <m:ctrlPr>
                          <a:rPr lang="en-GB" i="1">
                            <a:effectLst/>
                            <a:latin typeface="Cambria Math" panose="02040503050406030204" pitchFamily="18" charset="0"/>
                            <a:cs typeface="Arial" panose="020B0604020202020204" pitchFamily="34" charset="0"/>
                          </a:rPr>
                        </m:ctrlPr>
                      </m:sSubSupPr>
                      <m:e>
                        <m:r>
                          <a:rPr lang="en-GB" i="1">
                            <a:latin typeface="Cambria Math" panose="02040503050406030204" pitchFamily="18" charset="0"/>
                            <a:ea typeface="DengXian" panose="02010600030101010101" pitchFamily="2" charset="-122"/>
                            <a:cs typeface="Arial" panose="020B0604020202020204" pitchFamily="34" charset="0"/>
                          </a:rPr>
                          <m:t>𝑂</m:t>
                        </m:r>
                      </m:e>
                      <m:sub>
                        <m:r>
                          <a:rPr lang="en-GB" i="1">
                            <a:latin typeface="Cambria Math" panose="02040503050406030204" pitchFamily="18" charset="0"/>
                            <a:ea typeface="DengXian" panose="02010600030101010101" pitchFamily="2" charset="-122"/>
                            <a:cs typeface="Arial" panose="020B0604020202020204" pitchFamily="34" charset="0"/>
                          </a:rPr>
                          <m:t>3</m:t>
                        </m:r>
                      </m:sub>
                      <m:sup>
                        <m:r>
                          <a:rPr lang="en-GB" i="1">
                            <a:latin typeface="Cambria Math" panose="02040503050406030204" pitchFamily="18" charset="0"/>
                            <a:ea typeface="DengXian" panose="02010600030101010101" pitchFamily="2" charset="-122"/>
                            <a:cs typeface="Arial" panose="020B0604020202020204" pitchFamily="34" charset="0"/>
                          </a:rPr>
                          <m:t>−</m:t>
                        </m:r>
                      </m:sup>
                    </m:sSubSup>
                    <m:d>
                      <m:dPr>
                        <m:ctrlPr>
                          <a:rPr lang="en-GB" i="1">
                            <a:effectLst/>
                            <a:latin typeface="Cambria Math" panose="02040503050406030204" pitchFamily="18" charset="0"/>
                            <a:cs typeface="Arial" panose="020B0604020202020204" pitchFamily="34" charset="0"/>
                          </a:rPr>
                        </m:ctrlPr>
                      </m:dPr>
                      <m:e>
                        <m:r>
                          <a:rPr lang="en-GB" i="1">
                            <a:latin typeface="Cambria Math" panose="02040503050406030204" pitchFamily="18" charset="0"/>
                            <a:ea typeface="DengXian" panose="02010600030101010101" pitchFamily="2" charset="-122"/>
                            <a:cs typeface="Arial" panose="020B0604020202020204" pitchFamily="34" charset="0"/>
                          </a:rPr>
                          <m:t>𝑎𝑞</m:t>
                        </m:r>
                      </m:e>
                    </m:d>
                    <m:r>
                      <a:rPr lang="en-GB" i="1">
                        <a:latin typeface="Cambria Math" panose="02040503050406030204" pitchFamily="18" charset="0"/>
                        <a:ea typeface="DengXian" panose="02010600030101010101" pitchFamily="2" charset="-122"/>
                        <a:cs typeface="Arial" panose="020B0604020202020204" pitchFamily="34" charset="0"/>
                      </a:rPr>
                      <m:t>+</m:t>
                    </m:r>
                    <m:sSup>
                      <m:sSupPr>
                        <m:ctrlPr>
                          <a:rPr lang="en-GB" i="1">
                            <a:effectLst/>
                            <a:latin typeface="Cambria Math" panose="02040503050406030204" pitchFamily="18" charset="0"/>
                            <a:cs typeface="Arial" panose="020B0604020202020204" pitchFamily="34" charset="0"/>
                          </a:rPr>
                        </m:ctrlPr>
                      </m:sSupPr>
                      <m:e>
                        <m:r>
                          <a:rPr lang="en-GB" i="1">
                            <a:latin typeface="Cambria Math" panose="02040503050406030204" pitchFamily="18" charset="0"/>
                            <a:ea typeface="DengXian" panose="02010600030101010101" pitchFamily="2" charset="-122"/>
                            <a:cs typeface="Arial" panose="020B0604020202020204" pitchFamily="34" charset="0"/>
                          </a:rPr>
                          <m:t>𝐶𝑎</m:t>
                        </m:r>
                      </m:e>
                      <m:sup>
                        <m:r>
                          <a:rPr lang="en-GB" i="1">
                            <a:latin typeface="Cambria Math" panose="02040503050406030204" pitchFamily="18" charset="0"/>
                            <a:ea typeface="DengXian" panose="02010600030101010101" pitchFamily="2" charset="-122"/>
                            <a:cs typeface="Arial" panose="020B0604020202020204" pitchFamily="34" charset="0"/>
                          </a:rPr>
                          <m:t>2+</m:t>
                        </m:r>
                      </m:sup>
                    </m:sSup>
                    <m:d>
                      <m:dPr>
                        <m:ctrlPr>
                          <a:rPr lang="en-GB" i="1">
                            <a:effectLst/>
                            <a:latin typeface="Cambria Math" panose="02040503050406030204" pitchFamily="18" charset="0"/>
                            <a:cs typeface="Arial" panose="020B0604020202020204" pitchFamily="34" charset="0"/>
                          </a:rPr>
                        </m:ctrlPr>
                      </m:dPr>
                      <m:e>
                        <m:r>
                          <a:rPr lang="en-GB" i="1">
                            <a:latin typeface="Cambria Math" panose="02040503050406030204" pitchFamily="18" charset="0"/>
                            <a:ea typeface="DengXian" panose="02010600030101010101" pitchFamily="2" charset="-122"/>
                            <a:cs typeface="Arial" panose="020B0604020202020204" pitchFamily="34" charset="0"/>
                          </a:rPr>
                          <m:t>𝑎𝑞</m:t>
                        </m:r>
                      </m:e>
                    </m:d>
                    <m:r>
                      <a:rPr lang="en-GB" i="1">
                        <a:latin typeface="Cambria Math" panose="02040503050406030204" pitchFamily="18" charset="0"/>
                        <a:ea typeface="DengXian" panose="02010600030101010101" pitchFamily="2" charset="-122"/>
                        <a:cs typeface="Arial" panose="020B0604020202020204" pitchFamily="34" charset="0"/>
                      </a:rPr>
                      <m:t>→</m:t>
                    </m:r>
                    <m:r>
                      <a:rPr lang="en-GB" i="1">
                        <a:latin typeface="Cambria Math" panose="02040503050406030204" pitchFamily="18" charset="0"/>
                        <a:ea typeface="DengXian" panose="02010600030101010101" pitchFamily="2" charset="-122"/>
                        <a:cs typeface="Arial" panose="020B0604020202020204" pitchFamily="34" charset="0"/>
                      </a:rPr>
                      <m:t>𝐶𝑎𝐶</m:t>
                    </m:r>
                    <m:sSub>
                      <m:sSubPr>
                        <m:ctrlPr>
                          <a:rPr lang="en-GB" i="1">
                            <a:effectLst/>
                            <a:latin typeface="Cambria Math" panose="02040503050406030204" pitchFamily="18" charset="0"/>
                            <a:cs typeface="Arial" panose="020B0604020202020204" pitchFamily="34" charset="0"/>
                          </a:rPr>
                        </m:ctrlPr>
                      </m:sSubPr>
                      <m:e>
                        <m:r>
                          <a:rPr lang="en-GB" i="1">
                            <a:latin typeface="Cambria Math" panose="02040503050406030204" pitchFamily="18" charset="0"/>
                            <a:ea typeface="DengXian" panose="02010600030101010101" pitchFamily="2" charset="-122"/>
                            <a:cs typeface="Arial" panose="020B0604020202020204" pitchFamily="34" charset="0"/>
                          </a:rPr>
                          <m:t>𝑂</m:t>
                        </m:r>
                      </m:e>
                      <m:sub>
                        <m:r>
                          <a:rPr lang="en-GB" i="1">
                            <a:latin typeface="Cambria Math" panose="02040503050406030204" pitchFamily="18" charset="0"/>
                            <a:ea typeface="DengXian" panose="02010600030101010101" pitchFamily="2" charset="-122"/>
                            <a:cs typeface="Arial" panose="020B0604020202020204" pitchFamily="34" charset="0"/>
                          </a:rPr>
                          <m:t>3</m:t>
                        </m:r>
                      </m:sub>
                    </m:sSub>
                    <m:d>
                      <m:dPr>
                        <m:ctrlPr>
                          <a:rPr lang="en-GB" i="1">
                            <a:effectLst/>
                            <a:latin typeface="Cambria Math" panose="02040503050406030204" pitchFamily="18" charset="0"/>
                            <a:cs typeface="Arial" panose="020B0604020202020204" pitchFamily="34" charset="0"/>
                          </a:rPr>
                        </m:ctrlPr>
                      </m:dPr>
                      <m:e>
                        <m:r>
                          <a:rPr lang="en-GB" i="1">
                            <a:latin typeface="Cambria Math" panose="02040503050406030204" pitchFamily="18" charset="0"/>
                            <a:ea typeface="DengXian" panose="02010600030101010101" pitchFamily="2" charset="-122"/>
                            <a:cs typeface="Arial" panose="020B0604020202020204" pitchFamily="34" charset="0"/>
                          </a:rPr>
                          <m:t>𝑠</m:t>
                        </m:r>
                      </m:e>
                    </m:d>
                    <m:r>
                      <a:rPr lang="en-GB" i="1">
                        <a:latin typeface="Cambria Math" panose="02040503050406030204" pitchFamily="18" charset="0"/>
                        <a:ea typeface="DengXian" panose="02010600030101010101" pitchFamily="2" charset="-122"/>
                        <a:cs typeface="Arial" panose="020B0604020202020204" pitchFamily="34" charset="0"/>
                      </a:rPr>
                      <m:t>+</m:t>
                    </m:r>
                    <m:sSub>
                      <m:sSubPr>
                        <m:ctrlPr>
                          <a:rPr lang="en-GB" i="1">
                            <a:effectLst/>
                            <a:latin typeface="Cambria Math" panose="02040503050406030204" pitchFamily="18" charset="0"/>
                            <a:cs typeface="Arial" panose="020B0604020202020204" pitchFamily="34" charset="0"/>
                          </a:rPr>
                        </m:ctrlPr>
                      </m:sSubPr>
                      <m:e>
                        <m:r>
                          <a:rPr lang="en-GB" i="1">
                            <a:latin typeface="Cambria Math" panose="02040503050406030204" pitchFamily="18" charset="0"/>
                            <a:ea typeface="DengXian" panose="02010600030101010101" pitchFamily="2" charset="-122"/>
                            <a:cs typeface="Arial" panose="020B0604020202020204" pitchFamily="34" charset="0"/>
                          </a:rPr>
                          <m:t>𝐶𝑂</m:t>
                        </m:r>
                      </m:e>
                      <m:sub>
                        <m:r>
                          <a:rPr lang="en-GB" i="1">
                            <a:latin typeface="Cambria Math" panose="02040503050406030204" pitchFamily="18" charset="0"/>
                            <a:ea typeface="DengXian" panose="02010600030101010101" pitchFamily="2" charset="-122"/>
                            <a:cs typeface="Arial" panose="020B0604020202020204" pitchFamily="34" charset="0"/>
                          </a:rPr>
                          <m:t>2</m:t>
                        </m:r>
                      </m:sub>
                    </m:sSub>
                    <m:d>
                      <m:dPr>
                        <m:ctrlPr>
                          <a:rPr lang="en-GB" i="1">
                            <a:effectLst/>
                            <a:latin typeface="Cambria Math" panose="02040503050406030204" pitchFamily="18" charset="0"/>
                            <a:cs typeface="Arial" panose="020B0604020202020204" pitchFamily="34" charset="0"/>
                          </a:rPr>
                        </m:ctrlPr>
                      </m:dPr>
                      <m:e>
                        <m:r>
                          <a:rPr lang="en-GB" i="1">
                            <a:latin typeface="Cambria Math" panose="02040503050406030204" pitchFamily="18" charset="0"/>
                            <a:ea typeface="DengXian" panose="02010600030101010101" pitchFamily="2" charset="-122"/>
                            <a:cs typeface="Arial" panose="020B0604020202020204" pitchFamily="34" charset="0"/>
                          </a:rPr>
                          <m:t>𝑔</m:t>
                        </m:r>
                      </m:e>
                    </m:d>
                    <m:r>
                      <a:rPr lang="en-GB" i="1">
                        <a:latin typeface="Cambria Math" panose="02040503050406030204" pitchFamily="18" charset="0"/>
                        <a:ea typeface="DengXian" panose="02010600030101010101" pitchFamily="2" charset="-122"/>
                        <a:cs typeface="Arial" panose="020B0604020202020204" pitchFamily="34" charset="0"/>
                      </a:rPr>
                      <m:t>+</m:t>
                    </m:r>
                    <m:sSub>
                      <m:sSubPr>
                        <m:ctrlPr>
                          <a:rPr lang="en-GB" i="1">
                            <a:effectLst/>
                            <a:latin typeface="Cambria Math" panose="02040503050406030204" pitchFamily="18" charset="0"/>
                            <a:cs typeface="Arial" panose="020B0604020202020204" pitchFamily="34" charset="0"/>
                          </a:rPr>
                        </m:ctrlPr>
                      </m:sSubPr>
                      <m:e>
                        <m:r>
                          <a:rPr lang="en-GB" i="1">
                            <a:latin typeface="Cambria Math" panose="02040503050406030204" pitchFamily="18" charset="0"/>
                            <a:ea typeface="DengXian" panose="02010600030101010101" pitchFamily="2" charset="-122"/>
                            <a:cs typeface="Arial" panose="020B0604020202020204" pitchFamily="34" charset="0"/>
                          </a:rPr>
                          <m:t>𝐻</m:t>
                        </m:r>
                      </m:e>
                      <m:sub>
                        <m:r>
                          <a:rPr lang="en-GB" i="1">
                            <a:latin typeface="Cambria Math" panose="02040503050406030204" pitchFamily="18" charset="0"/>
                            <a:ea typeface="DengXian" panose="02010600030101010101" pitchFamily="2" charset="-122"/>
                            <a:cs typeface="Arial" panose="020B0604020202020204" pitchFamily="34" charset="0"/>
                          </a:rPr>
                          <m:t>2</m:t>
                        </m:r>
                      </m:sub>
                    </m:sSub>
                    <m:r>
                      <a:rPr lang="en-GB" i="1">
                        <a:latin typeface="Cambria Math" panose="02040503050406030204" pitchFamily="18" charset="0"/>
                        <a:ea typeface="DengXian" panose="02010600030101010101" pitchFamily="2" charset="-122"/>
                        <a:cs typeface="Arial" panose="020B0604020202020204" pitchFamily="34" charset="0"/>
                      </a:rPr>
                      <m:t>𝑂</m:t>
                    </m:r>
                    <m:d>
                      <m:dPr>
                        <m:ctrlPr>
                          <a:rPr lang="en-GB" i="1">
                            <a:effectLst/>
                            <a:latin typeface="Cambria Math" panose="02040503050406030204" pitchFamily="18" charset="0"/>
                            <a:cs typeface="Arial" panose="020B0604020202020204" pitchFamily="34" charset="0"/>
                          </a:rPr>
                        </m:ctrlPr>
                      </m:dPr>
                      <m:e>
                        <m:r>
                          <a:rPr lang="en-GB" i="1">
                            <a:latin typeface="Cambria Math" panose="02040503050406030204" pitchFamily="18" charset="0"/>
                            <a:ea typeface="DengXian" panose="02010600030101010101" pitchFamily="2" charset="-122"/>
                            <a:cs typeface="Arial" panose="020B0604020202020204" pitchFamily="34" charset="0"/>
                          </a:rPr>
                          <m:t>𝑙</m:t>
                        </m:r>
                      </m:e>
                    </m:d>
                  </m:oMath>
                </a14:m>
                <a:r>
                  <a:rPr lang="en-GB" dirty="0">
                    <a:latin typeface="Arial" panose="020B0604020202020204" pitchFamily="34" charset="0"/>
                    <a:ea typeface="DengXian" panose="02010600030101010101" pitchFamily="2" charset="-122"/>
                  </a:rPr>
                  <a:t> </a:t>
                </a:r>
                <a:endParaRPr lang="en-GB" dirty="0"/>
              </a:p>
            </p:txBody>
          </p:sp>
        </mc:Choice>
        <mc:Fallback xmlns="">
          <p:sp>
            <p:nvSpPr>
              <p:cNvPr id="8" name="Rectangle 2">
                <a:extLst>
                  <a:ext uri="{FF2B5EF4-FFF2-40B4-BE49-F238E27FC236}">
                    <a16:creationId xmlns:a16="http://schemas.microsoft.com/office/drawing/2014/main" id="{0414E00D-6913-4FE7-ABB7-3894C92D7542}"/>
                  </a:ext>
                </a:extLst>
              </p:cNvPr>
              <p:cNvSpPr>
                <a:spLocks noRot="1" noChangeAspect="1" noMove="1" noResize="1" noEditPoints="1" noAdjustHandles="1" noChangeArrowheads="1" noChangeShapeType="1" noTextEdit="1"/>
              </p:cNvSpPr>
              <p:nvPr/>
            </p:nvSpPr>
            <p:spPr>
              <a:xfrm>
                <a:off x="959392" y="5520248"/>
                <a:ext cx="5931817" cy="370101"/>
              </a:xfrm>
              <a:prstGeom prst="rect">
                <a:avLst/>
              </a:prstGeom>
              <a:blipFill>
                <a:blip r:embed="rId5"/>
                <a:stretch>
                  <a:fillRect b="-10000"/>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B723D27D-55E6-4113-A229-F694CAD4A9E6}"/>
              </a:ext>
            </a:extLst>
          </p:cNvPr>
          <p:cNvPicPr>
            <a:picLocks noChangeAspect="1"/>
          </p:cNvPicPr>
          <p:nvPr/>
        </p:nvPicPr>
        <p:blipFill>
          <a:blip r:embed="rId6"/>
          <a:stretch>
            <a:fillRect/>
          </a:stretch>
        </p:blipFill>
        <p:spPr>
          <a:xfrm>
            <a:off x="6939072" y="3639324"/>
            <a:ext cx="4583814" cy="2743702"/>
          </a:xfrm>
          <a:prstGeom prst="rect">
            <a:avLst/>
          </a:prstGeom>
        </p:spPr>
      </p:pic>
      <p:sp>
        <p:nvSpPr>
          <p:cNvPr id="11" name="Rectangle 2">
            <a:extLst>
              <a:ext uri="{FF2B5EF4-FFF2-40B4-BE49-F238E27FC236}">
                <a16:creationId xmlns:a16="http://schemas.microsoft.com/office/drawing/2014/main" id="{5C188232-6B11-4BC2-BE0B-A2D76D4CC4F4}"/>
              </a:ext>
            </a:extLst>
          </p:cNvPr>
          <p:cNvSpPr/>
          <p:nvPr/>
        </p:nvSpPr>
        <p:spPr>
          <a:xfrm>
            <a:off x="8257169" y="3762170"/>
            <a:ext cx="1947620" cy="92348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图片 4">
            <a:extLst>
              <a:ext uri="{FF2B5EF4-FFF2-40B4-BE49-F238E27FC236}">
                <a16:creationId xmlns:a16="http://schemas.microsoft.com/office/drawing/2014/main" id="{04B3D008-85C3-4E69-8EA6-EEB443307464}"/>
              </a:ext>
            </a:extLst>
          </p:cNvPr>
          <p:cNvPicPr>
            <a:picLocks noChangeAspect="1"/>
          </p:cNvPicPr>
          <p:nvPr/>
        </p:nvPicPr>
        <p:blipFill>
          <a:blip r:embed="rId7"/>
          <a:stretch>
            <a:fillRect/>
          </a:stretch>
        </p:blipFill>
        <p:spPr>
          <a:xfrm>
            <a:off x="4657915" y="185319"/>
            <a:ext cx="3125915" cy="2088267"/>
          </a:xfrm>
          <a:prstGeom prst="rect">
            <a:avLst/>
          </a:prstGeom>
        </p:spPr>
      </p:pic>
      <p:pic>
        <p:nvPicPr>
          <p:cNvPr id="12" name="Picture 309">
            <a:extLst>
              <a:ext uri="{FF2B5EF4-FFF2-40B4-BE49-F238E27FC236}">
                <a16:creationId xmlns:a16="http://schemas.microsoft.com/office/drawing/2014/main" id="{645D26DA-3B5C-4689-9E50-29E93D6CBC6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8892729" y="185319"/>
            <a:ext cx="3125915" cy="2140686"/>
          </a:xfrm>
          <a:prstGeom prst="rect">
            <a:avLst/>
          </a:prstGeom>
        </p:spPr>
      </p:pic>
      <p:sp>
        <p:nvSpPr>
          <p:cNvPr id="13" name="文本框 12">
            <a:extLst>
              <a:ext uri="{FF2B5EF4-FFF2-40B4-BE49-F238E27FC236}">
                <a16:creationId xmlns:a16="http://schemas.microsoft.com/office/drawing/2014/main" id="{ACA30740-F9A5-410C-9A24-60D376704494}"/>
              </a:ext>
            </a:extLst>
          </p:cNvPr>
          <p:cNvSpPr txBox="1"/>
          <p:nvPr/>
        </p:nvSpPr>
        <p:spPr>
          <a:xfrm>
            <a:off x="4780637" y="466992"/>
            <a:ext cx="2371762" cy="307777"/>
          </a:xfrm>
          <a:prstGeom prst="rect">
            <a:avLst/>
          </a:prstGeom>
          <a:noFill/>
        </p:spPr>
        <p:txBody>
          <a:bodyPr wrap="square" rtlCol="0">
            <a:spAutoFit/>
          </a:bodyPr>
          <a:lstStyle/>
          <a:p>
            <a:r>
              <a:rPr lang="en-US" altLang="zh-CN" sz="1400" dirty="0">
                <a:highlight>
                  <a:srgbClr val="FFFF00"/>
                </a:highlight>
              </a:rPr>
              <a:t>nucleation</a:t>
            </a:r>
            <a:endParaRPr lang="zh-CN" altLang="en-US" sz="1400" dirty="0">
              <a:highlight>
                <a:srgbClr val="FFFF00"/>
              </a:highlight>
            </a:endParaRPr>
          </a:p>
        </p:txBody>
      </p:sp>
      <p:sp>
        <p:nvSpPr>
          <p:cNvPr id="14" name="文本框 13">
            <a:extLst>
              <a:ext uri="{FF2B5EF4-FFF2-40B4-BE49-F238E27FC236}">
                <a16:creationId xmlns:a16="http://schemas.microsoft.com/office/drawing/2014/main" id="{89F604B3-827D-46DC-A8ED-0FFF83EA33B8}"/>
              </a:ext>
            </a:extLst>
          </p:cNvPr>
          <p:cNvSpPr txBox="1"/>
          <p:nvPr/>
        </p:nvSpPr>
        <p:spPr>
          <a:xfrm>
            <a:off x="5885407" y="1719192"/>
            <a:ext cx="2371762" cy="523220"/>
          </a:xfrm>
          <a:prstGeom prst="rect">
            <a:avLst/>
          </a:prstGeom>
          <a:noFill/>
        </p:spPr>
        <p:txBody>
          <a:bodyPr wrap="square" rtlCol="0">
            <a:spAutoFit/>
          </a:bodyPr>
          <a:lstStyle/>
          <a:p>
            <a:r>
              <a:rPr lang="en-US" altLang="zh-CN" sz="1400" dirty="0">
                <a:highlight>
                  <a:srgbClr val="FFFF00"/>
                </a:highlight>
              </a:rPr>
              <a:t>Fast grow: fan-shaped, elongated crystal</a:t>
            </a:r>
            <a:endParaRPr lang="zh-CN" altLang="en-US" sz="1400" dirty="0">
              <a:highlight>
                <a:srgbClr val="FFFF00"/>
              </a:highlight>
            </a:endParaRPr>
          </a:p>
        </p:txBody>
      </p:sp>
      <p:sp>
        <p:nvSpPr>
          <p:cNvPr id="16" name="文本框 15">
            <a:extLst>
              <a:ext uri="{FF2B5EF4-FFF2-40B4-BE49-F238E27FC236}">
                <a16:creationId xmlns:a16="http://schemas.microsoft.com/office/drawing/2014/main" id="{C4F9D554-31F7-43CF-B098-0EAB1A39FEFB}"/>
              </a:ext>
            </a:extLst>
          </p:cNvPr>
          <p:cNvSpPr txBox="1"/>
          <p:nvPr/>
        </p:nvSpPr>
        <p:spPr>
          <a:xfrm>
            <a:off x="9016153" y="295013"/>
            <a:ext cx="2371762" cy="307777"/>
          </a:xfrm>
          <a:prstGeom prst="rect">
            <a:avLst/>
          </a:prstGeom>
          <a:noFill/>
        </p:spPr>
        <p:txBody>
          <a:bodyPr wrap="square" rtlCol="0">
            <a:spAutoFit/>
          </a:bodyPr>
          <a:lstStyle/>
          <a:p>
            <a:r>
              <a:rPr lang="en-US" altLang="zh-CN" sz="1400" dirty="0">
                <a:highlight>
                  <a:srgbClr val="FFFF00"/>
                </a:highlight>
              </a:rPr>
              <a:t>Equant-shaped crystal</a:t>
            </a:r>
            <a:endParaRPr lang="zh-CN" altLang="en-US" sz="1400" dirty="0">
              <a:highlight>
                <a:srgbClr val="FFFF00"/>
              </a:highlight>
            </a:endParaRPr>
          </a:p>
        </p:txBody>
      </p:sp>
      <p:sp>
        <p:nvSpPr>
          <p:cNvPr id="17" name="文本框 16">
            <a:extLst>
              <a:ext uri="{FF2B5EF4-FFF2-40B4-BE49-F238E27FC236}">
                <a16:creationId xmlns:a16="http://schemas.microsoft.com/office/drawing/2014/main" id="{29725FEB-B4A0-44F1-B4DC-6BB53C4FE7A5}"/>
              </a:ext>
            </a:extLst>
          </p:cNvPr>
          <p:cNvSpPr txBox="1"/>
          <p:nvPr/>
        </p:nvSpPr>
        <p:spPr>
          <a:xfrm>
            <a:off x="9507864" y="1536198"/>
            <a:ext cx="2371762" cy="307777"/>
          </a:xfrm>
          <a:prstGeom prst="rect">
            <a:avLst/>
          </a:prstGeom>
          <a:noFill/>
        </p:spPr>
        <p:txBody>
          <a:bodyPr wrap="square" rtlCol="0">
            <a:spAutoFit/>
          </a:bodyPr>
          <a:lstStyle/>
          <a:p>
            <a:r>
              <a:rPr lang="en-US" altLang="zh-CN" sz="1400" dirty="0">
                <a:highlight>
                  <a:srgbClr val="FFFF00"/>
                </a:highlight>
              </a:rPr>
              <a:t>Retarded grow: fault sealing</a:t>
            </a:r>
            <a:endParaRPr lang="zh-CN" altLang="en-US" sz="1400" dirty="0">
              <a:highlight>
                <a:srgbClr val="FFFF00"/>
              </a:highlight>
            </a:endParaRPr>
          </a:p>
        </p:txBody>
      </p:sp>
    </p:spTree>
    <p:extLst>
      <p:ext uri="{BB962C8B-B14F-4D97-AF65-F5344CB8AC3E}">
        <p14:creationId xmlns:p14="http://schemas.microsoft.com/office/powerpoint/2010/main" val="143030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additive="base">
                                        <p:cTn id="73" dur="500" fill="hold"/>
                                        <p:tgtEl>
                                          <p:spTgt spid="10"/>
                                        </p:tgtEl>
                                        <p:attrNameLst>
                                          <p:attrName>ppt_x</p:attrName>
                                        </p:attrNameLst>
                                      </p:cBhvr>
                                      <p:tavLst>
                                        <p:tav tm="0">
                                          <p:val>
                                            <p:strVal val="#ppt_x"/>
                                          </p:val>
                                        </p:tav>
                                        <p:tav tm="100000">
                                          <p:val>
                                            <p:strVal val="#ppt_x"/>
                                          </p:val>
                                        </p:tav>
                                      </p:tavLst>
                                    </p:anim>
                                    <p:anim calcmode="lin" valueType="num">
                                      <p:cBhvr additive="base">
                                        <p:cTn id="7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 calcmode="lin" valueType="num">
                                      <p:cBhvr additive="base">
                                        <p:cTn id="79" dur="500" fill="hold"/>
                                        <p:tgtEl>
                                          <p:spTgt spid="11"/>
                                        </p:tgtEl>
                                        <p:attrNameLst>
                                          <p:attrName>ppt_x</p:attrName>
                                        </p:attrNameLst>
                                      </p:cBhvr>
                                      <p:tavLst>
                                        <p:tav tm="0">
                                          <p:val>
                                            <p:strVal val="#ppt_x"/>
                                          </p:val>
                                        </p:tav>
                                        <p:tav tm="100000">
                                          <p:val>
                                            <p:strVal val="#ppt_x"/>
                                          </p:val>
                                        </p:tav>
                                      </p:tavLst>
                                    </p:anim>
                                    <p:anim calcmode="lin" valueType="num">
                                      <p:cBhvr additive="base">
                                        <p:cTn id="8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8" grpId="0"/>
      <p:bldP spid="11" grpId="0" animBg="1"/>
      <p:bldP spid="13" grpId="0"/>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71F308-91D2-4FA6-B740-49C2F2E2444C}"/>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9302" y="876226"/>
            <a:ext cx="4750065" cy="2591972"/>
          </a:xfrm>
          <a:prstGeom prst="rect">
            <a:avLst/>
          </a:prstGeom>
          <a:noFill/>
        </p:spPr>
      </p:pic>
      <p:pic>
        <p:nvPicPr>
          <p:cNvPr id="11" name="Picture 10">
            <a:extLst>
              <a:ext uri="{FF2B5EF4-FFF2-40B4-BE49-F238E27FC236}">
                <a16:creationId xmlns:a16="http://schemas.microsoft.com/office/drawing/2014/main" id="{5471AD76-2CD5-4F60-83AD-A183F665FC6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9351" y="3571590"/>
            <a:ext cx="4779775" cy="2880000"/>
          </a:xfrm>
          <a:prstGeom prst="rect">
            <a:avLst/>
          </a:prstGeom>
          <a:noFill/>
        </p:spPr>
      </p:pic>
      <p:sp>
        <p:nvSpPr>
          <p:cNvPr id="3" name="Arrow: Right 2">
            <a:extLst>
              <a:ext uri="{FF2B5EF4-FFF2-40B4-BE49-F238E27FC236}">
                <a16:creationId xmlns:a16="http://schemas.microsoft.com/office/drawing/2014/main" id="{77523C86-5F8E-40C7-B1F0-702629605A4C}"/>
              </a:ext>
            </a:extLst>
          </p:cNvPr>
          <p:cNvSpPr/>
          <p:nvPr/>
        </p:nvSpPr>
        <p:spPr>
          <a:xfrm>
            <a:off x="3085788" y="2909834"/>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t>
            </a:r>
          </a:p>
        </p:txBody>
      </p:sp>
      <p:pic>
        <p:nvPicPr>
          <p:cNvPr id="4" name="Picture 3">
            <a:extLst>
              <a:ext uri="{FF2B5EF4-FFF2-40B4-BE49-F238E27FC236}">
                <a16:creationId xmlns:a16="http://schemas.microsoft.com/office/drawing/2014/main" id="{607F1368-EBC4-4515-836A-3B5A72A9D65C}"/>
              </a:ext>
            </a:extLst>
          </p:cNvPr>
          <p:cNvPicPr>
            <a:picLocks noChangeAspect="1"/>
          </p:cNvPicPr>
          <p:nvPr/>
        </p:nvPicPr>
        <p:blipFill>
          <a:blip r:embed="rId5"/>
          <a:stretch>
            <a:fillRect/>
          </a:stretch>
        </p:blipFill>
        <p:spPr>
          <a:xfrm>
            <a:off x="1305042" y="3571590"/>
            <a:ext cx="4679999" cy="2887933"/>
          </a:xfrm>
          <a:prstGeom prst="rect">
            <a:avLst/>
          </a:prstGeom>
        </p:spPr>
      </p:pic>
      <p:pic>
        <p:nvPicPr>
          <p:cNvPr id="6" name="Picture 5">
            <a:extLst>
              <a:ext uri="{FF2B5EF4-FFF2-40B4-BE49-F238E27FC236}">
                <a16:creationId xmlns:a16="http://schemas.microsoft.com/office/drawing/2014/main" id="{B91A1877-0BCB-4499-86AB-2C08B453D2EC}"/>
              </a:ext>
            </a:extLst>
          </p:cNvPr>
          <p:cNvPicPr>
            <a:picLocks noChangeAspect="1"/>
          </p:cNvPicPr>
          <p:nvPr/>
        </p:nvPicPr>
        <p:blipFill>
          <a:blip r:embed="rId6"/>
          <a:stretch>
            <a:fillRect/>
          </a:stretch>
        </p:blipFill>
        <p:spPr>
          <a:xfrm>
            <a:off x="1305042" y="853125"/>
            <a:ext cx="4617658" cy="2591972"/>
          </a:xfrm>
          <a:prstGeom prst="rect">
            <a:avLst/>
          </a:prstGeom>
        </p:spPr>
      </p:pic>
      <p:sp>
        <p:nvSpPr>
          <p:cNvPr id="2" name="TextBox 1">
            <a:extLst>
              <a:ext uri="{FF2B5EF4-FFF2-40B4-BE49-F238E27FC236}">
                <a16:creationId xmlns:a16="http://schemas.microsoft.com/office/drawing/2014/main" id="{03865186-F1D8-4F20-89EA-065CE9C0FE80}"/>
              </a:ext>
            </a:extLst>
          </p:cNvPr>
          <p:cNvSpPr txBox="1"/>
          <p:nvPr/>
        </p:nvSpPr>
        <p:spPr>
          <a:xfrm>
            <a:off x="3449865" y="3398257"/>
            <a:ext cx="6259920" cy="1015663"/>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2000" b="1" dirty="0"/>
              <a:t>Conclusion</a:t>
            </a:r>
            <a:r>
              <a:rPr lang="zh-CN" altLang="en-US" sz="2000" b="1" dirty="0"/>
              <a:t>：</a:t>
            </a:r>
            <a:endParaRPr lang="en-US" altLang="zh-CN" sz="2000" b="1" dirty="0"/>
          </a:p>
          <a:p>
            <a:r>
              <a:rPr lang="en-US" altLang="zh-CN" sz="2000" b="1" dirty="0"/>
              <a:t>a. Fault sealing during time</a:t>
            </a:r>
          </a:p>
          <a:p>
            <a:r>
              <a:rPr lang="en-US" altLang="zh-CN" sz="2000" b="1" dirty="0"/>
              <a:t>b. T</a:t>
            </a:r>
            <a:r>
              <a:rPr lang="en-GB" sz="2000" b="1" dirty="0"/>
              <a:t>he composition of the fluid has not been changed!</a:t>
            </a:r>
          </a:p>
        </p:txBody>
      </p:sp>
      <p:sp>
        <p:nvSpPr>
          <p:cNvPr id="7" name="Arrow: Right 6">
            <a:extLst>
              <a:ext uri="{FF2B5EF4-FFF2-40B4-BE49-F238E27FC236}">
                <a16:creationId xmlns:a16="http://schemas.microsoft.com/office/drawing/2014/main" id="{18B6B9F3-5F60-46A3-95E7-8059F356CF58}"/>
              </a:ext>
            </a:extLst>
          </p:cNvPr>
          <p:cNvSpPr/>
          <p:nvPr/>
        </p:nvSpPr>
        <p:spPr>
          <a:xfrm>
            <a:off x="2288399" y="3390606"/>
            <a:ext cx="1026543" cy="61339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3BC4FED5-8BEE-44FE-9375-0DE4C5FFF193}"/>
              </a:ext>
            </a:extLst>
          </p:cNvPr>
          <p:cNvSpPr/>
          <p:nvPr/>
        </p:nvSpPr>
        <p:spPr>
          <a:xfrm>
            <a:off x="7105904" y="1434591"/>
            <a:ext cx="2651506" cy="1475243"/>
          </a:xfrm>
          <a:prstGeom prst="rect">
            <a:avLst/>
          </a:prstGeom>
          <a:noFill/>
          <a:ln>
            <a:solidFill>
              <a:srgbClr val="FF0000"/>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9039B761-96B7-47D2-9A0E-9475EEB29B77}"/>
              </a:ext>
            </a:extLst>
          </p:cNvPr>
          <p:cNvSpPr/>
          <p:nvPr/>
        </p:nvSpPr>
        <p:spPr>
          <a:xfrm>
            <a:off x="1920519" y="2928626"/>
            <a:ext cx="2496759" cy="208994"/>
          </a:xfrm>
          <a:prstGeom prst="rect">
            <a:avLst/>
          </a:prstGeom>
          <a:noFill/>
          <a:ln>
            <a:solidFill>
              <a:srgbClr val="FF0000"/>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29C7771-AC1B-45E1-BC8E-A15E4C332AAB}"/>
              </a:ext>
            </a:extLst>
          </p:cNvPr>
          <p:cNvSpPr/>
          <p:nvPr/>
        </p:nvSpPr>
        <p:spPr>
          <a:xfrm>
            <a:off x="1970049" y="5599033"/>
            <a:ext cx="2819602" cy="501805"/>
          </a:xfrm>
          <a:prstGeom prst="rect">
            <a:avLst/>
          </a:prstGeom>
          <a:noFill/>
          <a:ln>
            <a:solidFill>
              <a:srgbClr val="FF0000"/>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3F88450-14E6-4019-9679-3054145C1C6C}"/>
              </a:ext>
            </a:extLst>
          </p:cNvPr>
          <p:cNvSpPr/>
          <p:nvPr/>
        </p:nvSpPr>
        <p:spPr>
          <a:xfrm>
            <a:off x="7105904" y="5512563"/>
            <a:ext cx="2696018" cy="528569"/>
          </a:xfrm>
          <a:prstGeom prst="rect">
            <a:avLst/>
          </a:prstGeom>
          <a:noFill/>
          <a:ln>
            <a:solidFill>
              <a:srgbClr val="FF0000"/>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p>
        </p:txBody>
      </p:sp>
      <p:sp>
        <p:nvSpPr>
          <p:cNvPr id="17" name="Title 1">
            <a:extLst>
              <a:ext uri="{FF2B5EF4-FFF2-40B4-BE49-F238E27FC236}">
                <a16:creationId xmlns:a16="http://schemas.microsoft.com/office/drawing/2014/main" id="{AC794957-1986-480B-A7BD-47C847FBB129}"/>
              </a:ext>
            </a:extLst>
          </p:cNvPr>
          <p:cNvSpPr>
            <a:spLocks noGrp="1"/>
          </p:cNvSpPr>
          <p:nvPr>
            <p:ph type="title"/>
          </p:nvPr>
        </p:nvSpPr>
        <p:spPr>
          <a:xfrm>
            <a:off x="825723" y="235684"/>
            <a:ext cx="11085668" cy="3354619"/>
          </a:xfrm>
        </p:spPr>
        <p:txBody>
          <a:bodyPr>
            <a:normAutofit/>
          </a:bodyPr>
          <a:lstStyle/>
          <a:p>
            <a:r>
              <a:rPr lang="en-GB" sz="2000" dirty="0"/>
              <a:t>b. Calculate the composition of the paleo-fluid using distribution coefficients: Each element will partition between solid and liquid to make its chemical potential equal in each phase. </a:t>
            </a:r>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D8B978C0-D591-491F-A47B-D6B8720739BB}"/>
                  </a:ext>
                </a:extLst>
              </p:cNvPr>
              <p:cNvSpPr/>
              <p:nvPr/>
            </p:nvSpPr>
            <p:spPr>
              <a:xfrm>
                <a:off x="1709371" y="1042156"/>
                <a:ext cx="5720657" cy="561885"/>
              </a:xfrm>
              <a:prstGeom prst="rect">
                <a:avLst/>
              </a:prstGeom>
            </p:spPr>
            <p:txBody>
              <a:bodyPr wrap="square">
                <a:spAutoFit/>
              </a:bodyPr>
              <a:lstStyle/>
              <a:p>
                <a14:m>
                  <m:oMath xmlns:m="http://schemas.openxmlformats.org/officeDocument/2006/math">
                    <m:sSubSup>
                      <m:sSubSupPr>
                        <m:ctrlPr>
                          <a:rPr lang="en-GB" altLang="zh-CN" sz="1600" b="1" i="1" smtClean="0">
                            <a:latin typeface="Cambria Math" panose="02040503050406030204" pitchFamily="18" charset="0"/>
                            <a:ea typeface="DengXian" panose="020B0503020204020204" pitchFamily="2" charset="-122"/>
                          </a:rPr>
                        </m:ctrlPr>
                      </m:sSubSupPr>
                      <m:e>
                        <m:r>
                          <a:rPr lang="en-US" altLang="zh-CN" sz="1600" b="1" i="1" smtClean="0">
                            <a:latin typeface="Cambria Math" panose="02040503050406030204" pitchFamily="18" charset="0"/>
                            <a:ea typeface="DengXian" panose="020B0503020204020204" pitchFamily="2" charset="-122"/>
                          </a:rPr>
                          <m:t>𝑫</m:t>
                        </m:r>
                      </m:e>
                      <m:sub>
                        <m:r>
                          <a:rPr lang="en-US" altLang="zh-CN" sz="1600" b="1" i="1" smtClean="0">
                            <a:latin typeface="Cambria Math" panose="02040503050406030204" pitchFamily="18" charset="0"/>
                            <a:ea typeface="DengXian" panose="020B0503020204020204" pitchFamily="2" charset="-122"/>
                          </a:rPr>
                          <m:t>𝒊</m:t>
                        </m:r>
                      </m:sub>
                      <m:sup>
                        <m:r>
                          <a:rPr lang="en-US" altLang="zh-CN" sz="1600" b="1" i="1" smtClean="0">
                            <a:latin typeface="Cambria Math" panose="02040503050406030204" pitchFamily="18" charset="0"/>
                            <a:ea typeface="DengXian" panose="020B0503020204020204" pitchFamily="2" charset="-122"/>
                          </a:rPr>
                          <m:t>𝑴𝒊𝒏𝒆𝒓𝒂𝒍</m:t>
                        </m:r>
                        <m:r>
                          <a:rPr lang="en-US" altLang="zh-CN" sz="1600" b="1" i="1" smtClean="0">
                            <a:latin typeface="Cambria Math" panose="02040503050406030204" pitchFamily="18" charset="0"/>
                            <a:ea typeface="DengXian" panose="020B0503020204020204" pitchFamily="2" charset="-122"/>
                          </a:rPr>
                          <m:t>/</m:t>
                        </m:r>
                        <m:r>
                          <a:rPr lang="en-US" altLang="zh-CN" sz="1600" b="1" i="1" smtClean="0">
                            <a:latin typeface="Cambria Math" panose="02040503050406030204" pitchFamily="18" charset="0"/>
                            <a:ea typeface="DengXian" panose="020B0503020204020204" pitchFamily="2" charset="-122"/>
                          </a:rPr>
                          <m:t>𝑭𝒍𝒖𝒊𝒅</m:t>
                        </m:r>
                      </m:sup>
                    </m:sSubSup>
                    <m:r>
                      <a:rPr lang="en-US" altLang="zh-CN" sz="1600" b="1" i="1" smtClean="0">
                        <a:latin typeface="Cambria Math" panose="02040503050406030204" pitchFamily="18" charset="0"/>
                        <a:ea typeface="DengXian" panose="020B0503020204020204" pitchFamily="2" charset="-122"/>
                      </a:rPr>
                      <m:t>=</m:t>
                    </m:r>
                    <m:f>
                      <m:fPr>
                        <m:ctrlPr>
                          <a:rPr lang="en-US" altLang="zh-CN" sz="1600" b="1" i="1" smtClean="0">
                            <a:latin typeface="Cambria Math" panose="02040503050406030204" pitchFamily="18" charset="0"/>
                            <a:ea typeface="DengXian" panose="020B0503020204020204" pitchFamily="2" charset="-122"/>
                          </a:rPr>
                        </m:ctrlPr>
                      </m:fPr>
                      <m:num>
                        <m:sSubSup>
                          <m:sSubSupPr>
                            <m:ctrlPr>
                              <a:rPr lang="en-US" altLang="zh-CN" sz="1600" b="1" i="1" smtClean="0">
                                <a:latin typeface="Cambria Math" panose="02040503050406030204" pitchFamily="18" charset="0"/>
                                <a:ea typeface="DengXian" panose="020B0503020204020204" pitchFamily="2" charset="-122"/>
                              </a:rPr>
                            </m:ctrlPr>
                          </m:sSubSupPr>
                          <m:e>
                            <m:r>
                              <a:rPr lang="en-US" altLang="zh-CN" sz="1600" b="1" i="1" smtClean="0">
                                <a:latin typeface="Cambria Math" panose="02040503050406030204" pitchFamily="18" charset="0"/>
                                <a:ea typeface="DengXian" panose="020B0503020204020204" pitchFamily="2" charset="-122"/>
                              </a:rPr>
                              <m:t>𝑿</m:t>
                            </m:r>
                          </m:e>
                          <m:sub>
                            <m:r>
                              <a:rPr lang="en-US" altLang="zh-CN" sz="1600" b="1" i="1" smtClean="0">
                                <a:latin typeface="Cambria Math" panose="02040503050406030204" pitchFamily="18" charset="0"/>
                                <a:ea typeface="DengXian" panose="020B0503020204020204" pitchFamily="2" charset="-122"/>
                              </a:rPr>
                              <m:t>𝒊</m:t>
                            </m:r>
                          </m:sub>
                          <m:sup>
                            <m:r>
                              <a:rPr lang="en-US" altLang="zh-CN" sz="1600" b="1" i="1" smtClean="0">
                                <a:latin typeface="Cambria Math" panose="02040503050406030204" pitchFamily="18" charset="0"/>
                                <a:ea typeface="DengXian" panose="020B0503020204020204" pitchFamily="2" charset="-122"/>
                              </a:rPr>
                              <m:t>𝑴𝒊𝒏𝒆𝒓𝒂𝒍</m:t>
                            </m:r>
                          </m:sup>
                        </m:sSubSup>
                      </m:num>
                      <m:den>
                        <m:sSubSup>
                          <m:sSubSupPr>
                            <m:ctrlPr>
                              <a:rPr lang="en-US" altLang="zh-CN" sz="1600" b="1" i="1" smtClean="0">
                                <a:latin typeface="Cambria Math" panose="02040503050406030204" pitchFamily="18" charset="0"/>
                                <a:ea typeface="DengXian" panose="020B0503020204020204" pitchFamily="2" charset="-122"/>
                              </a:rPr>
                            </m:ctrlPr>
                          </m:sSubSupPr>
                          <m:e>
                            <m:r>
                              <a:rPr lang="en-US" altLang="zh-CN" sz="1600" b="1" i="1" smtClean="0">
                                <a:latin typeface="Cambria Math" panose="02040503050406030204" pitchFamily="18" charset="0"/>
                                <a:ea typeface="DengXian" panose="020B0503020204020204" pitchFamily="2" charset="-122"/>
                              </a:rPr>
                              <m:t>𝑿</m:t>
                            </m:r>
                          </m:e>
                          <m:sub>
                            <m:r>
                              <a:rPr lang="en-US" altLang="zh-CN" sz="1600" b="1" i="1" smtClean="0">
                                <a:latin typeface="Cambria Math" panose="02040503050406030204" pitchFamily="18" charset="0"/>
                                <a:ea typeface="DengXian" panose="020B0503020204020204" pitchFamily="2" charset="-122"/>
                              </a:rPr>
                              <m:t>𝒊</m:t>
                            </m:r>
                          </m:sub>
                          <m:sup>
                            <m:r>
                              <a:rPr lang="en-US" altLang="zh-CN" sz="1600" b="1" i="1" smtClean="0">
                                <a:latin typeface="Cambria Math" panose="02040503050406030204" pitchFamily="18" charset="0"/>
                                <a:ea typeface="DengXian" panose="020B0503020204020204" pitchFamily="2" charset="-122"/>
                              </a:rPr>
                              <m:t>𝑭𝒍𝒖𝒊𝒅</m:t>
                            </m:r>
                          </m:sup>
                        </m:sSubSup>
                      </m:den>
                    </m:f>
                  </m:oMath>
                </a14:m>
                <a:r>
                  <a:rPr lang="en-GB" sz="2800" b="1" dirty="0"/>
                  <a:t> </a:t>
                </a:r>
                <a:r>
                  <a:rPr lang="en-GB" altLang="zh-CN" sz="1600" b="1" i="1" dirty="0">
                    <a:latin typeface="Arial" panose="020B0604020202020204" pitchFamily="34" charset="0"/>
                    <a:ea typeface="DengXian" panose="020B0503020204020204" pitchFamily="2" charset="-122"/>
                  </a:rPr>
                  <a:t> </a:t>
                </a:r>
                <a:r>
                  <a:rPr lang="en-GB" altLang="zh-CN" sz="1600" i="1" dirty="0">
                    <a:latin typeface="Arial" panose="020B0604020202020204" pitchFamily="34" charset="0"/>
                    <a:ea typeface="DengXian" panose="020B0503020204020204" pitchFamily="2" charset="-122"/>
                  </a:rPr>
                  <a:t>Nernst partition coefficient </a:t>
                </a:r>
                <a:endParaRPr lang="en-GB" sz="2800" i="1" dirty="0"/>
              </a:p>
            </p:txBody>
          </p:sp>
        </mc:Choice>
        <mc:Fallback xmlns="">
          <p:sp>
            <p:nvSpPr>
              <p:cNvPr id="18" name="Rectangle 17">
                <a:extLst>
                  <a:ext uri="{FF2B5EF4-FFF2-40B4-BE49-F238E27FC236}">
                    <a16:creationId xmlns:a16="http://schemas.microsoft.com/office/drawing/2014/main" id="{D8B978C0-D591-491F-A47B-D6B8720739BB}"/>
                  </a:ext>
                </a:extLst>
              </p:cNvPr>
              <p:cNvSpPr>
                <a:spLocks noRot="1" noChangeAspect="1" noMove="1" noResize="1" noEditPoints="1" noAdjustHandles="1" noChangeArrowheads="1" noChangeShapeType="1" noTextEdit="1"/>
              </p:cNvSpPr>
              <p:nvPr/>
            </p:nvSpPr>
            <p:spPr>
              <a:xfrm>
                <a:off x="1709371" y="1042156"/>
                <a:ext cx="5720657" cy="561885"/>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1188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8" grpId="0"/>
    </p:bld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12146</TotalTime>
  <Words>1640</Words>
  <Application>Microsoft Office PowerPoint</Application>
  <PresentationFormat>宽屏</PresentationFormat>
  <Paragraphs>105</Paragraphs>
  <Slides>14</Slides>
  <Notes>10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14</vt:i4>
      </vt:variant>
    </vt:vector>
  </HeadingPairs>
  <TitlesOfParts>
    <vt:vector size="19" baseType="lpstr">
      <vt:lpstr>Arial</vt:lpstr>
      <vt:lpstr>Calibri</vt:lpstr>
      <vt:lpstr>Cambria Math</vt:lpstr>
      <vt:lpstr>Franklin Gothic Book</vt:lpstr>
      <vt:lpstr>Crop</vt:lpstr>
      <vt:lpstr>Long-term behaviour of CO2-rich fluid in the little grand wash fault, Utah, USA </vt:lpstr>
      <vt:lpstr>PowerPoint 演示文稿</vt:lpstr>
      <vt:lpstr>CCS: Carbon Capture and Storage </vt:lpstr>
      <vt:lpstr>PowerPoint 演示文稿</vt:lpstr>
      <vt:lpstr>Natural analogue: Crystal Geyser Dating: The leakage of CO2 has been demonstrated to be last for at least 400kyrs (Burnside et al., 2013). </vt:lpstr>
      <vt:lpstr>Crystal Geyser</vt:lpstr>
      <vt:lpstr>Sampling </vt:lpstr>
      <vt:lpstr>Fluid study: has the fluid changed through the time?</vt:lpstr>
      <vt:lpstr>b. Calculate the composition of the paleo-fluid using distribution coefficients: Each element will partition between solid and liquid to make its chemical potential equal in each phase. </vt:lpstr>
      <vt:lpstr>Fluid circulation in the damaged zone of the Little Grand Wash fault</vt:lpstr>
      <vt:lpstr>Three source model to distinguish diagenetic  carbonates and sequestered carbonates: </vt:lpstr>
      <vt:lpstr>PowerPoint 演示文稿</vt:lpstr>
      <vt:lpstr>Implications:</vt:lpstr>
      <vt:lpstr>   Q&amp;A Thanks!</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hydrocarbon fields of the UK North Sea as analogue for effective pore throat radii prediction on mudstone caprock</dc:title>
  <dc:creator>SHU Yutong</dc:creator>
  <cp:lastModifiedBy>Yutong Shu</cp:lastModifiedBy>
  <cp:revision>352</cp:revision>
  <cp:lastPrinted>2016-11-13T18:33:15Z</cp:lastPrinted>
  <dcterms:created xsi:type="dcterms:W3CDTF">2016-11-07T20:38:03Z</dcterms:created>
  <dcterms:modified xsi:type="dcterms:W3CDTF">2019-09-25T17:09:25Z</dcterms:modified>
</cp:coreProperties>
</file>