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charts/chart10.xml" ContentType="application/vnd.openxmlformats-officedocument.drawingml.chart+xml"/>
  <Override PartName="/ppt/drawings/drawing10.xml" ContentType="application/vnd.openxmlformats-officedocument.drawingml.chartshapes+xml"/>
  <Override PartName="/ppt/charts/chart11.xml" ContentType="application/vnd.openxmlformats-officedocument.drawingml.chart+xml"/>
  <Override PartName="/ppt/drawings/drawing11.xml" ContentType="application/vnd.openxmlformats-officedocument.drawingml.chartshape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2.xml" ContentType="application/vnd.openxmlformats-officedocument.drawingml.chart+xml"/>
  <Override PartName="/ppt/drawings/drawing12.xml" ContentType="application/vnd.openxmlformats-officedocument.drawingml.chartshape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3.xml" ContentType="application/vnd.openxmlformats-officedocument.drawingml.chart+xml"/>
  <Override PartName="/ppt/drawings/drawing13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rts/chart14.xml" ContentType="application/vnd.openxmlformats-officedocument.drawingml.chart+xml"/>
  <Override PartName="/ppt/drawings/drawing14.xml" ContentType="application/vnd.openxmlformats-officedocument.drawingml.chartshape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56" r:id="rId2"/>
    <p:sldId id="448" r:id="rId3"/>
    <p:sldId id="258" r:id="rId4"/>
    <p:sldId id="259" r:id="rId5"/>
    <p:sldId id="363" r:id="rId6"/>
    <p:sldId id="479" r:id="rId7"/>
    <p:sldId id="480" r:id="rId8"/>
    <p:sldId id="387" r:id="rId9"/>
    <p:sldId id="408" r:id="rId10"/>
    <p:sldId id="268" r:id="rId11"/>
    <p:sldId id="453" r:id="rId12"/>
    <p:sldId id="454" r:id="rId13"/>
    <p:sldId id="481" r:id="rId14"/>
    <p:sldId id="482" r:id="rId15"/>
    <p:sldId id="483" r:id="rId16"/>
    <p:sldId id="261" r:id="rId17"/>
    <p:sldId id="411" r:id="rId18"/>
    <p:sldId id="373" r:id="rId19"/>
    <p:sldId id="455" r:id="rId20"/>
    <p:sldId id="462" r:id="rId21"/>
    <p:sldId id="474" r:id="rId22"/>
    <p:sldId id="473" r:id="rId23"/>
    <p:sldId id="263" r:id="rId24"/>
    <p:sldId id="376" r:id="rId25"/>
    <p:sldId id="377" r:id="rId26"/>
    <p:sldId id="378" r:id="rId27"/>
    <p:sldId id="380" r:id="rId28"/>
    <p:sldId id="442" r:id="rId29"/>
    <p:sldId id="430" r:id="rId30"/>
    <p:sldId id="264" r:id="rId31"/>
    <p:sldId id="305" r:id="rId32"/>
    <p:sldId id="350" r:id="rId33"/>
    <p:sldId id="449" r:id="rId34"/>
    <p:sldId id="417" r:id="rId35"/>
    <p:sldId id="445" r:id="rId36"/>
    <p:sldId id="450" r:id="rId37"/>
    <p:sldId id="451" r:id="rId38"/>
    <p:sldId id="452" r:id="rId39"/>
    <p:sldId id="510" r:id="rId40"/>
    <p:sldId id="514" r:id="rId41"/>
    <p:sldId id="511" r:id="rId42"/>
    <p:sldId id="512" r:id="rId43"/>
    <p:sldId id="516" r:id="rId44"/>
    <p:sldId id="518" r:id="rId45"/>
    <p:sldId id="257" r:id="rId46"/>
    <p:sldId id="446" r:id="rId47"/>
    <p:sldId id="488" r:id="rId48"/>
    <p:sldId id="490" r:id="rId49"/>
    <p:sldId id="461" r:id="rId50"/>
    <p:sldId id="423" r:id="rId51"/>
    <p:sldId id="486" r:id="rId52"/>
    <p:sldId id="485" r:id="rId53"/>
    <p:sldId id="475" r:id="rId54"/>
    <p:sldId id="336" r:id="rId55"/>
    <p:sldId id="466" r:id="rId56"/>
    <p:sldId id="491" r:id="rId57"/>
    <p:sldId id="280" r:id="rId58"/>
    <p:sldId id="476" r:id="rId59"/>
    <p:sldId id="308" r:id="rId60"/>
    <p:sldId id="317" r:id="rId61"/>
    <p:sldId id="283" r:id="rId62"/>
    <p:sldId id="383" r:id="rId63"/>
    <p:sldId id="477" r:id="rId64"/>
    <p:sldId id="467" r:id="rId65"/>
    <p:sldId id="291" r:id="rId66"/>
    <p:sldId id="420" r:id="rId67"/>
    <p:sldId id="419" r:id="rId68"/>
    <p:sldId id="319" r:id="rId69"/>
    <p:sldId id="519" r:id="rId70"/>
    <p:sldId id="438" r:id="rId71"/>
    <p:sldId id="288" r:id="rId72"/>
    <p:sldId id="299" r:id="rId73"/>
    <p:sldId id="432" r:id="rId74"/>
    <p:sldId id="428" r:id="rId75"/>
    <p:sldId id="390" r:id="rId76"/>
    <p:sldId id="493" r:id="rId77"/>
    <p:sldId id="498" r:id="rId78"/>
    <p:sldId id="499" r:id="rId79"/>
    <p:sldId id="500" r:id="rId80"/>
    <p:sldId id="394" r:id="rId81"/>
    <p:sldId id="421" r:id="rId82"/>
    <p:sldId id="501" r:id="rId83"/>
    <p:sldId id="402" r:id="rId84"/>
    <p:sldId id="304" r:id="rId85"/>
    <p:sldId id="397" r:id="rId86"/>
    <p:sldId id="398" r:id="rId87"/>
    <p:sldId id="399" r:id="rId88"/>
    <p:sldId id="401" r:id="rId89"/>
    <p:sldId id="440" r:id="rId90"/>
    <p:sldId id="439" r:id="rId91"/>
    <p:sldId id="441" r:id="rId92"/>
    <p:sldId id="287" r:id="rId93"/>
    <p:sldId id="422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89" autoAdjust="0"/>
    <p:restoredTop sz="94660"/>
  </p:normalViewPr>
  <p:slideViewPr>
    <p:cSldViewPr>
      <p:cViewPr varScale="1">
        <p:scale>
          <a:sx n="53" d="100"/>
          <a:sy n="53" d="100"/>
        </p:scale>
        <p:origin x="48" y="11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oleObject" Target="file:///H:\Continental%20Drift,%20Plate%20tectonics,%20Moon\Tables_Excel_Separation_Tides_Centri\01_Calc&amp;Tables_Icaru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I:\Continental%20Drift,%20Plate%20tectonics,%20Moon\Tables_Excel_Separation_Tides_Centri\05_CalcOfSeparation_Time_E5_5_GE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0494969378827647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dirty="0"/>
                  <a:t>Moon-Earth Separation</a:t>
                </a:r>
              </a:p>
              <a:p>
                <a:pPr>
                  <a:defRPr/>
                </a:pPr>
                <a:r>
                  <a:rPr lang="en-US" sz="2400" dirty="0"/>
                  <a:t>(km x 10-3)</a:t>
                </a:r>
              </a:p>
            </c:rich>
          </c:tx>
          <c:layout>
            <c:manualLayout>
              <c:xMode val="edge"/>
              <c:yMode val="edge"/>
              <c:x val="2.2339676290463691E-2"/>
              <c:y val="0.2489015748031496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8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99-413B-BA7D-2731F2ECFADE}"/>
            </c:ext>
          </c:extLst>
        </c:ser>
        <c:ser>
          <c:idx val="1"/>
          <c:order val="1"/>
          <c:tx>
            <c:v>Barycentric Rotation</c:v>
          </c:tx>
          <c:spPr>
            <a:ln w="88900">
              <a:solidFill>
                <a:srgbClr val="C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FF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'Data Sheet&amp;GeocentricOrbit'!$J$91:$J$106</c:f>
              <c:numCache>
                <c:formatCode>0.0000</c:formatCode>
                <c:ptCount val="16"/>
                <c:pt idx="0">
                  <c:v>-1.548</c:v>
                </c:pt>
                <c:pt idx="1">
                  <c:v>-1.6658046058004294</c:v>
                </c:pt>
                <c:pt idx="2">
                  <c:v>-1.7771158397216695</c:v>
                </c:pt>
                <c:pt idx="3">
                  <c:v>-1.9893786898155021</c:v>
                </c:pt>
                <c:pt idx="4">
                  <c:v>-2.0905078766444491</c:v>
                </c:pt>
                <c:pt idx="5">
                  <c:v>-2.549523416920084</c:v>
                </c:pt>
                <c:pt idx="6">
                  <c:v>-2.9380890206421824</c:v>
                </c:pt>
                <c:pt idx="7">
                  <c:v>-3.2653100763094489</c:v>
                </c:pt>
                <c:pt idx="8">
                  <c:v>-3.7674975139352802</c:v>
                </c:pt>
                <c:pt idx="9">
                  <c:v>-3.9562444280975324</c:v>
                </c:pt>
                <c:pt idx="10">
                  <c:v>-4.1113415482615165</c:v>
                </c:pt>
                <c:pt idx="11">
                  <c:v>-4.2378651984971434</c:v>
                </c:pt>
                <c:pt idx="12">
                  <c:v>-4.3402749561629355</c:v>
                </c:pt>
                <c:pt idx="13">
                  <c:v>-4.4224691439488524</c:v>
                </c:pt>
                <c:pt idx="14">
                  <c:v>-4.4878372116135443</c:v>
                </c:pt>
                <c:pt idx="15">
                  <c:v>-4.53</c:v>
                </c:pt>
              </c:numCache>
            </c:numRef>
          </c:xVal>
          <c:yVal>
            <c:numRef>
              <c:f>'Data Sheet&amp;GeocentricOrbit'!$Q$91:$Q$106</c:f>
              <c:numCache>
                <c:formatCode>#,##0.00</c:formatCode>
                <c:ptCount val="16"/>
                <c:pt idx="0">
                  <c:v>35.005000000000003</c:v>
                </c:pt>
                <c:pt idx="1">
                  <c:v>34.800000000000004</c:v>
                </c:pt>
                <c:pt idx="2">
                  <c:v>34.6</c:v>
                </c:pt>
                <c:pt idx="3">
                  <c:v>34.200000000000003</c:v>
                </c:pt>
                <c:pt idx="4">
                  <c:v>34</c:v>
                </c:pt>
                <c:pt idx="5">
                  <c:v>33</c:v>
                </c:pt>
                <c:pt idx="6">
                  <c:v>32</c:v>
                </c:pt>
                <c:pt idx="7">
                  <c:v>31</c:v>
                </c:pt>
                <c:pt idx="8">
                  <c:v>29</c:v>
                </c:pt>
                <c:pt idx="9">
                  <c:v>28</c:v>
                </c:pt>
                <c:pt idx="10">
                  <c:v>27</c:v>
                </c:pt>
                <c:pt idx="11">
                  <c:v>26</c:v>
                </c:pt>
                <c:pt idx="12">
                  <c:v>25.000000000000004</c:v>
                </c:pt>
                <c:pt idx="13">
                  <c:v>24.000000000000004</c:v>
                </c:pt>
                <c:pt idx="14">
                  <c:v>23.000000000000004</c:v>
                </c:pt>
                <c:pt idx="15">
                  <c:v>22.200000000000003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A99-413B-BA7D-2731F2ECF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5911636045495654"/>
              <c:y val="0.885672205111395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Moon-Earth Separation</a:t>
                </a: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km x 10</a:t>
                </a:r>
                <a:r>
                  <a:rPr lang="en-US" sz="24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-3</a:t>
                </a: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3728565179352578E-2"/>
              <c:y val="0.2396423155438903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99-413B-BA7D-2731F2ECFADE}"/>
            </c:ext>
          </c:extLst>
        </c:ser>
        <c:ser>
          <c:idx val="1"/>
          <c:order val="1"/>
          <c:tx>
            <c:v>Barycentric Rotation</c:v>
          </c:tx>
          <c:spPr>
            <a:ln w="88900">
              <a:solidFill>
                <a:srgbClr val="C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'Data Sheet&amp;GeocentricOrbit'!$J$91:$J$106</c:f>
              <c:numCache>
                <c:formatCode>0.0000</c:formatCode>
                <c:ptCount val="16"/>
                <c:pt idx="0">
                  <c:v>-1.548</c:v>
                </c:pt>
                <c:pt idx="1">
                  <c:v>-1.6658046058004294</c:v>
                </c:pt>
                <c:pt idx="2">
                  <c:v>-1.7771158397216695</c:v>
                </c:pt>
                <c:pt idx="3">
                  <c:v>-1.9893786898155021</c:v>
                </c:pt>
                <c:pt idx="4">
                  <c:v>-2.0905078766444491</c:v>
                </c:pt>
                <c:pt idx="5">
                  <c:v>-2.549523416920084</c:v>
                </c:pt>
                <c:pt idx="6">
                  <c:v>-2.9380890206421824</c:v>
                </c:pt>
                <c:pt idx="7">
                  <c:v>-3.2653100763094489</c:v>
                </c:pt>
                <c:pt idx="8">
                  <c:v>-3.7674975139352802</c:v>
                </c:pt>
                <c:pt idx="9">
                  <c:v>-3.9562444280975324</c:v>
                </c:pt>
                <c:pt idx="10">
                  <c:v>-4.1113415482615165</c:v>
                </c:pt>
                <c:pt idx="11">
                  <c:v>-4.2378651984971434</c:v>
                </c:pt>
                <c:pt idx="12">
                  <c:v>-4.3402749561629355</c:v>
                </c:pt>
                <c:pt idx="13">
                  <c:v>-4.4224691439488524</c:v>
                </c:pt>
                <c:pt idx="14">
                  <c:v>-4.4878372116135443</c:v>
                </c:pt>
                <c:pt idx="15">
                  <c:v>-4.53</c:v>
                </c:pt>
              </c:numCache>
            </c:numRef>
          </c:xVal>
          <c:yVal>
            <c:numRef>
              <c:f>'Data Sheet&amp;GeocentricOrbit'!$Q$91:$Q$106</c:f>
              <c:numCache>
                <c:formatCode>#,##0.00</c:formatCode>
                <c:ptCount val="16"/>
                <c:pt idx="0">
                  <c:v>35.005000000000003</c:v>
                </c:pt>
                <c:pt idx="1">
                  <c:v>34.800000000000004</c:v>
                </c:pt>
                <c:pt idx="2">
                  <c:v>34.6</c:v>
                </c:pt>
                <c:pt idx="3">
                  <c:v>34.200000000000003</c:v>
                </c:pt>
                <c:pt idx="4">
                  <c:v>34</c:v>
                </c:pt>
                <c:pt idx="5">
                  <c:v>33</c:v>
                </c:pt>
                <c:pt idx="6">
                  <c:v>32</c:v>
                </c:pt>
                <c:pt idx="7">
                  <c:v>31</c:v>
                </c:pt>
                <c:pt idx="8">
                  <c:v>29</c:v>
                </c:pt>
                <c:pt idx="9">
                  <c:v>28</c:v>
                </c:pt>
                <c:pt idx="10">
                  <c:v>27</c:v>
                </c:pt>
                <c:pt idx="11">
                  <c:v>26</c:v>
                </c:pt>
                <c:pt idx="12">
                  <c:v>25.000000000000004</c:v>
                </c:pt>
                <c:pt idx="13">
                  <c:v>24.000000000000004</c:v>
                </c:pt>
                <c:pt idx="14">
                  <c:v>23.000000000000004</c:v>
                </c:pt>
                <c:pt idx="15">
                  <c:v>22.200000000000003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A99-413B-BA7D-2731F2ECF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5911636045495654"/>
              <c:y val="0.885672205111395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Moon-Earth Separation</a:t>
                </a: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km x 10</a:t>
                </a:r>
                <a:r>
                  <a:rPr lang="en-US" sz="24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-3</a:t>
                </a: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3728565179352578E-2"/>
              <c:y val="0.2396423155438903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99-413B-BA7D-2731F2ECFADE}"/>
            </c:ext>
          </c:extLst>
        </c:ser>
        <c:ser>
          <c:idx val="1"/>
          <c:order val="1"/>
          <c:tx>
            <c:v>Barycentric Rotation</c:v>
          </c:tx>
          <c:spPr>
            <a:ln w="88900">
              <a:solidFill>
                <a:srgbClr val="C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'Data Sheet&amp;GeocentricOrbit'!$J$91:$J$106</c:f>
              <c:numCache>
                <c:formatCode>0.0000</c:formatCode>
                <c:ptCount val="16"/>
                <c:pt idx="0">
                  <c:v>-1.548</c:v>
                </c:pt>
                <c:pt idx="1">
                  <c:v>-1.6658046058004294</c:v>
                </c:pt>
                <c:pt idx="2">
                  <c:v>-1.7771158397216695</c:v>
                </c:pt>
                <c:pt idx="3">
                  <c:v>-1.9893786898155021</c:v>
                </c:pt>
                <c:pt idx="4">
                  <c:v>-2.0905078766444491</c:v>
                </c:pt>
                <c:pt idx="5">
                  <c:v>-2.549523416920084</c:v>
                </c:pt>
                <c:pt idx="6">
                  <c:v>-2.9380890206421824</c:v>
                </c:pt>
                <c:pt idx="7">
                  <c:v>-3.2653100763094489</c:v>
                </c:pt>
                <c:pt idx="8">
                  <c:v>-3.7674975139352802</c:v>
                </c:pt>
                <c:pt idx="9">
                  <c:v>-3.9562444280975324</c:v>
                </c:pt>
                <c:pt idx="10">
                  <c:v>-4.1113415482615165</c:v>
                </c:pt>
                <c:pt idx="11">
                  <c:v>-4.2378651984971434</c:v>
                </c:pt>
                <c:pt idx="12">
                  <c:v>-4.3402749561629355</c:v>
                </c:pt>
                <c:pt idx="13">
                  <c:v>-4.4224691439488524</c:v>
                </c:pt>
                <c:pt idx="14">
                  <c:v>-4.4878372116135443</c:v>
                </c:pt>
                <c:pt idx="15">
                  <c:v>-4.53</c:v>
                </c:pt>
              </c:numCache>
            </c:numRef>
          </c:xVal>
          <c:yVal>
            <c:numRef>
              <c:f>'Data Sheet&amp;GeocentricOrbit'!$Q$91:$Q$106</c:f>
              <c:numCache>
                <c:formatCode>#,##0.00</c:formatCode>
                <c:ptCount val="16"/>
                <c:pt idx="0">
                  <c:v>35.005000000000003</c:v>
                </c:pt>
                <c:pt idx="1">
                  <c:v>34.800000000000004</c:v>
                </c:pt>
                <c:pt idx="2">
                  <c:v>34.6</c:v>
                </c:pt>
                <c:pt idx="3">
                  <c:v>34.200000000000003</c:v>
                </c:pt>
                <c:pt idx="4">
                  <c:v>34</c:v>
                </c:pt>
                <c:pt idx="5">
                  <c:v>33</c:v>
                </c:pt>
                <c:pt idx="6">
                  <c:v>32</c:v>
                </c:pt>
                <c:pt idx="7">
                  <c:v>31</c:v>
                </c:pt>
                <c:pt idx="8">
                  <c:v>29</c:v>
                </c:pt>
                <c:pt idx="9">
                  <c:v>28</c:v>
                </c:pt>
                <c:pt idx="10">
                  <c:v>27</c:v>
                </c:pt>
                <c:pt idx="11">
                  <c:v>26</c:v>
                </c:pt>
                <c:pt idx="12">
                  <c:v>25.000000000000004</c:v>
                </c:pt>
                <c:pt idx="13">
                  <c:v>24.000000000000004</c:v>
                </c:pt>
                <c:pt idx="14">
                  <c:v>23.000000000000004</c:v>
                </c:pt>
                <c:pt idx="15">
                  <c:v>22.200000000000003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A99-413B-BA7D-2731F2ECF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5911636045495654"/>
              <c:y val="0.885672205111395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Moon-Earth Separation</a:t>
                </a: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km x 10</a:t>
                </a:r>
                <a:r>
                  <a:rPr lang="en-US" sz="24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-3</a:t>
                </a: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3728565179352578E-2"/>
              <c:y val="0.2396423155438903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99-413B-BA7D-2731F2ECFADE}"/>
            </c:ext>
          </c:extLst>
        </c:ser>
        <c:ser>
          <c:idx val="1"/>
          <c:order val="1"/>
          <c:tx>
            <c:v>Barycentric Rotation</c:v>
          </c:tx>
          <c:spPr>
            <a:ln w="88900">
              <a:solidFill>
                <a:srgbClr val="C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'Data Sheet&amp;GeocentricOrbit'!$J$91:$J$106</c:f>
              <c:numCache>
                <c:formatCode>0.0000</c:formatCode>
                <c:ptCount val="16"/>
                <c:pt idx="0">
                  <c:v>-1.548</c:v>
                </c:pt>
                <c:pt idx="1">
                  <c:v>-1.6658046058004294</c:v>
                </c:pt>
                <c:pt idx="2">
                  <c:v>-1.7771158397216695</c:v>
                </c:pt>
                <c:pt idx="3">
                  <c:v>-1.9893786898155021</c:v>
                </c:pt>
                <c:pt idx="4">
                  <c:v>-2.0905078766444491</c:v>
                </c:pt>
                <c:pt idx="5">
                  <c:v>-2.549523416920084</c:v>
                </c:pt>
                <c:pt idx="6">
                  <c:v>-2.9380890206421824</c:v>
                </c:pt>
                <c:pt idx="7">
                  <c:v>-3.2653100763094489</c:v>
                </c:pt>
                <c:pt idx="8">
                  <c:v>-3.7674975139352802</c:v>
                </c:pt>
                <c:pt idx="9">
                  <c:v>-3.9562444280975324</c:v>
                </c:pt>
                <c:pt idx="10">
                  <c:v>-4.1113415482615165</c:v>
                </c:pt>
                <c:pt idx="11">
                  <c:v>-4.2378651984971434</c:v>
                </c:pt>
                <c:pt idx="12">
                  <c:v>-4.3402749561629355</c:v>
                </c:pt>
                <c:pt idx="13">
                  <c:v>-4.4224691439488524</c:v>
                </c:pt>
                <c:pt idx="14">
                  <c:v>-4.4878372116135443</c:v>
                </c:pt>
                <c:pt idx="15">
                  <c:v>-4.53</c:v>
                </c:pt>
              </c:numCache>
            </c:numRef>
          </c:xVal>
          <c:yVal>
            <c:numRef>
              <c:f>'Data Sheet&amp;GeocentricOrbit'!$Q$91:$Q$106</c:f>
              <c:numCache>
                <c:formatCode>#,##0.00</c:formatCode>
                <c:ptCount val="16"/>
                <c:pt idx="0">
                  <c:v>35.005000000000003</c:v>
                </c:pt>
                <c:pt idx="1">
                  <c:v>34.800000000000004</c:v>
                </c:pt>
                <c:pt idx="2">
                  <c:v>34.6</c:v>
                </c:pt>
                <c:pt idx="3">
                  <c:v>34.200000000000003</c:v>
                </c:pt>
                <c:pt idx="4">
                  <c:v>34</c:v>
                </c:pt>
                <c:pt idx="5">
                  <c:v>33</c:v>
                </c:pt>
                <c:pt idx="6">
                  <c:v>32</c:v>
                </c:pt>
                <c:pt idx="7">
                  <c:v>31</c:v>
                </c:pt>
                <c:pt idx="8">
                  <c:v>29</c:v>
                </c:pt>
                <c:pt idx="9">
                  <c:v>28</c:v>
                </c:pt>
                <c:pt idx="10">
                  <c:v>27</c:v>
                </c:pt>
                <c:pt idx="11">
                  <c:v>26</c:v>
                </c:pt>
                <c:pt idx="12">
                  <c:v>25.000000000000004</c:v>
                </c:pt>
                <c:pt idx="13">
                  <c:v>24.000000000000004</c:v>
                </c:pt>
                <c:pt idx="14">
                  <c:v>23.000000000000004</c:v>
                </c:pt>
                <c:pt idx="15">
                  <c:v>22.200000000000003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A99-413B-BA7D-2731F2ECF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5911636045495654"/>
              <c:y val="0.885672205111395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1" i="0" baseline="0"/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Moon-Earth Separation</a:t>
                </a:r>
              </a:p>
              <a:p>
                <a:pPr>
                  <a:defRPr/>
                </a:pPr>
                <a:r>
                  <a:rPr lang="en-US"/>
                  <a:t>km x 10-3)</a:t>
                </a:r>
              </a:p>
            </c:rich>
          </c:tx>
          <c:layout>
            <c:manualLayout>
              <c:xMode val="edge"/>
              <c:yMode val="edge"/>
              <c:x val="2.3728565179352578E-2"/>
              <c:y val="0.2396423155438903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b="1" i="0" baseline="0"/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noFill/>
      <a:prstDash val="solid"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1707"/>
          <c:w val="0.65890607096697362"/>
          <c:h val="0.61195928753181206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-3.6281188638794468E-2</c:v>
                </c:pt>
                <c:pt idx="2">
                  <c:v>-6.1753513896126246E-2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-0.34021362786825843</c:v>
                </c:pt>
                <c:pt idx="6">
                  <c:v>-0.4424395186992704</c:v>
                </c:pt>
                <c:pt idx="7">
                  <c:v>-0.53724684028273517</c:v>
                </c:pt>
                <c:pt idx="8">
                  <c:v>-0.62508201527707841</c:v>
                </c:pt>
                <c:pt idx="9">
                  <c:v>-0.70637028641259458</c:v>
                </c:pt>
                <c:pt idx="10">
                  <c:v>-0.78151644419248156</c:v>
                </c:pt>
                <c:pt idx="11">
                  <c:v>-0.85090553938221436</c:v>
                </c:pt>
                <c:pt idx="12">
                  <c:v>-0.91490358039372355</c:v>
                </c:pt>
                <c:pt idx="13">
                  <c:v>-0.97385821567311426</c:v>
                </c:pt>
                <c:pt idx="14">
                  <c:v>-1.0280994012009821</c:v>
                </c:pt>
                <c:pt idx="15">
                  <c:v>-1.0779400532151251</c:v>
                </c:pt>
                <c:pt idx="16">
                  <c:v>-1.1236766862662724</c:v>
                </c:pt>
                <c:pt idx="17">
                  <c:v>-1.1655900367186216</c:v>
                </c:pt>
                <c:pt idx="18">
                  <c:v>-1.2389945843664443</c:v>
                </c:pt>
                <c:pt idx="19">
                  <c:v>-1.2709737733411888</c:v>
                </c:pt>
                <c:pt idx="20">
                  <c:v>-1.300106810200184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-1.4261002909936817</c:v>
                </c:pt>
                <c:pt idx="24">
                  <c:v>-1.4535319412941317</c:v>
                </c:pt>
                <c:pt idx="25">
                  <c:v>-1.4651573703219543</c:v>
                </c:pt>
                <c:pt idx="26">
                  <c:v>-1.4755486149731167</c:v>
                </c:pt>
                <c:pt idx="27">
                  <c:v>-1.4930582157559431</c:v>
                </c:pt>
                <c:pt idx="28">
                  <c:v>-1.5068455539207517</c:v>
                </c:pt>
                <c:pt idx="29">
                  <c:v>-1.517584759978289</c:v>
                </c:pt>
                <c:pt idx="30">
                  <c:v>-1.5258509147782726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-1.5387021473199802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-1.5428074520354489</c:v>
                </c:pt>
                <c:pt idx="39">
                  <c:v>-1.543775856687108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-1.5458206640999408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-1.5473939030936723</c:v>
                </c:pt>
                <c:pt idx="49">
                  <c:v>-1.5475462330985295</c:v>
                </c:pt>
                <c:pt idx="50">
                  <c:v>-1.5476648856833397</c:v>
                </c:pt>
                <c:pt idx="51">
                  <c:v>-1.5477562146538615</c:v>
                </c:pt>
                <c:pt idx="52">
                  <c:v>-1.5478255994901484</c:v>
                </c:pt>
                <c:pt idx="53">
                  <c:v>-1.547877557103142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-1.547976851297048</c:v>
                </c:pt>
                <c:pt idx="57">
                  <c:v>-1.5479920958939977</c:v>
                </c:pt>
                <c:pt idx="58">
                  <c:v>-1.5479982363114544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-1.5480003062012564</c:v>
                </c:pt>
                <c:pt idx="63">
                  <c:v>-1.5480004859453016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-1.5480006737777612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DE9-4478-9693-031D76B9D529}"/>
            </c:ext>
          </c:extLst>
        </c:ser>
        <c:ser>
          <c:idx val="1"/>
          <c:order val="1"/>
          <c:tx>
            <c:v>Barycentric Rotation</c:v>
          </c:tx>
          <c:spPr>
            <a:ln w="25400">
              <a:solidFill>
                <a:srgbClr val="000000"/>
              </a:solidFill>
              <a:prstDash val="solid"/>
            </a:ln>
          </c:spPr>
          <c:marker>
            <c:symbol val="diamond"/>
            <c:size val="4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xVal>
            <c:numRef>
              <c:f>'Data Sheet&amp;GeocentricOrbit'!$J$91:$J$106</c:f>
              <c:numCache>
                <c:formatCode>0.0000</c:formatCode>
                <c:ptCount val="16"/>
                <c:pt idx="0">
                  <c:v>-1.548</c:v>
                </c:pt>
                <c:pt idx="1">
                  <c:v>-1.6658046058004676</c:v>
                </c:pt>
                <c:pt idx="2">
                  <c:v>-1.7771158397216356</c:v>
                </c:pt>
                <c:pt idx="3">
                  <c:v>-1.9893786898155008</c:v>
                </c:pt>
                <c:pt idx="4">
                  <c:v>-2.0905078766444469</c:v>
                </c:pt>
                <c:pt idx="5">
                  <c:v>-2.549523416920084</c:v>
                </c:pt>
                <c:pt idx="6">
                  <c:v>-2.9380890206421824</c:v>
                </c:pt>
                <c:pt idx="7">
                  <c:v>-3.2653100763093699</c:v>
                </c:pt>
                <c:pt idx="8">
                  <c:v>-3.7674975139352793</c:v>
                </c:pt>
                <c:pt idx="9">
                  <c:v>-3.9562444280975324</c:v>
                </c:pt>
                <c:pt idx="10">
                  <c:v>-4.1113415482615183</c:v>
                </c:pt>
                <c:pt idx="11">
                  <c:v>-4.2378651984971407</c:v>
                </c:pt>
                <c:pt idx="12">
                  <c:v>-4.3402749561629488</c:v>
                </c:pt>
                <c:pt idx="13">
                  <c:v>-4.4224691439488426</c:v>
                </c:pt>
                <c:pt idx="14">
                  <c:v>-4.4878372116135443</c:v>
                </c:pt>
                <c:pt idx="15">
                  <c:v>-4.53</c:v>
                </c:pt>
              </c:numCache>
            </c:numRef>
          </c:xVal>
          <c:yVal>
            <c:numRef>
              <c:f>'Data Sheet&amp;GeocentricOrbit'!$Q$91:$Q$106</c:f>
              <c:numCache>
                <c:formatCode>#,##0.00</c:formatCode>
                <c:ptCount val="16"/>
                <c:pt idx="0">
                  <c:v>35.005000000000003</c:v>
                </c:pt>
                <c:pt idx="1">
                  <c:v>34.800000000000004</c:v>
                </c:pt>
                <c:pt idx="2">
                  <c:v>34.6</c:v>
                </c:pt>
                <c:pt idx="3">
                  <c:v>34.200000000000003</c:v>
                </c:pt>
                <c:pt idx="4">
                  <c:v>34</c:v>
                </c:pt>
                <c:pt idx="5">
                  <c:v>33</c:v>
                </c:pt>
                <c:pt idx="6">
                  <c:v>32</c:v>
                </c:pt>
                <c:pt idx="7">
                  <c:v>31</c:v>
                </c:pt>
                <c:pt idx="8">
                  <c:v>29</c:v>
                </c:pt>
                <c:pt idx="9">
                  <c:v>28</c:v>
                </c:pt>
                <c:pt idx="10">
                  <c:v>27</c:v>
                </c:pt>
                <c:pt idx="11">
                  <c:v>26</c:v>
                </c:pt>
                <c:pt idx="12">
                  <c:v>25.000000000000004</c:v>
                </c:pt>
                <c:pt idx="13">
                  <c:v>24.000000000000004</c:v>
                </c:pt>
                <c:pt idx="14">
                  <c:v>23.000000000000004</c:v>
                </c:pt>
                <c:pt idx="15">
                  <c:v>22.200000000000003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DE9-4478-9693-031D76B9D5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754240"/>
        <c:axId val="213756544"/>
      </c:scatterChart>
      <c:valAx>
        <c:axId val="213754240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67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1800" b="1" i="0" u="none" baseline="0" dirty="0">
                    <a:solidFill>
                      <a:schemeClr val="tx1"/>
                    </a:solidFill>
                  </a:rPr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6665683930470094"/>
              <c:y val="0.88098643679847322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756544"/>
        <c:crosses val="autoZero"/>
        <c:crossBetween val="midCat"/>
        <c:majorUnit val="1"/>
        <c:minorUnit val="0.5"/>
      </c:valAx>
      <c:valAx>
        <c:axId val="213756544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8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Moon-Earth Separation  (km x 10</a:t>
                </a:r>
                <a:r>
                  <a:rPr lang="en-US" sz="18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-3</a:t>
                </a:r>
                <a:r>
                  <a:rPr lang="en-US" sz="18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1358855195922039E-2"/>
              <c:y val="0.10105204190306415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213754240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</a:t>
                </a:r>
                <a:r>
                  <a:rPr lang="en-US" sz="18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2994969378827649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Moon-Earth Separation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(km x 10-3)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0950787401574803E-2"/>
              <c:y val="0.2489015748031496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0494969378827647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2400" dirty="0"/>
                  <a:t>Moon-Earth Separation</a:t>
                </a:r>
              </a:p>
              <a:p>
                <a:pPr>
                  <a:defRPr/>
                </a:pPr>
                <a:r>
                  <a:rPr lang="en-US" sz="2400" dirty="0"/>
                  <a:t>(km x 10-3)</a:t>
                </a:r>
              </a:p>
            </c:rich>
          </c:tx>
          <c:layout>
            <c:manualLayout>
              <c:xMode val="edge"/>
              <c:yMode val="edge"/>
              <c:x val="2.2339676290463691E-2"/>
              <c:y val="0.2489015748031496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8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</a:t>
                </a:r>
                <a:r>
                  <a:rPr lang="en-US" sz="18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2994969378827649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Moon-Earth Separation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(km x 10-3)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0950787401574803E-2"/>
              <c:y val="0.2489015748031496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</a:t>
                </a:r>
                <a:r>
                  <a:rPr lang="en-US" sz="1800" baseline="0" dirty="0"/>
                  <a:t>)</a:t>
                </a:r>
              </a:p>
            </c:rich>
          </c:tx>
          <c:layout>
            <c:manualLayout>
              <c:xMode val="edge"/>
              <c:yMode val="edge"/>
              <c:x val="0.32994969378827649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Moon-Earth Separation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(km x 10-3)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0950787401574803E-2"/>
              <c:y val="0.2489015748031496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4244969378827644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Moon-Earth Separation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(km x 10-3)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2339676290463691E-2"/>
              <c:y val="0.2507534266550014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4244969378827644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Moon-Earth Separation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(km x 10-3)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2339676290463691E-2"/>
              <c:y val="0.2507534266550014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7F9-442F-8F17-4064C2920F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4244969378827644"/>
              <c:y val="0.878264800233304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Moon-Earth Separation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baseline="0" dirty="0"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(km x 10-3)</a:t>
                </a:r>
                <a:endParaRPr lang="en-US" sz="2400" dirty="0"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2339676290463691E-2"/>
              <c:y val="0.2507534266550014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29346231393194"/>
          <c:y val="0.1857506361323239"/>
          <c:w val="0.65890607096697362"/>
          <c:h val="0.61195928753183193"/>
        </c:manualLayout>
      </c:layout>
      <c:scatterChart>
        <c:scatterStyle val="smoothMarker"/>
        <c:varyColors val="0"/>
        <c:ser>
          <c:idx val="0"/>
          <c:order val="0"/>
          <c:tx>
            <c:v>Regression Rate</c:v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'Data Sheet&amp;GeocentricOrbit'!$J$5:$J$71</c:f>
              <c:numCache>
                <c:formatCode>0.0000</c:formatCode>
                <c:ptCount val="67"/>
                <c:pt idx="0">
                  <c:v>0</c:v>
                </c:pt>
                <c:pt idx="1">
                  <c:v>-3.6281188638794884E-2</c:v>
                </c:pt>
                <c:pt idx="2">
                  <c:v>-6.1753513896127217E-2</c:v>
                </c:pt>
                <c:pt idx="3">
                  <c:v>-0.11161007463899815</c:v>
                </c:pt>
                <c:pt idx="4">
                  <c:v>-0.23010082218215611</c:v>
                </c:pt>
                <c:pt idx="5">
                  <c:v>-0.34021362786825887</c:v>
                </c:pt>
                <c:pt idx="6">
                  <c:v>-0.44243951869927056</c:v>
                </c:pt>
                <c:pt idx="7">
                  <c:v>-0.53724684028273517</c:v>
                </c:pt>
                <c:pt idx="8">
                  <c:v>-0.62508201527707863</c:v>
                </c:pt>
                <c:pt idx="9">
                  <c:v>-0.70637028641260002</c:v>
                </c:pt>
                <c:pt idx="10">
                  <c:v>-0.78151644419248156</c:v>
                </c:pt>
                <c:pt idx="11">
                  <c:v>-0.85090553938221469</c:v>
                </c:pt>
                <c:pt idx="12">
                  <c:v>-0.91490358039372355</c:v>
                </c:pt>
                <c:pt idx="13">
                  <c:v>-0.97385821567314734</c:v>
                </c:pt>
                <c:pt idx="14">
                  <c:v>-1.0280994012009819</c:v>
                </c:pt>
                <c:pt idx="15">
                  <c:v>-1.0779400532151238</c:v>
                </c:pt>
                <c:pt idx="16">
                  <c:v>-1.1236766862662724</c:v>
                </c:pt>
                <c:pt idx="17">
                  <c:v>-1.165590036718622</c:v>
                </c:pt>
                <c:pt idx="18">
                  <c:v>-1.2389945843664438</c:v>
                </c:pt>
                <c:pt idx="19">
                  <c:v>-1.2709737733411888</c:v>
                </c:pt>
                <c:pt idx="20">
                  <c:v>-1.3001068102001838</c:v>
                </c:pt>
                <c:pt idx="21">
                  <c:v>-1.3506648767614262</c:v>
                </c:pt>
                <c:pt idx="22">
                  <c:v>-1.3922094527854092</c:v>
                </c:pt>
                <c:pt idx="23">
                  <c:v>-1.4261002909936698</c:v>
                </c:pt>
                <c:pt idx="24">
                  <c:v>-1.4535319412940977</c:v>
                </c:pt>
                <c:pt idx="25">
                  <c:v>-1.4651573703219543</c:v>
                </c:pt>
                <c:pt idx="26">
                  <c:v>-1.4755486149731158</c:v>
                </c:pt>
                <c:pt idx="27">
                  <c:v>-1.4930582157559418</c:v>
                </c:pt>
                <c:pt idx="28">
                  <c:v>-1.5068455539207521</c:v>
                </c:pt>
                <c:pt idx="29">
                  <c:v>-1.517584759978289</c:v>
                </c:pt>
                <c:pt idx="30">
                  <c:v>-1.5258509147783001</c:v>
                </c:pt>
                <c:pt idx="31">
                  <c:v>-1.5292119157683597</c:v>
                </c:pt>
                <c:pt idx="32">
                  <c:v>-1.5321309132742766</c:v>
                </c:pt>
                <c:pt idx="33">
                  <c:v>-1.5346566495663347</c:v>
                </c:pt>
                <c:pt idx="34">
                  <c:v>-1.5368335795759793</c:v>
                </c:pt>
                <c:pt idx="35">
                  <c:v>-1.5387021473199798</c:v>
                </c:pt>
                <c:pt idx="36">
                  <c:v>-1.540299051343345</c:v>
                </c:pt>
                <c:pt idx="37">
                  <c:v>-1.5416574993303815</c:v>
                </c:pt>
                <c:pt idx="38">
                  <c:v>-1.5428074520354478</c:v>
                </c:pt>
                <c:pt idx="39">
                  <c:v>-1.5437758566871078</c:v>
                </c:pt>
                <c:pt idx="40">
                  <c:v>-1.5445868700216661</c:v>
                </c:pt>
                <c:pt idx="41">
                  <c:v>-1.5452620711044858</c:v>
                </c:pt>
                <c:pt idx="42">
                  <c:v>-1.5452815338591113</c:v>
                </c:pt>
                <c:pt idx="43">
                  <c:v>-1.5458206640999073</c:v>
                </c:pt>
                <c:pt idx="44">
                  <c:v>-1.5462796711535047</c:v>
                </c:pt>
                <c:pt idx="45">
                  <c:v>-1.5466541155522104</c:v>
                </c:pt>
                <c:pt idx="46">
                  <c:v>-1.546957195332626</c:v>
                </c:pt>
                <c:pt idx="47">
                  <c:v>-1.5472004475085255</c:v>
                </c:pt>
                <c:pt idx="48">
                  <c:v>-1.5473939030936719</c:v>
                </c:pt>
                <c:pt idx="49">
                  <c:v>-1.5475462330985295</c:v>
                </c:pt>
                <c:pt idx="50">
                  <c:v>-1.54766488568331</c:v>
                </c:pt>
                <c:pt idx="51">
                  <c:v>-1.5477562146538615</c:v>
                </c:pt>
                <c:pt idx="52">
                  <c:v>-1.5478255994901478</c:v>
                </c:pt>
                <c:pt idx="53">
                  <c:v>-1.5478775571031418</c:v>
                </c:pt>
                <c:pt idx="54">
                  <c:v>-1.5479158455185593</c:v>
                </c:pt>
                <c:pt idx="55">
                  <c:v>-1.5479435596926112</c:v>
                </c:pt>
                <c:pt idx="56">
                  <c:v>-1.5479768512970478</c:v>
                </c:pt>
                <c:pt idx="57">
                  <c:v>-1.5479920958939644</c:v>
                </c:pt>
                <c:pt idx="58">
                  <c:v>-1.5479982363114246</c:v>
                </c:pt>
                <c:pt idx="59">
                  <c:v>-1.5479995769687782</c:v>
                </c:pt>
                <c:pt idx="60">
                  <c:v>-1.548</c:v>
                </c:pt>
                <c:pt idx="61">
                  <c:v>-1.5480001958268905</c:v>
                </c:pt>
                <c:pt idx="62">
                  <c:v>-1.5480003062012841</c:v>
                </c:pt>
                <c:pt idx="63">
                  <c:v>-1.548000485945302</c:v>
                </c:pt>
                <c:pt idx="64">
                  <c:v>-1.5480005582360925</c:v>
                </c:pt>
                <c:pt idx="65">
                  <c:v>-1.5480006205434653</c:v>
                </c:pt>
                <c:pt idx="66">
                  <c:v>-1.5480006737777621</c:v>
                </c:pt>
              </c:numCache>
            </c:numRef>
          </c:xVal>
          <c:yVal>
            <c:numRef>
              <c:f>'Data Sheet&amp;GeocentricOrbit'!$L$5:$L$71</c:f>
              <c:numCache>
                <c:formatCode>0.00</c:formatCode>
                <c:ptCount val="67"/>
                <c:pt idx="0">
                  <c:v>384.40000000000003</c:v>
                </c:pt>
                <c:pt idx="1">
                  <c:v>383.00000000000006</c:v>
                </c:pt>
                <c:pt idx="2">
                  <c:v>382.00000000000006</c:v>
                </c:pt>
                <c:pt idx="3">
                  <c:v>380.00000000000006</c:v>
                </c:pt>
                <c:pt idx="4">
                  <c:v>375.00000000000006</c:v>
                </c:pt>
                <c:pt idx="5">
                  <c:v>370.00000000000006</c:v>
                </c:pt>
                <c:pt idx="6">
                  <c:v>365.00000000000006</c:v>
                </c:pt>
                <c:pt idx="7">
                  <c:v>360.00000000000006</c:v>
                </c:pt>
                <c:pt idx="8">
                  <c:v>355.00000000000006</c:v>
                </c:pt>
                <c:pt idx="9">
                  <c:v>350.00000000000006</c:v>
                </c:pt>
                <c:pt idx="10">
                  <c:v>345.00000000000006</c:v>
                </c:pt>
                <c:pt idx="11">
                  <c:v>340.00000000000006</c:v>
                </c:pt>
                <c:pt idx="12">
                  <c:v>335.00000000000006</c:v>
                </c:pt>
                <c:pt idx="13">
                  <c:v>330.00000000000006</c:v>
                </c:pt>
                <c:pt idx="14">
                  <c:v>325.00000000000006</c:v>
                </c:pt>
                <c:pt idx="15">
                  <c:v>320.00000000000006</c:v>
                </c:pt>
                <c:pt idx="16">
                  <c:v>315.00000000000006</c:v>
                </c:pt>
                <c:pt idx="17">
                  <c:v>310.00000000000006</c:v>
                </c:pt>
                <c:pt idx="18">
                  <c:v>300.00000000000006</c:v>
                </c:pt>
                <c:pt idx="19">
                  <c:v>295.00000000000006</c:v>
                </c:pt>
                <c:pt idx="20">
                  <c:v>290.00000000000006</c:v>
                </c:pt>
                <c:pt idx="21">
                  <c:v>280.00000000000006</c:v>
                </c:pt>
                <c:pt idx="22">
                  <c:v>270</c:v>
                </c:pt>
                <c:pt idx="23">
                  <c:v>260</c:v>
                </c:pt>
                <c:pt idx="24">
                  <c:v>250</c:v>
                </c:pt>
                <c:pt idx="25">
                  <c:v>245.00000000000006</c:v>
                </c:pt>
                <c:pt idx="26">
                  <c:v>240</c:v>
                </c:pt>
                <c:pt idx="27">
                  <c:v>230</c:v>
                </c:pt>
                <c:pt idx="28">
                  <c:v>220.00000000000006</c:v>
                </c:pt>
                <c:pt idx="29">
                  <c:v>210</c:v>
                </c:pt>
                <c:pt idx="30">
                  <c:v>200.00000000000003</c:v>
                </c:pt>
                <c:pt idx="31">
                  <c:v>195.00000000000003</c:v>
                </c:pt>
                <c:pt idx="32">
                  <c:v>190.00000000000003</c:v>
                </c:pt>
                <c:pt idx="33">
                  <c:v>185.00000000000003</c:v>
                </c:pt>
                <c:pt idx="34">
                  <c:v>180.00000000000003</c:v>
                </c:pt>
                <c:pt idx="35">
                  <c:v>175.00000000000003</c:v>
                </c:pt>
                <c:pt idx="36">
                  <c:v>170.00000000000003</c:v>
                </c:pt>
                <c:pt idx="37">
                  <c:v>165.00000000000003</c:v>
                </c:pt>
                <c:pt idx="38">
                  <c:v>160.00000000000003</c:v>
                </c:pt>
                <c:pt idx="39">
                  <c:v>155.00000000000003</c:v>
                </c:pt>
                <c:pt idx="40">
                  <c:v>150.00000000000003</c:v>
                </c:pt>
                <c:pt idx="41">
                  <c:v>145.00000000000003</c:v>
                </c:pt>
                <c:pt idx="42">
                  <c:v>144.84100000000001</c:v>
                </c:pt>
                <c:pt idx="43">
                  <c:v>140.00000000000003</c:v>
                </c:pt>
                <c:pt idx="44">
                  <c:v>135</c:v>
                </c:pt>
                <c:pt idx="45">
                  <c:v>130</c:v>
                </c:pt>
                <c:pt idx="46">
                  <c:v>125</c:v>
                </c:pt>
                <c:pt idx="47">
                  <c:v>120</c:v>
                </c:pt>
                <c:pt idx="48">
                  <c:v>115</c:v>
                </c:pt>
                <c:pt idx="49">
                  <c:v>110</c:v>
                </c:pt>
                <c:pt idx="50">
                  <c:v>105</c:v>
                </c:pt>
                <c:pt idx="51">
                  <c:v>100.00000000000001</c:v>
                </c:pt>
                <c:pt idx="52">
                  <c:v>95.000000000000014</c:v>
                </c:pt>
                <c:pt idx="53">
                  <c:v>90.000000000000014</c:v>
                </c:pt>
                <c:pt idx="54">
                  <c:v>85.000000000000014</c:v>
                </c:pt>
                <c:pt idx="55">
                  <c:v>80.000000000000014</c:v>
                </c:pt>
                <c:pt idx="56">
                  <c:v>70.000000000000014</c:v>
                </c:pt>
                <c:pt idx="57">
                  <c:v>60</c:v>
                </c:pt>
                <c:pt idx="58">
                  <c:v>50.000000000000007</c:v>
                </c:pt>
                <c:pt idx="59">
                  <c:v>45.000000000000007</c:v>
                </c:pt>
                <c:pt idx="60">
                  <c:v>42.500000000000007</c:v>
                </c:pt>
                <c:pt idx="61">
                  <c:v>41.000000000000007</c:v>
                </c:pt>
                <c:pt idx="62">
                  <c:v>40.000000000000007</c:v>
                </c:pt>
                <c:pt idx="63">
                  <c:v>38.000000000000007</c:v>
                </c:pt>
                <c:pt idx="64">
                  <c:v>37.000000000000007</c:v>
                </c:pt>
                <c:pt idx="65">
                  <c:v>36.000000000000007</c:v>
                </c:pt>
                <c:pt idx="66">
                  <c:v>35.005000000000003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A99-413B-BA7D-2731F2ECF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8409856"/>
        <c:axId val="138411392"/>
      </c:scatterChart>
      <c:valAx>
        <c:axId val="138409856"/>
        <c:scaling>
          <c:orientation val="minMax"/>
          <c:max val="0"/>
          <c:min val="-5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800" baseline="0" dirty="0"/>
                  <a:t>Geologic Age (Gy)</a:t>
                </a:r>
              </a:p>
            </c:rich>
          </c:tx>
          <c:layout>
            <c:manualLayout>
              <c:xMode val="edge"/>
              <c:yMode val="edge"/>
              <c:x val="0.35911636045495654"/>
              <c:y val="0.88567220511139522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.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11392"/>
        <c:crosses val="autoZero"/>
        <c:crossBetween val="midCat"/>
        <c:majorUnit val="1"/>
        <c:minorUnit val="0.5"/>
      </c:valAx>
      <c:valAx>
        <c:axId val="138411392"/>
        <c:scaling>
          <c:orientation val="minMax"/>
          <c:max val="40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Moon-Earth Separation</a:t>
                </a:r>
              </a:p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km x 10</a:t>
                </a:r>
                <a:r>
                  <a:rPr lang="en-US" sz="2400" b="1" i="0" u="none" strike="noStrike" baseline="30000" dirty="0">
                    <a:solidFill>
                      <a:srgbClr val="000000"/>
                    </a:solidFill>
                    <a:latin typeface="Arial"/>
                    <a:cs typeface="Arial"/>
                  </a:rPr>
                  <a:t>-3</a:t>
                </a:r>
                <a:r>
                  <a:rPr lang="en-US" sz="2400" b="1" i="0" u="none" strike="noStrike" baseline="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2.3728565179352578E-2"/>
              <c:y val="0.23964231554389034"/>
            </c:manualLayout>
          </c:layout>
          <c:overlay val="0"/>
          <c:spPr>
            <a:solidFill>
              <a:srgbClr val="FFFF00"/>
            </a:solidFill>
            <a:ln w="25400">
              <a:noFill/>
            </a:ln>
          </c:spPr>
        </c:title>
        <c:numFmt formatCode="0" sourceLinked="0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8409856"/>
        <c:crosses val="autoZero"/>
        <c:crossBetween val="midCat"/>
      </c:valAx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tx2">
        <a:lumMod val="40000"/>
        <a:lumOff val="60000"/>
      </a:schemeClr>
    </a:solidFill>
    <a:ln w="3175">
      <a:solidFill>
        <a:srgbClr val="000000"/>
      </a:solidFill>
      <a:prstDash val="solid"/>
    </a:ln>
  </c:spPr>
  <c:txPr>
    <a:bodyPr/>
    <a:lstStyle/>
    <a:p>
      <a:pPr>
        <a:defRPr sz="167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0.23362</cdr:x>
      <cdr:y>0.52437</cdr:y>
    </cdr:from>
    <cdr:to>
      <cdr:x>0.62991</cdr:x>
      <cdr:y>0.52585</cdr:y>
    </cdr:to>
    <cdr:sp macro="" textlink="">
      <cdr:nvSpPr>
        <cdr:cNvPr id="29" name="Straight Connector 28"/>
        <cdr:cNvSpPr/>
      </cdr:nvSpPr>
      <cdr:spPr bwMode="auto">
        <a:xfrm xmlns:a="http://schemas.openxmlformats.org/drawingml/2006/main" flipH="1">
          <a:off x="2038350" y="3381376"/>
          <a:ext cx="3457575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0.90099</cdr:x>
      <cdr:y>0.23473</cdr:y>
    </cdr:from>
    <cdr:to>
      <cdr:x>0.96158</cdr:x>
      <cdr:y>0.65572</cdr:y>
    </cdr:to>
    <cdr:sp macro="" textlink="">
      <cdr:nvSpPr>
        <cdr:cNvPr id="4110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71903" y="1171575"/>
          <a:ext cx="495747" cy="21011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vert="vert270" wrap="square" lIns="36576" tIns="0" rIns="0" bIns="27432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1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0.31298</cdr:y>
    </cdr:from>
    <cdr:to>
      <cdr:x>0.90221</cdr:x>
      <cdr:y>0.36641</cdr:y>
    </cdr:to>
    <cdr:sp macro="" textlink="">
      <cdr:nvSpPr>
        <cdr:cNvPr id="2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56210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FE3B3821-7357-4322-A87B-FF392C90D5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DCB510CB-91DF-4ADF-857D-56046DAB2E5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</cdr:x>
      <cdr:y>0.4</cdr:y>
    </cdr:from>
    <cdr:to>
      <cdr:x>0.79167</cdr:x>
      <cdr:y>0.67778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760135-C9BF-442F-993A-78DA657F9235}"/>
            </a:ext>
          </a:extLst>
        </cdr:cNvPr>
        <cdr:cNvSpPr txBox="1"/>
      </cdr:nvSpPr>
      <cdr:spPr>
        <a:xfrm xmlns:a="http://schemas.openxmlformats.org/drawingml/2006/main">
          <a:off x="6172200" y="2743200"/>
          <a:ext cx="106680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0.57778</cdr:y>
    </cdr:from>
    <cdr:to>
      <cdr:x>0.8</cdr:x>
      <cdr:y>0.76667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0D95F11-7F42-47F8-B38A-70389A73AE64}"/>
            </a:ext>
          </a:extLst>
        </cdr:cNvPr>
        <cdr:cNvSpPr txBox="1"/>
      </cdr:nvSpPr>
      <cdr:spPr>
        <a:xfrm xmlns:a="http://schemas.openxmlformats.org/drawingml/2006/main">
          <a:off x="6019800" y="3962400"/>
          <a:ext cx="1295400" cy="129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0.71667</cdr:x>
      <cdr:y>0.61111</cdr:y>
    </cdr:from>
    <cdr:to>
      <cdr:x>0.81667</cdr:x>
      <cdr:y>0.74444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75991FD-6B25-4D8D-BC47-315572373D5F}"/>
            </a:ext>
          </a:extLst>
        </cdr:cNvPr>
        <cdr:cNvSpPr txBox="1"/>
      </cdr:nvSpPr>
      <cdr:spPr>
        <a:xfrm xmlns:a="http://schemas.openxmlformats.org/drawingml/2006/main">
          <a:off x="6553200" y="419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0.57778</cdr:y>
    </cdr:from>
    <cdr:to>
      <cdr:x>0.8</cdr:x>
      <cdr:y>0.74444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C8898CD-220A-434E-BCF2-3570D138FE5D}"/>
            </a:ext>
          </a:extLst>
        </cdr:cNvPr>
        <cdr:cNvSpPr txBox="1"/>
      </cdr:nvSpPr>
      <cdr:spPr>
        <a:xfrm xmlns:a="http://schemas.openxmlformats.org/drawingml/2006/main">
          <a:off x="5943600" y="3962400"/>
          <a:ext cx="1371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0.56667</cdr:y>
    </cdr:from>
    <cdr:to>
      <cdr:x>0.8</cdr:x>
      <cdr:y>0.76667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461232A-B0EC-4B2F-8930-1DF27CA2D73A}"/>
            </a:ext>
          </a:extLst>
        </cdr:cNvPr>
        <cdr:cNvSpPr txBox="1"/>
      </cdr:nvSpPr>
      <cdr:spPr>
        <a:xfrm xmlns:a="http://schemas.openxmlformats.org/drawingml/2006/main">
          <a:off x="5943600" y="3886200"/>
          <a:ext cx="13716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0.46667</cdr:y>
    </cdr:from>
    <cdr:to>
      <cdr:x>0.80833</cdr:x>
      <cdr:y>0.71111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31B9614-749D-4521-9574-1F2449C141CE}"/>
            </a:ext>
          </a:extLst>
        </cdr:cNvPr>
        <cdr:cNvSpPr txBox="1"/>
      </cdr:nvSpPr>
      <cdr:spPr>
        <a:xfrm xmlns:a="http://schemas.openxmlformats.org/drawingml/2006/main">
          <a:off x="6019800" y="3200400"/>
          <a:ext cx="1371600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0.23362</cdr:x>
      <cdr:y>0.52437</cdr:y>
    </cdr:from>
    <cdr:to>
      <cdr:x>0.62991</cdr:x>
      <cdr:y>0.52585</cdr:y>
    </cdr:to>
    <cdr:sp macro="" textlink="">
      <cdr:nvSpPr>
        <cdr:cNvPr id="29" name="Straight Connector 28"/>
        <cdr:cNvSpPr/>
      </cdr:nvSpPr>
      <cdr:spPr bwMode="auto">
        <a:xfrm xmlns:a="http://schemas.openxmlformats.org/drawingml/2006/main" flipH="1">
          <a:off x="2038350" y="3381376"/>
          <a:ext cx="3457575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0.90099</cdr:x>
      <cdr:y>0.23473</cdr:y>
    </cdr:from>
    <cdr:to>
      <cdr:x>0.96158</cdr:x>
      <cdr:y>0.65572</cdr:y>
    </cdr:to>
    <cdr:sp macro="" textlink="">
      <cdr:nvSpPr>
        <cdr:cNvPr id="4110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71903" y="1171575"/>
          <a:ext cx="495747" cy="21011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vert="vert270" wrap="square" lIns="36576" tIns="0" rIns="0" bIns="27432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1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0.31298</cdr:y>
    </cdr:from>
    <cdr:to>
      <cdr:x>0.90221</cdr:x>
      <cdr:y>0.36641</cdr:y>
    </cdr:to>
    <cdr:sp macro="" textlink="">
      <cdr:nvSpPr>
        <cdr:cNvPr id="2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56210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FE3B3821-7357-4322-A87B-FF392C90D5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DCB510CB-91DF-4ADF-857D-56046DAB2E5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</cdr:x>
      <cdr:y>0.4</cdr:y>
    </cdr:from>
    <cdr:to>
      <cdr:x>0.79167</cdr:x>
      <cdr:y>0.67778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760135-C9BF-442F-993A-78DA657F9235}"/>
            </a:ext>
          </a:extLst>
        </cdr:cNvPr>
        <cdr:cNvSpPr txBox="1"/>
      </cdr:nvSpPr>
      <cdr:spPr>
        <a:xfrm xmlns:a="http://schemas.openxmlformats.org/drawingml/2006/main">
          <a:off x="6172200" y="2743200"/>
          <a:ext cx="106680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0.57778</cdr:y>
    </cdr:from>
    <cdr:to>
      <cdr:x>0.8</cdr:x>
      <cdr:y>0.76667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0D95F11-7F42-47F8-B38A-70389A73AE64}"/>
            </a:ext>
          </a:extLst>
        </cdr:cNvPr>
        <cdr:cNvSpPr txBox="1"/>
      </cdr:nvSpPr>
      <cdr:spPr>
        <a:xfrm xmlns:a="http://schemas.openxmlformats.org/drawingml/2006/main">
          <a:off x="6019800" y="3962400"/>
          <a:ext cx="1295400" cy="129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0.71667</cdr:x>
      <cdr:y>0.61111</cdr:y>
    </cdr:from>
    <cdr:to>
      <cdr:x>0.81667</cdr:x>
      <cdr:y>0.74444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75991FD-6B25-4D8D-BC47-315572373D5F}"/>
            </a:ext>
          </a:extLst>
        </cdr:cNvPr>
        <cdr:cNvSpPr txBox="1"/>
      </cdr:nvSpPr>
      <cdr:spPr>
        <a:xfrm xmlns:a="http://schemas.openxmlformats.org/drawingml/2006/main">
          <a:off x="6553200" y="419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0.57778</cdr:y>
    </cdr:from>
    <cdr:to>
      <cdr:x>0.8</cdr:x>
      <cdr:y>0.74444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C8898CD-220A-434E-BCF2-3570D138FE5D}"/>
            </a:ext>
          </a:extLst>
        </cdr:cNvPr>
        <cdr:cNvSpPr txBox="1"/>
      </cdr:nvSpPr>
      <cdr:spPr>
        <a:xfrm xmlns:a="http://schemas.openxmlformats.org/drawingml/2006/main">
          <a:off x="5943600" y="3962400"/>
          <a:ext cx="1371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0.56667</cdr:y>
    </cdr:from>
    <cdr:to>
      <cdr:x>0.8</cdr:x>
      <cdr:y>0.76667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461232A-B0EC-4B2F-8930-1DF27CA2D73A}"/>
            </a:ext>
          </a:extLst>
        </cdr:cNvPr>
        <cdr:cNvSpPr txBox="1"/>
      </cdr:nvSpPr>
      <cdr:spPr>
        <a:xfrm xmlns:a="http://schemas.openxmlformats.org/drawingml/2006/main">
          <a:off x="5943600" y="3886200"/>
          <a:ext cx="13716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0.46667</cdr:y>
    </cdr:from>
    <cdr:to>
      <cdr:x>0.80833</cdr:x>
      <cdr:y>0.71111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31B9614-749D-4521-9574-1F2449C141CE}"/>
            </a:ext>
          </a:extLst>
        </cdr:cNvPr>
        <cdr:cNvSpPr txBox="1"/>
      </cdr:nvSpPr>
      <cdr:spPr>
        <a:xfrm xmlns:a="http://schemas.openxmlformats.org/drawingml/2006/main">
          <a:off x="6019800" y="3200400"/>
          <a:ext cx="1371600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</cdr:x>
      <cdr:y>0.34444</cdr:y>
    </cdr:from>
    <cdr:to>
      <cdr:x>0.525</cdr:x>
      <cdr:y>0.44872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BD356F89-C4BF-468F-A7AA-C6123C27ACD1}"/>
            </a:ext>
          </a:extLst>
        </cdr:cNvPr>
        <cdr:cNvSpPr txBox="1"/>
      </cdr:nvSpPr>
      <cdr:spPr>
        <a:xfrm xmlns:a="http://schemas.openxmlformats.org/drawingml/2006/main">
          <a:off x="3200400" y="2362200"/>
          <a:ext cx="1600200" cy="715108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200" b="1" dirty="0"/>
            <a:t>Stage I</a:t>
          </a:r>
        </a:p>
      </cdr:txBody>
    </cdr:sp>
  </cdr:relSizeAnchor>
  <cdr:relSizeAnchor xmlns:cdr="http://schemas.openxmlformats.org/drawingml/2006/chartDrawing">
    <cdr:from>
      <cdr:x>0.675</cdr:x>
      <cdr:y>0.37778</cdr:y>
    </cdr:from>
    <cdr:to>
      <cdr:x>0.80833</cdr:x>
      <cdr:y>0.44444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4B7F5795-B9A1-47BD-8D24-0443094B1663}"/>
            </a:ext>
          </a:extLst>
        </cdr:cNvPr>
        <cdr:cNvSpPr txBox="1"/>
      </cdr:nvSpPr>
      <cdr:spPr>
        <a:xfrm xmlns:a="http://schemas.openxmlformats.org/drawingml/2006/main">
          <a:off x="6172200" y="2590800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0.23362</cdr:x>
      <cdr:y>0.52437</cdr:y>
    </cdr:from>
    <cdr:to>
      <cdr:x>0.62991</cdr:x>
      <cdr:y>0.52585</cdr:y>
    </cdr:to>
    <cdr:sp macro="" textlink="">
      <cdr:nvSpPr>
        <cdr:cNvPr id="29" name="Straight Connector 28"/>
        <cdr:cNvSpPr/>
      </cdr:nvSpPr>
      <cdr:spPr bwMode="auto">
        <a:xfrm xmlns:a="http://schemas.openxmlformats.org/drawingml/2006/main" flipH="1">
          <a:off x="2038350" y="3381376"/>
          <a:ext cx="3457575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0.90099</cdr:x>
      <cdr:y>0.23473</cdr:y>
    </cdr:from>
    <cdr:to>
      <cdr:x>0.96158</cdr:x>
      <cdr:y>0.65572</cdr:y>
    </cdr:to>
    <cdr:sp macro="" textlink="">
      <cdr:nvSpPr>
        <cdr:cNvPr id="4110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71903" y="1171575"/>
          <a:ext cx="495747" cy="21011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vert="vert270" wrap="square" lIns="36576" tIns="0" rIns="0" bIns="27432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1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0.31298</cdr:y>
    </cdr:from>
    <cdr:to>
      <cdr:x>0.90221</cdr:x>
      <cdr:y>0.36641</cdr:y>
    </cdr:to>
    <cdr:sp macro="" textlink="">
      <cdr:nvSpPr>
        <cdr:cNvPr id="2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56210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FE3B3821-7357-4322-A87B-FF392C90D5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DCB510CB-91DF-4ADF-857D-56046DAB2E5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</cdr:x>
      <cdr:y>0.4</cdr:y>
    </cdr:from>
    <cdr:to>
      <cdr:x>0.79167</cdr:x>
      <cdr:y>0.67778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760135-C9BF-442F-993A-78DA657F9235}"/>
            </a:ext>
          </a:extLst>
        </cdr:cNvPr>
        <cdr:cNvSpPr txBox="1"/>
      </cdr:nvSpPr>
      <cdr:spPr>
        <a:xfrm xmlns:a="http://schemas.openxmlformats.org/drawingml/2006/main">
          <a:off x="6172200" y="2743200"/>
          <a:ext cx="106680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0.57778</cdr:y>
    </cdr:from>
    <cdr:to>
      <cdr:x>0.8</cdr:x>
      <cdr:y>0.76667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0D95F11-7F42-47F8-B38A-70389A73AE64}"/>
            </a:ext>
          </a:extLst>
        </cdr:cNvPr>
        <cdr:cNvSpPr txBox="1"/>
      </cdr:nvSpPr>
      <cdr:spPr>
        <a:xfrm xmlns:a="http://schemas.openxmlformats.org/drawingml/2006/main">
          <a:off x="6019800" y="3962400"/>
          <a:ext cx="1295400" cy="129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0.71667</cdr:x>
      <cdr:y>0.61111</cdr:y>
    </cdr:from>
    <cdr:to>
      <cdr:x>0.81667</cdr:x>
      <cdr:y>0.74444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75991FD-6B25-4D8D-BC47-315572373D5F}"/>
            </a:ext>
          </a:extLst>
        </cdr:cNvPr>
        <cdr:cNvSpPr txBox="1"/>
      </cdr:nvSpPr>
      <cdr:spPr>
        <a:xfrm xmlns:a="http://schemas.openxmlformats.org/drawingml/2006/main">
          <a:off x="6553200" y="419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0.57778</cdr:y>
    </cdr:from>
    <cdr:to>
      <cdr:x>0.8</cdr:x>
      <cdr:y>0.74444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C8898CD-220A-434E-BCF2-3570D138FE5D}"/>
            </a:ext>
          </a:extLst>
        </cdr:cNvPr>
        <cdr:cNvSpPr txBox="1"/>
      </cdr:nvSpPr>
      <cdr:spPr>
        <a:xfrm xmlns:a="http://schemas.openxmlformats.org/drawingml/2006/main">
          <a:off x="5943600" y="3962400"/>
          <a:ext cx="1371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0.56667</cdr:y>
    </cdr:from>
    <cdr:to>
      <cdr:x>0.8</cdr:x>
      <cdr:y>0.76667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461232A-B0EC-4B2F-8930-1DF27CA2D73A}"/>
            </a:ext>
          </a:extLst>
        </cdr:cNvPr>
        <cdr:cNvSpPr txBox="1"/>
      </cdr:nvSpPr>
      <cdr:spPr>
        <a:xfrm xmlns:a="http://schemas.openxmlformats.org/drawingml/2006/main">
          <a:off x="5943600" y="3886200"/>
          <a:ext cx="13716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0.46667</cdr:y>
    </cdr:from>
    <cdr:to>
      <cdr:x>0.80833</cdr:x>
      <cdr:y>0.71111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31B9614-749D-4521-9574-1F2449C141CE}"/>
            </a:ext>
          </a:extLst>
        </cdr:cNvPr>
        <cdr:cNvSpPr txBox="1"/>
      </cdr:nvSpPr>
      <cdr:spPr>
        <a:xfrm xmlns:a="http://schemas.openxmlformats.org/drawingml/2006/main">
          <a:off x="6019800" y="3200400"/>
          <a:ext cx="1371600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</cdr:x>
      <cdr:y>0.34444</cdr:y>
    </cdr:from>
    <cdr:to>
      <cdr:x>0.525</cdr:x>
      <cdr:y>0.44872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BD356F89-C4BF-468F-A7AA-C6123C27ACD1}"/>
            </a:ext>
          </a:extLst>
        </cdr:cNvPr>
        <cdr:cNvSpPr txBox="1"/>
      </cdr:nvSpPr>
      <cdr:spPr>
        <a:xfrm xmlns:a="http://schemas.openxmlformats.org/drawingml/2006/main">
          <a:off x="3200400" y="2362200"/>
          <a:ext cx="1600200" cy="715108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200" b="1" dirty="0"/>
            <a:t>Stage I</a:t>
          </a:r>
        </a:p>
      </cdr:txBody>
    </cdr:sp>
  </cdr:relSizeAnchor>
  <cdr:relSizeAnchor xmlns:cdr="http://schemas.openxmlformats.org/drawingml/2006/chartDrawing">
    <cdr:from>
      <cdr:x>0.675</cdr:x>
      <cdr:y>0.37778</cdr:y>
    </cdr:from>
    <cdr:to>
      <cdr:x>0.80833</cdr:x>
      <cdr:y>0.44444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4B7F5795-B9A1-47BD-8D24-0443094B1663}"/>
            </a:ext>
          </a:extLst>
        </cdr:cNvPr>
        <cdr:cNvSpPr txBox="1"/>
      </cdr:nvSpPr>
      <cdr:spPr>
        <a:xfrm xmlns:a="http://schemas.openxmlformats.org/drawingml/2006/main">
          <a:off x="6172200" y="2590800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0.23362</cdr:x>
      <cdr:y>0.52437</cdr:y>
    </cdr:from>
    <cdr:to>
      <cdr:x>0.62991</cdr:x>
      <cdr:y>0.52585</cdr:y>
    </cdr:to>
    <cdr:sp macro="" textlink="">
      <cdr:nvSpPr>
        <cdr:cNvPr id="29" name="Straight Connector 28"/>
        <cdr:cNvSpPr/>
      </cdr:nvSpPr>
      <cdr:spPr bwMode="auto">
        <a:xfrm xmlns:a="http://schemas.openxmlformats.org/drawingml/2006/main" flipH="1">
          <a:off x="2038350" y="3381376"/>
          <a:ext cx="3457575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0.31298</cdr:y>
    </cdr:from>
    <cdr:to>
      <cdr:x>0.90221</cdr:x>
      <cdr:y>0.36641</cdr:y>
    </cdr:to>
    <cdr:sp macro="" textlink="">
      <cdr:nvSpPr>
        <cdr:cNvPr id="2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56210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FE3B3821-7357-4322-A87B-FF392C90D5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DCB510CB-91DF-4ADF-857D-56046DAB2E5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</cdr:x>
      <cdr:y>0.4</cdr:y>
    </cdr:from>
    <cdr:to>
      <cdr:x>0.79167</cdr:x>
      <cdr:y>0.67778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760135-C9BF-442F-993A-78DA657F9235}"/>
            </a:ext>
          </a:extLst>
        </cdr:cNvPr>
        <cdr:cNvSpPr txBox="1"/>
      </cdr:nvSpPr>
      <cdr:spPr>
        <a:xfrm xmlns:a="http://schemas.openxmlformats.org/drawingml/2006/main">
          <a:off x="6172200" y="2743200"/>
          <a:ext cx="106680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0.57778</cdr:y>
    </cdr:from>
    <cdr:to>
      <cdr:x>0.8</cdr:x>
      <cdr:y>0.76667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0D95F11-7F42-47F8-B38A-70389A73AE64}"/>
            </a:ext>
          </a:extLst>
        </cdr:cNvPr>
        <cdr:cNvSpPr txBox="1"/>
      </cdr:nvSpPr>
      <cdr:spPr>
        <a:xfrm xmlns:a="http://schemas.openxmlformats.org/drawingml/2006/main">
          <a:off x="6019800" y="3962400"/>
          <a:ext cx="1295400" cy="129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0.71667</cdr:x>
      <cdr:y>0.61111</cdr:y>
    </cdr:from>
    <cdr:to>
      <cdr:x>0.81667</cdr:x>
      <cdr:y>0.74444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75991FD-6B25-4D8D-BC47-315572373D5F}"/>
            </a:ext>
          </a:extLst>
        </cdr:cNvPr>
        <cdr:cNvSpPr txBox="1"/>
      </cdr:nvSpPr>
      <cdr:spPr>
        <a:xfrm xmlns:a="http://schemas.openxmlformats.org/drawingml/2006/main">
          <a:off x="6553200" y="419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0.57778</cdr:y>
    </cdr:from>
    <cdr:to>
      <cdr:x>0.8</cdr:x>
      <cdr:y>0.74444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C8898CD-220A-434E-BCF2-3570D138FE5D}"/>
            </a:ext>
          </a:extLst>
        </cdr:cNvPr>
        <cdr:cNvSpPr txBox="1"/>
      </cdr:nvSpPr>
      <cdr:spPr>
        <a:xfrm xmlns:a="http://schemas.openxmlformats.org/drawingml/2006/main">
          <a:off x="5943600" y="3962400"/>
          <a:ext cx="1371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0.56667</cdr:y>
    </cdr:from>
    <cdr:to>
      <cdr:x>0.8</cdr:x>
      <cdr:y>0.76667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461232A-B0EC-4B2F-8930-1DF27CA2D73A}"/>
            </a:ext>
          </a:extLst>
        </cdr:cNvPr>
        <cdr:cNvSpPr txBox="1"/>
      </cdr:nvSpPr>
      <cdr:spPr>
        <a:xfrm xmlns:a="http://schemas.openxmlformats.org/drawingml/2006/main">
          <a:off x="5943600" y="3886200"/>
          <a:ext cx="13716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0.46667</cdr:y>
    </cdr:from>
    <cdr:to>
      <cdr:x>0.80833</cdr:x>
      <cdr:y>0.71111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31B9614-749D-4521-9574-1F2449C141CE}"/>
            </a:ext>
          </a:extLst>
        </cdr:cNvPr>
        <cdr:cNvSpPr txBox="1"/>
      </cdr:nvSpPr>
      <cdr:spPr>
        <a:xfrm xmlns:a="http://schemas.openxmlformats.org/drawingml/2006/main">
          <a:off x="6019800" y="3200400"/>
          <a:ext cx="1371600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0.35</cdr:x>
      <cdr:y>0.34444</cdr:y>
    </cdr:from>
    <cdr:to>
      <cdr:x>0.525</cdr:x>
      <cdr:y>0.44872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id="{BD356F89-C4BF-468F-A7AA-C6123C27ACD1}"/>
            </a:ext>
          </a:extLst>
        </cdr:cNvPr>
        <cdr:cNvSpPr txBox="1"/>
      </cdr:nvSpPr>
      <cdr:spPr>
        <a:xfrm xmlns:a="http://schemas.openxmlformats.org/drawingml/2006/main">
          <a:off x="3200400" y="2362200"/>
          <a:ext cx="1600200" cy="715108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200" b="1" dirty="0"/>
            <a:t>Stage I</a:t>
          </a:r>
        </a:p>
      </cdr:txBody>
    </cdr:sp>
  </cdr:relSizeAnchor>
  <cdr:relSizeAnchor xmlns:cdr="http://schemas.openxmlformats.org/drawingml/2006/chartDrawing">
    <cdr:from>
      <cdr:x>0.675</cdr:x>
      <cdr:y>0.37778</cdr:y>
    </cdr:from>
    <cdr:to>
      <cdr:x>0.80833</cdr:x>
      <cdr:y>0.44444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4B7F5795-B9A1-47BD-8D24-0443094B1663}"/>
            </a:ext>
          </a:extLst>
        </cdr:cNvPr>
        <cdr:cNvSpPr txBox="1"/>
      </cdr:nvSpPr>
      <cdr:spPr>
        <a:xfrm xmlns:a="http://schemas.openxmlformats.org/drawingml/2006/main">
          <a:off x="6172200" y="2590800"/>
          <a:ext cx="12192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0.65641</cdr:x>
      <cdr:y>0.34444</cdr:y>
    </cdr:from>
    <cdr:to>
      <cdr:x>0.83141</cdr:x>
      <cdr:y>0.43332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8930967A-4A8A-40A2-8BAD-2A8A3E2E53D7}"/>
            </a:ext>
          </a:extLst>
        </cdr:cNvPr>
        <cdr:cNvSpPr txBox="1"/>
      </cdr:nvSpPr>
      <cdr:spPr>
        <a:xfrm xmlns:a="http://schemas.openxmlformats.org/drawingml/2006/main">
          <a:off x="6002215" y="2362200"/>
          <a:ext cx="1600200" cy="6095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3200" b="1" dirty="0"/>
            <a:t>Stage II</a:t>
          </a:r>
        </a:p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0.06667</cdr:x>
      <cdr:y>0.03096</cdr:y>
    </cdr:from>
    <cdr:to>
      <cdr:x>0.975</cdr:x>
      <cdr:y>0.13096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id="{1640DE8A-EB2B-42D2-A29F-13BF9B35F2EA}"/>
            </a:ext>
          </a:extLst>
        </cdr:cNvPr>
        <cdr:cNvSpPr txBox="1"/>
      </cdr:nvSpPr>
      <cdr:spPr>
        <a:xfrm xmlns:a="http://schemas.openxmlformats.org/drawingml/2006/main">
          <a:off x="609600" y="212322"/>
          <a:ext cx="8305800" cy="685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3600" b="1" dirty="0">
              <a:solidFill>
                <a:srgbClr val="C00000"/>
              </a:solidFill>
            </a:rPr>
            <a:t>What causes shift from Stage I to Stage II?</a:t>
          </a:r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0.23362</cdr:x>
      <cdr:y>0.52437</cdr:y>
    </cdr:from>
    <cdr:to>
      <cdr:x>0.62991</cdr:x>
      <cdr:y>0.52585</cdr:y>
    </cdr:to>
    <cdr:sp macro="" textlink="">
      <cdr:nvSpPr>
        <cdr:cNvPr id="29" name="Straight Connector 28"/>
        <cdr:cNvSpPr/>
      </cdr:nvSpPr>
      <cdr:spPr bwMode="auto">
        <a:xfrm xmlns:a="http://schemas.openxmlformats.org/drawingml/2006/main" flipH="1">
          <a:off x="2038350" y="3381376"/>
          <a:ext cx="3457575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0.18907</cdr:y>
    </cdr:from>
    <cdr:to>
      <cdr:x>0.23253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2019030" y="1219201"/>
          <a:ext cx="9796" cy="392954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0.90099</cdr:x>
      <cdr:y>0.23473</cdr:y>
    </cdr:from>
    <cdr:to>
      <cdr:x>0.96158</cdr:x>
      <cdr:y>0.65572</cdr:y>
    </cdr:to>
    <cdr:sp macro="" textlink="">
      <cdr:nvSpPr>
        <cdr:cNvPr id="4110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71903" y="1171575"/>
          <a:ext cx="495747" cy="21011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vert="vert270" wrap="square" lIns="36576" tIns="0" rIns="0" bIns="27432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1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0.36523</cdr:x>
      <cdr:y>0.39359</cdr:y>
    </cdr:from>
    <cdr:to>
      <cdr:x>0.54819</cdr:x>
      <cdr:y>0.65501</cdr:y>
    </cdr:to>
    <cdr:sp macro="" textlink="">
      <cdr:nvSpPr>
        <cdr:cNvPr id="4103" name="Text Box 7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09941" y="1221592"/>
          <a:ext cx="1157161" cy="81135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Period of Mutually,</a:t>
          </a:r>
        </a:p>
        <a:p xmlns:a="http://schemas.openxmlformats.org/drawingml/2006/main">
          <a:pPr algn="l" rtl="0">
            <a:defRPr sz="1000"/>
          </a:pP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Tidally Locked</a:t>
          </a:r>
        </a:p>
        <a:p xmlns:a="http://schemas.openxmlformats.org/drawingml/2006/main">
          <a:pPr algn="l" rtl="0">
            <a:defRPr sz="1000"/>
          </a:pP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Rotation</a:t>
          </a:r>
        </a:p>
      </cdr:txBody>
    </cdr:sp>
  </cdr:relSizeAnchor>
  <cdr:relSizeAnchor xmlns:cdr="http://schemas.openxmlformats.org/drawingml/2006/chartDrawing">
    <cdr:from>
      <cdr:x>0.65574</cdr:x>
      <cdr:y>0.42442</cdr:y>
    </cdr:from>
    <cdr:to>
      <cdr:x>0.82442</cdr:x>
      <cdr:y>0.68588</cdr:y>
    </cdr:to>
    <cdr:sp macro="" textlink="">
      <cdr:nvSpPr>
        <cdr:cNvPr id="4106" name="Text Box 1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147308" y="1317277"/>
          <a:ext cx="1066800" cy="81149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27432" tIns="22860" rIns="27432" bIns="0" anchor="t" upright="1"/>
        <a:lstStyle xmlns:a="http://schemas.openxmlformats.org/drawingml/2006/main"/>
        <a:p xmlns:a="http://schemas.openxmlformats.org/drawingml/2006/main">
          <a:pPr algn="ctr" rtl="0">
            <a:defRPr sz="1000"/>
          </a:pPr>
          <a:r>
            <a:rPr lang="en-US" sz="1400" b="1" i="0" u="none" strike="noStrike" baseline="0" dirty="0">
              <a:solidFill>
                <a:srgbClr val="000000"/>
              </a:solidFill>
              <a:latin typeface="Arial"/>
              <a:cs typeface="Arial"/>
            </a:rPr>
            <a:t>Period of Independent Earth Rotation </a:t>
          </a: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0.31298</cdr:y>
    </cdr:from>
    <cdr:to>
      <cdr:x>0.90221</cdr:x>
      <cdr:y>0.36641</cdr:y>
    </cdr:to>
    <cdr:sp macro="" textlink="">
      <cdr:nvSpPr>
        <cdr:cNvPr id="2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56210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279DD287-0845-4FB0-BD9E-18FB45D6AE6C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66EA341-7EB1-4E36-8574-E2FAE28C5FB3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0.63119</cdr:x>
      <cdr:y>0.18196</cdr:y>
    </cdr:from>
    <cdr:to>
      <cdr:x>0.65842</cdr:x>
      <cdr:y>0.80426</cdr:y>
    </cdr:to>
    <cdr:sp macro="" textlink="">
      <cdr:nvSpPr>
        <cdr:cNvPr id="25" name="Rectangle 24">
          <a:extLst xmlns:a="http://schemas.openxmlformats.org/drawingml/2006/main">
            <a:ext uri="{FF2B5EF4-FFF2-40B4-BE49-F238E27FC236}">
              <a16:creationId xmlns:a16="http://schemas.microsoft.com/office/drawing/2014/main" id="{2582B0A1-DDDB-4A70-B077-AB3C5D072AC9}"/>
            </a:ext>
          </a:extLst>
        </cdr:cNvPr>
        <cdr:cNvSpPr/>
      </cdr:nvSpPr>
      <cdr:spPr>
        <a:xfrm xmlns:a="http://schemas.openxmlformats.org/drawingml/2006/main">
          <a:off x="4857750" y="627538"/>
          <a:ext cx="209550" cy="2146199"/>
        </a:xfrm>
        <a:prstGeom xmlns:a="http://schemas.openxmlformats.org/drawingml/2006/main" prst="rect">
          <a:avLst/>
        </a:prstGeom>
        <a:solidFill xmlns:a="http://schemas.openxmlformats.org/drawingml/2006/main">
          <a:srgbClr val="C00000">
            <a:alpha val="27000"/>
          </a:srgb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0.30833</cdr:x>
      <cdr:y>0.20672</cdr:y>
    </cdr:from>
    <cdr:to>
      <cdr:x>0.54763</cdr:x>
      <cdr:y>0.78444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19400" y="1417676"/>
          <a:ext cx="2188160" cy="396198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MacDonald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Bracketed the age of the moon between</a:t>
          </a:r>
        </a:p>
        <a:p xmlns:a="http://schemas.openxmlformats.org/drawingml/2006/main">
          <a:pPr algn="ctr"/>
          <a:r>
            <a:rPr lang="en-US" sz="3200" b="1" dirty="0">
              <a:solidFill>
                <a:srgbClr val="C00000"/>
              </a:solidFill>
            </a:rPr>
            <a:t>1.55 Gy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and</a:t>
          </a:r>
        </a:p>
        <a:p xmlns:a="http://schemas.openxmlformats.org/drawingml/2006/main">
          <a:pPr algn="ctr"/>
          <a:r>
            <a:rPr lang="en-US" sz="3200" b="1" dirty="0">
              <a:solidFill>
                <a:srgbClr val="C00000"/>
              </a:solidFill>
            </a:rPr>
            <a:t>1.78 Gy</a:t>
          </a:r>
        </a:p>
        <a:p xmlns:a="http://schemas.openxmlformats.org/drawingml/2006/main">
          <a:pPr algn="ctr"/>
          <a:r>
            <a:rPr lang="en-US" sz="3200" b="1" dirty="0">
              <a:solidFill>
                <a:srgbClr val="FFFF00"/>
              </a:solidFill>
            </a:rPr>
            <a:t>4.52 Gy</a:t>
          </a: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0.30833</cdr:x>
      <cdr:y>0.20672</cdr:y>
    </cdr:from>
    <cdr:to>
      <cdr:x>0.54763</cdr:x>
      <cdr:y>0.78444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19400" y="1417676"/>
          <a:ext cx="2188160" cy="396198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Analysis of moon rocks from Apollo missions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11-17: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1969-72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Moon age</a:t>
          </a:r>
        </a:p>
        <a:p xmlns:a="http://schemas.openxmlformats.org/drawingml/2006/main">
          <a:pPr algn="ctr"/>
          <a:r>
            <a:rPr lang="en-US" sz="3200" b="1" dirty="0">
              <a:solidFill>
                <a:srgbClr val="FFFF00"/>
              </a:solidFill>
            </a:rPr>
            <a:t>4.52 Gy</a:t>
          </a: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0.30833</cdr:x>
      <cdr:y>0.20672</cdr:y>
    </cdr:from>
    <cdr:to>
      <cdr:x>0.54763</cdr:x>
      <cdr:y>0.78444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819400" y="1417676"/>
          <a:ext cx="2188160" cy="3961984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Analysis of moon rocks from Apollo missions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11-17: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1969-72</a:t>
          </a:r>
        </a:p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Moon age</a:t>
          </a:r>
        </a:p>
        <a:p xmlns:a="http://schemas.openxmlformats.org/drawingml/2006/main">
          <a:pPr algn="ctr"/>
          <a:r>
            <a:rPr lang="en-US" sz="3200" b="1" dirty="0">
              <a:solidFill>
                <a:srgbClr val="FF0000"/>
              </a:solidFill>
            </a:rPr>
            <a:t>4.52 Gy</a:t>
          </a: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0.25833</cdr:x>
      <cdr:y>0.24444</cdr:y>
    </cdr:from>
    <cdr:to>
      <cdr:x>0.6</cdr:x>
      <cdr:y>0.74992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362200" y="1676399"/>
          <a:ext cx="3124200" cy="3466551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What was the Moon doing during the previous three billion years</a:t>
          </a:r>
        </a:p>
        <a:p xmlns:a="http://schemas.openxmlformats.org/drawingml/2006/main">
          <a:pPr algn="ctr"/>
          <a:r>
            <a:rPr lang="en-US" sz="3200" b="1" dirty="0">
              <a:solidFill>
                <a:srgbClr val="FF0000"/>
              </a:solidFill>
            </a:rPr>
            <a:t>????</a:t>
          </a:r>
        </a:p>
        <a:p xmlns:a="http://schemas.openxmlformats.org/drawingml/2006/main">
          <a:endParaRPr lang="en-US" sz="2800" b="1" dirty="0">
            <a:solidFill>
              <a:schemeClr val="accent2"/>
            </a:solidFill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0.24233</cdr:x>
      <cdr:y>0.18889</cdr:y>
    </cdr:from>
    <cdr:to>
      <cdr:x>0.61667</cdr:x>
      <cdr:y>0.78444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15905" y="1295408"/>
          <a:ext cx="3422895" cy="40842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Considerable effort was made to modify this curve to obtain coincidence around 4.52 </a:t>
          </a:r>
          <a:r>
            <a:rPr lang="en-US" sz="3200" b="1" dirty="0" err="1">
              <a:solidFill>
                <a:schemeClr val="tx1"/>
              </a:solidFill>
            </a:rPr>
            <a:t>Gya</a:t>
          </a:r>
          <a:r>
            <a:rPr lang="en-US" sz="3200" b="1" dirty="0">
              <a:solidFill>
                <a:schemeClr val="tx1"/>
              </a:solidFill>
            </a:rPr>
            <a:t>.</a:t>
          </a:r>
          <a:endParaRPr lang="en-US" sz="800" b="1" dirty="0">
            <a:solidFill>
              <a:schemeClr val="accent2"/>
            </a:solidFill>
          </a:endParaRPr>
        </a:p>
        <a:p xmlns:a="http://schemas.openxmlformats.org/drawingml/2006/main">
          <a:pPr algn="ctr"/>
          <a:r>
            <a:rPr lang="en-US" sz="3200" b="1" dirty="0">
              <a:solidFill>
                <a:srgbClr val="FFFF00"/>
              </a:solidFill>
            </a:rPr>
            <a:t>[Was all this based on a wrong Premise?]</a:t>
          </a: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0.24233</cdr:x>
      <cdr:y>0.18889</cdr:y>
    </cdr:from>
    <cdr:to>
      <cdr:x>0.61667</cdr:x>
      <cdr:y>0.78444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215905" y="1295408"/>
          <a:ext cx="3422895" cy="408425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ctr"/>
          <a:r>
            <a:rPr lang="en-US" sz="3200" b="1" dirty="0">
              <a:solidFill>
                <a:schemeClr val="tx1"/>
              </a:solidFill>
            </a:rPr>
            <a:t>Considerable effort was made to modify this curve to obtain coincidence around 4.52 </a:t>
          </a:r>
          <a:r>
            <a:rPr lang="en-US" sz="3200" b="1" dirty="0" err="1">
              <a:solidFill>
                <a:schemeClr val="tx1"/>
              </a:solidFill>
            </a:rPr>
            <a:t>Gya</a:t>
          </a:r>
          <a:r>
            <a:rPr lang="en-US" sz="3200" b="1" dirty="0">
              <a:solidFill>
                <a:schemeClr val="tx1"/>
              </a:solidFill>
            </a:rPr>
            <a:t>.</a:t>
          </a:r>
          <a:endParaRPr lang="en-US" sz="800" b="1" dirty="0">
            <a:solidFill>
              <a:schemeClr val="accent2"/>
            </a:solidFill>
          </a:endParaRPr>
        </a:p>
        <a:p xmlns:a="http://schemas.openxmlformats.org/drawingml/2006/main">
          <a:pPr algn="ctr"/>
          <a:r>
            <a:rPr lang="en-US" sz="3200" b="1" dirty="0">
              <a:solidFill>
                <a:srgbClr val="C00000"/>
              </a:solidFill>
            </a:rPr>
            <a:t>[Was all this based on a wrong Premise?]</a:t>
          </a: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38F428C7-EF1E-401A-B648-D0D6BAD7B7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5E2CF8F9-60AE-419F-99E7-6DABEF8073B2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0.29674</cdr:x>
      <cdr:y>0.33035</cdr:y>
    </cdr:from>
    <cdr:to>
      <cdr:x>0.54451</cdr:x>
      <cdr:y>0.70972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1905000" y="1476374"/>
          <a:ext cx="1590675" cy="16954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800" b="1">
            <a:solidFill>
              <a:srgbClr val="FF0000"/>
            </a:solidFill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0.62991</cdr:x>
      <cdr:y>0.52585</cdr:y>
    </cdr:from>
    <cdr:to>
      <cdr:x>0.83297</cdr:x>
      <cdr:y>0.52733</cdr:y>
    </cdr:to>
    <cdr:sp macro="" textlink="">
      <cdr:nvSpPr>
        <cdr:cNvPr id="27" name="Straight Connector 26"/>
        <cdr:cNvSpPr/>
      </cdr:nvSpPr>
      <cdr:spPr bwMode="auto">
        <a:xfrm xmlns:a="http://schemas.openxmlformats.org/drawingml/2006/main">
          <a:off x="5495924" y="3390900"/>
          <a:ext cx="1771651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0.23362</cdr:x>
      <cdr:y>0.52437</cdr:y>
    </cdr:from>
    <cdr:to>
      <cdr:x>0.62991</cdr:x>
      <cdr:y>0.52585</cdr:y>
    </cdr:to>
    <cdr:sp macro="" textlink="">
      <cdr:nvSpPr>
        <cdr:cNvPr id="29" name="Straight Connector 28"/>
        <cdr:cNvSpPr/>
      </cdr:nvSpPr>
      <cdr:spPr bwMode="auto">
        <a:xfrm xmlns:a="http://schemas.openxmlformats.org/drawingml/2006/main" flipH="1">
          <a:off x="2038350" y="3381376"/>
          <a:ext cx="3457575" cy="9525"/>
        </a:xfrm>
        <a:prstGeom xmlns:a="http://schemas.openxmlformats.org/drawingml/2006/main" prst="line">
          <a:avLst/>
        </a:prstGeom>
        <a:solidFill xmlns:a="http://schemas.openxmlformats.org/drawingml/2006/main">
          <a:srgbClr val="000000"/>
        </a:solidFill>
        <a:ln xmlns:a="http://schemas.openxmlformats.org/drawingml/2006/main" w="19050" cap="flat" cmpd="sng" algn="ctr">
          <a:solidFill>
            <a:sysClr val="windowText" lastClr="000000"/>
          </a:solidFill>
          <a:prstDash val="solid"/>
          <a:round/>
          <a:headEnd type="stealth" w="med" len="lg"/>
          <a:tailEnd type="stealth" w="med" len="lg"/>
        </a:ln>
        <a:effectLst xmlns:a="http://schemas.openxmlformats.org/drawingml/2006/main"/>
      </cdr:spPr>
      <cdr:txBody>
        <a:bodyPr xmlns:a="http://schemas.openxmlformats.org/drawingml/2006/main" vertOverflow="clip" wrap="square" lIns="18288" tIns="0" rIns="0" bIns="0" upright="1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0.31903</cdr:x>
      <cdr:y>0.2772</cdr:y>
    </cdr:from>
    <cdr:to>
      <cdr:x>0.55994</cdr:x>
      <cdr:y>0.33654</cdr:y>
    </cdr:to>
    <cdr:sp macro="" textlink="">
      <cdr:nvSpPr>
        <cdr:cNvPr id="409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2610256" y="1383527"/>
          <a:ext cx="1971120" cy="296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400" b="0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0.23141</cdr:x>
      <cdr:y>0.17129</cdr:y>
    </cdr:from>
    <cdr:to>
      <cdr:x>0.23237</cdr:x>
      <cdr:y>0.79845</cdr:y>
    </cdr:to>
    <cdr:sp macro="" textlink="">
      <cdr:nvSpPr>
        <cdr:cNvPr id="4102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1375408" y="752474"/>
          <a:ext cx="5717" cy="2755059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0.83986</cdr:x>
      <cdr:y>0.62023</cdr:y>
    </cdr:from>
    <cdr:to>
      <cdr:x>0.90221</cdr:x>
      <cdr:y>0.67366</cdr:y>
    </cdr:to>
    <cdr:sp macro="" textlink="">
      <cdr:nvSpPr>
        <cdr:cNvPr id="410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3095626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36576" tIns="27432" rIns="0" bIns="0" anchor="t" upright="1"/>
        <a:lstStyle xmlns:a="http://schemas.openxmlformats.org/drawingml/2006/main"/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000"/>
          </a:pPr>
          <a:endParaRPr kumimoji="0" lang="en-US" sz="1400" b="1" i="0" u="none" strike="noStrike" kern="0" cap="none" spc="0" normalizeH="0" baseline="0" noProof="0">
            <a:ln>
              <a:noFill/>
            </a:ln>
            <a:solidFill>
              <a:srgbClr val="000000"/>
            </a:solidFill>
            <a:effectLst/>
            <a:uLnTx/>
            <a:uFillTx/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0.90099</cdr:x>
      <cdr:y>0.23473</cdr:y>
    </cdr:from>
    <cdr:to>
      <cdr:x>0.96158</cdr:x>
      <cdr:y>0.65572</cdr:y>
    </cdr:to>
    <cdr:sp macro="" textlink="">
      <cdr:nvSpPr>
        <cdr:cNvPr id="4110" name="Text Box 14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71903" y="1171575"/>
          <a:ext cx="495747" cy="21011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vert="vert270" wrap="square" lIns="36576" tIns="0" rIns="0" bIns="27432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en-US" sz="11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0.46183</cdr:y>
    </cdr:from>
    <cdr:to>
      <cdr:x>0.90221</cdr:x>
      <cdr:y>0.51527</cdr:y>
    </cdr:to>
    <cdr:sp macro="" textlink="">
      <cdr:nvSpPr>
        <cdr:cNvPr id="17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305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0.54008</cdr:y>
    </cdr:from>
    <cdr:to>
      <cdr:x>0.90221</cdr:x>
      <cdr:y>0.59351</cdr:y>
    </cdr:to>
    <cdr:sp macro="" textlink="">
      <cdr:nvSpPr>
        <cdr:cNvPr id="18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2695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0.39122</cdr:y>
    </cdr:from>
    <cdr:to>
      <cdr:x>0.90221</cdr:x>
      <cdr:y>0.44466</cdr:y>
    </cdr:to>
    <cdr:sp macro="" textlink="">
      <cdr:nvSpPr>
        <cdr:cNvPr id="19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95262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0.31298</cdr:y>
    </cdr:from>
    <cdr:to>
      <cdr:x>0.90221</cdr:x>
      <cdr:y>0.36641</cdr:y>
    </cdr:to>
    <cdr:sp macro="" textlink="">
      <cdr:nvSpPr>
        <cdr:cNvPr id="20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56210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0.23473</cdr:y>
    </cdr:from>
    <cdr:to>
      <cdr:x>0.90221</cdr:x>
      <cdr:y>0.28817</cdr:y>
    </cdr:to>
    <cdr:sp macro="" textlink="">
      <cdr:nvSpPr>
        <cdr:cNvPr id="21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1171575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0.83986</cdr:x>
      <cdr:y>0.15649</cdr:y>
    </cdr:from>
    <cdr:to>
      <cdr:x>0.90221</cdr:x>
      <cdr:y>0.20992</cdr:y>
    </cdr:to>
    <cdr:sp macro="" textlink="">
      <cdr:nvSpPr>
        <cdr:cNvPr id="22" name="Text Box 1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871691" y="781050"/>
          <a:ext cx="510184" cy="2666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square" lIns="36576" tIns="27432" rIns="0" bIns="0" anchor="t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 rtl="0">
            <a:defRPr sz="1000"/>
          </a:pPr>
          <a:endParaRPr lang="en-US" sz="1400" b="1" i="0" u="none" strike="noStrike" baseline="0">
            <a:solidFill>
              <a:srgbClr val="0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3" name="chart">
          <a:extLst xmlns:a="http://schemas.openxmlformats.org/drawingml/2006/main">
            <a:ext uri="{FF2B5EF4-FFF2-40B4-BE49-F238E27FC236}">
              <a16:creationId xmlns:a16="http://schemas.microsoft.com/office/drawing/2014/main" id="{FE3B3821-7357-4322-A87B-FF392C90D5AD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</cdr:x>
      <cdr:y>0</cdr:y>
    </cdr:from>
    <cdr:to>
      <cdr:x>0.00298</cdr:x>
      <cdr:y>0.00489</cdr:y>
    </cdr:to>
    <cdr:pic>
      <cdr:nvPicPr>
        <cdr:cNvPr id="24" name="chart">
          <a:extLst xmlns:a="http://schemas.openxmlformats.org/drawingml/2006/main">
            <a:ext uri="{FF2B5EF4-FFF2-40B4-BE49-F238E27FC236}">
              <a16:creationId xmlns:a16="http://schemas.microsoft.com/office/drawing/2014/main" id="{DCB510CB-91DF-4ADF-857D-56046DAB2E5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0.83818</cdr:x>
      <cdr:y>0.68702</cdr:y>
    </cdr:from>
    <cdr:to>
      <cdr:x>0.90221</cdr:x>
      <cdr:y>0.74046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6858000" y="3429000"/>
          <a:ext cx="523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4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0.6234</cdr:x>
      <cdr:y>0.18647</cdr:y>
    </cdr:from>
    <cdr:to>
      <cdr:x>0.6266</cdr:x>
      <cdr:y>0.79628</cdr:y>
    </cdr:to>
    <cdr:sp macro="" textlink="">
      <cdr:nvSpPr>
        <cdr:cNvPr id="25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3705226" y="819150"/>
          <a:ext cx="19050" cy="267886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5875">
          <a:solidFill>
            <a:srgbClr val="000000"/>
          </a:solidFill>
          <a:prstDash val="dash"/>
          <a:round/>
          <a:headEnd/>
          <a:tailEnd/>
        </a:ln>
        <a:effectLst xmlns:a="http://schemas.openxmlformats.org/drawingml/2006/main"/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0.675</cdr:x>
      <cdr:y>0.4</cdr:y>
    </cdr:from>
    <cdr:to>
      <cdr:x>0.79167</cdr:x>
      <cdr:y>0.67778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760135-C9BF-442F-993A-78DA657F9235}"/>
            </a:ext>
          </a:extLst>
        </cdr:cNvPr>
        <cdr:cNvSpPr txBox="1"/>
      </cdr:nvSpPr>
      <cdr:spPr>
        <a:xfrm xmlns:a="http://schemas.openxmlformats.org/drawingml/2006/main">
          <a:off x="6172200" y="2743200"/>
          <a:ext cx="1066800" cy="1905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0.57778</cdr:y>
    </cdr:from>
    <cdr:to>
      <cdr:x>0.8</cdr:x>
      <cdr:y>0.76667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0D95F11-7F42-47F8-B38A-70389A73AE64}"/>
            </a:ext>
          </a:extLst>
        </cdr:cNvPr>
        <cdr:cNvSpPr txBox="1"/>
      </cdr:nvSpPr>
      <cdr:spPr>
        <a:xfrm xmlns:a="http://schemas.openxmlformats.org/drawingml/2006/main">
          <a:off x="6019800" y="3962400"/>
          <a:ext cx="1295400" cy="1295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0.71667</cdr:x>
      <cdr:y>0.61111</cdr:y>
    </cdr:from>
    <cdr:to>
      <cdr:x>0.81667</cdr:x>
      <cdr:y>0.74444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275991FD-6B25-4D8D-BC47-315572373D5F}"/>
            </a:ext>
          </a:extLst>
        </cdr:cNvPr>
        <cdr:cNvSpPr txBox="1"/>
      </cdr:nvSpPr>
      <cdr:spPr>
        <a:xfrm xmlns:a="http://schemas.openxmlformats.org/drawingml/2006/main">
          <a:off x="6553200" y="4191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0.57778</cdr:y>
    </cdr:from>
    <cdr:to>
      <cdr:x>0.8</cdr:x>
      <cdr:y>0.74444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id="{7C8898CD-220A-434E-BCF2-3570D138FE5D}"/>
            </a:ext>
          </a:extLst>
        </cdr:cNvPr>
        <cdr:cNvSpPr txBox="1"/>
      </cdr:nvSpPr>
      <cdr:spPr>
        <a:xfrm xmlns:a="http://schemas.openxmlformats.org/drawingml/2006/main">
          <a:off x="5943600" y="3962400"/>
          <a:ext cx="1371600" cy="1143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</cdr:x>
      <cdr:y>0.56667</cdr:y>
    </cdr:from>
    <cdr:to>
      <cdr:x>0.8</cdr:x>
      <cdr:y>0.76667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id="{0461232A-B0EC-4B2F-8930-1DF27CA2D73A}"/>
            </a:ext>
          </a:extLst>
        </cdr:cNvPr>
        <cdr:cNvSpPr txBox="1"/>
      </cdr:nvSpPr>
      <cdr:spPr>
        <a:xfrm xmlns:a="http://schemas.openxmlformats.org/drawingml/2006/main">
          <a:off x="5943600" y="3886200"/>
          <a:ext cx="1371600" cy="1371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0.65833</cdr:x>
      <cdr:y>0.46667</cdr:y>
    </cdr:from>
    <cdr:to>
      <cdr:x>0.80833</cdr:x>
      <cdr:y>0.71111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831B9614-749D-4521-9574-1F2449C141CE}"/>
            </a:ext>
          </a:extLst>
        </cdr:cNvPr>
        <cdr:cNvSpPr txBox="1"/>
      </cdr:nvSpPr>
      <cdr:spPr>
        <a:xfrm xmlns:a="http://schemas.openxmlformats.org/drawingml/2006/main">
          <a:off x="6019800" y="3200400"/>
          <a:ext cx="1371600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29C74D-B0AC-43FD-B1E2-748040412261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95274-5ADF-44FC-B122-ED144619B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801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98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9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943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3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70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1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88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59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7291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694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4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50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65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552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56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47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017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9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3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9668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38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76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913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74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878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95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88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8907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963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912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923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505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69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739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9590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1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09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197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795274-5ADF-44FC-B122-ED144619BD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0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40672-7E75-4DC0-8DAB-A55D5E7E097E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EF91A-E3FC-4557-A958-F3DE62C0B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190856"/>
            <a:ext cx="6400800" cy="4524144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GSA Annual Meeting</a:t>
            </a:r>
          </a:p>
          <a:p>
            <a:r>
              <a:rPr lang="en-US" sz="4800" b="1" dirty="0">
                <a:solidFill>
                  <a:srgbClr val="FFFF00"/>
                </a:solidFill>
              </a:rPr>
              <a:t>September 22, 2019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Marcus P. Borom, PhD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Materials Scientist – Retired</a:t>
            </a:r>
          </a:p>
          <a:p>
            <a:endParaRPr lang="en-US" sz="2400" b="1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Enhanced version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Without a 12 minute limit</a:t>
            </a:r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AC2C6-28CD-46CA-AED3-BB9B7A0E91D1}"/>
              </a:ext>
            </a:extLst>
          </p:cNvPr>
          <p:cNvSpPr/>
          <p:nvPr/>
        </p:nvSpPr>
        <p:spPr>
          <a:xfrm>
            <a:off x="-38100" y="1270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fred Wegener">
            <a:extLst>
              <a:ext uri="{FF2B5EF4-FFF2-40B4-BE49-F238E27FC236}">
                <a16:creationId xmlns:a16="http://schemas.microsoft.com/office/drawing/2014/main" id="{1214FFA5-00A7-405A-ACC5-39153C9D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9" y="1553832"/>
            <a:ext cx="3797101" cy="503239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52BE-476C-4B9B-A4C3-DB3B2275A448}"/>
              </a:ext>
            </a:extLst>
          </p:cNvPr>
          <p:cNvSpPr txBox="1"/>
          <p:nvPr/>
        </p:nvSpPr>
        <p:spPr>
          <a:xfrm>
            <a:off x="2514601" y="191860"/>
            <a:ext cx="763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Reaction of the Scientific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9CC96-F4E4-43C0-90BD-02D8F3D1D971}"/>
              </a:ext>
            </a:extLst>
          </p:cNvPr>
          <p:cNvSpPr/>
          <p:nvPr/>
        </p:nvSpPr>
        <p:spPr>
          <a:xfrm>
            <a:off x="698699" y="809973"/>
            <a:ext cx="10959902" cy="665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2B23-A555-4C65-8311-BA31C3BF4D1E}"/>
              </a:ext>
            </a:extLst>
          </p:cNvPr>
          <p:cNvSpPr txBox="1"/>
          <p:nvPr/>
        </p:nvSpPr>
        <p:spPr>
          <a:xfrm>
            <a:off x="1295400" y="815294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Wegener was </a:t>
            </a:r>
            <a:r>
              <a:rPr lang="en-US" sz="4000" b="1" dirty="0">
                <a:solidFill>
                  <a:srgbClr val="FF0000"/>
                </a:solidFill>
              </a:rPr>
              <a:t>vilified</a:t>
            </a:r>
            <a:r>
              <a:rPr lang="en-US" sz="3600" b="1" dirty="0"/>
              <a:t>.  His hypothesis was </a:t>
            </a:r>
            <a:r>
              <a:rPr lang="en-US" sz="4000" b="1" dirty="0">
                <a:solidFill>
                  <a:srgbClr val="FF0000"/>
                </a:solidFill>
              </a:rPr>
              <a:t>ridiculed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679699-8A3D-4BB1-A214-49A48A6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1" y="3271789"/>
            <a:ext cx="5615352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48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9F10D4-86CB-443D-BD20-742619052135}"/>
              </a:ext>
            </a:extLst>
          </p:cNvPr>
          <p:cNvSpPr/>
          <p:nvPr/>
        </p:nvSpPr>
        <p:spPr>
          <a:xfrm>
            <a:off x="4381500" y="1523180"/>
            <a:ext cx="266700" cy="514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21748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AC2C6-28CD-46CA-AED3-BB9B7A0E91D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fred Wegener">
            <a:extLst>
              <a:ext uri="{FF2B5EF4-FFF2-40B4-BE49-F238E27FC236}">
                <a16:creationId xmlns:a16="http://schemas.microsoft.com/office/drawing/2014/main" id="{1214FFA5-00A7-405A-ACC5-39153C9D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9" y="1553832"/>
            <a:ext cx="3797101" cy="503239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52BE-476C-4B9B-A4C3-DB3B2275A448}"/>
              </a:ext>
            </a:extLst>
          </p:cNvPr>
          <p:cNvSpPr txBox="1"/>
          <p:nvPr/>
        </p:nvSpPr>
        <p:spPr>
          <a:xfrm>
            <a:off x="2514601" y="191860"/>
            <a:ext cx="763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Reaction of the Scientific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9CC96-F4E4-43C0-90BD-02D8F3D1D971}"/>
              </a:ext>
            </a:extLst>
          </p:cNvPr>
          <p:cNvSpPr/>
          <p:nvPr/>
        </p:nvSpPr>
        <p:spPr>
          <a:xfrm>
            <a:off x="698699" y="809973"/>
            <a:ext cx="10959902" cy="665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2B23-A555-4C65-8311-BA31C3BF4D1E}"/>
              </a:ext>
            </a:extLst>
          </p:cNvPr>
          <p:cNvSpPr txBox="1"/>
          <p:nvPr/>
        </p:nvSpPr>
        <p:spPr>
          <a:xfrm>
            <a:off x="1295400" y="815294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Wegener was </a:t>
            </a:r>
            <a:r>
              <a:rPr lang="en-US" sz="4000" b="1" dirty="0">
                <a:solidFill>
                  <a:srgbClr val="FF0000"/>
                </a:solidFill>
              </a:rPr>
              <a:t>vilified</a:t>
            </a:r>
            <a:r>
              <a:rPr lang="en-US" sz="3600" b="1" dirty="0"/>
              <a:t>.  His hypothesis was </a:t>
            </a:r>
            <a:r>
              <a:rPr lang="en-US" sz="4000" b="1" dirty="0">
                <a:solidFill>
                  <a:srgbClr val="FF0000"/>
                </a:solidFill>
              </a:rPr>
              <a:t>ridiculed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17C73D-3152-48B8-AE62-93894BF8CE03}"/>
              </a:ext>
            </a:extLst>
          </p:cNvPr>
          <p:cNvSpPr/>
          <p:nvPr/>
        </p:nvSpPr>
        <p:spPr>
          <a:xfrm>
            <a:off x="4953001" y="1676381"/>
            <a:ext cx="6324599" cy="35052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679699-8A3D-4BB1-A214-49A48A6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776" y="1843940"/>
            <a:ext cx="604104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/>
              <a:t>When asked the Question,</a:t>
            </a:r>
          </a:p>
          <a:p>
            <a:pPr algn="ctr"/>
            <a:r>
              <a:rPr lang="en-US" sz="4000" b="1" dirty="0"/>
              <a:t>What was the driving force at play??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Wegener did not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have an answer!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6669E-149A-4A1E-B044-28454387D6F2}"/>
              </a:ext>
            </a:extLst>
          </p:cNvPr>
          <p:cNvSpPr/>
          <p:nvPr/>
        </p:nvSpPr>
        <p:spPr>
          <a:xfrm>
            <a:off x="4381500" y="1523180"/>
            <a:ext cx="245452" cy="52586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89856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AC2C6-28CD-46CA-AED3-BB9B7A0E91D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fred Wegener">
            <a:extLst>
              <a:ext uri="{FF2B5EF4-FFF2-40B4-BE49-F238E27FC236}">
                <a16:creationId xmlns:a16="http://schemas.microsoft.com/office/drawing/2014/main" id="{1214FFA5-00A7-405A-ACC5-39153C9D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9" y="1553832"/>
            <a:ext cx="3797101" cy="503239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52BE-476C-4B9B-A4C3-DB3B2275A448}"/>
              </a:ext>
            </a:extLst>
          </p:cNvPr>
          <p:cNvSpPr txBox="1"/>
          <p:nvPr/>
        </p:nvSpPr>
        <p:spPr>
          <a:xfrm>
            <a:off x="2514601" y="191860"/>
            <a:ext cx="763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Reaction of the Scientific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9CC96-F4E4-43C0-90BD-02D8F3D1D971}"/>
              </a:ext>
            </a:extLst>
          </p:cNvPr>
          <p:cNvSpPr/>
          <p:nvPr/>
        </p:nvSpPr>
        <p:spPr>
          <a:xfrm>
            <a:off x="698699" y="809973"/>
            <a:ext cx="10959902" cy="665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2B23-A555-4C65-8311-BA31C3BF4D1E}"/>
              </a:ext>
            </a:extLst>
          </p:cNvPr>
          <p:cNvSpPr txBox="1"/>
          <p:nvPr/>
        </p:nvSpPr>
        <p:spPr>
          <a:xfrm>
            <a:off x="1295400" y="815294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Wegener was </a:t>
            </a:r>
            <a:r>
              <a:rPr lang="en-US" sz="4000" b="1" dirty="0">
                <a:solidFill>
                  <a:srgbClr val="FF0000"/>
                </a:solidFill>
              </a:rPr>
              <a:t>vilified</a:t>
            </a:r>
            <a:r>
              <a:rPr lang="en-US" sz="3600" b="1" dirty="0"/>
              <a:t>.  His hypothesis was </a:t>
            </a:r>
            <a:r>
              <a:rPr lang="en-US" sz="4000" b="1" dirty="0">
                <a:solidFill>
                  <a:srgbClr val="FF0000"/>
                </a:solidFill>
              </a:rPr>
              <a:t>ridiculed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17C73D-3152-48B8-AE62-93894BF8CE03}"/>
              </a:ext>
            </a:extLst>
          </p:cNvPr>
          <p:cNvSpPr/>
          <p:nvPr/>
        </p:nvSpPr>
        <p:spPr>
          <a:xfrm>
            <a:off x="4953001" y="1676381"/>
            <a:ext cx="6324599" cy="35052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679699-8A3D-4BB1-A214-49A48A6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4776" y="1843940"/>
            <a:ext cx="604104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/>
              <a:t>When asked the Question,</a:t>
            </a:r>
          </a:p>
          <a:p>
            <a:pPr algn="ctr"/>
            <a:r>
              <a:rPr lang="en-US" sz="4000" b="1" dirty="0"/>
              <a:t>What was the driving force at play??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Wegener did not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have an answer!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76669E-149A-4A1E-B044-28454387D6F2}"/>
              </a:ext>
            </a:extLst>
          </p:cNvPr>
          <p:cNvSpPr/>
          <p:nvPr/>
        </p:nvSpPr>
        <p:spPr>
          <a:xfrm>
            <a:off x="4381500" y="1523180"/>
            <a:ext cx="245452" cy="52586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23927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AC2C6-28CD-46CA-AED3-BB9B7A0E91D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fred Wegener">
            <a:extLst>
              <a:ext uri="{FF2B5EF4-FFF2-40B4-BE49-F238E27FC236}">
                <a16:creationId xmlns:a16="http://schemas.microsoft.com/office/drawing/2014/main" id="{1214FFA5-00A7-405A-ACC5-39153C9D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9" y="1553832"/>
            <a:ext cx="3797101" cy="503239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52BE-476C-4B9B-A4C3-DB3B2275A448}"/>
              </a:ext>
            </a:extLst>
          </p:cNvPr>
          <p:cNvSpPr txBox="1"/>
          <p:nvPr/>
        </p:nvSpPr>
        <p:spPr>
          <a:xfrm>
            <a:off x="2514601" y="191860"/>
            <a:ext cx="763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Reaction of the Scientific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9CC96-F4E4-43C0-90BD-02D8F3D1D971}"/>
              </a:ext>
            </a:extLst>
          </p:cNvPr>
          <p:cNvSpPr/>
          <p:nvPr/>
        </p:nvSpPr>
        <p:spPr>
          <a:xfrm>
            <a:off x="698699" y="809973"/>
            <a:ext cx="10959902" cy="665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2B23-A555-4C65-8311-BA31C3BF4D1E}"/>
              </a:ext>
            </a:extLst>
          </p:cNvPr>
          <p:cNvSpPr txBox="1"/>
          <p:nvPr/>
        </p:nvSpPr>
        <p:spPr>
          <a:xfrm>
            <a:off x="1295400" y="815294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Wegener was </a:t>
            </a:r>
            <a:r>
              <a:rPr lang="en-US" sz="4000" b="1" dirty="0">
                <a:solidFill>
                  <a:srgbClr val="FF0000"/>
                </a:solidFill>
              </a:rPr>
              <a:t>vilified</a:t>
            </a:r>
            <a:r>
              <a:rPr lang="en-US" sz="3600" b="1" dirty="0"/>
              <a:t>.  His hypothesis was </a:t>
            </a:r>
            <a:r>
              <a:rPr lang="en-US" sz="4000" b="1" dirty="0">
                <a:solidFill>
                  <a:srgbClr val="FF0000"/>
                </a:solidFill>
              </a:rPr>
              <a:t>ridiculed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679699-8A3D-4BB1-A214-49A48A6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499" y="3703978"/>
            <a:ext cx="60831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"Utter, damned rot!"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087E8-C95E-4533-B140-CD6B42BA076C}"/>
              </a:ext>
            </a:extLst>
          </p:cNvPr>
          <p:cNvSpPr/>
          <p:nvPr/>
        </p:nvSpPr>
        <p:spPr>
          <a:xfrm>
            <a:off x="4359514" y="1475508"/>
            <a:ext cx="517286" cy="514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80376-C9EE-4926-A797-8D7764179D3D}"/>
              </a:ext>
            </a:extLst>
          </p:cNvPr>
          <p:cNvSpPr txBox="1"/>
          <p:nvPr/>
        </p:nvSpPr>
        <p:spPr>
          <a:xfrm>
            <a:off x="6055190" y="1715453"/>
            <a:ext cx="4361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Comments from prominent scientists:</a:t>
            </a:r>
          </a:p>
        </p:txBody>
      </p:sp>
    </p:spTree>
    <p:extLst>
      <p:ext uri="{BB962C8B-B14F-4D97-AF65-F5344CB8AC3E}">
        <p14:creationId xmlns:p14="http://schemas.microsoft.com/office/powerpoint/2010/main" val="35327425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AC2C6-28CD-46CA-AED3-BB9B7A0E91D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fred Wegener">
            <a:extLst>
              <a:ext uri="{FF2B5EF4-FFF2-40B4-BE49-F238E27FC236}">
                <a16:creationId xmlns:a16="http://schemas.microsoft.com/office/drawing/2014/main" id="{1214FFA5-00A7-405A-ACC5-39153C9D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9" y="1553832"/>
            <a:ext cx="3797101" cy="503239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52BE-476C-4B9B-A4C3-DB3B2275A448}"/>
              </a:ext>
            </a:extLst>
          </p:cNvPr>
          <p:cNvSpPr txBox="1"/>
          <p:nvPr/>
        </p:nvSpPr>
        <p:spPr>
          <a:xfrm>
            <a:off x="2514601" y="191860"/>
            <a:ext cx="763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Reaction of the Scientific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9CC96-F4E4-43C0-90BD-02D8F3D1D971}"/>
              </a:ext>
            </a:extLst>
          </p:cNvPr>
          <p:cNvSpPr/>
          <p:nvPr/>
        </p:nvSpPr>
        <p:spPr>
          <a:xfrm>
            <a:off x="698699" y="809973"/>
            <a:ext cx="10959902" cy="665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2B23-A555-4C65-8311-BA31C3BF4D1E}"/>
              </a:ext>
            </a:extLst>
          </p:cNvPr>
          <p:cNvSpPr txBox="1"/>
          <p:nvPr/>
        </p:nvSpPr>
        <p:spPr>
          <a:xfrm>
            <a:off x="1295400" y="815294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Wegener was </a:t>
            </a:r>
            <a:r>
              <a:rPr lang="en-US" sz="4000" b="1" dirty="0">
                <a:solidFill>
                  <a:srgbClr val="FF0000"/>
                </a:solidFill>
              </a:rPr>
              <a:t>vilified</a:t>
            </a:r>
            <a:r>
              <a:rPr lang="en-US" sz="3600" b="1" dirty="0"/>
              <a:t>.  His hypothesis was </a:t>
            </a:r>
            <a:r>
              <a:rPr lang="en-US" sz="4000" b="1" dirty="0">
                <a:solidFill>
                  <a:srgbClr val="FF0000"/>
                </a:solidFill>
              </a:rPr>
              <a:t>ridiculed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679699-8A3D-4BB1-A214-49A48A6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499" y="2011208"/>
            <a:ext cx="6083101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"If we are to believe [this] hypothesis, we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must forget everything we have learned in the last 70 years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and start all over again.”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087E8-C95E-4533-B140-CD6B42BA076C}"/>
              </a:ext>
            </a:extLst>
          </p:cNvPr>
          <p:cNvSpPr/>
          <p:nvPr/>
        </p:nvSpPr>
        <p:spPr>
          <a:xfrm>
            <a:off x="4359514" y="1475508"/>
            <a:ext cx="517286" cy="514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80376-C9EE-4926-A797-8D7764179D3D}"/>
              </a:ext>
            </a:extLst>
          </p:cNvPr>
          <p:cNvSpPr txBox="1"/>
          <p:nvPr/>
        </p:nvSpPr>
        <p:spPr>
          <a:xfrm>
            <a:off x="6055190" y="1715453"/>
            <a:ext cx="4361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Comments from prominent scientists:</a:t>
            </a:r>
          </a:p>
        </p:txBody>
      </p:sp>
    </p:spTree>
    <p:extLst>
      <p:ext uri="{BB962C8B-B14F-4D97-AF65-F5344CB8AC3E}">
        <p14:creationId xmlns:p14="http://schemas.microsoft.com/office/powerpoint/2010/main" val="111748418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AC2C6-28CD-46CA-AED3-BB9B7A0E91D1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lfred Wegener">
            <a:extLst>
              <a:ext uri="{FF2B5EF4-FFF2-40B4-BE49-F238E27FC236}">
                <a16:creationId xmlns:a16="http://schemas.microsoft.com/office/drawing/2014/main" id="{1214FFA5-00A7-405A-ACC5-39153C9D6A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9" y="1553832"/>
            <a:ext cx="3797101" cy="503239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652BE-476C-4B9B-A4C3-DB3B2275A448}"/>
              </a:ext>
            </a:extLst>
          </p:cNvPr>
          <p:cNvSpPr txBox="1"/>
          <p:nvPr/>
        </p:nvSpPr>
        <p:spPr>
          <a:xfrm>
            <a:off x="2514601" y="191860"/>
            <a:ext cx="7638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Reaction of the Scientific Community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E99CC96-F4E4-43C0-90BD-02D8F3D1D971}"/>
              </a:ext>
            </a:extLst>
          </p:cNvPr>
          <p:cNvSpPr/>
          <p:nvPr/>
        </p:nvSpPr>
        <p:spPr>
          <a:xfrm>
            <a:off x="698699" y="809973"/>
            <a:ext cx="10959902" cy="6655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152B23-A555-4C65-8311-BA31C3BF4D1E}"/>
              </a:ext>
            </a:extLst>
          </p:cNvPr>
          <p:cNvSpPr txBox="1"/>
          <p:nvPr/>
        </p:nvSpPr>
        <p:spPr>
          <a:xfrm>
            <a:off x="1295400" y="815294"/>
            <a:ext cx="1150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Wegener was </a:t>
            </a:r>
            <a:r>
              <a:rPr lang="en-US" sz="4000" b="1" dirty="0">
                <a:solidFill>
                  <a:srgbClr val="FF0000"/>
                </a:solidFill>
              </a:rPr>
              <a:t>vilified</a:t>
            </a:r>
            <a:r>
              <a:rPr lang="en-US" sz="3600" b="1" dirty="0"/>
              <a:t>.  His hypothesis was </a:t>
            </a:r>
            <a:r>
              <a:rPr lang="en-US" sz="4000" b="1" dirty="0">
                <a:solidFill>
                  <a:srgbClr val="FF0000"/>
                </a:solidFill>
              </a:rPr>
              <a:t>ridiculed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3679699-8A3D-4BB1-A214-49A48A6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499" y="2688316"/>
            <a:ext cx="6083101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Anyone who "values his reputation for scientific sanity" </a:t>
            </a:r>
            <a:r>
              <a:rPr lang="en-US" altLang="en-US" sz="4400" b="1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would never dare support such a theory, </a:t>
            </a:r>
            <a:endParaRPr lang="en-US" altLang="en-US" sz="4400" b="1" dirty="0">
              <a:solidFill>
                <a:srgbClr val="FFFF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FFFF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087E8-C95E-4533-B140-CD6B42BA076C}"/>
              </a:ext>
            </a:extLst>
          </p:cNvPr>
          <p:cNvSpPr/>
          <p:nvPr/>
        </p:nvSpPr>
        <p:spPr>
          <a:xfrm>
            <a:off x="4359514" y="1475508"/>
            <a:ext cx="517286" cy="5142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580376-C9EE-4926-A797-8D7764179D3D}"/>
              </a:ext>
            </a:extLst>
          </p:cNvPr>
          <p:cNvSpPr txBox="1"/>
          <p:nvPr/>
        </p:nvSpPr>
        <p:spPr>
          <a:xfrm>
            <a:off x="6055190" y="1715453"/>
            <a:ext cx="4361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Comments from prominent scientists:</a:t>
            </a:r>
          </a:p>
        </p:txBody>
      </p:sp>
    </p:spTree>
    <p:extLst>
      <p:ext uri="{BB962C8B-B14F-4D97-AF65-F5344CB8AC3E}">
        <p14:creationId xmlns:p14="http://schemas.microsoft.com/office/powerpoint/2010/main" val="96027884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5C4697-B9D1-4D10-85A1-0C0E118668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B831B-C173-4819-BC86-B01536D8D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70" y="34636"/>
            <a:ext cx="565182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F2334-1187-4164-ABD0-3009C2EE1922}"/>
              </a:ext>
            </a:extLst>
          </p:cNvPr>
          <p:cNvSpPr/>
          <p:nvPr/>
        </p:nvSpPr>
        <p:spPr>
          <a:xfrm>
            <a:off x="6026727" y="1981200"/>
            <a:ext cx="5783446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35A5C-BD47-4107-8105-1DB571917117}"/>
              </a:ext>
            </a:extLst>
          </p:cNvPr>
          <p:cNvSpPr txBox="1"/>
          <p:nvPr/>
        </p:nvSpPr>
        <p:spPr>
          <a:xfrm>
            <a:off x="6158347" y="304800"/>
            <a:ext cx="5651826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Fifteen years later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In 1930, at age 50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1100" b="1" dirty="0"/>
          </a:p>
          <a:p>
            <a:r>
              <a:rPr lang="en-US" sz="4000" b="1" dirty="0"/>
              <a:t>Wegener froze to death on a solo weather research project in the Arctic.</a:t>
            </a:r>
          </a:p>
          <a:p>
            <a:endParaRPr lang="en-US" sz="1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14565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5C4697-B9D1-4D10-85A1-0C0E118668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B831B-C173-4819-BC86-B01536D8D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70" y="34636"/>
            <a:ext cx="5651826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F2334-1187-4164-ABD0-3009C2EE1922}"/>
              </a:ext>
            </a:extLst>
          </p:cNvPr>
          <p:cNvSpPr/>
          <p:nvPr/>
        </p:nvSpPr>
        <p:spPr>
          <a:xfrm>
            <a:off x="6026727" y="1981200"/>
            <a:ext cx="5783446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35A5C-BD47-4107-8105-1DB571917117}"/>
              </a:ext>
            </a:extLst>
          </p:cNvPr>
          <p:cNvSpPr txBox="1"/>
          <p:nvPr/>
        </p:nvSpPr>
        <p:spPr>
          <a:xfrm>
            <a:off x="6158347" y="304800"/>
            <a:ext cx="5651826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Fifteen years later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In 1930, at age 50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endParaRPr lang="en-US" sz="1100" b="1" dirty="0"/>
          </a:p>
          <a:p>
            <a:r>
              <a:rPr lang="en-US" sz="4000" b="1" dirty="0"/>
              <a:t>Wegener froze to death on a solo weather research project in the Arctic.</a:t>
            </a:r>
          </a:p>
          <a:p>
            <a:endParaRPr lang="en-US" sz="1600" b="1" dirty="0">
              <a:solidFill>
                <a:srgbClr val="FFFF00"/>
              </a:solidFill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His ideas remained frozen for almost 40 years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until 1954. </a:t>
            </a:r>
          </a:p>
        </p:txBody>
      </p:sp>
    </p:spTree>
    <p:extLst>
      <p:ext uri="{BB962C8B-B14F-4D97-AF65-F5344CB8AC3E}">
        <p14:creationId xmlns:p14="http://schemas.microsoft.com/office/powerpoint/2010/main" val="228571868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84DC9-FFB6-402B-AD77-E7B396C81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7B3230-E2CA-4A61-ACD9-F33027203675}"/>
              </a:ext>
            </a:extLst>
          </p:cNvPr>
          <p:cNvSpPr/>
          <p:nvPr/>
        </p:nvSpPr>
        <p:spPr>
          <a:xfrm>
            <a:off x="-10391" y="1920564"/>
            <a:ext cx="8932718" cy="188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CB3C50-C580-4862-94A1-9377DE0AE3BC}"/>
              </a:ext>
            </a:extLst>
          </p:cNvPr>
          <p:cNvSpPr/>
          <p:nvPr/>
        </p:nvSpPr>
        <p:spPr>
          <a:xfrm>
            <a:off x="-12123" y="3788904"/>
            <a:ext cx="8922327" cy="3086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84DD-5329-4AA6-93AC-55BEAF4BB640}"/>
              </a:ext>
            </a:extLst>
          </p:cNvPr>
          <p:cNvSpPr txBox="1"/>
          <p:nvPr/>
        </p:nvSpPr>
        <p:spPr>
          <a:xfrm>
            <a:off x="35442" y="1987574"/>
            <a:ext cx="8874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Studied Sonar Maps of the Ocean Floor.</a:t>
            </a:r>
          </a:p>
          <a:p>
            <a:pPr algn="ctr"/>
            <a:r>
              <a:rPr lang="en-US" sz="3600" b="1" dirty="0"/>
              <a:t>In 1954 he Introduced the concept of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SEA-FLOOR SPREADING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2E5DC-4CB5-446D-B6C4-4CFF56BE2B16}"/>
              </a:ext>
            </a:extLst>
          </p:cNvPr>
          <p:cNvSpPr txBox="1"/>
          <p:nvPr/>
        </p:nvSpPr>
        <p:spPr>
          <a:xfrm>
            <a:off x="0" y="1767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Harry Hammond Hess – </a:t>
            </a:r>
            <a:r>
              <a:rPr lang="en-US" sz="4400" b="1" dirty="0">
                <a:solidFill>
                  <a:srgbClr val="FFFF00"/>
                </a:solidFill>
              </a:rPr>
              <a:t>Geologist</a:t>
            </a:r>
            <a:endParaRPr lang="en-US" sz="4400" b="1" u="sng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Princeton U. Professor and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Rear Admiral in the US Navy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5E2AC-0EE0-476E-9737-B052E066B61C}"/>
              </a:ext>
            </a:extLst>
          </p:cNvPr>
          <p:cNvGrpSpPr/>
          <p:nvPr/>
        </p:nvGrpSpPr>
        <p:grpSpPr>
          <a:xfrm>
            <a:off x="8915400" y="1920564"/>
            <a:ext cx="3276600" cy="4700166"/>
            <a:chOff x="5562600" y="2274135"/>
            <a:chExt cx="2667000" cy="4346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37FCB3-FC4B-4B8B-B961-81FD1E45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74135"/>
              <a:ext cx="2667000" cy="3502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604592-A97B-4906-8C61-E748B7CD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295774"/>
              <a:ext cx="2667000" cy="3249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5CE4A0-5517-45A7-8A87-802E9FD4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790241"/>
              <a:ext cx="2667000" cy="4920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151201-1498-4B7C-A699-0D3CB33E6CCD}"/>
              </a:ext>
            </a:extLst>
          </p:cNvPr>
          <p:cNvSpPr txBox="1"/>
          <p:nvPr/>
        </p:nvSpPr>
        <p:spPr>
          <a:xfrm>
            <a:off x="35441" y="4091773"/>
            <a:ext cx="89223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and linked the Mid-Atlantic Ridge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to Wegener’s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.</a:t>
            </a:r>
            <a:endParaRPr lang="en-US" sz="5400" b="1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53579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84DC9-FFB6-402B-AD77-E7B396C81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7B3230-E2CA-4A61-ACD9-F33027203675}"/>
              </a:ext>
            </a:extLst>
          </p:cNvPr>
          <p:cNvSpPr/>
          <p:nvPr/>
        </p:nvSpPr>
        <p:spPr>
          <a:xfrm>
            <a:off x="-10391" y="1920564"/>
            <a:ext cx="8932718" cy="1888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CB3C50-C580-4862-94A1-9377DE0AE3BC}"/>
              </a:ext>
            </a:extLst>
          </p:cNvPr>
          <p:cNvSpPr/>
          <p:nvPr/>
        </p:nvSpPr>
        <p:spPr>
          <a:xfrm>
            <a:off x="-12123" y="3788904"/>
            <a:ext cx="8922327" cy="306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84DD-5329-4AA6-93AC-55BEAF4BB640}"/>
              </a:ext>
            </a:extLst>
          </p:cNvPr>
          <p:cNvSpPr txBox="1"/>
          <p:nvPr/>
        </p:nvSpPr>
        <p:spPr>
          <a:xfrm>
            <a:off x="35442" y="1987574"/>
            <a:ext cx="88747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Studied Sonar Maps of the Ocean Floor.</a:t>
            </a:r>
          </a:p>
          <a:p>
            <a:pPr algn="ctr"/>
            <a:r>
              <a:rPr lang="en-US" sz="3600" b="1" dirty="0"/>
              <a:t>In 1954 he Introduced the concept of</a:t>
            </a:r>
          </a:p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SEA-FLOOR SPREADING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2E5DC-4CB5-446D-B6C4-4CFF56BE2B16}"/>
              </a:ext>
            </a:extLst>
          </p:cNvPr>
          <p:cNvSpPr txBox="1"/>
          <p:nvPr/>
        </p:nvSpPr>
        <p:spPr>
          <a:xfrm>
            <a:off x="0" y="1767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Harry Hammond Hess – </a:t>
            </a:r>
            <a:r>
              <a:rPr lang="en-US" sz="4400" b="1" dirty="0">
                <a:solidFill>
                  <a:srgbClr val="FFFF00"/>
                </a:solidFill>
              </a:rPr>
              <a:t>Geologist</a:t>
            </a:r>
            <a:endParaRPr lang="en-US" sz="4400" b="1" u="sng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Princeton U. Professor and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Rear Admiral in the US Navy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5E2AC-0EE0-476E-9737-B052E066B61C}"/>
              </a:ext>
            </a:extLst>
          </p:cNvPr>
          <p:cNvGrpSpPr/>
          <p:nvPr/>
        </p:nvGrpSpPr>
        <p:grpSpPr>
          <a:xfrm>
            <a:off x="8910204" y="1920564"/>
            <a:ext cx="3281796" cy="4700166"/>
            <a:chOff x="5562600" y="2274135"/>
            <a:chExt cx="2667000" cy="4346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37FCB3-FC4B-4B8B-B961-81FD1E45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74135"/>
              <a:ext cx="2667000" cy="3502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604592-A97B-4906-8C61-E748B7CD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295774"/>
              <a:ext cx="2667000" cy="3249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5CE4A0-5517-45A7-8A87-802E9FD4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790241"/>
              <a:ext cx="2667000" cy="492087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151201-1498-4B7C-A699-0D3CB33E6CCD}"/>
              </a:ext>
            </a:extLst>
          </p:cNvPr>
          <p:cNvSpPr txBox="1"/>
          <p:nvPr/>
        </p:nvSpPr>
        <p:spPr>
          <a:xfrm>
            <a:off x="35441" y="4091773"/>
            <a:ext cx="892232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and linked the Mid-Atlantic Ridge</a:t>
            </a:r>
          </a:p>
          <a:p>
            <a:pPr algn="ctr"/>
            <a:r>
              <a:rPr lang="en-US" sz="4000" b="1" dirty="0"/>
              <a:t>to Wegener’s</a:t>
            </a:r>
          </a:p>
          <a:p>
            <a:pPr algn="ctr"/>
            <a:r>
              <a:rPr lang="en-US" sz="5400" b="1" dirty="0"/>
              <a:t>Kontinentverschiebung.</a:t>
            </a:r>
            <a:endParaRPr lang="en-US" sz="5400" b="1" u="sng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940161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perMoonRise_000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2047874"/>
            <a:ext cx="7772400" cy="2762251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>
                <a:solidFill>
                  <a:schemeClr val="bg1"/>
                </a:solidFill>
              </a:rPr>
              <a:t>THE</a:t>
            </a:r>
            <a:r>
              <a:rPr lang="en-US" b="1" dirty="0"/>
              <a:t> </a:t>
            </a:r>
            <a:r>
              <a:rPr lang="en-US" b="1" dirty="0">
                <a:solidFill>
                  <a:schemeClr val="bg1"/>
                </a:solidFill>
              </a:rPr>
              <a:t>ROLE OF EARTH-MOON ROTATIONAL DYNAMICS IN THE SHAPING OF THE SURFACE OF OUR PLANET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17361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84DC9-FFB6-402B-AD77-E7B396C81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7B3230-E2CA-4A61-ACD9-F33027203675}"/>
              </a:ext>
            </a:extLst>
          </p:cNvPr>
          <p:cNvSpPr/>
          <p:nvPr/>
        </p:nvSpPr>
        <p:spPr>
          <a:xfrm>
            <a:off x="-10391" y="1920564"/>
            <a:ext cx="8932718" cy="234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84DD-5329-4AA6-93AC-55BEAF4BB640}"/>
              </a:ext>
            </a:extLst>
          </p:cNvPr>
          <p:cNvSpPr txBox="1"/>
          <p:nvPr/>
        </p:nvSpPr>
        <p:spPr>
          <a:xfrm>
            <a:off x="18587" y="1920564"/>
            <a:ext cx="88747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ONR Reports (1954, -55, -60)</a:t>
            </a:r>
          </a:p>
          <a:p>
            <a:pPr algn="ctr"/>
            <a:r>
              <a:rPr lang="en-US" sz="3600" b="1" dirty="0"/>
              <a:t>Provided scientific credence to revitalize</a:t>
            </a:r>
          </a:p>
          <a:p>
            <a:pPr algn="ctr"/>
            <a:r>
              <a:rPr lang="en-US" sz="3600" b="1" dirty="0"/>
              <a:t>Kontinentvershiebung</a:t>
            </a:r>
          </a:p>
          <a:p>
            <a:pPr algn="ctr"/>
            <a:r>
              <a:rPr lang="en-US" sz="3600" b="1" dirty="0"/>
              <a:t>as</a:t>
            </a:r>
          </a:p>
          <a:p>
            <a:pPr algn="ctr"/>
            <a:endParaRPr lang="en-US" sz="1200" b="1" dirty="0">
              <a:solidFill>
                <a:srgbClr val="FFFF00"/>
              </a:solidFill>
            </a:endParaRPr>
          </a:p>
          <a:p>
            <a:pPr algn="ctr"/>
            <a:r>
              <a:rPr lang="en-US" sz="4800" b="1" dirty="0">
                <a:solidFill>
                  <a:schemeClr val="accent1"/>
                </a:solidFill>
              </a:rPr>
              <a:t>Continental Drift</a:t>
            </a:r>
          </a:p>
          <a:p>
            <a:pPr algn="ctr"/>
            <a:endParaRPr lang="en-US" sz="800" b="1" dirty="0">
              <a:solidFill>
                <a:schemeClr val="accent1"/>
              </a:solidFill>
            </a:endParaRPr>
          </a:p>
          <a:p>
            <a:pPr algn="ctr"/>
            <a:r>
              <a:rPr lang="en-US" sz="3200" b="1" dirty="0">
                <a:solidFill>
                  <a:schemeClr val="accent1"/>
                </a:solidFill>
              </a:rPr>
              <a:t>Hess’ papers and additional studies of others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such as resolving the mystery of  paleomagnetism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</a:rPr>
              <a:t>Opened the door for Plate Tectonics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2E5DC-4CB5-446D-B6C4-4CFF56BE2B16}"/>
              </a:ext>
            </a:extLst>
          </p:cNvPr>
          <p:cNvSpPr txBox="1"/>
          <p:nvPr/>
        </p:nvSpPr>
        <p:spPr>
          <a:xfrm>
            <a:off x="0" y="1767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Harry Hammond Hess – </a:t>
            </a:r>
            <a:r>
              <a:rPr lang="en-US" sz="4400" b="1" dirty="0">
                <a:solidFill>
                  <a:srgbClr val="FFFF00"/>
                </a:solidFill>
              </a:rPr>
              <a:t>Geologist</a:t>
            </a:r>
            <a:endParaRPr lang="en-US" sz="4400" b="1" u="sng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Princeton U. Professor and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Rear Admiral in the US Navy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5E2AC-0EE0-476E-9737-B052E066B61C}"/>
              </a:ext>
            </a:extLst>
          </p:cNvPr>
          <p:cNvGrpSpPr/>
          <p:nvPr/>
        </p:nvGrpSpPr>
        <p:grpSpPr>
          <a:xfrm>
            <a:off x="8910204" y="1920564"/>
            <a:ext cx="3281796" cy="4700166"/>
            <a:chOff x="5562600" y="2274135"/>
            <a:chExt cx="2667000" cy="4346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37FCB3-FC4B-4B8B-B961-81FD1E45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74135"/>
              <a:ext cx="2667000" cy="3502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604592-A97B-4906-8C61-E748B7CD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295774"/>
              <a:ext cx="2667000" cy="3249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5CE4A0-5517-45A7-8A87-802E9FD4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790241"/>
              <a:ext cx="2667000" cy="492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390975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84DC9-FFB6-402B-AD77-E7B396C81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7B3230-E2CA-4A61-ACD9-F33027203675}"/>
              </a:ext>
            </a:extLst>
          </p:cNvPr>
          <p:cNvSpPr/>
          <p:nvPr/>
        </p:nvSpPr>
        <p:spPr>
          <a:xfrm>
            <a:off x="-10391" y="1920564"/>
            <a:ext cx="8932718" cy="234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84DD-5329-4AA6-93AC-55BEAF4BB640}"/>
              </a:ext>
            </a:extLst>
          </p:cNvPr>
          <p:cNvSpPr txBox="1"/>
          <p:nvPr/>
        </p:nvSpPr>
        <p:spPr>
          <a:xfrm>
            <a:off x="18587" y="1920564"/>
            <a:ext cx="88747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ONR Reports (1954, -55, -60)</a:t>
            </a:r>
          </a:p>
          <a:p>
            <a:pPr algn="ctr"/>
            <a:r>
              <a:rPr lang="en-US" sz="3600" b="1" dirty="0"/>
              <a:t>Provided scientific credence to revitalize</a:t>
            </a:r>
          </a:p>
          <a:p>
            <a:pPr algn="ctr"/>
            <a:r>
              <a:rPr lang="en-US" sz="3600" b="1" dirty="0"/>
              <a:t>Kontinentvershiebung</a:t>
            </a:r>
          </a:p>
          <a:p>
            <a:pPr algn="ctr"/>
            <a:r>
              <a:rPr lang="en-US" sz="3600" b="1" dirty="0"/>
              <a:t>as</a:t>
            </a:r>
          </a:p>
          <a:p>
            <a:pPr algn="ctr"/>
            <a:endParaRPr lang="en-US" sz="1200" b="1" dirty="0">
              <a:solidFill>
                <a:srgbClr val="FFFF00"/>
              </a:solidFill>
            </a:endParaRP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Continental Drift</a:t>
            </a:r>
          </a:p>
          <a:p>
            <a:pPr algn="ctr"/>
            <a:endParaRPr lang="en-US" sz="800" b="1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chemeClr val="accent1"/>
                </a:solidFill>
              </a:rPr>
              <a:t>Hess’ papers and additional studies of others</a:t>
            </a:r>
            <a:br>
              <a:rPr lang="en-US" sz="3200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such as resolving the mystery of  paleomagnetism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</a:rPr>
              <a:t>Opened the door for Plate Tectonics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2E5DC-4CB5-446D-B6C4-4CFF56BE2B16}"/>
              </a:ext>
            </a:extLst>
          </p:cNvPr>
          <p:cNvSpPr txBox="1"/>
          <p:nvPr/>
        </p:nvSpPr>
        <p:spPr>
          <a:xfrm>
            <a:off x="0" y="1767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Harry Hammond Hess – </a:t>
            </a:r>
            <a:r>
              <a:rPr lang="en-US" sz="4400" b="1" dirty="0">
                <a:solidFill>
                  <a:srgbClr val="FFFF00"/>
                </a:solidFill>
              </a:rPr>
              <a:t>Geologist</a:t>
            </a:r>
            <a:endParaRPr lang="en-US" sz="4400" b="1" u="sng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Princeton U. Professor and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Rear Admiral in the US Navy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5E2AC-0EE0-476E-9737-B052E066B61C}"/>
              </a:ext>
            </a:extLst>
          </p:cNvPr>
          <p:cNvGrpSpPr/>
          <p:nvPr/>
        </p:nvGrpSpPr>
        <p:grpSpPr>
          <a:xfrm>
            <a:off x="8910204" y="1920564"/>
            <a:ext cx="3281796" cy="4700166"/>
            <a:chOff x="5562600" y="2274135"/>
            <a:chExt cx="2667000" cy="4346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37FCB3-FC4B-4B8B-B961-81FD1E45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74135"/>
              <a:ext cx="2667000" cy="3502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604592-A97B-4906-8C61-E748B7CD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295774"/>
              <a:ext cx="2667000" cy="3249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5CE4A0-5517-45A7-8A87-802E9FD4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790241"/>
              <a:ext cx="2667000" cy="492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313353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D084DC9-FFB6-402B-AD77-E7B396C81D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7B3230-E2CA-4A61-ACD9-F33027203675}"/>
              </a:ext>
            </a:extLst>
          </p:cNvPr>
          <p:cNvSpPr/>
          <p:nvPr/>
        </p:nvSpPr>
        <p:spPr>
          <a:xfrm>
            <a:off x="-10391" y="1920564"/>
            <a:ext cx="8932718" cy="2346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4A84DD-5329-4AA6-93AC-55BEAF4BB640}"/>
              </a:ext>
            </a:extLst>
          </p:cNvPr>
          <p:cNvSpPr txBox="1"/>
          <p:nvPr/>
        </p:nvSpPr>
        <p:spPr>
          <a:xfrm>
            <a:off x="18587" y="1920564"/>
            <a:ext cx="887476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ONR Reports (1954, -55, -60)</a:t>
            </a:r>
          </a:p>
          <a:p>
            <a:pPr algn="ctr"/>
            <a:r>
              <a:rPr lang="en-US" sz="3600" b="1" dirty="0"/>
              <a:t>Provided scientific credence to revitalize</a:t>
            </a:r>
          </a:p>
          <a:p>
            <a:pPr algn="ctr"/>
            <a:r>
              <a:rPr lang="en-US" sz="3600" b="1" dirty="0"/>
              <a:t>Kontinentvershiebung</a:t>
            </a:r>
          </a:p>
          <a:p>
            <a:pPr algn="ctr"/>
            <a:r>
              <a:rPr lang="en-US" sz="3600" b="1" dirty="0"/>
              <a:t>as</a:t>
            </a:r>
          </a:p>
          <a:p>
            <a:pPr algn="ctr"/>
            <a:endParaRPr lang="en-US" sz="1200" b="1" dirty="0">
              <a:solidFill>
                <a:srgbClr val="FFFF00"/>
              </a:solidFill>
            </a:endParaRP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Continental Drift</a:t>
            </a:r>
          </a:p>
          <a:p>
            <a:pPr algn="ctr"/>
            <a:endParaRPr lang="en-US" sz="800" b="1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Hess’ papers and additional studies of others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such as resolving the mystery of  paleomagnetism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Opened the door for Plate Tectonics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42E5DC-4CB5-446D-B6C4-4CFF56BE2B16}"/>
              </a:ext>
            </a:extLst>
          </p:cNvPr>
          <p:cNvSpPr txBox="1"/>
          <p:nvPr/>
        </p:nvSpPr>
        <p:spPr>
          <a:xfrm>
            <a:off x="0" y="1767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Harry Hammond Hess – </a:t>
            </a:r>
            <a:r>
              <a:rPr lang="en-US" sz="4400" b="1" dirty="0">
                <a:solidFill>
                  <a:srgbClr val="FFFF00"/>
                </a:solidFill>
              </a:rPr>
              <a:t>Geologist</a:t>
            </a:r>
            <a:endParaRPr lang="en-US" sz="4400" b="1" u="sng" dirty="0">
              <a:solidFill>
                <a:srgbClr val="FFFF00"/>
              </a:solidFill>
            </a:endParaRP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Princeton U. Professor and 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</a:rPr>
              <a:t>Rear Admiral in the US Navy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EB5E2AC-0EE0-476E-9737-B052E066B61C}"/>
              </a:ext>
            </a:extLst>
          </p:cNvPr>
          <p:cNvGrpSpPr/>
          <p:nvPr/>
        </p:nvGrpSpPr>
        <p:grpSpPr>
          <a:xfrm>
            <a:off x="8910204" y="1920564"/>
            <a:ext cx="3281796" cy="4700166"/>
            <a:chOff x="5562600" y="2274135"/>
            <a:chExt cx="2667000" cy="434659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37FCB3-FC4B-4B8B-B961-81FD1E453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74135"/>
              <a:ext cx="2667000" cy="350266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D604592-A97B-4906-8C61-E748B7CD5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6295774"/>
              <a:ext cx="2667000" cy="32495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75CE4A0-5517-45A7-8A87-802E9FD46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5790241"/>
              <a:ext cx="2667000" cy="492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080288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DF1B3-5A3A-41EB-82B8-50F5417D99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1FF8B-B8A7-4CDF-B8B3-2B0342C101AD}"/>
              </a:ext>
            </a:extLst>
          </p:cNvPr>
          <p:cNvSpPr/>
          <p:nvPr/>
        </p:nvSpPr>
        <p:spPr>
          <a:xfrm>
            <a:off x="0" y="-18691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Continental Drift and Plate Tectonics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Had finally become mainstream, geoscience by 1970.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ALMOST 50 YEARS LATER</a:t>
            </a:r>
          </a:p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We are still left with Unanswered Questions.</a:t>
            </a:r>
          </a:p>
        </p:txBody>
      </p:sp>
    </p:spTree>
    <p:extLst>
      <p:ext uri="{BB962C8B-B14F-4D97-AF65-F5344CB8AC3E}">
        <p14:creationId xmlns:p14="http://schemas.microsoft.com/office/powerpoint/2010/main" val="2557698318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DF1B3-5A3A-41EB-82B8-50F5417D991B}"/>
              </a:ext>
            </a:extLst>
          </p:cNvPr>
          <p:cNvSpPr/>
          <p:nvPr/>
        </p:nvSpPr>
        <p:spPr>
          <a:xfrm>
            <a:off x="35442" y="-18691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FCF9E-FDBA-49AE-8146-31A747C67EE8}"/>
              </a:ext>
            </a:extLst>
          </p:cNvPr>
          <p:cNvSpPr/>
          <p:nvPr/>
        </p:nvSpPr>
        <p:spPr>
          <a:xfrm>
            <a:off x="0" y="2352855"/>
            <a:ext cx="121920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1FF8B-B8A7-4CDF-B8B3-2B0342C101AD}"/>
              </a:ext>
            </a:extLst>
          </p:cNvPr>
          <p:cNvSpPr/>
          <p:nvPr/>
        </p:nvSpPr>
        <p:spPr>
          <a:xfrm>
            <a:off x="0" y="-18691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Continental Drift and Plate Tectonics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Had finally become mainstream by 1970.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ALMOST 50 YEARS LATER</a:t>
            </a:r>
          </a:p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We are still left with Unanswered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5EA85-5811-4704-AD62-90311E82BCC6}"/>
              </a:ext>
            </a:extLst>
          </p:cNvPr>
          <p:cNvSpPr txBox="1"/>
          <p:nvPr/>
        </p:nvSpPr>
        <p:spPr>
          <a:xfrm>
            <a:off x="0" y="240372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How and Why did Pangaea form on only ONE hemisphere?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DAA351-7A6D-44F4-A8C1-EBE84ECC4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50276"/>
            <a:ext cx="5419543" cy="2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345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DF1B3-5A3A-41EB-82B8-50F5417D99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FCF9E-FDBA-49AE-8146-31A747C67EE8}"/>
              </a:ext>
            </a:extLst>
          </p:cNvPr>
          <p:cNvSpPr/>
          <p:nvPr/>
        </p:nvSpPr>
        <p:spPr>
          <a:xfrm>
            <a:off x="0" y="2352855"/>
            <a:ext cx="121920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1FF8B-B8A7-4CDF-B8B3-2B0342C101AD}"/>
              </a:ext>
            </a:extLst>
          </p:cNvPr>
          <p:cNvSpPr/>
          <p:nvPr/>
        </p:nvSpPr>
        <p:spPr>
          <a:xfrm>
            <a:off x="0" y="-18691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Continental Drift and Plate Tectonics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Had finally become mainstream by 1970.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ALMOST 50 YEARS LATER</a:t>
            </a:r>
          </a:p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We are still left with Unanswered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5EA85-5811-4704-AD62-90311E82BCC6}"/>
              </a:ext>
            </a:extLst>
          </p:cNvPr>
          <p:cNvSpPr txBox="1"/>
          <p:nvPr/>
        </p:nvSpPr>
        <p:spPr>
          <a:xfrm>
            <a:off x="0" y="240372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/>
              <a:t>Why did Pangaea begin to fracture?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DC4FAC-F9D4-46C1-8B7E-913446F64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50276"/>
            <a:ext cx="5419543" cy="2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8138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DF1B3-5A3A-41EB-82B8-50F5417D99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FCF9E-FDBA-49AE-8146-31A747C67EE8}"/>
              </a:ext>
            </a:extLst>
          </p:cNvPr>
          <p:cNvSpPr/>
          <p:nvPr/>
        </p:nvSpPr>
        <p:spPr>
          <a:xfrm>
            <a:off x="0" y="2352855"/>
            <a:ext cx="12192000" cy="1524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1FF8B-B8A7-4CDF-B8B3-2B0342C101AD}"/>
              </a:ext>
            </a:extLst>
          </p:cNvPr>
          <p:cNvSpPr/>
          <p:nvPr/>
        </p:nvSpPr>
        <p:spPr>
          <a:xfrm>
            <a:off x="0" y="-18691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Continental Drift and Plate Tectonics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Had finally become mainstream by 1970.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ALMOST 50 YEARS LATER</a:t>
            </a:r>
          </a:p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We are still left with Unanswered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5EA85-5811-4704-AD62-90311E82BCC6}"/>
              </a:ext>
            </a:extLst>
          </p:cNvPr>
          <p:cNvSpPr txBox="1"/>
          <p:nvPr/>
        </p:nvSpPr>
        <p:spPr>
          <a:xfrm>
            <a:off x="0" y="240372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/>
              <a:t>Why  did the continents begin to drift apart</a:t>
            </a:r>
          </a:p>
          <a:p>
            <a:pPr lvl="0" algn="ctr"/>
            <a:r>
              <a:rPr lang="en-US" sz="4400" b="1" dirty="0"/>
              <a:t>only 200 Mya?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658D1B-0CE5-4B50-B730-F3014074D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3850276"/>
            <a:ext cx="5419543" cy="2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3793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DF1B3-5A3A-41EB-82B8-50F5417D99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FCF9E-FDBA-49AE-8146-31A747C67EE8}"/>
              </a:ext>
            </a:extLst>
          </p:cNvPr>
          <p:cNvSpPr/>
          <p:nvPr/>
        </p:nvSpPr>
        <p:spPr>
          <a:xfrm>
            <a:off x="0" y="2352854"/>
            <a:ext cx="12192000" cy="29049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1FF8B-B8A7-4CDF-B8B3-2B0342C101AD}"/>
              </a:ext>
            </a:extLst>
          </p:cNvPr>
          <p:cNvSpPr/>
          <p:nvPr/>
        </p:nvSpPr>
        <p:spPr>
          <a:xfrm>
            <a:off x="0" y="-18691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Continental Drift and Plate Tectonics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Had finally become mainstream by 1970.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ALMOST 50 YEARS LATER</a:t>
            </a:r>
          </a:p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We are still left with Unanswered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5EA85-5811-4704-AD62-90311E82BCC6}"/>
              </a:ext>
            </a:extLst>
          </p:cNvPr>
          <p:cNvSpPr txBox="1"/>
          <p:nvPr/>
        </p:nvSpPr>
        <p:spPr>
          <a:xfrm>
            <a:off x="0" y="2403726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/>
              <a:t>What are the driving forces</a:t>
            </a:r>
          </a:p>
          <a:p>
            <a:pPr lvl="0" algn="ctr"/>
            <a:r>
              <a:rPr lang="en-US" sz="4400" b="1" dirty="0"/>
              <a:t>for each of these events?</a:t>
            </a:r>
          </a:p>
          <a:p>
            <a:pPr lvl="0" algn="ctr"/>
            <a:endParaRPr lang="en-US" sz="4400" b="1" dirty="0"/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Each is probably different!</a:t>
            </a:r>
          </a:p>
        </p:txBody>
      </p:sp>
    </p:spTree>
    <p:extLst>
      <p:ext uri="{BB962C8B-B14F-4D97-AF65-F5344CB8AC3E}">
        <p14:creationId xmlns:p14="http://schemas.microsoft.com/office/powerpoint/2010/main" val="1408068626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6DF1B3-5A3A-41EB-82B8-50F5417D991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8FCF9E-FDBA-49AE-8146-31A747C67EE8}"/>
              </a:ext>
            </a:extLst>
          </p:cNvPr>
          <p:cNvSpPr/>
          <p:nvPr/>
        </p:nvSpPr>
        <p:spPr>
          <a:xfrm>
            <a:off x="0" y="2352854"/>
            <a:ext cx="12192000" cy="29049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41FF8B-B8A7-4CDF-B8B3-2B0342C101AD}"/>
              </a:ext>
            </a:extLst>
          </p:cNvPr>
          <p:cNvSpPr/>
          <p:nvPr/>
        </p:nvSpPr>
        <p:spPr>
          <a:xfrm>
            <a:off x="0" y="-18691"/>
            <a:ext cx="121920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Continental Drift and Plate Tectonics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Finally became mainstream by 1970.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BUT ALMOST 50 YEARS LATER</a:t>
            </a:r>
          </a:p>
          <a:p>
            <a:pPr algn="ctr"/>
            <a:r>
              <a:rPr lang="en-US" sz="4000" b="1" u="sng" dirty="0">
                <a:solidFill>
                  <a:srgbClr val="FFFF00"/>
                </a:solidFill>
              </a:rPr>
              <a:t>We are still left with Unanswered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15EA85-5811-4704-AD62-90311E82BCC6}"/>
              </a:ext>
            </a:extLst>
          </p:cNvPr>
          <p:cNvSpPr txBox="1"/>
          <p:nvPr/>
        </p:nvSpPr>
        <p:spPr>
          <a:xfrm>
            <a:off x="0" y="2403726"/>
            <a:ext cx="12192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/>
              <a:t>What are the driving forces</a:t>
            </a:r>
          </a:p>
          <a:p>
            <a:pPr lvl="0" algn="ctr"/>
            <a:r>
              <a:rPr lang="en-US" sz="4400" b="1" dirty="0"/>
              <a:t>for each of these events?</a:t>
            </a:r>
          </a:p>
          <a:p>
            <a:pPr lvl="0" algn="ctr"/>
            <a:endParaRPr lang="en-US" sz="800" b="1" dirty="0"/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And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Each is probably different!</a:t>
            </a:r>
          </a:p>
        </p:txBody>
      </p:sp>
    </p:spTree>
    <p:extLst>
      <p:ext uri="{BB962C8B-B14F-4D97-AF65-F5344CB8AC3E}">
        <p14:creationId xmlns:p14="http://schemas.microsoft.com/office/powerpoint/2010/main" val="688327733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181100" y="920621"/>
            <a:ext cx="9829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Today</a:t>
            </a:r>
          </a:p>
          <a:p>
            <a:pPr algn="ctr"/>
            <a:r>
              <a:rPr lang="en-US" sz="8000" b="1" dirty="0">
                <a:solidFill>
                  <a:schemeClr val="bg1"/>
                </a:solidFill>
              </a:rPr>
              <a:t>I will provide answers for each of those questions.</a:t>
            </a:r>
          </a:p>
        </p:txBody>
      </p:sp>
    </p:spTree>
    <p:extLst>
      <p:ext uri="{BB962C8B-B14F-4D97-AF65-F5344CB8AC3E}">
        <p14:creationId xmlns:p14="http://schemas.microsoft.com/office/powerpoint/2010/main" val="13233467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7A1AF68-3F60-4B5C-934B-E9BE7B1F55B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3E543-9EB6-4F51-9DFF-73FD58221690}"/>
              </a:ext>
            </a:extLst>
          </p:cNvPr>
          <p:cNvSpPr txBox="1"/>
          <p:nvPr/>
        </p:nvSpPr>
        <p:spPr>
          <a:xfrm>
            <a:off x="5561342" y="176986"/>
            <a:ext cx="55638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Abraham Ortelius </a:t>
            </a:r>
            <a:r>
              <a:rPr lang="en-US" sz="3200" b="1" dirty="0">
                <a:solidFill>
                  <a:schemeClr val="bg1"/>
                </a:solidFill>
              </a:rPr>
              <a:t>Prominent Dutch Cartographer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Noted in 1587 that the east and west Atlantic coastlines must have previously been  joined.</a:t>
            </a:r>
          </a:p>
        </p:txBody>
      </p:sp>
      <p:pic>
        <p:nvPicPr>
          <p:cNvPr id="1026" name="Picture 2" descr="https://upload.wikimedia.org/wikipedia/commons/1/16/Abraham_Ortelius_by_Peter_Paul_Rubens.jpg">
            <a:extLst>
              <a:ext uri="{FF2B5EF4-FFF2-40B4-BE49-F238E27FC236}">
                <a16:creationId xmlns:a16="http://schemas.microsoft.com/office/drawing/2014/main" id="{25FC91DE-5A39-4ADF-B55E-4E9BA2BA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15" y="1940953"/>
            <a:ext cx="3419075" cy="476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0D7860-A004-496C-A554-72D1A57EA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51" y="2862264"/>
            <a:ext cx="4795706" cy="38187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5C5AD8-A6AA-41F4-A584-AA522FCEC042}"/>
              </a:ext>
            </a:extLst>
          </p:cNvPr>
          <p:cNvSpPr txBox="1"/>
          <p:nvPr/>
        </p:nvSpPr>
        <p:spPr>
          <a:xfrm>
            <a:off x="307315" y="93314"/>
            <a:ext cx="47957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 short journey through the history of continents</a:t>
            </a:r>
          </a:p>
        </p:txBody>
      </p:sp>
    </p:spTree>
    <p:extLst>
      <p:ext uri="{BB962C8B-B14F-4D97-AF65-F5344CB8AC3E}">
        <p14:creationId xmlns:p14="http://schemas.microsoft.com/office/powerpoint/2010/main" val="1994951676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perMoonRise_00030.JPG">
            <a:extLst>
              <a:ext uri="{FF2B5EF4-FFF2-40B4-BE49-F238E27FC236}">
                <a16:creationId xmlns:a16="http://schemas.microsoft.com/office/drawing/2014/main" id="{7ED27615-B9A9-4AB4-8F60-142EC040C0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15E1B8-CB5B-42F7-ADCF-28608AA88DBC}"/>
              </a:ext>
            </a:extLst>
          </p:cNvPr>
          <p:cNvSpPr txBox="1"/>
          <p:nvPr/>
        </p:nvSpPr>
        <p:spPr>
          <a:xfrm>
            <a:off x="3886200" y="1524000"/>
            <a:ext cx="4724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And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It all starts with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the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</a:rPr>
              <a:t>MOON</a:t>
            </a:r>
          </a:p>
        </p:txBody>
      </p:sp>
    </p:spTree>
    <p:extLst>
      <p:ext uri="{BB962C8B-B14F-4D97-AF65-F5344CB8AC3E}">
        <p14:creationId xmlns:p14="http://schemas.microsoft.com/office/powerpoint/2010/main" val="3581515991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790700" y="381001"/>
            <a:ext cx="8610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The Big Astrophysical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Question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In the </a:t>
            </a:r>
            <a:r>
              <a:rPr lang="en-US" sz="5400" b="1" u="sng" dirty="0">
                <a:solidFill>
                  <a:srgbClr val="FFFF00"/>
                </a:solidFill>
              </a:rPr>
              <a:t>1960s</a:t>
            </a:r>
            <a:r>
              <a:rPr lang="en-US" sz="5400" b="1" dirty="0">
                <a:solidFill>
                  <a:srgbClr val="FFFF00"/>
                </a:solidFill>
              </a:rPr>
              <a:t>:</a:t>
            </a:r>
          </a:p>
          <a:p>
            <a:pPr algn="ctr"/>
            <a:endParaRPr lang="en-US" sz="5400" b="1" dirty="0"/>
          </a:p>
          <a:p>
            <a:pPr algn="ctr"/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12819464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6BBC26-B09F-431B-BC6E-8A95727FF78D}"/>
              </a:ext>
            </a:extLst>
          </p:cNvPr>
          <p:cNvSpPr/>
          <p:nvPr/>
        </p:nvSpPr>
        <p:spPr>
          <a:xfrm>
            <a:off x="1497330" y="3429000"/>
            <a:ext cx="9115244" cy="220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790700" y="381001"/>
            <a:ext cx="8610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</a:rPr>
              <a:t>The Big Astrophysical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Question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In the </a:t>
            </a:r>
            <a:r>
              <a:rPr lang="en-US" sz="5400" b="1" u="sng" dirty="0">
                <a:solidFill>
                  <a:srgbClr val="FFFF00"/>
                </a:solidFill>
              </a:rPr>
              <a:t>1960s</a:t>
            </a:r>
            <a:r>
              <a:rPr lang="en-US" sz="5400" b="1" dirty="0">
                <a:solidFill>
                  <a:srgbClr val="FFFF00"/>
                </a:solidFill>
              </a:rPr>
              <a:t>:</a:t>
            </a:r>
          </a:p>
          <a:p>
            <a:pPr algn="ctr"/>
            <a:endParaRPr lang="en-US" sz="5400" b="1" dirty="0"/>
          </a:p>
          <a:p>
            <a:pPr algn="ctr"/>
            <a:r>
              <a:rPr lang="en-US" sz="5400" b="1" dirty="0"/>
              <a:t>When, Where, and How</a:t>
            </a:r>
          </a:p>
          <a:p>
            <a:pPr algn="ctr"/>
            <a:r>
              <a:rPr lang="en-US" sz="5400" b="1" dirty="0"/>
              <a:t>Did the moon form?</a:t>
            </a:r>
          </a:p>
        </p:txBody>
      </p:sp>
    </p:spTree>
    <p:extLst>
      <p:ext uri="{BB962C8B-B14F-4D97-AF65-F5344CB8AC3E}">
        <p14:creationId xmlns:p14="http://schemas.microsoft.com/office/powerpoint/2010/main" val="900984770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790700" y="363915"/>
            <a:ext cx="861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In 1956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Clair Patterson determined that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Earth was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4.56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Gy old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86679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790700" y="363915"/>
            <a:ext cx="861060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In 1956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Clair Patterson determined that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Earth was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4.56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>
                <a:solidFill>
                  <a:srgbClr val="FFFF00"/>
                </a:solidFill>
              </a:rPr>
              <a:t>Gy old</a:t>
            </a:r>
          </a:p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BUT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in the 1960s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The age of the moon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was still an unknown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458619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981D7-8735-4849-AA0C-2F18EE5EF07E}"/>
              </a:ext>
            </a:extLst>
          </p:cNvPr>
          <p:cNvSpPr/>
          <p:nvPr/>
        </p:nvSpPr>
        <p:spPr>
          <a:xfrm>
            <a:off x="-6927" y="2286000"/>
            <a:ext cx="121920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" y="0"/>
            <a:ext cx="121781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The age problem of the moon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 was addressed by Geophysicists by deriving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An Equation to calculate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Lunar Orbital Evolution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With the goal of determining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Earth-Moon Coincidence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and, therefore,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the age of the Moon</a:t>
            </a:r>
          </a:p>
        </p:txBody>
      </p:sp>
    </p:spTree>
    <p:extLst>
      <p:ext uri="{BB962C8B-B14F-4D97-AF65-F5344CB8AC3E}">
        <p14:creationId xmlns:p14="http://schemas.microsoft.com/office/powerpoint/2010/main" val="4150416498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981D7-8735-4849-AA0C-2F18EE5EF07E}"/>
              </a:ext>
            </a:extLst>
          </p:cNvPr>
          <p:cNvSpPr/>
          <p:nvPr/>
        </p:nvSpPr>
        <p:spPr>
          <a:xfrm>
            <a:off x="-6927" y="2286000"/>
            <a:ext cx="121920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" y="0"/>
            <a:ext cx="121781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The age problem of the moon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 was addressed by Geophysicists by deriving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/>
              <a:t>An Equation to calculate</a:t>
            </a:r>
          </a:p>
          <a:p>
            <a:pPr algn="ctr"/>
            <a:r>
              <a:rPr lang="en-US" sz="4400" b="1" dirty="0"/>
              <a:t>Lunar Orbital Evolution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With the goal of determining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Earth-Moon Coincidence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and, therefore,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the age of the Moon</a:t>
            </a:r>
          </a:p>
        </p:txBody>
      </p:sp>
    </p:spTree>
    <p:extLst>
      <p:ext uri="{BB962C8B-B14F-4D97-AF65-F5344CB8AC3E}">
        <p14:creationId xmlns:p14="http://schemas.microsoft.com/office/powerpoint/2010/main" val="736163966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981D7-8735-4849-AA0C-2F18EE5EF07E}"/>
              </a:ext>
            </a:extLst>
          </p:cNvPr>
          <p:cNvSpPr/>
          <p:nvPr/>
        </p:nvSpPr>
        <p:spPr>
          <a:xfrm>
            <a:off x="-6927" y="2286000"/>
            <a:ext cx="121920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" y="0"/>
            <a:ext cx="121781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The age problem of the moon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 was addressed by Geophysicists by deriving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/>
              <a:t>An Equation to calculate</a:t>
            </a:r>
          </a:p>
          <a:p>
            <a:pPr algn="ctr"/>
            <a:r>
              <a:rPr lang="en-US" sz="4400" b="1" dirty="0"/>
              <a:t>Lunar Orbital Evolution</a:t>
            </a:r>
          </a:p>
          <a:p>
            <a:pPr algn="ctr"/>
            <a:r>
              <a:rPr lang="en-US" sz="4400" b="1" dirty="0"/>
              <a:t>With the goal of determining the time of</a:t>
            </a:r>
          </a:p>
          <a:p>
            <a:pPr algn="ctr"/>
            <a:r>
              <a:rPr lang="en-US" sz="4400" b="1" dirty="0"/>
              <a:t>Earth-Moon Coincidence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and, therefore,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the age of the Moon</a:t>
            </a:r>
          </a:p>
        </p:txBody>
      </p:sp>
    </p:spTree>
    <p:extLst>
      <p:ext uri="{BB962C8B-B14F-4D97-AF65-F5344CB8AC3E}">
        <p14:creationId xmlns:p14="http://schemas.microsoft.com/office/powerpoint/2010/main" val="817800176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90CEB-8ACC-4EFF-9F5B-0C5AAE5C44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A981D7-8735-4849-AA0C-2F18EE5EF07E}"/>
              </a:ext>
            </a:extLst>
          </p:cNvPr>
          <p:cNvSpPr/>
          <p:nvPr/>
        </p:nvSpPr>
        <p:spPr>
          <a:xfrm>
            <a:off x="-6927" y="2286000"/>
            <a:ext cx="12192000" cy="4572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F18F4E-7B4A-4321-9F0B-677910557FD8}"/>
              </a:ext>
            </a:extLst>
          </p:cNvPr>
          <p:cNvSpPr txBox="1"/>
          <p:nvPr/>
        </p:nvSpPr>
        <p:spPr>
          <a:xfrm>
            <a:off x="1" y="0"/>
            <a:ext cx="1217814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The age problem of the moon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 was addressed by Geophysicists by deriving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r>
              <a:rPr lang="en-US" sz="4400" b="1" dirty="0"/>
              <a:t>An Equation to calculate</a:t>
            </a:r>
          </a:p>
          <a:p>
            <a:pPr algn="ctr"/>
            <a:r>
              <a:rPr lang="en-US" sz="4400" b="1" dirty="0"/>
              <a:t>Lunar Orbital Evolution</a:t>
            </a:r>
          </a:p>
          <a:p>
            <a:pPr algn="ctr"/>
            <a:r>
              <a:rPr lang="en-US" sz="4400" b="1" dirty="0"/>
              <a:t>With the goal of determining</a:t>
            </a:r>
          </a:p>
          <a:p>
            <a:pPr algn="ctr"/>
            <a:r>
              <a:rPr lang="en-US" sz="4400" b="1" dirty="0"/>
              <a:t>Earth-Moon Coincidence</a:t>
            </a:r>
          </a:p>
          <a:p>
            <a:pPr algn="ctr"/>
            <a:r>
              <a:rPr lang="en-US" sz="4400" b="1" dirty="0"/>
              <a:t>and, therefore,</a:t>
            </a:r>
          </a:p>
          <a:p>
            <a:pPr algn="ctr"/>
            <a:r>
              <a:rPr lang="en-US" sz="4400" b="1" dirty="0"/>
              <a:t>the age of the Moon</a:t>
            </a:r>
          </a:p>
        </p:txBody>
      </p:sp>
    </p:spTree>
    <p:extLst>
      <p:ext uri="{BB962C8B-B14F-4D97-AF65-F5344CB8AC3E}">
        <p14:creationId xmlns:p14="http://schemas.microsoft.com/office/powerpoint/2010/main" val="2842348711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1772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</a:t>
            </a:r>
            <a:r>
              <a:rPr lang="en-US" sz="4400" b="1" dirty="0">
                <a:solidFill>
                  <a:srgbClr val="FFFF00"/>
                </a:solidFill>
              </a:rPr>
              <a:t>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en-US" sz="3200" b="1" u="sng" dirty="0">
                <a:solidFill>
                  <a:schemeClr val="accent1"/>
                </a:solidFill>
              </a:rPr>
              <a:t>Assumptions: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1. Orbital mode remains unchanged for the full history of the moon.</a:t>
            </a:r>
          </a:p>
          <a:p>
            <a:pPr lvl="2"/>
            <a:r>
              <a:rPr lang="en-US" sz="2800" b="1" dirty="0">
                <a:solidFill>
                  <a:schemeClr val="accent1"/>
                </a:solidFill>
              </a:rPr>
              <a:t>i.e. A tidally locked Moon orbiting an independently rotating Earth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Earth-moon coincidence occurs at the time of origin</a:t>
            </a: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2. Orbital changes occur due to friction from lunar and solar tides.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	Tidal Friction slows Earth rotation.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	Conservation of angular momentum demands increases in both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		Earth-Moon separation distance and</a:t>
            </a:r>
          </a:p>
          <a:p>
            <a:pPr lvl="2"/>
            <a:r>
              <a:rPr lang="en-US" sz="3200" b="1" dirty="0">
                <a:solidFill>
                  <a:schemeClr val="accent1"/>
                </a:solidFill>
              </a:rPr>
              <a:t>	the Lunar orbital period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6787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18ED0-DD44-4859-880E-BE7449E76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273CE-9B55-4E1B-89C2-FD7C468DC75D}"/>
              </a:ext>
            </a:extLst>
          </p:cNvPr>
          <p:cNvSpPr txBox="1"/>
          <p:nvPr/>
        </p:nvSpPr>
        <p:spPr>
          <a:xfrm>
            <a:off x="533400" y="104118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328 Years</a:t>
            </a:r>
          </a:p>
          <a:p>
            <a:r>
              <a:rPr lang="en-US" sz="4000" b="1" u="sng" dirty="0">
                <a:solidFill>
                  <a:schemeClr val="bg1"/>
                </a:solidFill>
              </a:rPr>
              <a:t>after Ortelius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A2A60-0407-4664-9E10-D812C17C90C4}"/>
              </a:ext>
            </a:extLst>
          </p:cNvPr>
          <p:cNvSpPr txBox="1"/>
          <p:nvPr/>
        </p:nvSpPr>
        <p:spPr>
          <a:xfrm>
            <a:off x="4648200" y="269791"/>
            <a:ext cx="754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Herr Doktor Professor Alfred Wegener</a:t>
            </a:r>
          </a:p>
          <a:p>
            <a:pPr lvl="1" algn="ctr"/>
            <a:r>
              <a:rPr lang="en-US" sz="3200" dirty="0">
                <a:solidFill>
                  <a:srgbClr val="FFFF00"/>
                </a:solidFill>
              </a:rPr>
              <a:t>Meteorologist (not a Geologist)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Was about to shock the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Geophysical World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658DD-15BF-4FB2-804F-B80F14C2C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99" y="1600199"/>
            <a:ext cx="3797101" cy="50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112789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1772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</a:t>
            </a:r>
            <a:r>
              <a:rPr lang="en-US" sz="4400" b="1" dirty="0">
                <a:solidFill>
                  <a:srgbClr val="FFFF00"/>
                </a:solidFill>
              </a:rPr>
              <a:t>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en-US" sz="3200" b="1" u="sng" dirty="0">
                <a:solidFill>
                  <a:srgbClr val="FFFF00"/>
                </a:solidFill>
              </a:rPr>
              <a:t>Assumptions: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1. Orbital mode remains unchanged for the full history of the moon.</a:t>
            </a:r>
          </a:p>
          <a:p>
            <a:pPr lvl="2"/>
            <a:r>
              <a:rPr lang="en-US" sz="2800" b="1" dirty="0">
                <a:solidFill>
                  <a:schemeClr val="bg1"/>
                </a:solidFill>
              </a:rPr>
              <a:t>i.e. A tidally locked Moon orbiting an independently rotating Earth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Earth-moon coincidence occurs at the time of origin</a:t>
            </a: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2. Orbital changes occur due to friction from lunar and solar tides.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	Tidal Friction slows Earth rotation.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	Conservation of angular momentum demands increases in both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		Earth-Moon separation distance and</a:t>
            </a:r>
          </a:p>
          <a:p>
            <a:pPr lvl="2"/>
            <a:r>
              <a:rPr lang="en-US" sz="3200" b="1" dirty="0">
                <a:solidFill>
                  <a:schemeClr val="accent1"/>
                </a:solidFill>
              </a:rPr>
              <a:t>	the Lunar orbital period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2782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54AE1-C0AC-47CE-A871-64D5ED7D522B}"/>
              </a:ext>
            </a:extLst>
          </p:cNvPr>
          <p:cNvSpPr/>
          <p:nvPr/>
        </p:nvSpPr>
        <p:spPr>
          <a:xfrm>
            <a:off x="304800" y="3886200"/>
            <a:ext cx="11658600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1772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</a:t>
            </a:r>
            <a:r>
              <a:rPr lang="en-US" sz="4400" b="1" dirty="0">
                <a:solidFill>
                  <a:srgbClr val="FFFF00"/>
                </a:solidFill>
              </a:rPr>
              <a:t>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en-US" sz="3200" b="1" u="sng" dirty="0">
                <a:solidFill>
                  <a:srgbClr val="FFFF00"/>
                </a:solidFill>
              </a:rPr>
              <a:t>Assumptions: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1. Orbital mode remains unchanged for the full history of the moon.</a:t>
            </a:r>
          </a:p>
          <a:p>
            <a:pPr lvl="2"/>
            <a:r>
              <a:rPr lang="en-US" sz="2800" b="1" dirty="0">
                <a:solidFill>
                  <a:schemeClr val="bg1"/>
                </a:solidFill>
              </a:rPr>
              <a:t>i.e. A tidally locked Moon orbiting an independently rotating Earth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Earth-moon coincidence occurs at the time of origin</a:t>
            </a: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2. Orbital changes occur due to friction from </a:t>
            </a:r>
            <a:r>
              <a:rPr lang="en-US" sz="3200" b="1" dirty="0">
                <a:solidFill>
                  <a:srgbClr val="C00000"/>
                </a:solidFill>
              </a:rPr>
              <a:t>lunar and solar tides.</a:t>
            </a:r>
            <a:endParaRPr lang="en-US" sz="3200" b="1" dirty="0"/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	</a:t>
            </a:r>
            <a:r>
              <a:rPr lang="en-US" sz="3200" b="1" dirty="0">
                <a:solidFill>
                  <a:schemeClr val="bg1"/>
                </a:solidFill>
              </a:rPr>
              <a:t>Tidal Friction slows Earth rotation.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	Conservation of angular momentum demands increases in both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		Earth-Moon separation distance and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	the Lunar orbital period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0223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54AE1-C0AC-47CE-A871-64D5ED7D522B}"/>
              </a:ext>
            </a:extLst>
          </p:cNvPr>
          <p:cNvSpPr/>
          <p:nvPr/>
        </p:nvSpPr>
        <p:spPr>
          <a:xfrm>
            <a:off x="304800" y="3886200"/>
            <a:ext cx="11658600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1772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</a:t>
            </a:r>
            <a:r>
              <a:rPr lang="en-US" sz="4400" b="1" dirty="0">
                <a:solidFill>
                  <a:srgbClr val="FFFF00"/>
                </a:solidFill>
              </a:rPr>
              <a:t>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en-US" sz="3200" b="1" u="sng" dirty="0">
                <a:solidFill>
                  <a:srgbClr val="FFFF00"/>
                </a:solidFill>
              </a:rPr>
              <a:t>Assumptions: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1. Orbital mode remains unchanged for the full history of the moon.</a:t>
            </a:r>
          </a:p>
          <a:p>
            <a:pPr lvl="2"/>
            <a:r>
              <a:rPr lang="en-US" sz="2800" b="1" dirty="0">
                <a:solidFill>
                  <a:schemeClr val="bg1"/>
                </a:solidFill>
              </a:rPr>
              <a:t>i.e. A tidally locked Moon orbiting an independently rotating Earth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Earth-moon coincidence occurs at the time of origin</a:t>
            </a: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2. Orbital changes occur due to friction from </a:t>
            </a:r>
            <a:r>
              <a:rPr lang="en-US" sz="3200" b="1" dirty="0">
                <a:solidFill>
                  <a:srgbClr val="C00000"/>
                </a:solidFill>
              </a:rPr>
              <a:t>lunar and solar tides.</a:t>
            </a:r>
            <a:endParaRPr lang="en-US" sz="3200" b="1" dirty="0"/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	Tidal Friction </a:t>
            </a:r>
            <a:r>
              <a:rPr lang="en-US" sz="3200" b="1" dirty="0"/>
              <a:t>slows Earth rotation.</a:t>
            </a:r>
          </a:p>
          <a:p>
            <a:pPr lvl="1"/>
            <a:r>
              <a:rPr lang="en-US" sz="3200" b="1" dirty="0"/>
              <a:t>	</a:t>
            </a:r>
            <a:r>
              <a:rPr lang="en-US" sz="3200" b="1" dirty="0">
                <a:solidFill>
                  <a:schemeClr val="bg1"/>
                </a:solidFill>
              </a:rPr>
              <a:t>Conservation of angular momentum demands increases in both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		Earth-Moon separation distance and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	the Lunar orbital period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100364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54AE1-C0AC-47CE-A871-64D5ED7D522B}"/>
              </a:ext>
            </a:extLst>
          </p:cNvPr>
          <p:cNvSpPr/>
          <p:nvPr/>
        </p:nvSpPr>
        <p:spPr>
          <a:xfrm>
            <a:off x="304800" y="3886200"/>
            <a:ext cx="11658600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1772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</a:t>
            </a:r>
            <a:r>
              <a:rPr lang="en-US" sz="4400" b="1" dirty="0">
                <a:solidFill>
                  <a:srgbClr val="FFFF00"/>
                </a:solidFill>
              </a:rPr>
              <a:t>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en-US" sz="3200" b="1" u="sng" dirty="0">
                <a:solidFill>
                  <a:srgbClr val="FFFF00"/>
                </a:solidFill>
              </a:rPr>
              <a:t>Assumptions: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1. Orbital mode remains unchanged for the full history of the moon.</a:t>
            </a:r>
          </a:p>
          <a:p>
            <a:pPr lvl="2"/>
            <a:r>
              <a:rPr lang="en-US" sz="2800" b="1" dirty="0">
                <a:solidFill>
                  <a:schemeClr val="bg1"/>
                </a:solidFill>
              </a:rPr>
              <a:t>i.e. A tidally locked Moon orbiting an independently rotating Earth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Earth-moon coincidence occurs at the time of origin</a:t>
            </a: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2. Orbital changes occur due to friction from </a:t>
            </a:r>
            <a:r>
              <a:rPr lang="en-US" sz="3200" b="1" dirty="0">
                <a:solidFill>
                  <a:srgbClr val="C00000"/>
                </a:solidFill>
              </a:rPr>
              <a:t>lunar and solar tides.</a:t>
            </a:r>
            <a:endParaRPr lang="en-US" sz="3200" b="1" dirty="0"/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	Tidal Friction </a:t>
            </a:r>
            <a:r>
              <a:rPr lang="en-US" sz="3200" b="1" dirty="0"/>
              <a:t>slows Earth rotation.</a:t>
            </a:r>
          </a:p>
          <a:p>
            <a:pPr lvl="1"/>
            <a:r>
              <a:rPr lang="en-US" sz="3200" b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Conservation of angular momentum </a:t>
            </a:r>
            <a:r>
              <a:rPr lang="en-US" sz="3200" b="1" dirty="0"/>
              <a:t>demands increases in both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		Earth-Moon separation distance and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	the Lunar orbital period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45327"/>
      </p:ext>
    </p:extLst>
  </p:cSld>
  <p:clrMapOvr>
    <a:masterClrMapping/>
  </p:clrMapOvr>
  <p:transition spd="slow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554AE1-C0AC-47CE-A871-64D5ED7D522B}"/>
              </a:ext>
            </a:extLst>
          </p:cNvPr>
          <p:cNvSpPr/>
          <p:nvPr/>
        </p:nvSpPr>
        <p:spPr>
          <a:xfrm>
            <a:off x="304800" y="3886200"/>
            <a:ext cx="11658600" cy="274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21772"/>
            <a:ext cx="1219199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</a:t>
            </a:r>
            <a:r>
              <a:rPr lang="en-US" sz="4400" b="1" dirty="0">
                <a:solidFill>
                  <a:srgbClr val="FFFF00"/>
                </a:solidFill>
              </a:rPr>
              <a:t>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r>
              <a:rPr lang="en-US" sz="3200" b="1" u="sng" dirty="0">
                <a:solidFill>
                  <a:srgbClr val="FFFF00"/>
                </a:solidFill>
              </a:rPr>
              <a:t>Assumptions:</a:t>
            </a:r>
          </a:p>
          <a:p>
            <a:pPr lvl="1"/>
            <a:r>
              <a:rPr lang="en-US" sz="3200" b="1" dirty="0">
                <a:solidFill>
                  <a:srgbClr val="FFFF00"/>
                </a:solidFill>
              </a:rPr>
              <a:t>1. Orbital mode remains unchanged for the full history of the moon.</a:t>
            </a:r>
          </a:p>
          <a:p>
            <a:pPr lvl="2"/>
            <a:r>
              <a:rPr lang="en-US" sz="2800" b="1" dirty="0">
                <a:solidFill>
                  <a:schemeClr val="bg1"/>
                </a:solidFill>
              </a:rPr>
              <a:t>i.e. A tidally locked Moon orbiting an independently rotating Earth</a:t>
            </a:r>
          </a:p>
          <a:p>
            <a:pPr lvl="1"/>
            <a:r>
              <a:rPr lang="en-US" sz="3200" b="1" dirty="0">
                <a:solidFill>
                  <a:schemeClr val="accent1"/>
                </a:solidFill>
              </a:rPr>
              <a:t>Earth-moon coincidence occurs at the time of origin</a:t>
            </a: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endParaRPr lang="en-US" sz="12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2. Orbital changes occur due to friction from </a:t>
            </a:r>
            <a:r>
              <a:rPr lang="en-US" sz="3200" b="1" dirty="0">
                <a:solidFill>
                  <a:srgbClr val="C00000"/>
                </a:solidFill>
              </a:rPr>
              <a:t>lunar and solar tides.</a:t>
            </a:r>
            <a:endParaRPr lang="en-US" sz="3200" b="1" dirty="0"/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	Tidal Friction </a:t>
            </a:r>
            <a:r>
              <a:rPr lang="en-US" sz="3200" b="1" dirty="0"/>
              <a:t>slows Earth rotation.</a:t>
            </a:r>
          </a:p>
          <a:p>
            <a:pPr lvl="1"/>
            <a:r>
              <a:rPr lang="en-US" sz="3200" b="1" dirty="0"/>
              <a:t>	</a:t>
            </a:r>
            <a:r>
              <a:rPr lang="en-US" sz="3200" b="1" dirty="0">
                <a:solidFill>
                  <a:srgbClr val="C00000"/>
                </a:solidFill>
              </a:rPr>
              <a:t>Conservation of angular momentum </a:t>
            </a:r>
            <a:r>
              <a:rPr lang="en-US" sz="3200" b="1" dirty="0"/>
              <a:t>demands increases in both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	</a:t>
            </a:r>
            <a:r>
              <a:rPr lang="en-US" sz="3200" b="1" dirty="0"/>
              <a:t>	Earth-Moon separation distance and</a:t>
            </a:r>
          </a:p>
          <a:p>
            <a:pPr lvl="2"/>
            <a:r>
              <a:rPr lang="en-US" sz="3200" b="1" dirty="0"/>
              <a:t>	the Lunar orbital period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14664999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21B443-12DF-4ECD-9B80-832EBF2D6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32BC97-4BAD-4F9D-8714-B80420F385BB}"/>
              </a:ext>
            </a:extLst>
          </p:cNvPr>
          <p:cNvSpPr/>
          <p:nvPr/>
        </p:nvSpPr>
        <p:spPr>
          <a:xfrm>
            <a:off x="1534885" y="2387539"/>
            <a:ext cx="9122229" cy="228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1219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r>
              <a:rPr lang="en-US" sz="4400" b="1" u="sng" dirty="0">
                <a:solidFill>
                  <a:srgbClr val="FFFF00"/>
                </a:solidFill>
              </a:rPr>
              <a:t>Gordon MacDonald – Geophysicist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 Friction – 1964</a:t>
            </a:r>
            <a:endParaRPr lang="en-US" sz="2800" b="1" u="sng" dirty="0">
              <a:solidFill>
                <a:srgbClr val="FFFF00"/>
              </a:solidFill>
            </a:endParaRPr>
          </a:p>
          <a:p>
            <a:pPr algn="ctr"/>
            <a:endParaRPr lang="en-US" sz="2800" b="1" u="sng" dirty="0">
              <a:solidFill>
                <a:srgbClr val="FFFF00"/>
              </a:solidFill>
            </a:endParaRPr>
          </a:p>
          <a:p>
            <a:pPr algn="ctr"/>
            <a:endParaRPr lang="en-US" sz="2800" b="1" u="sng" dirty="0">
              <a:solidFill>
                <a:srgbClr val="FFFF00"/>
              </a:solidFill>
            </a:endParaRPr>
          </a:p>
          <a:p>
            <a:pPr algn="ctr"/>
            <a:r>
              <a:rPr lang="en-US" sz="4000" b="1" dirty="0"/>
              <a:t>Performed a complicated derivation </a:t>
            </a:r>
          </a:p>
          <a:p>
            <a:pPr algn="ctr"/>
            <a:r>
              <a:rPr lang="en-US" sz="4000" b="1" dirty="0"/>
              <a:t>That yielded a </a:t>
            </a:r>
            <a:r>
              <a:rPr lang="en-US" sz="4000" b="1" u="sng" dirty="0">
                <a:solidFill>
                  <a:srgbClr val="00B050"/>
                </a:solidFill>
              </a:rPr>
              <a:t>SIMPLE SOLUTION</a:t>
            </a:r>
          </a:p>
          <a:p>
            <a:pPr algn="ctr"/>
            <a:r>
              <a:rPr lang="en-US" sz="4000" b="1" dirty="0"/>
              <a:t>In his 85th Equation</a:t>
            </a:r>
          </a:p>
          <a:p>
            <a:endParaRPr lang="en-US" dirty="0"/>
          </a:p>
        </p:txBody>
      </p:sp>
    </p:spTree>
  </p:cSld>
  <p:clrMapOvr>
    <a:masterClrMapping/>
  </p:clrMapOvr>
  <p:transition spd="slow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D797F-32A5-4C8D-B0F4-77D11AABD2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ABA0E-EE46-48F9-80C8-5B310884B054}"/>
              </a:ext>
            </a:extLst>
          </p:cNvPr>
          <p:cNvSpPr/>
          <p:nvPr/>
        </p:nvSpPr>
        <p:spPr>
          <a:xfrm>
            <a:off x="3771900" y="1600200"/>
            <a:ext cx="46482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0"/>
                <a:ext cx="12192000" cy="6892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b="1" u="sng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4400" b="1" u="sng" dirty="0">
                    <a:solidFill>
                      <a:srgbClr val="FFFF00"/>
                    </a:solidFill>
                  </a:rPr>
                  <a:t>Gordon MacDonald – Geophysicist</a:t>
                </a:r>
              </a:p>
              <a:p>
                <a:pPr algn="ctr"/>
                <a:r>
                  <a:rPr lang="en-US" sz="4400" b="1" dirty="0">
                    <a:solidFill>
                      <a:srgbClr val="FFFF00"/>
                    </a:solidFill>
                  </a:rPr>
                  <a:t>Tidal Friction – 1964</a:t>
                </a:r>
              </a:p>
              <a:p>
                <a:pPr algn="ctr"/>
                <a:r>
                  <a:rPr lang="en-US" sz="4400" b="1" dirty="0"/>
                  <a:t>d</a:t>
                </a:r>
                <a:r>
                  <a:rPr lang="en-US" sz="4400" b="1" i="1" dirty="0"/>
                  <a:t>a</a:t>
                </a:r>
                <a:r>
                  <a:rPr lang="en-US" sz="4400" b="1" dirty="0"/>
                  <a:t>/dt = k/</a:t>
                </a:r>
                <a:r>
                  <a:rPr lang="en-US" sz="4400" b="1" i="1" dirty="0"/>
                  <a:t>a</a:t>
                </a:r>
                <a:r>
                  <a:rPr lang="en-US" sz="4400" b="1" baseline="30000" dirty="0"/>
                  <a:t>11/2</a:t>
                </a:r>
                <a:r>
                  <a:rPr lang="en-US" sz="4400" b="1" dirty="0"/>
                  <a:t> </a:t>
                </a:r>
              </a:p>
              <a:p>
                <a:pPr lvl="3"/>
                <a:endParaRPr lang="en-US" sz="2400" b="1" dirty="0"/>
              </a:p>
              <a:p>
                <a:pPr lvl="3"/>
                <a:r>
                  <a:rPr lang="en-US" sz="2800" b="1" dirty="0">
                    <a:solidFill>
                      <a:srgbClr val="FFFF00"/>
                    </a:solidFill>
                  </a:rPr>
                  <a:t>Where: t = time of orbital evolution</a:t>
                </a:r>
              </a:p>
              <a:p>
                <a:pPr lvl="3"/>
                <a:r>
                  <a:rPr lang="en-US" sz="2800" b="1" i="1" dirty="0">
                    <a:solidFill>
                      <a:srgbClr val="FFFF00"/>
                    </a:solidFill>
                  </a:rPr>
                  <a:t>               a = 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separation between the moon and the earth,  and </a:t>
                </a:r>
              </a:p>
              <a:p>
                <a:pPr lvl="3"/>
                <a:r>
                  <a:rPr lang="en-US" sz="2400" b="1" dirty="0">
                    <a:solidFill>
                      <a:srgbClr val="FFFF00"/>
                    </a:solidFill>
                  </a:rPr>
                  <a:t>		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k =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𝑸𝑴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accent1"/>
                    </a:solidFill>
                  </a:rPr>
                  <a:t>R</a:t>
                </a:r>
                <a:r>
                  <a:rPr lang="en-US" sz="2800" b="1" baseline="30000" dirty="0">
                    <a:solidFill>
                      <a:schemeClr val="accent1"/>
                    </a:solidFill>
                  </a:rPr>
                  <a:t>5</a:t>
                </a:r>
                <a:r>
                  <a:rPr lang="en-US" sz="2800" b="1" dirty="0">
                    <a:solidFill>
                      <a:schemeClr val="accent1"/>
                    </a:solidFill>
                  </a:rPr>
                  <a:t>µ</a:t>
                </a:r>
                <a:r>
                  <a:rPr lang="en-US" sz="2800" b="1" baseline="30000" dirty="0">
                    <a:solidFill>
                      <a:schemeClr val="accent1"/>
                    </a:solidFill>
                  </a:rPr>
                  <a:t>1/2        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where:    m = the Moon's mass,</a:t>
                </a:r>
              </a:p>
              <a:p>
                <a:pPr lvl="3"/>
                <a:r>
                  <a:rPr lang="en-US" sz="2400" b="1" dirty="0">
                    <a:solidFill>
                      <a:schemeClr val="accent1"/>
                    </a:solidFill>
                  </a:rPr>
                  <a:t>						M =  Earth's mass</a:t>
                </a:r>
              </a:p>
              <a:p>
                <a:pPr lvl="3"/>
                <a:r>
                  <a:rPr lang="en-US" sz="2400" b="1" dirty="0">
                    <a:solidFill>
                      <a:schemeClr val="accent1"/>
                    </a:solidFill>
                  </a:rPr>
                  <a:t>						R = Earth's radius,</a:t>
                </a:r>
              </a:p>
              <a:p>
                <a:pPr lvl="3"/>
                <a:r>
                  <a:rPr lang="en-US" sz="2400" b="1" i="1" dirty="0">
                    <a:solidFill>
                      <a:schemeClr val="accent1"/>
                    </a:solidFill>
                  </a:rPr>
                  <a:t>		l = an effective Earth + ocean, tidal Love number,</a:t>
                </a:r>
              </a:p>
              <a:p>
                <a:pPr lvl="3"/>
                <a:r>
                  <a:rPr lang="en-US" sz="2400" b="1" i="1" dirty="0">
                    <a:solidFill>
                      <a:schemeClr val="accent1"/>
                    </a:solidFill>
                  </a:rPr>
                  <a:t>		Q = Dissipation equality factor, and</a:t>
                </a:r>
              </a:p>
              <a:p>
                <a:pPr lvl="4"/>
                <a:r>
                  <a:rPr lang="en-US" sz="2400" b="1" dirty="0">
                    <a:solidFill>
                      <a:schemeClr val="accent1"/>
                    </a:solidFill>
                  </a:rPr>
                  <a:t>		Q = 1/tan 2δ, 	</a:t>
                </a:r>
              </a:p>
              <a:p>
                <a:pPr lvl="5"/>
                <a:r>
                  <a:rPr lang="en-US" sz="2400" b="1" dirty="0">
                    <a:solidFill>
                      <a:schemeClr val="accent1"/>
                    </a:solidFill>
                  </a:rPr>
                  <a:t>		δ is the tidal lag angle</a:t>
                </a:r>
              </a:p>
              <a:p>
                <a:pPr lvl="4"/>
                <a:r>
                  <a:rPr lang="en-US" sz="2400" b="1" dirty="0">
                    <a:solidFill>
                      <a:schemeClr val="accent1"/>
                    </a:solidFill>
                  </a:rPr>
                  <a:t>		µ = G (M + m), 		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892849"/>
              </a:xfrm>
              <a:prstGeom prst="rect">
                <a:avLst/>
              </a:prstGeom>
              <a:blipFill>
                <a:blip r:embed="rId2"/>
                <a:stretch>
                  <a:fillRect b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3638623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D797F-32A5-4C8D-B0F4-77D11AABD2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ABA0E-EE46-48F9-80C8-5B310884B054}"/>
              </a:ext>
            </a:extLst>
          </p:cNvPr>
          <p:cNvSpPr/>
          <p:nvPr/>
        </p:nvSpPr>
        <p:spPr>
          <a:xfrm>
            <a:off x="3771900" y="1600200"/>
            <a:ext cx="46482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0"/>
                <a:ext cx="12192000" cy="6154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b="1" u="sng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4400" b="1" u="sng" dirty="0">
                    <a:solidFill>
                      <a:srgbClr val="FFFF00"/>
                    </a:solidFill>
                  </a:rPr>
                  <a:t>Gordon MacDonald – Geophysicist</a:t>
                </a:r>
              </a:p>
              <a:p>
                <a:pPr algn="ctr"/>
                <a:r>
                  <a:rPr lang="en-US" sz="4400" b="1" dirty="0">
                    <a:solidFill>
                      <a:srgbClr val="FFFF00"/>
                    </a:solidFill>
                  </a:rPr>
                  <a:t>Tidal Friction – 1964</a:t>
                </a:r>
              </a:p>
              <a:p>
                <a:pPr algn="ctr"/>
                <a:r>
                  <a:rPr lang="en-US" sz="4400" b="1" dirty="0"/>
                  <a:t>d</a:t>
                </a:r>
                <a:r>
                  <a:rPr lang="en-US" sz="4400" b="1" i="1" dirty="0"/>
                  <a:t>a</a:t>
                </a:r>
                <a:r>
                  <a:rPr lang="en-US" sz="4400" b="1" dirty="0"/>
                  <a:t>/dt = k/</a:t>
                </a:r>
                <a:r>
                  <a:rPr lang="en-US" sz="4400" b="1" i="1" dirty="0"/>
                  <a:t>a</a:t>
                </a:r>
                <a:r>
                  <a:rPr lang="en-US" sz="4400" b="1" baseline="30000" dirty="0"/>
                  <a:t>11/2</a:t>
                </a:r>
                <a:r>
                  <a:rPr lang="en-US" sz="4400" b="1" dirty="0"/>
                  <a:t> </a:t>
                </a:r>
              </a:p>
              <a:p>
                <a:pPr lvl="3"/>
                <a:endParaRPr lang="en-US" sz="2400" b="1" dirty="0"/>
              </a:p>
              <a:p>
                <a:pPr lvl="3"/>
                <a:r>
                  <a:rPr lang="en-US" sz="2800" b="1" dirty="0">
                    <a:solidFill>
                      <a:srgbClr val="FFFF00"/>
                    </a:solidFill>
                  </a:rPr>
                  <a:t>Where: t = time of orbital evolution</a:t>
                </a:r>
              </a:p>
              <a:p>
                <a:pPr lvl="3"/>
                <a:r>
                  <a:rPr lang="en-US" sz="2800" b="1" i="1" dirty="0">
                    <a:solidFill>
                      <a:srgbClr val="FFFF00"/>
                    </a:solidFill>
                  </a:rPr>
                  <a:t>               a = 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separation between the moon and the earth,  and </a:t>
                </a:r>
              </a:p>
              <a:p>
                <a:pPr lvl="3"/>
                <a:r>
                  <a:rPr lang="en-US" sz="2400" b="1" dirty="0">
                    <a:solidFill>
                      <a:srgbClr val="FFFF00"/>
                    </a:solidFill>
                  </a:rPr>
                  <a:t>		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k =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𝑸𝑴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00"/>
                    </a:solidFill>
                  </a:rPr>
                  <a:t>R</a:t>
                </a:r>
                <a:r>
                  <a:rPr lang="en-US" sz="2800" b="1" baseline="30000" dirty="0">
                    <a:solidFill>
                      <a:srgbClr val="FFFF00"/>
                    </a:solidFill>
                  </a:rPr>
                  <a:t>5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µ</a:t>
                </a:r>
                <a:r>
                  <a:rPr lang="en-US" sz="2800" b="1" baseline="30000" dirty="0">
                    <a:solidFill>
                      <a:srgbClr val="FFFF00"/>
                    </a:solidFill>
                  </a:rPr>
                  <a:t>1/2 </a:t>
                </a:r>
                <a:r>
                  <a:rPr lang="en-US" sz="2800" b="1" baseline="30000" dirty="0"/>
                  <a:t>       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where:    m = the Moon's mass,</a:t>
                </a:r>
              </a:p>
              <a:p>
                <a:pPr lvl="3"/>
                <a:r>
                  <a:rPr lang="en-US" sz="2400" b="1" dirty="0">
                    <a:solidFill>
                      <a:schemeClr val="bg1"/>
                    </a:solidFill>
                  </a:rPr>
                  <a:t>						M =  Earth's mass</a:t>
                </a:r>
              </a:p>
              <a:p>
                <a:pPr lvl="3"/>
                <a:r>
                  <a:rPr lang="en-US" sz="2400" b="1" dirty="0">
                    <a:solidFill>
                      <a:schemeClr val="bg1"/>
                    </a:solidFill>
                  </a:rPr>
                  <a:t>						R = Earth's radius,</a:t>
                </a:r>
              </a:p>
              <a:p>
                <a:pPr lvl="3"/>
                <a:endParaRPr lang="en-US" sz="2400" b="1" dirty="0">
                  <a:solidFill>
                    <a:schemeClr val="bg1"/>
                  </a:solidFill>
                </a:endParaRPr>
              </a:p>
              <a:p>
                <a:pPr lvl="3"/>
                <a:r>
                  <a:rPr lang="en-US" sz="2400" b="1" i="1" dirty="0">
                    <a:solidFill>
                      <a:srgbClr val="FFFF00"/>
                    </a:solidFill>
                  </a:rPr>
                  <a:t>			</a:t>
                </a:r>
                <a:r>
                  <a:rPr lang="en-US" sz="2400" b="1" i="1" dirty="0">
                    <a:solidFill>
                      <a:schemeClr val="accent1"/>
                    </a:solidFill>
                  </a:rPr>
                  <a:t>l = an effective Earth + ocean, tidal Love number,</a:t>
                </a:r>
              </a:p>
              <a:p>
                <a:pPr lvl="3"/>
                <a:r>
                  <a:rPr lang="en-US" sz="2400" b="1" i="1" dirty="0">
                    <a:solidFill>
                      <a:schemeClr val="accent1"/>
                    </a:solidFill>
                  </a:rPr>
                  <a:t>			Q = Dissipation equality factor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154185"/>
              </a:xfrm>
              <a:prstGeom prst="rect">
                <a:avLst/>
              </a:prstGeom>
              <a:blipFill>
                <a:blip r:embed="rId2"/>
                <a:stretch>
                  <a:fillRect b="-1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505474B-9E78-43F9-B36A-D01AC68C7C82}"/>
              </a:ext>
            </a:extLst>
          </p:cNvPr>
          <p:cNvSpPr txBox="1"/>
          <p:nvPr/>
        </p:nvSpPr>
        <p:spPr>
          <a:xfrm>
            <a:off x="10202175" y="3733800"/>
            <a:ext cx="13716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All are known values</a:t>
            </a:r>
          </a:p>
        </p:txBody>
      </p:sp>
    </p:spTree>
    <p:extLst>
      <p:ext uri="{BB962C8B-B14F-4D97-AF65-F5344CB8AC3E}">
        <p14:creationId xmlns:p14="http://schemas.microsoft.com/office/powerpoint/2010/main" val="2448851438"/>
      </p:ext>
    </p:extLst>
  </p:cSld>
  <p:clrMapOvr>
    <a:masterClrMapping/>
  </p:clrMapOvr>
  <p:transition spd="slow">
    <p:wip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DD797F-32A5-4C8D-B0F4-77D11AABD2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2ABA0E-EE46-48F9-80C8-5B310884B054}"/>
              </a:ext>
            </a:extLst>
          </p:cNvPr>
          <p:cNvSpPr/>
          <p:nvPr/>
        </p:nvSpPr>
        <p:spPr>
          <a:xfrm>
            <a:off x="3771900" y="1600200"/>
            <a:ext cx="4648200" cy="838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0"/>
                <a:ext cx="12192000" cy="6154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b="1" u="sng" dirty="0">
                  <a:solidFill>
                    <a:srgbClr val="FFFF00"/>
                  </a:solidFill>
                </a:endParaRPr>
              </a:p>
              <a:p>
                <a:pPr algn="ctr"/>
                <a:r>
                  <a:rPr lang="en-US" sz="4400" b="1" u="sng" dirty="0">
                    <a:solidFill>
                      <a:srgbClr val="FFFF00"/>
                    </a:solidFill>
                  </a:rPr>
                  <a:t>Gordon MacDonald – Geophysicist</a:t>
                </a:r>
              </a:p>
              <a:p>
                <a:pPr algn="ctr"/>
                <a:r>
                  <a:rPr lang="en-US" sz="4400" b="1" dirty="0">
                    <a:solidFill>
                      <a:srgbClr val="FFFF00"/>
                    </a:solidFill>
                  </a:rPr>
                  <a:t>Tidal Friction – 1964</a:t>
                </a:r>
              </a:p>
              <a:p>
                <a:pPr algn="ctr"/>
                <a:r>
                  <a:rPr lang="en-US" sz="4400" b="1" dirty="0"/>
                  <a:t>d</a:t>
                </a:r>
                <a:r>
                  <a:rPr lang="en-US" sz="4400" b="1" i="1" dirty="0"/>
                  <a:t>a</a:t>
                </a:r>
                <a:r>
                  <a:rPr lang="en-US" sz="4400" b="1" dirty="0"/>
                  <a:t>/dt = k/</a:t>
                </a:r>
                <a:r>
                  <a:rPr lang="en-US" sz="4400" b="1" i="1" dirty="0"/>
                  <a:t>a</a:t>
                </a:r>
                <a:r>
                  <a:rPr lang="en-US" sz="4400" b="1" baseline="30000" dirty="0"/>
                  <a:t>11/2</a:t>
                </a:r>
                <a:r>
                  <a:rPr lang="en-US" sz="4400" b="1" dirty="0"/>
                  <a:t> </a:t>
                </a:r>
              </a:p>
              <a:p>
                <a:pPr lvl="3"/>
                <a:endParaRPr lang="en-US" sz="2400" b="1" dirty="0"/>
              </a:p>
              <a:p>
                <a:pPr lvl="3"/>
                <a:r>
                  <a:rPr lang="en-US" sz="2800" b="1" dirty="0">
                    <a:solidFill>
                      <a:srgbClr val="FFFF00"/>
                    </a:solidFill>
                  </a:rPr>
                  <a:t>Where: t = time of orbital evolution</a:t>
                </a:r>
              </a:p>
              <a:p>
                <a:pPr lvl="3"/>
                <a:r>
                  <a:rPr lang="en-US" sz="2800" b="1" i="1" dirty="0">
                    <a:solidFill>
                      <a:srgbClr val="FFFF00"/>
                    </a:solidFill>
                  </a:rPr>
                  <a:t>               a = 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separation between the moon and the earth,  and </a:t>
                </a:r>
              </a:p>
              <a:p>
                <a:pPr lvl="3"/>
                <a:r>
                  <a:rPr lang="en-US" sz="2400" b="1" dirty="0">
                    <a:solidFill>
                      <a:srgbClr val="FFFF00"/>
                    </a:solidFill>
                  </a:rPr>
                  <a:t>		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k =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𝒍𝒎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𝑸𝑴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FFFF00"/>
                    </a:solidFill>
                  </a:rPr>
                  <a:t>R</a:t>
                </a:r>
                <a:r>
                  <a:rPr lang="en-US" sz="2800" b="1" baseline="30000" dirty="0">
                    <a:solidFill>
                      <a:srgbClr val="FFFF00"/>
                    </a:solidFill>
                  </a:rPr>
                  <a:t>5</a:t>
                </a:r>
                <a:r>
                  <a:rPr lang="en-US" sz="2800" b="1" dirty="0">
                    <a:solidFill>
                      <a:srgbClr val="FFFF00"/>
                    </a:solidFill>
                  </a:rPr>
                  <a:t>µ</a:t>
                </a:r>
                <a:r>
                  <a:rPr lang="en-US" sz="2800" b="1" baseline="30000" dirty="0">
                    <a:solidFill>
                      <a:srgbClr val="FFFF00"/>
                    </a:solidFill>
                  </a:rPr>
                  <a:t>1/2 </a:t>
                </a:r>
                <a:r>
                  <a:rPr lang="en-US" sz="2800" b="1" baseline="30000" dirty="0"/>
                  <a:t>       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where:    m = the Moon's mass,</a:t>
                </a:r>
              </a:p>
              <a:p>
                <a:pPr lvl="3"/>
                <a:r>
                  <a:rPr lang="en-US" sz="2400" b="1" dirty="0">
                    <a:solidFill>
                      <a:schemeClr val="bg1"/>
                    </a:solidFill>
                  </a:rPr>
                  <a:t>						M =  Earth's mass</a:t>
                </a:r>
              </a:p>
              <a:p>
                <a:pPr lvl="3"/>
                <a:r>
                  <a:rPr lang="en-US" sz="2400" b="1" dirty="0">
                    <a:solidFill>
                      <a:schemeClr val="bg1"/>
                    </a:solidFill>
                  </a:rPr>
                  <a:t>						R = Earth's radius,</a:t>
                </a:r>
              </a:p>
              <a:p>
                <a:pPr lvl="3"/>
                <a:endParaRPr lang="en-US" sz="2400" b="1" dirty="0">
                  <a:solidFill>
                    <a:schemeClr val="bg1"/>
                  </a:solidFill>
                </a:endParaRPr>
              </a:p>
              <a:p>
                <a:pPr lvl="3"/>
                <a:r>
                  <a:rPr lang="en-US" sz="2400" b="1" i="1" dirty="0">
                    <a:solidFill>
                      <a:srgbClr val="FFFF00"/>
                    </a:solidFill>
                  </a:rPr>
                  <a:t>			</a:t>
                </a:r>
                <a:r>
                  <a:rPr lang="en-US" sz="2400" b="1" i="1" dirty="0">
                    <a:solidFill>
                      <a:schemeClr val="bg1"/>
                    </a:solidFill>
                  </a:rPr>
                  <a:t>l = an effective Earth + ocean, tidal Love number,</a:t>
                </a:r>
              </a:p>
              <a:p>
                <a:pPr lvl="3"/>
                <a:r>
                  <a:rPr lang="en-US" sz="2400" b="1" i="1" dirty="0">
                    <a:solidFill>
                      <a:schemeClr val="bg1"/>
                    </a:solidFill>
                  </a:rPr>
                  <a:t>			Q = Dissipation equality factor</a:t>
                </a:r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0"/>
                <a:ext cx="12192000" cy="6154185"/>
              </a:xfrm>
              <a:prstGeom prst="rect">
                <a:avLst/>
              </a:prstGeom>
              <a:blipFill>
                <a:blip r:embed="rId2"/>
                <a:stretch>
                  <a:fillRect b="-1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505474B-9E78-43F9-B36A-D01AC68C7C82}"/>
              </a:ext>
            </a:extLst>
          </p:cNvPr>
          <p:cNvSpPr txBox="1"/>
          <p:nvPr/>
        </p:nvSpPr>
        <p:spPr>
          <a:xfrm>
            <a:off x="10202175" y="3733800"/>
            <a:ext cx="13716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All are known values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C5D25-EAFE-4369-B5EB-F9327556006C}"/>
              </a:ext>
            </a:extLst>
          </p:cNvPr>
          <p:cNvSpPr txBox="1"/>
          <p:nvPr/>
        </p:nvSpPr>
        <p:spPr>
          <a:xfrm>
            <a:off x="10202174" y="5298203"/>
            <a:ext cx="1989826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Values are subject</a:t>
            </a:r>
          </a:p>
          <a:p>
            <a:r>
              <a:rPr lang="en-US" sz="2800" b="1" dirty="0"/>
              <a:t>to variation</a:t>
            </a:r>
          </a:p>
        </p:txBody>
      </p:sp>
    </p:spTree>
    <p:extLst>
      <p:ext uri="{BB962C8B-B14F-4D97-AF65-F5344CB8AC3E}">
        <p14:creationId xmlns:p14="http://schemas.microsoft.com/office/powerpoint/2010/main" val="3333639112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1A977B-ADB3-46BB-8067-75BD76DF82B1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4F2BDF-A6C3-4DA0-B944-24FF2EF61A7F}"/>
              </a:ext>
            </a:extLst>
          </p:cNvPr>
          <p:cNvSpPr/>
          <p:nvPr/>
        </p:nvSpPr>
        <p:spPr>
          <a:xfrm>
            <a:off x="1168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83242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18ED0-DD44-4859-880E-BE7449E76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273CE-9B55-4E1B-89C2-FD7C468DC75D}"/>
              </a:ext>
            </a:extLst>
          </p:cNvPr>
          <p:cNvSpPr txBox="1"/>
          <p:nvPr/>
        </p:nvSpPr>
        <p:spPr>
          <a:xfrm>
            <a:off x="533400" y="104118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328 Years</a:t>
            </a:r>
          </a:p>
          <a:p>
            <a:r>
              <a:rPr lang="en-US" sz="4000" b="1" u="sng" dirty="0">
                <a:solidFill>
                  <a:schemeClr val="bg1"/>
                </a:solidFill>
              </a:rPr>
              <a:t>after Ortelius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F5472-5B4F-4937-910A-7914757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9" y="1600199"/>
            <a:ext cx="3797101" cy="5032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E1BB80-266D-4ED9-B641-9CE473A7D1B0}"/>
              </a:ext>
            </a:extLst>
          </p:cNvPr>
          <p:cNvSpPr/>
          <p:nvPr/>
        </p:nvSpPr>
        <p:spPr>
          <a:xfrm>
            <a:off x="4648200" y="2847200"/>
            <a:ext cx="7543800" cy="40107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A2A60-0407-4664-9E10-D812C17C90C4}"/>
              </a:ext>
            </a:extLst>
          </p:cNvPr>
          <p:cNvSpPr txBox="1"/>
          <p:nvPr/>
        </p:nvSpPr>
        <p:spPr>
          <a:xfrm>
            <a:off x="4637314" y="269791"/>
            <a:ext cx="755468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Herr </a:t>
            </a:r>
            <a:r>
              <a:rPr lang="en-US" sz="3600" b="1" dirty="0" err="1">
                <a:solidFill>
                  <a:srgbClr val="FFFF00"/>
                </a:solidFill>
              </a:rPr>
              <a:t>Doktor</a:t>
            </a:r>
            <a:r>
              <a:rPr lang="en-US" sz="3600" b="1" dirty="0">
                <a:solidFill>
                  <a:srgbClr val="FFFF00"/>
                </a:solidFill>
              </a:rPr>
              <a:t> Professor Alfred Wegener</a:t>
            </a:r>
          </a:p>
          <a:p>
            <a:pPr lvl="1" algn="ctr"/>
            <a:r>
              <a:rPr lang="en-US" sz="3200" dirty="0">
                <a:solidFill>
                  <a:srgbClr val="FFFF00"/>
                </a:solidFill>
              </a:rPr>
              <a:t>Meteorologist (not a Geologist)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Was about to shock the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Geophysical World</a:t>
            </a:r>
          </a:p>
          <a:p>
            <a:pPr algn="ctr"/>
            <a:endParaRPr lang="en-US" sz="3600" b="1" dirty="0">
              <a:solidFill>
                <a:srgbClr val="FF0000"/>
              </a:solidFill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Note: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/>
              <a:t>at this point in history geologists firmly adhered to the </a:t>
            </a:r>
          </a:p>
          <a:p>
            <a:pPr algn="ctr"/>
            <a:r>
              <a:rPr lang="en-US" sz="3600" b="1" dirty="0"/>
              <a:t>“conventional wisdom” </a:t>
            </a:r>
          </a:p>
          <a:p>
            <a:pPr algn="ctr"/>
            <a:r>
              <a:rPr lang="en-US" sz="3600" b="1" dirty="0"/>
              <a:t>that continents were</a:t>
            </a:r>
          </a:p>
          <a:p>
            <a:pPr algn="ctr"/>
            <a:r>
              <a:rPr lang="en-US" sz="3600" b="1" dirty="0"/>
              <a:t>stationary, immobile landmasses.</a:t>
            </a:r>
          </a:p>
        </p:txBody>
      </p:sp>
    </p:spTree>
    <p:extLst>
      <p:ext uri="{BB962C8B-B14F-4D97-AF65-F5344CB8AC3E}">
        <p14:creationId xmlns:p14="http://schemas.microsoft.com/office/powerpoint/2010/main" val="809219297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9714130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667000" y="228600"/>
            <a:ext cx="6858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</a:t>
            </a:r>
            <a:r>
              <a:rPr lang="en-US" sz="2800" b="1" u="sng" dirty="0">
                <a:solidFill>
                  <a:srgbClr val="C00000"/>
                </a:solidFill>
              </a:rPr>
              <a:t>1.55 to 1.78 Gya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AA6FD-61CA-4DFF-B1DE-7D2569930C15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33A48-B3E7-4274-A14B-24E171B119A5}"/>
              </a:ext>
            </a:extLst>
          </p:cNvPr>
          <p:cNvSpPr/>
          <p:nvPr/>
        </p:nvSpPr>
        <p:spPr>
          <a:xfrm>
            <a:off x="13335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5772"/>
      </p:ext>
    </p:extLst>
  </p:cSld>
  <p:clrMapOvr>
    <a:masterClrMapping/>
  </p:clrMapOvr>
  <p:transition spd="slow">
    <p:wip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667000" y="254431"/>
            <a:ext cx="7239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1.55 to 1.78 Gya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1A977B-ADB3-46BB-8067-75BD76DF82B1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4F2BDF-A6C3-4DA0-B944-24FF2EF61A7F}"/>
              </a:ext>
            </a:extLst>
          </p:cNvPr>
          <p:cNvSpPr/>
          <p:nvPr/>
        </p:nvSpPr>
        <p:spPr>
          <a:xfrm>
            <a:off x="1168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926237"/>
      </p:ext>
    </p:extLst>
  </p:cSld>
  <p:clrMapOvr>
    <a:masterClrMapping/>
  </p:clrMapOvr>
  <p:transition spd="slow">
    <p:wip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667000" y="228600"/>
            <a:ext cx="6858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1.55 to 1.78 Gya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AA6FD-61CA-4DFF-B1DE-7D2569930C15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33A48-B3E7-4274-A14B-24E171B119A5}"/>
              </a:ext>
            </a:extLst>
          </p:cNvPr>
          <p:cNvSpPr/>
          <p:nvPr/>
        </p:nvSpPr>
        <p:spPr>
          <a:xfrm>
            <a:off x="13335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707661"/>
      </p:ext>
    </p:extLst>
  </p:cSld>
  <p:clrMapOvr>
    <a:masterClrMapping/>
  </p:clrMapOvr>
  <p:transition spd="slow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667000" y="228600"/>
            <a:ext cx="6858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1.55 to 1.78 Gya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3AA6FD-61CA-4DFF-B1DE-7D2569930C15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833A48-B3E7-4274-A14B-24E171B119A5}"/>
              </a:ext>
            </a:extLst>
          </p:cNvPr>
          <p:cNvSpPr/>
          <p:nvPr/>
        </p:nvSpPr>
        <p:spPr>
          <a:xfrm>
            <a:off x="13335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29402"/>
      </p:ext>
    </p:extLst>
  </p:cSld>
  <p:clrMapOvr>
    <a:masterClrMapping/>
  </p:clrMapOvr>
  <p:transition spd="slow">
    <p:wip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9684185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743200" y="250798"/>
            <a:ext cx="6705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1.55 to 1.78 Gya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41028B-3961-4092-9179-4EC43E7E6DFC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1AD4E-C81A-49D4-AE72-99201164AAE4}"/>
              </a:ext>
            </a:extLst>
          </p:cNvPr>
          <p:cNvSpPr/>
          <p:nvPr/>
        </p:nvSpPr>
        <p:spPr>
          <a:xfrm>
            <a:off x="1395046" y="-2540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658"/>
      </p:ext>
    </p:extLst>
  </p:cSld>
  <p:clrMapOvr>
    <a:masterClrMapping/>
  </p:clrMapOvr>
  <p:transition spd="slow">
    <p:wip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7072976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743200" y="250798"/>
            <a:ext cx="6705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1.55 to 1.78 Gya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41028B-3961-4092-9179-4EC43E7E6DFC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1AD4E-C81A-49D4-AE72-99201164AAE4}"/>
              </a:ext>
            </a:extLst>
          </p:cNvPr>
          <p:cNvSpPr/>
          <p:nvPr/>
        </p:nvSpPr>
        <p:spPr>
          <a:xfrm>
            <a:off x="1395046" y="-2540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9341"/>
      </p:ext>
    </p:extLst>
  </p:cSld>
  <p:clrMapOvr>
    <a:masterClrMapping/>
  </p:clrMapOvr>
  <p:transition spd="slow">
    <p:wip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5841A07E-1E7A-4480-8733-94D0125C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5D72C9D1-D00B-4B8E-9A72-8080AD5E4148}"/>
              </a:ext>
            </a:extLst>
          </p:cNvPr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14A2A2C-CF40-4A5C-9356-10BFC20A9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EA845-E815-44EF-B290-95E4FAEE5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A0FF1-2DE9-4D76-AEEF-486B6350B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43076"/>
            <a:ext cx="130240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C56E21-0957-4C7E-86E3-80E0993E5A67}"/>
              </a:ext>
            </a:extLst>
          </p:cNvPr>
          <p:cNvSpPr txBox="1"/>
          <p:nvPr/>
        </p:nvSpPr>
        <p:spPr>
          <a:xfrm>
            <a:off x="7467600" y="3810000"/>
            <a:ext cx="157089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</a:t>
            </a:r>
          </a:p>
          <a:p>
            <a:pPr algn="ctr"/>
            <a:r>
              <a:rPr lang="en-US" sz="2400" b="1" dirty="0"/>
              <a:t>Rotation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A047A-AAC5-4D08-A179-12A67D43C475}"/>
              </a:ext>
            </a:extLst>
          </p:cNvPr>
          <p:cNvSpPr txBox="1"/>
          <p:nvPr/>
        </p:nvSpPr>
        <p:spPr>
          <a:xfrm>
            <a:off x="2743200" y="250798"/>
            <a:ext cx="6705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Earth-Moon coincidence at 1.55 to 1.78 Gya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41028B-3961-4092-9179-4EC43E7E6DFC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1AD4E-C81A-49D4-AE72-99201164AAE4}"/>
              </a:ext>
            </a:extLst>
          </p:cNvPr>
          <p:cNvSpPr/>
          <p:nvPr/>
        </p:nvSpPr>
        <p:spPr>
          <a:xfrm>
            <a:off x="1395046" y="-2540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7716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602F75-A76E-40CD-97F4-95ABC10D2F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336D4-29A0-49B8-A542-636275182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4" y="-1"/>
            <a:ext cx="3863765" cy="5408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46790-CA42-4C98-94CC-DF857CBDCCD4}"/>
              </a:ext>
            </a:extLst>
          </p:cNvPr>
          <p:cNvSpPr txBox="1"/>
          <p:nvPr/>
        </p:nvSpPr>
        <p:spPr>
          <a:xfrm>
            <a:off x="632032" y="5441730"/>
            <a:ext cx="401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Giant Impact, as pictured in a painting by William K. Hartmann on the cover of Natural History Magazine in 1981. </a:t>
            </a:r>
            <a:r>
              <a:rPr lang="en-US" b="1" i="1" dirty="0">
                <a:solidFill>
                  <a:schemeClr val="bg1"/>
                </a:solidFill>
              </a:rPr>
              <a:t>Copyright William K. Hartmann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4648D-81C1-4D0F-B706-174E4DAFE7BA}"/>
              </a:ext>
            </a:extLst>
          </p:cNvPr>
          <p:cNvSpPr txBox="1"/>
          <p:nvPr/>
        </p:nvSpPr>
        <p:spPr>
          <a:xfrm>
            <a:off x="4495799" y="29308"/>
            <a:ext cx="7696201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 1975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Eleven years after MacDonald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and 3 yrs after the last man on the moon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Bill Hartmann &amp; Donald Davis</a:t>
            </a:r>
            <a:endParaRPr lang="en-US" sz="4400" b="1" dirty="0">
              <a:solidFill>
                <a:schemeClr val="bg1"/>
              </a:solidFill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(LPL- UA)</a:t>
            </a:r>
          </a:p>
          <a:p>
            <a:pPr algn="ctr"/>
            <a:endParaRPr lang="en-US" sz="1000" b="1" dirty="0">
              <a:solidFill>
                <a:schemeClr val="bg1"/>
              </a:solidFill>
            </a:endParaRP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Introduced the</a:t>
            </a:r>
          </a:p>
          <a:p>
            <a:pPr lvl="1" algn="ctr"/>
            <a:endParaRPr lang="en-US" sz="1200" b="1" dirty="0">
              <a:solidFill>
                <a:schemeClr val="bg1"/>
              </a:solidFill>
            </a:endParaRPr>
          </a:p>
          <a:p>
            <a:pPr lvl="1" algn="ctr"/>
            <a:r>
              <a:rPr lang="en-US" sz="4400" b="1" dirty="0">
                <a:solidFill>
                  <a:srgbClr val="FFFF00"/>
                </a:solidFill>
              </a:rPr>
              <a:t>Giant Impact</a:t>
            </a:r>
          </a:p>
          <a:p>
            <a:pPr lvl="1" algn="ctr"/>
            <a:endParaRPr lang="en-US" sz="1200" b="1" dirty="0">
              <a:solidFill>
                <a:srgbClr val="FFFF00"/>
              </a:solidFill>
            </a:endParaRP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As a new model for the formation of the moon</a:t>
            </a:r>
            <a:r>
              <a:rPr lang="en-US" sz="3200" b="1" dirty="0">
                <a:solidFill>
                  <a:srgbClr val="FFFF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589764"/>
      </p:ext>
    </p:extLst>
  </p:cSld>
  <p:clrMapOvr>
    <a:masterClrMapping/>
  </p:clrMapOvr>
  <p:transition spd="slow">
    <p:wip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602F75-A76E-40CD-97F4-95ABC10D2F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336D4-29A0-49B8-A542-636275182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4" y="-1"/>
            <a:ext cx="3863765" cy="54080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A46790-CA42-4C98-94CC-DF857CBDCCD4}"/>
              </a:ext>
            </a:extLst>
          </p:cNvPr>
          <p:cNvSpPr txBox="1"/>
          <p:nvPr/>
        </p:nvSpPr>
        <p:spPr>
          <a:xfrm>
            <a:off x="632032" y="5441730"/>
            <a:ext cx="4016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Giant Impact, as pictured in a painting by William K. Hartmann on the cover of Natural History Magazine in 1981. </a:t>
            </a:r>
            <a:r>
              <a:rPr lang="en-US" b="1" i="1" dirty="0">
                <a:solidFill>
                  <a:schemeClr val="bg1"/>
                </a:solidFill>
              </a:rPr>
              <a:t>Copyright William K. Hartmann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4648D-81C1-4D0F-B706-174E4DAFE7BA}"/>
              </a:ext>
            </a:extLst>
          </p:cNvPr>
          <p:cNvSpPr txBox="1"/>
          <p:nvPr/>
        </p:nvSpPr>
        <p:spPr>
          <a:xfrm>
            <a:off x="4495799" y="29308"/>
            <a:ext cx="769620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In 1975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Eleven years after MacDonald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and 3 yrs after the last man on the moon</a:t>
            </a:r>
          </a:p>
          <a:p>
            <a:pPr algn="ctr"/>
            <a:endParaRPr lang="en-US" sz="1200" b="1" dirty="0">
              <a:solidFill>
                <a:schemeClr val="bg1"/>
              </a:solidFill>
            </a:endParaRPr>
          </a:p>
          <a:p>
            <a:pPr lvl="1" algn="ctr"/>
            <a:endParaRPr lang="en-US" sz="1200" b="1" dirty="0">
              <a:solidFill>
                <a:schemeClr val="bg1"/>
              </a:solidFill>
            </a:endParaRPr>
          </a:p>
          <a:p>
            <a:pPr lvl="1" algn="ctr"/>
            <a:r>
              <a:rPr lang="en-US" sz="4400" b="1" dirty="0">
                <a:solidFill>
                  <a:srgbClr val="FFFF00"/>
                </a:solidFill>
              </a:rPr>
              <a:t>The</a:t>
            </a:r>
          </a:p>
          <a:p>
            <a:pPr lvl="1" algn="ctr"/>
            <a:r>
              <a:rPr lang="en-US" sz="4400" b="1" dirty="0">
                <a:solidFill>
                  <a:srgbClr val="FFFF00"/>
                </a:solidFill>
              </a:rPr>
              <a:t>Giant Impact Model</a:t>
            </a:r>
          </a:p>
          <a:p>
            <a:pPr lvl="1" algn="ctr"/>
            <a:endParaRPr lang="en-US" sz="1200" b="1" dirty="0">
              <a:solidFill>
                <a:srgbClr val="FFFF00"/>
              </a:solidFill>
            </a:endParaRPr>
          </a:p>
          <a:p>
            <a:pPr lvl="1" algn="ctr"/>
            <a:r>
              <a:rPr lang="en-US" sz="4400" b="1" dirty="0">
                <a:solidFill>
                  <a:schemeClr val="bg1"/>
                </a:solidFill>
              </a:rPr>
              <a:t>Was not immediately embraced by the Astrophysical  Community</a:t>
            </a:r>
            <a:endParaRPr lang="en-US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653748"/>
      </p:ext>
    </p:extLst>
  </p:cSld>
  <p:clrMapOvr>
    <a:masterClrMapping/>
  </p:clrMapOvr>
  <p:transition spd="slow">
    <p:wip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D7128-EEC3-4830-B548-77FA60EE1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165861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466C1-3C9B-4A90-BDC7-1A148C4F869C}"/>
              </a:ext>
            </a:extLst>
          </p:cNvPr>
          <p:cNvSpPr txBox="1"/>
          <p:nvPr/>
        </p:nvSpPr>
        <p:spPr>
          <a:xfrm>
            <a:off x="1524000" y="5016758"/>
            <a:ext cx="4165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Picture from Canup &amp; Asphaug – </a:t>
            </a:r>
          </a:p>
          <a:p>
            <a:r>
              <a:rPr lang="en-US" sz="2000" dirty="0">
                <a:solidFill>
                  <a:schemeClr val="bg1"/>
                </a:solidFill>
              </a:rPr>
              <a:t>NATURE |VOL 412 | 16 AUGUST 2001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4841A7-2C04-4FB1-AE70-A6375965E962}"/>
              </a:ext>
            </a:extLst>
          </p:cNvPr>
          <p:cNvSpPr/>
          <p:nvPr/>
        </p:nvSpPr>
        <p:spPr>
          <a:xfrm>
            <a:off x="5689858" y="2153900"/>
            <a:ext cx="6502141" cy="12635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715000" y="0"/>
            <a:ext cx="650214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26 years later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Robin </a:t>
            </a:r>
            <a:r>
              <a:rPr lang="en-US" sz="4400" b="1" u="sng" dirty="0" err="1">
                <a:solidFill>
                  <a:schemeClr val="bg1"/>
                </a:solidFill>
              </a:rPr>
              <a:t>Canup</a:t>
            </a:r>
            <a:r>
              <a:rPr lang="en-US" sz="4400" b="1" u="sng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Erik Asphaug - 2001</a:t>
            </a:r>
          </a:p>
          <a:p>
            <a:pPr algn="ctr"/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/>
              <a:t>Published Computer model of</a:t>
            </a:r>
          </a:p>
          <a:p>
            <a:pPr lvl="1" algn="ctr"/>
            <a:r>
              <a:rPr lang="en-US" sz="3600" b="1" dirty="0"/>
              <a:t>the Giant Impact:</a:t>
            </a:r>
          </a:p>
        </p:txBody>
      </p:sp>
    </p:spTree>
    <p:extLst>
      <p:ext uri="{BB962C8B-B14F-4D97-AF65-F5344CB8AC3E}">
        <p14:creationId xmlns:p14="http://schemas.microsoft.com/office/powerpoint/2010/main" val="1678288734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18ED0-DD44-4859-880E-BE7449E76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273CE-9B55-4E1B-89C2-FD7C468DC75D}"/>
              </a:ext>
            </a:extLst>
          </p:cNvPr>
          <p:cNvSpPr txBox="1"/>
          <p:nvPr/>
        </p:nvSpPr>
        <p:spPr>
          <a:xfrm>
            <a:off x="533400" y="104118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328 Years</a:t>
            </a:r>
          </a:p>
          <a:p>
            <a:r>
              <a:rPr lang="en-US" sz="4000" b="1" u="sng" dirty="0">
                <a:solidFill>
                  <a:schemeClr val="bg1"/>
                </a:solidFill>
              </a:rPr>
              <a:t>after Ortelius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F5472-5B4F-4937-910A-7914757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9" y="1600199"/>
            <a:ext cx="3797101" cy="5032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A2A60-0407-4664-9E10-D812C17C90C4}"/>
              </a:ext>
            </a:extLst>
          </p:cNvPr>
          <p:cNvSpPr txBox="1"/>
          <p:nvPr/>
        </p:nvSpPr>
        <p:spPr>
          <a:xfrm>
            <a:off x="4648200" y="269791"/>
            <a:ext cx="7543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Herr </a:t>
            </a:r>
            <a:r>
              <a:rPr lang="en-US" sz="3600" b="1" dirty="0" err="1">
                <a:solidFill>
                  <a:srgbClr val="FFFF00"/>
                </a:solidFill>
              </a:rPr>
              <a:t>Doktor</a:t>
            </a:r>
            <a:r>
              <a:rPr lang="en-US" sz="3600" b="1" dirty="0">
                <a:solidFill>
                  <a:srgbClr val="FFFF00"/>
                </a:solidFill>
              </a:rPr>
              <a:t> Professor Alfred Wegener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Published a book in 1915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(104 years ago)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In Germany at the beginning of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World War I</a:t>
            </a:r>
          </a:p>
        </p:txBody>
      </p:sp>
    </p:spTree>
    <p:extLst>
      <p:ext uri="{BB962C8B-B14F-4D97-AF65-F5344CB8AC3E}">
        <p14:creationId xmlns:p14="http://schemas.microsoft.com/office/powerpoint/2010/main" val="4155938913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D7128-EEC3-4830-B548-77FA60EE1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165861" cy="4953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C79A0D-1860-4833-BA6C-2FE0379C84E1}"/>
              </a:ext>
            </a:extLst>
          </p:cNvPr>
          <p:cNvSpPr/>
          <p:nvPr/>
        </p:nvSpPr>
        <p:spPr>
          <a:xfrm>
            <a:off x="1524000" y="4953000"/>
            <a:ext cx="4165860" cy="1905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466C1-3C9B-4A90-BDC7-1A148C4F869C}"/>
              </a:ext>
            </a:extLst>
          </p:cNvPr>
          <p:cNvSpPr txBox="1"/>
          <p:nvPr/>
        </p:nvSpPr>
        <p:spPr>
          <a:xfrm>
            <a:off x="1524000" y="5016758"/>
            <a:ext cx="4165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Giant Impact has become the widely accepted model for formation of the moon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715000" y="0"/>
            <a:ext cx="64008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</a:rPr>
              <a:t>26 years later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Robin </a:t>
            </a:r>
            <a:r>
              <a:rPr lang="en-US" sz="4400" b="1" u="sng" dirty="0" err="1">
                <a:solidFill>
                  <a:schemeClr val="bg1"/>
                </a:solidFill>
              </a:rPr>
              <a:t>Canup</a:t>
            </a:r>
            <a:r>
              <a:rPr lang="en-US" sz="4400" b="1" u="sng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Erik Asphaug - 2001</a:t>
            </a:r>
          </a:p>
          <a:p>
            <a:pPr algn="ctr"/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/>
              <a:t>Published Computer model of</a:t>
            </a:r>
          </a:p>
          <a:p>
            <a:pPr lvl="1" algn="ctr"/>
            <a:r>
              <a:rPr lang="en-US" sz="3600" b="1" dirty="0"/>
              <a:t>the Giant Impact: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182542"/>
      </p:ext>
    </p:extLst>
  </p:cSld>
  <p:clrMapOvr>
    <a:masterClrMapping/>
  </p:clrMapOvr>
  <p:transition spd="slow">
    <p:wip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2D7128-EEC3-4830-B548-77FA60EE1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4165861" cy="4953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9466C1-3C9B-4A90-BDC7-1A148C4F869C}"/>
              </a:ext>
            </a:extLst>
          </p:cNvPr>
          <p:cNvSpPr txBox="1"/>
          <p:nvPr/>
        </p:nvSpPr>
        <p:spPr>
          <a:xfrm>
            <a:off x="1524000" y="5016758"/>
            <a:ext cx="4165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Giant Impact has become the widely accepted model for formation of the moon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79A0D-1860-4833-BA6C-2FE0379C84E1}"/>
              </a:ext>
            </a:extLst>
          </p:cNvPr>
          <p:cNvSpPr/>
          <p:nvPr/>
        </p:nvSpPr>
        <p:spPr>
          <a:xfrm>
            <a:off x="5689860" y="2743200"/>
            <a:ext cx="6502140" cy="4089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689859" y="25360"/>
            <a:ext cx="6502141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Robin </a:t>
            </a:r>
            <a:r>
              <a:rPr lang="en-US" sz="4400" b="1" u="sng" dirty="0" err="1">
                <a:solidFill>
                  <a:schemeClr val="bg1"/>
                </a:solidFill>
              </a:rPr>
              <a:t>Canup</a:t>
            </a:r>
            <a:r>
              <a:rPr lang="en-US" sz="4400" b="1" u="sng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Erik Asphaug - 2001</a:t>
            </a:r>
          </a:p>
          <a:p>
            <a:pPr algn="ctr"/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/>
              <a:t>Published Computer model of</a:t>
            </a:r>
          </a:p>
          <a:p>
            <a:pPr lvl="1" algn="ctr"/>
            <a:r>
              <a:rPr lang="en-US" sz="3600" b="1" dirty="0"/>
              <a:t>the Giant Impact:</a:t>
            </a:r>
          </a:p>
          <a:p>
            <a:endParaRPr lang="en-US" sz="1000" b="1" dirty="0">
              <a:solidFill>
                <a:srgbClr val="FFFF00"/>
              </a:solidFill>
            </a:endParaRPr>
          </a:p>
          <a:p>
            <a:r>
              <a:rPr lang="en-US" sz="3200" b="1" dirty="0"/>
              <a:t>Results of Impact</a:t>
            </a:r>
          </a:p>
          <a:p>
            <a:pPr lvl="1"/>
            <a:r>
              <a:rPr lang="en-US" sz="3200" b="1" dirty="0"/>
              <a:t>Earth’s axis was tilted</a:t>
            </a:r>
          </a:p>
          <a:p>
            <a:pPr lvl="1"/>
            <a:r>
              <a:rPr lang="en-US" sz="3200" b="1" dirty="0"/>
              <a:t>Debris was ejected beyond the</a:t>
            </a:r>
          </a:p>
          <a:p>
            <a:pPr lvl="2"/>
            <a:r>
              <a:rPr lang="en-US" sz="3200" b="1" dirty="0"/>
              <a:t>Roche radius.</a:t>
            </a:r>
          </a:p>
          <a:p>
            <a:pPr lvl="1"/>
            <a:r>
              <a:rPr lang="en-US" sz="3200" b="1" dirty="0"/>
              <a:t>Earth with associated debris disc</a:t>
            </a:r>
          </a:p>
          <a:p>
            <a:pPr lvl="2"/>
            <a:r>
              <a:rPr lang="en-US" sz="3200" b="1" dirty="0"/>
              <a:t>spun at five hours/revolution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Moon formed 22,000 km from Earth in a 9.1 hour orbit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48430213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20617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79A0D-1860-4833-BA6C-2FE0379C84E1}"/>
              </a:ext>
            </a:extLst>
          </p:cNvPr>
          <p:cNvSpPr/>
          <p:nvPr/>
        </p:nvSpPr>
        <p:spPr>
          <a:xfrm>
            <a:off x="0" y="-56136"/>
            <a:ext cx="5692945" cy="6914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76074-6B20-48BD-9C0C-056BE012E44E}"/>
              </a:ext>
            </a:extLst>
          </p:cNvPr>
          <p:cNvSpPr/>
          <p:nvPr/>
        </p:nvSpPr>
        <p:spPr>
          <a:xfrm>
            <a:off x="5692945" y="5715000"/>
            <a:ext cx="6513232" cy="1142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692946" y="1"/>
            <a:ext cx="649905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Robin </a:t>
            </a:r>
            <a:r>
              <a:rPr lang="en-US" sz="4400" b="1" u="sng" dirty="0" err="1">
                <a:solidFill>
                  <a:schemeClr val="bg1"/>
                </a:solidFill>
              </a:rPr>
              <a:t>Canup</a:t>
            </a:r>
            <a:r>
              <a:rPr lang="en-US" sz="4400" b="1" u="sng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Erik Asphaug - 2001</a:t>
            </a:r>
          </a:p>
          <a:p>
            <a:pPr algn="ctr"/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/>
              <a:t>Published Computer model of</a:t>
            </a:r>
          </a:p>
          <a:p>
            <a:pPr lvl="1" algn="ctr"/>
            <a:r>
              <a:rPr lang="en-US" sz="3600" b="1" dirty="0"/>
              <a:t>the Giant Impact:</a:t>
            </a:r>
          </a:p>
          <a:p>
            <a:endParaRPr lang="en-US" sz="1000" b="1" dirty="0">
              <a:solidFill>
                <a:srgbClr val="FFFF00"/>
              </a:solidFill>
            </a:endParaRPr>
          </a:p>
          <a:p>
            <a:r>
              <a:rPr lang="en-US" sz="3200" b="1" dirty="0"/>
              <a:t>Results of Impact</a:t>
            </a:r>
          </a:p>
          <a:p>
            <a:pPr lvl="1"/>
            <a:r>
              <a:rPr lang="en-US" sz="3200" b="1" dirty="0"/>
              <a:t>Earth’s axis was tilted</a:t>
            </a:r>
          </a:p>
          <a:p>
            <a:pPr lvl="1"/>
            <a:r>
              <a:rPr lang="en-US" sz="3200" b="1" dirty="0"/>
              <a:t>Debris was ejected beyond the</a:t>
            </a:r>
          </a:p>
          <a:p>
            <a:pPr lvl="2"/>
            <a:r>
              <a:rPr lang="en-US" sz="3200" b="1" dirty="0"/>
              <a:t>Roche radius.</a:t>
            </a:r>
          </a:p>
          <a:p>
            <a:pPr lvl="1"/>
            <a:r>
              <a:rPr lang="en-US" sz="3200" b="1" dirty="0"/>
              <a:t>Earth with associated debris disc</a:t>
            </a:r>
          </a:p>
          <a:p>
            <a:pPr lvl="2"/>
            <a:r>
              <a:rPr lang="en-US" sz="3200" b="1" dirty="0"/>
              <a:t>spun at five hours / revolution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Moon formed 22,000 km from Earth in a 9.1 hour orbit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B9ED8-2F83-458A-B0D6-F0D39BE1A4F7}"/>
              </a:ext>
            </a:extLst>
          </p:cNvPr>
          <p:cNvSpPr txBox="1"/>
          <p:nvPr/>
        </p:nvSpPr>
        <p:spPr>
          <a:xfrm>
            <a:off x="114299" y="936010"/>
            <a:ext cx="56929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Their calculations established the</a:t>
            </a:r>
          </a:p>
          <a:p>
            <a:pPr algn="ctr"/>
            <a:r>
              <a:rPr lang="en-US" sz="4400" b="1" dirty="0"/>
              <a:t>starting point and parameters for the evolution of the</a:t>
            </a:r>
          </a:p>
          <a:p>
            <a:pPr algn="ctr"/>
            <a:r>
              <a:rPr lang="en-US" sz="4400" b="1" dirty="0"/>
              <a:t>LUNAR</a:t>
            </a:r>
          </a:p>
          <a:p>
            <a:pPr algn="ctr"/>
            <a:r>
              <a:rPr lang="en-US" sz="4400" b="1" dirty="0"/>
              <a:t>ORBIT </a:t>
            </a:r>
          </a:p>
          <a:p>
            <a:pPr algn="ctr"/>
            <a:endParaRPr lang="en-US" sz="14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218588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20617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79A0D-1860-4833-BA6C-2FE0379C84E1}"/>
              </a:ext>
            </a:extLst>
          </p:cNvPr>
          <p:cNvSpPr/>
          <p:nvPr/>
        </p:nvSpPr>
        <p:spPr>
          <a:xfrm>
            <a:off x="0" y="0"/>
            <a:ext cx="569294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76074-6B20-48BD-9C0C-056BE012E44E}"/>
              </a:ext>
            </a:extLst>
          </p:cNvPr>
          <p:cNvSpPr/>
          <p:nvPr/>
        </p:nvSpPr>
        <p:spPr>
          <a:xfrm>
            <a:off x="5692945" y="5715000"/>
            <a:ext cx="6513232" cy="1142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692946" y="1"/>
            <a:ext cx="649905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Robin </a:t>
            </a:r>
            <a:r>
              <a:rPr lang="en-US" sz="4400" b="1" u="sng" dirty="0" err="1">
                <a:solidFill>
                  <a:schemeClr val="bg1"/>
                </a:solidFill>
              </a:rPr>
              <a:t>Canup</a:t>
            </a:r>
            <a:r>
              <a:rPr lang="en-US" sz="4400" b="1" u="sng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Erik Asphaug - 2001</a:t>
            </a:r>
          </a:p>
          <a:p>
            <a:pPr algn="ctr"/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/>
              <a:t>Published Computer model of</a:t>
            </a:r>
          </a:p>
          <a:p>
            <a:pPr lvl="1" algn="ctr"/>
            <a:r>
              <a:rPr lang="en-US" sz="3600" b="1" dirty="0"/>
              <a:t>the Giant Impact:</a:t>
            </a:r>
          </a:p>
          <a:p>
            <a:endParaRPr lang="en-US" sz="1000" b="1" dirty="0">
              <a:solidFill>
                <a:srgbClr val="FFFF00"/>
              </a:solidFill>
            </a:endParaRPr>
          </a:p>
          <a:p>
            <a:r>
              <a:rPr lang="en-US" sz="3200" b="1" dirty="0"/>
              <a:t>Results of Impact</a:t>
            </a:r>
          </a:p>
          <a:p>
            <a:pPr lvl="1"/>
            <a:r>
              <a:rPr lang="en-US" sz="3200" b="1" dirty="0"/>
              <a:t>Earth’s axis was tilted</a:t>
            </a:r>
          </a:p>
          <a:p>
            <a:pPr lvl="1"/>
            <a:r>
              <a:rPr lang="en-US" sz="3200" b="1" dirty="0"/>
              <a:t>Debris was ejected beyond the</a:t>
            </a:r>
          </a:p>
          <a:p>
            <a:pPr lvl="2"/>
            <a:r>
              <a:rPr lang="en-US" sz="3200" b="1" dirty="0"/>
              <a:t>Roche radius.</a:t>
            </a:r>
          </a:p>
          <a:p>
            <a:pPr lvl="1"/>
            <a:r>
              <a:rPr lang="en-US" sz="3200" b="1" dirty="0"/>
              <a:t>Earth with associated debris disc</a:t>
            </a:r>
          </a:p>
          <a:p>
            <a:pPr lvl="2"/>
            <a:r>
              <a:rPr lang="en-US" sz="3200" b="1" dirty="0"/>
              <a:t>spun at five hours / revolution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Moon formed 22,000 km from Earth in a 9.1 hour orbit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B9ED8-2F83-458A-B0D6-F0D39BE1A4F7}"/>
              </a:ext>
            </a:extLst>
          </p:cNvPr>
          <p:cNvSpPr txBox="1"/>
          <p:nvPr/>
        </p:nvSpPr>
        <p:spPr>
          <a:xfrm>
            <a:off x="114299" y="936010"/>
            <a:ext cx="569294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New Consideration: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(my outrageous Hypothesis)</a:t>
            </a:r>
          </a:p>
          <a:p>
            <a:pPr algn="ctr"/>
            <a:r>
              <a:rPr lang="en-US" sz="4400" b="1" dirty="0"/>
              <a:t>With Earth &amp; Moon,</a:t>
            </a:r>
          </a:p>
          <a:p>
            <a:pPr algn="ctr"/>
            <a:r>
              <a:rPr lang="en-US" sz="4400" b="1" dirty="0"/>
              <a:t>in such  close</a:t>
            </a:r>
          </a:p>
          <a:p>
            <a:pPr algn="ctr"/>
            <a:r>
              <a:rPr lang="en-US" sz="4400" b="1" dirty="0"/>
              <a:t>Proximity they</a:t>
            </a:r>
          </a:p>
          <a:p>
            <a:pPr algn="ctr"/>
            <a:r>
              <a:rPr lang="en-US" sz="4400" b="1" dirty="0"/>
              <a:t>became</a:t>
            </a:r>
          </a:p>
          <a:p>
            <a:pPr algn="ctr"/>
            <a:endParaRPr lang="en-US" sz="14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265997"/>
      </p:ext>
    </p:extLst>
  </p:cSld>
  <p:clrMapOvr>
    <a:masterClrMapping/>
  </p:clrMapOvr>
  <p:transition spd="slow">
    <p:wip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206177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C79A0D-1860-4833-BA6C-2FE0379C84E1}"/>
              </a:ext>
            </a:extLst>
          </p:cNvPr>
          <p:cNvSpPr/>
          <p:nvPr/>
        </p:nvSpPr>
        <p:spPr>
          <a:xfrm>
            <a:off x="0" y="0"/>
            <a:ext cx="5692945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476074-6B20-48BD-9C0C-056BE012E44E}"/>
              </a:ext>
            </a:extLst>
          </p:cNvPr>
          <p:cNvSpPr/>
          <p:nvPr/>
        </p:nvSpPr>
        <p:spPr>
          <a:xfrm>
            <a:off x="5692945" y="5715000"/>
            <a:ext cx="6513232" cy="1142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692946" y="1"/>
            <a:ext cx="6499054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Robin </a:t>
            </a:r>
            <a:r>
              <a:rPr lang="en-US" sz="4400" b="1" u="sng" dirty="0" err="1">
                <a:solidFill>
                  <a:schemeClr val="bg1"/>
                </a:solidFill>
              </a:rPr>
              <a:t>Canup</a:t>
            </a:r>
            <a:r>
              <a:rPr lang="en-US" sz="4400" b="1" u="sng" dirty="0">
                <a:solidFill>
                  <a:schemeClr val="bg1"/>
                </a:solidFill>
              </a:rPr>
              <a:t> &amp;</a:t>
            </a:r>
          </a:p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Erik Asphaug - 2001</a:t>
            </a:r>
          </a:p>
          <a:p>
            <a:pPr algn="ctr"/>
            <a:endParaRPr lang="en-US" sz="1000" b="1" dirty="0">
              <a:solidFill>
                <a:srgbClr val="FFFF00"/>
              </a:solidFill>
            </a:endParaRPr>
          </a:p>
          <a:p>
            <a:pPr algn="ctr"/>
            <a:r>
              <a:rPr lang="en-US" sz="3600" b="1" dirty="0"/>
              <a:t>Published Computer model of</a:t>
            </a:r>
          </a:p>
          <a:p>
            <a:pPr lvl="1" algn="ctr"/>
            <a:r>
              <a:rPr lang="en-US" sz="3600" b="1" dirty="0"/>
              <a:t>the Giant Impact:</a:t>
            </a:r>
          </a:p>
          <a:p>
            <a:endParaRPr lang="en-US" sz="1000" b="1" dirty="0">
              <a:solidFill>
                <a:srgbClr val="FFFF00"/>
              </a:solidFill>
            </a:endParaRPr>
          </a:p>
          <a:p>
            <a:r>
              <a:rPr lang="en-US" sz="3200" b="1" dirty="0"/>
              <a:t>Results of Impact</a:t>
            </a:r>
          </a:p>
          <a:p>
            <a:pPr lvl="1"/>
            <a:r>
              <a:rPr lang="en-US" sz="3200" b="1" dirty="0"/>
              <a:t>Earth’s axis was tilted</a:t>
            </a:r>
          </a:p>
          <a:p>
            <a:pPr lvl="1"/>
            <a:r>
              <a:rPr lang="en-US" sz="3200" b="1" dirty="0"/>
              <a:t>Debris was ejected beyond the</a:t>
            </a:r>
          </a:p>
          <a:p>
            <a:pPr lvl="2"/>
            <a:r>
              <a:rPr lang="en-US" sz="3200" b="1" dirty="0"/>
              <a:t>Roche radius.</a:t>
            </a:r>
          </a:p>
          <a:p>
            <a:pPr lvl="1"/>
            <a:r>
              <a:rPr lang="en-US" sz="3200" b="1" dirty="0"/>
              <a:t>Earth with associated debris disc</a:t>
            </a:r>
          </a:p>
          <a:p>
            <a:pPr lvl="2"/>
            <a:r>
              <a:rPr lang="en-US" sz="3200" b="1" dirty="0"/>
              <a:t>spun at five hours / revolution</a:t>
            </a:r>
          </a:p>
          <a:p>
            <a:pPr lvl="1"/>
            <a:r>
              <a:rPr lang="en-US" sz="3200" b="1" dirty="0">
                <a:solidFill>
                  <a:srgbClr val="C00000"/>
                </a:solidFill>
              </a:rPr>
              <a:t>Moon formed 22,000 km from Earth in a 9.1 hour orbit</a:t>
            </a:r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FB9ED8-2F83-458A-B0D6-F0D39BE1A4F7}"/>
              </a:ext>
            </a:extLst>
          </p:cNvPr>
          <p:cNvSpPr txBox="1"/>
          <p:nvPr/>
        </p:nvSpPr>
        <p:spPr>
          <a:xfrm>
            <a:off x="114299" y="936010"/>
            <a:ext cx="5692945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New Consideration: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(my outrageous Hypothesis)</a:t>
            </a:r>
          </a:p>
          <a:p>
            <a:pPr algn="ctr"/>
            <a:r>
              <a:rPr lang="en-US" sz="4400" b="1" dirty="0"/>
              <a:t>With Earth &amp; Moon,</a:t>
            </a:r>
          </a:p>
          <a:p>
            <a:pPr algn="ctr"/>
            <a:r>
              <a:rPr lang="en-US" sz="4400" b="1" dirty="0"/>
              <a:t>in such  close</a:t>
            </a:r>
          </a:p>
          <a:p>
            <a:pPr algn="ctr"/>
            <a:r>
              <a:rPr lang="en-US" sz="4400" b="1" dirty="0"/>
              <a:t>Proximity they</a:t>
            </a:r>
          </a:p>
          <a:p>
            <a:pPr algn="ctr"/>
            <a:r>
              <a:rPr lang="en-US" sz="4400" b="1" dirty="0"/>
              <a:t>became</a:t>
            </a:r>
          </a:p>
          <a:p>
            <a:pPr algn="ctr"/>
            <a:endParaRPr lang="en-US" sz="1400" b="1" dirty="0"/>
          </a:p>
          <a:p>
            <a:pPr algn="ctr"/>
            <a:r>
              <a:rPr lang="en-US" sz="4800" b="1" dirty="0">
                <a:solidFill>
                  <a:srgbClr val="FF0000"/>
                </a:solidFill>
              </a:rPr>
              <a:t>Mutually, Tidally Locked</a:t>
            </a:r>
          </a:p>
          <a:p>
            <a:pPr algn="ctr"/>
            <a:endParaRPr lang="en-US" sz="14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45697"/>
      </p:ext>
    </p:extLst>
  </p:cSld>
  <p:clrMapOvr>
    <a:masterClrMapping/>
  </p:clrMapOvr>
  <p:transition spd="slow">
    <p:wip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62138-EF10-4781-BADF-8C5CBB860B2C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means that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Earth and Moon function as a Binary Planet</a:t>
            </a:r>
          </a:p>
        </p:txBody>
      </p:sp>
    </p:spTree>
    <p:extLst>
      <p:ext uri="{BB962C8B-B14F-4D97-AF65-F5344CB8AC3E}">
        <p14:creationId xmlns:p14="http://schemas.microsoft.com/office/powerpoint/2010/main" val="432337267"/>
      </p:ext>
    </p:extLst>
  </p:cSld>
  <p:clrMapOvr>
    <a:masterClrMapping/>
  </p:clrMapOvr>
  <p:transition spd="slow">
    <p:wip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712B31-4E2C-4FDA-9E1F-1690F7B96B34}"/>
              </a:ext>
            </a:extLst>
          </p:cNvPr>
          <p:cNvSpPr/>
          <p:nvPr/>
        </p:nvSpPr>
        <p:spPr>
          <a:xfrm>
            <a:off x="0" y="2161605"/>
            <a:ext cx="12192000" cy="7903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62138-EF10-4781-BADF-8C5CBB860B2C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means that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Earth and Moon function as a Binary Planet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4ABC1-E1EE-4039-88A7-D9CD47B218C6}"/>
              </a:ext>
            </a:extLst>
          </p:cNvPr>
          <p:cNvSpPr txBox="1"/>
          <p:nvPr/>
        </p:nvSpPr>
        <p:spPr>
          <a:xfrm>
            <a:off x="0" y="226439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THEY DO NOT ROTATE ON THEIR RESPECTIVE, GEOMETRIC AXES</a:t>
            </a:r>
          </a:p>
        </p:txBody>
      </p:sp>
    </p:spTree>
    <p:extLst>
      <p:ext uri="{BB962C8B-B14F-4D97-AF65-F5344CB8AC3E}">
        <p14:creationId xmlns:p14="http://schemas.microsoft.com/office/powerpoint/2010/main" val="3676011624"/>
      </p:ext>
    </p:extLst>
  </p:cSld>
  <p:clrMapOvr>
    <a:masterClrMapping/>
  </p:clrMapOvr>
  <p:transition spd="slow">
    <p:wip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712B31-4E2C-4FDA-9E1F-1690F7B96B34}"/>
              </a:ext>
            </a:extLst>
          </p:cNvPr>
          <p:cNvSpPr/>
          <p:nvPr/>
        </p:nvSpPr>
        <p:spPr>
          <a:xfrm>
            <a:off x="0" y="2161605"/>
            <a:ext cx="12192000" cy="79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262138-EF10-4781-BADF-8C5CBB860B2C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means that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Earth and Moon function as a Binary Planet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4ABC1-E1EE-4039-88A7-D9CD47B218C6}"/>
              </a:ext>
            </a:extLst>
          </p:cNvPr>
          <p:cNvSpPr txBox="1"/>
          <p:nvPr/>
        </p:nvSpPr>
        <p:spPr>
          <a:xfrm>
            <a:off x="-25400" y="227299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THEY DO NOT ROTATE ON THEIR RESPECTIVE, GEOMETRIC AXES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7735DF-7832-490A-B2A8-BF8DA122EFFD}"/>
              </a:ext>
            </a:extLst>
          </p:cNvPr>
          <p:cNvSpPr/>
          <p:nvPr/>
        </p:nvSpPr>
        <p:spPr>
          <a:xfrm>
            <a:off x="0" y="2951949"/>
            <a:ext cx="12192000" cy="1317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AC7BCB-6153-4102-9A6B-C06E493DEF74}"/>
              </a:ext>
            </a:extLst>
          </p:cNvPr>
          <p:cNvSpPr txBox="1"/>
          <p:nvPr/>
        </p:nvSpPr>
        <p:spPr>
          <a:xfrm>
            <a:off x="-25400" y="3185523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THEY ROTATE AROUND THEIR CENTER OF MASS – BARYCENTER</a:t>
            </a:r>
          </a:p>
        </p:txBody>
      </p:sp>
    </p:spTree>
    <p:extLst>
      <p:ext uri="{BB962C8B-B14F-4D97-AF65-F5344CB8AC3E}">
        <p14:creationId xmlns:p14="http://schemas.microsoft.com/office/powerpoint/2010/main" val="201533902"/>
      </p:ext>
    </p:extLst>
  </p:cSld>
  <p:clrMapOvr>
    <a:masterClrMapping/>
  </p:clrMapOvr>
  <p:transition spd="slow">
    <p:wip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6BD2EF-04AC-43D5-A2BD-1751EF406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647799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5EEA71-217A-41D0-8D28-EAA3248E0A08}"/>
              </a:ext>
            </a:extLst>
          </p:cNvPr>
          <p:cNvSpPr txBox="1"/>
          <p:nvPr/>
        </p:nvSpPr>
        <p:spPr>
          <a:xfrm>
            <a:off x="7543800" y="3810000"/>
            <a:ext cx="13716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3810000" y="1295400"/>
            <a:ext cx="3352800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Using data from Canup/Asphaug and the integrated form of</a:t>
            </a:r>
          </a:p>
          <a:p>
            <a:pPr algn="ctr"/>
            <a:r>
              <a:rPr lang="en-US" sz="3200" b="1" dirty="0"/>
              <a:t>MacDonald’s</a:t>
            </a:r>
          </a:p>
          <a:p>
            <a:pPr algn="ctr"/>
            <a:r>
              <a:rPr lang="en-US" sz="3200" b="1" dirty="0"/>
              <a:t>Eq. 85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6D8FE-F46E-4DCE-9259-72CFFE1B6A38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26C45-964A-4A34-81FD-82DDCB75EDDC}"/>
              </a:ext>
            </a:extLst>
          </p:cNvPr>
          <p:cNvSpPr/>
          <p:nvPr/>
        </p:nvSpPr>
        <p:spPr>
          <a:xfrm>
            <a:off x="13970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23266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6BD2EF-04AC-43D5-A2BD-1751EF406CE6}"/>
              </a:ext>
            </a:extLst>
          </p:cNvPr>
          <p:cNvGraphicFramePr/>
          <p:nvPr/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5EEA71-217A-41D0-8D28-EAA3248E0A08}"/>
              </a:ext>
            </a:extLst>
          </p:cNvPr>
          <p:cNvSpPr txBox="1"/>
          <p:nvPr/>
        </p:nvSpPr>
        <p:spPr>
          <a:xfrm>
            <a:off x="7543800" y="3810000"/>
            <a:ext cx="13716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3810000" y="1295400"/>
            <a:ext cx="3352800" cy="304698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Using data from Canup/Asphaug and the integrated form of</a:t>
            </a:r>
          </a:p>
          <a:p>
            <a:pPr algn="ctr"/>
            <a:r>
              <a:rPr lang="en-US" sz="3200" b="1" dirty="0"/>
              <a:t>MacDonald’s</a:t>
            </a:r>
          </a:p>
          <a:p>
            <a:pPr algn="ctr"/>
            <a:r>
              <a:rPr lang="en-US" sz="3200" b="1" dirty="0"/>
              <a:t>Eq. 85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26D8FE-F46E-4DCE-9259-72CFFE1B6A38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26C45-964A-4A34-81FD-82DDCB75EDDC}"/>
              </a:ext>
            </a:extLst>
          </p:cNvPr>
          <p:cNvSpPr/>
          <p:nvPr/>
        </p:nvSpPr>
        <p:spPr>
          <a:xfrm>
            <a:off x="13970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19594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18ED0-DD44-4859-880E-BE7449E76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273CE-9B55-4E1B-89C2-FD7C468DC75D}"/>
              </a:ext>
            </a:extLst>
          </p:cNvPr>
          <p:cNvSpPr txBox="1"/>
          <p:nvPr/>
        </p:nvSpPr>
        <p:spPr>
          <a:xfrm>
            <a:off x="533400" y="104118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328 Years</a:t>
            </a:r>
          </a:p>
          <a:p>
            <a:r>
              <a:rPr lang="en-US" sz="4000" b="1" u="sng" dirty="0">
                <a:solidFill>
                  <a:schemeClr val="bg1"/>
                </a:solidFill>
              </a:rPr>
              <a:t>after Ortelius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F5472-5B4F-4937-910A-7914757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9" y="1600199"/>
            <a:ext cx="3797101" cy="5032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E1BB80-266D-4ED9-B641-9CE473A7D1B0}"/>
              </a:ext>
            </a:extLst>
          </p:cNvPr>
          <p:cNvSpPr/>
          <p:nvPr/>
        </p:nvSpPr>
        <p:spPr>
          <a:xfrm>
            <a:off x="5105400" y="1600199"/>
            <a:ext cx="6387901" cy="1227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A2A60-0407-4664-9E10-D812C17C90C4}"/>
              </a:ext>
            </a:extLst>
          </p:cNvPr>
          <p:cNvSpPr txBox="1"/>
          <p:nvPr/>
        </p:nvSpPr>
        <p:spPr>
          <a:xfrm>
            <a:off x="4648200" y="269791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Herr </a:t>
            </a:r>
            <a:r>
              <a:rPr lang="en-US" sz="3600" b="1" dirty="0" err="1">
                <a:solidFill>
                  <a:srgbClr val="FFFF00"/>
                </a:solidFill>
              </a:rPr>
              <a:t>Doktor</a:t>
            </a:r>
            <a:r>
              <a:rPr lang="en-US" sz="3600" b="1" dirty="0">
                <a:solidFill>
                  <a:srgbClr val="FFFF00"/>
                </a:solidFill>
              </a:rPr>
              <a:t> Professor Alfred Wegener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Published a book in 1915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600" b="1" dirty="0"/>
              <a:t>The Origin of Oceans and </a:t>
            </a:r>
          </a:p>
          <a:p>
            <a:pPr algn="ctr"/>
            <a:r>
              <a:rPr lang="en-US" sz="3600" b="1" dirty="0"/>
              <a:t>Continents</a:t>
            </a:r>
          </a:p>
        </p:txBody>
      </p:sp>
    </p:spTree>
    <p:extLst>
      <p:ext uri="{BB962C8B-B14F-4D97-AF65-F5344CB8AC3E}">
        <p14:creationId xmlns:p14="http://schemas.microsoft.com/office/powerpoint/2010/main" val="4098493566"/>
      </p:ext>
    </p:extLst>
  </p:cSld>
  <p:clrMapOvr>
    <a:masterClrMapping/>
  </p:clrMapOvr>
  <p:transition spd="slow">
    <p:wipe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6BD2EF-04AC-43D5-A2BD-1751EF406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924431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5EEA71-217A-41D0-8D28-EAA3248E0A08}"/>
              </a:ext>
            </a:extLst>
          </p:cNvPr>
          <p:cNvSpPr txBox="1"/>
          <p:nvPr/>
        </p:nvSpPr>
        <p:spPr>
          <a:xfrm>
            <a:off x="7543800" y="3780692"/>
            <a:ext cx="13716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3810000" y="3780692"/>
            <a:ext cx="3276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Mutually- Tidally-Locked Earth-Moon Rotation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66FAA-D52F-4E1D-9009-18E5BA0F177D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0A339-8A27-4FBC-9F92-E6FD212D88BF}"/>
              </a:ext>
            </a:extLst>
          </p:cNvPr>
          <p:cNvSpPr/>
          <p:nvPr/>
        </p:nvSpPr>
        <p:spPr>
          <a:xfrm>
            <a:off x="13970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4947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D735A9-783F-4E26-A204-874085A733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618" y="-1"/>
            <a:ext cx="8586493" cy="6838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062D62-5F8F-4EFF-A3C7-AAC19A9D0E67}"/>
              </a:ext>
            </a:extLst>
          </p:cNvPr>
          <p:cNvSpPr txBox="1"/>
          <p:nvPr/>
        </p:nvSpPr>
        <p:spPr>
          <a:xfrm>
            <a:off x="0" y="1983545"/>
            <a:ext cx="3601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How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Barycentric Rotation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Works.</a:t>
            </a:r>
          </a:p>
        </p:txBody>
      </p:sp>
    </p:spTree>
    <p:extLst>
      <p:ext uri="{BB962C8B-B14F-4D97-AF65-F5344CB8AC3E}">
        <p14:creationId xmlns:p14="http://schemas.microsoft.com/office/powerpoint/2010/main" val="1504991305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B52EE6-201D-4651-A46B-1BADCBA68D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037"/>
            <a:ext cx="701690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192292-BEEE-499E-AA16-D4FCE63A9C4A}"/>
              </a:ext>
            </a:extLst>
          </p:cNvPr>
          <p:cNvSpPr txBox="1"/>
          <p:nvPr/>
        </p:nvSpPr>
        <p:spPr>
          <a:xfrm>
            <a:off x="278219" y="1981200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How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Barycentric Rotation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Works.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9491627"/>
      </p:ext>
    </p:extLst>
  </p:cSld>
  <p:clrMapOvr>
    <a:masterClrMapping/>
  </p:clrMapOvr>
  <p:transition spd="slow">
    <p:wip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060074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FigOfCentrifugalGradient.jpg">
            <a:extLst>
              <a:ext uri="{FF2B5EF4-FFF2-40B4-BE49-F238E27FC236}">
                <a16:creationId xmlns:a16="http://schemas.microsoft.com/office/drawing/2014/main" id="{F1BAA1F6-1C75-4C28-8FD0-2814D3B2D84E}"/>
              </a:ext>
            </a:extLst>
          </p:cNvPr>
          <p:cNvPicPr/>
          <p:nvPr/>
        </p:nvPicPr>
        <p:blipFill rotWithShape="1">
          <a:blip r:embed="rId3"/>
          <a:srcRect l="12805" r="13044"/>
          <a:stretch/>
        </p:blipFill>
        <p:spPr>
          <a:xfrm rot="5400000">
            <a:off x="3740190" y="4892"/>
            <a:ext cx="6863100" cy="68579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4C12852-2DE3-4ECB-9B7C-0822AA55CF96}"/>
              </a:ext>
            </a:extLst>
          </p:cNvPr>
          <p:cNvSpPr/>
          <p:nvPr/>
        </p:nvSpPr>
        <p:spPr>
          <a:xfrm>
            <a:off x="9462050" y="694593"/>
            <a:ext cx="914400" cy="1461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D2486F-4462-494B-85C2-E5C1F1538219}"/>
              </a:ext>
            </a:extLst>
          </p:cNvPr>
          <p:cNvSpPr/>
          <p:nvPr/>
        </p:nvSpPr>
        <p:spPr>
          <a:xfrm>
            <a:off x="8030731" y="3815342"/>
            <a:ext cx="198869" cy="909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CC6BE7-61F2-453A-A0C3-DBCF36AF5A94}"/>
              </a:ext>
            </a:extLst>
          </p:cNvPr>
          <p:cNvSpPr/>
          <p:nvPr/>
        </p:nvSpPr>
        <p:spPr>
          <a:xfrm>
            <a:off x="5111106" y="3815342"/>
            <a:ext cx="288609" cy="299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153C0E8-47CA-4F97-9953-5A4E8ABCE996}"/>
              </a:ext>
            </a:extLst>
          </p:cNvPr>
          <p:cNvSpPr/>
          <p:nvPr/>
        </p:nvSpPr>
        <p:spPr>
          <a:xfrm>
            <a:off x="4933556" y="4588845"/>
            <a:ext cx="466159" cy="24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D70080-1804-4B26-B8DB-59A1301E8BCD}"/>
              </a:ext>
            </a:extLst>
          </p:cNvPr>
          <p:cNvSpPr txBox="1"/>
          <p:nvPr/>
        </p:nvSpPr>
        <p:spPr>
          <a:xfrm>
            <a:off x="0" y="-5102"/>
            <a:ext cx="2959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Consequences of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Barycentric Rotation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7127C57-7889-4883-BC77-9E1FD0503038}"/>
              </a:ext>
            </a:extLst>
          </p:cNvPr>
          <p:cNvSpPr/>
          <p:nvPr/>
        </p:nvSpPr>
        <p:spPr>
          <a:xfrm>
            <a:off x="5431060" y="4403153"/>
            <a:ext cx="351439" cy="810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6A6493C-9888-4938-837B-F585A171FA39}"/>
              </a:ext>
            </a:extLst>
          </p:cNvPr>
          <p:cNvSpPr/>
          <p:nvPr/>
        </p:nvSpPr>
        <p:spPr>
          <a:xfrm>
            <a:off x="9485592" y="1439645"/>
            <a:ext cx="613554" cy="617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BD9689-9346-4FE6-B272-DC64D2C1F10C}"/>
              </a:ext>
            </a:extLst>
          </p:cNvPr>
          <p:cNvSpPr/>
          <p:nvPr/>
        </p:nvSpPr>
        <p:spPr>
          <a:xfrm>
            <a:off x="4955059" y="4366269"/>
            <a:ext cx="523874" cy="178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BE2B7AF-73FD-4BE8-84AC-6AB0ADF4B4DE}"/>
              </a:ext>
            </a:extLst>
          </p:cNvPr>
          <p:cNvSpPr/>
          <p:nvPr/>
        </p:nvSpPr>
        <p:spPr>
          <a:xfrm>
            <a:off x="9543934" y="4984486"/>
            <a:ext cx="698755" cy="1873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B2758F0-8D7A-4F4B-AB5B-8AD24C50427D}"/>
              </a:ext>
            </a:extLst>
          </p:cNvPr>
          <p:cNvSpPr/>
          <p:nvPr/>
        </p:nvSpPr>
        <p:spPr>
          <a:xfrm>
            <a:off x="7349025" y="3798096"/>
            <a:ext cx="288609" cy="1061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107D35B-453B-4B72-B76D-FBCF304A2694}"/>
              </a:ext>
            </a:extLst>
          </p:cNvPr>
          <p:cNvSpPr/>
          <p:nvPr/>
        </p:nvSpPr>
        <p:spPr>
          <a:xfrm>
            <a:off x="2989764" y="0"/>
            <a:ext cx="115692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903327-6EAC-4F87-A26E-9028B09E890F}"/>
              </a:ext>
            </a:extLst>
          </p:cNvPr>
          <p:cNvSpPr txBox="1"/>
          <p:nvPr/>
        </p:nvSpPr>
        <p:spPr>
          <a:xfrm>
            <a:off x="3707369" y="4886274"/>
            <a:ext cx="3048000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Earth’s</a:t>
            </a:r>
          </a:p>
          <a:p>
            <a:r>
              <a:rPr lang="en-US" sz="2800" b="1" dirty="0"/>
              <a:t>Circumference</a:t>
            </a:r>
          </a:p>
          <a:p>
            <a:r>
              <a:rPr lang="en-US" sz="2800" b="1" dirty="0"/>
              <a:t>about its polar axis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6CD0D55-BB7F-490D-B761-FD154044DB56}"/>
              </a:ext>
            </a:extLst>
          </p:cNvPr>
          <p:cNvCxnSpPr>
            <a:cxnSpLocks/>
          </p:cNvCxnSpPr>
          <p:nvPr/>
        </p:nvCxnSpPr>
        <p:spPr>
          <a:xfrm>
            <a:off x="5386579" y="2594047"/>
            <a:ext cx="1793870" cy="1069056"/>
          </a:xfrm>
          <a:prstGeom prst="straightConnector1">
            <a:avLst/>
          </a:prstGeom>
          <a:ln w="22225">
            <a:prstDash val="dash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AD249B-BB4A-4B64-A004-FB07BB7FC704}"/>
              </a:ext>
            </a:extLst>
          </p:cNvPr>
          <p:cNvCxnSpPr>
            <a:cxnSpLocks/>
          </p:cNvCxnSpPr>
          <p:nvPr/>
        </p:nvCxnSpPr>
        <p:spPr>
          <a:xfrm flipH="1">
            <a:off x="7696200" y="2594047"/>
            <a:ext cx="2464832" cy="1069056"/>
          </a:xfrm>
          <a:prstGeom prst="straightConnector1">
            <a:avLst/>
          </a:prstGeom>
          <a:ln w="22225">
            <a:prstDash val="dash"/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2" name="Connector: Curved 61">
            <a:extLst>
              <a:ext uri="{FF2B5EF4-FFF2-40B4-BE49-F238E27FC236}">
                <a16:creationId xmlns:a16="http://schemas.microsoft.com/office/drawing/2014/main" id="{CFCF3E54-7E45-4FFD-8C3C-4E12E399D6FC}"/>
              </a:ext>
            </a:extLst>
          </p:cNvPr>
          <p:cNvCxnSpPr>
            <a:cxnSpLocks/>
          </p:cNvCxnSpPr>
          <p:nvPr/>
        </p:nvCxnSpPr>
        <p:spPr>
          <a:xfrm flipV="1">
            <a:off x="4961334" y="4324879"/>
            <a:ext cx="825602" cy="777996"/>
          </a:xfrm>
          <a:prstGeom prst="curvedConnector3">
            <a:avLst>
              <a:gd name="adj1" fmla="val 50000"/>
            </a:avLst>
          </a:prstGeom>
          <a:ln w="31750" cap="flat" cmpd="sng" algn="ctr">
            <a:solidFill>
              <a:schemeClr val="accent3"/>
            </a:solidFill>
            <a:prstDash val="dash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29F9F02-C591-4374-8E03-45674AFE3718}"/>
              </a:ext>
            </a:extLst>
          </p:cNvPr>
          <p:cNvSpPr txBox="1"/>
          <p:nvPr/>
        </p:nvSpPr>
        <p:spPr>
          <a:xfrm>
            <a:off x="3477113" y="2295658"/>
            <a:ext cx="205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Earth’s Axis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7D4AB36B-C23D-4C2C-9C5C-3B825AFA9F85}"/>
              </a:ext>
            </a:extLst>
          </p:cNvPr>
          <p:cNvSpPr/>
          <p:nvPr/>
        </p:nvSpPr>
        <p:spPr>
          <a:xfrm>
            <a:off x="9607343" y="5306207"/>
            <a:ext cx="635345" cy="1499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F8E5CE3-0ADC-47F6-B888-6CE168AE7A73}"/>
              </a:ext>
            </a:extLst>
          </p:cNvPr>
          <p:cNvSpPr/>
          <p:nvPr/>
        </p:nvSpPr>
        <p:spPr>
          <a:xfrm>
            <a:off x="9394836" y="5418355"/>
            <a:ext cx="212506" cy="2474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42FEC84-15B5-4761-9153-BCF70C63CACF}"/>
              </a:ext>
            </a:extLst>
          </p:cNvPr>
          <p:cNvSpPr/>
          <p:nvPr/>
        </p:nvSpPr>
        <p:spPr>
          <a:xfrm>
            <a:off x="9645510" y="6728757"/>
            <a:ext cx="597178" cy="1292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984CAD-BCAA-466D-93F0-FAD1FF8497FE}"/>
              </a:ext>
            </a:extLst>
          </p:cNvPr>
          <p:cNvSpPr/>
          <p:nvPr/>
        </p:nvSpPr>
        <p:spPr>
          <a:xfrm>
            <a:off x="9191371" y="4984487"/>
            <a:ext cx="454139" cy="18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52CFFF0-BFD4-4817-AD5E-C8EC1CF8145D}"/>
              </a:ext>
            </a:extLst>
          </p:cNvPr>
          <p:cNvSpPr/>
          <p:nvPr/>
        </p:nvSpPr>
        <p:spPr>
          <a:xfrm>
            <a:off x="9003401" y="732707"/>
            <a:ext cx="698755" cy="1423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E88ABE1-AFA2-47FB-8C03-0F4BF24DD612}"/>
              </a:ext>
            </a:extLst>
          </p:cNvPr>
          <p:cNvSpPr/>
          <p:nvPr/>
        </p:nvSpPr>
        <p:spPr>
          <a:xfrm>
            <a:off x="7660647" y="3790758"/>
            <a:ext cx="370083" cy="1069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BA5D3A5-9261-41FA-A810-0CF275E485E4}"/>
              </a:ext>
            </a:extLst>
          </p:cNvPr>
          <p:cNvSpPr/>
          <p:nvPr/>
        </p:nvSpPr>
        <p:spPr>
          <a:xfrm>
            <a:off x="6953707" y="3814873"/>
            <a:ext cx="288609" cy="102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56339A-C49C-4011-BF27-17BAFC59EC8D}"/>
              </a:ext>
            </a:extLst>
          </p:cNvPr>
          <p:cNvGrpSpPr/>
          <p:nvPr/>
        </p:nvGrpSpPr>
        <p:grpSpPr>
          <a:xfrm>
            <a:off x="6271760" y="3695931"/>
            <a:ext cx="2049801" cy="1635610"/>
            <a:chOff x="6668888" y="3698390"/>
            <a:chExt cx="2049801" cy="1635610"/>
          </a:xfrm>
        </p:grpSpPr>
        <p:cxnSp>
          <p:nvCxnSpPr>
            <p:cNvPr id="24" name="AutoShape 3">
              <a:extLst>
                <a:ext uri="{FF2B5EF4-FFF2-40B4-BE49-F238E27FC236}">
                  <a16:creationId xmlns:a16="http://schemas.microsoft.com/office/drawing/2014/main" id="{76C43BAC-141E-4E7E-B8C0-2CDB76CEA0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7696200" y="3698390"/>
              <a:ext cx="325673" cy="163561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prstDash val="lgDashDot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2">
              <a:extLst>
                <a:ext uri="{FF2B5EF4-FFF2-40B4-BE49-F238E27FC236}">
                  <a16:creationId xmlns:a16="http://schemas.microsoft.com/office/drawing/2014/main" id="{5BEFE4F7-72AA-4D62-B00C-5E4EA98E990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030731" y="3698391"/>
              <a:ext cx="687958" cy="1134314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prstDash val="lgDashDot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AutoShape 4">
              <a:extLst>
                <a:ext uri="{FF2B5EF4-FFF2-40B4-BE49-F238E27FC236}">
                  <a16:creationId xmlns:a16="http://schemas.microsoft.com/office/drawing/2014/main" id="{8F867432-7236-4FF0-AFDF-18EA7282E44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668888" y="3705050"/>
              <a:ext cx="1352984" cy="1247950"/>
            </a:xfrm>
            <a:prstGeom prst="straightConnector1">
              <a:avLst/>
            </a:prstGeom>
            <a:noFill/>
            <a:ln w="31750">
              <a:solidFill>
                <a:srgbClr val="000000"/>
              </a:solidFill>
              <a:prstDash val="lgDashDot"/>
              <a:round/>
              <a:headEnd type="none" w="med" len="med"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64EA2A06-051B-4F35-AB28-6601266786D9}"/>
              </a:ext>
            </a:extLst>
          </p:cNvPr>
          <p:cNvSpPr/>
          <p:nvPr/>
        </p:nvSpPr>
        <p:spPr>
          <a:xfrm>
            <a:off x="5386579" y="3846243"/>
            <a:ext cx="319184" cy="517475"/>
          </a:xfrm>
          <a:prstGeom prst="parallelogram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5EDCE5B-E79B-4636-BA7D-06569D78F009}"/>
              </a:ext>
            </a:extLst>
          </p:cNvPr>
          <p:cNvSpPr/>
          <p:nvPr/>
        </p:nvSpPr>
        <p:spPr>
          <a:xfrm>
            <a:off x="8838623" y="5213398"/>
            <a:ext cx="367308" cy="3889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68E6CD2-3F88-4C84-ACAD-5D1ABCB17DEE}"/>
              </a:ext>
            </a:extLst>
          </p:cNvPr>
          <p:cNvSpPr/>
          <p:nvPr/>
        </p:nvSpPr>
        <p:spPr>
          <a:xfrm>
            <a:off x="10423174" y="-7441"/>
            <a:ext cx="366471" cy="6872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AF7BD9-F56D-4079-AA2B-3BDD5CD849DC}"/>
              </a:ext>
            </a:extLst>
          </p:cNvPr>
          <p:cNvSpPr txBox="1"/>
          <p:nvPr/>
        </p:nvSpPr>
        <p:spPr>
          <a:xfrm>
            <a:off x="8030731" y="273381"/>
            <a:ext cx="3701914" cy="138499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Radii of </a:t>
            </a:r>
          </a:p>
          <a:p>
            <a:pPr algn="ctr"/>
            <a:r>
              <a:rPr lang="en-US" sz="2800" b="1" dirty="0"/>
              <a:t>Barycentric, Centrifugal</a:t>
            </a:r>
          </a:p>
          <a:p>
            <a:pPr algn="ctr"/>
            <a:r>
              <a:rPr lang="en-US" sz="2800" b="1" dirty="0"/>
              <a:t>Acceleration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38EB6D-7A48-4AE3-8897-604732351C74}"/>
              </a:ext>
            </a:extLst>
          </p:cNvPr>
          <p:cNvSpPr txBox="1"/>
          <p:nvPr/>
        </p:nvSpPr>
        <p:spPr>
          <a:xfrm>
            <a:off x="10090287" y="2222630"/>
            <a:ext cx="1828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Barycenter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13B621-4102-479E-81CC-108197E1991D}"/>
              </a:ext>
            </a:extLst>
          </p:cNvPr>
          <p:cNvSpPr txBox="1"/>
          <p:nvPr/>
        </p:nvSpPr>
        <p:spPr>
          <a:xfrm>
            <a:off x="8838623" y="5326558"/>
            <a:ext cx="3250924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Circles of Centrifugal</a:t>
            </a:r>
          </a:p>
          <a:p>
            <a:r>
              <a:rPr lang="en-US" sz="2800" b="1" dirty="0"/>
              <a:t>Acceleration about the Barycenter</a:t>
            </a:r>
          </a:p>
          <a:p>
            <a:endParaRPr lang="en-US" sz="800" b="1" dirty="0"/>
          </a:p>
        </p:txBody>
      </p:sp>
      <p:cxnSp>
        <p:nvCxnSpPr>
          <p:cNvPr id="67" name="Connector: Curved 66">
            <a:extLst>
              <a:ext uri="{FF2B5EF4-FFF2-40B4-BE49-F238E27FC236}">
                <a16:creationId xmlns:a16="http://schemas.microsoft.com/office/drawing/2014/main" id="{8F44D7B7-478C-47A7-9C80-4A4DD694B4EC}"/>
              </a:ext>
            </a:extLst>
          </p:cNvPr>
          <p:cNvCxnSpPr>
            <a:cxnSpLocks/>
            <a:stCxn id="12" idx="0"/>
          </p:cNvCxnSpPr>
          <p:nvPr/>
        </p:nvCxnSpPr>
        <p:spPr>
          <a:xfrm rot="16200000" flipV="1">
            <a:off x="9600542" y="4463014"/>
            <a:ext cx="615783" cy="1111305"/>
          </a:xfrm>
          <a:prstGeom prst="curvedConnector2">
            <a:avLst/>
          </a:prstGeom>
          <a:ln w="31750" cap="flat" cmpd="sng" algn="ctr">
            <a:solidFill>
              <a:schemeClr val="accent3"/>
            </a:solidFill>
            <a:prstDash val="dash"/>
            <a:round/>
            <a:headEnd type="none" w="med" len="med"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256404E-EC3B-486F-8EEF-803934EF6F09}"/>
              </a:ext>
            </a:extLst>
          </p:cNvPr>
          <p:cNvCxnSpPr/>
          <p:nvPr/>
        </p:nvCxnSpPr>
        <p:spPr>
          <a:xfrm>
            <a:off x="9906000" y="3702591"/>
            <a:ext cx="218354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40C99E8-36CE-4CDC-8082-9844F216A698}"/>
              </a:ext>
            </a:extLst>
          </p:cNvPr>
          <p:cNvCxnSpPr/>
          <p:nvPr/>
        </p:nvCxnSpPr>
        <p:spPr>
          <a:xfrm flipH="1" flipV="1">
            <a:off x="2989671" y="3702591"/>
            <a:ext cx="1506036" cy="66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BE1C7E4-BAC2-4AC4-A242-8B937F343E47}"/>
              </a:ext>
            </a:extLst>
          </p:cNvPr>
          <p:cNvSpPr txBox="1"/>
          <p:nvPr/>
        </p:nvSpPr>
        <p:spPr>
          <a:xfrm>
            <a:off x="9394836" y="3355059"/>
            <a:ext cx="2797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joining Earth-Moon Centers</a:t>
            </a:r>
          </a:p>
        </p:txBody>
      </p:sp>
    </p:spTree>
    <p:extLst>
      <p:ext uri="{BB962C8B-B14F-4D97-AF65-F5344CB8AC3E}">
        <p14:creationId xmlns:p14="http://schemas.microsoft.com/office/powerpoint/2010/main" val="1342115105"/>
      </p:ext>
    </p:extLst>
  </p:cSld>
  <p:clrMapOvr>
    <a:masterClrMapping/>
  </p:clrMapOvr>
  <p:transition spd="slow">
    <p:wip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9" name="Picture 8" descr="BarycentricCentrifugalForces_1.jpg">
            <a:extLst>
              <a:ext uri="{FF2B5EF4-FFF2-40B4-BE49-F238E27FC236}">
                <a16:creationId xmlns:a16="http://schemas.microsoft.com/office/drawing/2014/main" id="{186E714C-4D04-4386-84B2-7B4C150CFC69}"/>
              </a:ext>
            </a:extLst>
          </p:cNvPr>
          <p:cNvPicPr/>
          <p:nvPr/>
        </p:nvPicPr>
        <p:blipFill rotWithShape="1">
          <a:blip r:embed="rId3"/>
          <a:srcRect r="6266" b="8889"/>
          <a:stretch/>
        </p:blipFill>
        <p:spPr>
          <a:xfrm>
            <a:off x="3549512" y="609600"/>
            <a:ext cx="8642488" cy="62484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88512-0E78-4ADC-8378-462868ACA169}"/>
              </a:ext>
            </a:extLst>
          </p:cNvPr>
          <p:cNvSpPr txBox="1"/>
          <p:nvPr/>
        </p:nvSpPr>
        <p:spPr>
          <a:xfrm>
            <a:off x="0" y="0"/>
            <a:ext cx="2971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Consequences of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Barycentric Rotation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B9EF41-ADA9-4E17-B3B6-08021C63A6A6}"/>
              </a:ext>
            </a:extLst>
          </p:cNvPr>
          <p:cNvSpPr/>
          <p:nvPr/>
        </p:nvSpPr>
        <p:spPr>
          <a:xfrm>
            <a:off x="3549512" y="0"/>
            <a:ext cx="8642488" cy="60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A5981A-4BC8-4AB4-8A78-C0A9ED7370DC}"/>
              </a:ext>
            </a:extLst>
          </p:cNvPr>
          <p:cNvSpPr/>
          <p:nvPr/>
        </p:nvSpPr>
        <p:spPr>
          <a:xfrm>
            <a:off x="2971800" y="-1"/>
            <a:ext cx="577712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50898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6BD2EF-04AC-43D5-A2BD-1751EF406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5727311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5EEA71-217A-41D0-8D28-EAA3248E0A08}"/>
              </a:ext>
            </a:extLst>
          </p:cNvPr>
          <p:cNvSpPr txBox="1"/>
          <p:nvPr/>
        </p:nvSpPr>
        <p:spPr>
          <a:xfrm>
            <a:off x="7543800" y="3810000"/>
            <a:ext cx="13716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3810000" y="3780692"/>
            <a:ext cx="3276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Mutually- Tidally-Locked Earth-Moon Rotation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766FAA-D52F-4E1D-9009-18E5BA0F177D}"/>
              </a:ext>
            </a:extLst>
          </p:cNvPr>
          <p:cNvSpPr/>
          <p:nvPr/>
        </p:nvSpPr>
        <p:spPr>
          <a:xfrm>
            <a:off x="104394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00A339-8A27-4FBC-9F92-E6FD212D88BF}"/>
              </a:ext>
            </a:extLst>
          </p:cNvPr>
          <p:cNvSpPr/>
          <p:nvPr/>
        </p:nvSpPr>
        <p:spPr>
          <a:xfrm>
            <a:off x="1397000" y="0"/>
            <a:ext cx="381000" cy="6858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71462"/>
      </p:ext>
    </p:extLst>
  </p:cSld>
  <p:clrMapOvr>
    <a:masterClrMapping/>
  </p:clrMapOvr>
  <p:transition spd="slow">
    <p:wip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5337C-195D-412C-8496-10150C3C90B5}"/>
              </a:ext>
            </a:extLst>
          </p:cNvPr>
          <p:cNvSpPr/>
          <p:nvPr/>
        </p:nvSpPr>
        <p:spPr>
          <a:xfrm>
            <a:off x="0" y="3969535"/>
            <a:ext cx="12192000" cy="2908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STAGE I - During the period of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System Rotation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FDAD4-69A3-42C0-AF51-D8F1989B0859}"/>
              </a:ext>
            </a:extLst>
          </p:cNvPr>
          <p:cNvSpPr/>
          <p:nvPr/>
        </p:nvSpPr>
        <p:spPr>
          <a:xfrm>
            <a:off x="-1" y="1315643"/>
            <a:ext cx="12192001" cy="2653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-381000" y="1113539"/>
            <a:ext cx="118872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1. </a:t>
            </a:r>
            <a:r>
              <a:rPr lang="en-US" sz="3200" b="1" u="sng" dirty="0"/>
              <a:t>BARYCENTRIC, tangential, centrifugal forces were active for 3 Gy</a:t>
            </a:r>
            <a:endParaRPr lang="en-US" sz="3200" b="1" dirty="0">
              <a:solidFill>
                <a:srgbClr val="FFFF00"/>
              </a:solidFill>
            </a:endParaRPr>
          </a:p>
          <a:p>
            <a:pPr lvl="2"/>
            <a:r>
              <a:rPr lang="en-US" sz="3600" b="1" dirty="0"/>
              <a:t>Continent building, </a:t>
            </a:r>
            <a:r>
              <a:rPr lang="en-US" sz="3600" b="1" dirty="0">
                <a:solidFill>
                  <a:srgbClr val="C00000"/>
                </a:solidFill>
              </a:rPr>
              <a:t>solid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C00000"/>
                </a:solidFill>
              </a:rPr>
              <a:t>FELSIC</a:t>
            </a:r>
            <a:r>
              <a:rPr lang="en-US" sz="3600" b="1" dirty="0"/>
              <a:t> minerals were transported on a </a:t>
            </a:r>
            <a:r>
              <a:rPr lang="en-US" sz="3600" b="1" dirty="0">
                <a:solidFill>
                  <a:srgbClr val="C00000"/>
                </a:solidFill>
              </a:rPr>
              <a:t>molten MAFIC ocean </a:t>
            </a:r>
            <a:r>
              <a:rPr lang="en-US" sz="3600" b="1" dirty="0"/>
              <a:t>to the far side of Earth to form PANGAEA</a:t>
            </a:r>
          </a:p>
          <a:p>
            <a:pPr marL="914400" lvl="3"/>
            <a:r>
              <a:rPr lang="en-US" sz="3600" b="1" dirty="0">
                <a:solidFill>
                  <a:schemeClr val="bg1"/>
                </a:solidFill>
              </a:rPr>
              <a:t>LUNAR HIGHLANDS were formed in a similar manner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2. </a:t>
            </a:r>
            <a:r>
              <a:rPr lang="en-US" sz="3600" b="1" u="sng" dirty="0">
                <a:solidFill>
                  <a:schemeClr val="accent1"/>
                </a:solidFill>
              </a:rPr>
              <a:t>There were no LUNAR tides – only minor SOLAR tides</a:t>
            </a:r>
            <a:r>
              <a:rPr lang="en-US" sz="3600" b="1" dirty="0">
                <a:solidFill>
                  <a:schemeClr val="accent1"/>
                </a:solidFill>
              </a:rPr>
              <a:t>     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Seas on shallow continental shelves were CALM      	Cyanobacteria proliferated (STROMATOLITES)</a:t>
            </a:r>
          </a:p>
          <a:p>
            <a:pPr lvl="2"/>
            <a:r>
              <a:rPr lang="en-US" sz="3600" b="1" dirty="0">
                <a:solidFill>
                  <a:schemeClr val="accent1"/>
                </a:solidFill>
              </a:rPr>
              <a:t>Cyanobacteria enriched the Atmosphere in Oxygen</a:t>
            </a:r>
          </a:p>
          <a:p>
            <a:pPr lvl="2"/>
            <a:r>
              <a:rPr lang="en-US" sz="3200" b="1" dirty="0">
                <a:solidFill>
                  <a:schemeClr val="accent1"/>
                </a:solidFill>
              </a:rPr>
              <a:t>     and opened the gateway for oxygen-breathing life forms.</a:t>
            </a:r>
            <a:endParaRPr lang="en-US" sz="32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4491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5337C-195D-412C-8496-10150C3C90B5}"/>
              </a:ext>
            </a:extLst>
          </p:cNvPr>
          <p:cNvSpPr/>
          <p:nvPr/>
        </p:nvSpPr>
        <p:spPr>
          <a:xfrm>
            <a:off x="0" y="3969535"/>
            <a:ext cx="12192000" cy="29082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STAGE I - During the period of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System Rotation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FDAD4-69A3-42C0-AF51-D8F1989B0859}"/>
              </a:ext>
            </a:extLst>
          </p:cNvPr>
          <p:cNvSpPr/>
          <p:nvPr/>
        </p:nvSpPr>
        <p:spPr>
          <a:xfrm>
            <a:off x="-1" y="1315643"/>
            <a:ext cx="12192001" cy="2653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-381000" y="1113539"/>
            <a:ext cx="118872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1. </a:t>
            </a:r>
            <a:r>
              <a:rPr lang="en-US" sz="3200" b="1" u="sng" dirty="0"/>
              <a:t>BARYCENTRIC, tangential, centrifugal forces were active for 3 Gy</a:t>
            </a:r>
            <a:endParaRPr lang="en-US" sz="3200" b="1" dirty="0">
              <a:solidFill>
                <a:srgbClr val="FFFF00"/>
              </a:solidFill>
            </a:endParaRPr>
          </a:p>
          <a:p>
            <a:pPr lvl="2"/>
            <a:r>
              <a:rPr lang="en-US" sz="3600" b="1" dirty="0"/>
              <a:t>Continent building, </a:t>
            </a:r>
            <a:r>
              <a:rPr lang="en-US" sz="3600" b="1" dirty="0">
                <a:solidFill>
                  <a:srgbClr val="C00000"/>
                </a:solidFill>
              </a:rPr>
              <a:t>solid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C00000"/>
                </a:solidFill>
              </a:rPr>
              <a:t>FELSIC</a:t>
            </a:r>
            <a:r>
              <a:rPr lang="en-US" sz="3600" b="1" dirty="0"/>
              <a:t> minerals were transported on a </a:t>
            </a:r>
            <a:r>
              <a:rPr lang="en-US" sz="3600" b="1" dirty="0">
                <a:solidFill>
                  <a:srgbClr val="C00000"/>
                </a:solidFill>
              </a:rPr>
              <a:t>molten MAFIC ocean </a:t>
            </a:r>
            <a:r>
              <a:rPr lang="en-US" sz="3600" b="1" dirty="0"/>
              <a:t>to the far side of Earth to form PANGAEA</a:t>
            </a:r>
          </a:p>
          <a:p>
            <a:pPr marL="914400" lvl="3"/>
            <a:r>
              <a:rPr lang="en-US" sz="3600" b="1" dirty="0">
                <a:solidFill>
                  <a:srgbClr val="C00000"/>
                </a:solidFill>
              </a:rPr>
              <a:t>LUNAR HIGHLANDS </a:t>
            </a:r>
            <a:r>
              <a:rPr lang="en-US" sz="3600" b="1" dirty="0"/>
              <a:t>were formed in a similar manner</a:t>
            </a:r>
            <a:r>
              <a:rPr lang="en-US" sz="3200" b="1" dirty="0"/>
              <a:t>.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2. </a:t>
            </a:r>
            <a:r>
              <a:rPr lang="en-US" sz="3600" b="1" u="sng" dirty="0">
                <a:solidFill>
                  <a:schemeClr val="accent1"/>
                </a:solidFill>
              </a:rPr>
              <a:t>There were no LUNAR tides – only minor SOLAR tides</a:t>
            </a:r>
            <a:r>
              <a:rPr lang="en-US" sz="3600" b="1" dirty="0">
                <a:solidFill>
                  <a:schemeClr val="accent1"/>
                </a:solidFill>
              </a:rPr>
              <a:t>     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Seas on shallow continental shelves were CALM      	Cyanobacteria proliferated (STROMATOLITES)</a:t>
            </a:r>
          </a:p>
          <a:p>
            <a:pPr lvl="2"/>
            <a:r>
              <a:rPr lang="en-US" sz="3600" b="1" dirty="0">
                <a:solidFill>
                  <a:schemeClr val="accent1"/>
                </a:solidFill>
              </a:rPr>
              <a:t>Cyanobacteria enriched the Atmosphere in Oxygen</a:t>
            </a:r>
          </a:p>
          <a:p>
            <a:pPr lvl="2"/>
            <a:r>
              <a:rPr lang="en-US" sz="3200" b="1" dirty="0">
                <a:solidFill>
                  <a:schemeClr val="accent1"/>
                </a:solidFill>
              </a:rPr>
              <a:t>     and opened the gateway for oxygen-breathing life forms.</a:t>
            </a:r>
            <a:endParaRPr lang="en-US" sz="32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364763"/>
      </p:ext>
    </p:extLst>
  </p:cSld>
  <p:clrMapOvr>
    <a:masterClrMapping/>
  </p:clrMapOvr>
  <p:transition spd="slow">
    <p:wip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5337C-195D-412C-8496-10150C3C90B5}"/>
              </a:ext>
            </a:extLst>
          </p:cNvPr>
          <p:cNvSpPr/>
          <p:nvPr/>
        </p:nvSpPr>
        <p:spPr>
          <a:xfrm>
            <a:off x="0" y="3969535"/>
            <a:ext cx="12192000" cy="290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STAGE I - During the period of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System Rotation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FDAD4-69A3-42C0-AF51-D8F1989B0859}"/>
              </a:ext>
            </a:extLst>
          </p:cNvPr>
          <p:cNvSpPr/>
          <p:nvPr/>
        </p:nvSpPr>
        <p:spPr>
          <a:xfrm>
            <a:off x="-1" y="1315643"/>
            <a:ext cx="12192001" cy="2653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-381000" y="1113539"/>
            <a:ext cx="118872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1. </a:t>
            </a:r>
            <a:r>
              <a:rPr lang="en-US" sz="3200" b="1" u="sng" dirty="0"/>
              <a:t>BARYCENTRIC, tangential, centrifugal forces were active for 3 Gy</a:t>
            </a:r>
            <a:endParaRPr lang="en-US" sz="3200" b="1" dirty="0">
              <a:solidFill>
                <a:srgbClr val="FFFF00"/>
              </a:solidFill>
            </a:endParaRPr>
          </a:p>
          <a:p>
            <a:pPr lvl="2"/>
            <a:r>
              <a:rPr lang="en-US" sz="3600" b="1" dirty="0"/>
              <a:t>Continent building, </a:t>
            </a:r>
            <a:r>
              <a:rPr lang="en-US" sz="3600" b="1" dirty="0">
                <a:solidFill>
                  <a:srgbClr val="C00000"/>
                </a:solidFill>
              </a:rPr>
              <a:t>solid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C00000"/>
                </a:solidFill>
              </a:rPr>
              <a:t>FELSIC</a:t>
            </a:r>
            <a:r>
              <a:rPr lang="en-US" sz="3600" b="1" dirty="0"/>
              <a:t> minerals were transported on a </a:t>
            </a:r>
            <a:r>
              <a:rPr lang="en-US" sz="3600" b="1" dirty="0">
                <a:solidFill>
                  <a:srgbClr val="C00000"/>
                </a:solidFill>
              </a:rPr>
              <a:t>molten MAFIC ocean </a:t>
            </a:r>
            <a:r>
              <a:rPr lang="en-US" sz="3600" b="1" dirty="0"/>
              <a:t>to the far side of Earth to form PANGAEA</a:t>
            </a:r>
          </a:p>
          <a:p>
            <a:pPr marL="914400" lvl="3"/>
            <a:r>
              <a:rPr lang="en-US" sz="3600" b="1" dirty="0">
                <a:solidFill>
                  <a:srgbClr val="C00000"/>
                </a:solidFill>
              </a:rPr>
              <a:t>LUNAR HIGHLANDS </a:t>
            </a:r>
            <a:r>
              <a:rPr lang="en-US" sz="3600" b="1" dirty="0"/>
              <a:t>were formed in a similar manner</a:t>
            </a:r>
            <a:r>
              <a:rPr lang="en-US" sz="3200" b="1" dirty="0"/>
              <a:t>.</a:t>
            </a:r>
          </a:p>
          <a:p>
            <a:pPr lvl="1"/>
            <a:r>
              <a:rPr lang="en-US" sz="3600" b="1" dirty="0"/>
              <a:t>2. </a:t>
            </a:r>
            <a:r>
              <a:rPr lang="en-US" sz="3600" b="1" u="sng" dirty="0"/>
              <a:t>There were no </a:t>
            </a:r>
            <a:r>
              <a:rPr lang="en-US" sz="3600" b="1" u="sng" dirty="0">
                <a:solidFill>
                  <a:srgbClr val="C00000"/>
                </a:solidFill>
              </a:rPr>
              <a:t>LUNAR</a:t>
            </a:r>
            <a:r>
              <a:rPr lang="en-US" sz="3600" b="1" u="sng" dirty="0"/>
              <a:t> tides</a:t>
            </a:r>
            <a:r>
              <a:rPr lang="en-US" sz="3600" b="1" dirty="0"/>
              <a:t> – </a:t>
            </a:r>
            <a:r>
              <a:rPr lang="en-US" sz="3600" b="1" u="sng" dirty="0"/>
              <a:t>only minor </a:t>
            </a:r>
            <a:r>
              <a:rPr lang="en-US" sz="3600" b="1" u="sng" dirty="0">
                <a:solidFill>
                  <a:srgbClr val="C00000"/>
                </a:solidFill>
              </a:rPr>
              <a:t>SOLAR</a:t>
            </a:r>
            <a:r>
              <a:rPr lang="en-US" sz="3600" b="1" u="sng" dirty="0"/>
              <a:t> tides</a:t>
            </a:r>
            <a:r>
              <a:rPr lang="en-US" sz="3600" b="1" dirty="0"/>
              <a:t>     </a:t>
            </a:r>
          </a:p>
          <a:p>
            <a:pPr lvl="1"/>
            <a:r>
              <a:rPr lang="en-US" sz="3600" b="1" dirty="0"/>
              <a:t>Seas on shallow continental shelves were CALM      	Cyanobacteria proliferated (STROMATOLITES)</a:t>
            </a:r>
          </a:p>
          <a:p>
            <a:pPr lvl="2"/>
            <a:r>
              <a:rPr lang="en-US" sz="3600" b="1" dirty="0"/>
              <a:t>Cyanobacteria enriched the Atmosphere in Oxygen</a:t>
            </a:r>
          </a:p>
          <a:p>
            <a:pPr lvl="2"/>
            <a:r>
              <a:rPr lang="en-US" sz="3200" b="1" dirty="0">
                <a:solidFill>
                  <a:schemeClr val="bg1"/>
                </a:solidFill>
              </a:rPr>
              <a:t>     and opened the gateway for oxygen-breathing life forms.</a:t>
            </a:r>
            <a:endParaRPr lang="en-US" sz="32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52579"/>
      </p:ext>
    </p:extLst>
  </p:cSld>
  <p:clrMapOvr>
    <a:masterClrMapping/>
  </p:clrMapOvr>
  <p:transition spd="slow">
    <p:wip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5337C-195D-412C-8496-10150C3C90B5}"/>
              </a:ext>
            </a:extLst>
          </p:cNvPr>
          <p:cNvSpPr/>
          <p:nvPr/>
        </p:nvSpPr>
        <p:spPr>
          <a:xfrm>
            <a:off x="0" y="3969535"/>
            <a:ext cx="12192000" cy="2908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0" y="19817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STAGE I - During the period of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</a:rPr>
              <a:t>Mutually, Tidally Locked System Rotation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FDAD4-69A3-42C0-AF51-D8F1989B0859}"/>
              </a:ext>
            </a:extLst>
          </p:cNvPr>
          <p:cNvSpPr/>
          <p:nvPr/>
        </p:nvSpPr>
        <p:spPr>
          <a:xfrm>
            <a:off x="-1" y="1315643"/>
            <a:ext cx="12192001" cy="26538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-381000" y="1113539"/>
            <a:ext cx="118872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>
              <a:solidFill>
                <a:srgbClr val="FFFF00"/>
              </a:solidFill>
            </a:endParaRPr>
          </a:p>
          <a:p>
            <a:pPr lvl="1"/>
            <a:r>
              <a:rPr lang="en-US" sz="3200" b="1" dirty="0"/>
              <a:t>1. </a:t>
            </a:r>
            <a:r>
              <a:rPr lang="en-US" sz="3200" b="1" u="sng" dirty="0"/>
              <a:t>BARYCENTRIC, tangential, centrifugal forces were active for 3 Gy</a:t>
            </a:r>
            <a:endParaRPr lang="en-US" sz="3200" b="1" dirty="0">
              <a:solidFill>
                <a:srgbClr val="FFFF00"/>
              </a:solidFill>
            </a:endParaRPr>
          </a:p>
          <a:p>
            <a:pPr lvl="2"/>
            <a:r>
              <a:rPr lang="en-US" sz="3600" b="1" dirty="0"/>
              <a:t>Continent building, </a:t>
            </a:r>
            <a:r>
              <a:rPr lang="en-US" sz="3600" b="1" dirty="0">
                <a:solidFill>
                  <a:srgbClr val="C00000"/>
                </a:solidFill>
              </a:rPr>
              <a:t>solid</a:t>
            </a:r>
            <a:r>
              <a:rPr lang="en-US" sz="3600" b="1" dirty="0"/>
              <a:t> </a:t>
            </a:r>
            <a:r>
              <a:rPr lang="en-US" sz="3600" b="1" dirty="0">
                <a:solidFill>
                  <a:srgbClr val="C00000"/>
                </a:solidFill>
              </a:rPr>
              <a:t>FELSIC</a:t>
            </a:r>
            <a:r>
              <a:rPr lang="en-US" sz="3600" b="1" dirty="0"/>
              <a:t> minerals were transported on a </a:t>
            </a:r>
            <a:r>
              <a:rPr lang="en-US" sz="3600" b="1" dirty="0">
                <a:solidFill>
                  <a:srgbClr val="C00000"/>
                </a:solidFill>
              </a:rPr>
              <a:t>molten MAFIC ocean </a:t>
            </a:r>
            <a:r>
              <a:rPr lang="en-US" sz="3600" b="1" dirty="0"/>
              <a:t>to the far side of Earth to form PANGAEA</a:t>
            </a:r>
          </a:p>
          <a:p>
            <a:pPr marL="914400" lvl="3"/>
            <a:r>
              <a:rPr lang="en-US" sz="3600" b="1" dirty="0">
                <a:solidFill>
                  <a:srgbClr val="C00000"/>
                </a:solidFill>
              </a:rPr>
              <a:t>LUNAR HIGHLANDS </a:t>
            </a:r>
            <a:r>
              <a:rPr lang="en-US" sz="3600" b="1" dirty="0"/>
              <a:t>were formed in a similar manner</a:t>
            </a:r>
            <a:r>
              <a:rPr lang="en-US" sz="3200" b="1" dirty="0"/>
              <a:t>.</a:t>
            </a:r>
          </a:p>
          <a:p>
            <a:pPr lvl="1"/>
            <a:r>
              <a:rPr lang="en-US" sz="3600" b="1" dirty="0"/>
              <a:t>2. </a:t>
            </a:r>
            <a:r>
              <a:rPr lang="en-US" sz="3600" b="1" u="sng" dirty="0"/>
              <a:t>There were no </a:t>
            </a:r>
            <a:r>
              <a:rPr lang="en-US" sz="3600" b="1" u="sng" dirty="0">
                <a:solidFill>
                  <a:srgbClr val="C00000"/>
                </a:solidFill>
              </a:rPr>
              <a:t>LUNAR</a:t>
            </a:r>
            <a:r>
              <a:rPr lang="en-US" sz="3600" b="1" u="sng" dirty="0"/>
              <a:t> tides</a:t>
            </a:r>
            <a:r>
              <a:rPr lang="en-US" sz="3600" b="1" dirty="0"/>
              <a:t> – </a:t>
            </a:r>
            <a:r>
              <a:rPr lang="en-US" sz="3600" b="1" u="sng" dirty="0"/>
              <a:t>only minor </a:t>
            </a:r>
            <a:r>
              <a:rPr lang="en-US" sz="3600" b="1" u="sng" dirty="0">
                <a:solidFill>
                  <a:srgbClr val="C00000"/>
                </a:solidFill>
              </a:rPr>
              <a:t>SOLAR</a:t>
            </a:r>
            <a:r>
              <a:rPr lang="en-US" sz="3600" b="1" u="sng" dirty="0"/>
              <a:t> tides</a:t>
            </a:r>
            <a:r>
              <a:rPr lang="en-US" sz="3600" b="1" dirty="0"/>
              <a:t>     </a:t>
            </a:r>
          </a:p>
          <a:p>
            <a:pPr lvl="1"/>
            <a:r>
              <a:rPr lang="en-US" sz="3600" b="1" dirty="0"/>
              <a:t>Seas on shallow continental shelves were CALM      	Cyanobacteria proliferated (STROMATOLITES)</a:t>
            </a:r>
          </a:p>
          <a:p>
            <a:pPr lvl="2"/>
            <a:r>
              <a:rPr lang="en-US" sz="3600" b="1" dirty="0"/>
              <a:t>Cyanobacteria enriched the Atmosphere in Oxygen</a:t>
            </a:r>
          </a:p>
          <a:p>
            <a:pPr lvl="2"/>
            <a:r>
              <a:rPr lang="en-US" sz="3200" b="1" dirty="0">
                <a:solidFill>
                  <a:srgbClr val="C00000"/>
                </a:solidFill>
              </a:rPr>
              <a:t>     and opened the gateway for oxygen-breathing life forms.</a:t>
            </a:r>
            <a:endParaRPr lang="en-US" sz="32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16577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18ED0-DD44-4859-880E-BE7449E76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273CE-9B55-4E1B-89C2-FD7C468DC75D}"/>
              </a:ext>
            </a:extLst>
          </p:cNvPr>
          <p:cNvSpPr txBox="1"/>
          <p:nvPr/>
        </p:nvSpPr>
        <p:spPr>
          <a:xfrm>
            <a:off x="533400" y="104118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328 Years</a:t>
            </a:r>
          </a:p>
          <a:p>
            <a:r>
              <a:rPr lang="en-US" sz="4000" b="1" u="sng" dirty="0">
                <a:solidFill>
                  <a:schemeClr val="bg1"/>
                </a:solidFill>
              </a:rPr>
              <a:t>after Ortelius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F5472-5B4F-4937-910A-7914757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9" y="1600199"/>
            <a:ext cx="3797101" cy="50323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E1BB80-266D-4ED9-B641-9CE473A7D1B0}"/>
              </a:ext>
            </a:extLst>
          </p:cNvPr>
          <p:cNvSpPr/>
          <p:nvPr/>
        </p:nvSpPr>
        <p:spPr>
          <a:xfrm>
            <a:off x="5149949" y="1613873"/>
            <a:ext cx="6387901" cy="1227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8A2A60-0407-4664-9E10-D812C17C90C4}"/>
              </a:ext>
            </a:extLst>
          </p:cNvPr>
          <p:cNvSpPr txBox="1"/>
          <p:nvPr/>
        </p:nvSpPr>
        <p:spPr>
          <a:xfrm>
            <a:off x="4648200" y="269791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Herr </a:t>
            </a:r>
            <a:r>
              <a:rPr lang="en-US" sz="3600" b="1" dirty="0" err="1">
                <a:solidFill>
                  <a:srgbClr val="FFFF00"/>
                </a:solidFill>
              </a:rPr>
              <a:t>Doktor</a:t>
            </a:r>
            <a:r>
              <a:rPr lang="en-US" sz="3600" b="1" dirty="0">
                <a:solidFill>
                  <a:srgbClr val="FFFF00"/>
                </a:solidFill>
              </a:rPr>
              <a:t> Professor Alfred Wegener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Published a book in 1915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600" b="1" dirty="0"/>
              <a:t>The Origin of Oceans and </a:t>
            </a:r>
          </a:p>
          <a:p>
            <a:pPr algn="ctr"/>
            <a:r>
              <a:rPr lang="en-US" sz="3600" b="1" dirty="0"/>
              <a:t>Continents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BDA073-060B-4B74-A27C-8707B725C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132113"/>
            <a:ext cx="4800600" cy="34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58042"/>
      </p:ext>
    </p:extLst>
  </p:cSld>
  <p:clrMapOvr>
    <a:masterClrMapping/>
  </p:clrMapOvr>
  <p:transition spd="slow">
    <p:wipe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E6BD2EF-04AC-43D5-A2BD-1751EF406C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8218652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75EEA71-217A-41D0-8D28-EAA3248E0A08}"/>
              </a:ext>
            </a:extLst>
          </p:cNvPr>
          <p:cNvSpPr txBox="1"/>
          <p:nvPr/>
        </p:nvSpPr>
        <p:spPr>
          <a:xfrm>
            <a:off x="7526215" y="3716215"/>
            <a:ext cx="1371600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Unlocked Earth Rotation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3810000" y="3780692"/>
            <a:ext cx="32766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Period of Mutually- Tidally-Locked Earth-Moon Rotation</a:t>
            </a:r>
          </a:p>
        </p:txBody>
      </p:sp>
    </p:spTree>
    <p:extLst>
      <p:ext uri="{BB962C8B-B14F-4D97-AF65-F5344CB8AC3E}">
        <p14:creationId xmlns:p14="http://schemas.microsoft.com/office/powerpoint/2010/main" val="854546407"/>
      </p:ext>
    </p:extLst>
  </p:cSld>
  <p:clrMapOvr>
    <a:masterClrMapping/>
  </p:clrMapOvr>
  <p:transition spd="slow">
    <p:wip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824BB6-A359-4A5E-BD79-3602A6336B44}"/>
              </a:ext>
            </a:extLst>
          </p:cNvPr>
          <p:cNvSpPr/>
          <p:nvPr/>
        </p:nvSpPr>
        <p:spPr>
          <a:xfrm>
            <a:off x="6096000" y="217541"/>
            <a:ext cx="1912549" cy="804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7F258B-65C1-4504-9B31-48DFEE38C216}"/>
              </a:ext>
            </a:extLst>
          </p:cNvPr>
          <p:cNvSpPr/>
          <p:nvPr/>
        </p:nvSpPr>
        <p:spPr>
          <a:xfrm>
            <a:off x="8610600" y="217541"/>
            <a:ext cx="2057400" cy="804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215660" y="2828835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Period of Mutually-Tidally-Locked</a:t>
            </a:r>
          </a:p>
          <a:p>
            <a:pPr algn="ctr"/>
            <a:r>
              <a:rPr lang="en-US" sz="3200" b="1" dirty="0"/>
              <a:t>Earth-Moon Rotation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B647C20-39FC-4E9B-A32F-138335F5ABB9}"/>
              </a:ext>
            </a:extLst>
          </p:cNvPr>
          <p:cNvSpPr txBox="1"/>
          <p:nvPr/>
        </p:nvSpPr>
        <p:spPr>
          <a:xfrm>
            <a:off x="1053860" y="1828800"/>
            <a:ext cx="1600200" cy="715152"/>
          </a:xfrm>
          <a:prstGeom prst="rect">
            <a:avLst/>
          </a:prstGeom>
          <a:solidFill>
            <a:srgbClr val="FFFF00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Stage I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B6D2614-823F-4053-9D3A-0EBBF78AE72C}"/>
              </a:ext>
            </a:extLst>
          </p:cNvPr>
          <p:cNvSpPr txBox="1"/>
          <p:nvPr/>
        </p:nvSpPr>
        <p:spPr>
          <a:xfrm>
            <a:off x="9980403" y="1828800"/>
            <a:ext cx="1600200" cy="60953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Stage II</a:t>
            </a:r>
          </a:p>
          <a:p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339CB-A620-4505-8ACD-1C867856AB07}"/>
              </a:ext>
            </a:extLst>
          </p:cNvPr>
          <p:cNvSpPr txBox="1"/>
          <p:nvPr/>
        </p:nvSpPr>
        <p:spPr>
          <a:xfrm>
            <a:off x="3612670" y="952151"/>
            <a:ext cx="5973074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Occurs</a:t>
            </a:r>
          </a:p>
          <a:p>
            <a:pPr algn="ctr"/>
            <a:r>
              <a:rPr lang="en-US" sz="4000" b="1" dirty="0"/>
              <a:t>When Earth-Moon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Separation Distance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becomes so great </a:t>
            </a:r>
            <a:r>
              <a:rPr lang="en-US" sz="4000" b="1" dirty="0"/>
              <a:t>that</a:t>
            </a:r>
          </a:p>
          <a:p>
            <a:pPr algn="ctr"/>
            <a:r>
              <a:rPr lang="en-US" sz="4000" b="1" dirty="0"/>
              <a:t>Moon’s gravitational acceleration </a:t>
            </a:r>
            <a:r>
              <a:rPr lang="en-US" sz="4000" b="1" dirty="0">
                <a:solidFill>
                  <a:srgbClr val="C00000"/>
                </a:solidFill>
              </a:rPr>
              <a:t>is no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longer sufficient to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Tidally Lock Earth.</a:t>
            </a:r>
          </a:p>
          <a:p>
            <a:pPr algn="ctr"/>
            <a:r>
              <a:rPr lang="en-US" sz="44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Earth begins to rotate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9DE4A-1F0E-478C-ACDA-2C24F0060665}"/>
              </a:ext>
            </a:extLst>
          </p:cNvPr>
          <p:cNvSpPr txBox="1"/>
          <p:nvPr/>
        </p:nvSpPr>
        <p:spPr>
          <a:xfrm>
            <a:off x="2133600" y="203573"/>
            <a:ext cx="9181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Transition from Stage 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/>
              <a:t>to Stage 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731847"/>
      </p:ext>
    </p:extLst>
  </p:cSld>
  <p:clrMapOvr>
    <a:masterClrMapping/>
  </p:clrMapOvr>
  <p:transition spd="slow">
    <p:wip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7824BB6-A359-4A5E-BD79-3602A6336B44}"/>
              </a:ext>
            </a:extLst>
          </p:cNvPr>
          <p:cNvSpPr/>
          <p:nvPr/>
        </p:nvSpPr>
        <p:spPr>
          <a:xfrm>
            <a:off x="6096000" y="217541"/>
            <a:ext cx="1912549" cy="80481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7F258B-65C1-4504-9B31-48DFEE38C216}"/>
              </a:ext>
            </a:extLst>
          </p:cNvPr>
          <p:cNvSpPr/>
          <p:nvPr/>
        </p:nvSpPr>
        <p:spPr>
          <a:xfrm>
            <a:off x="8610600" y="217541"/>
            <a:ext cx="2057400" cy="8048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C71259-D63E-48C7-8E01-D0154529BD09}"/>
              </a:ext>
            </a:extLst>
          </p:cNvPr>
          <p:cNvSpPr/>
          <p:nvPr/>
        </p:nvSpPr>
        <p:spPr>
          <a:xfrm>
            <a:off x="3218731" y="5943600"/>
            <a:ext cx="6761672" cy="6968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8DAF589-5CDF-4A58-B680-B8E2753CF6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72210"/>
            <a:ext cx="140676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5EEA71-217A-41D0-8D28-EAA3248E0A08}"/>
              </a:ext>
            </a:extLst>
          </p:cNvPr>
          <p:cNvSpPr txBox="1"/>
          <p:nvPr/>
        </p:nvSpPr>
        <p:spPr>
          <a:xfrm>
            <a:off x="9677400" y="2828835"/>
            <a:ext cx="2206206" cy="286232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Period of Unlocked Earth Rotation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begins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2A4850-CC41-4C50-B53A-D1F8C2575520}"/>
              </a:ext>
            </a:extLst>
          </p:cNvPr>
          <p:cNvSpPr txBox="1"/>
          <p:nvPr/>
        </p:nvSpPr>
        <p:spPr>
          <a:xfrm>
            <a:off x="215660" y="2828835"/>
            <a:ext cx="327660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Period of Mutually-Tidally-Locked</a:t>
            </a:r>
          </a:p>
          <a:p>
            <a:pPr algn="ctr"/>
            <a:r>
              <a:rPr lang="en-US" sz="3200" b="1" dirty="0"/>
              <a:t>Earth-Moon Rotation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EB647C20-39FC-4E9B-A32F-138335F5ABB9}"/>
              </a:ext>
            </a:extLst>
          </p:cNvPr>
          <p:cNvSpPr txBox="1"/>
          <p:nvPr/>
        </p:nvSpPr>
        <p:spPr>
          <a:xfrm>
            <a:off x="1053860" y="1828800"/>
            <a:ext cx="1600200" cy="715152"/>
          </a:xfrm>
          <a:prstGeom prst="rect">
            <a:avLst/>
          </a:prstGeom>
          <a:solidFill>
            <a:srgbClr val="FFFF00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Stage I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0B6D2614-823F-4053-9D3A-0EBBF78AE72C}"/>
              </a:ext>
            </a:extLst>
          </p:cNvPr>
          <p:cNvSpPr txBox="1"/>
          <p:nvPr/>
        </p:nvSpPr>
        <p:spPr>
          <a:xfrm>
            <a:off x="9980403" y="1828800"/>
            <a:ext cx="1600200" cy="609539"/>
          </a:xfrm>
          <a:prstGeom prst="rect">
            <a:avLst/>
          </a:prstGeom>
          <a:solidFill>
            <a:schemeClr val="bg1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/>
              <a:t>Stage II</a:t>
            </a:r>
          </a:p>
          <a:p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7339CB-A620-4505-8ACD-1C867856AB07}"/>
              </a:ext>
            </a:extLst>
          </p:cNvPr>
          <p:cNvSpPr txBox="1"/>
          <p:nvPr/>
        </p:nvSpPr>
        <p:spPr>
          <a:xfrm>
            <a:off x="3612670" y="952151"/>
            <a:ext cx="597307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Occurs</a:t>
            </a:r>
          </a:p>
          <a:p>
            <a:pPr algn="ctr"/>
            <a:r>
              <a:rPr lang="en-US" sz="4000" b="1" dirty="0"/>
              <a:t>When Earth-Moon</a:t>
            </a:r>
          </a:p>
          <a:p>
            <a:pPr algn="ctr"/>
            <a:r>
              <a:rPr lang="en-US" sz="4000" b="1" dirty="0"/>
              <a:t>Separation Distance</a:t>
            </a:r>
          </a:p>
          <a:p>
            <a:pPr algn="ctr"/>
            <a:r>
              <a:rPr lang="en-US" sz="4000" b="1" dirty="0"/>
              <a:t>becomes so great that</a:t>
            </a:r>
          </a:p>
          <a:p>
            <a:pPr algn="ctr"/>
            <a:r>
              <a:rPr lang="en-US" sz="4000" b="1" dirty="0"/>
              <a:t>Moon’s gravitational acceleration is no</a:t>
            </a:r>
          </a:p>
          <a:p>
            <a:pPr algn="ctr"/>
            <a:r>
              <a:rPr lang="en-US" sz="4000" b="1" dirty="0"/>
              <a:t>longer sufficient to</a:t>
            </a:r>
          </a:p>
          <a:p>
            <a:pPr algn="ctr"/>
            <a:r>
              <a:rPr lang="en-US" sz="4400" b="1" dirty="0">
                <a:solidFill>
                  <a:srgbClr val="FFFF00"/>
                </a:solidFill>
              </a:rPr>
              <a:t>Tidally Lock Earth.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Earth begins to rotate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59DE4A-1F0E-478C-ACDA-2C24F0060665}"/>
              </a:ext>
            </a:extLst>
          </p:cNvPr>
          <p:cNvSpPr txBox="1"/>
          <p:nvPr/>
        </p:nvSpPr>
        <p:spPr>
          <a:xfrm>
            <a:off x="2133600" y="203573"/>
            <a:ext cx="91813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Transition from Stage I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/>
              <a:t>to Stage II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56095"/>
      </p:ext>
    </p:extLst>
  </p:cSld>
  <p:clrMapOvr>
    <a:masterClrMapping/>
  </p:clrMapOvr>
  <p:transition spd="slow">
    <p:wip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8965" y="43278"/>
            <a:ext cx="5243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46F649-423F-4C05-A50F-22FEAD03A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9" y="6107"/>
            <a:ext cx="6939386" cy="68518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93152"/>
      </p:ext>
    </p:extLst>
  </p:cSld>
  <p:clrMapOvr>
    <a:masterClrMapping/>
  </p:clrMapOvr>
  <p:transition spd="slow">
    <p:wip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8965" y="43278"/>
            <a:ext cx="52436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51C56F-EBF0-472C-A4B1-812B4C834479}"/>
              </a:ext>
            </a:extLst>
          </p:cNvPr>
          <p:cNvSpPr txBox="1"/>
          <p:nvPr/>
        </p:nvSpPr>
        <p:spPr>
          <a:xfrm>
            <a:off x="17931" y="4060448"/>
            <a:ext cx="5243648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Note that Earth still experiences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barycentric centrifugal forces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46F649-423F-4C05-A50F-22FEAD03AD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579" y="6107"/>
            <a:ext cx="6948352" cy="685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50609"/>
      </p:ext>
    </p:extLst>
  </p:cSld>
  <p:clrMapOvr>
    <a:masterClrMapping/>
  </p:clrMapOvr>
  <p:transition spd="slow">
    <p:wipe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32832" y="618521"/>
            <a:ext cx="12192000" cy="12864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/>
              <a:t>LUNAR TIDES, initially, were horrific – 800 m</a:t>
            </a:r>
          </a:p>
          <a:p>
            <a:pPr lvl="2"/>
            <a:r>
              <a:rPr lang="en-US" sz="3200" b="1" dirty="0"/>
              <a:t>Cyanobacteria were driven almost into extinction.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199658"/>
      </p:ext>
    </p:extLst>
  </p:cSld>
  <p:clrMapOvr>
    <a:masterClrMapping/>
  </p:clrMapOvr>
  <p:transition spd="slow">
    <p:wip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-15248" y="1609369"/>
            <a:ext cx="12192000" cy="6026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>
                <a:solidFill>
                  <a:srgbClr val="FFFF00"/>
                </a:solidFill>
              </a:rPr>
              <a:t>LUNAR TIDES, initially, were horrific – 800 m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Cyanobacteria were driven almost into extinction.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03C8E-6A7E-46F2-92A1-B403B86023D9}"/>
              </a:ext>
            </a:extLst>
          </p:cNvPr>
          <p:cNvSpPr txBox="1"/>
          <p:nvPr/>
        </p:nvSpPr>
        <p:spPr>
          <a:xfrm>
            <a:off x="0" y="1609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/>
              <a:t>BODILY EARTH TIDES </a:t>
            </a:r>
            <a:r>
              <a:rPr lang="en-US" sz="3200" b="1" dirty="0"/>
              <a:t>created magnitude 9 earthquakes - twice daily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38474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>
                <a:solidFill>
                  <a:srgbClr val="FFFF00"/>
                </a:solidFill>
              </a:rPr>
              <a:t>LUNAR TIDES, initially, were horrific – 800 m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Cyanobacteria were driven almost into extinction.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03C8E-6A7E-46F2-92A1-B403B86023D9}"/>
              </a:ext>
            </a:extLst>
          </p:cNvPr>
          <p:cNvSpPr txBox="1"/>
          <p:nvPr/>
        </p:nvSpPr>
        <p:spPr>
          <a:xfrm>
            <a:off x="0" y="1609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BODILY EARTH TIDES created magnitude 9 earthquakes - twice daily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-15248" y="3196478"/>
            <a:ext cx="12207249" cy="11283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EF4538C6-6CDE-4159-A155-F932A670779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849518"/>
              </p:ext>
            </p:extLst>
          </p:nvPr>
        </p:nvGraphicFramePr>
        <p:xfrm>
          <a:off x="2019300" y="3196478"/>
          <a:ext cx="8191500" cy="368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F4B4CD6-01D2-4193-8E6D-14AB5219DBFB}"/>
              </a:ext>
            </a:extLst>
          </p:cNvPr>
          <p:cNvSpPr/>
          <p:nvPr/>
        </p:nvSpPr>
        <p:spPr>
          <a:xfrm>
            <a:off x="9715498" y="3349822"/>
            <a:ext cx="2506999" cy="3584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AC16E4-CC93-4B47-981D-97A16C106AB4}"/>
              </a:ext>
            </a:extLst>
          </p:cNvPr>
          <p:cNvSpPr/>
          <p:nvPr/>
        </p:nvSpPr>
        <p:spPr>
          <a:xfrm>
            <a:off x="-22851" y="3349822"/>
            <a:ext cx="2042151" cy="3584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9C6902-1E62-4265-97E3-67A681301E08}"/>
              </a:ext>
            </a:extLst>
          </p:cNvPr>
          <p:cNvSpPr/>
          <p:nvPr/>
        </p:nvSpPr>
        <p:spPr>
          <a:xfrm>
            <a:off x="-19050" y="2156926"/>
            <a:ext cx="12214849" cy="10714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1B0CA-EE90-41A2-9A95-1B38B04FCEF6}"/>
              </a:ext>
            </a:extLst>
          </p:cNvPr>
          <p:cNvSpPr txBox="1"/>
          <p:nvPr/>
        </p:nvSpPr>
        <p:spPr>
          <a:xfrm>
            <a:off x="-26676" y="2256964"/>
            <a:ext cx="12230099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00B050"/>
                </a:solidFill>
              </a:rPr>
              <a:t>Good </a:t>
            </a:r>
            <a:r>
              <a:rPr lang="en-US" sz="3200" b="1" dirty="0"/>
              <a:t>News - EARTH’s Extreme tides diminished after ~ </a:t>
            </a:r>
            <a:r>
              <a:rPr lang="en-US" sz="3200" b="1" dirty="0">
                <a:solidFill>
                  <a:srgbClr val="C00000"/>
                </a:solidFill>
              </a:rPr>
              <a:t>200 My</a:t>
            </a:r>
            <a:r>
              <a:rPr lang="en-US" sz="3200" b="1" dirty="0"/>
              <a:t> as Earth-Moon separation distance increased</a:t>
            </a:r>
          </a:p>
        </p:txBody>
      </p:sp>
    </p:spTree>
    <p:extLst>
      <p:ext uri="{BB962C8B-B14F-4D97-AF65-F5344CB8AC3E}">
        <p14:creationId xmlns:p14="http://schemas.microsoft.com/office/powerpoint/2010/main" val="2476282119"/>
      </p:ext>
    </p:extLst>
  </p:cSld>
  <p:clrMapOvr>
    <a:masterClrMapping/>
  </p:clrMapOvr>
  <p:transition spd="slow">
    <p:wip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>
                <a:solidFill>
                  <a:srgbClr val="FFFF00"/>
                </a:solidFill>
              </a:rPr>
              <a:t>LUNAR TIDES, initially, were horrific – 800 m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Cyanobacteria were driven almost into extinction.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03C8E-6A7E-46F2-92A1-B403B86023D9}"/>
              </a:ext>
            </a:extLst>
          </p:cNvPr>
          <p:cNvSpPr txBox="1"/>
          <p:nvPr/>
        </p:nvSpPr>
        <p:spPr>
          <a:xfrm>
            <a:off x="0" y="1609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BODILY EARTH TIDES created magnitude 9 earthquakes twice daily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1B0CA-EE90-41A2-9A95-1B38B04FCEF6}"/>
              </a:ext>
            </a:extLst>
          </p:cNvPr>
          <p:cNvSpPr txBox="1"/>
          <p:nvPr/>
        </p:nvSpPr>
        <p:spPr>
          <a:xfrm>
            <a:off x="-15248" y="2302873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Good News - EARTH’s Extreme tides diminished after ~ 200 My as Earth-Moon separation distance increased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2837B-3D3D-4B3E-9506-D13DA6C69F4E}"/>
              </a:ext>
            </a:extLst>
          </p:cNvPr>
          <p:cNvSpPr txBox="1"/>
          <p:nvPr/>
        </p:nvSpPr>
        <p:spPr>
          <a:xfrm>
            <a:off x="0" y="3526291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0" y="4060448"/>
            <a:ext cx="12192000" cy="277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0" y="352780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EARTH is now in a state of imbalance due to PANGAEA’s location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/>
                </a:solidFill>
              </a:rPr>
              <a:t>IMBALANCED ROTATION of EARTH produced disruptive stresses that   Caused PANGAEA to crack and fracture, and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/>
                </a:solidFill>
              </a:rPr>
              <a:t>REBALANCING FORCES became, and </a:t>
            </a:r>
            <a:r>
              <a:rPr lang="en-US" sz="3200" b="1" u="sng" dirty="0">
                <a:solidFill>
                  <a:schemeClr val="bg1"/>
                </a:solidFill>
              </a:rPr>
              <a:t>REMAIN, the driving force </a:t>
            </a:r>
            <a:r>
              <a:rPr lang="en-US" sz="3200" b="1" dirty="0">
                <a:solidFill>
                  <a:schemeClr val="bg1"/>
                </a:solidFill>
              </a:rPr>
              <a:t>for continental drift.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      </a:t>
            </a:r>
            <a:r>
              <a:rPr lang="en-US" sz="4000" b="1" dirty="0">
                <a:solidFill>
                  <a:schemeClr val="bg1"/>
                </a:solidFill>
              </a:rPr>
              <a:t>Not convection currents in the asthenosphere</a:t>
            </a:r>
          </a:p>
        </p:txBody>
      </p:sp>
    </p:spTree>
    <p:extLst>
      <p:ext uri="{BB962C8B-B14F-4D97-AF65-F5344CB8AC3E}">
        <p14:creationId xmlns:p14="http://schemas.microsoft.com/office/powerpoint/2010/main" val="3374913226"/>
      </p:ext>
    </p:extLst>
  </p:cSld>
  <p:clrMapOvr>
    <a:masterClrMapping/>
  </p:clrMapOvr>
  <p:transition spd="slow">
    <p:wip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>
                <a:solidFill>
                  <a:srgbClr val="FFFF00"/>
                </a:solidFill>
              </a:rPr>
              <a:t>LUNAR TIDES, initially, were horrific – 800 m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Cyanobacteria were driven almost into extinction.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03C8E-6A7E-46F2-92A1-B403B86023D9}"/>
              </a:ext>
            </a:extLst>
          </p:cNvPr>
          <p:cNvSpPr txBox="1"/>
          <p:nvPr/>
        </p:nvSpPr>
        <p:spPr>
          <a:xfrm>
            <a:off x="0" y="1609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BODILY EARTH TIDES created magnitude 9 earthquakes twice daily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1B0CA-EE90-41A2-9A95-1B38B04FCEF6}"/>
              </a:ext>
            </a:extLst>
          </p:cNvPr>
          <p:cNvSpPr txBox="1"/>
          <p:nvPr/>
        </p:nvSpPr>
        <p:spPr>
          <a:xfrm>
            <a:off x="-15248" y="2302873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Good News - EARTH’s Extreme tides diminished after ~ 200 My as Earth-Moon separation distance increased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2837B-3D3D-4B3E-9506-D13DA6C69F4E}"/>
              </a:ext>
            </a:extLst>
          </p:cNvPr>
          <p:cNvSpPr txBox="1"/>
          <p:nvPr/>
        </p:nvSpPr>
        <p:spPr>
          <a:xfrm>
            <a:off x="0" y="3526291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0" y="4060448"/>
            <a:ext cx="12192000" cy="277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0" y="352780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EARTH is now in a state of imbalance due to PANGAEA’s location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IMBALANCED ROTATION of EARTH produced disruptive stresses that caused PANGAEA to crack and fracture, and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>
                <a:solidFill>
                  <a:schemeClr val="bg1"/>
                </a:solidFill>
              </a:rPr>
              <a:t>REBALANCING FORCES became, and </a:t>
            </a:r>
            <a:r>
              <a:rPr lang="en-US" sz="3200" b="1" u="sng" dirty="0">
                <a:solidFill>
                  <a:schemeClr val="bg1"/>
                </a:solidFill>
              </a:rPr>
              <a:t>REMAIN, the driving force </a:t>
            </a:r>
            <a:r>
              <a:rPr lang="en-US" sz="3200" b="1" dirty="0">
                <a:solidFill>
                  <a:schemeClr val="bg1"/>
                </a:solidFill>
              </a:rPr>
              <a:t>for continental drift.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      </a:t>
            </a:r>
            <a:r>
              <a:rPr lang="en-US" sz="4000" b="1" dirty="0">
                <a:solidFill>
                  <a:schemeClr val="bg1"/>
                </a:solidFill>
              </a:rPr>
              <a:t>Not convection currents in the asthenosphere</a:t>
            </a:r>
          </a:p>
        </p:txBody>
      </p:sp>
    </p:spTree>
    <p:extLst>
      <p:ext uri="{BB962C8B-B14F-4D97-AF65-F5344CB8AC3E}">
        <p14:creationId xmlns:p14="http://schemas.microsoft.com/office/powerpoint/2010/main" val="246135795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0818ED0-DD44-4859-880E-BE7449E76B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273CE-9B55-4E1B-89C2-FD7C468DC75D}"/>
              </a:ext>
            </a:extLst>
          </p:cNvPr>
          <p:cNvSpPr txBox="1"/>
          <p:nvPr/>
        </p:nvSpPr>
        <p:spPr>
          <a:xfrm>
            <a:off x="533400" y="104118"/>
            <a:ext cx="533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>
                <a:solidFill>
                  <a:schemeClr val="bg1"/>
                </a:solidFill>
              </a:rPr>
              <a:t>328 Years</a:t>
            </a:r>
          </a:p>
          <a:p>
            <a:r>
              <a:rPr lang="en-US" sz="4000" b="1" u="sng" dirty="0">
                <a:solidFill>
                  <a:schemeClr val="bg1"/>
                </a:solidFill>
              </a:rPr>
              <a:t>after Ortelius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F5472-5B4F-4937-910A-79147577E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99" y="1600199"/>
            <a:ext cx="3797101" cy="5032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5CF41C-F075-4EF5-85FE-A351BF6E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0" y="3050866"/>
            <a:ext cx="4914900" cy="353734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936BD3-FCAF-4D11-A7A1-65BA1A3BDB63}"/>
              </a:ext>
            </a:extLst>
          </p:cNvPr>
          <p:cNvSpPr/>
          <p:nvPr/>
        </p:nvSpPr>
        <p:spPr>
          <a:xfrm>
            <a:off x="5149949" y="1613873"/>
            <a:ext cx="6387901" cy="1227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7CF12E-6E3E-4A55-9140-3BF6CD1FC9D7}"/>
              </a:ext>
            </a:extLst>
          </p:cNvPr>
          <p:cNvSpPr txBox="1"/>
          <p:nvPr/>
        </p:nvSpPr>
        <p:spPr>
          <a:xfrm>
            <a:off x="4648200" y="269791"/>
            <a:ext cx="7543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Herr </a:t>
            </a:r>
            <a:r>
              <a:rPr lang="en-US" sz="3600" b="1" dirty="0" err="1">
                <a:solidFill>
                  <a:srgbClr val="FFFF00"/>
                </a:solidFill>
              </a:rPr>
              <a:t>Doktor</a:t>
            </a:r>
            <a:r>
              <a:rPr lang="en-US" sz="3600" b="1" dirty="0">
                <a:solidFill>
                  <a:srgbClr val="FFFF00"/>
                </a:solidFill>
              </a:rPr>
              <a:t> Professor Alfred Wegener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</a:rPr>
              <a:t>Published a book in 1915</a:t>
            </a:r>
          </a:p>
          <a:p>
            <a:pPr algn="ctr"/>
            <a:r>
              <a:rPr lang="en-US" sz="16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US" sz="3600" b="1" dirty="0"/>
              <a:t>The Origin of Oceans and </a:t>
            </a:r>
          </a:p>
          <a:p>
            <a:pPr algn="ctr"/>
            <a:r>
              <a:rPr lang="en-US" sz="3600" b="1" dirty="0"/>
              <a:t>Continents</a:t>
            </a:r>
          </a:p>
        </p:txBody>
      </p:sp>
    </p:spTree>
    <p:extLst>
      <p:ext uri="{BB962C8B-B14F-4D97-AF65-F5344CB8AC3E}">
        <p14:creationId xmlns:p14="http://schemas.microsoft.com/office/powerpoint/2010/main" val="2365726834"/>
      </p:ext>
    </p:extLst>
  </p:cSld>
  <p:clrMapOvr>
    <a:masterClrMapping/>
  </p:clrMapOvr>
  <p:transition spd="slow">
    <p:wip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>
                <a:solidFill>
                  <a:srgbClr val="FFFF00"/>
                </a:solidFill>
              </a:rPr>
              <a:t>LUNAR TIDES, initially, were horrific – 800 m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Cyanobacteria were driven almost into extinction.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03C8E-6A7E-46F2-92A1-B403B86023D9}"/>
              </a:ext>
            </a:extLst>
          </p:cNvPr>
          <p:cNvSpPr txBox="1"/>
          <p:nvPr/>
        </p:nvSpPr>
        <p:spPr>
          <a:xfrm>
            <a:off x="0" y="1609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BODILY EARTH TIDES created magnitude 9 earthquakes twice daily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1B0CA-EE90-41A2-9A95-1B38B04FCEF6}"/>
              </a:ext>
            </a:extLst>
          </p:cNvPr>
          <p:cNvSpPr txBox="1"/>
          <p:nvPr/>
        </p:nvSpPr>
        <p:spPr>
          <a:xfrm>
            <a:off x="-15248" y="2302873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Good News - EARTH’s Extreme tides diminished after ~ 200 My as Earth-Moon separation distance increased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2837B-3D3D-4B3E-9506-D13DA6C69F4E}"/>
              </a:ext>
            </a:extLst>
          </p:cNvPr>
          <p:cNvSpPr txBox="1"/>
          <p:nvPr/>
        </p:nvSpPr>
        <p:spPr>
          <a:xfrm>
            <a:off x="0" y="3526291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0" y="4060448"/>
            <a:ext cx="12192000" cy="277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0" y="352780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EARTH is now in a state of imbalance due to PANGAEA’s location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IMBALANCED ROTATION of EARTH produced disruptive stresses that caused PANGAEA to crack and fracture, and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REBALANCING FORCES became, and </a:t>
            </a:r>
            <a:r>
              <a:rPr lang="en-US" sz="3200" b="1" u="sng" dirty="0">
                <a:solidFill>
                  <a:srgbClr val="C00000"/>
                </a:solidFill>
              </a:rPr>
              <a:t>REMAIN,</a:t>
            </a:r>
            <a:r>
              <a:rPr lang="en-US" sz="3200" b="1" u="sng" dirty="0"/>
              <a:t> </a:t>
            </a:r>
            <a:r>
              <a:rPr lang="en-US" sz="3200" b="1" u="sng" dirty="0">
                <a:solidFill>
                  <a:srgbClr val="C00000"/>
                </a:solidFill>
              </a:rPr>
              <a:t>the driving force </a:t>
            </a:r>
            <a:r>
              <a:rPr lang="en-US" sz="3200" b="1" dirty="0"/>
              <a:t>for continental drift.</a:t>
            </a:r>
          </a:p>
          <a:p>
            <a:pPr lvl="1"/>
            <a:r>
              <a:rPr lang="en-US" sz="3200" b="1" dirty="0">
                <a:solidFill>
                  <a:schemeClr val="bg1"/>
                </a:solidFill>
              </a:rPr>
              <a:t>      </a:t>
            </a:r>
            <a:r>
              <a:rPr lang="en-US" sz="4000" b="1" dirty="0">
                <a:solidFill>
                  <a:schemeClr val="bg1"/>
                </a:solidFill>
              </a:rPr>
              <a:t>Not convection currents in the asthenosphere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56852"/>
      </p:ext>
    </p:extLst>
  </p:cSld>
  <p:clrMapOvr>
    <a:masterClrMapping/>
  </p:clrMapOvr>
  <p:transition spd="slow">
    <p:wip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982BF-9D57-4750-9261-416A4DD976E5}"/>
              </a:ext>
            </a:extLst>
          </p:cNvPr>
          <p:cNvSpPr txBox="1"/>
          <p:nvPr/>
        </p:nvSpPr>
        <p:spPr>
          <a:xfrm>
            <a:off x="-15248" y="19818"/>
            <a:ext cx="12207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STAGE II - The period of Unlocked Earth Rotation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0AA36-0873-4781-B29E-180A8309188D}"/>
              </a:ext>
            </a:extLst>
          </p:cNvPr>
          <p:cNvSpPr txBox="1"/>
          <p:nvPr/>
        </p:nvSpPr>
        <p:spPr>
          <a:xfrm>
            <a:off x="0" y="65526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u="sng" dirty="0">
                <a:solidFill>
                  <a:srgbClr val="FFFF00"/>
                </a:solidFill>
              </a:rPr>
              <a:t>LUNAR TIDES, initially, were horrific – 800 m</a:t>
            </a:r>
          </a:p>
          <a:p>
            <a:pPr lvl="2"/>
            <a:r>
              <a:rPr lang="en-US" sz="3200" b="1" dirty="0">
                <a:solidFill>
                  <a:srgbClr val="FFFF00"/>
                </a:solidFill>
              </a:rPr>
              <a:t>Cyanobacteria were driven almost into extinction.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D03C8E-6A7E-46F2-92A1-B403B86023D9}"/>
              </a:ext>
            </a:extLst>
          </p:cNvPr>
          <p:cNvSpPr txBox="1"/>
          <p:nvPr/>
        </p:nvSpPr>
        <p:spPr>
          <a:xfrm>
            <a:off x="0" y="160936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BODILY EARTH TIDES created magnitude 9 earthquakes twice daily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BAB64B-1544-4312-9065-2F2FE0BB3223}"/>
              </a:ext>
            </a:extLst>
          </p:cNvPr>
          <p:cNvSpPr txBox="1"/>
          <p:nvPr/>
        </p:nvSpPr>
        <p:spPr>
          <a:xfrm>
            <a:off x="2895601" y="-1935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1B0CA-EE90-41A2-9A95-1B38B04FCEF6}"/>
              </a:ext>
            </a:extLst>
          </p:cNvPr>
          <p:cNvSpPr txBox="1"/>
          <p:nvPr/>
        </p:nvSpPr>
        <p:spPr>
          <a:xfrm>
            <a:off x="-15248" y="2302873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>
                <a:solidFill>
                  <a:srgbClr val="FFFF00"/>
                </a:solidFill>
              </a:rPr>
              <a:t>Good News - EARTH’s Extreme tides diminished after ~ 200 My as Earth-Moon separation distance increased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2837B-3D3D-4B3E-9506-D13DA6C69F4E}"/>
              </a:ext>
            </a:extLst>
          </p:cNvPr>
          <p:cNvSpPr txBox="1"/>
          <p:nvPr/>
        </p:nvSpPr>
        <p:spPr>
          <a:xfrm>
            <a:off x="0" y="3526291"/>
            <a:ext cx="12191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1"/>
            <a:endParaRPr lang="en-US" sz="32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905117-2D8C-4167-8483-B1F5E6DC0AA7}"/>
              </a:ext>
            </a:extLst>
          </p:cNvPr>
          <p:cNvSpPr/>
          <p:nvPr/>
        </p:nvSpPr>
        <p:spPr>
          <a:xfrm>
            <a:off x="0" y="4060448"/>
            <a:ext cx="12192000" cy="2777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A8058-1EBB-49E2-9099-BE5B8CE1CBC7}"/>
              </a:ext>
            </a:extLst>
          </p:cNvPr>
          <p:cNvSpPr txBox="1"/>
          <p:nvPr/>
        </p:nvSpPr>
        <p:spPr>
          <a:xfrm>
            <a:off x="0" y="3527800"/>
            <a:ext cx="1219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3200" b="1" dirty="0"/>
              <a:t>EARTH is now in a state of imbalance due to PANGAEA’s location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IMBALANCED ROTATION of EARTH produced disruptive stresses that   Caused PANGAEA to crack and fracture, and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200" b="1" dirty="0"/>
              <a:t>REBALANCING FORCES became, and </a:t>
            </a:r>
            <a:r>
              <a:rPr lang="en-US" sz="3200" b="1" u="sng" dirty="0">
                <a:solidFill>
                  <a:srgbClr val="C00000"/>
                </a:solidFill>
              </a:rPr>
              <a:t>REMAIN,</a:t>
            </a:r>
            <a:r>
              <a:rPr lang="en-US" sz="3200" b="1" u="sng" dirty="0"/>
              <a:t> </a:t>
            </a:r>
            <a:r>
              <a:rPr lang="en-US" sz="3200" b="1" u="sng" dirty="0">
                <a:solidFill>
                  <a:srgbClr val="C00000"/>
                </a:solidFill>
              </a:rPr>
              <a:t>the driving force </a:t>
            </a:r>
            <a:r>
              <a:rPr lang="en-US" sz="3200" b="1" dirty="0"/>
              <a:t>for continental drift.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      </a:t>
            </a:r>
            <a:r>
              <a:rPr lang="en-US" sz="4000" b="1" dirty="0">
                <a:solidFill>
                  <a:srgbClr val="FF0000"/>
                </a:solidFill>
              </a:rPr>
              <a:t>Not convection currents in the asthenosphere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98412537"/>
      </p:ext>
    </p:extLst>
  </p:cSld>
  <p:clrMapOvr>
    <a:masterClrMapping/>
  </p:clrMapOvr>
  <p:transition spd="slow">
    <p:wipe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-7716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584E76-8585-4675-A88C-8F444ADE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96E38-A738-4FF7-A47A-5F8D3222B52D}"/>
              </a:ext>
            </a:extLst>
          </p:cNvPr>
          <p:cNvSpPr txBox="1"/>
          <p:nvPr/>
        </p:nvSpPr>
        <p:spPr>
          <a:xfrm>
            <a:off x="0" y="128075"/>
            <a:ext cx="1219200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This is the</a:t>
            </a:r>
          </a:p>
          <a:p>
            <a:pPr algn="ctr"/>
            <a:r>
              <a:rPr lang="en-US" sz="6000" b="1" dirty="0">
                <a:solidFill>
                  <a:srgbClr val="FFFF00"/>
                </a:solidFill>
              </a:rPr>
              <a:t>HOW and WHY</a:t>
            </a:r>
          </a:p>
          <a:p>
            <a:pPr algn="ctr"/>
            <a:endParaRPr lang="en-US" sz="4800" b="1" dirty="0">
              <a:solidFill>
                <a:srgbClr val="FFFF00"/>
              </a:solidFill>
            </a:endParaRPr>
          </a:p>
          <a:p>
            <a:pPr algn="ctr"/>
            <a:endParaRPr lang="en-US" sz="4800" b="1" dirty="0">
              <a:solidFill>
                <a:srgbClr val="FFFF00"/>
              </a:solidFill>
            </a:endParaRPr>
          </a:p>
          <a:p>
            <a:pPr algn="ctr"/>
            <a:endParaRPr lang="en-US" sz="2800" b="1" dirty="0">
              <a:solidFill>
                <a:srgbClr val="FFFF00"/>
              </a:solidFill>
            </a:endParaRPr>
          </a:p>
          <a:p>
            <a:pPr algn="ctr"/>
            <a:r>
              <a:rPr lang="en-US" sz="4800" b="1" dirty="0">
                <a:solidFill>
                  <a:srgbClr val="FFFF00"/>
                </a:solidFill>
              </a:rPr>
              <a:t>of</a:t>
            </a:r>
          </a:p>
          <a:p>
            <a:pPr algn="ctr"/>
            <a:r>
              <a:rPr lang="en-US" sz="6600" b="1" dirty="0">
                <a:solidFill>
                  <a:srgbClr val="FFFF00"/>
                </a:solidFill>
              </a:rPr>
              <a:t>CONTINENTAL DRIFT &amp;</a:t>
            </a:r>
          </a:p>
          <a:p>
            <a:pPr algn="ctr"/>
            <a:r>
              <a:rPr lang="en-US" sz="6600" b="1" dirty="0">
                <a:solidFill>
                  <a:srgbClr val="FFFF00"/>
                </a:solidFill>
              </a:rPr>
              <a:t>PLATE TECTONICS</a:t>
            </a:r>
          </a:p>
        </p:txBody>
      </p:sp>
    </p:spTree>
    <p:extLst>
      <p:ext uri="{BB962C8B-B14F-4D97-AF65-F5344CB8AC3E}">
        <p14:creationId xmlns:p14="http://schemas.microsoft.com/office/powerpoint/2010/main" val="625986532"/>
      </p:ext>
    </p:extLst>
  </p:cSld>
  <p:clrMapOvr>
    <a:masterClrMapping/>
  </p:clrMapOvr>
  <p:transition spd="slow">
    <p:wip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691166-CC8B-42A0-9698-BA15E7FE2A94}"/>
              </a:ext>
            </a:extLst>
          </p:cNvPr>
          <p:cNvSpPr/>
          <p:nvPr/>
        </p:nvSpPr>
        <p:spPr>
          <a:xfrm>
            <a:off x="0" y="-7716"/>
            <a:ext cx="12191999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90AA52-C7FF-4510-BED8-7508D76BF95D}"/>
              </a:ext>
            </a:extLst>
          </p:cNvPr>
          <p:cNvSpPr txBox="1"/>
          <p:nvPr/>
        </p:nvSpPr>
        <p:spPr>
          <a:xfrm>
            <a:off x="5867400" y="1"/>
            <a:ext cx="4584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67E4F-1AEE-4143-B4AA-FE2463FB7874}"/>
              </a:ext>
            </a:extLst>
          </p:cNvPr>
          <p:cNvSpPr txBox="1"/>
          <p:nvPr/>
        </p:nvSpPr>
        <p:spPr>
          <a:xfrm>
            <a:off x="1524000" y="4953000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584E76-8585-4675-A88C-8F444ADEE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896E38-A738-4FF7-A47A-5F8D3222B52D}"/>
              </a:ext>
            </a:extLst>
          </p:cNvPr>
          <p:cNvSpPr txBox="1"/>
          <p:nvPr/>
        </p:nvSpPr>
        <p:spPr>
          <a:xfrm>
            <a:off x="0" y="363283"/>
            <a:ext cx="12192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</a:rPr>
              <a:t>Thank you for</a:t>
            </a:r>
          </a:p>
          <a:p>
            <a:pPr algn="ctr"/>
            <a:endParaRPr lang="en-US" sz="7200" b="1" dirty="0">
              <a:solidFill>
                <a:srgbClr val="FFFF00"/>
              </a:solidFill>
            </a:endParaRP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  <a:p>
            <a:pPr algn="ctr"/>
            <a:endParaRPr lang="en-US" sz="4000" b="1">
              <a:solidFill>
                <a:srgbClr val="FFFF00"/>
              </a:solidFill>
            </a:endParaRP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  <a:p>
            <a:pPr algn="ctr"/>
            <a:r>
              <a:rPr lang="en-US" sz="7200" b="1" dirty="0">
                <a:solidFill>
                  <a:srgbClr val="FFFF00"/>
                </a:solidFill>
              </a:rPr>
              <a:t>Your time and attention.</a:t>
            </a:r>
          </a:p>
        </p:txBody>
      </p:sp>
    </p:spTree>
    <p:extLst>
      <p:ext uri="{BB962C8B-B14F-4D97-AF65-F5344CB8AC3E}">
        <p14:creationId xmlns:p14="http://schemas.microsoft.com/office/powerpoint/2010/main" val="357001348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5029</TotalTime>
  <Words>3169</Words>
  <Application>Microsoft Office PowerPoint</Application>
  <PresentationFormat>Widescreen</PresentationFormat>
  <Paragraphs>826</Paragraphs>
  <Slides>93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Calibri</vt:lpstr>
      <vt:lpstr>Cambria Math</vt:lpstr>
      <vt:lpstr>Times New Roman</vt:lpstr>
      <vt:lpstr>Office Theme</vt:lpstr>
      <vt:lpstr>PowerPoint Presentation</vt:lpstr>
      <vt:lpstr> THE ROLE OF EARTH-MOON ROTATIONAL DYNAMICS IN THE SHAPING OF THE SURFACE OF OUR PLANET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Marcus Borom</dc:creator>
  <cp:lastModifiedBy>Marcus Borom</cp:lastModifiedBy>
  <cp:revision>491</cp:revision>
  <dcterms:created xsi:type="dcterms:W3CDTF">2019-04-22T21:37:22Z</dcterms:created>
  <dcterms:modified xsi:type="dcterms:W3CDTF">2019-10-21T17:00:53Z</dcterms:modified>
</cp:coreProperties>
</file>