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35" r:id="rId4"/>
  </p:sldMasterIdLst>
  <p:notesMasterIdLst>
    <p:notesMasterId r:id="rId32"/>
  </p:notesMasterIdLst>
  <p:sldIdLst>
    <p:sldId id="257" r:id="rId5"/>
    <p:sldId id="749" r:id="rId6"/>
    <p:sldId id="748" r:id="rId7"/>
    <p:sldId id="750" r:id="rId8"/>
    <p:sldId id="746" r:id="rId9"/>
    <p:sldId id="747" r:id="rId10"/>
    <p:sldId id="718" r:id="rId11"/>
    <p:sldId id="726" r:id="rId12"/>
    <p:sldId id="732" r:id="rId13"/>
    <p:sldId id="417" r:id="rId14"/>
    <p:sldId id="346" r:id="rId15"/>
    <p:sldId id="722" r:id="rId16"/>
    <p:sldId id="733" r:id="rId17"/>
    <p:sldId id="734" r:id="rId18"/>
    <p:sldId id="735" r:id="rId19"/>
    <p:sldId id="736" r:id="rId20"/>
    <p:sldId id="737" r:id="rId21"/>
    <p:sldId id="751" r:id="rId22"/>
    <p:sldId id="717" r:id="rId23"/>
    <p:sldId id="693" r:id="rId24"/>
    <p:sldId id="706" r:id="rId25"/>
    <p:sldId id="703" r:id="rId26"/>
    <p:sldId id="725" r:id="rId27"/>
    <p:sldId id="740" r:id="rId28"/>
    <p:sldId id="738" r:id="rId29"/>
    <p:sldId id="739" r:id="rId30"/>
    <p:sldId id="728" r:id="rId3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clarey\Desktop\AF%20Presentation%20shee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5-21-19\EU%20Presentation%20sheet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5-21-19\OverallSediment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5-21-19\EU%20Grand_Comparisons_PieCha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arkes\Documents\Flood%20Sediment%20Numbers\OverallSedimentation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Surface Area - </a:t>
            </a:r>
            <a:r>
              <a:rPr lang="en-US" baseline="0"/>
              <a:t>    </a:t>
            </a:r>
            <a:r>
              <a:rPr lang="en-US"/>
              <a:t>North America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Charts'!$B$1</c:f>
              <c:strCache>
                <c:ptCount val="1"/>
                <c:pt idx="0">
                  <c:v>Surface Area - North America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Charts'!$A$2:$A$7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Charts'!$B$2:$B$7</c:f>
              <c:numCache>
                <c:formatCode>0%</c:formatCode>
                <c:ptCount val="6"/>
                <c:pt idx="0">
                  <c:v>0.45750714078734944</c:v>
                </c:pt>
                <c:pt idx="1">
                  <c:v>0.38574928403963465</c:v>
                </c:pt>
                <c:pt idx="2">
                  <c:v>0.41527582819961839</c:v>
                </c:pt>
                <c:pt idx="3">
                  <c:v>0.434291584972547</c:v>
                </c:pt>
                <c:pt idx="4">
                  <c:v>0.60260718707545713</c:v>
                </c:pt>
                <c:pt idx="5">
                  <c:v>0.55799373040752354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0314496"/>
        <c:axId val="234838656"/>
      </c:barChart>
      <c:valAx>
        <c:axId val="234838656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180314496"/>
        <c:crosses val="autoZero"/>
        <c:crossBetween val="between"/>
        <c:majorUnit val="0.1"/>
      </c:valAx>
      <c:catAx>
        <c:axId val="18031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23483865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Volume -                      Total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Charts'!$R$1</c:f>
              <c:strCache>
                <c:ptCount val="1"/>
                <c:pt idx="0">
                  <c:v>Volume - 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Charts'!$M$2:$M$7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Charts'!$R$2:$R$7</c:f>
              <c:numCache>
                <c:formatCode>0%</c:formatCode>
                <c:ptCount val="6"/>
                <c:pt idx="0">
                  <c:v>4.5229044117556488E-2</c:v>
                </c:pt>
                <c:pt idx="1">
                  <c:v>4.7606887952882017E-2</c:v>
                </c:pt>
                <c:pt idx="2">
                  <c:v>6.9938141261815773E-2</c:v>
                </c:pt>
                <c:pt idx="3">
                  <c:v>0.18462781778266887</c:v>
                </c:pt>
                <c:pt idx="4">
                  <c:v>0.34960149289729442</c:v>
                </c:pt>
                <c:pt idx="5">
                  <c:v>0.30299661598778249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587200"/>
        <c:axId val="225585408"/>
      </c:barChart>
      <c:valAx>
        <c:axId val="225585408"/>
        <c:scaling>
          <c:orientation val="minMax"/>
          <c:max val="0.67000000000000015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587200"/>
        <c:crosses val="autoZero"/>
        <c:crossBetween val="between"/>
        <c:majorUnit val="0.1"/>
      </c:valAx>
      <c:catAx>
        <c:axId val="225587200"/>
        <c:scaling>
          <c:orientation val="minMax"/>
        </c:scaling>
        <c:delete val="1"/>
        <c:axPos val="b"/>
        <c:majorTickMark val="out"/>
        <c:minorTickMark val="none"/>
        <c:tickLblPos val="nextTo"/>
        <c:crossAx val="22558540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3056970819824"/>
          <c:y val="2.4080739907511563E-2"/>
          <c:w val="0.72060660799752974"/>
          <c:h val="0.904354039078448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AF_Aggregate!$B$4</c:f>
              <c:strCache>
                <c:ptCount val="1"/>
                <c:pt idx="0">
                  <c:v>Carbonate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AF_Aggregate!$C$4:$H$4</c:f>
              <c:numCache>
                <c:formatCode>_(* #,##0_);_(* \(#,##0\);_(* "-"??_);_(@_)</c:formatCode>
                <c:ptCount val="6"/>
                <c:pt idx="0">
                  <c:v>99400</c:v>
                </c:pt>
                <c:pt idx="1">
                  <c:v>243690</c:v>
                </c:pt>
                <c:pt idx="2">
                  <c:v>402720</c:v>
                </c:pt>
                <c:pt idx="3">
                  <c:v>5184480</c:v>
                </c:pt>
                <c:pt idx="4">
                  <c:v>16286920</c:v>
                </c:pt>
                <c:pt idx="5">
                  <c:v>6684830</c:v>
                </c:pt>
              </c:numCache>
            </c:numRef>
          </c:val>
        </c:ser>
        <c:ser>
          <c:idx val="1"/>
          <c:order val="1"/>
          <c:tx>
            <c:strRef>
              <c:f>AF_Aggregate!$B$5</c:f>
              <c:strCache>
                <c:ptCount val="1"/>
                <c:pt idx="0">
                  <c:v>Chert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AF_Aggregate!$C$5:$H$5</c:f>
              <c:numCache>
                <c:formatCode>_(* #,##0_);_(* \(#,##0\);_(* "-"??_);_(@_)</c:formatCode>
                <c:ptCount val="6"/>
                <c:pt idx="0">
                  <c:v>0</c:v>
                </c:pt>
                <c:pt idx="1">
                  <c:v>1710</c:v>
                </c:pt>
                <c:pt idx="2">
                  <c:v>100</c:v>
                </c:pt>
                <c:pt idx="3">
                  <c:v>0</c:v>
                </c:pt>
                <c:pt idx="4">
                  <c:v>40560</c:v>
                </c:pt>
                <c:pt idx="5">
                  <c:v>370</c:v>
                </c:pt>
              </c:numCache>
            </c:numRef>
          </c:val>
        </c:ser>
        <c:ser>
          <c:idx val="2"/>
          <c:order val="2"/>
          <c:tx>
            <c:strRef>
              <c:f>AF_Aggregate!$B$6</c:f>
              <c:strCache>
                <c:ptCount val="1"/>
                <c:pt idx="0">
                  <c:v>Salts</c:v>
                </c:pt>
              </c:strCache>
            </c:strRef>
          </c:tx>
          <c:spPr>
            <a:solidFill>
              <a:srgbClr val="FF60FF"/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AF_Aggregate!$C$6:$H$6</c:f>
              <c:numCache>
                <c:formatCode>_(* #,##0_);_(* \(#,##0\);_(* "-"??_);_(@_)</c:formatCode>
                <c:ptCount val="6"/>
                <c:pt idx="0">
                  <c:v>8050</c:v>
                </c:pt>
                <c:pt idx="1">
                  <c:v>0</c:v>
                </c:pt>
                <c:pt idx="2">
                  <c:v>14830</c:v>
                </c:pt>
                <c:pt idx="3">
                  <c:v>2379510</c:v>
                </c:pt>
                <c:pt idx="4">
                  <c:v>1466080</c:v>
                </c:pt>
                <c:pt idx="5">
                  <c:v>2193870</c:v>
                </c:pt>
              </c:numCache>
            </c:numRef>
          </c:val>
        </c:ser>
        <c:ser>
          <c:idx val="3"/>
          <c:order val="3"/>
          <c:tx>
            <c:strRef>
              <c:f>AF_Aggregate!$B$7</c:f>
              <c:strCache>
                <c:ptCount val="1"/>
                <c:pt idx="0">
                  <c:v>Sandstone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AF_Aggregate!$C$7:$H$7</c:f>
              <c:numCache>
                <c:formatCode>_(* #,##0_);_(* \(#,##0\);_(* "-"??_);_(@_)</c:formatCode>
                <c:ptCount val="6"/>
                <c:pt idx="0">
                  <c:v>4902360</c:v>
                </c:pt>
                <c:pt idx="1">
                  <c:v>2422816.6666666665</c:v>
                </c:pt>
                <c:pt idx="2">
                  <c:v>1220580</c:v>
                </c:pt>
                <c:pt idx="3">
                  <c:v>5500256.666666666</c:v>
                </c:pt>
                <c:pt idx="4">
                  <c:v>14231313.333333332</c:v>
                </c:pt>
                <c:pt idx="5">
                  <c:v>5144026.666666666</c:v>
                </c:pt>
              </c:numCache>
            </c:numRef>
          </c:val>
        </c:ser>
        <c:ser>
          <c:idx val="4"/>
          <c:order val="4"/>
          <c:tx>
            <c:strRef>
              <c:f>AF_Aggregate!$B$8</c:f>
              <c:strCache>
                <c:ptCount val="1"/>
                <c:pt idx="0">
                  <c:v>Shale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AF_Aggregate!$C$8:$H$8</c:f>
              <c:numCache>
                <c:formatCode>_(* #,##0_);_(* \(#,##0\);_(* "-"??_);_(@_)</c:formatCode>
                <c:ptCount val="6"/>
                <c:pt idx="0">
                  <c:v>1910800</c:v>
                </c:pt>
                <c:pt idx="1">
                  <c:v>3915063.333333333</c:v>
                </c:pt>
                <c:pt idx="2">
                  <c:v>2428780</c:v>
                </c:pt>
                <c:pt idx="3">
                  <c:v>6261233.333333333</c:v>
                </c:pt>
                <c:pt idx="4">
                  <c:v>24512786.666666664</c:v>
                </c:pt>
                <c:pt idx="5">
                  <c:v>7874193.333333333</c:v>
                </c:pt>
              </c:numCache>
            </c:numRef>
          </c:val>
        </c:ser>
        <c:ser>
          <c:idx val="5"/>
          <c:order val="5"/>
          <c:tx>
            <c:strRef>
              <c:f>AF_Aggregate!$B$9</c:f>
              <c:strCache>
                <c:ptCount val="1"/>
                <c:pt idx="0">
                  <c:v>Volcanics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AF_Aggregate!$C$3:$H$3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AF_Aggregate!$C$9:$H$9</c:f>
              <c:numCache>
                <c:formatCode>_(* #,##0_);_(* \(#,##0\);_(* "-"??_);_(@_)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515410</c:v>
                </c:pt>
                <c:pt idx="4">
                  <c:v>675060</c:v>
                </c:pt>
                <c:pt idx="5">
                  <c:v>915960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624064"/>
        <c:axId val="225625600"/>
      </c:barChart>
      <c:catAx>
        <c:axId val="22562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25625600"/>
        <c:crosses val="autoZero"/>
        <c:auto val="1"/>
        <c:lblAlgn val="ctr"/>
        <c:lblOffset val="100"/>
        <c:noMultiLvlLbl val="0"/>
      </c:catAx>
      <c:valAx>
        <c:axId val="225625600"/>
        <c:scaling>
          <c:orientation val="minMax"/>
          <c:max val="60000000"/>
          <c:min val="0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numFmt formatCode="_(* #,##0_);_(* \(#,##0\);_(* &quot;-&quot;??_);_(@_)" sourceLinked="1"/>
        <c:majorTickMark val="out"/>
        <c:minorTickMark val="none"/>
        <c:tickLblPos val="nextTo"/>
        <c:crossAx val="225624064"/>
        <c:crosses val="autoZero"/>
        <c:crossBetween val="between"/>
        <c:majorUnit val="10000000"/>
        <c:minorUnit val="2500000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Europe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022808969530982"/>
          <c:y val="1.5647486371895822E-2"/>
          <c:w val="0.82525317147856514"/>
          <c:h val="0.92274749310182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SA_Aggregate!$A$3</c:f>
              <c:strCache>
                <c:ptCount val="1"/>
                <c:pt idx="0">
                  <c:v>Carbonate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SA_Aggregate!$B$3:$G$3</c:f>
              <c:numCache>
                <c:formatCode>_(* #,##0_);_(* \(#,##0\);_(* "-"??_);_(@_)</c:formatCode>
                <c:ptCount val="6"/>
                <c:pt idx="0">
                  <c:v>724430</c:v>
                </c:pt>
                <c:pt idx="1">
                  <c:v>1135830</c:v>
                </c:pt>
                <c:pt idx="2">
                  <c:v>5476680</c:v>
                </c:pt>
                <c:pt idx="3">
                  <c:v>7704630</c:v>
                </c:pt>
                <c:pt idx="4">
                  <c:v>6371760</c:v>
                </c:pt>
                <c:pt idx="5">
                  <c:v>2118440</c:v>
                </c:pt>
              </c:numCache>
            </c:numRef>
          </c:val>
        </c:ser>
        <c:ser>
          <c:idx val="1"/>
          <c:order val="1"/>
          <c:tx>
            <c:strRef>
              <c:f>SA_Aggregate!$A$4</c:f>
              <c:strCache>
                <c:ptCount val="1"/>
                <c:pt idx="0">
                  <c:v>Chert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SA_Aggregate!$B$4:$G$4</c:f>
              <c:numCache>
                <c:formatCode>_(* #,##0_);_(* \(#,##0\);_(* "-"??_);_(@_)</c:formatCode>
                <c:ptCount val="6"/>
                <c:pt idx="0">
                  <c:v>600</c:v>
                </c:pt>
                <c:pt idx="1">
                  <c:v>7810</c:v>
                </c:pt>
                <c:pt idx="2">
                  <c:v>48960</c:v>
                </c:pt>
                <c:pt idx="3">
                  <c:v>399680</c:v>
                </c:pt>
                <c:pt idx="4">
                  <c:v>250090</c:v>
                </c:pt>
                <c:pt idx="5">
                  <c:v>20140</c:v>
                </c:pt>
              </c:numCache>
            </c:numRef>
          </c:val>
        </c:ser>
        <c:ser>
          <c:idx val="2"/>
          <c:order val="2"/>
          <c:tx>
            <c:strRef>
              <c:f>SA_Aggregate!$A$5</c:f>
              <c:strCache>
                <c:ptCount val="1"/>
                <c:pt idx="0">
                  <c:v>Salts</c:v>
                </c:pt>
              </c:strCache>
            </c:strRef>
          </c:tx>
          <c:spPr>
            <a:solidFill>
              <a:srgbClr val="FF60FF"/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SA_Aggregate!$B$5:$G$5</c:f>
              <c:numCache>
                <c:formatCode>_(* #,##0_);_(* \(#,##0\);_(* "-"??_);_(@_)</c:formatCode>
                <c:ptCount val="6"/>
                <c:pt idx="0">
                  <c:v>0</c:v>
                </c:pt>
                <c:pt idx="1">
                  <c:v>5080</c:v>
                </c:pt>
                <c:pt idx="2">
                  <c:v>804300</c:v>
                </c:pt>
                <c:pt idx="3">
                  <c:v>2583050</c:v>
                </c:pt>
                <c:pt idx="4">
                  <c:v>80370</c:v>
                </c:pt>
                <c:pt idx="5">
                  <c:v>998220</c:v>
                </c:pt>
              </c:numCache>
            </c:numRef>
          </c:val>
        </c:ser>
        <c:ser>
          <c:idx val="3"/>
          <c:order val="3"/>
          <c:tx>
            <c:strRef>
              <c:f>SA_Aggregate!$A$6</c:f>
              <c:strCache>
                <c:ptCount val="1"/>
                <c:pt idx="0">
                  <c:v>Sandstone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SA_Aggregate!$B$6:$G$6</c:f>
              <c:numCache>
                <c:formatCode>_(* #,##0_);_(* \(#,##0\);_(* "-"??_);_(@_)</c:formatCode>
                <c:ptCount val="6"/>
                <c:pt idx="0">
                  <c:v>1345833.3333333333</c:v>
                </c:pt>
                <c:pt idx="1">
                  <c:v>703796.66666666663</c:v>
                </c:pt>
                <c:pt idx="2">
                  <c:v>1766400</c:v>
                </c:pt>
                <c:pt idx="3">
                  <c:v>6670376.666666666</c:v>
                </c:pt>
                <c:pt idx="4">
                  <c:v>2835516.6666666665</c:v>
                </c:pt>
                <c:pt idx="5">
                  <c:v>3531730</c:v>
                </c:pt>
              </c:numCache>
            </c:numRef>
          </c:val>
        </c:ser>
        <c:ser>
          <c:idx val="4"/>
          <c:order val="4"/>
          <c:tx>
            <c:strRef>
              <c:f>SA_Aggregate!$A$7</c:f>
              <c:strCache>
                <c:ptCount val="1"/>
                <c:pt idx="0">
                  <c:v>Shale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SA_Aggregate!$B$7:$G$7</c:f>
              <c:numCache>
                <c:formatCode>_(* #,##0_);_(* \(#,##0\);_(* "-"??_);_(@_)</c:formatCode>
                <c:ptCount val="6"/>
                <c:pt idx="0">
                  <c:v>2119776.6666666665</c:v>
                </c:pt>
                <c:pt idx="1">
                  <c:v>1337363.3333333333</c:v>
                </c:pt>
                <c:pt idx="2">
                  <c:v>2187780</c:v>
                </c:pt>
                <c:pt idx="3">
                  <c:v>8876413.3333333321</c:v>
                </c:pt>
                <c:pt idx="4">
                  <c:v>6034273.333333333</c:v>
                </c:pt>
                <c:pt idx="5">
                  <c:v>10609330</c:v>
                </c:pt>
              </c:numCache>
            </c:numRef>
          </c:val>
        </c:ser>
        <c:ser>
          <c:idx val="5"/>
          <c:order val="5"/>
          <c:tx>
            <c:strRef>
              <c:f>SA_Aggregate!$A$8</c:f>
              <c:strCache>
                <c:ptCount val="1"/>
                <c:pt idx="0">
                  <c:v>Volcanics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SA_Aggregate!$B$2:$G$2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SA_Aggregate!$B$8:$G$8</c:f>
              <c:numCache>
                <c:formatCode>_(* #,##0_);_(* \(#,##0\);_(* "-"??_);_(@_)</c:formatCode>
                <c:ptCount val="6"/>
                <c:pt idx="0">
                  <c:v>60360</c:v>
                </c:pt>
                <c:pt idx="1">
                  <c:v>46430</c:v>
                </c:pt>
                <c:pt idx="2">
                  <c:v>64350</c:v>
                </c:pt>
                <c:pt idx="3">
                  <c:v>258110</c:v>
                </c:pt>
                <c:pt idx="4">
                  <c:v>578240</c:v>
                </c:pt>
                <c:pt idx="5">
                  <c:v>1591170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683712"/>
        <c:axId val="225697792"/>
      </c:barChart>
      <c:catAx>
        <c:axId val="2256837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en-US"/>
          </a:p>
        </c:txPr>
        <c:crossAx val="225697792"/>
        <c:crosses val="autoZero"/>
        <c:auto val="1"/>
        <c:lblAlgn val="ctr"/>
        <c:lblOffset val="100"/>
        <c:noMultiLvlLbl val="0"/>
      </c:catAx>
      <c:valAx>
        <c:axId val="225697792"/>
        <c:scaling>
          <c:orientation val="minMax"/>
          <c:max val="60000000"/>
          <c:min val="0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numFmt formatCode="_(* #,##0_);_(* \(#,##0\);_(* &quot;-&quot;??_);_(@_)" sourceLinked="1"/>
        <c:majorTickMark val="out"/>
        <c:minorTickMark val="none"/>
        <c:tickLblPos val="nextTo"/>
        <c:crossAx val="225683712"/>
        <c:crosses val="autoZero"/>
        <c:crossBetween val="between"/>
        <c:majorUnit val="10000000"/>
        <c:minorUnit val="2500000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5126840915718867"/>
          <c:y val="0.33094740561275993"/>
          <c:w val="0.16857016896325461"/>
          <c:h val="0.228520301041172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1869632029728E-2"/>
          <c:y val="2.0190304995994609E-2"/>
          <c:w val="0.92684813036797031"/>
          <c:h val="0.91346840950092156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Totals!$J$7</c:f>
              <c:strCache>
                <c:ptCount val="1"/>
                <c:pt idx="0">
                  <c:v>Volcanics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Totals!$K$7:$P$7</c:f>
              <c:numCache>
                <c:formatCode>_(* #,##0_);_(* \(#,##0\);_(* "-"??_);_(@_)</c:formatCode>
                <c:ptCount val="6"/>
                <c:pt idx="0">
                  <c:v>100570</c:v>
                </c:pt>
                <c:pt idx="1">
                  <c:v>156130</c:v>
                </c:pt>
                <c:pt idx="2">
                  <c:v>241930</c:v>
                </c:pt>
                <c:pt idx="3">
                  <c:v>1304550</c:v>
                </c:pt>
                <c:pt idx="4">
                  <c:v>4068890</c:v>
                </c:pt>
                <c:pt idx="5">
                  <c:v>6493110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20-4F2D-94C0-B0B470F76D0E}"/>
            </c:ext>
          </c:extLst>
        </c:ser>
        <c:ser>
          <c:idx val="4"/>
          <c:order val="1"/>
          <c:tx>
            <c:strRef>
              <c:f>Totals!$J$6</c:f>
              <c:strCache>
                <c:ptCount val="1"/>
                <c:pt idx="0">
                  <c:v>Shale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Totals!$K$6:$P$6</c:f>
              <c:numCache>
                <c:formatCode>_(* #,##0_);_(* \(#,##0\);_(* "-"??_);_(@_)</c:formatCode>
                <c:ptCount val="6"/>
                <c:pt idx="0">
                  <c:v>5301933.333333333</c:v>
                </c:pt>
                <c:pt idx="1">
                  <c:v>6708119.9999999991</c:v>
                </c:pt>
                <c:pt idx="2">
                  <c:v>8058380</c:v>
                </c:pt>
                <c:pt idx="3">
                  <c:v>18907646.666666664</c:v>
                </c:pt>
                <c:pt idx="4">
                  <c:v>50527690</c:v>
                </c:pt>
                <c:pt idx="5">
                  <c:v>48389810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20-4F2D-94C0-B0B470F76D0E}"/>
            </c:ext>
          </c:extLst>
        </c:ser>
        <c:ser>
          <c:idx val="3"/>
          <c:order val="2"/>
          <c:tx>
            <c:strRef>
              <c:f>Totals!$J$5</c:f>
              <c:strCache>
                <c:ptCount val="1"/>
                <c:pt idx="0">
                  <c:v>Sandstone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Totals!$K$5:$P$5</c:f>
              <c:numCache>
                <c:formatCode>_(* #,##0_);_(* \(#,##0\);_(* "-"??_);_(@_)</c:formatCode>
                <c:ptCount val="6"/>
                <c:pt idx="0">
                  <c:v>6519056.666666666</c:v>
                </c:pt>
                <c:pt idx="1">
                  <c:v>4207690</c:v>
                </c:pt>
                <c:pt idx="2">
                  <c:v>5523280</c:v>
                </c:pt>
                <c:pt idx="3">
                  <c:v>18067413.333333336</c:v>
                </c:pt>
                <c:pt idx="4">
                  <c:v>28447830</c:v>
                </c:pt>
                <c:pt idx="5">
                  <c:v>24579380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20-4F2D-94C0-B0B470F76D0E}"/>
            </c:ext>
          </c:extLst>
        </c:ser>
        <c:ser>
          <c:idx val="2"/>
          <c:order val="3"/>
          <c:tx>
            <c:strRef>
              <c:f>Totals!$J$4</c:f>
              <c:strCache>
                <c:ptCount val="1"/>
                <c:pt idx="0">
                  <c:v>Salts</c:v>
                </c:pt>
              </c:strCache>
            </c:strRef>
          </c:tx>
          <c:spPr>
            <a:solidFill>
              <a:srgbClr val="FF60FF"/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Totals!$K$4:$P$4</c:f>
              <c:numCache>
                <c:formatCode>_(* #,##0_);_(* \(#,##0\);_(* "-"??_);_(@_)</c:formatCode>
                <c:ptCount val="6"/>
                <c:pt idx="0">
                  <c:v>30420</c:v>
                </c:pt>
                <c:pt idx="1">
                  <c:v>154240</c:v>
                </c:pt>
                <c:pt idx="2">
                  <c:v>1005810</c:v>
                </c:pt>
                <c:pt idx="3">
                  <c:v>6114660</c:v>
                </c:pt>
                <c:pt idx="4">
                  <c:v>2643480</c:v>
                </c:pt>
                <c:pt idx="5">
                  <c:v>3519390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20-4F2D-94C0-B0B470F76D0E}"/>
            </c:ext>
          </c:extLst>
        </c:ser>
        <c:ser>
          <c:idx val="1"/>
          <c:order val="4"/>
          <c:tx>
            <c:strRef>
              <c:f>Totals!$J$3</c:f>
              <c:strCache>
                <c:ptCount val="1"/>
                <c:pt idx="0">
                  <c:v>Chert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Totals!$K$3:$P$3</c:f>
              <c:numCache>
                <c:formatCode>_(* #,##0_);_(* \(#,##0\);_(* "-"??_);_(@_)</c:formatCode>
                <c:ptCount val="6"/>
                <c:pt idx="0">
                  <c:v>920</c:v>
                </c:pt>
                <c:pt idx="1">
                  <c:v>34420</c:v>
                </c:pt>
                <c:pt idx="2">
                  <c:v>86710</c:v>
                </c:pt>
                <c:pt idx="3">
                  <c:v>450650</c:v>
                </c:pt>
                <c:pt idx="4">
                  <c:v>441240</c:v>
                </c:pt>
                <c:pt idx="5">
                  <c:v>70110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20-4F2D-94C0-B0B470F76D0E}"/>
            </c:ext>
          </c:extLst>
        </c:ser>
        <c:ser>
          <c:idx val="0"/>
          <c:order val="5"/>
          <c:tx>
            <c:strRef>
              <c:f>Totals!$J$2</c:f>
              <c:strCache>
                <c:ptCount val="1"/>
                <c:pt idx="0">
                  <c:v>Carbonate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Totals!$K$1:$P$1</c:f>
              <c:strCache>
                <c:ptCount val="6"/>
                <c:pt idx="0">
                  <c:v> Sauk </c:v>
                </c:pt>
                <c:pt idx="1">
                  <c:v> Tippecanoe </c:v>
                </c:pt>
                <c:pt idx="2">
                  <c:v> Kaskaskia </c:v>
                </c:pt>
                <c:pt idx="3">
                  <c:v> Absaroka </c:v>
                </c:pt>
                <c:pt idx="4">
                  <c:v> Zuni </c:v>
                </c:pt>
                <c:pt idx="5">
                  <c:v> Tejas </c:v>
                </c:pt>
              </c:strCache>
            </c:strRef>
          </c:cat>
          <c:val>
            <c:numRef>
              <c:f>Totals!$K$2:$P$2</c:f>
              <c:numCache>
                <c:formatCode>_(* #,##0_);_(* \(#,##0\);_(* "-"??_);_(@_)</c:formatCode>
                <c:ptCount val="6"/>
                <c:pt idx="0">
                  <c:v>2734190</c:v>
                </c:pt>
                <c:pt idx="1">
                  <c:v>4198640</c:v>
                </c:pt>
                <c:pt idx="2">
                  <c:v>7794690</c:v>
                </c:pt>
                <c:pt idx="3">
                  <c:v>15108710</c:v>
                </c:pt>
                <c:pt idx="4">
                  <c:v>27395900</c:v>
                </c:pt>
                <c:pt idx="5">
                  <c:v>15339370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20-4F2D-94C0-B0B470F76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811840"/>
        <c:axId val="225813632"/>
      </c:barChart>
      <c:catAx>
        <c:axId val="2258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813632"/>
        <c:crosses val="autoZero"/>
        <c:auto val="1"/>
        <c:lblAlgn val="ctr"/>
        <c:lblOffset val="100"/>
        <c:noMultiLvlLbl val="0"/>
      </c:catAx>
      <c:valAx>
        <c:axId val="225813632"/>
        <c:scaling>
          <c:orientation val="minMax"/>
          <c:max val="120000000"/>
          <c:min val="0"/>
        </c:scaling>
        <c:delete val="0"/>
        <c:axPos val="l"/>
        <c:majorGridlines/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numFmt formatCode="_(* #,##0_);_(* \(#,##0\);_(* &quot;-&quot;??_);_(@_)" sourceLinked="1"/>
        <c:majorTickMark val="out"/>
        <c:minorTickMark val="none"/>
        <c:tickLblPos val="nextTo"/>
        <c:crossAx val="225811840"/>
        <c:crosses val="autoZero"/>
        <c:crossBetween val="between"/>
        <c:majorUnit val="10000000"/>
        <c:minorUnit val="2000000"/>
        <c:dispUnits>
          <c:builtInUnit val="millions"/>
          <c:dispUnitsLbl>
            <c:layout>
              <c:manualLayout>
                <c:xMode val="edge"/>
                <c:yMode val="edge"/>
                <c:x val="1.5941804551284345E-3"/>
                <c:y val="0.62256879180425029"/>
              </c:manualLayout>
            </c:layout>
            <c:tx>
              <c:rich>
                <a:bodyPr anchor="t" anchorCtr="1"/>
                <a:lstStyle/>
                <a:p>
                  <a:pPr>
                    <a:defRPr/>
                  </a:pPr>
                  <a:r>
                    <a:rPr lang="en-US"/>
                    <a:t>Millions of cubic</a:t>
                  </a:r>
                  <a:r>
                    <a:rPr lang="en-US" baseline="0"/>
                    <a:t> km</a:t>
                  </a:r>
                  <a:endParaRPr lang="en-US"/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Sheet2!$C$23</c:f>
              <c:strCache>
                <c:ptCount val="1"/>
                <c:pt idx="0">
                  <c:v>Volume (Cubic km)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60FF"/>
              </a:solidFill>
              <a:ln w="952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6.2733304170312044E-3"/>
                  <c:y val="-0.141140350877192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Sheet2!$B$24:$B$29</c:f>
              <c:strCache>
                <c:ptCount val="6"/>
                <c:pt idx="0">
                  <c:v>Shale</c:v>
                </c:pt>
                <c:pt idx="1">
                  <c:v>Sandstone</c:v>
                </c:pt>
                <c:pt idx="2">
                  <c:v>Carbonate</c:v>
                </c:pt>
                <c:pt idx="3">
                  <c:v>Volcanics</c:v>
                </c:pt>
                <c:pt idx="4">
                  <c:v>Salt</c:v>
                </c:pt>
                <c:pt idx="5">
                  <c:v>Chert</c:v>
                </c:pt>
              </c:strCache>
            </c:strRef>
          </c:cat>
          <c:val>
            <c:numRef>
              <c:f>Sheet2!$C$24:$C$29</c:f>
              <c:numCache>
                <c:formatCode>_(* #,##0_);_(* \(#,##0\);_(* "-"_);_(@_)</c:formatCode>
                <c:ptCount val="6"/>
                <c:pt idx="0">
                  <c:v>31164936.666666664</c:v>
                </c:pt>
                <c:pt idx="1">
                  <c:v>16853653.333333332</c:v>
                </c:pt>
                <c:pt idx="2">
                  <c:v>23531770</c:v>
                </c:pt>
                <c:pt idx="3">
                  <c:v>2598660</c:v>
                </c:pt>
                <c:pt idx="4">
                  <c:v>4471020</c:v>
                </c:pt>
                <c:pt idx="5">
                  <c:v>727280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Surface Area -      South America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Charts'!$C$1</c:f>
              <c:strCache>
                <c:ptCount val="1"/>
                <c:pt idx="0">
                  <c:v>Surface Area - South America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Charts'!$A$2:$A$7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Charts'!$C$2:$C$7</c:f>
              <c:numCache>
                <c:formatCode>0%</c:formatCode>
                <c:ptCount val="6"/>
                <c:pt idx="0">
                  <c:v>6.9069627679363532E-2</c:v>
                </c:pt>
                <c:pt idx="1">
                  <c:v>0.20369363439506244</c:v>
                </c:pt>
                <c:pt idx="2">
                  <c:v>0.20951263486249033</c:v>
                </c:pt>
                <c:pt idx="3">
                  <c:v>0.29424109740625209</c:v>
                </c:pt>
                <c:pt idx="4">
                  <c:v>0.6783380553091225</c:v>
                </c:pt>
                <c:pt idx="5">
                  <c:v>0.75433324747922803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710464"/>
        <c:axId val="234875520"/>
      </c:barChart>
      <c:valAx>
        <c:axId val="234875520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710464"/>
        <c:crosses val="autoZero"/>
        <c:crossBetween val="between"/>
        <c:majorUnit val="0.1"/>
      </c:valAx>
      <c:catAx>
        <c:axId val="225710464"/>
        <c:scaling>
          <c:orientation val="minMax"/>
        </c:scaling>
        <c:delete val="1"/>
        <c:axPos val="b"/>
        <c:majorTickMark val="out"/>
        <c:minorTickMark val="none"/>
        <c:tickLblPos val="nextTo"/>
        <c:crossAx val="234875520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Surface Area -     Africa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Charts'!$D$1</c:f>
              <c:strCache>
                <c:ptCount val="1"/>
                <c:pt idx="0">
                  <c:v>Surface Area - Africa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Charts'!$A$2:$A$7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Charts'!$D$2:$D$7</c:f>
              <c:numCache>
                <c:formatCode>0%</c:formatCode>
                <c:ptCount val="6"/>
                <c:pt idx="0">
                  <c:v>0.25257156985875684</c:v>
                </c:pt>
                <c:pt idx="1">
                  <c:v>0.2575700104801481</c:v>
                </c:pt>
                <c:pt idx="2">
                  <c:v>0.2084088437839797</c:v>
                </c:pt>
                <c:pt idx="3">
                  <c:v>0.50180803627873261</c:v>
                </c:pt>
                <c:pt idx="4">
                  <c:v>0.74813366262914038</c:v>
                </c:pt>
                <c:pt idx="5">
                  <c:v>0.68486503648384001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755520"/>
        <c:axId val="225745536"/>
      </c:barChart>
      <c:valAx>
        <c:axId val="225745536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755520"/>
        <c:crosses val="autoZero"/>
        <c:crossBetween val="between"/>
        <c:majorUnit val="0.1"/>
      </c:valAx>
      <c:catAx>
        <c:axId val="225755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2574553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Surface Area -   Europe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Charts'!$E$1</c:f>
              <c:strCache>
                <c:ptCount val="1"/>
                <c:pt idx="0">
                  <c:v>Surface Area - Europe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Charts'!$A$2:$A$7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Charts'!$E$2:$E$7</c:f>
              <c:numCache>
                <c:formatCode>0%</c:formatCode>
                <c:ptCount val="6"/>
                <c:pt idx="0">
                  <c:v>0.28183181375392663</c:v>
                </c:pt>
                <c:pt idx="1">
                  <c:v>0.28502785591541435</c:v>
                </c:pt>
                <c:pt idx="2">
                  <c:v>0.44448518546895349</c:v>
                </c:pt>
                <c:pt idx="3">
                  <c:v>0.62397797795606535</c:v>
                </c:pt>
                <c:pt idx="4">
                  <c:v>0.54400030646979636</c:v>
                </c:pt>
                <c:pt idx="5">
                  <c:v>0.52362553769031228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4889600"/>
        <c:axId val="234883712"/>
      </c:barChart>
      <c:valAx>
        <c:axId val="234883712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34889600"/>
        <c:crosses val="autoZero"/>
        <c:crossBetween val="between"/>
        <c:majorUnit val="0.1"/>
      </c:valAx>
      <c:catAx>
        <c:axId val="23488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234883712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Surface Area -       Total</a:t>
            </a:r>
          </a:p>
        </c:rich>
      </c:tx>
      <c:layout>
        <c:manualLayout>
          <c:xMode val="edge"/>
          <c:yMode val="edge"/>
          <c:x val="0.21724518810148732"/>
          <c:y val="4.320987654320987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296296296296294E-2"/>
          <c:y val="6.7901234567901231E-2"/>
          <c:w val="0.89814814814814814"/>
          <c:h val="0.8641975308641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 and V Charts'!$F$1</c:f>
              <c:strCache>
                <c:ptCount val="1"/>
                <c:pt idx="0">
                  <c:v>Surface Area - 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Charts'!$A$2:$A$7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Charts'!$F$2:$F$7</c:f>
              <c:numCache>
                <c:formatCode>0%</c:formatCode>
                <c:ptCount val="6"/>
                <c:pt idx="0">
                  <c:v>0.2736074759719217</c:v>
                </c:pt>
                <c:pt idx="1">
                  <c:v>0.2849681762328628</c:v>
                </c:pt>
                <c:pt idx="2">
                  <c:v>0.3053878515456272</c:v>
                </c:pt>
                <c:pt idx="3">
                  <c:v>0.46321381587381733</c:v>
                </c:pt>
                <c:pt idx="4">
                  <c:v>0.6587825510689117</c:v>
                </c:pt>
                <c:pt idx="5">
                  <c:v>0.63692602330126957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4939520"/>
        <c:axId val="234921344"/>
      </c:barChart>
      <c:valAx>
        <c:axId val="234921344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34939520"/>
        <c:crosses val="autoZero"/>
        <c:crossBetween val="between"/>
        <c:majorUnit val="0.1"/>
      </c:valAx>
      <c:catAx>
        <c:axId val="23493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34921344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Volume -            </a:t>
            </a:r>
            <a:r>
              <a:rPr lang="en-US" baseline="0"/>
              <a:t>  </a:t>
            </a:r>
            <a:r>
              <a:rPr lang="en-US"/>
              <a:t>North America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Charts'!$N$1</c:f>
              <c:strCache>
                <c:ptCount val="1"/>
                <c:pt idx="0">
                  <c:v>Volume - North America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Charts'!$M$2:$M$7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Charts'!$N$2:$N$7</c:f>
              <c:numCache>
                <c:formatCode>0%</c:formatCode>
                <c:ptCount val="6"/>
                <c:pt idx="0">
                  <c:v>6.2433408920561047E-2</c:v>
                </c:pt>
                <c:pt idx="1">
                  <c:v>7.9691653346119565E-2</c:v>
                </c:pt>
                <c:pt idx="2">
                  <c:v>0.10223839275406997</c:v>
                </c:pt>
                <c:pt idx="3">
                  <c:v>0.11772845927194935</c:v>
                </c:pt>
                <c:pt idx="4">
                  <c:v>0.30671685673506816</c:v>
                </c:pt>
                <c:pt idx="5">
                  <c:v>0.33119122897223191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869824"/>
        <c:axId val="225863936"/>
      </c:barChart>
      <c:valAx>
        <c:axId val="225863936"/>
        <c:scaling>
          <c:orientation val="minMax"/>
          <c:max val="0.67000000000000015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25869824"/>
        <c:crosses val="autoZero"/>
        <c:crossBetween val="between"/>
        <c:majorUnit val="0.1"/>
      </c:valAx>
      <c:catAx>
        <c:axId val="225869824"/>
        <c:scaling>
          <c:orientation val="minMax"/>
        </c:scaling>
        <c:delete val="1"/>
        <c:axPos val="b"/>
        <c:majorTickMark val="out"/>
        <c:minorTickMark val="none"/>
        <c:tickLblPos val="nextTo"/>
        <c:crossAx val="22586393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Volume -              South America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Charts'!$O$1</c:f>
              <c:strCache>
                <c:ptCount val="1"/>
                <c:pt idx="0">
                  <c:v>Volume - South America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Charts'!$M$2:$M$7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Charts'!$O$2:$O$7</c:f>
              <c:numCache>
                <c:formatCode>0%</c:formatCode>
                <c:ptCount val="6"/>
                <c:pt idx="0">
                  <c:v>1.4927993195283628E-2</c:v>
                </c:pt>
                <c:pt idx="1">
                  <c:v>2.6910013492110047E-2</c:v>
                </c:pt>
                <c:pt idx="2">
                  <c:v>4.6260192409221565E-2</c:v>
                </c:pt>
                <c:pt idx="3">
                  <c:v>8.907300404763302E-2</c:v>
                </c:pt>
                <c:pt idx="4">
                  <c:v>0.34022071332199216</c:v>
                </c:pt>
                <c:pt idx="5">
                  <c:v>0.48260808353375961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468416"/>
        <c:axId val="225462528"/>
      </c:barChart>
      <c:valAx>
        <c:axId val="225462528"/>
        <c:scaling>
          <c:orientation val="minMax"/>
          <c:max val="0.67000000000000015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468416"/>
        <c:crosses val="autoZero"/>
        <c:crossBetween val="between"/>
        <c:majorUnit val="0.1"/>
      </c:valAx>
      <c:catAx>
        <c:axId val="225468416"/>
        <c:scaling>
          <c:orientation val="minMax"/>
        </c:scaling>
        <c:delete val="1"/>
        <c:axPos val="b"/>
        <c:majorTickMark val="out"/>
        <c:minorTickMark val="none"/>
        <c:tickLblPos val="nextTo"/>
        <c:crossAx val="22546252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Volume -              Africa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Charts'!$P$1</c:f>
              <c:strCache>
                <c:ptCount val="1"/>
                <c:pt idx="0">
                  <c:v>Volume - Africa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Charts'!$M$2:$M$7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Charts'!$P$2:$P$7</c:f>
              <c:numCache>
                <c:formatCode>0%</c:formatCode>
                <c:ptCount val="6"/>
                <c:pt idx="0">
                  <c:v>4.9125336131390196E-2</c:v>
                </c:pt>
                <c:pt idx="1">
                  <c:v>4.9484804218967372E-2</c:v>
                </c:pt>
                <c:pt idx="2">
                  <c:v>3.0151781798824599E-2</c:v>
                </c:pt>
                <c:pt idx="3">
                  <c:v>0.17054939946898745</c:v>
                </c:pt>
                <c:pt idx="4">
                  <c:v>0.46717579713181367</c:v>
                </c:pt>
                <c:pt idx="5">
                  <c:v>0.23351288125001668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501184"/>
        <c:axId val="225495296"/>
      </c:barChart>
      <c:valAx>
        <c:axId val="225495296"/>
        <c:scaling>
          <c:orientation val="minMax"/>
          <c:max val="0.67000000000000015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501184"/>
        <c:crosses val="autoZero"/>
        <c:crossBetween val="between"/>
        <c:majorUnit val="0.1"/>
      </c:valAx>
      <c:catAx>
        <c:axId val="22550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22549529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Volume -            Europe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and V Charts'!$Q$1</c:f>
              <c:strCache>
                <c:ptCount val="1"/>
                <c:pt idx="0">
                  <c:v>Volume - Europe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DB9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5804E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BC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9A5FFC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5F0D"/>
              </a:solidFill>
            </c:spPr>
          </c:dPt>
          <c:dPt>
            <c:idx val="5"/>
            <c:invertIfNegative val="0"/>
            <c:bubble3D val="0"/>
            <c:spPr>
              <a:solidFill>
                <a:srgbClr val="F8EB0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 and V Charts'!$M$2:$M$7</c:f>
              <c:strCache>
                <c:ptCount val="6"/>
                <c:pt idx="0">
                  <c:v>Sauk</c:v>
                </c:pt>
                <c:pt idx="1">
                  <c:v>Tippecanoe</c:v>
                </c:pt>
                <c:pt idx="2">
                  <c:v>Kaskaskia</c:v>
                </c:pt>
                <c:pt idx="3">
                  <c:v>Absaroka</c:v>
                </c:pt>
                <c:pt idx="4">
                  <c:v>Zuni</c:v>
                </c:pt>
                <c:pt idx="5">
                  <c:v>Tejas</c:v>
                </c:pt>
              </c:strCache>
            </c:strRef>
          </c:cat>
          <c:val>
            <c:numRef>
              <c:f>'SA and V Charts'!$Q$2:$Q$7</c:f>
              <c:numCache>
                <c:formatCode>0%</c:formatCode>
                <c:ptCount val="6"/>
                <c:pt idx="0">
                  <c:v>5.3574588278469899E-2</c:v>
                </c:pt>
                <c:pt idx="1">
                  <c:v>4.0786632743235691E-2</c:v>
                </c:pt>
                <c:pt idx="2">
                  <c:v>0.13041990580148138</c:v>
                </c:pt>
                <c:pt idx="3">
                  <c:v>0.33387718703038738</c:v>
                </c:pt>
                <c:pt idx="4">
                  <c:v>0.20353869544680275</c:v>
                </c:pt>
                <c:pt idx="5">
                  <c:v>0.23780299069962288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5546240"/>
        <c:axId val="225544448"/>
      </c:barChart>
      <c:valAx>
        <c:axId val="225544448"/>
        <c:scaling>
          <c:orientation val="minMax"/>
          <c:max val="0.67000000000000015"/>
          <c:min val="0"/>
        </c:scaling>
        <c:delete val="1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one"/>
        <c:crossAx val="225546240"/>
        <c:crosses val="autoZero"/>
        <c:crossBetween val="between"/>
        <c:majorUnit val="0.1"/>
      </c:valAx>
      <c:catAx>
        <c:axId val="22554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22554444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0.20253</cdr:x>
      <cdr:y>0.22619</cdr:y>
    </cdr:from>
    <cdr:to>
      <cdr:x>0.40506</cdr:x>
      <cdr:y>0.32143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447800"/>
          <a:ext cx="12192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rgbClr val="002060"/>
              </a:solidFill>
            </a:rPr>
            <a:t>Africa</a:t>
          </a:r>
          <a:endParaRPr lang="en-US" sz="32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0.42157</cdr:x>
      <cdr:y>0.09524</cdr:y>
    </cdr:from>
    <cdr:to>
      <cdr:x>0.71569</cdr:x>
      <cdr:y>0.46032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457200"/>
          <a:ext cx="2286000" cy="175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400" b="1" dirty="0" smtClean="0"/>
            <a:t>World Totals</a:t>
          </a:r>
          <a:endParaRPr lang="en-US" sz="4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D0994-0F9C-4FEA-8183-D9E1ACBB0C5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FBB77B-7441-4BB1-AD97-F590CFE65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5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0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39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66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2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32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6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68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8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42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56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7A8A-5295-4373-8A7E-1B11423B78D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0F60E-D94F-445F-812F-1346F34D0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4996-4C38-4844-8457-33BE6D2B79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96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2273-CA61-4C43-94BD-2094DACD2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5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5DEE-67DD-488C-86F8-C870B517E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90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C4C6-47E0-4DB1-939A-512329A8A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17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28CD-A0F6-4CC0-AB14-9CB9EA717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81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D611-E1B9-43C3-BF21-5329B4FBE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5BD0-ABCB-4DD9-811C-C44BF0079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2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CE3F-B4C0-44F7-A961-59EDEE0B3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52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8A8-477A-48B7-A152-4D3DF8E23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13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9C9F-E8BD-4A64-80EC-8CC1EB1B49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5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2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2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5CC2-A8DC-46CC-8B3C-F1E53D24D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C41C-9F40-4074-9073-F5930130B1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Oceans Backgrou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ceans Backgrou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80DB-E76C-496B-BC72-BFC462F709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7E01-473F-429D-8D27-9125E29CF3F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5CC2-A8DC-46CC-8B3C-F1E53D24D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C41C-9F40-4074-9073-F5930130B1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Oceans Background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2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C0D37-EA02-47A6-A170-EF1D7E130C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7" descr="0-Backgroun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49"/>
            <a:ext cx="8229600" cy="245676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"/>
                <a:cs typeface="Arial"/>
              </a:rPr>
              <a:t>Testing the Height and Extent of the Lower Ordovician (Sauk) Transgression Using the Rock Record Across </a:t>
            </a:r>
            <a:r>
              <a:rPr lang="en-US" sz="360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lang="en-US" sz="3600" dirty="0" smtClean="0">
                <a:solidFill>
                  <a:srgbClr val="FFC000"/>
                </a:solidFill>
                <a:latin typeface="Arial"/>
                <a:cs typeface="Arial"/>
              </a:rPr>
              <a:t>hree Continents</a:t>
            </a:r>
            <a:endParaRPr lang="en-US" sz="40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027" y="3123515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Timothy L. Clarey and Aedan C. Parkes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The King’s </a:t>
            </a:r>
            <a:r>
              <a:rPr lang="en-US" sz="2000" dirty="0">
                <a:solidFill>
                  <a:prstClr val="white"/>
                </a:solidFill>
              </a:rPr>
              <a:t>U</a:t>
            </a:r>
            <a:r>
              <a:rPr lang="en-US" sz="2000" dirty="0" smtClean="0">
                <a:solidFill>
                  <a:prstClr val="white"/>
                </a:solidFill>
              </a:rPr>
              <a:t>niversity and North Lake College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2000+ Columns Globally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F:\3-24-14\MBA-4-MI_3-24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6" y="1361209"/>
            <a:ext cx="8005341" cy="37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800100"/>
            <a:ext cx="4114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Lithology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268" y="819150"/>
            <a:ext cx="396239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Sequence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934479"/>
            <a:ext cx="1828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Pre-Sauk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clarey\AppData\Local\Microsoft\Windows\Temporary Internet Files\Content.Outlook\8JO7MBDN\Megasequences-Clare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7750"/>
            <a:ext cx="6412546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Sauk-Tippecanoe Sequences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3409950"/>
            <a:ext cx="1504950" cy="11006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AAPG 2016\Scale_isop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1428750"/>
            <a:ext cx="1447375" cy="28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Flood Book 2018\Chapter 10 images\NA_Iso_2-Tippeca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3950"/>
            <a:ext cx="3663462" cy="39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   Sauk                Tippecanoe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" name="Picture 2" descr="H:\Flood Book 2018\Chapter 9 images\NA_Iso_1-Sau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3244"/>
            <a:ext cx="3657600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AAPG 2016\Scale_isop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1428750"/>
            <a:ext cx="1447375" cy="28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   Sauk                Tippecanoe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2" descr="H:\GSA 2018\South America\SA Isopachs\sa 1-Sauk_1-I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3950"/>
            <a:ext cx="3086738" cy="38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GSA 2018\South America\SA Isopachs\sa 2-Tippecanoe_1-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23950"/>
            <a:ext cx="3097041" cy="38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AAPG 2016\Scale_isop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1428750"/>
            <a:ext cx="1447375" cy="28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   Sauk                Tippecanoe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2" descr="H:\GSA 2017\AF_Iso_1-Sa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08312"/>
            <a:ext cx="3583719" cy="37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GSA 2017\AF_Iso_2-Tippecano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8313"/>
            <a:ext cx="3583720" cy="37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AAPG 2016\Scale_isop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1428750"/>
            <a:ext cx="1447375" cy="28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   Sauk                Tippecanoe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3" descr="H:\Megasequences Europe Final Maps2019\1-Sauk_Isopach_201905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7" y="1200150"/>
            <a:ext cx="3860483" cy="3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Megasequences Europe Final Maps2019\2-Tippecanoe_Isopach_201905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55" y="1200151"/>
            <a:ext cx="3860483" cy="3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389696"/>
              </p:ext>
            </p:extLst>
          </p:nvPr>
        </p:nvGraphicFramePr>
        <p:xfrm>
          <a:off x="457200" y="5143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620121"/>
              </p:ext>
            </p:extLst>
          </p:nvPr>
        </p:nvGraphicFramePr>
        <p:xfrm>
          <a:off x="3200400" y="5143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615687"/>
              </p:ext>
            </p:extLst>
          </p:nvPr>
        </p:nvGraphicFramePr>
        <p:xfrm>
          <a:off x="457201" y="25717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41068"/>
              </p:ext>
            </p:extLst>
          </p:nvPr>
        </p:nvGraphicFramePr>
        <p:xfrm>
          <a:off x="3200400" y="25717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267433"/>
              </p:ext>
            </p:extLst>
          </p:nvPr>
        </p:nvGraphicFramePr>
        <p:xfrm>
          <a:off x="5943600" y="15430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793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60819"/>
              </p:ext>
            </p:extLst>
          </p:nvPr>
        </p:nvGraphicFramePr>
        <p:xfrm>
          <a:off x="457200" y="5143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90141"/>
              </p:ext>
            </p:extLst>
          </p:nvPr>
        </p:nvGraphicFramePr>
        <p:xfrm>
          <a:off x="3200400" y="5143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25725"/>
              </p:ext>
            </p:extLst>
          </p:nvPr>
        </p:nvGraphicFramePr>
        <p:xfrm>
          <a:off x="457200" y="25717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582465"/>
              </p:ext>
            </p:extLst>
          </p:nvPr>
        </p:nvGraphicFramePr>
        <p:xfrm>
          <a:off x="3200400" y="25717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70362"/>
              </p:ext>
            </p:extLst>
          </p:nvPr>
        </p:nvGraphicFramePr>
        <p:xfrm>
          <a:off x="5943600" y="154305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531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986"/>
            <a:ext cx="6660963" cy="503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"/>
            <a:ext cx="6517214" cy="49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Sequences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Defined by </a:t>
            </a:r>
            <a:r>
              <a:rPr lang="en-US" dirty="0" err="1" smtClean="0">
                <a:solidFill>
                  <a:schemeClr val="bg1"/>
                </a:solidFill>
              </a:rPr>
              <a:t>Sloss</a:t>
            </a:r>
            <a:r>
              <a:rPr lang="en-US" dirty="0" smtClean="0">
                <a:solidFill>
                  <a:schemeClr val="bg1"/>
                </a:solidFill>
              </a:rPr>
              <a:t> (1963, 1959, 1949)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Major ocean transgression cycle</a:t>
            </a:r>
            <a:r>
              <a:rPr lang="en-US" dirty="0" smtClean="0">
                <a:solidFill>
                  <a:schemeClr val="bg1"/>
                </a:solidFill>
              </a:rPr>
              <a:t>, beginning on continental margins (best preserved)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Followed by major regression </a:t>
            </a:r>
            <a:r>
              <a:rPr lang="en-US" dirty="0" smtClean="0">
                <a:solidFill>
                  <a:schemeClr val="bg1"/>
                </a:solidFill>
              </a:rPr>
              <a:t>(poorly preserved)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Top and bottom marked by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erosional boundary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or unconformity surface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66809"/>
            <a:ext cx="3284111" cy="20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590635"/>
              </p:ext>
            </p:extLst>
          </p:nvPr>
        </p:nvGraphicFramePr>
        <p:xfrm>
          <a:off x="1371600" y="209550"/>
          <a:ext cx="6477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0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641603"/>
              </p:ext>
            </p:extLst>
          </p:nvPr>
        </p:nvGraphicFramePr>
        <p:xfrm>
          <a:off x="914400" y="0"/>
          <a:ext cx="69342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02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92965"/>
              </p:ext>
            </p:extLst>
          </p:nvPr>
        </p:nvGraphicFramePr>
        <p:xfrm>
          <a:off x="457200" y="13335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81792"/>
              </p:ext>
            </p:extLst>
          </p:nvPr>
        </p:nvGraphicFramePr>
        <p:xfrm>
          <a:off x="1219200" y="666750"/>
          <a:ext cx="2743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453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Stratigraphic data indicate that similar areas were flooded in both Sauk and Tippecanoe sequences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ediment thickness and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urface extent increase upward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Reflects minimal/limited sea level rise in early sequences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clarey\AppData\Local\Microsoft\Windows\Temporary Internet Files\Content.Outlook\8JO7MBDN\Megasequences-Clare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9" y="590550"/>
            <a:ext cx="7095875" cy="40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3333750"/>
            <a:ext cx="1504950" cy="11006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6"/>
          </p:cNvCxnSpPr>
          <p:nvPr/>
        </p:nvCxnSpPr>
        <p:spPr>
          <a:xfrm flipH="1">
            <a:off x="5619750" y="3714750"/>
            <a:ext cx="1771650" cy="1693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45944" y="3422362"/>
            <a:ext cx="179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Not Real?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9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Original Question: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u="sng" dirty="0" smtClean="0">
                <a:solidFill>
                  <a:srgbClr val="FFC000"/>
                </a:solidFill>
              </a:rPr>
              <a:t>Erosion or Deposition?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“reflecting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rgbClr val="FFC000"/>
                </a:solidFill>
              </a:rPr>
              <a:t>increase in the rate </a:t>
            </a:r>
            <a:r>
              <a:rPr lang="en-US" dirty="0">
                <a:solidFill>
                  <a:schemeClr val="bg1"/>
                </a:solidFill>
              </a:rPr>
              <a:t>of sedimentation toward the present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chemeClr val="bg1"/>
                </a:solidFill>
              </a:rPr>
              <a:t>resulting from </a:t>
            </a:r>
            <a:r>
              <a:rPr lang="en-US" dirty="0">
                <a:solidFill>
                  <a:srgbClr val="FFC000"/>
                </a:solidFill>
              </a:rPr>
              <a:t>better preservation </a:t>
            </a:r>
            <a:r>
              <a:rPr lang="en-US" dirty="0">
                <a:solidFill>
                  <a:schemeClr val="bg1"/>
                </a:solidFill>
              </a:rPr>
              <a:t>of the younger part of the geologic </a:t>
            </a:r>
            <a:r>
              <a:rPr lang="en-US" dirty="0" smtClean="0">
                <a:solidFill>
                  <a:schemeClr val="bg1"/>
                </a:solidFill>
              </a:rPr>
              <a:t>record.”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Answer Seems Clearer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“increase </a:t>
            </a:r>
            <a:r>
              <a:rPr lang="en-US" dirty="0">
                <a:solidFill>
                  <a:schemeClr val="bg1"/>
                </a:solidFill>
              </a:rPr>
              <a:t>in the rate of sedimentation toward the </a:t>
            </a:r>
            <a:r>
              <a:rPr lang="en-US" dirty="0" smtClean="0">
                <a:solidFill>
                  <a:schemeClr val="bg1"/>
                </a:solidFill>
              </a:rPr>
              <a:t>present.”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88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High Cambrian-Lower Ordo. Sea Level?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 suggest global sea level did not rise as high as previously thought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 re-evaluation of the Lower Paleozoic sea level curve seems justified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Have we been teaching myths?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Sloss</a:t>
            </a:r>
            <a:r>
              <a:rPr lang="en-US" dirty="0" smtClean="0">
                <a:solidFill>
                  <a:srgbClr val="FFC000"/>
                </a:solidFill>
              </a:rPr>
              <a:t> Sequences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Vail and </a:t>
            </a:r>
            <a:r>
              <a:rPr lang="en-US" sz="3200" dirty="0" err="1" smtClean="0">
                <a:solidFill>
                  <a:srgbClr val="FFC000"/>
                </a:solidFill>
              </a:rPr>
              <a:t>Mitchum</a:t>
            </a:r>
            <a:r>
              <a:rPr lang="en-US" sz="3200" dirty="0" smtClean="0">
                <a:solidFill>
                  <a:srgbClr val="FFC000"/>
                </a:solidFill>
              </a:rPr>
              <a:t>, 1979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tclarey\AppData\Local\Microsoft\Windows\Temporary Internet Files\Content.Outlook\8JO7MBDN\Megasequences-Clare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3950"/>
            <a:ext cx="6412546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3" cy="1223963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Correlation of Sequences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733550"/>
            <a:ext cx="3008313" cy="3124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North and South America, 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and Europe 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:\Sauk paper 2017\Fig 2 Three C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9550"/>
            <a:ext cx="535732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We’re Taught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Sauk Sequence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65725"/>
            <a:ext cx="3581400" cy="34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Tippecanoe Sequence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20" y="1707960"/>
            <a:ext cx="47329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Ordovician “</a:t>
            </a:r>
            <a:r>
              <a:rPr lang="en-US" dirty="0" err="1" smtClean="0">
                <a:solidFill>
                  <a:schemeClr val="bg1"/>
                </a:solidFill>
              </a:rPr>
              <a:t>Waterworld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Sauk Sequence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Tippecanoe Sequence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4040188" cy="26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46" y="1769090"/>
            <a:ext cx="4332254" cy="270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Depositional or Erosional?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“For almost a century, it has been recognized that the present-day thickness and areal extent of </a:t>
            </a:r>
            <a:r>
              <a:rPr lang="en-US" b="1" dirty="0" smtClean="0">
                <a:solidFill>
                  <a:srgbClr val="FFC000"/>
                </a:solidFill>
              </a:rPr>
              <a:t>Phanerozoic sedimentary strata increase progressively with decreasing geologic age.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This pattern has been interpreted as reflecting an increase in the </a:t>
            </a:r>
            <a:r>
              <a:rPr lang="en-US" b="1" dirty="0" smtClean="0">
                <a:solidFill>
                  <a:srgbClr val="FFC000"/>
                </a:solidFill>
              </a:rPr>
              <a:t>rate of sedimentation </a:t>
            </a:r>
            <a:r>
              <a:rPr lang="en-US" b="1" dirty="0" smtClean="0">
                <a:solidFill>
                  <a:schemeClr val="bg1"/>
                </a:solidFill>
              </a:rPr>
              <a:t>toward the present </a:t>
            </a:r>
            <a:r>
              <a:rPr lang="en-US" dirty="0" smtClean="0">
                <a:solidFill>
                  <a:schemeClr val="bg1"/>
                </a:solidFill>
              </a:rPr>
              <a:t>or as resulting </a:t>
            </a:r>
            <a:r>
              <a:rPr lang="en-US" b="1" dirty="0" smtClean="0">
                <a:solidFill>
                  <a:srgbClr val="FFC000"/>
                </a:solidFill>
              </a:rPr>
              <a:t>from better preservation </a:t>
            </a:r>
            <a:r>
              <a:rPr lang="en-US" b="1" dirty="0" smtClean="0">
                <a:solidFill>
                  <a:schemeClr val="bg1"/>
                </a:solidFill>
              </a:rPr>
              <a:t>of the younger part of the geologic record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C000"/>
                </a:solidFill>
              </a:rPr>
              <a:t>Veizer</a:t>
            </a:r>
            <a:r>
              <a:rPr lang="en-US" sz="2400" dirty="0" smtClean="0">
                <a:solidFill>
                  <a:srgbClr val="FFC000"/>
                </a:solidFill>
              </a:rPr>
              <a:t> and Mackenzie, 2013, </a:t>
            </a:r>
            <a:r>
              <a:rPr lang="en-US" sz="2000" i="1" dirty="0">
                <a:solidFill>
                  <a:srgbClr val="FFC000"/>
                </a:solidFill>
              </a:rPr>
              <a:t>Evolution of Sedimentary </a:t>
            </a:r>
            <a:r>
              <a:rPr lang="en-US" sz="2000" i="1" dirty="0" smtClean="0">
                <a:solidFill>
                  <a:srgbClr val="FFC000"/>
                </a:solidFill>
              </a:rPr>
              <a:t>Rocks, </a:t>
            </a:r>
            <a:r>
              <a:rPr lang="en-US" sz="2400" dirty="0" smtClean="0">
                <a:solidFill>
                  <a:srgbClr val="FFC000"/>
                </a:solidFill>
              </a:rPr>
              <a:t>p. 399.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Methods To Answer This Question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1. </a:t>
            </a:r>
            <a:r>
              <a:rPr lang="en-US" dirty="0">
                <a:solidFill>
                  <a:srgbClr val="FFC000"/>
                </a:solidFill>
              </a:rPr>
              <a:t>Compiled Strat Columns across multiple </a:t>
            </a:r>
            <a:r>
              <a:rPr lang="en-US" dirty="0" smtClean="0">
                <a:solidFill>
                  <a:srgbClr val="FFC000"/>
                </a:solidFill>
              </a:rPr>
              <a:t>continents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2. Used </a:t>
            </a:r>
            <a:r>
              <a:rPr lang="en-US" dirty="0" err="1">
                <a:solidFill>
                  <a:srgbClr val="FFC000"/>
                </a:solidFill>
              </a:rPr>
              <a:t>Sloss</a:t>
            </a:r>
            <a:r>
              <a:rPr lang="en-US" dirty="0">
                <a:solidFill>
                  <a:srgbClr val="FFC000"/>
                </a:solidFill>
              </a:rPr>
              <a:t> Sequences to map out stratigraphy 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3. Compared Extent and Volume sequence-by- sequence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Base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Used COSUNA data for USA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Supplemented with Oil </a:t>
            </a:r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ell </a:t>
            </a:r>
            <a:r>
              <a:rPr lang="en-US" dirty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ata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Used Cross-sections/Seismic Data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Utilized Measured Sections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100s of Papers/</a:t>
            </a:r>
            <a:r>
              <a:rPr lang="en-US" dirty="0" err="1" smtClean="0">
                <a:solidFill>
                  <a:srgbClr val="FFC000"/>
                </a:solidFill>
              </a:rPr>
              <a:t>Powerpoints</a:t>
            </a:r>
            <a:endParaRPr lang="en-US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80-85% Reproducible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sis and the Geology of the Northea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igh Tower Tex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igh Tower Text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412</Words>
  <Application>Microsoft Office PowerPoint</Application>
  <PresentationFormat>On-screen Show (16:9)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1_Office Theme</vt:lpstr>
      <vt:lpstr>1_Genesis and the Geology of the Northeast</vt:lpstr>
      <vt:lpstr>2_Office Theme</vt:lpstr>
      <vt:lpstr>Custom Design</vt:lpstr>
      <vt:lpstr>Testing the Height and Extent of the Lower Ordovician (Sauk) Transgression Using the Rock Record Across Three Continents</vt:lpstr>
      <vt:lpstr>Sequences </vt:lpstr>
      <vt:lpstr>Sloss Sequences  Vail and Mitchum, 1979</vt:lpstr>
      <vt:lpstr>Correlation of Sequences</vt:lpstr>
      <vt:lpstr>What We’re Taught</vt:lpstr>
      <vt:lpstr>Ordovician “Waterworld”</vt:lpstr>
      <vt:lpstr>Depositional or Erosional?</vt:lpstr>
      <vt:lpstr>Methods To Answer This Question</vt:lpstr>
      <vt:lpstr>Data Base Methods</vt:lpstr>
      <vt:lpstr>2000+ Columns Globally</vt:lpstr>
      <vt:lpstr>Sauk-Tippecanoe Sequences</vt:lpstr>
      <vt:lpstr>               Sauk                Tippecanoe</vt:lpstr>
      <vt:lpstr>               Sauk                Tippecanoe</vt:lpstr>
      <vt:lpstr>               Sauk                Tippecanoe</vt:lpstr>
      <vt:lpstr>               Sauk                Tippecanoe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Original Question:  Erosion or Deposition?</vt:lpstr>
      <vt:lpstr>Answer Seems Clearer</vt:lpstr>
      <vt:lpstr>High Cambrian-Lower Ordo. Sea Level?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Flood</dc:title>
  <dc:creator>John Morris</dc:creator>
  <cp:lastModifiedBy>Reviewer</cp:lastModifiedBy>
  <cp:revision>504</cp:revision>
  <cp:lastPrinted>2019-06-28T19:09:11Z</cp:lastPrinted>
  <dcterms:created xsi:type="dcterms:W3CDTF">2006-08-16T00:00:00Z</dcterms:created>
  <dcterms:modified xsi:type="dcterms:W3CDTF">2019-10-14T18:17:53Z</dcterms:modified>
</cp:coreProperties>
</file>