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44" r:id="rId7"/>
  </p:sldMasterIdLst>
  <p:notesMasterIdLst>
    <p:notesMasterId r:id="rId40"/>
  </p:notesMasterIdLst>
  <p:sldIdLst>
    <p:sldId id="272" r:id="rId8"/>
    <p:sldId id="276" r:id="rId9"/>
    <p:sldId id="305" r:id="rId10"/>
    <p:sldId id="277" r:id="rId11"/>
    <p:sldId id="325" r:id="rId12"/>
    <p:sldId id="329" r:id="rId13"/>
    <p:sldId id="275" r:id="rId14"/>
    <p:sldId id="279" r:id="rId15"/>
    <p:sldId id="292" r:id="rId16"/>
    <p:sldId id="256" r:id="rId17"/>
    <p:sldId id="280" r:id="rId18"/>
    <p:sldId id="281" r:id="rId19"/>
    <p:sldId id="282" r:id="rId20"/>
    <p:sldId id="301" r:id="rId21"/>
    <p:sldId id="335" r:id="rId22"/>
    <p:sldId id="261" r:id="rId23"/>
    <p:sldId id="330" r:id="rId24"/>
    <p:sldId id="265" r:id="rId25"/>
    <p:sldId id="283" r:id="rId26"/>
    <p:sldId id="291" r:id="rId27"/>
    <p:sldId id="284" r:id="rId28"/>
    <p:sldId id="334" r:id="rId29"/>
    <p:sldId id="336" r:id="rId30"/>
    <p:sldId id="269" r:id="rId31"/>
    <p:sldId id="324" r:id="rId32"/>
    <p:sldId id="286" r:id="rId33"/>
    <p:sldId id="287" r:id="rId34"/>
    <p:sldId id="288" r:id="rId35"/>
    <p:sldId id="327" r:id="rId36"/>
    <p:sldId id="332" r:id="rId37"/>
    <p:sldId id="331" r:id="rId38"/>
    <p:sldId id="29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E1839-10A0-472B-ABB1-F225778795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73EFC-4C90-4896-ADC2-84F861AEE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4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8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1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55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22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3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72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16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5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28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2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13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95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28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63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10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95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95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4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48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69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3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57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90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9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81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13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11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2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66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75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13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8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54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64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8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49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53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7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16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84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52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90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8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1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94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13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12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88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18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96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30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70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477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0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0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64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464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974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79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50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090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74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971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61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6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24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360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959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152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27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11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468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318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6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33FCE-B1FF-4765-87EE-A30B55BACF70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B5B35-00A3-446C-AB8B-1ED0DFC5C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13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9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0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3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A1223F2-9D9D-4D19-A155-AA9A6914C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A8991F-2645-4252-B95E-EAB9481F02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259DAF-5E87-42E8-8067-9F6B80534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071"/>
            <a:ext cx="8153400" cy="659423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0F50B2-2EB5-44CF-8963-A463EC174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811970"/>
            <a:ext cx="7772400" cy="8794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ADEN LAVA FLOWS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DB5F2-EAC4-46C2-8296-8C4D75627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3983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R.A.  De Hon and R. A. Earl</a:t>
            </a:r>
            <a:endParaRPr lang="en-US" sz="2800" dirty="0">
              <a:solidFill>
                <a:srgbClr val="FFC000"/>
              </a:solidFill>
            </a:endParaRPr>
          </a:p>
          <a:p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9B884-3BE1-4E44-B2A0-6F8691F9D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3" y="5365072"/>
            <a:ext cx="2305050" cy="1039834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A0493A-6EFD-4C8E-BF0D-25FCB44E3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26" y="5334000"/>
            <a:ext cx="2002558" cy="10567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75E426-B8E8-4B8A-86FC-B422AF90233E}"/>
              </a:ext>
            </a:extLst>
          </p:cNvPr>
          <p:cNvSpPr/>
          <p:nvPr/>
        </p:nvSpPr>
        <p:spPr>
          <a:xfrm>
            <a:off x="868849" y="5317067"/>
            <a:ext cx="2305050" cy="1056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406967-2E91-4C8E-BC48-00711E9EB9CA}"/>
              </a:ext>
            </a:extLst>
          </p:cNvPr>
          <p:cNvSpPr/>
          <p:nvPr/>
        </p:nvSpPr>
        <p:spPr>
          <a:xfrm>
            <a:off x="6289526" y="5334000"/>
            <a:ext cx="2002558" cy="10567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22B2BE-7F76-4503-9736-1630E1E6EE57}"/>
              </a:ext>
            </a:extLst>
          </p:cNvPr>
          <p:cNvSpPr/>
          <p:nvPr/>
        </p:nvSpPr>
        <p:spPr>
          <a:xfrm>
            <a:off x="457200" y="76200"/>
            <a:ext cx="8153400" cy="66294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9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791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ADEN: A brief history in cartoons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4662487" y="4400298"/>
            <a:ext cx="304800" cy="106065"/>
          </a:xfrm>
          <a:prstGeom prst="left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458095">
            <a:off x="5050634" y="4876801"/>
            <a:ext cx="642932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21993" y="4083998"/>
            <a:ext cx="70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334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Initial eruption of fluid basalt: Scabby Facies (</a:t>
            </a:r>
            <a:r>
              <a:rPr lang="en-US" sz="2800" b="1" dirty="0" err="1"/>
              <a:t>sc</a:t>
            </a:r>
            <a:r>
              <a:rPr lang="en-US" sz="2800" b="1" dirty="0"/>
              <a:t>)</a:t>
            </a:r>
            <a:endParaRPr lang="en-US" sz="2800" dirty="0"/>
          </a:p>
        </p:txBody>
      </p:sp>
      <p:sp>
        <p:nvSpPr>
          <p:cNvPr id="15" name="Freeform: Shape 6">
            <a:extLst>
              <a:ext uri="{FF2B5EF4-FFF2-40B4-BE49-F238E27FC236}">
                <a16:creationId xmlns:a16="http://schemas.microsoft.com/office/drawing/2014/main" id="{14A8716B-69F2-48D9-92DE-7ED62F64A271}"/>
              </a:ext>
            </a:extLst>
          </p:cNvPr>
          <p:cNvSpPr/>
          <p:nvPr/>
        </p:nvSpPr>
        <p:spPr>
          <a:xfrm>
            <a:off x="2533983" y="1573176"/>
            <a:ext cx="1146822" cy="1170208"/>
          </a:xfrm>
          <a:custGeom>
            <a:avLst/>
            <a:gdLst>
              <a:gd name="connsiteX0" fmla="*/ 191589 w 1146822"/>
              <a:gd name="connsiteY0" fmla="*/ 525590 h 1170208"/>
              <a:gd name="connsiteX1" fmla="*/ 130629 w 1146822"/>
              <a:gd name="connsiteY1" fmla="*/ 612675 h 1170208"/>
              <a:gd name="connsiteX2" fmla="*/ 78377 w 1146822"/>
              <a:gd name="connsiteY2" fmla="*/ 699761 h 1170208"/>
              <a:gd name="connsiteX3" fmla="*/ 26126 w 1146822"/>
              <a:gd name="connsiteY3" fmla="*/ 786847 h 1170208"/>
              <a:gd name="connsiteX4" fmla="*/ 0 w 1146822"/>
              <a:gd name="connsiteY4" fmla="*/ 908767 h 1170208"/>
              <a:gd name="connsiteX5" fmla="*/ 26126 w 1146822"/>
              <a:gd name="connsiteY5" fmla="*/ 987144 h 1170208"/>
              <a:gd name="connsiteX6" fmla="*/ 113212 w 1146822"/>
              <a:gd name="connsiteY6" fmla="*/ 987144 h 1170208"/>
              <a:gd name="connsiteX7" fmla="*/ 200297 w 1146822"/>
              <a:gd name="connsiteY7" fmla="*/ 987144 h 1170208"/>
              <a:gd name="connsiteX8" fmla="*/ 278674 w 1146822"/>
              <a:gd name="connsiteY8" fmla="*/ 1013270 h 1170208"/>
              <a:gd name="connsiteX9" fmla="*/ 304800 w 1146822"/>
              <a:gd name="connsiteY9" fmla="*/ 1065521 h 1170208"/>
              <a:gd name="connsiteX10" fmla="*/ 330926 w 1146822"/>
              <a:gd name="connsiteY10" fmla="*/ 1143898 h 1170208"/>
              <a:gd name="connsiteX11" fmla="*/ 365760 w 1146822"/>
              <a:gd name="connsiteY11" fmla="*/ 1170024 h 1170208"/>
              <a:gd name="connsiteX12" fmla="*/ 391886 w 1146822"/>
              <a:gd name="connsiteY12" fmla="*/ 1152607 h 1170208"/>
              <a:gd name="connsiteX13" fmla="*/ 409303 w 1146822"/>
              <a:gd name="connsiteY13" fmla="*/ 1100355 h 1170208"/>
              <a:gd name="connsiteX14" fmla="*/ 426720 w 1146822"/>
              <a:gd name="connsiteY14" fmla="*/ 1048104 h 1170208"/>
              <a:gd name="connsiteX15" fmla="*/ 452846 w 1146822"/>
              <a:gd name="connsiteY15" fmla="*/ 961018 h 1170208"/>
              <a:gd name="connsiteX16" fmla="*/ 513806 w 1146822"/>
              <a:gd name="connsiteY16" fmla="*/ 995853 h 1170208"/>
              <a:gd name="connsiteX17" fmla="*/ 592183 w 1146822"/>
              <a:gd name="connsiteY17" fmla="*/ 1013270 h 1170208"/>
              <a:gd name="connsiteX18" fmla="*/ 696686 w 1146822"/>
              <a:gd name="connsiteY18" fmla="*/ 952310 h 1170208"/>
              <a:gd name="connsiteX19" fmla="*/ 740229 w 1146822"/>
              <a:gd name="connsiteY19" fmla="*/ 934893 h 1170208"/>
              <a:gd name="connsiteX20" fmla="*/ 792480 w 1146822"/>
              <a:gd name="connsiteY20" fmla="*/ 900058 h 1170208"/>
              <a:gd name="connsiteX21" fmla="*/ 818606 w 1146822"/>
              <a:gd name="connsiteY21" fmla="*/ 804264 h 1170208"/>
              <a:gd name="connsiteX22" fmla="*/ 853440 w 1146822"/>
              <a:gd name="connsiteY22" fmla="*/ 682344 h 1170208"/>
              <a:gd name="connsiteX23" fmla="*/ 931817 w 1146822"/>
              <a:gd name="connsiteY23" fmla="*/ 699761 h 1170208"/>
              <a:gd name="connsiteX24" fmla="*/ 1010194 w 1146822"/>
              <a:gd name="connsiteY24" fmla="*/ 752013 h 1170208"/>
              <a:gd name="connsiteX25" fmla="*/ 1097280 w 1146822"/>
              <a:gd name="connsiteY25" fmla="*/ 699761 h 1170208"/>
              <a:gd name="connsiteX26" fmla="*/ 1140823 w 1146822"/>
              <a:gd name="connsiteY26" fmla="*/ 630093 h 1170208"/>
              <a:gd name="connsiteX27" fmla="*/ 1140823 w 1146822"/>
              <a:gd name="connsiteY27" fmla="*/ 534298 h 1170208"/>
              <a:gd name="connsiteX28" fmla="*/ 1088572 w 1146822"/>
              <a:gd name="connsiteY28" fmla="*/ 464630 h 1170208"/>
              <a:gd name="connsiteX29" fmla="*/ 1027612 w 1146822"/>
              <a:gd name="connsiteY29" fmla="*/ 412378 h 1170208"/>
              <a:gd name="connsiteX30" fmla="*/ 966652 w 1146822"/>
              <a:gd name="connsiteY30" fmla="*/ 394961 h 1170208"/>
              <a:gd name="connsiteX31" fmla="*/ 914400 w 1146822"/>
              <a:gd name="connsiteY31" fmla="*/ 360127 h 1170208"/>
              <a:gd name="connsiteX32" fmla="*/ 923109 w 1146822"/>
              <a:gd name="connsiteY32" fmla="*/ 316584 h 1170208"/>
              <a:gd name="connsiteX33" fmla="*/ 984069 w 1146822"/>
              <a:gd name="connsiteY33" fmla="*/ 255624 h 1170208"/>
              <a:gd name="connsiteX34" fmla="*/ 1079863 w 1146822"/>
              <a:gd name="connsiteY34" fmla="*/ 229498 h 1170208"/>
              <a:gd name="connsiteX35" fmla="*/ 1123406 w 1146822"/>
              <a:gd name="connsiteY35" fmla="*/ 168538 h 1170208"/>
              <a:gd name="connsiteX36" fmla="*/ 1105989 w 1146822"/>
              <a:gd name="connsiteY36" fmla="*/ 64035 h 1170208"/>
              <a:gd name="connsiteX37" fmla="*/ 1045029 w 1146822"/>
              <a:gd name="connsiteY37" fmla="*/ 20493 h 1170208"/>
              <a:gd name="connsiteX38" fmla="*/ 949234 w 1146822"/>
              <a:gd name="connsiteY38" fmla="*/ 3075 h 1170208"/>
              <a:gd name="connsiteX39" fmla="*/ 870857 w 1146822"/>
              <a:gd name="connsiteY39" fmla="*/ 81453 h 1170208"/>
              <a:gd name="connsiteX40" fmla="*/ 844732 w 1146822"/>
              <a:gd name="connsiteY40" fmla="*/ 168538 h 1170208"/>
              <a:gd name="connsiteX41" fmla="*/ 766354 w 1146822"/>
              <a:gd name="connsiteY41" fmla="*/ 185955 h 1170208"/>
              <a:gd name="connsiteX42" fmla="*/ 731520 w 1146822"/>
              <a:gd name="connsiteY42" fmla="*/ 229498 h 1170208"/>
              <a:gd name="connsiteX43" fmla="*/ 714103 w 1146822"/>
              <a:gd name="connsiteY43" fmla="*/ 307875 h 1170208"/>
              <a:gd name="connsiteX44" fmla="*/ 696686 w 1146822"/>
              <a:gd name="connsiteY44" fmla="*/ 377544 h 1170208"/>
              <a:gd name="connsiteX45" fmla="*/ 661852 w 1146822"/>
              <a:gd name="connsiteY45" fmla="*/ 455921 h 1170208"/>
              <a:gd name="connsiteX46" fmla="*/ 618309 w 1146822"/>
              <a:gd name="connsiteY46" fmla="*/ 499464 h 1170208"/>
              <a:gd name="connsiteX47" fmla="*/ 566057 w 1146822"/>
              <a:gd name="connsiteY47" fmla="*/ 516881 h 1170208"/>
              <a:gd name="connsiteX48" fmla="*/ 452846 w 1146822"/>
              <a:gd name="connsiteY48" fmla="*/ 464630 h 1170208"/>
              <a:gd name="connsiteX49" fmla="*/ 383177 w 1146822"/>
              <a:gd name="connsiteY49" fmla="*/ 464630 h 1170208"/>
              <a:gd name="connsiteX50" fmla="*/ 269966 w 1146822"/>
              <a:gd name="connsiteY50" fmla="*/ 490755 h 1170208"/>
              <a:gd name="connsiteX51" fmla="*/ 191589 w 1146822"/>
              <a:gd name="connsiteY51" fmla="*/ 525590 h 117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6822" h="1170208">
                <a:moveTo>
                  <a:pt x="191589" y="525590"/>
                </a:moveTo>
                <a:cubicBezTo>
                  <a:pt x="168366" y="545910"/>
                  <a:pt x="149498" y="583647"/>
                  <a:pt x="130629" y="612675"/>
                </a:cubicBezTo>
                <a:cubicBezTo>
                  <a:pt x="111760" y="641703"/>
                  <a:pt x="78377" y="699761"/>
                  <a:pt x="78377" y="699761"/>
                </a:cubicBezTo>
                <a:cubicBezTo>
                  <a:pt x="60960" y="728790"/>
                  <a:pt x="39189" y="752013"/>
                  <a:pt x="26126" y="786847"/>
                </a:cubicBezTo>
                <a:cubicBezTo>
                  <a:pt x="13063" y="821681"/>
                  <a:pt x="0" y="875384"/>
                  <a:pt x="0" y="908767"/>
                </a:cubicBezTo>
                <a:cubicBezTo>
                  <a:pt x="0" y="942150"/>
                  <a:pt x="7257" y="974081"/>
                  <a:pt x="26126" y="987144"/>
                </a:cubicBezTo>
                <a:cubicBezTo>
                  <a:pt x="44995" y="1000207"/>
                  <a:pt x="113212" y="987144"/>
                  <a:pt x="113212" y="987144"/>
                </a:cubicBezTo>
                <a:cubicBezTo>
                  <a:pt x="142240" y="987144"/>
                  <a:pt x="172720" y="982790"/>
                  <a:pt x="200297" y="987144"/>
                </a:cubicBezTo>
                <a:cubicBezTo>
                  <a:pt x="227874" y="991498"/>
                  <a:pt x="261257" y="1000207"/>
                  <a:pt x="278674" y="1013270"/>
                </a:cubicBezTo>
                <a:cubicBezTo>
                  <a:pt x="296091" y="1026333"/>
                  <a:pt x="296091" y="1043750"/>
                  <a:pt x="304800" y="1065521"/>
                </a:cubicBezTo>
                <a:cubicBezTo>
                  <a:pt x="313509" y="1087292"/>
                  <a:pt x="330926" y="1143898"/>
                  <a:pt x="330926" y="1143898"/>
                </a:cubicBezTo>
                <a:cubicBezTo>
                  <a:pt x="341086" y="1161315"/>
                  <a:pt x="365760" y="1170024"/>
                  <a:pt x="365760" y="1170024"/>
                </a:cubicBezTo>
                <a:cubicBezTo>
                  <a:pt x="375920" y="1171476"/>
                  <a:pt x="384629" y="1164219"/>
                  <a:pt x="391886" y="1152607"/>
                </a:cubicBezTo>
                <a:cubicBezTo>
                  <a:pt x="399143" y="1140996"/>
                  <a:pt x="409303" y="1100355"/>
                  <a:pt x="409303" y="1100355"/>
                </a:cubicBezTo>
                <a:cubicBezTo>
                  <a:pt x="415109" y="1082938"/>
                  <a:pt x="419463" y="1071327"/>
                  <a:pt x="426720" y="1048104"/>
                </a:cubicBezTo>
                <a:cubicBezTo>
                  <a:pt x="433977" y="1024881"/>
                  <a:pt x="438332" y="969726"/>
                  <a:pt x="452846" y="961018"/>
                </a:cubicBezTo>
                <a:cubicBezTo>
                  <a:pt x="467360" y="952310"/>
                  <a:pt x="490583" y="987144"/>
                  <a:pt x="513806" y="995853"/>
                </a:cubicBezTo>
                <a:cubicBezTo>
                  <a:pt x="537029" y="1004562"/>
                  <a:pt x="561703" y="1020527"/>
                  <a:pt x="592183" y="1013270"/>
                </a:cubicBezTo>
                <a:cubicBezTo>
                  <a:pt x="622663" y="1006013"/>
                  <a:pt x="672012" y="965373"/>
                  <a:pt x="696686" y="952310"/>
                </a:cubicBezTo>
                <a:cubicBezTo>
                  <a:pt x="721360" y="939247"/>
                  <a:pt x="724263" y="943602"/>
                  <a:pt x="740229" y="934893"/>
                </a:cubicBezTo>
                <a:cubicBezTo>
                  <a:pt x="756195" y="926184"/>
                  <a:pt x="779417" y="921829"/>
                  <a:pt x="792480" y="900058"/>
                </a:cubicBezTo>
                <a:cubicBezTo>
                  <a:pt x="805543" y="878287"/>
                  <a:pt x="808446" y="840550"/>
                  <a:pt x="818606" y="804264"/>
                </a:cubicBezTo>
                <a:cubicBezTo>
                  <a:pt x="828766" y="767978"/>
                  <a:pt x="834572" y="699761"/>
                  <a:pt x="853440" y="682344"/>
                </a:cubicBezTo>
                <a:cubicBezTo>
                  <a:pt x="872309" y="664927"/>
                  <a:pt x="905691" y="688150"/>
                  <a:pt x="931817" y="699761"/>
                </a:cubicBezTo>
                <a:cubicBezTo>
                  <a:pt x="957943" y="711373"/>
                  <a:pt x="982617" y="752013"/>
                  <a:pt x="1010194" y="752013"/>
                </a:cubicBezTo>
                <a:cubicBezTo>
                  <a:pt x="1037771" y="752013"/>
                  <a:pt x="1075509" y="720081"/>
                  <a:pt x="1097280" y="699761"/>
                </a:cubicBezTo>
                <a:cubicBezTo>
                  <a:pt x="1119051" y="679441"/>
                  <a:pt x="1133566" y="657670"/>
                  <a:pt x="1140823" y="630093"/>
                </a:cubicBezTo>
                <a:cubicBezTo>
                  <a:pt x="1148080" y="602516"/>
                  <a:pt x="1149532" y="561875"/>
                  <a:pt x="1140823" y="534298"/>
                </a:cubicBezTo>
                <a:cubicBezTo>
                  <a:pt x="1132115" y="506721"/>
                  <a:pt x="1107441" y="484950"/>
                  <a:pt x="1088572" y="464630"/>
                </a:cubicBezTo>
                <a:cubicBezTo>
                  <a:pt x="1069704" y="444310"/>
                  <a:pt x="1047932" y="423989"/>
                  <a:pt x="1027612" y="412378"/>
                </a:cubicBezTo>
                <a:cubicBezTo>
                  <a:pt x="1007292" y="400766"/>
                  <a:pt x="985521" y="403669"/>
                  <a:pt x="966652" y="394961"/>
                </a:cubicBezTo>
                <a:cubicBezTo>
                  <a:pt x="947783" y="386252"/>
                  <a:pt x="921657" y="373190"/>
                  <a:pt x="914400" y="360127"/>
                </a:cubicBezTo>
                <a:cubicBezTo>
                  <a:pt x="907143" y="347064"/>
                  <a:pt x="911498" y="334001"/>
                  <a:pt x="923109" y="316584"/>
                </a:cubicBezTo>
                <a:cubicBezTo>
                  <a:pt x="934720" y="299167"/>
                  <a:pt x="957943" y="270138"/>
                  <a:pt x="984069" y="255624"/>
                </a:cubicBezTo>
                <a:cubicBezTo>
                  <a:pt x="1010195" y="241110"/>
                  <a:pt x="1056640" y="244012"/>
                  <a:pt x="1079863" y="229498"/>
                </a:cubicBezTo>
                <a:cubicBezTo>
                  <a:pt x="1103086" y="214984"/>
                  <a:pt x="1119052" y="196115"/>
                  <a:pt x="1123406" y="168538"/>
                </a:cubicBezTo>
                <a:cubicBezTo>
                  <a:pt x="1127760" y="140961"/>
                  <a:pt x="1119052" y="88709"/>
                  <a:pt x="1105989" y="64035"/>
                </a:cubicBezTo>
                <a:cubicBezTo>
                  <a:pt x="1092926" y="39361"/>
                  <a:pt x="1071155" y="30653"/>
                  <a:pt x="1045029" y="20493"/>
                </a:cubicBezTo>
                <a:cubicBezTo>
                  <a:pt x="1018903" y="10333"/>
                  <a:pt x="978263" y="-7085"/>
                  <a:pt x="949234" y="3075"/>
                </a:cubicBezTo>
                <a:cubicBezTo>
                  <a:pt x="920205" y="13235"/>
                  <a:pt x="888274" y="53876"/>
                  <a:pt x="870857" y="81453"/>
                </a:cubicBezTo>
                <a:cubicBezTo>
                  <a:pt x="853440" y="109030"/>
                  <a:pt x="862149" y="151121"/>
                  <a:pt x="844732" y="168538"/>
                </a:cubicBezTo>
                <a:cubicBezTo>
                  <a:pt x="827315" y="185955"/>
                  <a:pt x="785223" y="175795"/>
                  <a:pt x="766354" y="185955"/>
                </a:cubicBezTo>
                <a:cubicBezTo>
                  <a:pt x="747485" y="196115"/>
                  <a:pt x="740229" y="209178"/>
                  <a:pt x="731520" y="229498"/>
                </a:cubicBezTo>
                <a:cubicBezTo>
                  <a:pt x="722811" y="249818"/>
                  <a:pt x="719909" y="283201"/>
                  <a:pt x="714103" y="307875"/>
                </a:cubicBezTo>
                <a:cubicBezTo>
                  <a:pt x="708297" y="332549"/>
                  <a:pt x="705395" y="352870"/>
                  <a:pt x="696686" y="377544"/>
                </a:cubicBezTo>
                <a:cubicBezTo>
                  <a:pt x="687978" y="402218"/>
                  <a:pt x="674915" y="435601"/>
                  <a:pt x="661852" y="455921"/>
                </a:cubicBezTo>
                <a:cubicBezTo>
                  <a:pt x="648789" y="476241"/>
                  <a:pt x="634275" y="489304"/>
                  <a:pt x="618309" y="499464"/>
                </a:cubicBezTo>
                <a:cubicBezTo>
                  <a:pt x="602343" y="509624"/>
                  <a:pt x="593634" y="522687"/>
                  <a:pt x="566057" y="516881"/>
                </a:cubicBezTo>
                <a:cubicBezTo>
                  <a:pt x="538480" y="511075"/>
                  <a:pt x="483326" y="473338"/>
                  <a:pt x="452846" y="464630"/>
                </a:cubicBezTo>
                <a:cubicBezTo>
                  <a:pt x="422366" y="455922"/>
                  <a:pt x="413657" y="460276"/>
                  <a:pt x="383177" y="464630"/>
                </a:cubicBezTo>
                <a:cubicBezTo>
                  <a:pt x="352697" y="468984"/>
                  <a:pt x="297543" y="482046"/>
                  <a:pt x="269966" y="490755"/>
                </a:cubicBezTo>
                <a:cubicBezTo>
                  <a:pt x="242389" y="499463"/>
                  <a:pt x="214812" y="505270"/>
                  <a:pt x="191589" y="525590"/>
                </a:cubicBez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2100" y="5029200"/>
            <a:ext cx="217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Kilbourne Hole     (maar)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7277" y="2158278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8918" y="3429000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prstClr val="white"/>
                </a:solidFill>
              </a:rPr>
              <a:t>sh</a:t>
            </a:r>
            <a:r>
              <a:rPr lang="en-US" sz="2400" dirty="0">
                <a:solidFill>
                  <a:prstClr val="white"/>
                </a:solidFill>
              </a:rPr>
              <a:t> = shield facies</a:t>
            </a:r>
          </a:p>
          <a:p>
            <a:pPr lvl="0"/>
            <a:r>
              <a:rPr lang="en-US" sz="2400" dirty="0">
                <a:solidFill>
                  <a:prstClr val="white"/>
                </a:solidFill>
              </a:rPr>
              <a:t>if  =  Inflated flow facies</a:t>
            </a:r>
          </a:p>
          <a:p>
            <a:pPr lvl="0"/>
            <a:r>
              <a:rPr lang="en-US" sz="2400" b="1" dirty="0" err="1">
                <a:solidFill>
                  <a:prstClr val="white"/>
                </a:solidFill>
              </a:rPr>
              <a:t>sc</a:t>
            </a:r>
            <a:r>
              <a:rPr lang="en-US" sz="2400" b="1" dirty="0">
                <a:solidFill>
                  <a:prstClr val="white"/>
                </a:solidFill>
              </a:rPr>
              <a:t> =scabby facies</a:t>
            </a:r>
          </a:p>
        </p:txBody>
      </p:sp>
    </p:spTree>
    <p:extLst>
      <p:ext uri="{BB962C8B-B14F-4D97-AF65-F5344CB8AC3E}">
        <p14:creationId xmlns:p14="http://schemas.microsoft.com/office/powerpoint/2010/main" val="773121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219120"/>
            <a:ext cx="8153400" cy="65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3200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lo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9076" y="297706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ch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2057400"/>
            <a:ext cx="5496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sc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5029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sc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1194" y="1935296"/>
            <a:ext cx="495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sc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5867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2800" y="4343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if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152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if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4137" y="348391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cp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4114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rs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600" y="373929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br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0700" y="274926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br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3735" y="3131066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rs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810000" y="4013200"/>
            <a:ext cx="266700" cy="1846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711976" y="3934599"/>
            <a:ext cx="76200" cy="2725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93097" y="3346399"/>
            <a:ext cx="228600" cy="9884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202221" y="3175682"/>
            <a:ext cx="168676" cy="1846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58314" y="2153505"/>
            <a:ext cx="66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if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6770" y="3046749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781" y="409694"/>
            <a:ext cx="5356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SCABBY FACIES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rs</a:t>
            </a:r>
            <a:r>
              <a:rPr lang="en-US" sz="2400" dirty="0">
                <a:solidFill>
                  <a:schemeClr val="bg1"/>
                </a:solidFill>
              </a:rPr>
              <a:t> = rootless shields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br</a:t>
            </a:r>
            <a:r>
              <a:rPr lang="en-US" sz="2400" dirty="0">
                <a:solidFill>
                  <a:schemeClr val="bg1"/>
                </a:solidFill>
              </a:rPr>
              <a:t> = blocky rimmed pits</a:t>
            </a:r>
          </a:p>
          <a:p>
            <a:r>
              <a:rPr lang="en-US" sz="2400" b="1" dirty="0" err="1">
                <a:solidFill>
                  <a:schemeClr val="bg1"/>
                </a:solidFill>
              </a:rPr>
              <a:t>sc</a:t>
            </a:r>
            <a:r>
              <a:rPr lang="en-US" sz="2400" b="1" dirty="0">
                <a:solidFill>
                  <a:schemeClr val="bg1"/>
                </a:solidFill>
              </a:rPr>
              <a:t> = scabby facies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800" y="152578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if</a:t>
            </a:r>
          </a:p>
        </p:txBody>
      </p:sp>
      <p:sp>
        <p:nvSpPr>
          <p:cNvPr id="25" name="Freeform 24"/>
          <p:cNvSpPr/>
          <p:nvPr/>
        </p:nvSpPr>
        <p:spPr>
          <a:xfrm rot="20522433">
            <a:off x="3564946" y="2339093"/>
            <a:ext cx="3187033" cy="1845235"/>
          </a:xfrm>
          <a:custGeom>
            <a:avLst/>
            <a:gdLst>
              <a:gd name="connsiteX0" fmla="*/ 0 w 2772461"/>
              <a:gd name="connsiteY0" fmla="*/ 867184 h 1707364"/>
              <a:gd name="connsiteX1" fmla="*/ 914400 w 2772461"/>
              <a:gd name="connsiteY1" fmla="*/ 1688066 h 1707364"/>
              <a:gd name="connsiteX2" fmla="*/ 2618509 w 2772461"/>
              <a:gd name="connsiteY2" fmla="*/ 139820 h 1707364"/>
              <a:gd name="connsiteX3" fmla="*/ 2701637 w 2772461"/>
              <a:gd name="connsiteY3" fmla="*/ 67084 h 1707364"/>
              <a:gd name="connsiteX4" fmla="*/ 2701637 w 2772461"/>
              <a:gd name="connsiteY4" fmla="*/ 87866 h 170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461" h="1707364">
                <a:moveTo>
                  <a:pt x="0" y="867184"/>
                </a:moveTo>
                <a:cubicBezTo>
                  <a:pt x="238991" y="1338238"/>
                  <a:pt x="477982" y="1809293"/>
                  <a:pt x="914400" y="1688066"/>
                </a:cubicBezTo>
                <a:cubicBezTo>
                  <a:pt x="1350818" y="1566839"/>
                  <a:pt x="2320636" y="409984"/>
                  <a:pt x="2618509" y="139820"/>
                </a:cubicBezTo>
                <a:cubicBezTo>
                  <a:pt x="2916382" y="-130344"/>
                  <a:pt x="2687782" y="75743"/>
                  <a:pt x="2701637" y="67084"/>
                </a:cubicBezTo>
                <a:cubicBezTo>
                  <a:pt x="2715492" y="58425"/>
                  <a:pt x="2708564" y="73145"/>
                  <a:pt x="2701637" y="87866"/>
                </a:cubicBezTo>
              </a:path>
            </a:pathLst>
          </a:custGeom>
          <a:noFill/>
          <a:ln w="28575">
            <a:solidFill>
              <a:schemeClr val="bg1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219200" y="5863936"/>
            <a:ext cx="16764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31434" y="5867400"/>
            <a:ext cx="70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1 km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67200" y="4876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sc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10300" y="3231415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sc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63089" y="838200"/>
            <a:ext cx="54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sc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533400" y="188608"/>
            <a:ext cx="8153400" cy="6560102"/>
          </a:xfrm>
          <a:prstGeom prst="frame">
            <a:avLst>
              <a:gd name="adj1" fmla="val 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8755473">
            <a:off x="998716" y="2215554"/>
            <a:ext cx="7770339" cy="2674858"/>
          </a:xfrm>
          <a:prstGeom prst="ellips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9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153400" cy="652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69821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ROOTLESS SHIELD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143000" y="5392994"/>
            <a:ext cx="2819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43000" y="5486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100 m</a:t>
            </a:r>
          </a:p>
        </p:txBody>
      </p:sp>
      <p:sp>
        <p:nvSpPr>
          <p:cNvPr id="2" name="Frame 1"/>
          <p:cNvSpPr/>
          <p:nvPr/>
        </p:nvSpPr>
        <p:spPr>
          <a:xfrm>
            <a:off x="457200" y="152400"/>
            <a:ext cx="8153400" cy="6523060"/>
          </a:xfrm>
          <a:prstGeom prst="frame">
            <a:avLst>
              <a:gd name="adj1" fmla="val 1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05771-1163-47CF-AA64-A0300266F669}"/>
              </a:ext>
            </a:extLst>
          </p:cNvPr>
          <p:cNvSpPr txBox="1"/>
          <p:nvPr/>
        </p:nvSpPr>
        <p:spPr>
          <a:xfrm>
            <a:off x="4419600" y="4500427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Rootless shields form on the surface of the scabby flow as blisters that break to allow fluid lava to escape </a:t>
            </a:r>
            <a:r>
              <a:rPr lang="en-US" dirty="0" err="1">
                <a:solidFill>
                  <a:schemeClr val="bg1"/>
                </a:solidFill>
              </a:rPr>
              <a:t>tand</a:t>
            </a:r>
            <a:r>
              <a:rPr lang="en-US" dirty="0">
                <a:solidFill>
                  <a:schemeClr val="bg1"/>
                </a:solidFill>
              </a:rPr>
              <a:t> flow across the solidified crust.</a:t>
            </a:r>
          </a:p>
        </p:txBody>
      </p:sp>
    </p:spTree>
    <p:extLst>
      <p:ext uri="{BB962C8B-B14F-4D97-AF65-F5344CB8AC3E}">
        <p14:creationId xmlns:p14="http://schemas.microsoft.com/office/powerpoint/2010/main" val="386580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0322"/>
            <a:ext cx="8162925" cy="653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1564" y="3677167"/>
            <a:ext cx="239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Radial 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2514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Blocky rim </a:t>
            </a:r>
            <a:r>
              <a:rPr lang="en-US" sz="2400" b="1" dirty="0">
                <a:solidFill>
                  <a:prstClr val="black"/>
                </a:solidFill>
                <a:latin typeface="Tekton Pro" panose="020F0603020208020904" pitchFamily="34" charset="0"/>
              </a:rPr>
              <a:t>(double crested)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3800" y="3320534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Floor fractures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0" y="31515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prstClr val="black"/>
                </a:solidFill>
              </a:rPr>
              <a:t>BLOCKY RIMMED PITS</a:t>
            </a:r>
          </a:p>
          <a:p>
            <a:pPr algn="ctr" defTabSz="457200"/>
            <a:r>
              <a:rPr lang="en-US" sz="3200" dirty="0">
                <a:solidFill>
                  <a:prstClr val="black"/>
                </a:solidFill>
              </a:rPr>
              <a:t>(Failed inflation plateaus)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3582099" y="2889933"/>
            <a:ext cx="456501" cy="2999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667000" y="3551366"/>
            <a:ext cx="990600" cy="1258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57600" y="3551366"/>
            <a:ext cx="685800" cy="170643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29000" y="18288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Smooth floor material </a:t>
            </a:r>
            <a:r>
              <a:rPr lang="en-US" sz="2400" b="1" dirty="0">
                <a:solidFill>
                  <a:prstClr val="black"/>
                </a:solidFill>
                <a:latin typeface="Tekton Pro"/>
              </a:rPr>
              <a:t>(Elev. = exterior) </a:t>
            </a:r>
          </a:p>
        </p:txBody>
      </p:sp>
      <p:cxnSp>
        <p:nvCxnSpPr>
          <p:cNvPr id="8" name="Straight Arrow Connector 7"/>
          <p:cNvCxnSpPr>
            <a:stCxn id="4" idx="1"/>
          </p:cNvCxnSpPr>
          <p:nvPr/>
        </p:nvCxnSpPr>
        <p:spPr>
          <a:xfrm flipH="1">
            <a:off x="2286000" y="2059633"/>
            <a:ext cx="1143000" cy="739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124200" y="2057400"/>
            <a:ext cx="3048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91400" y="46482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Rootless shield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943413" y="4648200"/>
            <a:ext cx="512018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66800" y="5479197"/>
            <a:ext cx="1371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66800" y="547919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100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7" name="Frame 6"/>
          <p:cNvSpPr/>
          <p:nvPr/>
        </p:nvSpPr>
        <p:spPr>
          <a:xfrm>
            <a:off x="762000" y="228600"/>
            <a:ext cx="8162925" cy="6530680"/>
          </a:xfrm>
          <a:prstGeom prst="frame">
            <a:avLst>
              <a:gd name="adj1" fmla="val 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58272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See De Hon and Earl, 2018, NMBGMR</a:t>
            </a:r>
          </a:p>
        </p:txBody>
      </p:sp>
    </p:spTree>
    <p:extLst>
      <p:ext uri="{BB962C8B-B14F-4D97-AF65-F5344CB8AC3E}">
        <p14:creationId xmlns:p14="http://schemas.microsoft.com/office/powerpoint/2010/main" val="70987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0129"/>
            <a:ext cx="8458200" cy="64742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2895600"/>
            <a:ext cx="313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Raised edge of plateau</a:t>
            </a:r>
          </a:p>
          <a:p>
            <a:r>
              <a:rPr lang="en-US" sz="2400" dirty="0"/>
              <a:t>  (steep flow margin)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37268" y="3124200"/>
            <a:ext cx="9537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419600" y="3399835"/>
            <a:ext cx="1562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Sloping plateau surface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2700" y="5374769"/>
            <a:ext cx="2499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Blocky raised rim</a:t>
            </a:r>
          </a:p>
          <a:p>
            <a:r>
              <a:rPr lang="en-US" sz="2400" dirty="0"/>
              <a:t>(Double crested)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081929" y="5334000"/>
            <a:ext cx="280771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90600" y="5562600"/>
            <a:ext cx="2590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0600" y="5562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100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9510" y="310069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PARTIALLY DEFLATED PLATEAU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9710" y="2469710"/>
            <a:ext cx="162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Tension joints</a:t>
            </a:r>
          </a:p>
        </p:txBody>
      </p:sp>
      <p:sp>
        <p:nvSpPr>
          <p:cNvPr id="9" name="Frame 8"/>
          <p:cNvSpPr/>
          <p:nvPr/>
        </p:nvSpPr>
        <p:spPr>
          <a:xfrm>
            <a:off x="304800" y="120130"/>
            <a:ext cx="8496300" cy="6508604"/>
          </a:xfrm>
          <a:prstGeom prst="frame">
            <a:avLst>
              <a:gd name="adj1" fmla="val 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891EC4-E4BB-4015-A0B1-18564C33BE7E}"/>
              </a:ext>
            </a:extLst>
          </p:cNvPr>
          <p:cNvCxnSpPr>
            <a:cxnSpLocks/>
          </p:cNvCxnSpPr>
          <p:nvPr/>
        </p:nvCxnSpPr>
        <p:spPr>
          <a:xfrm>
            <a:off x="4953002" y="2895600"/>
            <a:ext cx="1029428" cy="580845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3D673D-C28E-49BC-B848-7BCEEFA89BD4}"/>
              </a:ext>
            </a:extLst>
          </p:cNvPr>
          <p:cNvSpPr txBox="1"/>
          <p:nvPr/>
        </p:nvSpPr>
        <p:spPr>
          <a:xfrm>
            <a:off x="675300" y="3905699"/>
            <a:ext cx="2246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 of internal fluids resulted in collapse of plateau.  Blocky rim is formed where deflation occurred.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15ABFB-AAEE-42B4-9300-DB9DD62E1281}"/>
              </a:ext>
            </a:extLst>
          </p:cNvPr>
          <p:cNvSpPr/>
          <p:nvPr/>
        </p:nvSpPr>
        <p:spPr>
          <a:xfrm>
            <a:off x="685800" y="3905934"/>
            <a:ext cx="2286000" cy="150426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4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4E515D77-BAFF-4618-88A1-A910CC87B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84" y="150342"/>
            <a:ext cx="5644532" cy="654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74B382-7D2A-4590-8009-BE23B3C01B77}"/>
              </a:ext>
            </a:extLst>
          </p:cNvPr>
          <p:cNvSpPr/>
          <p:nvPr/>
        </p:nvSpPr>
        <p:spPr>
          <a:xfrm>
            <a:off x="1746868" y="159048"/>
            <a:ext cx="5644532" cy="654655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6CDB5B-03AE-4B65-8155-CFBD5673FD19}"/>
              </a:ext>
            </a:extLst>
          </p:cNvPr>
          <p:cNvSpPr/>
          <p:nvPr/>
        </p:nvSpPr>
        <p:spPr>
          <a:xfrm rot="1988252">
            <a:off x="2544629" y="426382"/>
            <a:ext cx="1020862" cy="2453706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BA8C7-2EFE-4F80-A677-200FC2EE3D78}"/>
              </a:ext>
            </a:extLst>
          </p:cNvPr>
          <p:cNvSpPr txBox="1"/>
          <p:nvPr/>
        </p:nvSpPr>
        <p:spPr>
          <a:xfrm>
            <a:off x="228600" y="1676400"/>
            <a:ext cx="15182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sc</a:t>
            </a:r>
            <a:r>
              <a:rPr lang="en-US" dirty="0">
                <a:solidFill>
                  <a:schemeClr val="bg1"/>
                </a:solidFill>
              </a:rPr>
              <a:t>—Earliest flows of very fluid lavas, unable to form inflation plateaus because of weak, thin crust.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13D2BD-4CA2-4E9D-B6AE-725A075C8864}"/>
              </a:ext>
            </a:extLst>
          </p:cNvPr>
          <p:cNvCxnSpPr>
            <a:cxnSpLocks/>
          </p:cNvCxnSpPr>
          <p:nvPr/>
        </p:nvCxnSpPr>
        <p:spPr>
          <a:xfrm>
            <a:off x="2667000" y="6096000"/>
            <a:ext cx="45720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5CC695-2E50-48C1-9B61-DDAD9F8C93F1}"/>
              </a:ext>
            </a:extLst>
          </p:cNvPr>
          <p:cNvSpPr txBox="1"/>
          <p:nvPr/>
        </p:nvSpPr>
        <p:spPr>
          <a:xfrm>
            <a:off x="2590800" y="57882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3514736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791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ADEN: A brief history in cartoons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4662487" y="4400298"/>
            <a:ext cx="304800" cy="106065"/>
          </a:xfrm>
          <a:prstGeom prst="left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458095">
            <a:off x="5050634" y="4876801"/>
            <a:ext cx="642932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21993" y="4083998"/>
            <a:ext cx="70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 </a:t>
            </a:r>
            <a:r>
              <a:rPr lang="en-US" dirty="0"/>
              <a:t>km</a:t>
            </a:r>
          </a:p>
        </p:txBody>
      </p:sp>
      <p:sp>
        <p:nvSpPr>
          <p:cNvPr id="7" name="Freeform: Shape 3">
            <a:extLst>
              <a:ext uri="{FF2B5EF4-FFF2-40B4-BE49-F238E27FC236}">
                <a16:creationId xmlns:a16="http://schemas.microsoft.com/office/drawing/2014/main" id="{780E05FE-65EE-4F07-A9E8-55F2B53F3E14}"/>
              </a:ext>
            </a:extLst>
          </p:cNvPr>
          <p:cNvSpPr/>
          <p:nvPr/>
        </p:nvSpPr>
        <p:spPr>
          <a:xfrm>
            <a:off x="2717041" y="962821"/>
            <a:ext cx="1205159" cy="1145562"/>
          </a:xfrm>
          <a:custGeom>
            <a:avLst/>
            <a:gdLst>
              <a:gd name="connsiteX0" fmla="*/ 33 w 1205159"/>
              <a:gd name="connsiteY0" fmla="*/ 1127236 h 1145562"/>
              <a:gd name="connsiteX1" fmla="*/ 78410 w 1205159"/>
              <a:gd name="connsiteY1" fmla="*/ 1022733 h 1145562"/>
              <a:gd name="connsiteX2" fmla="*/ 200330 w 1205159"/>
              <a:gd name="connsiteY2" fmla="*/ 926939 h 1145562"/>
              <a:gd name="connsiteX3" fmla="*/ 278708 w 1205159"/>
              <a:gd name="connsiteY3" fmla="*/ 831145 h 1145562"/>
              <a:gd name="connsiteX4" fmla="*/ 304833 w 1205159"/>
              <a:gd name="connsiteY4" fmla="*/ 691808 h 1145562"/>
              <a:gd name="connsiteX5" fmla="*/ 374502 w 1205159"/>
              <a:gd name="connsiteY5" fmla="*/ 482802 h 1145562"/>
              <a:gd name="connsiteX6" fmla="*/ 487713 w 1205159"/>
              <a:gd name="connsiteY6" fmla="*/ 291213 h 1145562"/>
              <a:gd name="connsiteX7" fmla="*/ 548673 w 1205159"/>
              <a:gd name="connsiteY7" fmla="*/ 256379 h 1145562"/>
              <a:gd name="connsiteX8" fmla="*/ 661885 w 1205159"/>
              <a:gd name="connsiteY8" fmla="*/ 195419 h 1145562"/>
              <a:gd name="connsiteX9" fmla="*/ 870890 w 1205159"/>
              <a:gd name="connsiteY9" fmla="*/ 134459 h 1145562"/>
              <a:gd name="connsiteX10" fmla="*/ 1018936 w 1205159"/>
              <a:gd name="connsiteY10" fmla="*/ 47373 h 1145562"/>
              <a:gd name="connsiteX11" fmla="*/ 1132148 w 1205159"/>
              <a:gd name="connsiteY11" fmla="*/ 3830 h 1145562"/>
              <a:gd name="connsiteX12" fmla="*/ 1201816 w 1205159"/>
              <a:gd name="connsiteY12" fmla="*/ 143168 h 1145562"/>
              <a:gd name="connsiteX13" fmla="*/ 1193108 w 1205159"/>
              <a:gd name="connsiteY13" fmla="*/ 326048 h 1145562"/>
              <a:gd name="connsiteX14" fmla="*/ 1184399 w 1205159"/>
              <a:gd name="connsiteY14" fmla="*/ 456676 h 1145562"/>
              <a:gd name="connsiteX15" fmla="*/ 1166982 w 1205159"/>
              <a:gd name="connsiteY15" fmla="*/ 604722 h 1145562"/>
              <a:gd name="connsiteX16" fmla="*/ 1149565 w 1205159"/>
              <a:gd name="connsiteY16" fmla="*/ 761476 h 1145562"/>
              <a:gd name="connsiteX17" fmla="*/ 1149565 w 1205159"/>
              <a:gd name="connsiteY17" fmla="*/ 865979 h 1145562"/>
              <a:gd name="connsiteX18" fmla="*/ 1166982 w 1205159"/>
              <a:gd name="connsiteY18" fmla="*/ 961773 h 1145562"/>
              <a:gd name="connsiteX19" fmla="*/ 1132148 w 1205159"/>
              <a:gd name="connsiteY19" fmla="*/ 1048859 h 1145562"/>
              <a:gd name="connsiteX20" fmla="*/ 1079896 w 1205159"/>
              <a:gd name="connsiteY20" fmla="*/ 1092402 h 1145562"/>
              <a:gd name="connsiteX21" fmla="*/ 1106022 w 1205159"/>
              <a:gd name="connsiteY21" fmla="*/ 1040150 h 1145562"/>
              <a:gd name="connsiteX22" fmla="*/ 1036353 w 1205159"/>
              <a:gd name="connsiteY22" fmla="*/ 1109819 h 1145562"/>
              <a:gd name="connsiteX23" fmla="*/ 984102 w 1205159"/>
              <a:gd name="connsiteY23" fmla="*/ 1144653 h 1145562"/>
              <a:gd name="connsiteX24" fmla="*/ 940559 w 1205159"/>
              <a:gd name="connsiteY24" fmla="*/ 1074985 h 1145562"/>
              <a:gd name="connsiteX25" fmla="*/ 870890 w 1205159"/>
              <a:gd name="connsiteY25" fmla="*/ 987899 h 1145562"/>
              <a:gd name="connsiteX26" fmla="*/ 783805 w 1205159"/>
              <a:gd name="connsiteY26" fmla="*/ 926939 h 1145562"/>
              <a:gd name="connsiteX27" fmla="*/ 809930 w 1205159"/>
              <a:gd name="connsiteY27" fmla="*/ 848562 h 1145562"/>
              <a:gd name="connsiteX28" fmla="*/ 888308 w 1205159"/>
              <a:gd name="connsiteY28" fmla="*/ 822436 h 1145562"/>
              <a:gd name="connsiteX29" fmla="*/ 966685 w 1205159"/>
              <a:gd name="connsiteY29" fmla="*/ 796310 h 1145562"/>
              <a:gd name="connsiteX30" fmla="*/ 984102 w 1205159"/>
              <a:gd name="connsiteY30" fmla="*/ 709225 h 1145562"/>
              <a:gd name="connsiteX31" fmla="*/ 949268 w 1205159"/>
              <a:gd name="connsiteY31" fmla="*/ 648265 h 1145562"/>
              <a:gd name="connsiteX32" fmla="*/ 870890 w 1205159"/>
              <a:gd name="connsiteY32" fmla="*/ 596013 h 1145562"/>
              <a:gd name="connsiteX33" fmla="*/ 783805 w 1205159"/>
              <a:gd name="connsiteY33" fmla="*/ 656973 h 1145562"/>
              <a:gd name="connsiteX34" fmla="*/ 714136 w 1205159"/>
              <a:gd name="connsiteY34" fmla="*/ 735350 h 1145562"/>
              <a:gd name="connsiteX35" fmla="*/ 653176 w 1205159"/>
              <a:gd name="connsiteY35" fmla="*/ 770185 h 1145562"/>
              <a:gd name="connsiteX36" fmla="*/ 609633 w 1205159"/>
              <a:gd name="connsiteY36" fmla="*/ 805019 h 1145562"/>
              <a:gd name="connsiteX37" fmla="*/ 574799 w 1205159"/>
              <a:gd name="connsiteY37" fmla="*/ 909522 h 1145562"/>
              <a:gd name="connsiteX38" fmla="*/ 505130 w 1205159"/>
              <a:gd name="connsiteY38" fmla="*/ 1031442 h 1145562"/>
              <a:gd name="connsiteX39" fmla="*/ 444170 w 1205159"/>
              <a:gd name="connsiteY39" fmla="*/ 1074985 h 1145562"/>
              <a:gd name="connsiteX40" fmla="*/ 374502 w 1205159"/>
              <a:gd name="connsiteY40" fmla="*/ 1074985 h 1145562"/>
              <a:gd name="connsiteX41" fmla="*/ 252582 w 1205159"/>
              <a:gd name="connsiteY41" fmla="*/ 1057568 h 1145562"/>
              <a:gd name="connsiteX42" fmla="*/ 182913 w 1205159"/>
              <a:gd name="connsiteY42" fmla="*/ 1074985 h 1145562"/>
              <a:gd name="connsiteX43" fmla="*/ 87119 w 1205159"/>
              <a:gd name="connsiteY43" fmla="*/ 1109819 h 1145562"/>
              <a:gd name="connsiteX44" fmla="*/ 33 w 1205159"/>
              <a:gd name="connsiteY44" fmla="*/ 1127236 h 114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05159" h="1145562">
                <a:moveTo>
                  <a:pt x="33" y="1127236"/>
                </a:moveTo>
                <a:cubicBezTo>
                  <a:pt x="-1418" y="1112722"/>
                  <a:pt x="45027" y="1056116"/>
                  <a:pt x="78410" y="1022733"/>
                </a:cubicBezTo>
                <a:cubicBezTo>
                  <a:pt x="111793" y="989350"/>
                  <a:pt x="166947" y="958870"/>
                  <a:pt x="200330" y="926939"/>
                </a:cubicBezTo>
                <a:cubicBezTo>
                  <a:pt x="233713" y="895008"/>
                  <a:pt x="261291" y="870333"/>
                  <a:pt x="278708" y="831145"/>
                </a:cubicBezTo>
                <a:cubicBezTo>
                  <a:pt x="296125" y="791957"/>
                  <a:pt x="288867" y="749865"/>
                  <a:pt x="304833" y="691808"/>
                </a:cubicBezTo>
                <a:cubicBezTo>
                  <a:pt x="320799" y="633751"/>
                  <a:pt x="344022" y="549568"/>
                  <a:pt x="374502" y="482802"/>
                </a:cubicBezTo>
                <a:cubicBezTo>
                  <a:pt x="404982" y="416036"/>
                  <a:pt x="458685" y="328950"/>
                  <a:pt x="487713" y="291213"/>
                </a:cubicBezTo>
                <a:cubicBezTo>
                  <a:pt x="516742" y="253476"/>
                  <a:pt x="519644" y="272345"/>
                  <a:pt x="548673" y="256379"/>
                </a:cubicBezTo>
                <a:cubicBezTo>
                  <a:pt x="577702" y="240413"/>
                  <a:pt x="608182" y="215739"/>
                  <a:pt x="661885" y="195419"/>
                </a:cubicBezTo>
                <a:cubicBezTo>
                  <a:pt x="715588" y="175099"/>
                  <a:pt x="811382" y="159133"/>
                  <a:pt x="870890" y="134459"/>
                </a:cubicBezTo>
                <a:cubicBezTo>
                  <a:pt x="930398" y="109785"/>
                  <a:pt x="975393" y="69144"/>
                  <a:pt x="1018936" y="47373"/>
                </a:cubicBezTo>
                <a:cubicBezTo>
                  <a:pt x="1062479" y="25602"/>
                  <a:pt x="1101668" y="-12136"/>
                  <a:pt x="1132148" y="3830"/>
                </a:cubicBezTo>
                <a:cubicBezTo>
                  <a:pt x="1162628" y="19796"/>
                  <a:pt x="1191656" y="89465"/>
                  <a:pt x="1201816" y="143168"/>
                </a:cubicBezTo>
                <a:cubicBezTo>
                  <a:pt x="1211976" y="196871"/>
                  <a:pt x="1196011" y="273797"/>
                  <a:pt x="1193108" y="326048"/>
                </a:cubicBezTo>
                <a:cubicBezTo>
                  <a:pt x="1190205" y="378299"/>
                  <a:pt x="1188753" y="410230"/>
                  <a:pt x="1184399" y="456676"/>
                </a:cubicBezTo>
                <a:cubicBezTo>
                  <a:pt x="1180045" y="503122"/>
                  <a:pt x="1172788" y="553922"/>
                  <a:pt x="1166982" y="604722"/>
                </a:cubicBezTo>
                <a:cubicBezTo>
                  <a:pt x="1161176" y="655522"/>
                  <a:pt x="1152468" y="717933"/>
                  <a:pt x="1149565" y="761476"/>
                </a:cubicBezTo>
                <a:cubicBezTo>
                  <a:pt x="1146662" y="805019"/>
                  <a:pt x="1146662" y="832596"/>
                  <a:pt x="1149565" y="865979"/>
                </a:cubicBezTo>
                <a:cubicBezTo>
                  <a:pt x="1152468" y="899362"/>
                  <a:pt x="1169885" y="931293"/>
                  <a:pt x="1166982" y="961773"/>
                </a:cubicBezTo>
                <a:cubicBezTo>
                  <a:pt x="1164079" y="992253"/>
                  <a:pt x="1146662" y="1027087"/>
                  <a:pt x="1132148" y="1048859"/>
                </a:cubicBezTo>
                <a:cubicBezTo>
                  <a:pt x="1117634" y="1070630"/>
                  <a:pt x="1084250" y="1093853"/>
                  <a:pt x="1079896" y="1092402"/>
                </a:cubicBezTo>
                <a:cubicBezTo>
                  <a:pt x="1075542" y="1090951"/>
                  <a:pt x="1113279" y="1037247"/>
                  <a:pt x="1106022" y="1040150"/>
                </a:cubicBezTo>
                <a:cubicBezTo>
                  <a:pt x="1098765" y="1043053"/>
                  <a:pt x="1056673" y="1092402"/>
                  <a:pt x="1036353" y="1109819"/>
                </a:cubicBezTo>
                <a:cubicBezTo>
                  <a:pt x="1016033" y="1127236"/>
                  <a:pt x="1000068" y="1150459"/>
                  <a:pt x="984102" y="1144653"/>
                </a:cubicBezTo>
                <a:cubicBezTo>
                  <a:pt x="968136" y="1138847"/>
                  <a:pt x="959428" y="1101111"/>
                  <a:pt x="940559" y="1074985"/>
                </a:cubicBezTo>
                <a:cubicBezTo>
                  <a:pt x="921690" y="1048859"/>
                  <a:pt x="897016" y="1012573"/>
                  <a:pt x="870890" y="987899"/>
                </a:cubicBezTo>
                <a:cubicBezTo>
                  <a:pt x="844764" y="963225"/>
                  <a:pt x="793965" y="950162"/>
                  <a:pt x="783805" y="926939"/>
                </a:cubicBezTo>
                <a:cubicBezTo>
                  <a:pt x="773645" y="903716"/>
                  <a:pt x="792513" y="865979"/>
                  <a:pt x="809930" y="848562"/>
                </a:cubicBezTo>
                <a:cubicBezTo>
                  <a:pt x="827347" y="831145"/>
                  <a:pt x="888308" y="822436"/>
                  <a:pt x="888308" y="822436"/>
                </a:cubicBezTo>
                <a:cubicBezTo>
                  <a:pt x="914434" y="813727"/>
                  <a:pt x="950719" y="815178"/>
                  <a:pt x="966685" y="796310"/>
                </a:cubicBezTo>
                <a:cubicBezTo>
                  <a:pt x="982651" y="777442"/>
                  <a:pt x="987005" y="733899"/>
                  <a:pt x="984102" y="709225"/>
                </a:cubicBezTo>
                <a:cubicBezTo>
                  <a:pt x="981199" y="684551"/>
                  <a:pt x="968137" y="667134"/>
                  <a:pt x="949268" y="648265"/>
                </a:cubicBezTo>
                <a:cubicBezTo>
                  <a:pt x="930399" y="629396"/>
                  <a:pt x="898467" y="594562"/>
                  <a:pt x="870890" y="596013"/>
                </a:cubicBezTo>
                <a:cubicBezTo>
                  <a:pt x="843313" y="597464"/>
                  <a:pt x="809931" y="633750"/>
                  <a:pt x="783805" y="656973"/>
                </a:cubicBezTo>
                <a:cubicBezTo>
                  <a:pt x="757679" y="680196"/>
                  <a:pt x="735908" y="716481"/>
                  <a:pt x="714136" y="735350"/>
                </a:cubicBezTo>
                <a:cubicBezTo>
                  <a:pt x="692365" y="754219"/>
                  <a:pt x="670593" y="758574"/>
                  <a:pt x="653176" y="770185"/>
                </a:cubicBezTo>
                <a:cubicBezTo>
                  <a:pt x="635759" y="781796"/>
                  <a:pt x="622696" y="781796"/>
                  <a:pt x="609633" y="805019"/>
                </a:cubicBezTo>
                <a:cubicBezTo>
                  <a:pt x="596570" y="828242"/>
                  <a:pt x="592216" y="871785"/>
                  <a:pt x="574799" y="909522"/>
                </a:cubicBezTo>
                <a:cubicBezTo>
                  <a:pt x="557382" y="947259"/>
                  <a:pt x="526901" y="1003865"/>
                  <a:pt x="505130" y="1031442"/>
                </a:cubicBezTo>
                <a:cubicBezTo>
                  <a:pt x="483359" y="1059019"/>
                  <a:pt x="465941" y="1067728"/>
                  <a:pt x="444170" y="1074985"/>
                </a:cubicBezTo>
                <a:cubicBezTo>
                  <a:pt x="422399" y="1082242"/>
                  <a:pt x="406433" y="1077888"/>
                  <a:pt x="374502" y="1074985"/>
                </a:cubicBezTo>
                <a:cubicBezTo>
                  <a:pt x="342571" y="1072082"/>
                  <a:pt x="284513" y="1057568"/>
                  <a:pt x="252582" y="1057568"/>
                </a:cubicBezTo>
                <a:cubicBezTo>
                  <a:pt x="220651" y="1057568"/>
                  <a:pt x="210490" y="1066276"/>
                  <a:pt x="182913" y="1074985"/>
                </a:cubicBezTo>
                <a:cubicBezTo>
                  <a:pt x="155336" y="1083693"/>
                  <a:pt x="117599" y="1096756"/>
                  <a:pt x="87119" y="1109819"/>
                </a:cubicBezTo>
                <a:cubicBezTo>
                  <a:pt x="56639" y="1122882"/>
                  <a:pt x="1484" y="1141750"/>
                  <a:pt x="33" y="1127236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id="{14A8716B-69F2-48D9-92DE-7ED62F64A271}"/>
              </a:ext>
            </a:extLst>
          </p:cNvPr>
          <p:cNvSpPr/>
          <p:nvPr/>
        </p:nvSpPr>
        <p:spPr>
          <a:xfrm>
            <a:off x="2590800" y="1550350"/>
            <a:ext cx="1146822" cy="1170208"/>
          </a:xfrm>
          <a:custGeom>
            <a:avLst/>
            <a:gdLst>
              <a:gd name="connsiteX0" fmla="*/ 191589 w 1146822"/>
              <a:gd name="connsiteY0" fmla="*/ 525590 h 1170208"/>
              <a:gd name="connsiteX1" fmla="*/ 130629 w 1146822"/>
              <a:gd name="connsiteY1" fmla="*/ 612675 h 1170208"/>
              <a:gd name="connsiteX2" fmla="*/ 78377 w 1146822"/>
              <a:gd name="connsiteY2" fmla="*/ 699761 h 1170208"/>
              <a:gd name="connsiteX3" fmla="*/ 26126 w 1146822"/>
              <a:gd name="connsiteY3" fmla="*/ 786847 h 1170208"/>
              <a:gd name="connsiteX4" fmla="*/ 0 w 1146822"/>
              <a:gd name="connsiteY4" fmla="*/ 908767 h 1170208"/>
              <a:gd name="connsiteX5" fmla="*/ 26126 w 1146822"/>
              <a:gd name="connsiteY5" fmla="*/ 987144 h 1170208"/>
              <a:gd name="connsiteX6" fmla="*/ 113212 w 1146822"/>
              <a:gd name="connsiteY6" fmla="*/ 987144 h 1170208"/>
              <a:gd name="connsiteX7" fmla="*/ 200297 w 1146822"/>
              <a:gd name="connsiteY7" fmla="*/ 987144 h 1170208"/>
              <a:gd name="connsiteX8" fmla="*/ 278674 w 1146822"/>
              <a:gd name="connsiteY8" fmla="*/ 1013270 h 1170208"/>
              <a:gd name="connsiteX9" fmla="*/ 304800 w 1146822"/>
              <a:gd name="connsiteY9" fmla="*/ 1065521 h 1170208"/>
              <a:gd name="connsiteX10" fmla="*/ 330926 w 1146822"/>
              <a:gd name="connsiteY10" fmla="*/ 1143898 h 1170208"/>
              <a:gd name="connsiteX11" fmla="*/ 365760 w 1146822"/>
              <a:gd name="connsiteY11" fmla="*/ 1170024 h 1170208"/>
              <a:gd name="connsiteX12" fmla="*/ 391886 w 1146822"/>
              <a:gd name="connsiteY12" fmla="*/ 1152607 h 1170208"/>
              <a:gd name="connsiteX13" fmla="*/ 409303 w 1146822"/>
              <a:gd name="connsiteY13" fmla="*/ 1100355 h 1170208"/>
              <a:gd name="connsiteX14" fmla="*/ 426720 w 1146822"/>
              <a:gd name="connsiteY14" fmla="*/ 1048104 h 1170208"/>
              <a:gd name="connsiteX15" fmla="*/ 452846 w 1146822"/>
              <a:gd name="connsiteY15" fmla="*/ 961018 h 1170208"/>
              <a:gd name="connsiteX16" fmla="*/ 513806 w 1146822"/>
              <a:gd name="connsiteY16" fmla="*/ 995853 h 1170208"/>
              <a:gd name="connsiteX17" fmla="*/ 592183 w 1146822"/>
              <a:gd name="connsiteY17" fmla="*/ 1013270 h 1170208"/>
              <a:gd name="connsiteX18" fmla="*/ 696686 w 1146822"/>
              <a:gd name="connsiteY18" fmla="*/ 952310 h 1170208"/>
              <a:gd name="connsiteX19" fmla="*/ 740229 w 1146822"/>
              <a:gd name="connsiteY19" fmla="*/ 934893 h 1170208"/>
              <a:gd name="connsiteX20" fmla="*/ 792480 w 1146822"/>
              <a:gd name="connsiteY20" fmla="*/ 900058 h 1170208"/>
              <a:gd name="connsiteX21" fmla="*/ 818606 w 1146822"/>
              <a:gd name="connsiteY21" fmla="*/ 804264 h 1170208"/>
              <a:gd name="connsiteX22" fmla="*/ 853440 w 1146822"/>
              <a:gd name="connsiteY22" fmla="*/ 682344 h 1170208"/>
              <a:gd name="connsiteX23" fmla="*/ 931817 w 1146822"/>
              <a:gd name="connsiteY23" fmla="*/ 699761 h 1170208"/>
              <a:gd name="connsiteX24" fmla="*/ 1010194 w 1146822"/>
              <a:gd name="connsiteY24" fmla="*/ 752013 h 1170208"/>
              <a:gd name="connsiteX25" fmla="*/ 1097280 w 1146822"/>
              <a:gd name="connsiteY25" fmla="*/ 699761 h 1170208"/>
              <a:gd name="connsiteX26" fmla="*/ 1140823 w 1146822"/>
              <a:gd name="connsiteY26" fmla="*/ 630093 h 1170208"/>
              <a:gd name="connsiteX27" fmla="*/ 1140823 w 1146822"/>
              <a:gd name="connsiteY27" fmla="*/ 534298 h 1170208"/>
              <a:gd name="connsiteX28" fmla="*/ 1088572 w 1146822"/>
              <a:gd name="connsiteY28" fmla="*/ 464630 h 1170208"/>
              <a:gd name="connsiteX29" fmla="*/ 1027612 w 1146822"/>
              <a:gd name="connsiteY29" fmla="*/ 412378 h 1170208"/>
              <a:gd name="connsiteX30" fmla="*/ 966652 w 1146822"/>
              <a:gd name="connsiteY30" fmla="*/ 394961 h 1170208"/>
              <a:gd name="connsiteX31" fmla="*/ 914400 w 1146822"/>
              <a:gd name="connsiteY31" fmla="*/ 360127 h 1170208"/>
              <a:gd name="connsiteX32" fmla="*/ 923109 w 1146822"/>
              <a:gd name="connsiteY32" fmla="*/ 316584 h 1170208"/>
              <a:gd name="connsiteX33" fmla="*/ 984069 w 1146822"/>
              <a:gd name="connsiteY33" fmla="*/ 255624 h 1170208"/>
              <a:gd name="connsiteX34" fmla="*/ 1079863 w 1146822"/>
              <a:gd name="connsiteY34" fmla="*/ 229498 h 1170208"/>
              <a:gd name="connsiteX35" fmla="*/ 1123406 w 1146822"/>
              <a:gd name="connsiteY35" fmla="*/ 168538 h 1170208"/>
              <a:gd name="connsiteX36" fmla="*/ 1105989 w 1146822"/>
              <a:gd name="connsiteY36" fmla="*/ 64035 h 1170208"/>
              <a:gd name="connsiteX37" fmla="*/ 1045029 w 1146822"/>
              <a:gd name="connsiteY37" fmla="*/ 20493 h 1170208"/>
              <a:gd name="connsiteX38" fmla="*/ 949234 w 1146822"/>
              <a:gd name="connsiteY38" fmla="*/ 3075 h 1170208"/>
              <a:gd name="connsiteX39" fmla="*/ 870857 w 1146822"/>
              <a:gd name="connsiteY39" fmla="*/ 81453 h 1170208"/>
              <a:gd name="connsiteX40" fmla="*/ 844732 w 1146822"/>
              <a:gd name="connsiteY40" fmla="*/ 168538 h 1170208"/>
              <a:gd name="connsiteX41" fmla="*/ 766354 w 1146822"/>
              <a:gd name="connsiteY41" fmla="*/ 185955 h 1170208"/>
              <a:gd name="connsiteX42" fmla="*/ 731520 w 1146822"/>
              <a:gd name="connsiteY42" fmla="*/ 229498 h 1170208"/>
              <a:gd name="connsiteX43" fmla="*/ 714103 w 1146822"/>
              <a:gd name="connsiteY43" fmla="*/ 307875 h 1170208"/>
              <a:gd name="connsiteX44" fmla="*/ 696686 w 1146822"/>
              <a:gd name="connsiteY44" fmla="*/ 377544 h 1170208"/>
              <a:gd name="connsiteX45" fmla="*/ 661852 w 1146822"/>
              <a:gd name="connsiteY45" fmla="*/ 455921 h 1170208"/>
              <a:gd name="connsiteX46" fmla="*/ 618309 w 1146822"/>
              <a:gd name="connsiteY46" fmla="*/ 499464 h 1170208"/>
              <a:gd name="connsiteX47" fmla="*/ 566057 w 1146822"/>
              <a:gd name="connsiteY47" fmla="*/ 516881 h 1170208"/>
              <a:gd name="connsiteX48" fmla="*/ 452846 w 1146822"/>
              <a:gd name="connsiteY48" fmla="*/ 464630 h 1170208"/>
              <a:gd name="connsiteX49" fmla="*/ 383177 w 1146822"/>
              <a:gd name="connsiteY49" fmla="*/ 464630 h 1170208"/>
              <a:gd name="connsiteX50" fmla="*/ 269966 w 1146822"/>
              <a:gd name="connsiteY50" fmla="*/ 490755 h 1170208"/>
              <a:gd name="connsiteX51" fmla="*/ 191589 w 1146822"/>
              <a:gd name="connsiteY51" fmla="*/ 525590 h 117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6822" h="1170208">
                <a:moveTo>
                  <a:pt x="191589" y="525590"/>
                </a:moveTo>
                <a:cubicBezTo>
                  <a:pt x="168366" y="545910"/>
                  <a:pt x="149498" y="583647"/>
                  <a:pt x="130629" y="612675"/>
                </a:cubicBezTo>
                <a:cubicBezTo>
                  <a:pt x="111760" y="641703"/>
                  <a:pt x="78377" y="699761"/>
                  <a:pt x="78377" y="699761"/>
                </a:cubicBezTo>
                <a:cubicBezTo>
                  <a:pt x="60960" y="728790"/>
                  <a:pt x="39189" y="752013"/>
                  <a:pt x="26126" y="786847"/>
                </a:cubicBezTo>
                <a:cubicBezTo>
                  <a:pt x="13063" y="821681"/>
                  <a:pt x="0" y="875384"/>
                  <a:pt x="0" y="908767"/>
                </a:cubicBezTo>
                <a:cubicBezTo>
                  <a:pt x="0" y="942150"/>
                  <a:pt x="7257" y="974081"/>
                  <a:pt x="26126" y="987144"/>
                </a:cubicBezTo>
                <a:cubicBezTo>
                  <a:pt x="44995" y="1000207"/>
                  <a:pt x="113212" y="987144"/>
                  <a:pt x="113212" y="987144"/>
                </a:cubicBezTo>
                <a:cubicBezTo>
                  <a:pt x="142240" y="987144"/>
                  <a:pt x="172720" y="982790"/>
                  <a:pt x="200297" y="987144"/>
                </a:cubicBezTo>
                <a:cubicBezTo>
                  <a:pt x="227874" y="991498"/>
                  <a:pt x="261257" y="1000207"/>
                  <a:pt x="278674" y="1013270"/>
                </a:cubicBezTo>
                <a:cubicBezTo>
                  <a:pt x="296091" y="1026333"/>
                  <a:pt x="296091" y="1043750"/>
                  <a:pt x="304800" y="1065521"/>
                </a:cubicBezTo>
                <a:cubicBezTo>
                  <a:pt x="313509" y="1087292"/>
                  <a:pt x="330926" y="1143898"/>
                  <a:pt x="330926" y="1143898"/>
                </a:cubicBezTo>
                <a:cubicBezTo>
                  <a:pt x="341086" y="1161315"/>
                  <a:pt x="365760" y="1170024"/>
                  <a:pt x="365760" y="1170024"/>
                </a:cubicBezTo>
                <a:cubicBezTo>
                  <a:pt x="375920" y="1171476"/>
                  <a:pt x="384629" y="1164219"/>
                  <a:pt x="391886" y="1152607"/>
                </a:cubicBezTo>
                <a:cubicBezTo>
                  <a:pt x="399143" y="1140996"/>
                  <a:pt x="409303" y="1100355"/>
                  <a:pt x="409303" y="1100355"/>
                </a:cubicBezTo>
                <a:cubicBezTo>
                  <a:pt x="415109" y="1082938"/>
                  <a:pt x="419463" y="1071327"/>
                  <a:pt x="426720" y="1048104"/>
                </a:cubicBezTo>
                <a:cubicBezTo>
                  <a:pt x="433977" y="1024881"/>
                  <a:pt x="438332" y="969726"/>
                  <a:pt x="452846" y="961018"/>
                </a:cubicBezTo>
                <a:cubicBezTo>
                  <a:pt x="467360" y="952310"/>
                  <a:pt x="490583" y="987144"/>
                  <a:pt x="513806" y="995853"/>
                </a:cubicBezTo>
                <a:cubicBezTo>
                  <a:pt x="537029" y="1004562"/>
                  <a:pt x="561703" y="1020527"/>
                  <a:pt x="592183" y="1013270"/>
                </a:cubicBezTo>
                <a:cubicBezTo>
                  <a:pt x="622663" y="1006013"/>
                  <a:pt x="672012" y="965373"/>
                  <a:pt x="696686" y="952310"/>
                </a:cubicBezTo>
                <a:cubicBezTo>
                  <a:pt x="721360" y="939247"/>
                  <a:pt x="724263" y="943602"/>
                  <a:pt x="740229" y="934893"/>
                </a:cubicBezTo>
                <a:cubicBezTo>
                  <a:pt x="756195" y="926184"/>
                  <a:pt x="779417" y="921829"/>
                  <a:pt x="792480" y="900058"/>
                </a:cubicBezTo>
                <a:cubicBezTo>
                  <a:pt x="805543" y="878287"/>
                  <a:pt x="808446" y="840550"/>
                  <a:pt x="818606" y="804264"/>
                </a:cubicBezTo>
                <a:cubicBezTo>
                  <a:pt x="828766" y="767978"/>
                  <a:pt x="834572" y="699761"/>
                  <a:pt x="853440" y="682344"/>
                </a:cubicBezTo>
                <a:cubicBezTo>
                  <a:pt x="872309" y="664927"/>
                  <a:pt x="905691" y="688150"/>
                  <a:pt x="931817" y="699761"/>
                </a:cubicBezTo>
                <a:cubicBezTo>
                  <a:pt x="957943" y="711373"/>
                  <a:pt x="982617" y="752013"/>
                  <a:pt x="1010194" y="752013"/>
                </a:cubicBezTo>
                <a:cubicBezTo>
                  <a:pt x="1037771" y="752013"/>
                  <a:pt x="1075509" y="720081"/>
                  <a:pt x="1097280" y="699761"/>
                </a:cubicBezTo>
                <a:cubicBezTo>
                  <a:pt x="1119051" y="679441"/>
                  <a:pt x="1133566" y="657670"/>
                  <a:pt x="1140823" y="630093"/>
                </a:cubicBezTo>
                <a:cubicBezTo>
                  <a:pt x="1148080" y="602516"/>
                  <a:pt x="1149532" y="561875"/>
                  <a:pt x="1140823" y="534298"/>
                </a:cubicBezTo>
                <a:cubicBezTo>
                  <a:pt x="1132115" y="506721"/>
                  <a:pt x="1107441" y="484950"/>
                  <a:pt x="1088572" y="464630"/>
                </a:cubicBezTo>
                <a:cubicBezTo>
                  <a:pt x="1069704" y="444310"/>
                  <a:pt x="1047932" y="423989"/>
                  <a:pt x="1027612" y="412378"/>
                </a:cubicBezTo>
                <a:cubicBezTo>
                  <a:pt x="1007292" y="400766"/>
                  <a:pt x="985521" y="403669"/>
                  <a:pt x="966652" y="394961"/>
                </a:cubicBezTo>
                <a:cubicBezTo>
                  <a:pt x="947783" y="386252"/>
                  <a:pt x="921657" y="373190"/>
                  <a:pt x="914400" y="360127"/>
                </a:cubicBezTo>
                <a:cubicBezTo>
                  <a:pt x="907143" y="347064"/>
                  <a:pt x="911498" y="334001"/>
                  <a:pt x="923109" y="316584"/>
                </a:cubicBezTo>
                <a:cubicBezTo>
                  <a:pt x="934720" y="299167"/>
                  <a:pt x="957943" y="270138"/>
                  <a:pt x="984069" y="255624"/>
                </a:cubicBezTo>
                <a:cubicBezTo>
                  <a:pt x="1010195" y="241110"/>
                  <a:pt x="1056640" y="244012"/>
                  <a:pt x="1079863" y="229498"/>
                </a:cubicBezTo>
                <a:cubicBezTo>
                  <a:pt x="1103086" y="214984"/>
                  <a:pt x="1119052" y="196115"/>
                  <a:pt x="1123406" y="168538"/>
                </a:cubicBezTo>
                <a:cubicBezTo>
                  <a:pt x="1127760" y="140961"/>
                  <a:pt x="1119052" y="88709"/>
                  <a:pt x="1105989" y="64035"/>
                </a:cubicBezTo>
                <a:cubicBezTo>
                  <a:pt x="1092926" y="39361"/>
                  <a:pt x="1071155" y="30653"/>
                  <a:pt x="1045029" y="20493"/>
                </a:cubicBezTo>
                <a:cubicBezTo>
                  <a:pt x="1018903" y="10333"/>
                  <a:pt x="978263" y="-7085"/>
                  <a:pt x="949234" y="3075"/>
                </a:cubicBezTo>
                <a:cubicBezTo>
                  <a:pt x="920205" y="13235"/>
                  <a:pt x="888274" y="53876"/>
                  <a:pt x="870857" y="81453"/>
                </a:cubicBezTo>
                <a:cubicBezTo>
                  <a:pt x="853440" y="109030"/>
                  <a:pt x="862149" y="151121"/>
                  <a:pt x="844732" y="168538"/>
                </a:cubicBezTo>
                <a:cubicBezTo>
                  <a:pt x="827315" y="185955"/>
                  <a:pt x="785223" y="175795"/>
                  <a:pt x="766354" y="185955"/>
                </a:cubicBezTo>
                <a:cubicBezTo>
                  <a:pt x="747485" y="196115"/>
                  <a:pt x="740229" y="209178"/>
                  <a:pt x="731520" y="229498"/>
                </a:cubicBezTo>
                <a:cubicBezTo>
                  <a:pt x="722811" y="249818"/>
                  <a:pt x="719909" y="283201"/>
                  <a:pt x="714103" y="307875"/>
                </a:cubicBezTo>
                <a:cubicBezTo>
                  <a:pt x="708297" y="332549"/>
                  <a:pt x="705395" y="352870"/>
                  <a:pt x="696686" y="377544"/>
                </a:cubicBezTo>
                <a:cubicBezTo>
                  <a:pt x="687978" y="402218"/>
                  <a:pt x="674915" y="435601"/>
                  <a:pt x="661852" y="455921"/>
                </a:cubicBezTo>
                <a:cubicBezTo>
                  <a:pt x="648789" y="476241"/>
                  <a:pt x="634275" y="489304"/>
                  <a:pt x="618309" y="499464"/>
                </a:cubicBezTo>
                <a:cubicBezTo>
                  <a:pt x="602343" y="509624"/>
                  <a:pt x="593634" y="522687"/>
                  <a:pt x="566057" y="516881"/>
                </a:cubicBezTo>
                <a:cubicBezTo>
                  <a:pt x="538480" y="511075"/>
                  <a:pt x="483326" y="473338"/>
                  <a:pt x="452846" y="464630"/>
                </a:cubicBezTo>
                <a:cubicBezTo>
                  <a:pt x="422366" y="455922"/>
                  <a:pt x="413657" y="460276"/>
                  <a:pt x="383177" y="464630"/>
                </a:cubicBezTo>
                <a:cubicBezTo>
                  <a:pt x="352697" y="468984"/>
                  <a:pt x="297543" y="482046"/>
                  <a:pt x="269966" y="490755"/>
                </a:cubicBezTo>
                <a:cubicBezTo>
                  <a:pt x="242389" y="499463"/>
                  <a:pt x="214812" y="505270"/>
                  <a:pt x="191589" y="525590"/>
                </a:cubicBez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599768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Flow spreads northward….Inflated Flow Facies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89682" y="3337259"/>
            <a:ext cx="3354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prstClr val="white"/>
                </a:solidFill>
              </a:rPr>
              <a:t>sh</a:t>
            </a:r>
            <a:r>
              <a:rPr lang="en-US" sz="2400" dirty="0">
                <a:solidFill>
                  <a:prstClr val="white"/>
                </a:solidFill>
              </a:rPr>
              <a:t> = shield facies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</a:rPr>
              <a:t>if  =  Inflated flow facies</a:t>
            </a:r>
          </a:p>
          <a:p>
            <a:pPr lvl="0"/>
            <a:r>
              <a:rPr lang="en-US" sz="2400" dirty="0" err="1">
                <a:solidFill>
                  <a:prstClr val="white"/>
                </a:solidFill>
              </a:rPr>
              <a:t>sc</a:t>
            </a:r>
            <a:r>
              <a:rPr lang="en-US" sz="2400" dirty="0">
                <a:solidFill>
                  <a:prstClr val="white"/>
                </a:solidFill>
              </a:rPr>
              <a:t> = scabby facies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7277" y="2055167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9620" y="1122988"/>
            <a:ext cx="6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0724EF-ECD2-4748-8BE9-81FAD6C66D01}"/>
              </a:ext>
            </a:extLst>
          </p:cNvPr>
          <p:cNvSpPr txBox="1"/>
          <p:nvPr/>
        </p:nvSpPr>
        <p:spPr>
          <a:xfrm>
            <a:off x="5670992" y="517204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Kilbourne</a:t>
            </a:r>
            <a:r>
              <a:rPr lang="en-US" dirty="0"/>
              <a:t> Hole</a:t>
            </a:r>
          </a:p>
        </p:txBody>
      </p:sp>
    </p:spTree>
    <p:extLst>
      <p:ext uri="{BB962C8B-B14F-4D97-AF65-F5344CB8AC3E}">
        <p14:creationId xmlns:p14="http://schemas.microsoft.com/office/powerpoint/2010/main" val="404308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791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ADEN: A brief history in cartoons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4662487" y="4400298"/>
            <a:ext cx="304800" cy="106065"/>
          </a:xfrm>
          <a:prstGeom prst="left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458095">
            <a:off x="5050634" y="4876801"/>
            <a:ext cx="642932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21993" y="4083998"/>
            <a:ext cx="70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99" y="2264554"/>
            <a:ext cx="173672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17039"/>
            <a:ext cx="115887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780E05FE-65EE-4F07-A9E8-55F2B53F3E14}"/>
              </a:ext>
            </a:extLst>
          </p:cNvPr>
          <p:cNvSpPr/>
          <p:nvPr/>
        </p:nvSpPr>
        <p:spPr>
          <a:xfrm>
            <a:off x="2717041" y="962821"/>
            <a:ext cx="1205159" cy="1145562"/>
          </a:xfrm>
          <a:custGeom>
            <a:avLst/>
            <a:gdLst>
              <a:gd name="connsiteX0" fmla="*/ 33 w 1205159"/>
              <a:gd name="connsiteY0" fmla="*/ 1127236 h 1145562"/>
              <a:gd name="connsiteX1" fmla="*/ 78410 w 1205159"/>
              <a:gd name="connsiteY1" fmla="*/ 1022733 h 1145562"/>
              <a:gd name="connsiteX2" fmla="*/ 200330 w 1205159"/>
              <a:gd name="connsiteY2" fmla="*/ 926939 h 1145562"/>
              <a:gd name="connsiteX3" fmla="*/ 278708 w 1205159"/>
              <a:gd name="connsiteY3" fmla="*/ 831145 h 1145562"/>
              <a:gd name="connsiteX4" fmla="*/ 304833 w 1205159"/>
              <a:gd name="connsiteY4" fmla="*/ 691808 h 1145562"/>
              <a:gd name="connsiteX5" fmla="*/ 374502 w 1205159"/>
              <a:gd name="connsiteY5" fmla="*/ 482802 h 1145562"/>
              <a:gd name="connsiteX6" fmla="*/ 487713 w 1205159"/>
              <a:gd name="connsiteY6" fmla="*/ 291213 h 1145562"/>
              <a:gd name="connsiteX7" fmla="*/ 548673 w 1205159"/>
              <a:gd name="connsiteY7" fmla="*/ 256379 h 1145562"/>
              <a:gd name="connsiteX8" fmla="*/ 661885 w 1205159"/>
              <a:gd name="connsiteY8" fmla="*/ 195419 h 1145562"/>
              <a:gd name="connsiteX9" fmla="*/ 870890 w 1205159"/>
              <a:gd name="connsiteY9" fmla="*/ 134459 h 1145562"/>
              <a:gd name="connsiteX10" fmla="*/ 1018936 w 1205159"/>
              <a:gd name="connsiteY10" fmla="*/ 47373 h 1145562"/>
              <a:gd name="connsiteX11" fmla="*/ 1132148 w 1205159"/>
              <a:gd name="connsiteY11" fmla="*/ 3830 h 1145562"/>
              <a:gd name="connsiteX12" fmla="*/ 1201816 w 1205159"/>
              <a:gd name="connsiteY12" fmla="*/ 143168 h 1145562"/>
              <a:gd name="connsiteX13" fmla="*/ 1193108 w 1205159"/>
              <a:gd name="connsiteY13" fmla="*/ 326048 h 1145562"/>
              <a:gd name="connsiteX14" fmla="*/ 1184399 w 1205159"/>
              <a:gd name="connsiteY14" fmla="*/ 456676 h 1145562"/>
              <a:gd name="connsiteX15" fmla="*/ 1166982 w 1205159"/>
              <a:gd name="connsiteY15" fmla="*/ 604722 h 1145562"/>
              <a:gd name="connsiteX16" fmla="*/ 1149565 w 1205159"/>
              <a:gd name="connsiteY16" fmla="*/ 761476 h 1145562"/>
              <a:gd name="connsiteX17" fmla="*/ 1149565 w 1205159"/>
              <a:gd name="connsiteY17" fmla="*/ 865979 h 1145562"/>
              <a:gd name="connsiteX18" fmla="*/ 1166982 w 1205159"/>
              <a:gd name="connsiteY18" fmla="*/ 961773 h 1145562"/>
              <a:gd name="connsiteX19" fmla="*/ 1132148 w 1205159"/>
              <a:gd name="connsiteY19" fmla="*/ 1048859 h 1145562"/>
              <a:gd name="connsiteX20" fmla="*/ 1079896 w 1205159"/>
              <a:gd name="connsiteY20" fmla="*/ 1092402 h 1145562"/>
              <a:gd name="connsiteX21" fmla="*/ 1106022 w 1205159"/>
              <a:gd name="connsiteY21" fmla="*/ 1040150 h 1145562"/>
              <a:gd name="connsiteX22" fmla="*/ 1036353 w 1205159"/>
              <a:gd name="connsiteY22" fmla="*/ 1109819 h 1145562"/>
              <a:gd name="connsiteX23" fmla="*/ 984102 w 1205159"/>
              <a:gd name="connsiteY23" fmla="*/ 1144653 h 1145562"/>
              <a:gd name="connsiteX24" fmla="*/ 940559 w 1205159"/>
              <a:gd name="connsiteY24" fmla="*/ 1074985 h 1145562"/>
              <a:gd name="connsiteX25" fmla="*/ 870890 w 1205159"/>
              <a:gd name="connsiteY25" fmla="*/ 987899 h 1145562"/>
              <a:gd name="connsiteX26" fmla="*/ 783805 w 1205159"/>
              <a:gd name="connsiteY26" fmla="*/ 926939 h 1145562"/>
              <a:gd name="connsiteX27" fmla="*/ 809930 w 1205159"/>
              <a:gd name="connsiteY27" fmla="*/ 848562 h 1145562"/>
              <a:gd name="connsiteX28" fmla="*/ 888308 w 1205159"/>
              <a:gd name="connsiteY28" fmla="*/ 822436 h 1145562"/>
              <a:gd name="connsiteX29" fmla="*/ 966685 w 1205159"/>
              <a:gd name="connsiteY29" fmla="*/ 796310 h 1145562"/>
              <a:gd name="connsiteX30" fmla="*/ 984102 w 1205159"/>
              <a:gd name="connsiteY30" fmla="*/ 709225 h 1145562"/>
              <a:gd name="connsiteX31" fmla="*/ 949268 w 1205159"/>
              <a:gd name="connsiteY31" fmla="*/ 648265 h 1145562"/>
              <a:gd name="connsiteX32" fmla="*/ 870890 w 1205159"/>
              <a:gd name="connsiteY32" fmla="*/ 596013 h 1145562"/>
              <a:gd name="connsiteX33" fmla="*/ 783805 w 1205159"/>
              <a:gd name="connsiteY33" fmla="*/ 656973 h 1145562"/>
              <a:gd name="connsiteX34" fmla="*/ 714136 w 1205159"/>
              <a:gd name="connsiteY34" fmla="*/ 735350 h 1145562"/>
              <a:gd name="connsiteX35" fmla="*/ 653176 w 1205159"/>
              <a:gd name="connsiteY35" fmla="*/ 770185 h 1145562"/>
              <a:gd name="connsiteX36" fmla="*/ 609633 w 1205159"/>
              <a:gd name="connsiteY36" fmla="*/ 805019 h 1145562"/>
              <a:gd name="connsiteX37" fmla="*/ 574799 w 1205159"/>
              <a:gd name="connsiteY37" fmla="*/ 909522 h 1145562"/>
              <a:gd name="connsiteX38" fmla="*/ 505130 w 1205159"/>
              <a:gd name="connsiteY38" fmla="*/ 1031442 h 1145562"/>
              <a:gd name="connsiteX39" fmla="*/ 444170 w 1205159"/>
              <a:gd name="connsiteY39" fmla="*/ 1074985 h 1145562"/>
              <a:gd name="connsiteX40" fmla="*/ 374502 w 1205159"/>
              <a:gd name="connsiteY40" fmla="*/ 1074985 h 1145562"/>
              <a:gd name="connsiteX41" fmla="*/ 252582 w 1205159"/>
              <a:gd name="connsiteY41" fmla="*/ 1057568 h 1145562"/>
              <a:gd name="connsiteX42" fmla="*/ 182913 w 1205159"/>
              <a:gd name="connsiteY42" fmla="*/ 1074985 h 1145562"/>
              <a:gd name="connsiteX43" fmla="*/ 87119 w 1205159"/>
              <a:gd name="connsiteY43" fmla="*/ 1109819 h 1145562"/>
              <a:gd name="connsiteX44" fmla="*/ 33 w 1205159"/>
              <a:gd name="connsiteY44" fmla="*/ 1127236 h 114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05159" h="1145562">
                <a:moveTo>
                  <a:pt x="33" y="1127236"/>
                </a:moveTo>
                <a:cubicBezTo>
                  <a:pt x="-1418" y="1112722"/>
                  <a:pt x="45027" y="1056116"/>
                  <a:pt x="78410" y="1022733"/>
                </a:cubicBezTo>
                <a:cubicBezTo>
                  <a:pt x="111793" y="989350"/>
                  <a:pt x="166947" y="958870"/>
                  <a:pt x="200330" y="926939"/>
                </a:cubicBezTo>
                <a:cubicBezTo>
                  <a:pt x="233713" y="895008"/>
                  <a:pt x="261291" y="870333"/>
                  <a:pt x="278708" y="831145"/>
                </a:cubicBezTo>
                <a:cubicBezTo>
                  <a:pt x="296125" y="791957"/>
                  <a:pt x="288867" y="749865"/>
                  <a:pt x="304833" y="691808"/>
                </a:cubicBezTo>
                <a:cubicBezTo>
                  <a:pt x="320799" y="633751"/>
                  <a:pt x="344022" y="549568"/>
                  <a:pt x="374502" y="482802"/>
                </a:cubicBezTo>
                <a:cubicBezTo>
                  <a:pt x="404982" y="416036"/>
                  <a:pt x="458685" y="328950"/>
                  <a:pt x="487713" y="291213"/>
                </a:cubicBezTo>
                <a:cubicBezTo>
                  <a:pt x="516742" y="253476"/>
                  <a:pt x="519644" y="272345"/>
                  <a:pt x="548673" y="256379"/>
                </a:cubicBezTo>
                <a:cubicBezTo>
                  <a:pt x="577702" y="240413"/>
                  <a:pt x="608182" y="215739"/>
                  <a:pt x="661885" y="195419"/>
                </a:cubicBezTo>
                <a:cubicBezTo>
                  <a:pt x="715588" y="175099"/>
                  <a:pt x="811382" y="159133"/>
                  <a:pt x="870890" y="134459"/>
                </a:cubicBezTo>
                <a:cubicBezTo>
                  <a:pt x="930398" y="109785"/>
                  <a:pt x="975393" y="69144"/>
                  <a:pt x="1018936" y="47373"/>
                </a:cubicBezTo>
                <a:cubicBezTo>
                  <a:pt x="1062479" y="25602"/>
                  <a:pt x="1101668" y="-12136"/>
                  <a:pt x="1132148" y="3830"/>
                </a:cubicBezTo>
                <a:cubicBezTo>
                  <a:pt x="1162628" y="19796"/>
                  <a:pt x="1191656" y="89465"/>
                  <a:pt x="1201816" y="143168"/>
                </a:cubicBezTo>
                <a:cubicBezTo>
                  <a:pt x="1211976" y="196871"/>
                  <a:pt x="1196011" y="273797"/>
                  <a:pt x="1193108" y="326048"/>
                </a:cubicBezTo>
                <a:cubicBezTo>
                  <a:pt x="1190205" y="378299"/>
                  <a:pt x="1188753" y="410230"/>
                  <a:pt x="1184399" y="456676"/>
                </a:cubicBezTo>
                <a:cubicBezTo>
                  <a:pt x="1180045" y="503122"/>
                  <a:pt x="1172788" y="553922"/>
                  <a:pt x="1166982" y="604722"/>
                </a:cubicBezTo>
                <a:cubicBezTo>
                  <a:pt x="1161176" y="655522"/>
                  <a:pt x="1152468" y="717933"/>
                  <a:pt x="1149565" y="761476"/>
                </a:cubicBezTo>
                <a:cubicBezTo>
                  <a:pt x="1146662" y="805019"/>
                  <a:pt x="1146662" y="832596"/>
                  <a:pt x="1149565" y="865979"/>
                </a:cubicBezTo>
                <a:cubicBezTo>
                  <a:pt x="1152468" y="899362"/>
                  <a:pt x="1169885" y="931293"/>
                  <a:pt x="1166982" y="961773"/>
                </a:cubicBezTo>
                <a:cubicBezTo>
                  <a:pt x="1164079" y="992253"/>
                  <a:pt x="1146662" y="1027087"/>
                  <a:pt x="1132148" y="1048859"/>
                </a:cubicBezTo>
                <a:cubicBezTo>
                  <a:pt x="1117634" y="1070630"/>
                  <a:pt x="1084250" y="1093853"/>
                  <a:pt x="1079896" y="1092402"/>
                </a:cubicBezTo>
                <a:cubicBezTo>
                  <a:pt x="1075542" y="1090951"/>
                  <a:pt x="1113279" y="1037247"/>
                  <a:pt x="1106022" y="1040150"/>
                </a:cubicBezTo>
                <a:cubicBezTo>
                  <a:pt x="1098765" y="1043053"/>
                  <a:pt x="1056673" y="1092402"/>
                  <a:pt x="1036353" y="1109819"/>
                </a:cubicBezTo>
                <a:cubicBezTo>
                  <a:pt x="1016033" y="1127236"/>
                  <a:pt x="1000068" y="1150459"/>
                  <a:pt x="984102" y="1144653"/>
                </a:cubicBezTo>
                <a:cubicBezTo>
                  <a:pt x="968136" y="1138847"/>
                  <a:pt x="959428" y="1101111"/>
                  <a:pt x="940559" y="1074985"/>
                </a:cubicBezTo>
                <a:cubicBezTo>
                  <a:pt x="921690" y="1048859"/>
                  <a:pt x="897016" y="1012573"/>
                  <a:pt x="870890" y="987899"/>
                </a:cubicBezTo>
                <a:cubicBezTo>
                  <a:pt x="844764" y="963225"/>
                  <a:pt x="793965" y="950162"/>
                  <a:pt x="783805" y="926939"/>
                </a:cubicBezTo>
                <a:cubicBezTo>
                  <a:pt x="773645" y="903716"/>
                  <a:pt x="792513" y="865979"/>
                  <a:pt x="809930" y="848562"/>
                </a:cubicBezTo>
                <a:cubicBezTo>
                  <a:pt x="827347" y="831145"/>
                  <a:pt x="888308" y="822436"/>
                  <a:pt x="888308" y="822436"/>
                </a:cubicBezTo>
                <a:cubicBezTo>
                  <a:pt x="914434" y="813727"/>
                  <a:pt x="950719" y="815178"/>
                  <a:pt x="966685" y="796310"/>
                </a:cubicBezTo>
                <a:cubicBezTo>
                  <a:pt x="982651" y="777442"/>
                  <a:pt x="987005" y="733899"/>
                  <a:pt x="984102" y="709225"/>
                </a:cubicBezTo>
                <a:cubicBezTo>
                  <a:pt x="981199" y="684551"/>
                  <a:pt x="968137" y="667134"/>
                  <a:pt x="949268" y="648265"/>
                </a:cubicBezTo>
                <a:cubicBezTo>
                  <a:pt x="930399" y="629396"/>
                  <a:pt x="898467" y="594562"/>
                  <a:pt x="870890" y="596013"/>
                </a:cubicBezTo>
                <a:cubicBezTo>
                  <a:pt x="843313" y="597464"/>
                  <a:pt x="809931" y="633750"/>
                  <a:pt x="783805" y="656973"/>
                </a:cubicBezTo>
                <a:cubicBezTo>
                  <a:pt x="757679" y="680196"/>
                  <a:pt x="735908" y="716481"/>
                  <a:pt x="714136" y="735350"/>
                </a:cubicBezTo>
                <a:cubicBezTo>
                  <a:pt x="692365" y="754219"/>
                  <a:pt x="670593" y="758574"/>
                  <a:pt x="653176" y="770185"/>
                </a:cubicBezTo>
                <a:cubicBezTo>
                  <a:pt x="635759" y="781796"/>
                  <a:pt x="622696" y="781796"/>
                  <a:pt x="609633" y="805019"/>
                </a:cubicBezTo>
                <a:cubicBezTo>
                  <a:pt x="596570" y="828242"/>
                  <a:pt x="592216" y="871785"/>
                  <a:pt x="574799" y="909522"/>
                </a:cubicBezTo>
                <a:cubicBezTo>
                  <a:pt x="557382" y="947259"/>
                  <a:pt x="526901" y="1003865"/>
                  <a:pt x="505130" y="1031442"/>
                </a:cubicBezTo>
                <a:cubicBezTo>
                  <a:pt x="483359" y="1059019"/>
                  <a:pt x="465941" y="1067728"/>
                  <a:pt x="444170" y="1074985"/>
                </a:cubicBezTo>
                <a:cubicBezTo>
                  <a:pt x="422399" y="1082242"/>
                  <a:pt x="406433" y="1077888"/>
                  <a:pt x="374502" y="1074985"/>
                </a:cubicBezTo>
                <a:cubicBezTo>
                  <a:pt x="342571" y="1072082"/>
                  <a:pt x="284513" y="1057568"/>
                  <a:pt x="252582" y="1057568"/>
                </a:cubicBezTo>
                <a:cubicBezTo>
                  <a:pt x="220651" y="1057568"/>
                  <a:pt x="210490" y="1066276"/>
                  <a:pt x="182913" y="1074985"/>
                </a:cubicBezTo>
                <a:cubicBezTo>
                  <a:pt x="155336" y="1083693"/>
                  <a:pt x="117599" y="1096756"/>
                  <a:pt x="87119" y="1109819"/>
                </a:cubicBezTo>
                <a:cubicBezTo>
                  <a:pt x="56639" y="1122882"/>
                  <a:pt x="1484" y="1141750"/>
                  <a:pt x="33" y="1127236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04219" y="456497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…southward….</a:t>
            </a:r>
          </a:p>
        </p:txBody>
      </p:sp>
      <p:sp>
        <p:nvSpPr>
          <p:cNvPr id="3" name="Rectangle 2"/>
          <p:cNvSpPr/>
          <p:nvPr/>
        </p:nvSpPr>
        <p:spPr>
          <a:xfrm>
            <a:off x="5887251" y="35052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prstClr val="white"/>
                </a:solidFill>
              </a:rPr>
              <a:t>sh</a:t>
            </a:r>
            <a:r>
              <a:rPr lang="en-US" sz="2400" dirty="0">
                <a:solidFill>
                  <a:prstClr val="white"/>
                </a:solidFill>
              </a:rPr>
              <a:t> = shield facies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</a:rPr>
              <a:t>if  =  Inflated flow facies</a:t>
            </a:r>
          </a:p>
          <a:p>
            <a:pPr lvl="0"/>
            <a:r>
              <a:rPr lang="en-US" sz="2400" dirty="0" err="1">
                <a:solidFill>
                  <a:prstClr val="white"/>
                </a:solidFill>
              </a:rPr>
              <a:t>sc</a:t>
            </a:r>
            <a:r>
              <a:rPr lang="en-US" sz="2400" dirty="0">
                <a:solidFill>
                  <a:prstClr val="white"/>
                </a:solidFill>
              </a:rPr>
              <a:t> = scabby facies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0343" y="2108383"/>
            <a:ext cx="55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440" y="1091782"/>
            <a:ext cx="69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9675" y="3429000"/>
            <a:ext cx="44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0B3E5-2A72-4F57-B7BF-59771E1FA5F6}"/>
              </a:ext>
            </a:extLst>
          </p:cNvPr>
          <p:cNvSpPr/>
          <p:nvPr/>
        </p:nvSpPr>
        <p:spPr>
          <a:xfrm>
            <a:off x="5715000" y="5172046"/>
            <a:ext cx="175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Kilbourne</a:t>
            </a:r>
            <a:r>
              <a:rPr lang="en-US" dirty="0"/>
              <a:t> Hole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5C1CF0-A62C-44ED-9697-4D6F622F7458}"/>
              </a:ext>
            </a:extLst>
          </p:cNvPr>
          <p:cNvSpPr/>
          <p:nvPr/>
        </p:nvSpPr>
        <p:spPr>
          <a:xfrm>
            <a:off x="2982097" y="2255643"/>
            <a:ext cx="609600" cy="462843"/>
          </a:xfrm>
          <a:custGeom>
            <a:avLst/>
            <a:gdLst>
              <a:gd name="connsiteX0" fmla="*/ 609600 w 609600"/>
              <a:gd name="connsiteY0" fmla="*/ 26238 h 462843"/>
              <a:gd name="connsiteX1" fmla="*/ 494271 w 609600"/>
              <a:gd name="connsiteY1" fmla="*/ 1525 h 462843"/>
              <a:gd name="connsiteX2" fmla="*/ 461319 w 609600"/>
              <a:gd name="connsiteY2" fmla="*/ 9762 h 462843"/>
              <a:gd name="connsiteX3" fmla="*/ 444844 w 609600"/>
              <a:gd name="connsiteY3" fmla="*/ 67427 h 462843"/>
              <a:gd name="connsiteX4" fmla="*/ 453081 w 609600"/>
              <a:gd name="connsiteY4" fmla="*/ 166281 h 462843"/>
              <a:gd name="connsiteX5" fmla="*/ 453081 w 609600"/>
              <a:gd name="connsiteY5" fmla="*/ 199233 h 462843"/>
              <a:gd name="connsiteX6" fmla="*/ 387179 w 609600"/>
              <a:gd name="connsiteY6" fmla="*/ 207471 h 462843"/>
              <a:gd name="connsiteX7" fmla="*/ 329514 w 609600"/>
              <a:gd name="connsiteY7" fmla="*/ 223946 h 462843"/>
              <a:gd name="connsiteX8" fmla="*/ 263611 w 609600"/>
              <a:gd name="connsiteY8" fmla="*/ 273373 h 462843"/>
              <a:gd name="connsiteX9" fmla="*/ 205946 w 609600"/>
              <a:gd name="connsiteY9" fmla="*/ 289849 h 462843"/>
              <a:gd name="connsiteX10" fmla="*/ 107092 w 609600"/>
              <a:gd name="connsiteY10" fmla="*/ 232184 h 462843"/>
              <a:gd name="connsiteX11" fmla="*/ 57665 w 609600"/>
              <a:gd name="connsiteY11" fmla="*/ 273373 h 462843"/>
              <a:gd name="connsiteX12" fmla="*/ 16476 w 609600"/>
              <a:gd name="connsiteY12" fmla="*/ 363989 h 462843"/>
              <a:gd name="connsiteX13" fmla="*/ 0 w 609600"/>
              <a:gd name="connsiteY13" fmla="*/ 462843 h 46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600" h="462843">
                <a:moveTo>
                  <a:pt x="609600" y="26238"/>
                </a:moveTo>
                <a:lnTo>
                  <a:pt x="494271" y="1525"/>
                </a:lnTo>
                <a:cubicBezTo>
                  <a:pt x="469558" y="-1221"/>
                  <a:pt x="469557" y="-1222"/>
                  <a:pt x="461319" y="9762"/>
                </a:cubicBezTo>
                <a:cubicBezTo>
                  <a:pt x="453081" y="20746"/>
                  <a:pt x="446217" y="41341"/>
                  <a:pt x="444844" y="67427"/>
                </a:cubicBezTo>
                <a:cubicBezTo>
                  <a:pt x="443471" y="93513"/>
                  <a:pt x="453081" y="166281"/>
                  <a:pt x="453081" y="166281"/>
                </a:cubicBezTo>
                <a:cubicBezTo>
                  <a:pt x="454454" y="188249"/>
                  <a:pt x="464065" y="192368"/>
                  <a:pt x="453081" y="199233"/>
                </a:cubicBezTo>
                <a:cubicBezTo>
                  <a:pt x="442097" y="206098"/>
                  <a:pt x="407773" y="203352"/>
                  <a:pt x="387179" y="207471"/>
                </a:cubicBezTo>
                <a:cubicBezTo>
                  <a:pt x="366585" y="211590"/>
                  <a:pt x="350109" y="212962"/>
                  <a:pt x="329514" y="223946"/>
                </a:cubicBezTo>
                <a:cubicBezTo>
                  <a:pt x="308919" y="234930"/>
                  <a:pt x="284206" y="262389"/>
                  <a:pt x="263611" y="273373"/>
                </a:cubicBezTo>
                <a:cubicBezTo>
                  <a:pt x="243016" y="284357"/>
                  <a:pt x="232032" y="296714"/>
                  <a:pt x="205946" y="289849"/>
                </a:cubicBezTo>
                <a:cubicBezTo>
                  <a:pt x="179860" y="282984"/>
                  <a:pt x="131805" y="234930"/>
                  <a:pt x="107092" y="232184"/>
                </a:cubicBezTo>
                <a:cubicBezTo>
                  <a:pt x="82379" y="229438"/>
                  <a:pt x="72768" y="251406"/>
                  <a:pt x="57665" y="273373"/>
                </a:cubicBezTo>
                <a:cubicBezTo>
                  <a:pt x="42562" y="295340"/>
                  <a:pt x="26087" y="332411"/>
                  <a:pt x="16476" y="363989"/>
                </a:cubicBezTo>
                <a:cubicBezTo>
                  <a:pt x="6865" y="395567"/>
                  <a:pt x="3432" y="429205"/>
                  <a:pt x="0" y="46284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78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791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ADEN: A brief history in cartoons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4662487" y="4400298"/>
            <a:ext cx="304800" cy="106065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458095">
            <a:off x="5050634" y="4876801"/>
            <a:ext cx="642932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21993" y="4083998"/>
            <a:ext cx="70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km</a:t>
            </a:r>
          </a:p>
        </p:txBody>
      </p:sp>
      <p:sp>
        <p:nvSpPr>
          <p:cNvPr id="7" name="Freeform: Shape 2">
            <a:extLst>
              <a:ext uri="{FF2B5EF4-FFF2-40B4-BE49-F238E27FC236}">
                <a16:creationId xmlns:a16="http://schemas.microsoft.com/office/drawing/2014/main" id="{83880575-597B-47B6-9931-FAA41F170E72}"/>
              </a:ext>
            </a:extLst>
          </p:cNvPr>
          <p:cNvSpPr/>
          <p:nvPr/>
        </p:nvSpPr>
        <p:spPr>
          <a:xfrm>
            <a:off x="2519960" y="1567411"/>
            <a:ext cx="1166788" cy="1159991"/>
          </a:xfrm>
          <a:custGeom>
            <a:avLst/>
            <a:gdLst>
              <a:gd name="connsiteX0" fmla="*/ 179697 w 1166788"/>
              <a:gd name="connsiteY0" fmla="*/ 531355 h 1159991"/>
              <a:gd name="connsiteX1" fmla="*/ 57777 w 1166788"/>
              <a:gd name="connsiteY1" fmla="*/ 740360 h 1159991"/>
              <a:gd name="connsiteX2" fmla="*/ 14234 w 1166788"/>
              <a:gd name="connsiteY2" fmla="*/ 827446 h 1159991"/>
              <a:gd name="connsiteX3" fmla="*/ 5526 w 1166788"/>
              <a:gd name="connsiteY3" fmla="*/ 949366 h 1159991"/>
              <a:gd name="connsiteX4" fmla="*/ 92611 w 1166788"/>
              <a:gd name="connsiteY4" fmla="*/ 984200 h 1159991"/>
              <a:gd name="connsiteX5" fmla="*/ 231949 w 1166788"/>
              <a:gd name="connsiteY5" fmla="*/ 1001618 h 1159991"/>
              <a:gd name="connsiteX6" fmla="*/ 327743 w 1166788"/>
              <a:gd name="connsiteY6" fmla="*/ 1149663 h 1159991"/>
              <a:gd name="connsiteX7" fmla="*/ 379994 w 1166788"/>
              <a:gd name="connsiteY7" fmla="*/ 1140955 h 1159991"/>
              <a:gd name="connsiteX8" fmla="*/ 406120 w 1166788"/>
              <a:gd name="connsiteY8" fmla="*/ 1088703 h 1159991"/>
              <a:gd name="connsiteX9" fmla="*/ 449663 w 1166788"/>
              <a:gd name="connsiteY9" fmla="*/ 992909 h 1159991"/>
              <a:gd name="connsiteX10" fmla="*/ 484497 w 1166788"/>
              <a:gd name="connsiteY10" fmla="*/ 958075 h 1159991"/>
              <a:gd name="connsiteX11" fmla="*/ 519331 w 1166788"/>
              <a:gd name="connsiteY11" fmla="*/ 966783 h 1159991"/>
              <a:gd name="connsiteX12" fmla="*/ 606417 w 1166788"/>
              <a:gd name="connsiteY12" fmla="*/ 992909 h 1159991"/>
              <a:gd name="connsiteX13" fmla="*/ 693503 w 1166788"/>
              <a:gd name="connsiteY13" fmla="*/ 931949 h 1159991"/>
              <a:gd name="connsiteX14" fmla="*/ 728337 w 1166788"/>
              <a:gd name="connsiteY14" fmla="*/ 914532 h 1159991"/>
              <a:gd name="connsiteX15" fmla="*/ 798006 w 1166788"/>
              <a:gd name="connsiteY15" fmla="*/ 897115 h 1159991"/>
              <a:gd name="connsiteX16" fmla="*/ 815423 w 1166788"/>
              <a:gd name="connsiteY16" fmla="*/ 783903 h 1159991"/>
              <a:gd name="connsiteX17" fmla="*/ 867674 w 1166788"/>
              <a:gd name="connsiteY17" fmla="*/ 679400 h 1159991"/>
              <a:gd name="connsiteX18" fmla="*/ 963469 w 1166788"/>
              <a:gd name="connsiteY18" fmla="*/ 688109 h 1159991"/>
              <a:gd name="connsiteX19" fmla="*/ 1085389 w 1166788"/>
              <a:gd name="connsiteY19" fmla="*/ 722943 h 1159991"/>
              <a:gd name="connsiteX20" fmla="*/ 1137640 w 1166788"/>
              <a:gd name="connsiteY20" fmla="*/ 653275 h 1159991"/>
              <a:gd name="connsiteX21" fmla="*/ 1163766 w 1166788"/>
              <a:gd name="connsiteY21" fmla="*/ 531355 h 1159991"/>
              <a:gd name="connsiteX22" fmla="*/ 1067971 w 1166788"/>
              <a:gd name="connsiteY22" fmla="*/ 444269 h 1159991"/>
              <a:gd name="connsiteX23" fmla="*/ 980886 w 1166788"/>
              <a:gd name="connsiteY23" fmla="*/ 400726 h 1159991"/>
              <a:gd name="connsiteX24" fmla="*/ 928634 w 1166788"/>
              <a:gd name="connsiteY24" fmla="*/ 365892 h 1159991"/>
              <a:gd name="connsiteX25" fmla="*/ 928634 w 1166788"/>
              <a:gd name="connsiteY25" fmla="*/ 261389 h 1159991"/>
              <a:gd name="connsiteX26" fmla="*/ 1059263 w 1166788"/>
              <a:gd name="connsiteY26" fmla="*/ 217846 h 1159991"/>
              <a:gd name="connsiteX27" fmla="*/ 1120223 w 1166788"/>
              <a:gd name="connsiteY27" fmla="*/ 148178 h 1159991"/>
              <a:gd name="connsiteX28" fmla="*/ 1094097 w 1166788"/>
              <a:gd name="connsiteY28" fmla="*/ 61092 h 1159991"/>
              <a:gd name="connsiteX29" fmla="*/ 1041846 w 1166788"/>
              <a:gd name="connsiteY29" fmla="*/ 8840 h 1159991"/>
              <a:gd name="connsiteX30" fmla="*/ 980886 w 1166788"/>
              <a:gd name="connsiteY30" fmla="*/ 8840 h 1159991"/>
              <a:gd name="connsiteX31" fmla="*/ 858966 w 1166788"/>
              <a:gd name="connsiteY31" fmla="*/ 95926 h 1159991"/>
              <a:gd name="connsiteX32" fmla="*/ 832840 w 1166788"/>
              <a:gd name="connsiteY32" fmla="*/ 174303 h 1159991"/>
              <a:gd name="connsiteX33" fmla="*/ 798006 w 1166788"/>
              <a:gd name="connsiteY33" fmla="*/ 191720 h 1159991"/>
              <a:gd name="connsiteX34" fmla="*/ 702211 w 1166788"/>
              <a:gd name="connsiteY34" fmla="*/ 313640 h 1159991"/>
              <a:gd name="connsiteX35" fmla="*/ 667377 w 1166788"/>
              <a:gd name="connsiteY35" fmla="*/ 400726 h 1159991"/>
              <a:gd name="connsiteX36" fmla="*/ 623834 w 1166788"/>
              <a:gd name="connsiteY36" fmla="*/ 479103 h 1159991"/>
              <a:gd name="connsiteX37" fmla="*/ 571583 w 1166788"/>
              <a:gd name="connsiteY37" fmla="*/ 505229 h 1159991"/>
              <a:gd name="connsiteX38" fmla="*/ 493206 w 1166788"/>
              <a:gd name="connsiteY38" fmla="*/ 505229 h 1159991"/>
              <a:gd name="connsiteX39" fmla="*/ 414829 w 1166788"/>
              <a:gd name="connsiteY39" fmla="*/ 444269 h 1159991"/>
              <a:gd name="connsiteX40" fmla="*/ 353869 w 1166788"/>
              <a:gd name="connsiteY40" fmla="*/ 444269 h 1159991"/>
              <a:gd name="connsiteX41" fmla="*/ 310326 w 1166788"/>
              <a:gd name="connsiteY41" fmla="*/ 470395 h 1159991"/>
              <a:gd name="connsiteX42" fmla="*/ 179697 w 1166788"/>
              <a:gd name="connsiteY42" fmla="*/ 531355 h 115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6788" h="1159991">
                <a:moveTo>
                  <a:pt x="179697" y="531355"/>
                </a:moveTo>
                <a:cubicBezTo>
                  <a:pt x="137606" y="576349"/>
                  <a:pt x="85354" y="691012"/>
                  <a:pt x="57777" y="740360"/>
                </a:cubicBezTo>
                <a:cubicBezTo>
                  <a:pt x="30200" y="789709"/>
                  <a:pt x="22942" y="792612"/>
                  <a:pt x="14234" y="827446"/>
                </a:cubicBezTo>
                <a:cubicBezTo>
                  <a:pt x="5526" y="862280"/>
                  <a:pt x="-7537" y="923240"/>
                  <a:pt x="5526" y="949366"/>
                </a:cubicBezTo>
                <a:cubicBezTo>
                  <a:pt x="18589" y="975492"/>
                  <a:pt x="54874" y="975491"/>
                  <a:pt x="92611" y="984200"/>
                </a:cubicBezTo>
                <a:cubicBezTo>
                  <a:pt x="130348" y="992909"/>
                  <a:pt x="192760" y="974041"/>
                  <a:pt x="231949" y="1001618"/>
                </a:cubicBezTo>
                <a:cubicBezTo>
                  <a:pt x="271138" y="1029195"/>
                  <a:pt x="303069" y="1126440"/>
                  <a:pt x="327743" y="1149663"/>
                </a:cubicBezTo>
                <a:cubicBezTo>
                  <a:pt x="352417" y="1172886"/>
                  <a:pt x="366931" y="1151115"/>
                  <a:pt x="379994" y="1140955"/>
                </a:cubicBezTo>
                <a:cubicBezTo>
                  <a:pt x="393057" y="1130795"/>
                  <a:pt x="394509" y="1113377"/>
                  <a:pt x="406120" y="1088703"/>
                </a:cubicBezTo>
                <a:cubicBezTo>
                  <a:pt x="417731" y="1064029"/>
                  <a:pt x="449663" y="992909"/>
                  <a:pt x="449663" y="992909"/>
                </a:cubicBezTo>
                <a:cubicBezTo>
                  <a:pt x="462726" y="971138"/>
                  <a:pt x="484497" y="958075"/>
                  <a:pt x="484497" y="958075"/>
                </a:cubicBezTo>
                <a:cubicBezTo>
                  <a:pt x="496108" y="953721"/>
                  <a:pt x="499011" y="960977"/>
                  <a:pt x="519331" y="966783"/>
                </a:cubicBezTo>
                <a:cubicBezTo>
                  <a:pt x="539651" y="972589"/>
                  <a:pt x="577388" y="998715"/>
                  <a:pt x="606417" y="992909"/>
                </a:cubicBezTo>
                <a:cubicBezTo>
                  <a:pt x="635446" y="987103"/>
                  <a:pt x="693503" y="931949"/>
                  <a:pt x="693503" y="931949"/>
                </a:cubicBezTo>
                <a:cubicBezTo>
                  <a:pt x="713823" y="918886"/>
                  <a:pt x="710920" y="920338"/>
                  <a:pt x="728337" y="914532"/>
                </a:cubicBezTo>
                <a:cubicBezTo>
                  <a:pt x="745754" y="908726"/>
                  <a:pt x="783492" y="918887"/>
                  <a:pt x="798006" y="897115"/>
                </a:cubicBezTo>
                <a:cubicBezTo>
                  <a:pt x="812520" y="875344"/>
                  <a:pt x="803812" y="820189"/>
                  <a:pt x="815423" y="783903"/>
                </a:cubicBezTo>
                <a:cubicBezTo>
                  <a:pt x="827034" y="747617"/>
                  <a:pt x="843000" y="695366"/>
                  <a:pt x="867674" y="679400"/>
                </a:cubicBezTo>
                <a:cubicBezTo>
                  <a:pt x="892348" y="663434"/>
                  <a:pt x="927183" y="680852"/>
                  <a:pt x="963469" y="688109"/>
                </a:cubicBezTo>
                <a:cubicBezTo>
                  <a:pt x="999755" y="695366"/>
                  <a:pt x="1056361" y="728749"/>
                  <a:pt x="1085389" y="722943"/>
                </a:cubicBezTo>
                <a:cubicBezTo>
                  <a:pt x="1114417" y="717137"/>
                  <a:pt x="1124577" y="685206"/>
                  <a:pt x="1137640" y="653275"/>
                </a:cubicBezTo>
                <a:cubicBezTo>
                  <a:pt x="1150703" y="621344"/>
                  <a:pt x="1175377" y="566189"/>
                  <a:pt x="1163766" y="531355"/>
                </a:cubicBezTo>
                <a:cubicBezTo>
                  <a:pt x="1152155" y="496521"/>
                  <a:pt x="1098451" y="466040"/>
                  <a:pt x="1067971" y="444269"/>
                </a:cubicBezTo>
                <a:cubicBezTo>
                  <a:pt x="1037491" y="422498"/>
                  <a:pt x="1004109" y="413789"/>
                  <a:pt x="980886" y="400726"/>
                </a:cubicBezTo>
                <a:cubicBezTo>
                  <a:pt x="957663" y="387663"/>
                  <a:pt x="937343" y="389115"/>
                  <a:pt x="928634" y="365892"/>
                </a:cubicBezTo>
                <a:cubicBezTo>
                  <a:pt x="919925" y="342669"/>
                  <a:pt x="906863" y="286063"/>
                  <a:pt x="928634" y="261389"/>
                </a:cubicBezTo>
                <a:cubicBezTo>
                  <a:pt x="950406" y="236715"/>
                  <a:pt x="1027332" y="236714"/>
                  <a:pt x="1059263" y="217846"/>
                </a:cubicBezTo>
                <a:cubicBezTo>
                  <a:pt x="1091194" y="198978"/>
                  <a:pt x="1114417" y="174304"/>
                  <a:pt x="1120223" y="148178"/>
                </a:cubicBezTo>
                <a:cubicBezTo>
                  <a:pt x="1126029" y="122052"/>
                  <a:pt x="1107160" y="84315"/>
                  <a:pt x="1094097" y="61092"/>
                </a:cubicBezTo>
                <a:cubicBezTo>
                  <a:pt x="1081034" y="37869"/>
                  <a:pt x="1060714" y="17549"/>
                  <a:pt x="1041846" y="8840"/>
                </a:cubicBezTo>
                <a:cubicBezTo>
                  <a:pt x="1022978" y="131"/>
                  <a:pt x="1011366" y="-5674"/>
                  <a:pt x="980886" y="8840"/>
                </a:cubicBezTo>
                <a:cubicBezTo>
                  <a:pt x="950406" y="23354"/>
                  <a:pt x="883640" y="68349"/>
                  <a:pt x="858966" y="95926"/>
                </a:cubicBezTo>
                <a:cubicBezTo>
                  <a:pt x="834292" y="123503"/>
                  <a:pt x="832840" y="174303"/>
                  <a:pt x="832840" y="174303"/>
                </a:cubicBezTo>
                <a:cubicBezTo>
                  <a:pt x="822680" y="190269"/>
                  <a:pt x="819778" y="168497"/>
                  <a:pt x="798006" y="191720"/>
                </a:cubicBezTo>
                <a:cubicBezTo>
                  <a:pt x="776235" y="214943"/>
                  <a:pt x="723982" y="278806"/>
                  <a:pt x="702211" y="313640"/>
                </a:cubicBezTo>
                <a:cubicBezTo>
                  <a:pt x="680440" y="348474"/>
                  <a:pt x="680440" y="373149"/>
                  <a:pt x="667377" y="400726"/>
                </a:cubicBezTo>
                <a:cubicBezTo>
                  <a:pt x="654314" y="428303"/>
                  <a:pt x="639800" y="461686"/>
                  <a:pt x="623834" y="479103"/>
                </a:cubicBezTo>
                <a:cubicBezTo>
                  <a:pt x="607868" y="496520"/>
                  <a:pt x="593354" y="500875"/>
                  <a:pt x="571583" y="505229"/>
                </a:cubicBezTo>
                <a:cubicBezTo>
                  <a:pt x="549812" y="509583"/>
                  <a:pt x="519332" y="515389"/>
                  <a:pt x="493206" y="505229"/>
                </a:cubicBezTo>
                <a:cubicBezTo>
                  <a:pt x="467080" y="495069"/>
                  <a:pt x="438052" y="454429"/>
                  <a:pt x="414829" y="444269"/>
                </a:cubicBezTo>
                <a:cubicBezTo>
                  <a:pt x="391606" y="434109"/>
                  <a:pt x="371286" y="439915"/>
                  <a:pt x="353869" y="444269"/>
                </a:cubicBezTo>
                <a:cubicBezTo>
                  <a:pt x="336452" y="448623"/>
                  <a:pt x="335000" y="458784"/>
                  <a:pt x="310326" y="470395"/>
                </a:cubicBezTo>
                <a:cubicBezTo>
                  <a:pt x="285652" y="482006"/>
                  <a:pt x="221788" y="486361"/>
                  <a:pt x="179697" y="531355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3">
            <a:extLst>
              <a:ext uri="{FF2B5EF4-FFF2-40B4-BE49-F238E27FC236}">
                <a16:creationId xmlns:a16="http://schemas.microsoft.com/office/drawing/2014/main" id="{C0C6E23E-F113-4B40-AD87-B572691842C4}"/>
              </a:ext>
            </a:extLst>
          </p:cNvPr>
          <p:cNvSpPr/>
          <p:nvPr/>
        </p:nvSpPr>
        <p:spPr>
          <a:xfrm>
            <a:off x="2703963" y="953106"/>
            <a:ext cx="3545566" cy="4891433"/>
          </a:xfrm>
          <a:custGeom>
            <a:avLst/>
            <a:gdLst>
              <a:gd name="connsiteX0" fmla="*/ 4403 w 3545566"/>
              <a:gd name="connsiteY0" fmla="*/ 1102117 h 4891433"/>
              <a:gd name="connsiteX1" fmla="*/ 161157 w 3545566"/>
              <a:gd name="connsiteY1" fmla="*/ 971488 h 4891433"/>
              <a:gd name="connsiteX2" fmla="*/ 274368 w 3545566"/>
              <a:gd name="connsiteY2" fmla="*/ 832151 h 4891433"/>
              <a:gd name="connsiteX3" fmla="*/ 335328 w 3545566"/>
              <a:gd name="connsiteY3" fmla="*/ 457683 h 4891433"/>
              <a:gd name="connsiteX4" fmla="*/ 457248 w 3545566"/>
              <a:gd name="connsiteY4" fmla="*/ 353180 h 4891433"/>
              <a:gd name="connsiteX5" fmla="*/ 518208 w 3545566"/>
              <a:gd name="connsiteY5" fmla="*/ 274803 h 4891433"/>
              <a:gd name="connsiteX6" fmla="*/ 657546 w 3545566"/>
              <a:gd name="connsiteY6" fmla="*/ 213843 h 4891433"/>
              <a:gd name="connsiteX7" fmla="*/ 927511 w 3545566"/>
              <a:gd name="connsiteY7" fmla="*/ 91923 h 4891433"/>
              <a:gd name="connsiteX8" fmla="*/ 1075557 w 3545566"/>
              <a:gd name="connsiteY8" fmla="*/ 22254 h 4891433"/>
              <a:gd name="connsiteX9" fmla="*/ 1162643 w 3545566"/>
              <a:gd name="connsiteY9" fmla="*/ 4837 h 4891433"/>
              <a:gd name="connsiteX10" fmla="*/ 1197477 w 3545566"/>
              <a:gd name="connsiteY10" fmla="*/ 100631 h 4891433"/>
              <a:gd name="connsiteX11" fmla="*/ 1180060 w 3545566"/>
              <a:gd name="connsiteY11" fmla="*/ 222551 h 4891433"/>
              <a:gd name="connsiteX12" fmla="*/ 1214894 w 3545566"/>
              <a:gd name="connsiteY12" fmla="*/ 292220 h 4891433"/>
              <a:gd name="connsiteX13" fmla="*/ 1171351 w 3545566"/>
              <a:gd name="connsiteY13" fmla="*/ 509934 h 4891433"/>
              <a:gd name="connsiteX14" fmla="*/ 1310688 w 3545566"/>
              <a:gd name="connsiteY14" fmla="*/ 614437 h 4891433"/>
              <a:gd name="connsiteX15" fmla="*/ 1476151 w 3545566"/>
              <a:gd name="connsiteY15" fmla="*/ 640563 h 4891433"/>
              <a:gd name="connsiteX16" fmla="*/ 1528403 w 3545566"/>
              <a:gd name="connsiteY16" fmla="*/ 649271 h 4891433"/>
              <a:gd name="connsiteX17" fmla="*/ 1598071 w 3545566"/>
              <a:gd name="connsiteY17" fmla="*/ 710231 h 4891433"/>
              <a:gd name="connsiteX18" fmla="*/ 1702574 w 3545566"/>
              <a:gd name="connsiteY18" fmla="*/ 684105 h 4891433"/>
              <a:gd name="connsiteX19" fmla="*/ 1789660 w 3545566"/>
              <a:gd name="connsiteY19" fmla="*/ 736357 h 4891433"/>
              <a:gd name="connsiteX20" fmla="*/ 1859328 w 3545566"/>
              <a:gd name="connsiteY20" fmla="*/ 675397 h 4891433"/>
              <a:gd name="connsiteX21" fmla="*/ 1894163 w 3545566"/>
              <a:gd name="connsiteY21" fmla="*/ 579603 h 4891433"/>
              <a:gd name="connsiteX22" fmla="*/ 1937706 w 3545566"/>
              <a:gd name="connsiteY22" fmla="*/ 501225 h 4891433"/>
              <a:gd name="connsiteX23" fmla="*/ 2033500 w 3545566"/>
              <a:gd name="connsiteY23" fmla="*/ 509934 h 4891433"/>
              <a:gd name="connsiteX24" fmla="*/ 2077043 w 3545566"/>
              <a:gd name="connsiteY24" fmla="*/ 614437 h 4891433"/>
              <a:gd name="connsiteX25" fmla="*/ 2103168 w 3545566"/>
              <a:gd name="connsiteY25" fmla="*/ 562185 h 4891433"/>
              <a:gd name="connsiteX26" fmla="*/ 2164128 w 3545566"/>
              <a:gd name="connsiteY26" fmla="*/ 727648 h 4891433"/>
              <a:gd name="connsiteX27" fmla="*/ 2172837 w 3545566"/>
              <a:gd name="connsiteY27" fmla="*/ 771191 h 4891433"/>
              <a:gd name="connsiteX28" fmla="*/ 2129294 w 3545566"/>
              <a:gd name="connsiteY28" fmla="*/ 858277 h 4891433"/>
              <a:gd name="connsiteX29" fmla="*/ 2155420 w 3545566"/>
              <a:gd name="connsiteY29" fmla="*/ 997614 h 4891433"/>
              <a:gd name="connsiteX30" fmla="*/ 2172837 w 3545566"/>
              <a:gd name="connsiteY30" fmla="*/ 1067283 h 4891433"/>
              <a:gd name="connsiteX31" fmla="*/ 2277340 w 3545566"/>
              <a:gd name="connsiteY31" fmla="*/ 1032448 h 4891433"/>
              <a:gd name="connsiteX32" fmla="*/ 2320883 w 3545566"/>
              <a:gd name="connsiteY32" fmla="*/ 1032448 h 4891433"/>
              <a:gd name="connsiteX33" fmla="*/ 2312174 w 3545566"/>
              <a:gd name="connsiteY33" fmla="*/ 1093408 h 4891433"/>
              <a:gd name="connsiteX34" fmla="*/ 2251214 w 3545566"/>
              <a:gd name="connsiteY34" fmla="*/ 1154368 h 4891433"/>
              <a:gd name="connsiteX35" fmla="*/ 2216380 w 3545566"/>
              <a:gd name="connsiteY35" fmla="*/ 1197911 h 4891433"/>
              <a:gd name="connsiteX36" fmla="*/ 2225088 w 3545566"/>
              <a:gd name="connsiteY36" fmla="*/ 1284997 h 4891433"/>
              <a:gd name="connsiteX37" fmla="*/ 2268631 w 3545566"/>
              <a:gd name="connsiteY37" fmla="*/ 1345957 h 4891433"/>
              <a:gd name="connsiteX38" fmla="*/ 2355717 w 3545566"/>
              <a:gd name="connsiteY38" fmla="*/ 1337248 h 4891433"/>
              <a:gd name="connsiteX39" fmla="*/ 2407968 w 3545566"/>
              <a:gd name="connsiteY39" fmla="*/ 1284997 h 4891433"/>
              <a:gd name="connsiteX40" fmla="*/ 2495054 w 3545566"/>
              <a:gd name="connsiteY40" fmla="*/ 1267580 h 4891433"/>
              <a:gd name="connsiteX41" fmla="*/ 2616974 w 3545566"/>
              <a:gd name="connsiteY41" fmla="*/ 1363374 h 4891433"/>
              <a:gd name="connsiteX42" fmla="*/ 2721477 w 3545566"/>
              <a:gd name="connsiteY42" fmla="*/ 1363374 h 4891433"/>
              <a:gd name="connsiteX43" fmla="*/ 2773728 w 3545566"/>
              <a:gd name="connsiteY43" fmla="*/ 1354665 h 4891433"/>
              <a:gd name="connsiteX44" fmla="*/ 2825980 w 3545566"/>
              <a:gd name="connsiteY44" fmla="*/ 1406917 h 4891433"/>
              <a:gd name="connsiteX45" fmla="*/ 2808563 w 3545566"/>
              <a:gd name="connsiteY45" fmla="*/ 1528837 h 4891433"/>
              <a:gd name="connsiteX46" fmla="*/ 2843397 w 3545566"/>
              <a:gd name="connsiteY46" fmla="*/ 1598505 h 4891433"/>
              <a:gd name="connsiteX47" fmla="*/ 2939191 w 3545566"/>
              <a:gd name="connsiteY47" fmla="*/ 1642048 h 4891433"/>
              <a:gd name="connsiteX48" fmla="*/ 2974026 w 3545566"/>
              <a:gd name="connsiteY48" fmla="*/ 1703008 h 4891433"/>
              <a:gd name="connsiteX49" fmla="*/ 2974026 w 3545566"/>
              <a:gd name="connsiteY49" fmla="*/ 1842345 h 4891433"/>
              <a:gd name="connsiteX50" fmla="*/ 2956608 w 3545566"/>
              <a:gd name="connsiteY50" fmla="*/ 1920723 h 4891433"/>
              <a:gd name="connsiteX51" fmla="*/ 3017568 w 3545566"/>
              <a:gd name="connsiteY51" fmla="*/ 1964265 h 4891433"/>
              <a:gd name="connsiteX52" fmla="*/ 3113363 w 3545566"/>
              <a:gd name="connsiteY52" fmla="*/ 1920723 h 4891433"/>
              <a:gd name="connsiteX53" fmla="*/ 3183031 w 3545566"/>
              <a:gd name="connsiteY53" fmla="*/ 1877180 h 4891433"/>
              <a:gd name="connsiteX54" fmla="*/ 3191740 w 3545566"/>
              <a:gd name="connsiteY54" fmla="*/ 1798803 h 4891433"/>
              <a:gd name="connsiteX55" fmla="*/ 3148197 w 3545566"/>
              <a:gd name="connsiteY55" fmla="*/ 1711717 h 4891433"/>
              <a:gd name="connsiteX56" fmla="*/ 3165614 w 3545566"/>
              <a:gd name="connsiteY56" fmla="*/ 1598505 h 4891433"/>
              <a:gd name="connsiteX57" fmla="*/ 3278826 w 3545566"/>
              <a:gd name="connsiteY57" fmla="*/ 1624631 h 4891433"/>
              <a:gd name="connsiteX58" fmla="*/ 3339786 w 3545566"/>
              <a:gd name="connsiteY58" fmla="*/ 1572380 h 4891433"/>
              <a:gd name="connsiteX59" fmla="*/ 3400746 w 3545566"/>
              <a:gd name="connsiteY59" fmla="*/ 1615923 h 4891433"/>
              <a:gd name="connsiteX60" fmla="*/ 3461706 w 3545566"/>
              <a:gd name="connsiteY60" fmla="*/ 1537545 h 4891433"/>
              <a:gd name="connsiteX61" fmla="*/ 3540083 w 3545566"/>
              <a:gd name="connsiteY61" fmla="*/ 1589797 h 4891433"/>
              <a:gd name="connsiteX62" fmla="*/ 3531374 w 3545566"/>
              <a:gd name="connsiteY62" fmla="*/ 1729134 h 4891433"/>
              <a:gd name="connsiteX63" fmla="*/ 3470414 w 3545566"/>
              <a:gd name="connsiteY63" fmla="*/ 1790094 h 4891433"/>
              <a:gd name="connsiteX64" fmla="*/ 3392037 w 3545566"/>
              <a:gd name="connsiteY64" fmla="*/ 1868471 h 4891433"/>
              <a:gd name="connsiteX65" fmla="*/ 3304951 w 3545566"/>
              <a:gd name="connsiteY65" fmla="*/ 1929431 h 4891433"/>
              <a:gd name="connsiteX66" fmla="*/ 3217866 w 3545566"/>
              <a:gd name="connsiteY66" fmla="*/ 1999100 h 4891433"/>
              <a:gd name="connsiteX67" fmla="*/ 3191740 w 3545566"/>
              <a:gd name="connsiteY67" fmla="*/ 2025225 h 4891433"/>
              <a:gd name="connsiteX68" fmla="*/ 3130780 w 3545566"/>
              <a:gd name="connsiteY68" fmla="*/ 1990391 h 4891433"/>
              <a:gd name="connsiteX69" fmla="*/ 3087237 w 3545566"/>
              <a:gd name="connsiteY69" fmla="*/ 2042643 h 4891433"/>
              <a:gd name="connsiteX70" fmla="*/ 3043694 w 3545566"/>
              <a:gd name="connsiteY70" fmla="*/ 2086185 h 4891433"/>
              <a:gd name="connsiteX71" fmla="*/ 2939191 w 3545566"/>
              <a:gd name="connsiteY71" fmla="*/ 2138437 h 4891433"/>
              <a:gd name="connsiteX72" fmla="*/ 2991443 w 3545566"/>
              <a:gd name="connsiteY72" fmla="*/ 2234231 h 4891433"/>
              <a:gd name="connsiteX73" fmla="*/ 3052403 w 3545566"/>
              <a:gd name="connsiteY73" fmla="*/ 2295191 h 4891433"/>
              <a:gd name="connsiteX74" fmla="*/ 3069820 w 3545566"/>
              <a:gd name="connsiteY74" fmla="*/ 2364860 h 4891433"/>
              <a:gd name="connsiteX75" fmla="*/ 3026277 w 3545566"/>
              <a:gd name="connsiteY75" fmla="*/ 2425820 h 4891433"/>
              <a:gd name="connsiteX76" fmla="*/ 2947900 w 3545566"/>
              <a:gd name="connsiteY76" fmla="*/ 2417111 h 4891433"/>
              <a:gd name="connsiteX77" fmla="*/ 2834688 w 3545566"/>
              <a:gd name="connsiteY77" fmla="*/ 2399694 h 4891433"/>
              <a:gd name="connsiteX78" fmla="*/ 2747603 w 3545566"/>
              <a:gd name="connsiteY78" fmla="*/ 2469363 h 4891433"/>
              <a:gd name="connsiteX79" fmla="*/ 2695351 w 3545566"/>
              <a:gd name="connsiteY79" fmla="*/ 2443237 h 4891433"/>
              <a:gd name="connsiteX80" fmla="*/ 2529888 w 3545566"/>
              <a:gd name="connsiteY80" fmla="*/ 2495488 h 4891433"/>
              <a:gd name="connsiteX81" fmla="*/ 2486346 w 3545566"/>
              <a:gd name="connsiteY81" fmla="*/ 2591283 h 4891433"/>
              <a:gd name="connsiteX82" fmla="*/ 2338300 w 3545566"/>
              <a:gd name="connsiteY82" fmla="*/ 2469363 h 4891433"/>
              <a:gd name="connsiteX83" fmla="*/ 2320883 w 3545566"/>
              <a:gd name="connsiteY83" fmla="*/ 2390985 h 4891433"/>
              <a:gd name="connsiteX84" fmla="*/ 2172837 w 3545566"/>
              <a:gd name="connsiteY84" fmla="*/ 2460654 h 4891433"/>
              <a:gd name="connsiteX85" fmla="*/ 2129294 w 3545566"/>
              <a:gd name="connsiteY85" fmla="*/ 2356151 h 4891433"/>
              <a:gd name="connsiteX86" fmla="*/ 2129294 w 3545566"/>
              <a:gd name="connsiteY86" fmla="*/ 2242940 h 4891433"/>
              <a:gd name="connsiteX87" fmla="*/ 2068334 w 3545566"/>
              <a:gd name="connsiteY87" fmla="*/ 2199397 h 4891433"/>
              <a:gd name="connsiteX88" fmla="*/ 1972540 w 3545566"/>
              <a:gd name="connsiteY88" fmla="*/ 2129728 h 4891433"/>
              <a:gd name="connsiteX89" fmla="*/ 1902871 w 3545566"/>
              <a:gd name="connsiteY89" fmla="*/ 2051351 h 4891433"/>
              <a:gd name="connsiteX90" fmla="*/ 1763534 w 3545566"/>
              <a:gd name="connsiteY90" fmla="*/ 2103603 h 4891433"/>
              <a:gd name="connsiteX91" fmla="*/ 1606780 w 3545566"/>
              <a:gd name="connsiteY91" fmla="*/ 2173271 h 4891433"/>
              <a:gd name="connsiteX92" fmla="*/ 1458734 w 3545566"/>
              <a:gd name="connsiteY92" fmla="*/ 2434528 h 4891433"/>
              <a:gd name="connsiteX93" fmla="*/ 1389066 w 3545566"/>
              <a:gd name="connsiteY93" fmla="*/ 2721911 h 4891433"/>
              <a:gd name="connsiteX94" fmla="*/ 1389066 w 3545566"/>
              <a:gd name="connsiteY94" fmla="*/ 2887374 h 4891433"/>
              <a:gd name="connsiteX95" fmla="*/ 1467443 w 3545566"/>
              <a:gd name="connsiteY95" fmla="*/ 3235717 h 4891433"/>
              <a:gd name="connsiteX96" fmla="*/ 1467443 w 3545566"/>
              <a:gd name="connsiteY96" fmla="*/ 3392471 h 4891433"/>
              <a:gd name="connsiteX97" fmla="*/ 1458734 w 3545566"/>
              <a:gd name="connsiteY97" fmla="*/ 3592768 h 4891433"/>
              <a:gd name="connsiteX98" fmla="*/ 1484860 w 3545566"/>
              <a:gd name="connsiteY98" fmla="*/ 3705980 h 4891433"/>
              <a:gd name="connsiteX99" fmla="*/ 1537111 w 3545566"/>
              <a:gd name="connsiteY99" fmla="*/ 3793065 h 4891433"/>
              <a:gd name="connsiteX100" fmla="*/ 1676448 w 3545566"/>
              <a:gd name="connsiteY100" fmla="*/ 3888860 h 4891433"/>
              <a:gd name="connsiteX101" fmla="*/ 1841911 w 3545566"/>
              <a:gd name="connsiteY101" fmla="*/ 3984654 h 4891433"/>
              <a:gd name="connsiteX102" fmla="*/ 1876746 w 3545566"/>
              <a:gd name="connsiteY102" fmla="*/ 4141408 h 4891433"/>
              <a:gd name="connsiteX103" fmla="*/ 1850620 w 3545566"/>
              <a:gd name="connsiteY103" fmla="*/ 4272037 h 4891433"/>
              <a:gd name="connsiteX104" fmla="*/ 1789660 w 3545566"/>
              <a:gd name="connsiteY104" fmla="*/ 4437500 h 4891433"/>
              <a:gd name="connsiteX105" fmla="*/ 1824494 w 3545566"/>
              <a:gd name="connsiteY105" fmla="*/ 4611671 h 4891433"/>
              <a:gd name="connsiteX106" fmla="*/ 1833203 w 3545566"/>
              <a:gd name="connsiteY106" fmla="*/ 4707465 h 4891433"/>
              <a:gd name="connsiteX107" fmla="*/ 1728700 w 3545566"/>
              <a:gd name="connsiteY107" fmla="*/ 4698757 h 4891433"/>
              <a:gd name="connsiteX108" fmla="*/ 1772243 w 3545566"/>
              <a:gd name="connsiteY108" fmla="*/ 4768425 h 4891433"/>
              <a:gd name="connsiteX109" fmla="*/ 1693866 w 3545566"/>
              <a:gd name="connsiteY109" fmla="*/ 4838094 h 4891433"/>
              <a:gd name="connsiteX110" fmla="*/ 1624197 w 3545566"/>
              <a:gd name="connsiteY110" fmla="*/ 4890345 h 4891433"/>
              <a:gd name="connsiteX111" fmla="*/ 1545820 w 3545566"/>
              <a:gd name="connsiteY111" fmla="*/ 4864220 h 4891433"/>
              <a:gd name="connsiteX112" fmla="*/ 1598071 w 3545566"/>
              <a:gd name="connsiteY112" fmla="*/ 4759717 h 4891433"/>
              <a:gd name="connsiteX113" fmla="*/ 1711283 w 3545566"/>
              <a:gd name="connsiteY113" fmla="*/ 4629088 h 4891433"/>
              <a:gd name="connsiteX114" fmla="*/ 1763534 w 3545566"/>
              <a:gd name="connsiteY114" fmla="*/ 4542003 h 4891433"/>
              <a:gd name="connsiteX115" fmla="*/ 1737408 w 3545566"/>
              <a:gd name="connsiteY115" fmla="*/ 4359123 h 4891433"/>
              <a:gd name="connsiteX116" fmla="*/ 1685157 w 3545566"/>
              <a:gd name="connsiteY116" fmla="*/ 4272037 h 4891433"/>
              <a:gd name="connsiteX117" fmla="*/ 1615488 w 3545566"/>
              <a:gd name="connsiteY117" fmla="*/ 4167534 h 4891433"/>
              <a:gd name="connsiteX118" fmla="*/ 1659031 w 3545566"/>
              <a:gd name="connsiteY118" fmla="*/ 4089157 h 4891433"/>
              <a:gd name="connsiteX119" fmla="*/ 1624197 w 3545566"/>
              <a:gd name="connsiteY119" fmla="*/ 4010780 h 4891433"/>
              <a:gd name="connsiteX120" fmla="*/ 1519694 w 3545566"/>
              <a:gd name="connsiteY120" fmla="*/ 3958528 h 4891433"/>
              <a:gd name="connsiteX121" fmla="*/ 1423900 w 3545566"/>
              <a:gd name="connsiteY121" fmla="*/ 3819191 h 4891433"/>
              <a:gd name="connsiteX122" fmla="*/ 1328106 w 3545566"/>
              <a:gd name="connsiteY122" fmla="*/ 3645020 h 4891433"/>
              <a:gd name="connsiteX123" fmla="*/ 1206186 w 3545566"/>
              <a:gd name="connsiteY123" fmla="*/ 3627603 h 4891433"/>
              <a:gd name="connsiteX124" fmla="*/ 1127808 w 3545566"/>
              <a:gd name="connsiteY124" fmla="*/ 3540517 h 4891433"/>
              <a:gd name="connsiteX125" fmla="*/ 1049431 w 3545566"/>
              <a:gd name="connsiteY125" fmla="*/ 3462140 h 4891433"/>
              <a:gd name="connsiteX126" fmla="*/ 1049431 w 3545566"/>
              <a:gd name="connsiteY126" fmla="*/ 3409888 h 4891433"/>
              <a:gd name="connsiteX127" fmla="*/ 997180 w 3545566"/>
              <a:gd name="connsiteY127" fmla="*/ 3383763 h 4891433"/>
              <a:gd name="connsiteX128" fmla="*/ 1084266 w 3545566"/>
              <a:gd name="connsiteY128" fmla="*/ 3235717 h 4891433"/>
              <a:gd name="connsiteX129" fmla="*/ 1049431 w 3545566"/>
              <a:gd name="connsiteY129" fmla="*/ 3139923 h 4891433"/>
              <a:gd name="connsiteX130" fmla="*/ 936220 w 3545566"/>
              <a:gd name="connsiteY130" fmla="*/ 3157340 h 4891433"/>
              <a:gd name="connsiteX131" fmla="*/ 892677 w 3545566"/>
              <a:gd name="connsiteY131" fmla="*/ 3227008 h 4891433"/>
              <a:gd name="connsiteX132" fmla="*/ 831717 w 3545566"/>
              <a:gd name="connsiteY132" fmla="*/ 3131214 h 4891433"/>
              <a:gd name="connsiteX133" fmla="*/ 762048 w 3545566"/>
              <a:gd name="connsiteY133" fmla="*/ 3113797 h 4891433"/>
              <a:gd name="connsiteX134" fmla="*/ 657546 w 3545566"/>
              <a:gd name="connsiteY134" fmla="*/ 3157340 h 4891433"/>
              <a:gd name="connsiteX135" fmla="*/ 614003 w 3545566"/>
              <a:gd name="connsiteY135" fmla="*/ 3061545 h 4891433"/>
              <a:gd name="connsiteX136" fmla="*/ 727214 w 3545566"/>
              <a:gd name="connsiteY136" fmla="*/ 3026711 h 4891433"/>
              <a:gd name="connsiteX137" fmla="*/ 753340 w 3545566"/>
              <a:gd name="connsiteY137" fmla="*/ 2948334 h 4891433"/>
              <a:gd name="connsiteX138" fmla="*/ 805591 w 3545566"/>
              <a:gd name="connsiteY138" fmla="*/ 2835123 h 4891433"/>
              <a:gd name="connsiteX139" fmla="*/ 901386 w 3545566"/>
              <a:gd name="connsiteY139" fmla="*/ 2678368 h 4891433"/>
              <a:gd name="connsiteX140" fmla="*/ 840426 w 3545566"/>
              <a:gd name="connsiteY140" fmla="*/ 2617408 h 4891433"/>
              <a:gd name="connsiteX141" fmla="*/ 840426 w 3545566"/>
              <a:gd name="connsiteY141" fmla="*/ 2556448 h 4891433"/>
              <a:gd name="connsiteX142" fmla="*/ 857843 w 3545566"/>
              <a:gd name="connsiteY142" fmla="*/ 2373568 h 4891433"/>
              <a:gd name="connsiteX143" fmla="*/ 805591 w 3545566"/>
              <a:gd name="connsiteY143" fmla="*/ 2164563 h 4891433"/>
              <a:gd name="connsiteX144" fmla="*/ 727214 w 3545566"/>
              <a:gd name="connsiteY144" fmla="*/ 2112311 h 4891433"/>
              <a:gd name="connsiteX145" fmla="*/ 666254 w 3545566"/>
              <a:gd name="connsiteY145" fmla="*/ 2199397 h 4891433"/>
              <a:gd name="connsiteX146" fmla="*/ 587877 w 3545566"/>
              <a:gd name="connsiteY146" fmla="*/ 2364860 h 4891433"/>
              <a:gd name="connsiteX147" fmla="*/ 518208 w 3545566"/>
              <a:gd name="connsiteY147" fmla="*/ 2417111 h 4891433"/>
              <a:gd name="connsiteX148" fmla="*/ 500791 w 3545566"/>
              <a:gd name="connsiteY148" fmla="*/ 2347443 h 4891433"/>
              <a:gd name="connsiteX149" fmla="*/ 509500 w 3545566"/>
              <a:gd name="connsiteY149" fmla="*/ 2242940 h 4891433"/>
              <a:gd name="connsiteX150" fmla="*/ 413706 w 3545566"/>
              <a:gd name="connsiteY150" fmla="*/ 2225523 h 4891433"/>
              <a:gd name="connsiteX151" fmla="*/ 256951 w 3545566"/>
              <a:gd name="connsiteY151" fmla="*/ 2225523 h 4891433"/>
              <a:gd name="connsiteX152" fmla="*/ 222117 w 3545566"/>
              <a:gd name="connsiteY152" fmla="*/ 2190688 h 4891433"/>
              <a:gd name="connsiteX153" fmla="*/ 300494 w 3545566"/>
              <a:gd name="connsiteY153" fmla="*/ 2094894 h 4891433"/>
              <a:gd name="connsiteX154" fmla="*/ 248243 w 3545566"/>
              <a:gd name="connsiteY154" fmla="*/ 1946848 h 4891433"/>
              <a:gd name="connsiteX155" fmla="*/ 143740 w 3545566"/>
              <a:gd name="connsiteY155" fmla="*/ 1807511 h 4891433"/>
              <a:gd name="connsiteX156" fmla="*/ 143740 w 3545566"/>
              <a:gd name="connsiteY156" fmla="*/ 1807511 h 4891433"/>
              <a:gd name="connsiteX157" fmla="*/ 143740 w 3545566"/>
              <a:gd name="connsiteY157" fmla="*/ 1807511 h 4891433"/>
              <a:gd name="connsiteX158" fmla="*/ 230826 w 3545566"/>
              <a:gd name="connsiteY158" fmla="*/ 1729134 h 4891433"/>
              <a:gd name="connsiteX159" fmla="*/ 300494 w 3545566"/>
              <a:gd name="connsiteY159" fmla="*/ 1598505 h 4891433"/>
              <a:gd name="connsiteX160" fmla="*/ 431123 w 3545566"/>
              <a:gd name="connsiteY160" fmla="*/ 1624631 h 4891433"/>
              <a:gd name="connsiteX161" fmla="*/ 509500 w 3545566"/>
              <a:gd name="connsiteY161" fmla="*/ 1581088 h 4891433"/>
              <a:gd name="connsiteX162" fmla="*/ 544334 w 3545566"/>
              <a:gd name="connsiteY162" fmla="*/ 1546254 h 4891433"/>
              <a:gd name="connsiteX163" fmla="*/ 587877 w 3545566"/>
              <a:gd name="connsiteY163" fmla="*/ 1528837 h 4891433"/>
              <a:gd name="connsiteX164" fmla="*/ 631420 w 3545566"/>
              <a:gd name="connsiteY164" fmla="*/ 1459168 h 4891433"/>
              <a:gd name="connsiteX165" fmla="*/ 640128 w 3545566"/>
              <a:gd name="connsiteY165" fmla="*/ 1372083 h 4891433"/>
              <a:gd name="connsiteX166" fmla="*/ 683671 w 3545566"/>
              <a:gd name="connsiteY166" fmla="*/ 1319831 h 4891433"/>
              <a:gd name="connsiteX167" fmla="*/ 831717 w 3545566"/>
              <a:gd name="connsiteY167" fmla="*/ 1354665 h 4891433"/>
              <a:gd name="connsiteX168" fmla="*/ 910094 w 3545566"/>
              <a:gd name="connsiteY168" fmla="*/ 1319831 h 4891433"/>
              <a:gd name="connsiteX169" fmla="*/ 988471 w 3545566"/>
              <a:gd name="connsiteY169" fmla="*/ 1189203 h 4891433"/>
              <a:gd name="connsiteX170" fmla="*/ 988471 w 3545566"/>
              <a:gd name="connsiteY170" fmla="*/ 1136951 h 4891433"/>
              <a:gd name="connsiteX171" fmla="*/ 936220 w 3545566"/>
              <a:gd name="connsiteY171" fmla="*/ 1075991 h 4891433"/>
              <a:gd name="connsiteX172" fmla="*/ 831717 w 3545566"/>
              <a:gd name="connsiteY172" fmla="*/ 1023740 h 4891433"/>
              <a:gd name="connsiteX173" fmla="*/ 762048 w 3545566"/>
              <a:gd name="connsiteY173" fmla="*/ 971488 h 4891433"/>
              <a:gd name="connsiteX174" fmla="*/ 788174 w 3545566"/>
              <a:gd name="connsiteY174" fmla="*/ 866985 h 4891433"/>
              <a:gd name="connsiteX175" fmla="*/ 875260 w 3545566"/>
              <a:gd name="connsiteY175" fmla="*/ 849568 h 4891433"/>
              <a:gd name="connsiteX176" fmla="*/ 944928 w 3545566"/>
              <a:gd name="connsiteY176" fmla="*/ 814734 h 4891433"/>
              <a:gd name="connsiteX177" fmla="*/ 936220 w 3545566"/>
              <a:gd name="connsiteY177" fmla="*/ 797317 h 4891433"/>
              <a:gd name="connsiteX178" fmla="*/ 953637 w 3545566"/>
              <a:gd name="connsiteY178" fmla="*/ 727648 h 4891433"/>
              <a:gd name="connsiteX179" fmla="*/ 883968 w 3545566"/>
              <a:gd name="connsiteY179" fmla="*/ 631854 h 4891433"/>
              <a:gd name="connsiteX180" fmla="*/ 823008 w 3545566"/>
              <a:gd name="connsiteY180" fmla="*/ 623145 h 4891433"/>
              <a:gd name="connsiteX181" fmla="*/ 762048 w 3545566"/>
              <a:gd name="connsiteY181" fmla="*/ 649271 h 4891433"/>
              <a:gd name="connsiteX182" fmla="*/ 683671 w 3545566"/>
              <a:gd name="connsiteY182" fmla="*/ 736357 h 4891433"/>
              <a:gd name="connsiteX183" fmla="*/ 666254 w 3545566"/>
              <a:gd name="connsiteY183" fmla="*/ 788608 h 4891433"/>
              <a:gd name="connsiteX184" fmla="*/ 587877 w 3545566"/>
              <a:gd name="connsiteY184" fmla="*/ 832151 h 4891433"/>
              <a:gd name="connsiteX185" fmla="*/ 526917 w 3545566"/>
              <a:gd name="connsiteY185" fmla="*/ 927945 h 4891433"/>
              <a:gd name="connsiteX186" fmla="*/ 448540 w 3545566"/>
              <a:gd name="connsiteY186" fmla="*/ 1049865 h 4891433"/>
              <a:gd name="connsiteX187" fmla="*/ 422414 w 3545566"/>
              <a:gd name="connsiteY187" fmla="*/ 1102117 h 4891433"/>
              <a:gd name="connsiteX188" fmla="*/ 335328 w 3545566"/>
              <a:gd name="connsiteY188" fmla="*/ 1119534 h 4891433"/>
              <a:gd name="connsiteX189" fmla="*/ 309203 w 3545566"/>
              <a:gd name="connsiteY189" fmla="*/ 1093408 h 4891433"/>
              <a:gd name="connsiteX190" fmla="*/ 265660 w 3545566"/>
              <a:gd name="connsiteY190" fmla="*/ 1075991 h 4891433"/>
              <a:gd name="connsiteX191" fmla="*/ 213408 w 3545566"/>
              <a:gd name="connsiteY191" fmla="*/ 1058574 h 4891433"/>
              <a:gd name="connsiteX192" fmla="*/ 56654 w 3545566"/>
              <a:gd name="connsiteY192" fmla="*/ 1128243 h 4891433"/>
              <a:gd name="connsiteX193" fmla="*/ 4403 w 3545566"/>
              <a:gd name="connsiteY193" fmla="*/ 1102117 h 489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3545566" h="4891433">
                <a:moveTo>
                  <a:pt x="4403" y="1102117"/>
                </a:moveTo>
                <a:cubicBezTo>
                  <a:pt x="21820" y="1075991"/>
                  <a:pt x="116163" y="1016482"/>
                  <a:pt x="161157" y="971488"/>
                </a:cubicBezTo>
                <a:cubicBezTo>
                  <a:pt x="206151" y="926494"/>
                  <a:pt x="245340" y="917785"/>
                  <a:pt x="274368" y="832151"/>
                </a:cubicBezTo>
                <a:cubicBezTo>
                  <a:pt x="303397" y="746517"/>
                  <a:pt x="304848" y="537511"/>
                  <a:pt x="335328" y="457683"/>
                </a:cubicBezTo>
                <a:cubicBezTo>
                  <a:pt x="365808" y="377855"/>
                  <a:pt x="426768" y="383660"/>
                  <a:pt x="457248" y="353180"/>
                </a:cubicBezTo>
                <a:cubicBezTo>
                  <a:pt x="487728" y="322700"/>
                  <a:pt x="484825" y="298026"/>
                  <a:pt x="518208" y="274803"/>
                </a:cubicBezTo>
                <a:cubicBezTo>
                  <a:pt x="551591" y="251580"/>
                  <a:pt x="657546" y="213843"/>
                  <a:pt x="657546" y="213843"/>
                </a:cubicBezTo>
                <a:lnTo>
                  <a:pt x="927511" y="91923"/>
                </a:lnTo>
                <a:cubicBezTo>
                  <a:pt x="997179" y="59992"/>
                  <a:pt x="1036368" y="36768"/>
                  <a:pt x="1075557" y="22254"/>
                </a:cubicBezTo>
                <a:cubicBezTo>
                  <a:pt x="1114746" y="7740"/>
                  <a:pt x="1142323" y="-8226"/>
                  <a:pt x="1162643" y="4837"/>
                </a:cubicBezTo>
                <a:cubicBezTo>
                  <a:pt x="1182963" y="17900"/>
                  <a:pt x="1194574" y="64345"/>
                  <a:pt x="1197477" y="100631"/>
                </a:cubicBezTo>
                <a:cubicBezTo>
                  <a:pt x="1200380" y="136917"/>
                  <a:pt x="1177157" y="190620"/>
                  <a:pt x="1180060" y="222551"/>
                </a:cubicBezTo>
                <a:cubicBezTo>
                  <a:pt x="1182963" y="254482"/>
                  <a:pt x="1216345" y="244323"/>
                  <a:pt x="1214894" y="292220"/>
                </a:cubicBezTo>
                <a:cubicBezTo>
                  <a:pt x="1213443" y="340117"/>
                  <a:pt x="1155385" y="456231"/>
                  <a:pt x="1171351" y="509934"/>
                </a:cubicBezTo>
                <a:cubicBezTo>
                  <a:pt x="1187317" y="563637"/>
                  <a:pt x="1259888" y="592666"/>
                  <a:pt x="1310688" y="614437"/>
                </a:cubicBezTo>
                <a:cubicBezTo>
                  <a:pt x="1361488" y="636208"/>
                  <a:pt x="1476151" y="640563"/>
                  <a:pt x="1476151" y="640563"/>
                </a:cubicBezTo>
                <a:cubicBezTo>
                  <a:pt x="1512437" y="646369"/>
                  <a:pt x="1508083" y="637660"/>
                  <a:pt x="1528403" y="649271"/>
                </a:cubicBezTo>
                <a:cubicBezTo>
                  <a:pt x="1548723" y="660882"/>
                  <a:pt x="1569043" y="704425"/>
                  <a:pt x="1598071" y="710231"/>
                </a:cubicBezTo>
                <a:cubicBezTo>
                  <a:pt x="1627099" y="716037"/>
                  <a:pt x="1670643" y="679751"/>
                  <a:pt x="1702574" y="684105"/>
                </a:cubicBezTo>
                <a:cubicBezTo>
                  <a:pt x="1734505" y="688459"/>
                  <a:pt x="1763534" y="737808"/>
                  <a:pt x="1789660" y="736357"/>
                </a:cubicBezTo>
                <a:cubicBezTo>
                  <a:pt x="1815786" y="734906"/>
                  <a:pt x="1841911" y="701523"/>
                  <a:pt x="1859328" y="675397"/>
                </a:cubicBezTo>
                <a:cubicBezTo>
                  <a:pt x="1876745" y="649271"/>
                  <a:pt x="1881100" y="608632"/>
                  <a:pt x="1894163" y="579603"/>
                </a:cubicBezTo>
                <a:cubicBezTo>
                  <a:pt x="1907226" y="550574"/>
                  <a:pt x="1914483" y="512836"/>
                  <a:pt x="1937706" y="501225"/>
                </a:cubicBezTo>
                <a:cubicBezTo>
                  <a:pt x="1960929" y="489614"/>
                  <a:pt x="2010277" y="491065"/>
                  <a:pt x="2033500" y="509934"/>
                </a:cubicBezTo>
                <a:cubicBezTo>
                  <a:pt x="2056723" y="528803"/>
                  <a:pt x="2065432" y="605729"/>
                  <a:pt x="2077043" y="614437"/>
                </a:cubicBezTo>
                <a:cubicBezTo>
                  <a:pt x="2088654" y="623145"/>
                  <a:pt x="2088654" y="543317"/>
                  <a:pt x="2103168" y="562185"/>
                </a:cubicBezTo>
                <a:cubicBezTo>
                  <a:pt x="2117682" y="581053"/>
                  <a:pt x="2152517" y="692814"/>
                  <a:pt x="2164128" y="727648"/>
                </a:cubicBezTo>
                <a:cubicBezTo>
                  <a:pt x="2175739" y="762482"/>
                  <a:pt x="2178643" y="749420"/>
                  <a:pt x="2172837" y="771191"/>
                </a:cubicBezTo>
                <a:cubicBezTo>
                  <a:pt x="2167031" y="792962"/>
                  <a:pt x="2132197" y="820540"/>
                  <a:pt x="2129294" y="858277"/>
                </a:cubicBezTo>
                <a:cubicBezTo>
                  <a:pt x="2126391" y="896014"/>
                  <a:pt x="2148163" y="962780"/>
                  <a:pt x="2155420" y="997614"/>
                </a:cubicBezTo>
                <a:cubicBezTo>
                  <a:pt x="2162677" y="1032448"/>
                  <a:pt x="2152517" y="1061477"/>
                  <a:pt x="2172837" y="1067283"/>
                </a:cubicBezTo>
                <a:cubicBezTo>
                  <a:pt x="2193157" y="1073089"/>
                  <a:pt x="2252666" y="1038254"/>
                  <a:pt x="2277340" y="1032448"/>
                </a:cubicBezTo>
                <a:cubicBezTo>
                  <a:pt x="2302014" y="1026642"/>
                  <a:pt x="2315077" y="1022288"/>
                  <a:pt x="2320883" y="1032448"/>
                </a:cubicBezTo>
                <a:cubicBezTo>
                  <a:pt x="2326689" y="1042608"/>
                  <a:pt x="2323786" y="1073088"/>
                  <a:pt x="2312174" y="1093408"/>
                </a:cubicBezTo>
                <a:cubicBezTo>
                  <a:pt x="2300563" y="1113728"/>
                  <a:pt x="2267180" y="1136951"/>
                  <a:pt x="2251214" y="1154368"/>
                </a:cubicBezTo>
                <a:cubicBezTo>
                  <a:pt x="2235248" y="1171785"/>
                  <a:pt x="2220734" y="1176140"/>
                  <a:pt x="2216380" y="1197911"/>
                </a:cubicBezTo>
                <a:cubicBezTo>
                  <a:pt x="2212026" y="1219682"/>
                  <a:pt x="2216380" y="1260323"/>
                  <a:pt x="2225088" y="1284997"/>
                </a:cubicBezTo>
                <a:cubicBezTo>
                  <a:pt x="2233797" y="1309671"/>
                  <a:pt x="2246860" y="1337249"/>
                  <a:pt x="2268631" y="1345957"/>
                </a:cubicBezTo>
                <a:cubicBezTo>
                  <a:pt x="2290403" y="1354666"/>
                  <a:pt x="2332494" y="1347408"/>
                  <a:pt x="2355717" y="1337248"/>
                </a:cubicBezTo>
                <a:cubicBezTo>
                  <a:pt x="2378940" y="1327088"/>
                  <a:pt x="2384745" y="1296608"/>
                  <a:pt x="2407968" y="1284997"/>
                </a:cubicBezTo>
                <a:cubicBezTo>
                  <a:pt x="2431191" y="1273386"/>
                  <a:pt x="2460220" y="1254517"/>
                  <a:pt x="2495054" y="1267580"/>
                </a:cubicBezTo>
                <a:cubicBezTo>
                  <a:pt x="2529888" y="1280643"/>
                  <a:pt x="2579237" y="1347408"/>
                  <a:pt x="2616974" y="1363374"/>
                </a:cubicBezTo>
                <a:cubicBezTo>
                  <a:pt x="2654711" y="1379340"/>
                  <a:pt x="2695351" y="1364825"/>
                  <a:pt x="2721477" y="1363374"/>
                </a:cubicBezTo>
                <a:cubicBezTo>
                  <a:pt x="2747603" y="1361923"/>
                  <a:pt x="2756311" y="1347408"/>
                  <a:pt x="2773728" y="1354665"/>
                </a:cubicBezTo>
                <a:cubicBezTo>
                  <a:pt x="2791145" y="1361922"/>
                  <a:pt x="2820174" y="1377888"/>
                  <a:pt x="2825980" y="1406917"/>
                </a:cubicBezTo>
                <a:cubicBezTo>
                  <a:pt x="2831786" y="1435946"/>
                  <a:pt x="2805660" y="1496906"/>
                  <a:pt x="2808563" y="1528837"/>
                </a:cubicBezTo>
                <a:cubicBezTo>
                  <a:pt x="2811466" y="1560768"/>
                  <a:pt x="2821626" y="1579637"/>
                  <a:pt x="2843397" y="1598505"/>
                </a:cubicBezTo>
                <a:cubicBezTo>
                  <a:pt x="2865168" y="1617374"/>
                  <a:pt x="2917420" y="1624631"/>
                  <a:pt x="2939191" y="1642048"/>
                </a:cubicBezTo>
                <a:cubicBezTo>
                  <a:pt x="2960963" y="1659465"/>
                  <a:pt x="2968220" y="1669625"/>
                  <a:pt x="2974026" y="1703008"/>
                </a:cubicBezTo>
                <a:cubicBezTo>
                  <a:pt x="2979832" y="1736391"/>
                  <a:pt x="2976929" y="1806059"/>
                  <a:pt x="2974026" y="1842345"/>
                </a:cubicBezTo>
                <a:cubicBezTo>
                  <a:pt x="2971123" y="1878631"/>
                  <a:pt x="2949351" y="1900403"/>
                  <a:pt x="2956608" y="1920723"/>
                </a:cubicBezTo>
                <a:cubicBezTo>
                  <a:pt x="2963865" y="1941043"/>
                  <a:pt x="2991442" y="1964265"/>
                  <a:pt x="3017568" y="1964265"/>
                </a:cubicBezTo>
                <a:cubicBezTo>
                  <a:pt x="3043694" y="1964265"/>
                  <a:pt x="3085786" y="1935237"/>
                  <a:pt x="3113363" y="1920723"/>
                </a:cubicBezTo>
                <a:cubicBezTo>
                  <a:pt x="3140940" y="1906209"/>
                  <a:pt x="3169968" y="1897500"/>
                  <a:pt x="3183031" y="1877180"/>
                </a:cubicBezTo>
                <a:cubicBezTo>
                  <a:pt x="3196094" y="1856860"/>
                  <a:pt x="3197546" y="1826380"/>
                  <a:pt x="3191740" y="1798803"/>
                </a:cubicBezTo>
                <a:cubicBezTo>
                  <a:pt x="3185934" y="1771226"/>
                  <a:pt x="3152551" y="1745100"/>
                  <a:pt x="3148197" y="1711717"/>
                </a:cubicBezTo>
                <a:cubicBezTo>
                  <a:pt x="3143843" y="1678334"/>
                  <a:pt x="3143843" y="1613019"/>
                  <a:pt x="3165614" y="1598505"/>
                </a:cubicBezTo>
                <a:cubicBezTo>
                  <a:pt x="3187386" y="1583991"/>
                  <a:pt x="3249798" y="1628985"/>
                  <a:pt x="3278826" y="1624631"/>
                </a:cubicBezTo>
                <a:cubicBezTo>
                  <a:pt x="3307854" y="1620277"/>
                  <a:pt x="3319466" y="1573831"/>
                  <a:pt x="3339786" y="1572380"/>
                </a:cubicBezTo>
                <a:cubicBezTo>
                  <a:pt x="3360106" y="1570929"/>
                  <a:pt x="3380426" y="1621729"/>
                  <a:pt x="3400746" y="1615923"/>
                </a:cubicBezTo>
                <a:cubicBezTo>
                  <a:pt x="3421066" y="1610117"/>
                  <a:pt x="3438483" y="1541899"/>
                  <a:pt x="3461706" y="1537545"/>
                </a:cubicBezTo>
                <a:cubicBezTo>
                  <a:pt x="3484929" y="1533191"/>
                  <a:pt x="3528472" y="1557866"/>
                  <a:pt x="3540083" y="1589797"/>
                </a:cubicBezTo>
                <a:cubicBezTo>
                  <a:pt x="3551694" y="1621728"/>
                  <a:pt x="3542986" y="1695751"/>
                  <a:pt x="3531374" y="1729134"/>
                </a:cubicBezTo>
                <a:cubicBezTo>
                  <a:pt x="3519763" y="1762517"/>
                  <a:pt x="3470414" y="1790094"/>
                  <a:pt x="3470414" y="1790094"/>
                </a:cubicBezTo>
                <a:cubicBezTo>
                  <a:pt x="3447191" y="1813317"/>
                  <a:pt x="3419614" y="1845248"/>
                  <a:pt x="3392037" y="1868471"/>
                </a:cubicBezTo>
                <a:cubicBezTo>
                  <a:pt x="3364460" y="1891694"/>
                  <a:pt x="3333979" y="1907660"/>
                  <a:pt x="3304951" y="1929431"/>
                </a:cubicBezTo>
                <a:cubicBezTo>
                  <a:pt x="3275923" y="1951202"/>
                  <a:pt x="3217866" y="1999100"/>
                  <a:pt x="3217866" y="1999100"/>
                </a:cubicBezTo>
                <a:cubicBezTo>
                  <a:pt x="3198998" y="2015066"/>
                  <a:pt x="3206254" y="2026676"/>
                  <a:pt x="3191740" y="2025225"/>
                </a:cubicBezTo>
                <a:cubicBezTo>
                  <a:pt x="3177226" y="2023774"/>
                  <a:pt x="3148197" y="1987488"/>
                  <a:pt x="3130780" y="1990391"/>
                </a:cubicBezTo>
                <a:cubicBezTo>
                  <a:pt x="3113363" y="1993294"/>
                  <a:pt x="3101751" y="2026677"/>
                  <a:pt x="3087237" y="2042643"/>
                </a:cubicBezTo>
                <a:cubicBezTo>
                  <a:pt x="3072723" y="2058609"/>
                  <a:pt x="3068368" y="2070219"/>
                  <a:pt x="3043694" y="2086185"/>
                </a:cubicBezTo>
                <a:cubicBezTo>
                  <a:pt x="3019020" y="2102151"/>
                  <a:pt x="2947900" y="2113763"/>
                  <a:pt x="2939191" y="2138437"/>
                </a:cubicBezTo>
                <a:cubicBezTo>
                  <a:pt x="2930483" y="2163111"/>
                  <a:pt x="2972574" y="2208105"/>
                  <a:pt x="2991443" y="2234231"/>
                </a:cubicBezTo>
                <a:cubicBezTo>
                  <a:pt x="3010312" y="2260357"/>
                  <a:pt x="3039340" y="2273420"/>
                  <a:pt x="3052403" y="2295191"/>
                </a:cubicBezTo>
                <a:cubicBezTo>
                  <a:pt x="3065466" y="2316962"/>
                  <a:pt x="3074174" y="2343089"/>
                  <a:pt x="3069820" y="2364860"/>
                </a:cubicBezTo>
                <a:cubicBezTo>
                  <a:pt x="3065466" y="2386631"/>
                  <a:pt x="3046597" y="2417111"/>
                  <a:pt x="3026277" y="2425820"/>
                </a:cubicBezTo>
                <a:cubicBezTo>
                  <a:pt x="3005957" y="2434529"/>
                  <a:pt x="2979831" y="2421465"/>
                  <a:pt x="2947900" y="2417111"/>
                </a:cubicBezTo>
                <a:cubicBezTo>
                  <a:pt x="2915969" y="2412757"/>
                  <a:pt x="2868071" y="2390985"/>
                  <a:pt x="2834688" y="2399694"/>
                </a:cubicBezTo>
                <a:cubicBezTo>
                  <a:pt x="2801305" y="2408403"/>
                  <a:pt x="2770826" y="2462106"/>
                  <a:pt x="2747603" y="2469363"/>
                </a:cubicBezTo>
                <a:cubicBezTo>
                  <a:pt x="2724380" y="2476620"/>
                  <a:pt x="2731637" y="2438883"/>
                  <a:pt x="2695351" y="2443237"/>
                </a:cubicBezTo>
                <a:cubicBezTo>
                  <a:pt x="2659065" y="2447591"/>
                  <a:pt x="2564722" y="2470814"/>
                  <a:pt x="2529888" y="2495488"/>
                </a:cubicBezTo>
                <a:cubicBezTo>
                  <a:pt x="2495054" y="2520162"/>
                  <a:pt x="2518277" y="2595637"/>
                  <a:pt x="2486346" y="2591283"/>
                </a:cubicBezTo>
                <a:cubicBezTo>
                  <a:pt x="2454415" y="2586929"/>
                  <a:pt x="2365877" y="2502746"/>
                  <a:pt x="2338300" y="2469363"/>
                </a:cubicBezTo>
                <a:cubicBezTo>
                  <a:pt x="2310723" y="2435980"/>
                  <a:pt x="2348460" y="2392436"/>
                  <a:pt x="2320883" y="2390985"/>
                </a:cubicBezTo>
                <a:cubicBezTo>
                  <a:pt x="2293306" y="2389534"/>
                  <a:pt x="2204768" y="2466460"/>
                  <a:pt x="2172837" y="2460654"/>
                </a:cubicBezTo>
                <a:cubicBezTo>
                  <a:pt x="2140906" y="2454848"/>
                  <a:pt x="2136551" y="2392437"/>
                  <a:pt x="2129294" y="2356151"/>
                </a:cubicBezTo>
                <a:cubicBezTo>
                  <a:pt x="2122037" y="2319865"/>
                  <a:pt x="2139454" y="2269066"/>
                  <a:pt x="2129294" y="2242940"/>
                </a:cubicBezTo>
                <a:cubicBezTo>
                  <a:pt x="2119134" y="2216814"/>
                  <a:pt x="2068334" y="2199397"/>
                  <a:pt x="2068334" y="2199397"/>
                </a:cubicBezTo>
                <a:cubicBezTo>
                  <a:pt x="2042208" y="2180528"/>
                  <a:pt x="2000117" y="2154402"/>
                  <a:pt x="1972540" y="2129728"/>
                </a:cubicBezTo>
                <a:cubicBezTo>
                  <a:pt x="1944963" y="2105054"/>
                  <a:pt x="1937705" y="2055705"/>
                  <a:pt x="1902871" y="2051351"/>
                </a:cubicBezTo>
                <a:cubicBezTo>
                  <a:pt x="1868037" y="2046997"/>
                  <a:pt x="1812882" y="2083283"/>
                  <a:pt x="1763534" y="2103603"/>
                </a:cubicBezTo>
                <a:cubicBezTo>
                  <a:pt x="1714186" y="2123923"/>
                  <a:pt x="1657580" y="2118117"/>
                  <a:pt x="1606780" y="2173271"/>
                </a:cubicBezTo>
                <a:cubicBezTo>
                  <a:pt x="1555980" y="2228425"/>
                  <a:pt x="1495020" y="2343088"/>
                  <a:pt x="1458734" y="2434528"/>
                </a:cubicBezTo>
                <a:cubicBezTo>
                  <a:pt x="1422448" y="2525968"/>
                  <a:pt x="1400677" y="2646437"/>
                  <a:pt x="1389066" y="2721911"/>
                </a:cubicBezTo>
                <a:cubicBezTo>
                  <a:pt x="1377455" y="2797385"/>
                  <a:pt x="1376003" y="2801740"/>
                  <a:pt x="1389066" y="2887374"/>
                </a:cubicBezTo>
                <a:cubicBezTo>
                  <a:pt x="1402129" y="2973008"/>
                  <a:pt x="1454380" y="3151534"/>
                  <a:pt x="1467443" y="3235717"/>
                </a:cubicBezTo>
                <a:cubicBezTo>
                  <a:pt x="1480506" y="3319900"/>
                  <a:pt x="1468894" y="3332963"/>
                  <a:pt x="1467443" y="3392471"/>
                </a:cubicBezTo>
                <a:cubicBezTo>
                  <a:pt x="1465992" y="3451979"/>
                  <a:pt x="1455831" y="3540517"/>
                  <a:pt x="1458734" y="3592768"/>
                </a:cubicBezTo>
                <a:cubicBezTo>
                  <a:pt x="1461637" y="3645020"/>
                  <a:pt x="1471797" y="3672597"/>
                  <a:pt x="1484860" y="3705980"/>
                </a:cubicBezTo>
                <a:cubicBezTo>
                  <a:pt x="1497923" y="3739363"/>
                  <a:pt x="1505180" y="3762585"/>
                  <a:pt x="1537111" y="3793065"/>
                </a:cubicBezTo>
                <a:cubicBezTo>
                  <a:pt x="1569042" y="3823545"/>
                  <a:pt x="1625648" y="3856929"/>
                  <a:pt x="1676448" y="3888860"/>
                </a:cubicBezTo>
                <a:cubicBezTo>
                  <a:pt x="1727248" y="3920791"/>
                  <a:pt x="1808528" y="3942563"/>
                  <a:pt x="1841911" y="3984654"/>
                </a:cubicBezTo>
                <a:cubicBezTo>
                  <a:pt x="1875294" y="4026745"/>
                  <a:pt x="1875295" y="4093511"/>
                  <a:pt x="1876746" y="4141408"/>
                </a:cubicBezTo>
                <a:cubicBezTo>
                  <a:pt x="1878197" y="4189305"/>
                  <a:pt x="1865134" y="4222688"/>
                  <a:pt x="1850620" y="4272037"/>
                </a:cubicBezTo>
                <a:cubicBezTo>
                  <a:pt x="1836106" y="4321386"/>
                  <a:pt x="1794014" y="4380894"/>
                  <a:pt x="1789660" y="4437500"/>
                </a:cubicBezTo>
                <a:cubicBezTo>
                  <a:pt x="1785306" y="4494106"/>
                  <a:pt x="1817237" y="4566677"/>
                  <a:pt x="1824494" y="4611671"/>
                </a:cubicBezTo>
                <a:cubicBezTo>
                  <a:pt x="1831751" y="4656665"/>
                  <a:pt x="1849169" y="4692951"/>
                  <a:pt x="1833203" y="4707465"/>
                </a:cubicBezTo>
                <a:cubicBezTo>
                  <a:pt x="1817237" y="4721979"/>
                  <a:pt x="1738860" y="4688597"/>
                  <a:pt x="1728700" y="4698757"/>
                </a:cubicBezTo>
                <a:cubicBezTo>
                  <a:pt x="1718540" y="4708917"/>
                  <a:pt x="1778049" y="4745202"/>
                  <a:pt x="1772243" y="4768425"/>
                </a:cubicBezTo>
                <a:cubicBezTo>
                  <a:pt x="1766437" y="4791648"/>
                  <a:pt x="1718540" y="4817774"/>
                  <a:pt x="1693866" y="4838094"/>
                </a:cubicBezTo>
                <a:cubicBezTo>
                  <a:pt x="1669192" y="4858414"/>
                  <a:pt x="1648871" y="4885991"/>
                  <a:pt x="1624197" y="4890345"/>
                </a:cubicBezTo>
                <a:cubicBezTo>
                  <a:pt x="1599523" y="4894699"/>
                  <a:pt x="1550174" y="4885991"/>
                  <a:pt x="1545820" y="4864220"/>
                </a:cubicBezTo>
                <a:cubicBezTo>
                  <a:pt x="1541466" y="4842449"/>
                  <a:pt x="1570494" y="4798906"/>
                  <a:pt x="1598071" y="4759717"/>
                </a:cubicBezTo>
                <a:cubicBezTo>
                  <a:pt x="1625648" y="4720528"/>
                  <a:pt x="1683706" y="4665374"/>
                  <a:pt x="1711283" y="4629088"/>
                </a:cubicBezTo>
                <a:cubicBezTo>
                  <a:pt x="1738860" y="4592802"/>
                  <a:pt x="1759180" y="4586997"/>
                  <a:pt x="1763534" y="4542003"/>
                </a:cubicBezTo>
                <a:cubicBezTo>
                  <a:pt x="1767888" y="4497009"/>
                  <a:pt x="1750471" y="4404117"/>
                  <a:pt x="1737408" y="4359123"/>
                </a:cubicBezTo>
                <a:cubicBezTo>
                  <a:pt x="1724345" y="4314129"/>
                  <a:pt x="1705477" y="4303969"/>
                  <a:pt x="1685157" y="4272037"/>
                </a:cubicBezTo>
                <a:cubicBezTo>
                  <a:pt x="1664837" y="4240105"/>
                  <a:pt x="1619842" y="4198014"/>
                  <a:pt x="1615488" y="4167534"/>
                </a:cubicBezTo>
                <a:cubicBezTo>
                  <a:pt x="1611134" y="4137054"/>
                  <a:pt x="1657580" y="4115283"/>
                  <a:pt x="1659031" y="4089157"/>
                </a:cubicBezTo>
                <a:cubicBezTo>
                  <a:pt x="1660482" y="4063031"/>
                  <a:pt x="1647420" y="4032552"/>
                  <a:pt x="1624197" y="4010780"/>
                </a:cubicBezTo>
                <a:cubicBezTo>
                  <a:pt x="1600974" y="3989009"/>
                  <a:pt x="1553077" y="3990460"/>
                  <a:pt x="1519694" y="3958528"/>
                </a:cubicBezTo>
                <a:cubicBezTo>
                  <a:pt x="1486311" y="3926597"/>
                  <a:pt x="1455831" y="3871442"/>
                  <a:pt x="1423900" y="3819191"/>
                </a:cubicBezTo>
                <a:cubicBezTo>
                  <a:pt x="1391969" y="3766940"/>
                  <a:pt x="1364392" y="3676951"/>
                  <a:pt x="1328106" y="3645020"/>
                </a:cubicBezTo>
                <a:cubicBezTo>
                  <a:pt x="1291820" y="3613089"/>
                  <a:pt x="1239569" y="3645020"/>
                  <a:pt x="1206186" y="3627603"/>
                </a:cubicBezTo>
                <a:cubicBezTo>
                  <a:pt x="1172803" y="3610186"/>
                  <a:pt x="1153934" y="3568094"/>
                  <a:pt x="1127808" y="3540517"/>
                </a:cubicBezTo>
                <a:cubicBezTo>
                  <a:pt x="1101682" y="3512940"/>
                  <a:pt x="1062494" y="3483911"/>
                  <a:pt x="1049431" y="3462140"/>
                </a:cubicBezTo>
                <a:cubicBezTo>
                  <a:pt x="1036368" y="3440369"/>
                  <a:pt x="1058139" y="3422951"/>
                  <a:pt x="1049431" y="3409888"/>
                </a:cubicBezTo>
                <a:cubicBezTo>
                  <a:pt x="1040723" y="3396825"/>
                  <a:pt x="991374" y="3412791"/>
                  <a:pt x="997180" y="3383763"/>
                </a:cubicBezTo>
                <a:cubicBezTo>
                  <a:pt x="1002986" y="3354735"/>
                  <a:pt x="1075558" y="3276357"/>
                  <a:pt x="1084266" y="3235717"/>
                </a:cubicBezTo>
                <a:cubicBezTo>
                  <a:pt x="1092975" y="3195077"/>
                  <a:pt x="1074105" y="3152986"/>
                  <a:pt x="1049431" y="3139923"/>
                </a:cubicBezTo>
                <a:cubicBezTo>
                  <a:pt x="1024757" y="3126860"/>
                  <a:pt x="962346" y="3142826"/>
                  <a:pt x="936220" y="3157340"/>
                </a:cubicBezTo>
                <a:cubicBezTo>
                  <a:pt x="910094" y="3171854"/>
                  <a:pt x="910094" y="3231362"/>
                  <a:pt x="892677" y="3227008"/>
                </a:cubicBezTo>
                <a:cubicBezTo>
                  <a:pt x="875260" y="3222654"/>
                  <a:pt x="853488" y="3150082"/>
                  <a:pt x="831717" y="3131214"/>
                </a:cubicBezTo>
                <a:cubicBezTo>
                  <a:pt x="809946" y="3112346"/>
                  <a:pt x="791076" y="3109443"/>
                  <a:pt x="762048" y="3113797"/>
                </a:cubicBezTo>
                <a:cubicBezTo>
                  <a:pt x="733020" y="3118151"/>
                  <a:pt x="682220" y="3166049"/>
                  <a:pt x="657546" y="3157340"/>
                </a:cubicBezTo>
                <a:cubicBezTo>
                  <a:pt x="632872" y="3148631"/>
                  <a:pt x="602392" y="3083317"/>
                  <a:pt x="614003" y="3061545"/>
                </a:cubicBezTo>
                <a:cubicBezTo>
                  <a:pt x="625614" y="3039774"/>
                  <a:pt x="703991" y="3045579"/>
                  <a:pt x="727214" y="3026711"/>
                </a:cubicBezTo>
                <a:cubicBezTo>
                  <a:pt x="750437" y="3007843"/>
                  <a:pt x="740277" y="2980265"/>
                  <a:pt x="753340" y="2948334"/>
                </a:cubicBezTo>
                <a:cubicBezTo>
                  <a:pt x="766403" y="2916403"/>
                  <a:pt x="780917" y="2880117"/>
                  <a:pt x="805591" y="2835123"/>
                </a:cubicBezTo>
                <a:cubicBezTo>
                  <a:pt x="830265" y="2790129"/>
                  <a:pt x="895580" y="2714654"/>
                  <a:pt x="901386" y="2678368"/>
                </a:cubicBezTo>
                <a:cubicBezTo>
                  <a:pt x="907192" y="2642082"/>
                  <a:pt x="850586" y="2637728"/>
                  <a:pt x="840426" y="2617408"/>
                </a:cubicBezTo>
                <a:cubicBezTo>
                  <a:pt x="830266" y="2597088"/>
                  <a:pt x="837523" y="2597088"/>
                  <a:pt x="840426" y="2556448"/>
                </a:cubicBezTo>
                <a:cubicBezTo>
                  <a:pt x="843329" y="2515808"/>
                  <a:pt x="863649" y="2438882"/>
                  <a:pt x="857843" y="2373568"/>
                </a:cubicBezTo>
                <a:cubicBezTo>
                  <a:pt x="852037" y="2308254"/>
                  <a:pt x="827362" y="2208106"/>
                  <a:pt x="805591" y="2164563"/>
                </a:cubicBezTo>
                <a:cubicBezTo>
                  <a:pt x="783820" y="2121020"/>
                  <a:pt x="750437" y="2106505"/>
                  <a:pt x="727214" y="2112311"/>
                </a:cubicBezTo>
                <a:cubicBezTo>
                  <a:pt x="703991" y="2118117"/>
                  <a:pt x="689477" y="2157306"/>
                  <a:pt x="666254" y="2199397"/>
                </a:cubicBezTo>
                <a:cubicBezTo>
                  <a:pt x="643031" y="2241488"/>
                  <a:pt x="612551" y="2328574"/>
                  <a:pt x="587877" y="2364860"/>
                </a:cubicBezTo>
                <a:cubicBezTo>
                  <a:pt x="563203" y="2401146"/>
                  <a:pt x="532722" y="2420014"/>
                  <a:pt x="518208" y="2417111"/>
                </a:cubicBezTo>
                <a:cubicBezTo>
                  <a:pt x="503694" y="2414208"/>
                  <a:pt x="502242" y="2376471"/>
                  <a:pt x="500791" y="2347443"/>
                </a:cubicBezTo>
                <a:cubicBezTo>
                  <a:pt x="499340" y="2318415"/>
                  <a:pt x="524014" y="2263260"/>
                  <a:pt x="509500" y="2242940"/>
                </a:cubicBezTo>
                <a:cubicBezTo>
                  <a:pt x="494986" y="2222620"/>
                  <a:pt x="455797" y="2228426"/>
                  <a:pt x="413706" y="2225523"/>
                </a:cubicBezTo>
                <a:cubicBezTo>
                  <a:pt x="371615" y="2222620"/>
                  <a:pt x="256951" y="2225523"/>
                  <a:pt x="256951" y="2225523"/>
                </a:cubicBezTo>
                <a:cubicBezTo>
                  <a:pt x="225020" y="2219717"/>
                  <a:pt x="214860" y="2212459"/>
                  <a:pt x="222117" y="2190688"/>
                </a:cubicBezTo>
                <a:cubicBezTo>
                  <a:pt x="229374" y="2168917"/>
                  <a:pt x="296140" y="2135534"/>
                  <a:pt x="300494" y="2094894"/>
                </a:cubicBezTo>
                <a:cubicBezTo>
                  <a:pt x="304848" y="2054254"/>
                  <a:pt x="274369" y="1994745"/>
                  <a:pt x="248243" y="1946848"/>
                </a:cubicBezTo>
                <a:cubicBezTo>
                  <a:pt x="222117" y="1898951"/>
                  <a:pt x="143740" y="1807511"/>
                  <a:pt x="143740" y="1807511"/>
                </a:cubicBezTo>
                <a:lnTo>
                  <a:pt x="143740" y="1807511"/>
                </a:lnTo>
                <a:lnTo>
                  <a:pt x="143740" y="1807511"/>
                </a:lnTo>
                <a:cubicBezTo>
                  <a:pt x="158254" y="1794448"/>
                  <a:pt x="204700" y="1763968"/>
                  <a:pt x="230826" y="1729134"/>
                </a:cubicBezTo>
                <a:cubicBezTo>
                  <a:pt x="256952" y="1694300"/>
                  <a:pt x="267111" y="1615922"/>
                  <a:pt x="300494" y="1598505"/>
                </a:cubicBezTo>
                <a:cubicBezTo>
                  <a:pt x="333877" y="1581088"/>
                  <a:pt x="396289" y="1627534"/>
                  <a:pt x="431123" y="1624631"/>
                </a:cubicBezTo>
                <a:cubicBezTo>
                  <a:pt x="465957" y="1621728"/>
                  <a:pt x="490631" y="1594151"/>
                  <a:pt x="509500" y="1581088"/>
                </a:cubicBezTo>
                <a:cubicBezTo>
                  <a:pt x="528369" y="1568025"/>
                  <a:pt x="531271" y="1554962"/>
                  <a:pt x="544334" y="1546254"/>
                </a:cubicBezTo>
                <a:cubicBezTo>
                  <a:pt x="557397" y="1537546"/>
                  <a:pt x="573363" y="1543351"/>
                  <a:pt x="587877" y="1528837"/>
                </a:cubicBezTo>
                <a:cubicBezTo>
                  <a:pt x="602391" y="1514323"/>
                  <a:pt x="622712" y="1485294"/>
                  <a:pt x="631420" y="1459168"/>
                </a:cubicBezTo>
                <a:cubicBezTo>
                  <a:pt x="640129" y="1433042"/>
                  <a:pt x="631420" y="1395306"/>
                  <a:pt x="640128" y="1372083"/>
                </a:cubicBezTo>
                <a:cubicBezTo>
                  <a:pt x="648836" y="1348860"/>
                  <a:pt x="651740" y="1322734"/>
                  <a:pt x="683671" y="1319831"/>
                </a:cubicBezTo>
                <a:cubicBezTo>
                  <a:pt x="715602" y="1316928"/>
                  <a:pt x="793980" y="1354665"/>
                  <a:pt x="831717" y="1354665"/>
                </a:cubicBezTo>
                <a:cubicBezTo>
                  <a:pt x="869454" y="1354665"/>
                  <a:pt x="883968" y="1347408"/>
                  <a:pt x="910094" y="1319831"/>
                </a:cubicBezTo>
                <a:cubicBezTo>
                  <a:pt x="936220" y="1292254"/>
                  <a:pt x="975408" y="1219683"/>
                  <a:pt x="988471" y="1189203"/>
                </a:cubicBezTo>
                <a:cubicBezTo>
                  <a:pt x="1001534" y="1158723"/>
                  <a:pt x="997180" y="1155820"/>
                  <a:pt x="988471" y="1136951"/>
                </a:cubicBezTo>
                <a:cubicBezTo>
                  <a:pt x="979763" y="1118082"/>
                  <a:pt x="962346" y="1094859"/>
                  <a:pt x="936220" y="1075991"/>
                </a:cubicBezTo>
                <a:cubicBezTo>
                  <a:pt x="910094" y="1057123"/>
                  <a:pt x="860746" y="1041157"/>
                  <a:pt x="831717" y="1023740"/>
                </a:cubicBezTo>
                <a:cubicBezTo>
                  <a:pt x="802688" y="1006323"/>
                  <a:pt x="769305" y="997614"/>
                  <a:pt x="762048" y="971488"/>
                </a:cubicBezTo>
                <a:cubicBezTo>
                  <a:pt x="754791" y="945362"/>
                  <a:pt x="769305" y="887305"/>
                  <a:pt x="788174" y="866985"/>
                </a:cubicBezTo>
                <a:cubicBezTo>
                  <a:pt x="807043" y="846665"/>
                  <a:pt x="849134" y="858276"/>
                  <a:pt x="875260" y="849568"/>
                </a:cubicBezTo>
                <a:cubicBezTo>
                  <a:pt x="901386" y="840859"/>
                  <a:pt x="934768" y="823442"/>
                  <a:pt x="944928" y="814734"/>
                </a:cubicBezTo>
                <a:cubicBezTo>
                  <a:pt x="955088" y="806026"/>
                  <a:pt x="934769" y="811831"/>
                  <a:pt x="936220" y="797317"/>
                </a:cubicBezTo>
                <a:cubicBezTo>
                  <a:pt x="937671" y="782803"/>
                  <a:pt x="962346" y="755225"/>
                  <a:pt x="953637" y="727648"/>
                </a:cubicBezTo>
                <a:cubicBezTo>
                  <a:pt x="944928" y="700071"/>
                  <a:pt x="905740" y="649271"/>
                  <a:pt x="883968" y="631854"/>
                </a:cubicBezTo>
                <a:cubicBezTo>
                  <a:pt x="862197" y="614437"/>
                  <a:pt x="843328" y="620242"/>
                  <a:pt x="823008" y="623145"/>
                </a:cubicBezTo>
                <a:cubicBezTo>
                  <a:pt x="802688" y="626048"/>
                  <a:pt x="785271" y="630402"/>
                  <a:pt x="762048" y="649271"/>
                </a:cubicBezTo>
                <a:cubicBezTo>
                  <a:pt x="738825" y="668140"/>
                  <a:pt x="699637" y="713134"/>
                  <a:pt x="683671" y="736357"/>
                </a:cubicBezTo>
                <a:cubicBezTo>
                  <a:pt x="667705" y="759580"/>
                  <a:pt x="682220" y="772642"/>
                  <a:pt x="666254" y="788608"/>
                </a:cubicBezTo>
                <a:cubicBezTo>
                  <a:pt x="650288" y="804574"/>
                  <a:pt x="611100" y="808928"/>
                  <a:pt x="587877" y="832151"/>
                </a:cubicBezTo>
                <a:cubicBezTo>
                  <a:pt x="564654" y="855374"/>
                  <a:pt x="526917" y="927945"/>
                  <a:pt x="526917" y="927945"/>
                </a:cubicBezTo>
                <a:cubicBezTo>
                  <a:pt x="503694" y="964231"/>
                  <a:pt x="465957" y="1020836"/>
                  <a:pt x="448540" y="1049865"/>
                </a:cubicBezTo>
                <a:cubicBezTo>
                  <a:pt x="431123" y="1078894"/>
                  <a:pt x="441283" y="1090505"/>
                  <a:pt x="422414" y="1102117"/>
                </a:cubicBezTo>
                <a:cubicBezTo>
                  <a:pt x="403545" y="1113729"/>
                  <a:pt x="335328" y="1119534"/>
                  <a:pt x="335328" y="1119534"/>
                </a:cubicBezTo>
                <a:cubicBezTo>
                  <a:pt x="316460" y="1118083"/>
                  <a:pt x="320814" y="1100665"/>
                  <a:pt x="309203" y="1093408"/>
                </a:cubicBezTo>
                <a:cubicBezTo>
                  <a:pt x="297592" y="1086151"/>
                  <a:pt x="281626" y="1081797"/>
                  <a:pt x="265660" y="1075991"/>
                </a:cubicBezTo>
                <a:cubicBezTo>
                  <a:pt x="249694" y="1070185"/>
                  <a:pt x="248242" y="1049865"/>
                  <a:pt x="213408" y="1058574"/>
                </a:cubicBezTo>
                <a:cubicBezTo>
                  <a:pt x="178574" y="1067283"/>
                  <a:pt x="56654" y="1128243"/>
                  <a:pt x="56654" y="1128243"/>
                </a:cubicBezTo>
                <a:cubicBezTo>
                  <a:pt x="24723" y="1138403"/>
                  <a:pt x="-13014" y="1128243"/>
                  <a:pt x="4403" y="110211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8799" y="429886"/>
            <a:ext cx="442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…and westward.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000" y="3429000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prstClr val="white"/>
                </a:solidFill>
              </a:rPr>
              <a:t>sh</a:t>
            </a:r>
            <a:r>
              <a:rPr lang="en-US" sz="2400" dirty="0">
                <a:solidFill>
                  <a:prstClr val="white"/>
                </a:solidFill>
              </a:rPr>
              <a:t> = shield facies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</a:rPr>
              <a:t>if  =  Inflated flow facies</a:t>
            </a:r>
          </a:p>
          <a:p>
            <a:pPr lvl="0"/>
            <a:r>
              <a:rPr lang="en-US" sz="2400" dirty="0" err="1">
                <a:solidFill>
                  <a:prstClr val="white"/>
                </a:solidFill>
              </a:rPr>
              <a:t>sc</a:t>
            </a:r>
            <a:r>
              <a:rPr lang="en-US" sz="2400" dirty="0">
                <a:solidFill>
                  <a:prstClr val="white"/>
                </a:solidFill>
              </a:rPr>
              <a:t> = scabby facies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5070" y="2147406"/>
            <a:ext cx="5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6748" y="2514600"/>
            <a:ext cx="58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538B7-CF65-4C34-808E-00125548F7CF}"/>
              </a:ext>
            </a:extLst>
          </p:cNvPr>
          <p:cNvSpPr txBox="1"/>
          <p:nvPr/>
        </p:nvSpPr>
        <p:spPr>
          <a:xfrm>
            <a:off x="5681072" y="5146003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Kilbourne Hole</a:t>
            </a:r>
          </a:p>
        </p:txBody>
      </p:sp>
    </p:spTree>
    <p:extLst>
      <p:ext uri="{BB962C8B-B14F-4D97-AF65-F5344CB8AC3E}">
        <p14:creationId xmlns:p14="http://schemas.microsoft.com/office/powerpoint/2010/main" val="1609071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2426F4-E486-4B57-B492-2D62CFC1C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2" y="824100"/>
            <a:ext cx="8664602" cy="52097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2F6BE8-F6CE-4EAD-BF02-99BF5A20127E}"/>
              </a:ext>
            </a:extLst>
          </p:cNvPr>
          <p:cNvSpPr/>
          <p:nvPr/>
        </p:nvSpPr>
        <p:spPr>
          <a:xfrm>
            <a:off x="3352800" y="2590800"/>
            <a:ext cx="762000" cy="76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901135-54D8-4741-9C02-52A15193D3E8}"/>
              </a:ext>
            </a:extLst>
          </p:cNvPr>
          <p:cNvSpPr/>
          <p:nvPr/>
        </p:nvSpPr>
        <p:spPr>
          <a:xfrm>
            <a:off x="228691" y="807161"/>
            <a:ext cx="8664602" cy="519441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40520-5F08-4CEA-9ED2-145BE17355D0}"/>
              </a:ext>
            </a:extLst>
          </p:cNvPr>
          <p:cNvSpPr txBox="1"/>
          <p:nvPr/>
        </p:nvSpPr>
        <p:spPr>
          <a:xfrm>
            <a:off x="4343400" y="2819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20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2FDED-887E-4F00-8041-7D722F8548ED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962402" y="3004066"/>
            <a:ext cx="380998" cy="439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4C6A26-B759-40C5-8CD2-CD0326FE9204}"/>
              </a:ext>
            </a:extLst>
          </p:cNvPr>
          <p:cNvSpPr txBox="1"/>
          <p:nvPr/>
        </p:nvSpPr>
        <p:spPr>
          <a:xfrm>
            <a:off x="4648200" y="40386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bulk of the lavas that spread from the Aden vent constitute a rugged surface of mixed, thin, ropy flows and inflation,  thickened flows.</a:t>
            </a:r>
          </a:p>
        </p:txBody>
      </p:sp>
    </p:spTree>
    <p:extLst>
      <p:ext uri="{BB962C8B-B14F-4D97-AF65-F5344CB8AC3E}">
        <p14:creationId xmlns:p14="http://schemas.microsoft.com/office/powerpoint/2010/main" val="2228454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produce a </a:t>
            </a:r>
            <a:r>
              <a:rPr lang="en-US" dirty="0">
                <a:solidFill>
                  <a:srgbClr val="FFFF00"/>
                </a:solidFill>
              </a:rPr>
              <a:t>geologic facies map </a:t>
            </a:r>
            <a:r>
              <a:rPr lang="en-US" dirty="0"/>
              <a:t>of the Aden shield and its associated flows.</a:t>
            </a:r>
          </a:p>
          <a:p>
            <a:endParaRPr lang="en-US" dirty="0"/>
          </a:p>
          <a:p>
            <a:r>
              <a:rPr lang="en-US" dirty="0"/>
              <a:t>Flow facies are based characteristics related to the </a:t>
            </a:r>
            <a:r>
              <a:rPr lang="en-US" dirty="0">
                <a:solidFill>
                  <a:srgbClr val="FFFF00"/>
                </a:solidFill>
              </a:rPr>
              <a:t>fluid properties </a:t>
            </a:r>
            <a:r>
              <a:rPr lang="en-US" dirty="0"/>
              <a:t>of the of the lava.</a:t>
            </a:r>
          </a:p>
          <a:p>
            <a:endParaRPr lang="en-US" dirty="0"/>
          </a:p>
          <a:p>
            <a:r>
              <a:rPr lang="en-US" u="sng" dirty="0"/>
              <a:t>Mapping units in the flow field </a:t>
            </a:r>
            <a:r>
              <a:rPr lang="en-US" dirty="0"/>
              <a:t>are based on the </a:t>
            </a:r>
            <a:r>
              <a:rPr lang="en-US" i="1" dirty="0">
                <a:solidFill>
                  <a:srgbClr val="FFFF00"/>
                </a:solidFill>
              </a:rPr>
              <a:t>inflation characteristic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as described by Walker, 1991.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7B2C8-DEA3-4828-A966-16BB1234D35E}"/>
              </a:ext>
            </a:extLst>
          </p:cNvPr>
          <p:cNvSpPr/>
          <p:nvPr/>
        </p:nvSpPr>
        <p:spPr>
          <a:xfrm>
            <a:off x="457200" y="380999"/>
            <a:ext cx="8229600" cy="574516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50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11188"/>
            <a:ext cx="8382001" cy="6575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0" y="36531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white">
                    <a:lumMod val="95000"/>
                    <a:lumOff val="5000"/>
                  </a:prstClr>
                </a:solidFill>
              </a:rPr>
              <a:t>if</a:t>
            </a:r>
            <a:r>
              <a:rPr lang="en-US" sz="2400" baseline="-25000" dirty="0">
                <a:solidFill>
                  <a:prstClr val="white">
                    <a:lumMod val="95000"/>
                    <a:lumOff val="5000"/>
                  </a:prstClr>
                </a:solidFill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300" y="1524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white"/>
                </a:solidFill>
              </a:rPr>
              <a:t>Inflation Plateau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2895599"/>
            <a:ext cx="2514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white"/>
                </a:solidFill>
              </a:rPr>
              <a:t>Inflation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white"/>
                </a:solidFill>
              </a:rPr>
              <a:t>pits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867400" y="3264931"/>
            <a:ext cx="304800" cy="8498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172200" y="2514600"/>
            <a:ext cx="76200" cy="38099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24400" y="4417367"/>
            <a:ext cx="3048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white"/>
                </a:solidFill>
              </a:rPr>
              <a:t>Peripheral</a:t>
            </a:r>
            <a:r>
              <a:rPr lang="en-US" sz="2400" b="1" dirty="0">
                <a:solidFill>
                  <a:prstClr val="white"/>
                </a:solidFill>
              </a:rPr>
              <a:t> fractures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419600" y="4114800"/>
            <a:ext cx="304800" cy="5641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476500" y="4678977"/>
            <a:ext cx="2247900" cy="6550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38600" y="609600"/>
            <a:ext cx="297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white"/>
                </a:solidFill>
              </a:rPr>
              <a:t>Tension joints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71800" y="1132820"/>
            <a:ext cx="2095500" cy="13817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67300" y="1132820"/>
            <a:ext cx="2247900" cy="5435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067300" y="1132820"/>
            <a:ext cx="190500" cy="25570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8600" y="565899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100 m</a:t>
            </a:r>
          </a:p>
        </p:txBody>
      </p:sp>
      <p:sp>
        <p:nvSpPr>
          <p:cNvPr id="14" name="Frame 13"/>
          <p:cNvSpPr/>
          <p:nvPr/>
        </p:nvSpPr>
        <p:spPr>
          <a:xfrm>
            <a:off x="380999" y="141110"/>
            <a:ext cx="8382001" cy="6575779"/>
          </a:xfrm>
          <a:prstGeom prst="frame">
            <a:avLst>
              <a:gd name="adj1" fmla="val 5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CF332-3F03-4E9A-9CF0-2840C93BA833}"/>
              </a:ext>
            </a:extLst>
          </p:cNvPr>
          <p:cNvCxnSpPr>
            <a:cxnSpLocks/>
          </p:cNvCxnSpPr>
          <p:nvPr/>
        </p:nvCxnSpPr>
        <p:spPr>
          <a:xfrm>
            <a:off x="4038600" y="5658990"/>
            <a:ext cx="771525" cy="0"/>
          </a:xfrm>
          <a:prstGeom prst="line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78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8281214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4495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Inflation plateau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9800" y="22860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Inflation pits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013938" y="2670068"/>
            <a:ext cx="609600" cy="3003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400800" y="2670068"/>
            <a:ext cx="222738" cy="10637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2338" y="1035577"/>
            <a:ext cx="60256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</a:rPr>
              <a:t>ADEN FLOWS (Mapping </a:t>
            </a:r>
            <a:r>
              <a:rPr lang="en-US" sz="3200" b="1" dirty="0" err="1">
                <a:solidFill>
                  <a:prstClr val="black"/>
                </a:solidFill>
              </a:rPr>
              <a:t>Subfacies</a:t>
            </a:r>
            <a:r>
              <a:rPr lang="en-US" sz="32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18803" y="5623113"/>
            <a:ext cx="799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if</a:t>
            </a:r>
            <a:r>
              <a:rPr lang="en-US" sz="2800" baseline="-250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3121967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if</a:t>
            </a:r>
            <a:r>
              <a:rPr lang="en-US" sz="2800" baseline="-25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3225" y="3344705"/>
            <a:ext cx="885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if</a:t>
            </a:r>
            <a:r>
              <a:rPr lang="en-US" sz="2800" baseline="-250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7" name="Frame 6"/>
          <p:cNvSpPr/>
          <p:nvPr/>
        </p:nvSpPr>
        <p:spPr>
          <a:xfrm>
            <a:off x="381000" y="76200"/>
            <a:ext cx="8281214" cy="6553200"/>
          </a:xfrm>
          <a:prstGeom prst="frame">
            <a:avLst>
              <a:gd name="adj1" fmla="val 1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0D65A-20DC-4930-8C0F-971703F73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8" y="6100022"/>
            <a:ext cx="272514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79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F3A1A-A104-46A1-A4C0-7E2FBAEA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Inflated flow facies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29B0-0401-4758-A5C5-F28DDA74F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if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: Maximum inflation. Flow is ca. 5 m thick; steep, 	blocky margins; and prominent inflation pits.</a:t>
            </a:r>
          </a:p>
          <a:p>
            <a:r>
              <a:rPr lang="en-US" dirty="0">
                <a:solidFill>
                  <a:schemeClr val="bg1"/>
                </a:solidFill>
              </a:rPr>
              <a:t>if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:  Partial inflation.   Flow is ca. 2-3 m thick with 	rounded flow margins.</a:t>
            </a:r>
          </a:p>
          <a:p>
            <a:r>
              <a:rPr lang="en-US" dirty="0">
                <a:solidFill>
                  <a:schemeClr val="bg1"/>
                </a:solidFill>
              </a:rPr>
              <a:t>if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:  Thin, ropy flows less than one m thick.  Most 	are partially covered by blow sand.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Steep-sided ravines are formed where adjacent flow margins face each other.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1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4E515D77-BAFF-4618-88A1-A910CC87B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68" y="159048"/>
            <a:ext cx="5644532" cy="654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74B382-7D2A-4590-8009-BE23B3C01B77}"/>
              </a:ext>
            </a:extLst>
          </p:cNvPr>
          <p:cNvSpPr/>
          <p:nvPr/>
        </p:nvSpPr>
        <p:spPr>
          <a:xfrm>
            <a:off x="1746868" y="159048"/>
            <a:ext cx="5644532" cy="654655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CAF9E-691D-498E-94B0-56DDC918FC65}"/>
              </a:ext>
            </a:extLst>
          </p:cNvPr>
          <p:cNvSpPr txBox="1"/>
          <p:nvPr/>
        </p:nvSpPr>
        <p:spPr>
          <a:xfrm>
            <a:off x="228600" y="1600200"/>
            <a:ext cx="16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if—Inflated flows form the bulk of the lava which developed a stronger, thicker crust that allowed inflation.</a:t>
            </a:r>
          </a:p>
        </p:txBody>
      </p:sp>
    </p:spTree>
    <p:extLst>
      <p:ext uri="{BB962C8B-B14F-4D97-AF65-F5344CB8AC3E}">
        <p14:creationId xmlns:p14="http://schemas.microsoft.com/office/powerpoint/2010/main" val="2060351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791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ADEN: A brief history in cartoons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4662487" y="4400298"/>
            <a:ext cx="304800" cy="106065"/>
          </a:xfrm>
          <a:prstGeom prst="leftRigh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458095">
            <a:off x="5050634" y="4876801"/>
            <a:ext cx="642932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21993" y="4083998"/>
            <a:ext cx="70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km</a:t>
            </a:r>
          </a:p>
        </p:txBody>
      </p:sp>
      <p:sp>
        <p:nvSpPr>
          <p:cNvPr id="7" name="Freeform: Shape 2">
            <a:extLst>
              <a:ext uri="{FF2B5EF4-FFF2-40B4-BE49-F238E27FC236}">
                <a16:creationId xmlns:a16="http://schemas.microsoft.com/office/drawing/2014/main" id="{83880575-597B-47B6-9931-FAA41F170E72}"/>
              </a:ext>
            </a:extLst>
          </p:cNvPr>
          <p:cNvSpPr/>
          <p:nvPr/>
        </p:nvSpPr>
        <p:spPr>
          <a:xfrm>
            <a:off x="2519960" y="1567411"/>
            <a:ext cx="1166788" cy="1159991"/>
          </a:xfrm>
          <a:custGeom>
            <a:avLst/>
            <a:gdLst>
              <a:gd name="connsiteX0" fmla="*/ 179697 w 1166788"/>
              <a:gd name="connsiteY0" fmla="*/ 531355 h 1159991"/>
              <a:gd name="connsiteX1" fmla="*/ 57777 w 1166788"/>
              <a:gd name="connsiteY1" fmla="*/ 740360 h 1159991"/>
              <a:gd name="connsiteX2" fmla="*/ 14234 w 1166788"/>
              <a:gd name="connsiteY2" fmla="*/ 827446 h 1159991"/>
              <a:gd name="connsiteX3" fmla="*/ 5526 w 1166788"/>
              <a:gd name="connsiteY3" fmla="*/ 949366 h 1159991"/>
              <a:gd name="connsiteX4" fmla="*/ 92611 w 1166788"/>
              <a:gd name="connsiteY4" fmla="*/ 984200 h 1159991"/>
              <a:gd name="connsiteX5" fmla="*/ 231949 w 1166788"/>
              <a:gd name="connsiteY5" fmla="*/ 1001618 h 1159991"/>
              <a:gd name="connsiteX6" fmla="*/ 327743 w 1166788"/>
              <a:gd name="connsiteY6" fmla="*/ 1149663 h 1159991"/>
              <a:gd name="connsiteX7" fmla="*/ 379994 w 1166788"/>
              <a:gd name="connsiteY7" fmla="*/ 1140955 h 1159991"/>
              <a:gd name="connsiteX8" fmla="*/ 406120 w 1166788"/>
              <a:gd name="connsiteY8" fmla="*/ 1088703 h 1159991"/>
              <a:gd name="connsiteX9" fmla="*/ 449663 w 1166788"/>
              <a:gd name="connsiteY9" fmla="*/ 992909 h 1159991"/>
              <a:gd name="connsiteX10" fmla="*/ 484497 w 1166788"/>
              <a:gd name="connsiteY10" fmla="*/ 958075 h 1159991"/>
              <a:gd name="connsiteX11" fmla="*/ 519331 w 1166788"/>
              <a:gd name="connsiteY11" fmla="*/ 966783 h 1159991"/>
              <a:gd name="connsiteX12" fmla="*/ 606417 w 1166788"/>
              <a:gd name="connsiteY12" fmla="*/ 992909 h 1159991"/>
              <a:gd name="connsiteX13" fmla="*/ 693503 w 1166788"/>
              <a:gd name="connsiteY13" fmla="*/ 931949 h 1159991"/>
              <a:gd name="connsiteX14" fmla="*/ 728337 w 1166788"/>
              <a:gd name="connsiteY14" fmla="*/ 914532 h 1159991"/>
              <a:gd name="connsiteX15" fmla="*/ 798006 w 1166788"/>
              <a:gd name="connsiteY15" fmla="*/ 897115 h 1159991"/>
              <a:gd name="connsiteX16" fmla="*/ 815423 w 1166788"/>
              <a:gd name="connsiteY16" fmla="*/ 783903 h 1159991"/>
              <a:gd name="connsiteX17" fmla="*/ 867674 w 1166788"/>
              <a:gd name="connsiteY17" fmla="*/ 679400 h 1159991"/>
              <a:gd name="connsiteX18" fmla="*/ 963469 w 1166788"/>
              <a:gd name="connsiteY18" fmla="*/ 688109 h 1159991"/>
              <a:gd name="connsiteX19" fmla="*/ 1085389 w 1166788"/>
              <a:gd name="connsiteY19" fmla="*/ 722943 h 1159991"/>
              <a:gd name="connsiteX20" fmla="*/ 1137640 w 1166788"/>
              <a:gd name="connsiteY20" fmla="*/ 653275 h 1159991"/>
              <a:gd name="connsiteX21" fmla="*/ 1163766 w 1166788"/>
              <a:gd name="connsiteY21" fmla="*/ 531355 h 1159991"/>
              <a:gd name="connsiteX22" fmla="*/ 1067971 w 1166788"/>
              <a:gd name="connsiteY22" fmla="*/ 444269 h 1159991"/>
              <a:gd name="connsiteX23" fmla="*/ 980886 w 1166788"/>
              <a:gd name="connsiteY23" fmla="*/ 400726 h 1159991"/>
              <a:gd name="connsiteX24" fmla="*/ 928634 w 1166788"/>
              <a:gd name="connsiteY24" fmla="*/ 365892 h 1159991"/>
              <a:gd name="connsiteX25" fmla="*/ 928634 w 1166788"/>
              <a:gd name="connsiteY25" fmla="*/ 261389 h 1159991"/>
              <a:gd name="connsiteX26" fmla="*/ 1059263 w 1166788"/>
              <a:gd name="connsiteY26" fmla="*/ 217846 h 1159991"/>
              <a:gd name="connsiteX27" fmla="*/ 1120223 w 1166788"/>
              <a:gd name="connsiteY27" fmla="*/ 148178 h 1159991"/>
              <a:gd name="connsiteX28" fmla="*/ 1094097 w 1166788"/>
              <a:gd name="connsiteY28" fmla="*/ 61092 h 1159991"/>
              <a:gd name="connsiteX29" fmla="*/ 1041846 w 1166788"/>
              <a:gd name="connsiteY29" fmla="*/ 8840 h 1159991"/>
              <a:gd name="connsiteX30" fmla="*/ 980886 w 1166788"/>
              <a:gd name="connsiteY30" fmla="*/ 8840 h 1159991"/>
              <a:gd name="connsiteX31" fmla="*/ 858966 w 1166788"/>
              <a:gd name="connsiteY31" fmla="*/ 95926 h 1159991"/>
              <a:gd name="connsiteX32" fmla="*/ 832840 w 1166788"/>
              <a:gd name="connsiteY32" fmla="*/ 174303 h 1159991"/>
              <a:gd name="connsiteX33" fmla="*/ 798006 w 1166788"/>
              <a:gd name="connsiteY33" fmla="*/ 191720 h 1159991"/>
              <a:gd name="connsiteX34" fmla="*/ 702211 w 1166788"/>
              <a:gd name="connsiteY34" fmla="*/ 313640 h 1159991"/>
              <a:gd name="connsiteX35" fmla="*/ 667377 w 1166788"/>
              <a:gd name="connsiteY35" fmla="*/ 400726 h 1159991"/>
              <a:gd name="connsiteX36" fmla="*/ 623834 w 1166788"/>
              <a:gd name="connsiteY36" fmla="*/ 479103 h 1159991"/>
              <a:gd name="connsiteX37" fmla="*/ 571583 w 1166788"/>
              <a:gd name="connsiteY37" fmla="*/ 505229 h 1159991"/>
              <a:gd name="connsiteX38" fmla="*/ 493206 w 1166788"/>
              <a:gd name="connsiteY38" fmla="*/ 505229 h 1159991"/>
              <a:gd name="connsiteX39" fmla="*/ 414829 w 1166788"/>
              <a:gd name="connsiteY39" fmla="*/ 444269 h 1159991"/>
              <a:gd name="connsiteX40" fmla="*/ 353869 w 1166788"/>
              <a:gd name="connsiteY40" fmla="*/ 444269 h 1159991"/>
              <a:gd name="connsiteX41" fmla="*/ 310326 w 1166788"/>
              <a:gd name="connsiteY41" fmla="*/ 470395 h 1159991"/>
              <a:gd name="connsiteX42" fmla="*/ 179697 w 1166788"/>
              <a:gd name="connsiteY42" fmla="*/ 531355 h 115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6788" h="1159991">
                <a:moveTo>
                  <a:pt x="179697" y="531355"/>
                </a:moveTo>
                <a:cubicBezTo>
                  <a:pt x="137606" y="576349"/>
                  <a:pt x="85354" y="691012"/>
                  <a:pt x="57777" y="740360"/>
                </a:cubicBezTo>
                <a:cubicBezTo>
                  <a:pt x="30200" y="789709"/>
                  <a:pt x="22942" y="792612"/>
                  <a:pt x="14234" y="827446"/>
                </a:cubicBezTo>
                <a:cubicBezTo>
                  <a:pt x="5526" y="862280"/>
                  <a:pt x="-7537" y="923240"/>
                  <a:pt x="5526" y="949366"/>
                </a:cubicBezTo>
                <a:cubicBezTo>
                  <a:pt x="18589" y="975492"/>
                  <a:pt x="54874" y="975491"/>
                  <a:pt x="92611" y="984200"/>
                </a:cubicBezTo>
                <a:cubicBezTo>
                  <a:pt x="130348" y="992909"/>
                  <a:pt x="192760" y="974041"/>
                  <a:pt x="231949" y="1001618"/>
                </a:cubicBezTo>
                <a:cubicBezTo>
                  <a:pt x="271138" y="1029195"/>
                  <a:pt x="303069" y="1126440"/>
                  <a:pt x="327743" y="1149663"/>
                </a:cubicBezTo>
                <a:cubicBezTo>
                  <a:pt x="352417" y="1172886"/>
                  <a:pt x="366931" y="1151115"/>
                  <a:pt x="379994" y="1140955"/>
                </a:cubicBezTo>
                <a:cubicBezTo>
                  <a:pt x="393057" y="1130795"/>
                  <a:pt x="394509" y="1113377"/>
                  <a:pt x="406120" y="1088703"/>
                </a:cubicBezTo>
                <a:cubicBezTo>
                  <a:pt x="417731" y="1064029"/>
                  <a:pt x="449663" y="992909"/>
                  <a:pt x="449663" y="992909"/>
                </a:cubicBezTo>
                <a:cubicBezTo>
                  <a:pt x="462726" y="971138"/>
                  <a:pt x="484497" y="958075"/>
                  <a:pt x="484497" y="958075"/>
                </a:cubicBezTo>
                <a:cubicBezTo>
                  <a:pt x="496108" y="953721"/>
                  <a:pt x="499011" y="960977"/>
                  <a:pt x="519331" y="966783"/>
                </a:cubicBezTo>
                <a:cubicBezTo>
                  <a:pt x="539651" y="972589"/>
                  <a:pt x="577388" y="998715"/>
                  <a:pt x="606417" y="992909"/>
                </a:cubicBezTo>
                <a:cubicBezTo>
                  <a:pt x="635446" y="987103"/>
                  <a:pt x="693503" y="931949"/>
                  <a:pt x="693503" y="931949"/>
                </a:cubicBezTo>
                <a:cubicBezTo>
                  <a:pt x="713823" y="918886"/>
                  <a:pt x="710920" y="920338"/>
                  <a:pt x="728337" y="914532"/>
                </a:cubicBezTo>
                <a:cubicBezTo>
                  <a:pt x="745754" y="908726"/>
                  <a:pt x="783492" y="918887"/>
                  <a:pt x="798006" y="897115"/>
                </a:cubicBezTo>
                <a:cubicBezTo>
                  <a:pt x="812520" y="875344"/>
                  <a:pt x="803812" y="820189"/>
                  <a:pt x="815423" y="783903"/>
                </a:cubicBezTo>
                <a:cubicBezTo>
                  <a:pt x="827034" y="747617"/>
                  <a:pt x="843000" y="695366"/>
                  <a:pt x="867674" y="679400"/>
                </a:cubicBezTo>
                <a:cubicBezTo>
                  <a:pt x="892348" y="663434"/>
                  <a:pt x="927183" y="680852"/>
                  <a:pt x="963469" y="688109"/>
                </a:cubicBezTo>
                <a:cubicBezTo>
                  <a:pt x="999755" y="695366"/>
                  <a:pt x="1056361" y="728749"/>
                  <a:pt x="1085389" y="722943"/>
                </a:cubicBezTo>
                <a:cubicBezTo>
                  <a:pt x="1114417" y="717137"/>
                  <a:pt x="1124577" y="685206"/>
                  <a:pt x="1137640" y="653275"/>
                </a:cubicBezTo>
                <a:cubicBezTo>
                  <a:pt x="1150703" y="621344"/>
                  <a:pt x="1175377" y="566189"/>
                  <a:pt x="1163766" y="531355"/>
                </a:cubicBezTo>
                <a:cubicBezTo>
                  <a:pt x="1152155" y="496521"/>
                  <a:pt x="1098451" y="466040"/>
                  <a:pt x="1067971" y="444269"/>
                </a:cubicBezTo>
                <a:cubicBezTo>
                  <a:pt x="1037491" y="422498"/>
                  <a:pt x="1004109" y="413789"/>
                  <a:pt x="980886" y="400726"/>
                </a:cubicBezTo>
                <a:cubicBezTo>
                  <a:pt x="957663" y="387663"/>
                  <a:pt x="937343" y="389115"/>
                  <a:pt x="928634" y="365892"/>
                </a:cubicBezTo>
                <a:cubicBezTo>
                  <a:pt x="919925" y="342669"/>
                  <a:pt x="906863" y="286063"/>
                  <a:pt x="928634" y="261389"/>
                </a:cubicBezTo>
                <a:cubicBezTo>
                  <a:pt x="950406" y="236715"/>
                  <a:pt x="1027332" y="236714"/>
                  <a:pt x="1059263" y="217846"/>
                </a:cubicBezTo>
                <a:cubicBezTo>
                  <a:pt x="1091194" y="198978"/>
                  <a:pt x="1114417" y="174304"/>
                  <a:pt x="1120223" y="148178"/>
                </a:cubicBezTo>
                <a:cubicBezTo>
                  <a:pt x="1126029" y="122052"/>
                  <a:pt x="1107160" y="84315"/>
                  <a:pt x="1094097" y="61092"/>
                </a:cubicBezTo>
                <a:cubicBezTo>
                  <a:pt x="1081034" y="37869"/>
                  <a:pt x="1060714" y="17549"/>
                  <a:pt x="1041846" y="8840"/>
                </a:cubicBezTo>
                <a:cubicBezTo>
                  <a:pt x="1022978" y="131"/>
                  <a:pt x="1011366" y="-5674"/>
                  <a:pt x="980886" y="8840"/>
                </a:cubicBezTo>
                <a:cubicBezTo>
                  <a:pt x="950406" y="23354"/>
                  <a:pt x="883640" y="68349"/>
                  <a:pt x="858966" y="95926"/>
                </a:cubicBezTo>
                <a:cubicBezTo>
                  <a:pt x="834292" y="123503"/>
                  <a:pt x="832840" y="174303"/>
                  <a:pt x="832840" y="174303"/>
                </a:cubicBezTo>
                <a:cubicBezTo>
                  <a:pt x="822680" y="190269"/>
                  <a:pt x="819778" y="168497"/>
                  <a:pt x="798006" y="191720"/>
                </a:cubicBezTo>
                <a:cubicBezTo>
                  <a:pt x="776235" y="214943"/>
                  <a:pt x="723982" y="278806"/>
                  <a:pt x="702211" y="313640"/>
                </a:cubicBezTo>
                <a:cubicBezTo>
                  <a:pt x="680440" y="348474"/>
                  <a:pt x="680440" y="373149"/>
                  <a:pt x="667377" y="400726"/>
                </a:cubicBezTo>
                <a:cubicBezTo>
                  <a:pt x="654314" y="428303"/>
                  <a:pt x="639800" y="461686"/>
                  <a:pt x="623834" y="479103"/>
                </a:cubicBezTo>
                <a:cubicBezTo>
                  <a:pt x="607868" y="496520"/>
                  <a:pt x="593354" y="500875"/>
                  <a:pt x="571583" y="505229"/>
                </a:cubicBezTo>
                <a:cubicBezTo>
                  <a:pt x="549812" y="509583"/>
                  <a:pt x="519332" y="515389"/>
                  <a:pt x="493206" y="505229"/>
                </a:cubicBezTo>
                <a:cubicBezTo>
                  <a:pt x="467080" y="495069"/>
                  <a:pt x="438052" y="454429"/>
                  <a:pt x="414829" y="444269"/>
                </a:cubicBezTo>
                <a:cubicBezTo>
                  <a:pt x="391606" y="434109"/>
                  <a:pt x="371286" y="439915"/>
                  <a:pt x="353869" y="444269"/>
                </a:cubicBezTo>
                <a:cubicBezTo>
                  <a:pt x="336452" y="448623"/>
                  <a:pt x="335000" y="458784"/>
                  <a:pt x="310326" y="470395"/>
                </a:cubicBezTo>
                <a:cubicBezTo>
                  <a:pt x="285652" y="482006"/>
                  <a:pt x="221788" y="486361"/>
                  <a:pt x="179697" y="531355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3">
            <a:extLst>
              <a:ext uri="{FF2B5EF4-FFF2-40B4-BE49-F238E27FC236}">
                <a16:creationId xmlns:a16="http://schemas.microsoft.com/office/drawing/2014/main" id="{C0C6E23E-F113-4B40-AD87-B572691842C4}"/>
              </a:ext>
            </a:extLst>
          </p:cNvPr>
          <p:cNvSpPr/>
          <p:nvPr/>
        </p:nvSpPr>
        <p:spPr>
          <a:xfrm>
            <a:off x="2703963" y="953106"/>
            <a:ext cx="3545566" cy="4891433"/>
          </a:xfrm>
          <a:custGeom>
            <a:avLst/>
            <a:gdLst>
              <a:gd name="connsiteX0" fmla="*/ 4403 w 3545566"/>
              <a:gd name="connsiteY0" fmla="*/ 1102117 h 4891433"/>
              <a:gd name="connsiteX1" fmla="*/ 161157 w 3545566"/>
              <a:gd name="connsiteY1" fmla="*/ 971488 h 4891433"/>
              <a:gd name="connsiteX2" fmla="*/ 274368 w 3545566"/>
              <a:gd name="connsiteY2" fmla="*/ 832151 h 4891433"/>
              <a:gd name="connsiteX3" fmla="*/ 335328 w 3545566"/>
              <a:gd name="connsiteY3" fmla="*/ 457683 h 4891433"/>
              <a:gd name="connsiteX4" fmla="*/ 457248 w 3545566"/>
              <a:gd name="connsiteY4" fmla="*/ 353180 h 4891433"/>
              <a:gd name="connsiteX5" fmla="*/ 518208 w 3545566"/>
              <a:gd name="connsiteY5" fmla="*/ 274803 h 4891433"/>
              <a:gd name="connsiteX6" fmla="*/ 657546 w 3545566"/>
              <a:gd name="connsiteY6" fmla="*/ 213843 h 4891433"/>
              <a:gd name="connsiteX7" fmla="*/ 927511 w 3545566"/>
              <a:gd name="connsiteY7" fmla="*/ 91923 h 4891433"/>
              <a:gd name="connsiteX8" fmla="*/ 1075557 w 3545566"/>
              <a:gd name="connsiteY8" fmla="*/ 22254 h 4891433"/>
              <a:gd name="connsiteX9" fmla="*/ 1162643 w 3545566"/>
              <a:gd name="connsiteY9" fmla="*/ 4837 h 4891433"/>
              <a:gd name="connsiteX10" fmla="*/ 1197477 w 3545566"/>
              <a:gd name="connsiteY10" fmla="*/ 100631 h 4891433"/>
              <a:gd name="connsiteX11" fmla="*/ 1180060 w 3545566"/>
              <a:gd name="connsiteY11" fmla="*/ 222551 h 4891433"/>
              <a:gd name="connsiteX12" fmla="*/ 1214894 w 3545566"/>
              <a:gd name="connsiteY12" fmla="*/ 292220 h 4891433"/>
              <a:gd name="connsiteX13" fmla="*/ 1171351 w 3545566"/>
              <a:gd name="connsiteY13" fmla="*/ 509934 h 4891433"/>
              <a:gd name="connsiteX14" fmla="*/ 1310688 w 3545566"/>
              <a:gd name="connsiteY14" fmla="*/ 614437 h 4891433"/>
              <a:gd name="connsiteX15" fmla="*/ 1476151 w 3545566"/>
              <a:gd name="connsiteY15" fmla="*/ 640563 h 4891433"/>
              <a:gd name="connsiteX16" fmla="*/ 1528403 w 3545566"/>
              <a:gd name="connsiteY16" fmla="*/ 649271 h 4891433"/>
              <a:gd name="connsiteX17" fmla="*/ 1598071 w 3545566"/>
              <a:gd name="connsiteY17" fmla="*/ 710231 h 4891433"/>
              <a:gd name="connsiteX18" fmla="*/ 1702574 w 3545566"/>
              <a:gd name="connsiteY18" fmla="*/ 684105 h 4891433"/>
              <a:gd name="connsiteX19" fmla="*/ 1789660 w 3545566"/>
              <a:gd name="connsiteY19" fmla="*/ 736357 h 4891433"/>
              <a:gd name="connsiteX20" fmla="*/ 1859328 w 3545566"/>
              <a:gd name="connsiteY20" fmla="*/ 675397 h 4891433"/>
              <a:gd name="connsiteX21" fmla="*/ 1894163 w 3545566"/>
              <a:gd name="connsiteY21" fmla="*/ 579603 h 4891433"/>
              <a:gd name="connsiteX22" fmla="*/ 1937706 w 3545566"/>
              <a:gd name="connsiteY22" fmla="*/ 501225 h 4891433"/>
              <a:gd name="connsiteX23" fmla="*/ 2033500 w 3545566"/>
              <a:gd name="connsiteY23" fmla="*/ 509934 h 4891433"/>
              <a:gd name="connsiteX24" fmla="*/ 2077043 w 3545566"/>
              <a:gd name="connsiteY24" fmla="*/ 614437 h 4891433"/>
              <a:gd name="connsiteX25" fmla="*/ 2103168 w 3545566"/>
              <a:gd name="connsiteY25" fmla="*/ 562185 h 4891433"/>
              <a:gd name="connsiteX26" fmla="*/ 2164128 w 3545566"/>
              <a:gd name="connsiteY26" fmla="*/ 727648 h 4891433"/>
              <a:gd name="connsiteX27" fmla="*/ 2172837 w 3545566"/>
              <a:gd name="connsiteY27" fmla="*/ 771191 h 4891433"/>
              <a:gd name="connsiteX28" fmla="*/ 2129294 w 3545566"/>
              <a:gd name="connsiteY28" fmla="*/ 858277 h 4891433"/>
              <a:gd name="connsiteX29" fmla="*/ 2155420 w 3545566"/>
              <a:gd name="connsiteY29" fmla="*/ 997614 h 4891433"/>
              <a:gd name="connsiteX30" fmla="*/ 2172837 w 3545566"/>
              <a:gd name="connsiteY30" fmla="*/ 1067283 h 4891433"/>
              <a:gd name="connsiteX31" fmla="*/ 2277340 w 3545566"/>
              <a:gd name="connsiteY31" fmla="*/ 1032448 h 4891433"/>
              <a:gd name="connsiteX32" fmla="*/ 2320883 w 3545566"/>
              <a:gd name="connsiteY32" fmla="*/ 1032448 h 4891433"/>
              <a:gd name="connsiteX33" fmla="*/ 2312174 w 3545566"/>
              <a:gd name="connsiteY33" fmla="*/ 1093408 h 4891433"/>
              <a:gd name="connsiteX34" fmla="*/ 2251214 w 3545566"/>
              <a:gd name="connsiteY34" fmla="*/ 1154368 h 4891433"/>
              <a:gd name="connsiteX35" fmla="*/ 2216380 w 3545566"/>
              <a:gd name="connsiteY35" fmla="*/ 1197911 h 4891433"/>
              <a:gd name="connsiteX36" fmla="*/ 2225088 w 3545566"/>
              <a:gd name="connsiteY36" fmla="*/ 1284997 h 4891433"/>
              <a:gd name="connsiteX37" fmla="*/ 2268631 w 3545566"/>
              <a:gd name="connsiteY37" fmla="*/ 1345957 h 4891433"/>
              <a:gd name="connsiteX38" fmla="*/ 2355717 w 3545566"/>
              <a:gd name="connsiteY38" fmla="*/ 1337248 h 4891433"/>
              <a:gd name="connsiteX39" fmla="*/ 2407968 w 3545566"/>
              <a:gd name="connsiteY39" fmla="*/ 1284997 h 4891433"/>
              <a:gd name="connsiteX40" fmla="*/ 2495054 w 3545566"/>
              <a:gd name="connsiteY40" fmla="*/ 1267580 h 4891433"/>
              <a:gd name="connsiteX41" fmla="*/ 2616974 w 3545566"/>
              <a:gd name="connsiteY41" fmla="*/ 1363374 h 4891433"/>
              <a:gd name="connsiteX42" fmla="*/ 2721477 w 3545566"/>
              <a:gd name="connsiteY42" fmla="*/ 1363374 h 4891433"/>
              <a:gd name="connsiteX43" fmla="*/ 2773728 w 3545566"/>
              <a:gd name="connsiteY43" fmla="*/ 1354665 h 4891433"/>
              <a:gd name="connsiteX44" fmla="*/ 2825980 w 3545566"/>
              <a:gd name="connsiteY44" fmla="*/ 1406917 h 4891433"/>
              <a:gd name="connsiteX45" fmla="*/ 2808563 w 3545566"/>
              <a:gd name="connsiteY45" fmla="*/ 1528837 h 4891433"/>
              <a:gd name="connsiteX46" fmla="*/ 2843397 w 3545566"/>
              <a:gd name="connsiteY46" fmla="*/ 1598505 h 4891433"/>
              <a:gd name="connsiteX47" fmla="*/ 2939191 w 3545566"/>
              <a:gd name="connsiteY47" fmla="*/ 1642048 h 4891433"/>
              <a:gd name="connsiteX48" fmla="*/ 2974026 w 3545566"/>
              <a:gd name="connsiteY48" fmla="*/ 1703008 h 4891433"/>
              <a:gd name="connsiteX49" fmla="*/ 2974026 w 3545566"/>
              <a:gd name="connsiteY49" fmla="*/ 1842345 h 4891433"/>
              <a:gd name="connsiteX50" fmla="*/ 2956608 w 3545566"/>
              <a:gd name="connsiteY50" fmla="*/ 1920723 h 4891433"/>
              <a:gd name="connsiteX51" fmla="*/ 3017568 w 3545566"/>
              <a:gd name="connsiteY51" fmla="*/ 1964265 h 4891433"/>
              <a:gd name="connsiteX52" fmla="*/ 3113363 w 3545566"/>
              <a:gd name="connsiteY52" fmla="*/ 1920723 h 4891433"/>
              <a:gd name="connsiteX53" fmla="*/ 3183031 w 3545566"/>
              <a:gd name="connsiteY53" fmla="*/ 1877180 h 4891433"/>
              <a:gd name="connsiteX54" fmla="*/ 3191740 w 3545566"/>
              <a:gd name="connsiteY54" fmla="*/ 1798803 h 4891433"/>
              <a:gd name="connsiteX55" fmla="*/ 3148197 w 3545566"/>
              <a:gd name="connsiteY55" fmla="*/ 1711717 h 4891433"/>
              <a:gd name="connsiteX56" fmla="*/ 3165614 w 3545566"/>
              <a:gd name="connsiteY56" fmla="*/ 1598505 h 4891433"/>
              <a:gd name="connsiteX57" fmla="*/ 3278826 w 3545566"/>
              <a:gd name="connsiteY57" fmla="*/ 1624631 h 4891433"/>
              <a:gd name="connsiteX58" fmla="*/ 3339786 w 3545566"/>
              <a:gd name="connsiteY58" fmla="*/ 1572380 h 4891433"/>
              <a:gd name="connsiteX59" fmla="*/ 3400746 w 3545566"/>
              <a:gd name="connsiteY59" fmla="*/ 1615923 h 4891433"/>
              <a:gd name="connsiteX60" fmla="*/ 3461706 w 3545566"/>
              <a:gd name="connsiteY60" fmla="*/ 1537545 h 4891433"/>
              <a:gd name="connsiteX61" fmla="*/ 3540083 w 3545566"/>
              <a:gd name="connsiteY61" fmla="*/ 1589797 h 4891433"/>
              <a:gd name="connsiteX62" fmla="*/ 3531374 w 3545566"/>
              <a:gd name="connsiteY62" fmla="*/ 1729134 h 4891433"/>
              <a:gd name="connsiteX63" fmla="*/ 3470414 w 3545566"/>
              <a:gd name="connsiteY63" fmla="*/ 1790094 h 4891433"/>
              <a:gd name="connsiteX64" fmla="*/ 3392037 w 3545566"/>
              <a:gd name="connsiteY64" fmla="*/ 1868471 h 4891433"/>
              <a:gd name="connsiteX65" fmla="*/ 3304951 w 3545566"/>
              <a:gd name="connsiteY65" fmla="*/ 1929431 h 4891433"/>
              <a:gd name="connsiteX66" fmla="*/ 3217866 w 3545566"/>
              <a:gd name="connsiteY66" fmla="*/ 1999100 h 4891433"/>
              <a:gd name="connsiteX67" fmla="*/ 3191740 w 3545566"/>
              <a:gd name="connsiteY67" fmla="*/ 2025225 h 4891433"/>
              <a:gd name="connsiteX68" fmla="*/ 3130780 w 3545566"/>
              <a:gd name="connsiteY68" fmla="*/ 1990391 h 4891433"/>
              <a:gd name="connsiteX69" fmla="*/ 3087237 w 3545566"/>
              <a:gd name="connsiteY69" fmla="*/ 2042643 h 4891433"/>
              <a:gd name="connsiteX70" fmla="*/ 3043694 w 3545566"/>
              <a:gd name="connsiteY70" fmla="*/ 2086185 h 4891433"/>
              <a:gd name="connsiteX71" fmla="*/ 2939191 w 3545566"/>
              <a:gd name="connsiteY71" fmla="*/ 2138437 h 4891433"/>
              <a:gd name="connsiteX72" fmla="*/ 2991443 w 3545566"/>
              <a:gd name="connsiteY72" fmla="*/ 2234231 h 4891433"/>
              <a:gd name="connsiteX73" fmla="*/ 3052403 w 3545566"/>
              <a:gd name="connsiteY73" fmla="*/ 2295191 h 4891433"/>
              <a:gd name="connsiteX74" fmla="*/ 3069820 w 3545566"/>
              <a:gd name="connsiteY74" fmla="*/ 2364860 h 4891433"/>
              <a:gd name="connsiteX75" fmla="*/ 3026277 w 3545566"/>
              <a:gd name="connsiteY75" fmla="*/ 2425820 h 4891433"/>
              <a:gd name="connsiteX76" fmla="*/ 2947900 w 3545566"/>
              <a:gd name="connsiteY76" fmla="*/ 2417111 h 4891433"/>
              <a:gd name="connsiteX77" fmla="*/ 2834688 w 3545566"/>
              <a:gd name="connsiteY77" fmla="*/ 2399694 h 4891433"/>
              <a:gd name="connsiteX78" fmla="*/ 2747603 w 3545566"/>
              <a:gd name="connsiteY78" fmla="*/ 2469363 h 4891433"/>
              <a:gd name="connsiteX79" fmla="*/ 2695351 w 3545566"/>
              <a:gd name="connsiteY79" fmla="*/ 2443237 h 4891433"/>
              <a:gd name="connsiteX80" fmla="*/ 2529888 w 3545566"/>
              <a:gd name="connsiteY80" fmla="*/ 2495488 h 4891433"/>
              <a:gd name="connsiteX81" fmla="*/ 2486346 w 3545566"/>
              <a:gd name="connsiteY81" fmla="*/ 2591283 h 4891433"/>
              <a:gd name="connsiteX82" fmla="*/ 2338300 w 3545566"/>
              <a:gd name="connsiteY82" fmla="*/ 2469363 h 4891433"/>
              <a:gd name="connsiteX83" fmla="*/ 2320883 w 3545566"/>
              <a:gd name="connsiteY83" fmla="*/ 2390985 h 4891433"/>
              <a:gd name="connsiteX84" fmla="*/ 2172837 w 3545566"/>
              <a:gd name="connsiteY84" fmla="*/ 2460654 h 4891433"/>
              <a:gd name="connsiteX85" fmla="*/ 2129294 w 3545566"/>
              <a:gd name="connsiteY85" fmla="*/ 2356151 h 4891433"/>
              <a:gd name="connsiteX86" fmla="*/ 2129294 w 3545566"/>
              <a:gd name="connsiteY86" fmla="*/ 2242940 h 4891433"/>
              <a:gd name="connsiteX87" fmla="*/ 2068334 w 3545566"/>
              <a:gd name="connsiteY87" fmla="*/ 2199397 h 4891433"/>
              <a:gd name="connsiteX88" fmla="*/ 1972540 w 3545566"/>
              <a:gd name="connsiteY88" fmla="*/ 2129728 h 4891433"/>
              <a:gd name="connsiteX89" fmla="*/ 1902871 w 3545566"/>
              <a:gd name="connsiteY89" fmla="*/ 2051351 h 4891433"/>
              <a:gd name="connsiteX90" fmla="*/ 1763534 w 3545566"/>
              <a:gd name="connsiteY90" fmla="*/ 2103603 h 4891433"/>
              <a:gd name="connsiteX91" fmla="*/ 1606780 w 3545566"/>
              <a:gd name="connsiteY91" fmla="*/ 2173271 h 4891433"/>
              <a:gd name="connsiteX92" fmla="*/ 1458734 w 3545566"/>
              <a:gd name="connsiteY92" fmla="*/ 2434528 h 4891433"/>
              <a:gd name="connsiteX93" fmla="*/ 1389066 w 3545566"/>
              <a:gd name="connsiteY93" fmla="*/ 2721911 h 4891433"/>
              <a:gd name="connsiteX94" fmla="*/ 1389066 w 3545566"/>
              <a:gd name="connsiteY94" fmla="*/ 2887374 h 4891433"/>
              <a:gd name="connsiteX95" fmla="*/ 1467443 w 3545566"/>
              <a:gd name="connsiteY95" fmla="*/ 3235717 h 4891433"/>
              <a:gd name="connsiteX96" fmla="*/ 1467443 w 3545566"/>
              <a:gd name="connsiteY96" fmla="*/ 3392471 h 4891433"/>
              <a:gd name="connsiteX97" fmla="*/ 1458734 w 3545566"/>
              <a:gd name="connsiteY97" fmla="*/ 3592768 h 4891433"/>
              <a:gd name="connsiteX98" fmla="*/ 1484860 w 3545566"/>
              <a:gd name="connsiteY98" fmla="*/ 3705980 h 4891433"/>
              <a:gd name="connsiteX99" fmla="*/ 1537111 w 3545566"/>
              <a:gd name="connsiteY99" fmla="*/ 3793065 h 4891433"/>
              <a:gd name="connsiteX100" fmla="*/ 1676448 w 3545566"/>
              <a:gd name="connsiteY100" fmla="*/ 3888860 h 4891433"/>
              <a:gd name="connsiteX101" fmla="*/ 1841911 w 3545566"/>
              <a:gd name="connsiteY101" fmla="*/ 3984654 h 4891433"/>
              <a:gd name="connsiteX102" fmla="*/ 1876746 w 3545566"/>
              <a:gd name="connsiteY102" fmla="*/ 4141408 h 4891433"/>
              <a:gd name="connsiteX103" fmla="*/ 1850620 w 3545566"/>
              <a:gd name="connsiteY103" fmla="*/ 4272037 h 4891433"/>
              <a:gd name="connsiteX104" fmla="*/ 1789660 w 3545566"/>
              <a:gd name="connsiteY104" fmla="*/ 4437500 h 4891433"/>
              <a:gd name="connsiteX105" fmla="*/ 1824494 w 3545566"/>
              <a:gd name="connsiteY105" fmla="*/ 4611671 h 4891433"/>
              <a:gd name="connsiteX106" fmla="*/ 1833203 w 3545566"/>
              <a:gd name="connsiteY106" fmla="*/ 4707465 h 4891433"/>
              <a:gd name="connsiteX107" fmla="*/ 1728700 w 3545566"/>
              <a:gd name="connsiteY107" fmla="*/ 4698757 h 4891433"/>
              <a:gd name="connsiteX108" fmla="*/ 1772243 w 3545566"/>
              <a:gd name="connsiteY108" fmla="*/ 4768425 h 4891433"/>
              <a:gd name="connsiteX109" fmla="*/ 1693866 w 3545566"/>
              <a:gd name="connsiteY109" fmla="*/ 4838094 h 4891433"/>
              <a:gd name="connsiteX110" fmla="*/ 1624197 w 3545566"/>
              <a:gd name="connsiteY110" fmla="*/ 4890345 h 4891433"/>
              <a:gd name="connsiteX111" fmla="*/ 1545820 w 3545566"/>
              <a:gd name="connsiteY111" fmla="*/ 4864220 h 4891433"/>
              <a:gd name="connsiteX112" fmla="*/ 1598071 w 3545566"/>
              <a:gd name="connsiteY112" fmla="*/ 4759717 h 4891433"/>
              <a:gd name="connsiteX113" fmla="*/ 1711283 w 3545566"/>
              <a:gd name="connsiteY113" fmla="*/ 4629088 h 4891433"/>
              <a:gd name="connsiteX114" fmla="*/ 1763534 w 3545566"/>
              <a:gd name="connsiteY114" fmla="*/ 4542003 h 4891433"/>
              <a:gd name="connsiteX115" fmla="*/ 1737408 w 3545566"/>
              <a:gd name="connsiteY115" fmla="*/ 4359123 h 4891433"/>
              <a:gd name="connsiteX116" fmla="*/ 1685157 w 3545566"/>
              <a:gd name="connsiteY116" fmla="*/ 4272037 h 4891433"/>
              <a:gd name="connsiteX117" fmla="*/ 1615488 w 3545566"/>
              <a:gd name="connsiteY117" fmla="*/ 4167534 h 4891433"/>
              <a:gd name="connsiteX118" fmla="*/ 1659031 w 3545566"/>
              <a:gd name="connsiteY118" fmla="*/ 4089157 h 4891433"/>
              <a:gd name="connsiteX119" fmla="*/ 1624197 w 3545566"/>
              <a:gd name="connsiteY119" fmla="*/ 4010780 h 4891433"/>
              <a:gd name="connsiteX120" fmla="*/ 1519694 w 3545566"/>
              <a:gd name="connsiteY120" fmla="*/ 3958528 h 4891433"/>
              <a:gd name="connsiteX121" fmla="*/ 1423900 w 3545566"/>
              <a:gd name="connsiteY121" fmla="*/ 3819191 h 4891433"/>
              <a:gd name="connsiteX122" fmla="*/ 1328106 w 3545566"/>
              <a:gd name="connsiteY122" fmla="*/ 3645020 h 4891433"/>
              <a:gd name="connsiteX123" fmla="*/ 1206186 w 3545566"/>
              <a:gd name="connsiteY123" fmla="*/ 3627603 h 4891433"/>
              <a:gd name="connsiteX124" fmla="*/ 1127808 w 3545566"/>
              <a:gd name="connsiteY124" fmla="*/ 3540517 h 4891433"/>
              <a:gd name="connsiteX125" fmla="*/ 1049431 w 3545566"/>
              <a:gd name="connsiteY125" fmla="*/ 3462140 h 4891433"/>
              <a:gd name="connsiteX126" fmla="*/ 1049431 w 3545566"/>
              <a:gd name="connsiteY126" fmla="*/ 3409888 h 4891433"/>
              <a:gd name="connsiteX127" fmla="*/ 997180 w 3545566"/>
              <a:gd name="connsiteY127" fmla="*/ 3383763 h 4891433"/>
              <a:gd name="connsiteX128" fmla="*/ 1084266 w 3545566"/>
              <a:gd name="connsiteY128" fmla="*/ 3235717 h 4891433"/>
              <a:gd name="connsiteX129" fmla="*/ 1049431 w 3545566"/>
              <a:gd name="connsiteY129" fmla="*/ 3139923 h 4891433"/>
              <a:gd name="connsiteX130" fmla="*/ 936220 w 3545566"/>
              <a:gd name="connsiteY130" fmla="*/ 3157340 h 4891433"/>
              <a:gd name="connsiteX131" fmla="*/ 892677 w 3545566"/>
              <a:gd name="connsiteY131" fmla="*/ 3227008 h 4891433"/>
              <a:gd name="connsiteX132" fmla="*/ 831717 w 3545566"/>
              <a:gd name="connsiteY132" fmla="*/ 3131214 h 4891433"/>
              <a:gd name="connsiteX133" fmla="*/ 762048 w 3545566"/>
              <a:gd name="connsiteY133" fmla="*/ 3113797 h 4891433"/>
              <a:gd name="connsiteX134" fmla="*/ 657546 w 3545566"/>
              <a:gd name="connsiteY134" fmla="*/ 3157340 h 4891433"/>
              <a:gd name="connsiteX135" fmla="*/ 614003 w 3545566"/>
              <a:gd name="connsiteY135" fmla="*/ 3061545 h 4891433"/>
              <a:gd name="connsiteX136" fmla="*/ 727214 w 3545566"/>
              <a:gd name="connsiteY136" fmla="*/ 3026711 h 4891433"/>
              <a:gd name="connsiteX137" fmla="*/ 753340 w 3545566"/>
              <a:gd name="connsiteY137" fmla="*/ 2948334 h 4891433"/>
              <a:gd name="connsiteX138" fmla="*/ 805591 w 3545566"/>
              <a:gd name="connsiteY138" fmla="*/ 2835123 h 4891433"/>
              <a:gd name="connsiteX139" fmla="*/ 901386 w 3545566"/>
              <a:gd name="connsiteY139" fmla="*/ 2678368 h 4891433"/>
              <a:gd name="connsiteX140" fmla="*/ 840426 w 3545566"/>
              <a:gd name="connsiteY140" fmla="*/ 2617408 h 4891433"/>
              <a:gd name="connsiteX141" fmla="*/ 840426 w 3545566"/>
              <a:gd name="connsiteY141" fmla="*/ 2556448 h 4891433"/>
              <a:gd name="connsiteX142" fmla="*/ 857843 w 3545566"/>
              <a:gd name="connsiteY142" fmla="*/ 2373568 h 4891433"/>
              <a:gd name="connsiteX143" fmla="*/ 805591 w 3545566"/>
              <a:gd name="connsiteY143" fmla="*/ 2164563 h 4891433"/>
              <a:gd name="connsiteX144" fmla="*/ 727214 w 3545566"/>
              <a:gd name="connsiteY144" fmla="*/ 2112311 h 4891433"/>
              <a:gd name="connsiteX145" fmla="*/ 666254 w 3545566"/>
              <a:gd name="connsiteY145" fmla="*/ 2199397 h 4891433"/>
              <a:gd name="connsiteX146" fmla="*/ 587877 w 3545566"/>
              <a:gd name="connsiteY146" fmla="*/ 2364860 h 4891433"/>
              <a:gd name="connsiteX147" fmla="*/ 518208 w 3545566"/>
              <a:gd name="connsiteY147" fmla="*/ 2417111 h 4891433"/>
              <a:gd name="connsiteX148" fmla="*/ 500791 w 3545566"/>
              <a:gd name="connsiteY148" fmla="*/ 2347443 h 4891433"/>
              <a:gd name="connsiteX149" fmla="*/ 509500 w 3545566"/>
              <a:gd name="connsiteY149" fmla="*/ 2242940 h 4891433"/>
              <a:gd name="connsiteX150" fmla="*/ 413706 w 3545566"/>
              <a:gd name="connsiteY150" fmla="*/ 2225523 h 4891433"/>
              <a:gd name="connsiteX151" fmla="*/ 256951 w 3545566"/>
              <a:gd name="connsiteY151" fmla="*/ 2225523 h 4891433"/>
              <a:gd name="connsiteX152" fmla="*/ 222117 w 3545566"/>
              <a:gd name="connsiteY152" fmla="*/ 2190688 h 4891433"/>
              <a:gd name="connsiteX153" fmla="*/ 300494 w 3545566"/>
              <a:gd name="connsiteY153" fmla="*/ 2094894 h 4891433"/>
              <a:gd name="connsiteX154" fmla="*/ 248243 w 3545566"/>
              <a:gd name="connsiteY154" fmla="*/ 1946848 h 4891433"/>
              <a:gd name="connsiteX155" fmla="*/ 143740 w 3545566"/>
              <a:gd name="connsiteY155" fmla="*/ 1807511 h 4891433"/>
              <a:gd name="connsiteX156" fmla="*/ 143740 w 3545566"/>
              <a:gd name="connsiteY156" fmla="*/ 1807511 h 4891433"/>
              <a:gd name="connsiteX157" fmla="*/ 143740 w 3545566"/>
              <a:gd name="connsiteY157" fmla="*/ 1807511 h 4891433"/>
              <a:gd name="connsiteX158" fmla="*/ 230826 w 3545566"/>
              <a:gd name="connsiteY158" fmla="*/ 1729134 h 4891433"/>
              <a:gd name="connsiteX159" fmla="*/ 300494 w 3545566"/>
              <a:gd name="connsiteY159" fmla="*/ 1598505 h 4891433"/>
              <a:gd name="connsiteX160" fmla="*/ 431123 w 3545566"/>
              <a:gd name="connsiteY160" fmla="*/ 1624631 h 4891433"/>
              <a:gd name="connsiteX161" fmla="*/ 509500 w 3545566"/>
              <a:gd name="connsiteY161" fmla="*/ 1581088 h 4891433"/>
              <a:gd name="connsiteX162" fmla="*/ 544334 w 3545566"/>
              <a:gd name="connsiteY162" fmla="*/ 1546254 h 4891433"/>
              <a:gd name="connsiteX163" fmla="*/ 587877 w 3545566"/>
              <a:gd name="connsiteY163" fmla="*/ 1528837 h 4891433"/>
              <a:gd name="connsiteX164" fmla="*/ 631420 w 3545566"/>
              <a:gd name="connsiteY164" fmla="*/ 1459168 h 4891433"/>
              <a:gd name="connsiteX165" fmla="*/ 640128 w 3545566"/>
              <a:gd name="connsiteY165" fmla="*/ 1372083 h 4891433"/>
              <a:gd name="connsiteX166" fmla="*/ 683671 w 3545566"/>
              <a:gd name="connsiteY166" fmla="*/ 1319831 h 4891433"/>
              <a:gd name="connsiteX167" fmla="*/ 831717 w 3545566"/>
              <a:gd name="connsiteY167" fmla="*/ 1354665 h 4891433"/>
              <a:gd name="connsiteX168" fmla="*/ 910094 w 3545566"/>
              <a:gd name="connsiteY168" fmla="*/ 1319831 h 4891433"/>
              <a:gd name="connsiteX169" fmla="*/ 988471 w 3545566"/>
              <a:gd name="connsiteY169" fmla="*/ 1189203 h 4891433"/>
              <a:gd name="connsiteX170" fmla="*/ 988471 w 3545566"/>
              <a:gd name="connsiteY170" fmla="*/ 1136951 h 4891433"/>
              <a:gd name="connsiteX171" fmla="*/ 936220 w 3545566"/>
              <a:gd name="connsiteY171" fmla="*/ 1075991 h 4891433"/>
              <a:gd name="connsiteX172" fmla="*/ 831717 w 3545566"/>
              <a:gd name="connsiteY172" fmla="*/ 1023740 h 4891433"/>
              <a:gd name="connsiteX173" fmla="*/ 762048 w 3545566"/>
              <a:gd name="connsiteY173" fmla="*/ 971488 h 4891433"/>
              <a:gd name="connsiteX174" fmla="*/ 788174 w 3545566"/>
              <a:gd name="connsiteY174" fmla="*/ 866985 h 4891433"/>
              <a:gd name="connsiteX175" fmla="*/ 875260 w 3545566"/>
              <a:gd name="connsiteY175" fmla="*/ 849568 h 4891433"/>
              <a:gd name="connsiteX176" fmla="*/ 944928 w 3545566"/>
              <a:gd name="connsiteY176" fmla="*/ 814734 h 4891433"/>
              <a:gd name="connsiteX177" fmla="*/ 936220 w 3545566"/>
              <a:gd name="connsiteY177" fmla="*/ 797317 h 4891433"/>
              <a:gd name="connsiteX178" fmla="*/ 953637 w 3545566"/>
              <a:gd name="connsiteY178" fmla="*/ 727648 h 4891433"/>
              <a:gd name="connsiteX179" fmla="*/ 883968 w 3545566"/>
              <a:gd name="connsiteY179" fmla="*/ 631854 h 4891433"/>
              <a:gd name="connsiteX180" fmla="*/ 823008 w 3545566"/>
              <a:gd name="connsiteY180" fmla="*/ 623145 h 4891433"/>
              <a:gd name="connsiteX181" fmla="*/ 762048 w 3545566"/>
              <a:gd name="connsiteY181" fmla="*/ 649271 h 4891433"/>
              <a:gd name="connsiteX182" fmla="*/ 683671 w 3545566"/>
              <a:gd name="connsiteY182" fmla="*/ 736357 h 4891433"/>
              <a:gd name="connsiteX183" fmla="*/ 666254 w 3545566"/>
              <a:gd name="connsiteY183" fmla="*/ 788608 h 4891433"/>
              <a:gd name="connsiteX184" fmla="*/ 587877 w 3545566"/>
              <a:gd name="connsiteY184" fmla="*/ 832151 h 4891433"/>
              <a:gd name="connsiteX185" fmla="*/ 526917 w 3545566"/>
              <a:gd name="connsiteY185" fmla="*/ 927945 h 4891433"/>
              <a:gd name="connsiteX186" fmla="*/ 448540 w 3545566"/>
              <a:gd name="connsiteY186" fmla="*/ 1049865 h 4891433"/>
              <a:gd name="connsiteX187" fmla="*/ 422414 w 3545566"/>
              <a:gd name="connsiteY187" fmla="*/ 1102117 h 4891433"/>
              <a:gd name="connsiteX188" fmla="*/ 335328 w 3545566"/>
              <a:gd name="connsiteY188" fmla="*/ 1119534 h 4891433"/>
              <a:gd name="connsiteX189" fmla="*/ 309203 w 3545566"/>
              <a:gd name="connsiteY189" fmla="*/ 1093408 h 4891433"/>
              <a:gd name="connsiteX190" fmla="*/ 265660 w 3545566"/>
              <a:gd name="connsiteY190" fmla="*/ 1075991 h 4891433"/>
              <a:gd name="connsiteX191" fmla="*/ 213408 w 3545566"/>
              <a:gd name="connsiteY191" fmla="*/ 1058574 h 4891433"/>
              <a:gd name="connsiteX192" fmla="*/ 56654 w 3545566"/>
              <a:gd name="connsiteY192" fmla="*/ 1128243 h 4891433"/>
              <a:gd name="connsiteX193" fmla="*/ 4403 w 3545566"/>
              <a:gd name="connsiteY193" fmla="*/ 1102117 h 489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3545566" h="4891433">
                <a:moveTo>
                  <a:pt x="4403" y="1102117"/>
                </a:moveTo>
                <a:cubicBezTo>
                  <a:pt x="21820" y="1075991"/>
                  <a:pt x="116163" y="1016482"/>
                  <a:pt x="161157" y="971488"/>
                </a:cubicBezTo>
                <a:cubicBezTo>
                  <a:pt x="206151" y="926494"/>
                  <a:pt x="245340" y="917785"/>
                  <a:pt x="274368" y="832151"/>
                </a:cubicBezTo>
                <a:cubicBezTo>
                  <a:pt x="303397" y="746517"/>
                  <a:pt x="304848" y="537511"/>
                  <a:pt x="335328" y="457683"/>
                </a:cubicBezTo>
                <a:cubicBezTo>
                  <a:pt x="365808" y="377855"/>
                  <a:pt x="426768" y="383660"/>
                  <a:pt x="457248" y="353180"/>
                </a:cubicBezTo>
                <a:cubicBezTo>
                  <a:pt x="487728" y="322700"/>
                  <a:pt x="484825" y="298026"/>
                  <a:pt x="518208" y="274803"/>
                </a:cubicBezTo>
                <a:cubicBezTo>
                  <a:pt x="551591" y="251580"/>
                  <a:pt x="657546" y="213843"/>
                  <a:pt x="657546" y="213843"/>
                </a:cubicBezTo>
                <a:lnTo>
                  <a:pt x="927511" y="91923"/>
                </a:lnTo>
                <a:cubicBezTo>
                  <a:pt x="997179" y="59992"/>
                  <a:pt x="1036368" y="36768"/>
                  <a:pt x="1075557" y="22254"/>
                </a:cubicBezTo>
                <a:cubicBezTo>
                  <a:pt x="1114746" y="7740"/>
                  <a:pt x="1142323" y="-8226"/>
                  <a:pt x="1162643" y="4837"/>
                </a:cubicBezTo>
                <a:cubicBezTo>
                  <a:pt x="1182963" y="17900"/>
                  <a:pt x="1194574" y="64345"/>
                  <a:pt x="1197477" y="100631"/>
                </a:cubicBezTo>
                <a:cubicBezTo>
                  <a:pt x="1200380" y="136917"/>
                  <a:pt x="1177157" y="190620"/>
                  <a:pt x="1180060" y="222551"/>
                </a:cubicBezTo>
                <a:cubicBezTo>
                  <a:pt x="1182963" y="254482"/>
                  <a:pt x="1216345" y="244323"/>
                  <a:pt x="1214894" y="292220"/>
                </a:cubicBezTo>
                <a:cubicBezTo>
                  <a:pt x="1213443" y="340117"/>
                  <a:pt x="1155385" y="456231"/>
                  <a:pt x="1171351" y="509934"/>
                </a:cubicBezTo>
                <a:cubicBezTo>
                  <a:pt x="1187317" y="563637"/>
                  <a:pt x="1259888" y="592666"/>
                  <a:pt x="1310688" y="614437"/>
                </a:cubicBezTo>
                <a:cubicBezTo>
                  <a:pt x="1361488" y="636208"/>
                  <a:pt x="1476151" y="640563"/>
                  <a:pt x="1476151" y="640563"/>
                </a:cubicBezTo>
                <a:cubicBezTo>
                  <a:pt x="1512437" y="646369"/>
                  <a:pt x="1508083" y="637660"/>
                  <a:pt x="1528403" y="649271"/>
                </a:cubicBezTo>
                <a:cubicBezTo>
                  <a:pt x="1548723" y="660882"/>
                  <a:pt x="1569043" y="704425"/>
                  <a:pt x="1598071" y="710231"/>
                </a:cubicBezTo>
                <a:cubicBezTo>
                  <a:pt x="1627099" y="716037"/>
                  <a:pt x="1670643" y="679751"/>
                  <a:pt x="1702574" y="684105"/>
                </a:cubicBezTo>
                <a:cubicBezTo>
                  <a:pt x="1734505" y="688459"/>
                  <a:pt x="1763534" y="737808"/>
                  <a:pt x="1789660" y="736357"/>
                </a:cubicBezTo>
                <a:cubicBezTo>
                  <a:pt x="1815786" y="734906"/>
                  <a:pt x="1841911" y="701523"/>
                  <a:pt x="1859328" y="675397"/>
                </a:cubicBezTo>
                <a:cubicBezTo>
                  <a:pt x="1876745" y="649271"/>
                  <a:pt x="1881100" y="608632"/>
                  <a:pt x="1894163" y="579603"/>
                </a:cubicBezTo>
                <a:cubicBezTo>
                  <a:pt x="1907226" y="550574"/>
                  <a:pt x="1914483" y="512836"/>
                  <a:pt x="1937706" y="501225"/>
                </a:cubicBezTo>
                <a:cubicBezTo>
                  <a:pt x="1960929" y="489614"/>
                  <a:pt x="2010277" y="491065"/>
                  <a:pt x="2033500" y="509934"/>
                </a:cubicBezTo>
                <a:cubicBezTo>
                  <a:pt x="2056723" y="528803"/>
                  <a:pt x="2065432" y="605729"/>
                  <a:pt x="2077043" y="614437"/>
                </a:cubicBezTo>
                <a:cubicBezTo>
                  <a:pt x="2088654" y="623145"/>
                  <a:pt x="2088654" y="543317"/>
                  <a:pt x="2103168" y="562185"/>
                </a:cubicBezTo>
                <a:cubicBezTo>
                  <a:pt x="2117682" y="581053"/>
                  <a:pt x="2152517" y="692814"/>
                  <a:pt x="2164128" y="727648"/>
                </a:cubicBezTo>
                <a:cubicBezTo>
                  <a:pt x="2175739" y="762482"/>
                  <a:pt x="2178643" y="749420"/>
                  <a:pt x="2172837" y="771191"/>
                </a:cubicBezTo>
                <a:cubicBezTo>
                  <a:pt x="2167031" y="792962"/>
                  <a:pt x="2132197" y="820540"/>
                  <a:pt x="2129294" y="858277"/>
                </a:cubicBezTo>
                <a:cubicBezTo>
                  <a:pt x="2126391" y="896014"/>
                  <a:pt x="2148163" y="962780"/>
                  <a:pt x="2155420" y="997614"/>
                </a:cubicBezTo>
                <a:cubicBezTo>
                  <a:pt x="2162677" y="1032448"/>
                  <a:pt x="2152517" y="1061477"/>
                  <a:pt x="2172837" y="1067283"/>
                </a:cubicBezTo>
                <a:cubicBezTo>
                  <a:pt x="2193157" y="1073089"/>
                  <a:pt x="2252666" y="1038254"/>
                  <a:pt x="2277340" y="1032448"/>
                </a:cubicBezTo>
                <a:cubicBezTo>
                  <a:pt x="2302014" y="1026642"/>
                  <a:pt x="2315077" y="1022288"/>
                  <a:pt x="2320883" y="1032448"/>
                </a:cubicBezTo>
                <a:cubicBezTo>
                  <a:pt x="2326689" y="1042608"/>
                  <a:pt x="2323786" y="1073088"/>
                  <a:pt x="2312174" y="1093408"/>
                </a:cubicBezTo>
                <a:cubicBezTo>
                  <a:pt x="2300563" y="1113728"/>
                  <a:pt x="2267180" y="1136951"/>
                  <a:pt x="2251214" y="1154368"/>
                </a:cubicBezTo>
                <a:cubicBezTo>
                  <a:pt x="2235248" y="1171785"/>
                  <a:pt x="2220734" y="1176140"/>
                  <a:pt x="2216380" y="1197911"/>
                </a:cubicBezTo>
                <a:cubicBezTo>
                  <a:pt x="2212026" y="1219682"/>
                  <a:pt x="2216380" y="1260323"/>
                  <a:pt x="2225088" y="1284997"/>
                </a:cubicBezTo>
                <a:cubicBezTo>
                  <a:pt x="2233797" y="1309671"/>
                  <a:pt x="2246860" y="1337249"/>
                  <a:pt x="2268631" y="1345957"/>
                </a:cubicBezTo>
                <a:cubicBezTo>
                  <a:pt x="2290403" y="1354666"/>
                  <a:pt x="2332494" y="1347408"/>
                  <a:pt x="2355717" y="1337248"/>
                </a:cubicBezTo>
                <a:cubicBezTo>
                  <a:pt x="2378940" y="1327088"/>
                  <a:pt x="2384745" y="1296608"/>
                  <a:pt x="2407968" y="1284997"/>
                </a:cubicBezTo>
                <a:cubicBezTo>
                  <a:pt x="2431191" y="1273386"/>
                  <a:pt x="2460220" y="1254517"/>
                  <a:pt x="2495054" y="1267580"/>
                </a:cubicBezTo>
                <a:cubicBezTo>
                  <a:pt x="2529888" y="1280643"/>
                  <a:pt x="2579237" y="1347408"/>
                  <a:pt x="2616974" y="1363374"/>
                </a:cubicBezTo>
                <a:cubicBezTo>
                  <a:pt x="2654711" y="1379340"/>
                  <a:pt x="2695351" y="1364825"/>
                  <a:pt x="2721477" y="1363374"/>
                </a:cubicBezTo>
                <a:cubicBezTo>
                  <a:pt x="2747603" y="1361923"/>
                  <a:pt x="2756311" y="1347408"/>
                  <a:pt x="2773728" y="1354665"/>
                </a:cubicBezTo>
                <a:cubicBezTo>
                  <a:pt x="2791145" y="1361922"/>
                  <a:pt x="2820174" y="1377888"/>
                  <a:pt x="2825980" y="1406917"/>
                </a:cubicBezTo>
                <a:cubicBezTo>
                  <a:pt x="2831786" y="1435946"/>
                  <a:pt x="2805660" y="1496906"/>
                  <a:pt x="2808563" y="1528837"/>
                </a:cubicBezTo>
                <a:cubicBezTo>
                  <a:pt x="2811466" y="1560768"/>
                  <a:pt x="2821626" y="1579637"/>
                  <a:pt x="2843397" y="1598505"/>
                </a:cubicBezTo>
                <a:cubicBezTo>
                  <a:pt x="2865168" y="1617374"/>
                  <a:pt x="2917420" y="1624631"/>
                  <a:pt x="2939191" y="1642048"/>
                </a:cubicBezTo>
                <a:cubicBezTo>
                  <a:pt x="2960963" y="1659465"/>
                  <a:pt x="2968220" y="1669625"/>
                  <a:pt x="2974026" y="1703008"/>
                </a:cubicBezTo>
                <a:cubicBezTo>
                  <a:pt x="2979832" y="1736391"/>
                  <a:pt x="2976929" y="1806059"/>
                  <a:pt x="2974026" y="1842345"/>
                </a:cubicBezTo>
                <a:cubicBezTo>
                  <a:pt x="2971123" y="1878631"/>
                  <a:pt x="2949351" y="1900403"/>
                  <a:pt x="2956608" y="1920723"/>
                </a:cubicBezTo>
                <a:cubicBezTo>
                  <a:pt x="2963865" y="1941043"/>
                  <a:pt x="2991442" y="1964265"/>
                  <a:pt x="3017568" y="1964265"/>
                </a:cubicBezTo>
                <a:cubicBezTo>
                  <a:pt x="3043694" y="1964265"/>
                  <a:pt x="3085786" y="1935237"/>
                  <a:pt x="3113363" y="1920723"/>
                </a:cubicBezTo>
                <a:cubicBezTo>
                  <a:pt x="3140940" y="1906209"/>
                  <a:pt x="3169968" y="1897500"/>
                  <a:pt x="3183031" y="1877180"/>
                </a:cubicBezTo>
                <a:cubicBezTo>
                  <a:pt x="3196094" y="1856860"/>
                  <a:pt x="3197546" y="1826380"/>
                  <a:pt x="3191740" y="1798803"/>
                </a:cubicBezTo>
                <a:cubicBezTo>
                  <a:pt x="3185934" y="1771226"/>
                  <a:pt x="3152551" y="1745100"/>
                  <a:pt x="3148197" y="1711717"/>
                </a:cubicBezTo>
                <a:cubicBezTo>
                  <a:pt x="3143843" y="1678334"/>
                  <a:pt x="3143843" y="1613019"/>
                  <a:pt x="3165614" y="1598505"/>
                </a:cubicBezTo>
                <a:cubicBezTo>
                  <a:pt x="3187386" y="1583991"/>
                  <a:pt x="3249798" y="1628985"/>
                  <a:pt x="3278826" y="1624631"/>
                </a:cubicBezTo>
                <a:cubicBezTo>
                  <a:pt x="3307854" y="1620277"/>
                  <a:pt x="3319466" y="1573831"/>
                  <a:pt x="3339786" y="1572380"/>
                </a:cubicBezTo>
                <a:cubicBezTo>
                  <a:pt x="3360106" y="1570929"/>
                  <a:pt x="3380426" y="1621729"/>
                  <a:pt x="3400746" y="1615923"/>
                </a:cubicBezTo>
                <a:cubicBezTo>
                  <a:pt x="3421066" y="1610117"/>
                  <a:pt x="3438483" y="1541899"/>
                  <a:pt x="3461706" y="1537545"/>
                </a:cubicBezTo>
                <a:cubicBezTo>
                  <a:pt x="3484929" y="1533191"/>
                  <a:pt x="3528472" y="1557866"/>
                  <a:pt x="3540083" y="1589797"/>
                </a:cubicBezTo>
                <a:cubicBezTo>
                  <a:pt x="3551694" y="1621728"/>
                  <a:pt x="3542986" y="1695751"/>
                  <a:pt x="3531374" y="1729134"/>
                </a:cubicBezTo>
                <a:cubicBezTo>
                  <a:pt x="3519763" y="1762517"/>
                  <a:pt x="3470414" y="1790094"/>
                  <a:pt x="3470414" y="1790094"/>
                </a:cubicBezTo>
                <a:cubicBezTo>
                  <a:pt x="3447191" y="1813317"/>
                  <a:pt x="3419614" y="1845248"/>
                  <a:pt x="3392037" y="1868471"/>
                </a:cubicBezTo>
                <a:cubicBezTo>
                  <a:pt x="3364460" y="1891694"/>
                  <a:pt x="3333979" y="1907660"/>
                  <a:pt x="3304951" y="1929431"/>
                </a:cubicBezTo>
                <a:cubicBezTo>
                  <a:pt x="3275923" y="1951202"/>
                  <a:pt x="3217866" y="1999100"/>
                  <a:pt x="3217866" y="1999100"/>
                </a:cubicBezTo>
                <a:cubicBezTo>
                  <a:pt x="3198998" y="2015066"/>
                  <a:pt x="3206254" y="2026676"/>
                  <a:pt x="3191740" y="2025225"/>
                </a:cubicBezTo>
                <a:cubicBezTo>
                  <a:pt x="3177226" y="2023774"/>
                  <a:pt x="3148197" y="1987488"/>
                  <a:pt x="3130780" y="1990391"/>
                </a:cubicBezTo>
                <a:cubicBezTo>
                  <a:pt x="3113363" y="1993294"/>
                  <a:pt x="3101751" y="2026677"/>
                  <a:pt x="3087237" y="2042643"/>
                </a:cubicBezTo>
                <a:cubicBezTo>
                  <a:pt x="3072723" y="2058609"/>
                  <a:pt x="3068368" y="2070219"/>
                  <a:pt x="3043694" y="2086185"/>
                </a:cubicBezTo>
                <a:cubicBezTo>
                  <a:pt x="3019020" y="2102151"/>
                  <a:pt x="2947900" y="2113763"/>
                  <a:pt x="2939191" y="2138437"/>
                </a:cubicBezTo>
                <a:cubicBezTo>
                  <a:pt x="2930483" y="2163111"/>
                  <a:pt x="2972574" y="2208105"/>
                  <a:pt x="2991443" y="2234231"/>
                </a:cubicBezTo>
                <a:cubicBezTo>
                  <a:pt x="3010312" y="2260357"/>
                  <a:pt x="3039340" y="2273420"/>
                  <a:pt x="3052403" y="2295191"/>
                </a:cubicBezTo>
                <a:cubicBezTo>
                  <a:pt x="3065466" y="2316962"/>
                  <a:pt x="3074174" y="2343089"/>
                  <a:pt x="3069820" y="2364860"/>
                </a:cubicBezTo>
                <a:cubicBezTo>
                  <a:pt x="3065466" y="2386631"/>
                  <a:pt x="3046597" y="2417111"/>
                  <a:pt x="3026277" y="2425820"/>
                </a:cubicBezTo>
                <a:cubicBezTo>
                  <a:pt x="3005957" y="2434529"/>
                  <a:pt x="2979831" y="2421465"/>
                  <a:pt x="2947900" y="2417111"/>
                </a:cubicBezTo>
                <a:cubicBezTo>
                  <a:pt x="2915969" y="2412757"/>
                  <a:pt x="2868071" y="2390985"/>
                  <a:pt x="2834688" y="2399694"/>
                </a:cubicBezTo>
                <a:cubicBezTo>
                  <a:pt x="2801305" y="2408403"/>
                  <a:pt x="2770826" y="2462106"/>
                  <a:pt x="2747603" y="2469363"/>
                </a:cubicBezTo>
                <a:cubicBezTo>
                  <a:pt x="2724380" y="2476620"/>
                  <a:pt x="2731637" y="2438883"/>
                  <a:pt x="2695351" y="2443237"/>
                </a:cubicBezTo>
                <a:cubicBezTo>
                  <a:pt x="2659065" y="2447591"/>
                  <a:pt x="2564722" y="2470814"/>
                  <a:pt x="2529888" y="2495488"/>
                </a:cubicBezTo>
                <a:cubicBezTo>
                  <a:pt x="2495054" y="2520162"/>
                  <a:pt x="2518277" y="2595637"/>
                  <a:pt x="2486346" y="2591283"/>
                </a:cubicBezTo>
                <a:cubicBezTo>
                  <a:pt x="2454415" y="2586929"/>
                  <a:pt x="2365877" y="2502746"/>
                  <a:pt x="2338300" y="2469363"/>
                </a:cubicBezTo>
                <a:cubicBezTo>
                  <a:pt x="2310723" y="2435980"/>
                  <a:pt x="2348460" y="2392436"/>
                  <a:pt x="2320883" y="2390985"/>
                </a:cubicBezTo>
                <a:cubicBezTo>
                  <a:pt x="2293306" y="2389534"/>
                  <a:pt x="2204768" y="2466460"/>
                  <a:pt x="2172837" y="2460654"/>
                </a:cubicBezTo>
                <a:cubicBezTo>
                  <a:pt x="2140906" y="2454848"/>
                  <a:pt x="2136551" y="2392437"/>
                  <a:pt x="2129294" y="2356151"/>
                </a:cubicBezTo>
                <a:cubicBezTo>
                  <a:pt x="2122037" y="2319865"/>
                  <a:pt x="2139454" y="2269066"/>
                  <a:pt x="2129294" y="2242940"/>
                </a:cubicBezTo>
                <a:cubicBezTo>
                  <a:pt x="2119134" y="2216814"/>
                  <a:pt x="2068334" y="2199397"/>
                  <a:pt x="2068334" y="2199397"/>
                </a:cubicBezTo>
                <a:cubicBezTo>
                  <a:pt x="2042208" y="2180528"/>
                  <a:pt x="2000117" y="2154402"/>
                  <a:pt x="1972540" y="2129728"/>
                </a:cubicBezTo>
                <a:cubicBezTo>
                  <a:pt x="1944963" y="2105054"/>
                  <a:pt x="1937705" y="2055705"/>
                  <a:pt x="1902871" y="2051351"/>
                </a:cubicBezTo>
                <a:cubicBezTo>
                  <a:pt x="1868037" y="2046997"/>
                  <a:pt x="1812882" y="2083283"/>
                  <a:pt x="1763534" y="2103603"/>
                </a:cubicBezTo>
                <a:cubicBezTo>
                  <a:pt x="1714186" y="2123923"/>
                  <a:pt x="1657580" y="2118117"/>
                  <a:pt x="1606780" y="2173271"/>
                </a:cubicBezTo>
                <a:cubicBezTo>
                  <a:pt x="1555980" y="2228425"/>
                  <a:pt x="1495020" y="2343088"/>
                  <a:pt x="1458734" y="2434528"/>
                </a:cubicBezTo>
                <a:cubicBezTo>
                  <a:pt x="1422448" y="2525968"/>
                  <a:pt x="1400677" y="2646437"/>
                  <a:pt x="1389066" y="2721911"/>
                </a:cubicBezTo>
                <a:cubicBezTo>
                  <a:pt x="1377455" y="2797385"/>
                  <a:pt x="1376003" y="2801740"/>
                  <a:pt x="1389066" y="2887374"/>
                </a:cubicBezTo>
                <a:cubicBezTo>
                  <a:pt x="1402129" y="2973008"/>
                  <a:pt x="1454380" y="3151534"/>
                  <a:pt x="1467443" y="3235717"/>
                </a:cubicBezTo>
                <a:cubicBezTo>
                  <a:pt x="1480506" y="3319900"/>
                  <a:pt x="1468894" y="3332963"/>
                  <a:pt x="1467443" y="3392471"/>
                </a:cubicBezTo>
                <a:cubicBezTo>
                  <a:pt x="1465992" y="3451979"/>
                  <a:pt x="1455831" y="3540517"/>
                  <a:pt x="1458734" y="3592768"/>
                </a:cubicBezTo>
                <a:cubicBezTo>
                  <a:pt x="1461637" y="3645020"/>
                  <a:pt x="1471797" y="3672597"/>
                  <a:pt x="1484860" y="3705980"/>
                </a:cubicBezTo>
                <a:cubicBezTo>
                  <a:pt x="1497923" y="3739363"/>
                  <a:pt x="1505180" y="3762585"/>
                  <a:pt x="1537111" y="3793065"/>
                </a:cubicBezTo>
                <a:cubicBezTo>
                  <a:pt x="1569042" y="3823545"/>
                  <a:pt x="1625648" y="3856929"/>
                  <a:pt x="1676448" y="3888860"/>
                </a:cubicBezTo>
                <a:cubicBezTo>
                  <a:pt x="1727248" y="3920791"/>
                  <a:pt x="1808528" y="3942563"/>
                  <a:pt x="1841911" y="3984654"/>
                </a:cubicBezTo>
                <a:cubicBezTo>
                  <a:pt x="1875294" y="4026745"/>
                  <a:pt x="1875295" y="4093511"/>
                  <a:pt x="1876746" y="4141408"/>
                </a:cubicBezTo>
                <a:cubicBezTo>
                  <a:pt x="1878197" y="4189305"/>
                  <a:pt x="1865134" y="4222688"/>
                  <a:pt x="1850620" y="4272037"/>
                </a:cubicBezTo>
                <a:cubicBezTo>
                  <a:pt x="1836106" y="4321386"/>
                  <a:pt x="1794014" y="4380894"/>
                  <a:pt x="1789660" y="4437500"/>
                </a:cubicBezTo>
                <a:cubicBezTo>
                  <a:pt x="1785306" y="4494106"/>
                  <a:pt x="1817237" y="4566677"/>
                  <a:pt x="1824494" y="4611671"/>
                </a:cubicBezTo>
                <a:cubicBezTo>
                  <a:pt x="1831751" y="4656665"/>
                  <a:pt x="1849169" y="4692951"/>
                  <a:pt x="1833203" y="4707465"/>
                </a:cubicBezTo>
                <a:cubicBezTo>
                  <a:pt x="1817237" y="4721979"/>
                  <a:pt x="1738860" y="4688597"/>
                  <a:pt x="1728700" y="4698757"/>
                </a:cubicBezTo>
                <a:cubicBezTo>
                  <a:pt x="1718540" y="4708917"/>
                  <a:pt x="1778049" y="4745202"/>
                  <a:pt x="1772243" y="4768425"/>
                </a:cubicBezTo>
                <a:cubicBezTo>
                  <a:pt x="1766437" y="4791648"/>
                  <a:pt x="1718540" y="4817774"/>
                  <a:pt x="1693866" y="4838094"/>
                </a:cubicBezTo>
                <a:cubicBezTo>
                  <a:pt x="1669192" y="4858414"/>
                  <a:pt x="1648871" y="4885991"/>
                  <a:pt x="1624197" y="4890345"/>
                </a:cubicBezTo>
                <a:cubicBezTo>
                  <a:pt x="1599523" y="4894699"/>
                  <a:pt x="1550174" y="4885991"/>
                  <a:pt x="1545820" y="4864220"/>
                </a:cubicBezTo>
                <a:cubicBezTo>
                  <a:pt x="1541466" y="4842449"/>
                  <a:pt x="1570494" y="4798906"/>
                  <a:pt x="1598071" y="4759717"/>
                </a:cubicBezTo>
                <a:cubicBezTo>
                  <a:pt x="1625648" y="4720528"/>
                  <a:pt x="1683706" y="4665374"/>
                  <a:pt x="1711283" y="4629088"/>
                </a:cubicBezTo>
                <a:cubicBezTo>
                  <a:pt x="1738860" y="4592802"/>
                  <a:pt x="1759180" y="4586997"/>
                  <a:pt x="1763534" y="4542003"/>
                </a:cubicBezTo>
                <a:cubicBezTo>
                  <a:pt x="1767888" y="4497009"/>
                  <a:pt x="1750471" y="4404117"/>
                  <a:pt x="1737408" y="4359123"/>
                </a:cubicBezTo>
                <a:cubicBezTo>
                  <a:pt x="1724345" y="4314129"/>
                  <a:pt x="1705477" y="4303969"/>
                  <a:pt x="1685157" y="4272037"/>
                </a:cubicBezTo>
                <a:cubicBezTo>
                  <a:pt x="1664837" y="4240105"/>
                  <a:pt x="1619842" y="4198014"/>
                  <a:pt x="1615488" y="4167534"/>
                </a:cubicBezTo>
                <a:cubicBezTo>
                  <a:pt x="1611134" y="4137054"/>
                  <a:pt x="1657580" y="4115283"/>
                  <a:pt x="1659031" y="4089157"/>
                </a:cubicBezTo>
                <a:cubicBezTo>
                  <a:pt x="1660482" y="4063031"/>
                  <a:pt x="1647420" y="4032552"/>
                  <a:pt x="1624197" y="4010780"/>
                </a:cubicBezTo>
                <a:cubicBezTo>
                  <a:pt x="1600974" y="3989009"/>
                  <a:pt x="1553077" y="3990460"/>
                  <a:pt x="1519694" y="3958528"/>
                </a:cubicBezTo>
                <a:cubicBezTo>
                  <a:pt x="1486311" y="3926597"/>
                  <a:pt x="1455831" y="3871442"/>
                  <a:pt x="1423900" y="3819191"/>
                </a:cubicBezTo>
                <a:cubicBezTo>
                  <a:pt x="1391969" y="3766940"/>
                  <a:pt x="1364392" y="3676951"/>
                  <a:pt x="1328106" y="3645020"/>
                </a:cubicBezTo>
                <a:cubicBezTo>
                  <a:pt x="1291820" y="3613089"/>
                  <a:pt x="1239569" y="3645020"/>
                  <a:pt x="1206186" y="3627603"/>
                </a:cubicBezTo>
                <a:cubicBezTo>
                  <a:pt x="1172803" y="3610186"/>
                  <a:pt x="1153934" y="3568094"/>
                  <a:pt x="1127808" y="3540517"/>
                </a:cubicBezTo>
                <a:cubicBezTo>
                  <a:pt x="1101682" y="3512940"/>
                  <a:pt x="1062494" y="3483911"/>
                  <a:pt x="1049431" y="3462140"/>
                </a:cubicBezTo>
                <a:cubicBezTo>
                  <a:pt x="1036368" y="3440369"/>
                  <a:pt x="1058139" y="3422951"/>
                  <a:pt x="1049431" y="3409888"/>
                </a:cubicBezTo>
                <a:cubicBezTo>
                  <a:pt x="1040723" y="3396825"/>
                  <a:pt x="991374" y="3412791"/>
                  <a:pt x="997180" y="3383763"/>
                </a:cubicBezTo>
                <a:cubicBezTo>
                  <a:pt x="1002986" y="3354735"/>
                  <a:pt x="1075558" y="3276357"/>
                  <a:pt x="1084266" y="3235717"/>
                </a:cubicBezTo>
                <a:cubicBezTo>
                  <a:pt x="1092975" y="3195077"/>
                  <a:pt x="1074105" y="3152986"/>
                  <a:pt x="1049431" y="3139923"/>
                </a:cubicBezTo>
                <a:cubicBezTo>
                  <a:pt x="1024757" y="3126860"/>
                  <a:pt x="962346" y="3142826"/>
                  <a:pt x="936220" y="3157340"/>
                </a:cubicBezTo>
                <a:cubicBezTo>
                  <a:pt x="910094" y="3171854"/>
                  <a:pt x="910094" y="3231362"/>
                  <a:pt x="892677" y="3227008"/>
                </a:cubicBezTo>
                <a:cubicBezTo>
                  <a:pt x="875260" y="3222654"/>
                  <a:pt x="853488" y="3150082"/>
                  <a:pt x="831717" y="3131214"/>
                </a:cubicBezTo>
                <a:cubicBezTo>
                  <a:pt x="809946" y="3112346"/>
                  <a:pt x="791076" y="3109443"/>
                  <a:pt x="762048" y="3113797"/>
                </a:cubicBezTo>
                <a:cubicBezTo>
                  <a:pt x="733020" y="3118151"/>
                  <a:pt x="682220" y="3166049"/>
                  <a:pt x="657546" y="3157340"/>
                </a:cubicBezTo>
                <a:cubicBezTo>
                  <a:pt x="632872" y="3148631"/>
                  <a:pt x="602392" y="3083317"/>
                  <a:pt x="614003" y="3061545"/>
                </a:cubicBezTo>
                <a:cubicBezTo>
                  <a:pt x="625614" y="3039774"/>
                  <a:pt x="703991" y="3045579"/>
                  <a:pt x="727214" y="3026711"/>
                </a:cubicBezTo>
                <a:cubicBezTo>
                  <a:pt x="750437" y="3007843"/>
                  <a:pt x="740277" y="2980265"/>
                  <a:pt x="753340" y="2948334"/>
                </a:cubicBezTo>
                <a:cubicBezTo>
                  <a:pt x="766403" y="2916403"/>
                  <a:pt x="780917" y="2880117"/>
                  <a:pt x="805591" y="2835123"/>
                </a:cubicBezTo>
                <a:cubicBezTo>
                  <a:pt x="830265" y="2790129"/>
                  <a:pt x="895580" y="2714654"/>
                  <a:pt x="901386" y="2678368"/>
                </a:cubicBezTo>
                <a:cubicBezTo>
                  <a:pt x="907192" y="2642082"/>
                  <a:pt x="850586" y="2637728"/>
                  <a:pt x="840426" y="2617408"/>
                </a:cubicBezTo>
                <a:cubicBezTo>
                  <a:pt x="830266" y="2597088"/>
                  <a:pt x="837523" y="2597088"/>
                  <a:pt x="840426" y="2556448"/>
                </a:cubicBezTo>
                <a:cubicBezTo>
                  <a:pt x="843329" y="2515808"/>
                  <a:pt x="863649" y="2438882"/>
                  <a:pt x="857843" y="2373568"/>
                </a:cubicBezTo>
                <a:cubicBezTo>
                  <a:pt x="852037" y="2308254"/>
                  <a:pt x="827362" y="2208106"/>
                  <a:pt x="805591" y="2164563"/>
                </a:cubicBezTo>
                <a:cubicBezTo>
                  <a:pt x="783820" y="2121020"/>
                  <a:pt x="750437" y="2106505"/>
                  <a:pt x="727214" y="2112311"/>
                </a:cubicBezTo>
                <a:cubicBezTo>
                  <a:pt x="703991" y="2118117"/>
                  <a:pt x="689477" y="2157306"/>
                  <a:pt x="666254" y="2199397"/>
                </a:cubicBezTo>
                <a:cubicBezTo>
                  <a:pt x="643031" y="2241488"/>
                  <a:pt x="612551" y="2328574"/>
                  <a:pt x="587877" y="2364860"/>
                </a:cubicBezTo>
                <a:cubicBezTo>
                  <a:pt x="563203" y="2401146"/>
                  <a:pt x="532722" y="2420014"/>
                  <a:pt x="518208" y="2417111"/>
                </a:cubicBezTo>
                <a:cubicBezTo>
                  <a:pt x="503694" y="2414208"/>
                  <a:pt x="502242" y="2376471"/>
                  <a:pt x="500791" y="2347443"/>
                </a:cubicBezTo>
                <a:cubicBezTo>
                  <a:pt x="499340" y="2318415"/>
                  <a:pt x="524014" y="2263260"/>
                  <a:pt x="509500" y="2242940"/>
                </a:cubicBezTo>
                <a:cubicBezTo>
                  <a:pt x="494986" y="2222620"/>
                  <a:pt x="455797" y="2228426"/>
                  <a:pt x="413706" y="2225523"/>
                </a:cubicBezTo>
                <a:cubicBezTo>
                  <a:pt x="371615" y="2222620"/>
                  <a:pt x="256951" y="2225523"/>
                  <a:pt x="256951" y="2225523"/>
                </a:cubicBezTo>
                <a:cubicBezTo>
                  <a:pt x="225020" y="2219717"/>
                  <a:pt x="214860" y="2212459"/>
                  <a:pt x="222117" y="2190688"/>
                </a:cubicBezTo>
                <a:cubicBezTo>
                  <a:pt x="229374" y="2168917"/>
                  <a:pt x="296140" y="2135534"/>
                  <a:pt x="300494" y="2094894"/>
                </a:cubicBezTo>
                <a:cubicBezTo>
                  <a:pt x="304848" y="2054254"/>
                  <a:pt x="274369" y="1994745"/>
                  <a:pt x="248243" y="1946848"/>
                </a:cubicBezTo>
                <a:cubicBezTo>
                  <a:pt x="222117" y="1898951"/>
                  <a:pt x="143740" y="1807511"/>
                  <a:pt x="143740" y="1807511"/>
                </a:cubicBezTo>
                <a:lnTo>
                  <a:pt x="143740" y="1807511"/>
                </a:lnTo>
                <a:lnTo>
                  <a:pt x="143740" y="1807511"/>
                </a:lnTo>
                <a:cubicBezTo>
                  <a:pt x="158254" y="1794448"/>
                  <a:pt x="204700" y="1763968"/>
                  <a:pt x="230826" y="1729134"/>
                </a:cubicBezTo>
                <a:cubicBezTo>
                  <a:pt x="256952" y="1694300"/>
                  <a:pt x="267111" y="1615922"/>
                  <a:pt x="300494" y="1598505"/>
                </a:cubicBezTo>
                <a:cubicBezTo>
                  <a:pt x="333877" y="1581088"/>
                  <a:pt x="396289" y="1627534"/>
                  <a:pt x="431123" y="1624631"/>
                </a:cubicBezTo>
                <a:cubicBezTo>
                  <a:pt x="465957" y="1621728"/>
                  <a:pt x="490631" y="1594151"/>
                  <a:pt x="509500" y="1581088"/>
                </a:cubicBezTo>
                <a:cubicBezTo>
                  <a:pt x="528369" y="1568025"/>
                  <a:pt x="531271" y="1554962"/>
                  <a:pt x="544334" y="1546254"/>
                </a:cubicBezTo>
                <a:cubicBezTo>
                  <a:pt x="557397" y="1537546"/>
                  <a:pt x="573363" y="1543351"/>
                  <a:pt x="587877" y="1528837"/>
                </a:cubicBezTo>
                <a:cubicBezTo>
                  <a:pt x="602391" y="1514323"/>
                  <a:pt x="622712" y="1485294"/>
                  <a:pt x="631420" y="1459168"/>
                </a:cubicBezTo>
                <a:cubicBezTo>
                  <a:pt x="640129" y="1433042"/>
                  <a:pt x="631420" y="1395306"/>
                  <a:pt x="640128" y="1372083"/>
                </a:cubicBezTo>
                <a:cubicBezTo>
                  <a:pt x="648836" y="1348860"/>
                  <a:pt x="651740" y="1322734"/>
                  <a:pt x="683671" y="1319831"/>
                </a:cubicBezTo>
                <a:cubicBezTo>
                  <a:pt x="715602" y="1316928"/>
                  <a:pt x="793980" y="1354665"/>
                  <a:pt x="831717" y="1354665"/>
                </a:cubicBezTo>
                <a:cubicBezTo>
                  <a:pt x="869454" y="1354665"/>
                  <a:pt x="883968" y="1347408"/>
                  <a:pt x="910094" y="1319831"/>
                </a:cubicBezTo>
                <a:cubicBezTo>
                  <a:pt x="936220" y="1292254"/>
                  <a:pt x="975408" y="1219683"/>
                  <a:pt x="988471" y="1189203"/>
                </a:cubicBezTo>
                <a:cubicBezTo>
                  <a:pt x="1001534" y="1158723"/>
                  <a:pt x="997180" y="1155820"/>
                  <a:pt x="988471" y="1136951"/>
                </a:cubicBezTo>
                <a:cubicBezTo>
                  <a:pt x="979763" y="1118082"/>
                  <a:pt x="962346" y="1094859"/>
                  <a:pt x="936220" y="1075991"/>
                </a:cubicBezTo>
                <a:cubicBezTo>
                  <a:pt x="910094" y="1057123"/>
                  <a:pt x="860746" y="1041157"/>
                  <a:pt x="831717" y="1023740"/>
                </a:cubicBezTo>
                <a:cubicBezTo>
                  <a:pt x="802688" y="1006323"/>
                  <a:pt x="769305" y="997614"/>
                  <a:pt x="762048" y="971488"/>
                </a:cubicBezTo>
                <a:cubicBezTo>
                  <a:pt x="754791" y="945362"/>
                  <a:pt x="769305" y="887305"/>
                  <a:pt x="788174" y="866985"/>
                </a:cubicBezTo>
                <a:cubicBezTo>
                  <a:pt x="807043" y="846665"/>
                  <a:pt x="849134" y="858276"/>
                  <a:pt x="875260" y="849568"/>
                </a:cubicBezTo>
                <a:cubicBezTo>
                  <a:pt x="901386" y="840859"/>
                  <a:pt x="934768" y="823442"/>
                  <a:pt x="944928" y="814734"/>
                </a:cubicBezTo>
                <a:cubicBezTo>
                  <a:pt x="955088" y="806026"/>
                  <a:pt x="934769" y="811831"/>
                  <a:pt x="936220" y="797317"/>
                </a:cubicBezTo>
                <a:cubicBezTo>
                  <a:pt x="937671" y="782803"/>
                  <a:pt x="962346" y="755225"/>
                  <a:pt x="953637" y="727648"/>
                </a:cubicBezTo>
                <a:cubicBezTo>
                  <a:pt x="944928" y="700071"/>
                  <a:pt x="905740" y="649271"/>
                  <a:pt x="883968" y="631854"/>
                </a:cubicBezTo>
                <a:cubicBezTo>
                  <a:pt x="862197" y="614437"/>
                  <a:pt x="843328" y="620242"/>
                  <a:pt x="823008" y="623145"/>
                </a:cubicBezTo>
                <a:cubicBezTo>
                  <a:pt x="802688" y="626048"/>
                  <a:pt x="785271" y="630402"/>
                  <a:pt x="762048" y="649271"/>
                </a:cubicBezTo>
                <a:cubicBezTo>
                  <a:pt x="738825" y="668140"/>
                  <a:pt x="699637" y="713134"/>
                  <a:pt x="683671" y="736357"/>
                </a:cubicBezTo>
                <a:cubicBezTo>
                  <a:pt x="667705" y="759580"/>
                  <a:pt x="682220" y="772642"/>
                  <a:pt x="666254" y="788608"/>
                </a:cubicBezTo>
                <a:cubicBezTo>
                  <a:pt x="650288" y="804574"/>
                  <a:pt x="611100" y="808928"/>
                  <a:pt x="587877" y="832151"/>
                </a:cubicBezTo>
                <a:cubicBezTo>
                  <a:pt x="564654" y="855374"/>
                  <a:pt x="526917" y="927945"/>
                  <a:pt x="526917" y="927945"/>
                </a:cubicBezTo>
                <a:cubicBezTo>
                  <a:pt x="503694" y="964231"/>
                  <a:pt x="465957" y="1020836"/>
                  <a:pt x="448540" y="1049865"/>
                </a:cubicBezTo>
                <a:cubicBezTo>
                  <a:pt x="431123" y="1078894"/>
                  <a:pt x="441283" y="1090505"/>
                  <a:pt x="422414" y="1102117"/>
                </a:cubicBezTo>
                <a:cubicBezTo>
                  <a:pt x="403545" y="1113729"/>
                  <a:pt x="335328" y="1119534"/>
                  <a:pt x="335328" y="1119534"/>
                </a:cubicBezTo>
                <a:cubicBezTo>
                  <a:pt x="316460" y="1118083"/>
                  <a:pt x="320814" y="1100665"/>
                  <a:pt x="309203" y="1093408"/>
                </a:cubicBezTo>
                <a:cubicBezTo>
                  <a:pt x="297592" y="1086151"/>
                  <a:pt x="281626" y="1081797"/>
                  <a:pt x="265660" y="1075991"/>
                </a:cubicBezTo>
                <a:cubicBezTo>
                  <a:pt x="249694" y="1070185"/>
                  <a:pt x="248242" y="1049865"/>
                  <a:pt x="213408" y="1058574"/>
                </a:cubicBezTo>
                <a:cubicBezTo>
                  <a:pt x="178574" y="1067283"/>
                  <a:pt x="56654" y="1128243"/>
                  <a:pt x="56654" y="1128243"/>
                </a:cubicBezTo>
                <a:cubicBezTo>
                  <a:pt x="24723" y="1138403"/>
                  <a:pt x="-13014" y="1128243"/>
                  <a:pt x="4403" y="110211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429886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Finally: The shield (</a:t>
            </a:r>
            <a:r>
              <a:rPr lang="en-US" sz="2800" b="1" dirty="0" err="1"/>
              <a:t>sh</a:t>
            </a:r>
            <a:r>
              <a:rPr lang="en-US" sz="2800" b="1" dirty="0"/>
              <a:t>) is built of less fluid lava.</a:t>
            </a:r>
          </a:p>
        </p:txBody>
      </p: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9BED7D87-2905-4921-92E5-4207FE4E05A9}"/>
              </a:ext>
            </a:extLst>
          </p:cNvPr>
          <p:cNvSpPr/>
          <p:nvPr/>
        </p:nvSpPr>
        <p:spPr>
          <a:xfrm>
            <a:off x="2436626" y="1897347"/>
            <a:ext cx="673364" cy="719893"/>
          </a:xfrm>
          <a:custGeom>
            <a:avLst/>
            <a:gdLst>
              <a:gd name="connsiteX0" fmla="*/ 262337 w 673364"/>
              <a:gd name="connsiteY0" fmla="*/ 40331 h 719893"/>
              <a:gd name="connsiteX1" fmla="*/ 201377 w 673364"/>
              <a:gd name="connsiteY1" fmla="*/ 22913 h 719893"/>
              <a:gd name="connsiteX2" fmla="*/ 79457 w 673364"/>
              <a:gd name="connsiteY2" fmla="*/ 109999 h 719893"/>
              <a:gd name="connsiteX3" fmla="*/ 27206 w 673364"/>
              <a:gd name="connsiteY3" fmla="*/ 179668 h 719893"/>
              <a:gd name="connsiteX4" fmla="*/ 1080 w 673364"/>
              <a:gd name="connsiteY4" fmla="*/ 310296 h 719893"/>
              <a:gd name="connsiteX5" fmla="*/ 62040 w 673364"/>
              <a:gd name="connsiteY5" fmla="*/ 362548 h 719893"/>
              <a:gd name="connsiteX6" fmla="*/ 88166 w 673364"/>
              <a:gd name="connsiteY6" fmla="*/ 414799 h 719893"/>
              <a:gd name="connsiteX7" fmla="*/ 88166 w 673364"/>
              <a:gd name="connsiteY7" fmla="*/ 528011 h 719893"/>
              <a:gd name="connsiteX8" fmla="*/ 123000 w 673364"/>
              <a:gd name="connsiteY8" fmla="*/ 571553 h 719893"/>
              <a:gd name="connsiteX9" fmla="*/ 166543 w 673364"/>
              <a:gd name="connsiteY9" fmla="*/ 597679 h 719893"/>
              <a:gd name="connsiteX10" fmla="*/ 227503 w 673364"/>
              <a:gd name="connsiteY10" fmla="*/ 632513 h 719893"/>
              <a:gd name="connsiteX11" fmla="*/ 323297 w 673364"/>
              <a:gd name="connsiteY11" fmla="*/ 719599 h 719893"/>
              <a:gd name="connsiteX12" fmla="*/ 445217 w 673364"/>
              <a:gd name="connsiteY12" fmla="*/ 658639 h 719893"/>
              <a:gd name="connsiteX13" fmla="*/ 462634 w 673364"/>
              <a:gd name="connsiteY13" fmla="*/ 597679 h 719893"/>
              <a:gd name="connsiteX14" fmla="*/ 497468 w 673364"/>
              <a:gd name="connsiteY14" fmla="*/ 536719 h 719893"/>
              <a:gd name="connsiteX15" fmla="*/ 575846 w 673364"/>
              <a:gd name="connsiteY15" fmla="*/ 484468 h 719893"/>
              <a:gd name="connsiteX16" fmla="*/ 671640 w 673364"/>
              <a:gd name="connsiteY16" fmla="*/ 362548 h 719893"/>
              <a:gd name="connsiteX17" fmla="*/ 636806 w 673364"/>
              <a:gd name="connsiteY17" fmla="*/ 266753 h 719893"/>
              <a:gd name="connsiteX18" fmla="*/ 628097 w 673364"/>
              <a:gd name="connsiteY18" fmla="*/ 223211 h 719893"/>
              <a:gd name="connsiteX19" fmla="*/ 628097 w 673364"/>
              <a:gd name="connsiteY19" fmla="*/ 170959 h 719893"/>
              <a:gd name="connsiteX20" fmla="*/ 628097 w 673364"/>
              <a:gd name="connsiteY20" fmla="*/ 109999 h 719893"/>
              <a:gd name="connsiteX21" fmla="*/ 601971 w 673364"/>
              <a:gd name="connsiteY21" fmla="*/ 40331 h 719893"/>
              <a:gd name="connsiteX22" fmla="*/ 532303 w 673364"/>
              <a:gd name="connsiteY22" fmla="*/ 5496 h 719893"/>
              <a:gd name="connsiteX23" fmla="*/ 427800 w 673364"/>
              <a:gd name="connsiteY23" fmla="*/ 5496 h 719893"/>
              <a:gd name="connsiteX24" fmla="*/ 262337 w 673364"/>
              <a:gd name="connsiteY24" fmla="*/ 40331 h 71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3364" h="719893">
                <a:moveTo>
                  <a:pt x="262337" y="40331"/>
                </a:moveTo>
                <a:cubicBezTo>
                  <a:pt x="224600" y="43234"/>
                  <a:pt x="231857" y="11302"/>
                  <a:pt x="201377" y="22913"/>
                </a:cubicBezTo>
                <a:cubicBezTo>
                  <a:pt x="170897" y="34524"/>
                  <a:pt x="108485" y="83873"/>
                  <a:pt x="79457" y="109999"/>
                </a:cubicBezTo>
                <a:cubicBezTo>
                  <a:pt x="50429" y="136125"/>
                  <a:pt x="40269" y="146285"/>
                  <a:pt x="27206" y="179668"/>
                </a:cubicBezTo>
                <a:cubicBezTo>
                  <a:pt x="14143" y="213051"/>
                  <a:pt x="-4726" y="279816"/>
                  <a:pt x="1080" y="310296"/>
                </a:cubicBezTo>
                <a:cubicBezTo>
                  <a:pt x="6886" y="340776"/>
                  <a:pt x="47526" y="345131"/>
                  <a:pt x="62040" y="362548"/>
                </a:cubicBezTo>
                <a:cubicBezTo>
                  <a:pt x="76554" y="379965"/>
                  <a:pt x="83812" y="387222"/>
                  <a:pt x="88166" y="414799"/>
                </a:cubicBezTo>
                <a:cubicBezTo>
                  <a:pt x="92520" y="442376"/>
                  <a:pt x="82360" y="501885"/>
                  <a:pt x="88166" y="528011"/>
                </a:cubicBezTo>
                <a:cubicBezTo>
                  <a:pt x="93972" y="554137"/>
                  <a:pt x="109937" y="559942"/>
                  <a:pt x="123000" y="571553"/>
                </a:cubicBezTo>
                <a:cubicBezTo>
                  <a:pt x="136063" y="583164"/>
                  <a:pt x="149126" y="587519"/>
                  <a:pt x="166543" y="597679"/>
                </a:cubicBezTo>
                <a:cubicBezTo>
                  <a:pt x="183960" y="607839"/>
                  <a:pt x="201377" y="612193"/>
                  <a:pt x="227503" y="632513"/>
                </a:cubicBezTo>
                <a:cubicBezTo>
                  <a:pt x="253629" y="652833"/>
                  <a:pt x="287011" y="715245"/>
                  <a:pt x="323297" y="719599"/>
                </a:cubicBezTo>
                <a:cubicBezTo>
                  <a:pt x="359583" y="723953"/>
                  <a:pt x="421994" y="678959"/>
                  <a:pt x="445217" y="658639"/>
                </a:cubicBezTo>
                <a:cubicBezTo>
                  <a:pt x="468440" y="638319"/>
                  <a:pt x="453925" y="617999"/>
                  <a:pt x="462634" y="597679"/>
                </a:cubicBezTo>
                <a:cubicBezTo>
                  <a:pt x="471343" y="577359"/>
                  <a:pt x="478599" y="555587"/>
                  <a:pt x="497468" y="536719"/>
                </a:cubicBezTo>
                <a:cubicBezTo>
                  <a:pt x="516337" y="517851"/>
                  <a:pt x="546817" y="513496"/>
                  <a:pt x="575846" y="484468"/>
                </a:cubicBezTo>
                <a:cubicBezTo>
                  <a:pt x="604875" y="455440"/>
                  <a:pt x="661480" y="398834"/>
                  <a:pt x="671640" y="362548"/>
                </a:cubicBezTo>
                <a:cubicBezTo>
                  <a:pt x="681800" y="326262"/>
                  <a:pt x="644063" y="289976"/>
                  <a:pt x="636806" y="266753"/>
                </a:cubicBezTo>
                <a:cubicBezTo>
                  <a:pt x="629549" y="243530"/>
                  <a:pt x="629549" y="239177"/>
                  <a:pt x="628097" y="223211"/>
                </a:cubicBezTo>
                <a:cubicBezTo>
                  <a:pt x="626645" y="207245"/>
                  <a:pt x="628097" y="170959"/>
                  <a:pt x="628097" y="170959"/>
                </a:cubicBezTo>
                <a:cubicBezTo>
                  <a:pt x="628097" y="152090"/>
                  <a:pt x="632451" y="131770"/>
                  <a:pt x="628097" y="109999"/>
                </a:cubicBezTo>
                <a:cubicBezTo>
                  <a:pt x="623743" y="88228"/>
                  <a:pt x="617937" y="57748"/>
                  <a:pt x="601971" y="40331"/>
                </a:cubicBezTo>
                <a:cubicBezTo>
                  <a:pt x="586005" y="22914"/>
                  <a:pt x="561331" y="11302"/>
                  <a:pt x="532303" y="5496"/>
                </a:cubicBezTo>
                <a:cubicBezTo>
                  <a:pt x="503275" y="-310"/>
                  <a:pt x="472794" y="-3213"/>
                  <a:pt x="427800" y="5496"/>
                </a:cubicBezTo>
                <a:cubicBezTo>
                  <a:pt x="382806" y="14205"/>
                  <a:pt x="300074" y="37428"/>
                  <a:pt x="262337" y="40331"/>
                </a:cubicBezTo>
                <a:close/>
              </a:path>
            </a:pathLst>
          </a:cu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35052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sh</a:t>
            </a:r>
            <a:r>
              <a:rPr lang="en-US" sz="2400" b="1" dirty="0"/>
              <a:t> = shield facies</a:t>
            </a:r>
          </a:p>
          <a:p>
            <a:r>
              <a:rPr lang="en-US" sz="2400" dirty="0"/>
              <a:t>if  =  Inflated flow facies</a:t>
            </a:r>
          </a:p>
          <a:p>
            <a:r>
              <a:rPr lang="en-US" sz="2400" dirty="0" err="1"/>
              <a:t>sc</a:t>
            </a:r>
            <a:r>
              <a:rPr lang="en-US" sz="2400" dirty="0"/>
              <a:t> = scabby facies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960" y="2023173"/>
            <a:ext cx="58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3353" y="1890772"/>
            <a:ext cx="583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6748" y="2727402"/>
            <a:ext cx="58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0A0CB5-2965-4996-9F61-9BAB3E5A4180}"/>
              </a:ext>
            </a:extLst>
          </p:cNvPr>
          <p:cNvSpPr/>
          <p:nvPr/>
        </p:nvSpPr>
        <p:spPr>
          <a:xfrm>
            <a:off x="5677930" y="5160258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Kilbourne Hole</a:t>
            </a:r>
          </a:p>
        </p:txBody>
      </p:sp>
    </p:spTree>
    <p:extLst>
      <p:ext uri="{BB962C8B-B14F-4D97-AF65-F5344CB8AC3E}">
        <p14:creationId xmlns:p14="http://schemas.microsoft.com/office/powerpoint/2010/main" val="2745412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3" y="533400"/>
            <a:ext cx="8788673" cy="54424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32139" y="4955595"/>
            <a:ext cx="116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2-6%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7320" y="4426172"/>
            <a:ext cx="1173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4651214"/>
            <a:ext cx="304800" cy="11017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97943" y="5155650"/>
            <a:ext cx="304800" cy="7932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67014" y="486564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`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Limited elevation data</a:t>
            </a:r>
          </a:p>
        </p:txBody>
      </p:sp>
      <p:sp>
        <p:nvSpPr>
          <p:cNvPr id="11" name="Right Brace 10"/>
          <p:cNvSpPr/>
          <p:nvPr/>
        </p:nvSpPr>
        <p:spPr>
          <a:xfrm rot="16200000">
            <a:off x="6756572" y="4137644"/>
            <a:ext cx="383084" cy="2362200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4045" y="452163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Blocky rimmed pits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56965" y="4817193"/>
            <a:ext cx="525780" cy="3100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ame 1"/>
          <p:cNvSpPr/>
          <p:nvPr/>
        </p:nvSpPr>
        <p:spPr>
          <a:xfrm>
            <a:off x="177663" y="533400"/>
            <a:ext cx="8788673" cy="5442475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998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33" y="679354"/>
            <a:ext cx="3295650" cy="3288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75060" y="13716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Scabby flow (</a:t>
            </a:r>
            <a:r>
              <a:rPr lang="en-US" sz="2400" dirty="0" err="1">
                <a:solidFill>
                  <a:prstClr val="black"/>
                </a:solidFill>
              </a:rPr>
              <a:t>sc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343400" y="4659243"/>
            <a:ext cx="4263705" cy="1600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200" dirty="0">
                <a:solidFill>
                  <a:srgbClr val="E7E6E6">
                    <a:lumMod val="50000"/>
                  </a:srgbClr>
                </a:solidFill>
              </a:rPr>
              <a:t>	   </a:t>
            </a:r>
            <a:r>
              <a:rPr lang="en-US" sz="3200" dirty="0">
                <a:solidFill>
                  <a:prstClr val="white"/>
                </a:solidFill>
              </a:rPr>
              <a:t>SHIELD FACIES</a:t>
            </a:r>
          </a:p>
          <a:p>
            <a:pPr defTabSz="457200"/>
            <a:r>
              <a:rPr lang="en-US" sz="2000" dirty="0">
                <a:solidFill>
                  <a:prstClr val="white"/>
                </a:solidFill>
                <a:latin typeface="Tekton Pro" panose="020F0603020208020904" pitchFamily="34" charset="0"/>
              </a:rPr>
              <a:t>The flanks of the cone are mapped as three facies that are largely controlled by lava temperature and surface slope.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4168F-3F2E-4F77-9AFE-F18A34289F3F}"/>
              </a:ext>
            </a:extLst>
          </p:cNvPr>
          <p:cNvSpPr/>
          <p:nvPr/>
        </p:nvSpPr>
        <p:spPr>
          <a:xfrm>
            <a:off x="952264" y="3086243"/>
            <a:ext cx="3295650" cy="328899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072C20-2282-4DA0-981F-4AF179DD6050}"/>
              </a:ext>
            </a:extLst>
          </p:cNvPr>
          <p:cNvSpPr txBox="1"/>
          <p:nvPr/>
        </p:nvSpPr>
        <p:spPr>
          <a:xfrm>
            <a:off x="2034744" y="997690"/>
            <a:ext cx="29521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white"/>
                </a:solidFill>
              </a:rPr>
              <a:t>Channeled flow (</a:t>
            </a:r>
            <a:r>
              <a:rPr lang="en-US" sz="2400" dirty="0" err="1">
                <a:solidFill>
                  <a:prstClr val="white"/>
                </a:solidFill>
              </a:rPr>
              <a:t>ch</a:t>
            </a:r>
            <a:r>
              <a:rPr lang="en-US" sz="2400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C3765B-EFE4-481D-A2AB-CCBD1311F3B2}"/>
              </a:ext>
            </a:extLst>
          </p:cNvPr>
          <p:cNvSpPr/>
          <p:nvPr/>
        </p:nvSpPr>
        <p:spPr>
          <a:xfrm>
            <a:off x="2038261" y="644820"/>
            <a:ext cx="3308111" cy="335731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91B809-C230-45AD-86CA-E9966D82D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86" y="1094931"/>
            <a:ext cx="3466874" cy="33605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9E9056-60C5-41AC-8495-F2EDA6DB059B}"/>
              </a:ext>
            </a:extLst>
          </p:cNvPr>
          <p:cNvSpPr/>
          <p:nvPr/>
        </p:nvSpPr>
        <p:spPr>
          <a:xfrm>
            <a:off x="4781725" y="1094931"/>
            <a:ext cx="3479335" cy="335731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15AC0E-974D-4979-BD4C-CDF9F7C7186F}"/>
              </a:ext>
            </a:extLst>
          </p:cNvPr>
          <p:cNvSpPr txBox="1"/>
          <p:nvPr/>
        </p:nvSpPr>
        <p:spPr>
          <a:xfrm>
            <a:off x="5519956" y="2450258"/>
            <a:ext cx="151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white"/>
                </a:solidFill>
              </a:rPr>
              <a:t>Crater (</a:t>
            </a:r>
            <a:r>
              <a:rPr lang="en-US" sz="2400" dirty="0" err="1">
                <a:solidFill>
                  <a:prstClr val="white"/>
                </a:solidFill>
              </a:rPr>
              <a:t>cr</a:t>
            </a:r>
            <a:r>
              <a:rPr lang="en-US" sz="240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A4FBC-B721-4900-BD4F-793D47EC5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00" y="3111643"/>
            <a:ext cx="3271714" cy="3248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AB33EE-6079-4AAC-BB86-1FEE53A97A0F}"/>
              </a:ext>
            </a:extLst>
          </p:cNvPr>
          <p:cNvSpPr txBox="1"/>
          <p:nvPr/>
        </p:nvSpPr>
        <p:spPr>
          <a:xfrm>
            <a:off x="1143000" y="4343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Lobate flow (lo)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C788F-E220-4C06-BC05-749CBD5E9FA3}"/>
              </a:ext>
            </a:extLst>
          </p:cNvPr>
          <p:cNvSpPr txBox="1"/>
          <p:nvPr/>
        </p:nvSpPr>
        <p:spPr>
          <a:xfrm>
            <a:off x="1187908" y="7876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Upper slopes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C9C09-A039-4626-BCBC-64552565BCC7}"/>
              </a:ext>
            </a:extLst>
          </p:cNvPr>
          <p:cNvSpPr txBox="1"/>
          <p:nvPr/>
        </p:nvSpPr>
        <p:spPr>
          <a:xfrm>
            <a:off x="571373" y="241423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Outer slopes</a:t>
            </a:r>
          </a:p>
        </p:txBody>
      </p:sp>
    </p:spTree>
    <p:extLst>
      <p:ext uri="{BB962C8B-B14F-4D97-AF65-F5344CB8AC3E}">
        <p14:creationId xmlns:p14="http://schemas.microsoft.com/office/powerpoint/2010/main" val="3783735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219120"/>
            <a:ext cx="8153400" cy="65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334085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/>
              <a:t>lo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9076" y="2977067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err="1"/>
              <a:t>ch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2057400"/>
            <a:ext cx="5496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sc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5029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sc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1194" y="1935296"/>
            <a:ext cx="495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sc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5867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white">
                    <a:lumMod val="95000"/>
                    <a:lumOff val="5000"/>
                  </a:prstClr>
                </a:solidFill>
              </a:rPr>
              <a:t>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2800" y="4343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white">
                    <a:lumMod val="95000"/>
                    <a:lumOff val="5000"/>
                  </a:prstClr>
                </a:solidFill>
              </a:rPr>
              <a:t>if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152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white">
                    <a:lumMod val="95000"/>
                    <a:lumOff val="5000"/>
                  </a:prstClr>
                </a:solidFill>
              </a:rPr>
              <a:t>if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4137" y="348391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cp</a:t>
            </a:r>
            <a:endParaRPr lang="en-US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4114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rs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600" y="373929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br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0700" y="274926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/>
                </a:solidFill>
              </a:rPr>
              <a:t>br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3735" y="3131066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rs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810000" y="4013200"/>
            <a:ext cx="266700" cy="1846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711976" y="3934599"/>
            <a:ext cx="76200" cy="2725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93097" y="3346399"/>
            <a:ext cx="228600" cy="9884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202221" y="3175682"/>
            <a:ext cx="168676" cy="1846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58314" y="2153505"/>
            <a:ext cx="66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white">
                    <a:lumMod val="95000"/>
                    <a:lumOff val="5000"/>
                  </a:prstClr>
                </a:solidFill>
              </a:rPr>
              <a:t>if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6770" y="3046749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/>
              <a:t>cr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8781" y="409694"/>
            <a:ext cx="37184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</a:rPr>
              <a:t>SHIELD FACIES MAP</a:t>
            </a:r>
          </a:p>
          <a:p>
            <a:pPr defTabSz="457200"/>
            <a:r>
              <a:rPr lang="en-US" sz="2400" dirty="0" err="1">
                <a:solidFill>
                  <a:prstClr val="black"/>
                </a:solidFill>
              </a:rPr>
              <a:t>cr</a:t>
            </a:r>
            <a:r>
              <a:rPr lang="en-US" sz="2400" dirty="0">
                <a:solidFill>
                  <a:prstClr val="black"/>
                </a:solidFill>
              </a:rPr>
              <a:t> –  crater</a:t>
            </a:r>
          </a:p>
          <a:p>
            <a:pPr defTabSz="457200"/>
            <a:r>
              <a:rPr lang="en-US" sz="2400" dirty="0" err="1">
                <a:solidFill>
                  <a:prstClr val="black"/>
                </a:solidFill>
              </a:rPr>
              <a:t>ch</a:t>
            </a:r>
            <a:r>
              <a:rPr lang="en-US" sz="2400" dirty="0">
                <a:solidFill>
                  <a:prstClr val="black"/>
                </a:solidFill>
              </a:rPr>
              <a:t> – channel flow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</a:rPr>
              <a:t>lo –  lobate flows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2800" y="152578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E7E6E6">
                    <a:lumMod val="50000"/>
                  </a:srgbClr>
                </a:solidFill>
              </a:rPr>
              <a:t>if</a:t>
            </a:r>
          </a:p>
        </p:txBody>
      </p:sp>
      <p:sp>
        <p:nvSpPr>
          <p:cNvPr id="25" name="Freeform 24"/>
          <p:cNvSpPr/>
          <p:nvPr/>
        </p:nvSpPr>
        <p:spPr>
          <a:xfrm rot="20522433">
            <a:off x="3564946" y="2339093"/>
            <a:ext cx="3187033" cy="1845235"/>
          </a:xfrm>
          <a:custGeom>
            <a:avLst/>
            <a:gdLst>
              <a:gd name="connsiteX0" fmla="*/ 0 w 2772461"/>
              <a:gd name="connsiteY0" fmla="*/ 867184 h 1707364"/>
              <a:gd name="connsiteX1" fmla="*/ 914400 w 2772461"/>
              <a:gd name="connsiteY1" fmla="*/ 1688066 h 1707364"/>
              <a:gd name="connsiteX2" fmla="*/ 2618509 w 2772461"/>
              <a:gd name="connsiteY2" fmla="*/ 139820 h 1707364"/>
              <a:gd name="connsiteX3" fmla="*/ 2701637 w 2772461"/>
              <a:gd name="connsiteY3" fmla="*/ 67084 h 1707364"/>
              <a:gd name="connsiteX4" fmla="*/ 2701637 w 2772461"/>
              <a:gd name="connsiteY4" fmla="*/ 87866 h 170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461" h="1707364">
                <a:moveTo>
                  <a:pt x="0" y="867184"/>
                </a:moveTo>
                <a:cubicBezTo>
                  <a:pt x="238991" y="1338238"/>
                  <a:pt x="477982" y="1809293"/>
                  <a:pt x="914400" y="1688066"/>
                </a:cubicBezTo>
                <a:cubicBezTo>
                  <a:pt x="1350818" y="1566839"/>
                  <a:pt x="2320636" y="409984"/>
                  <a:pt x="2618509" y="139820"/>
                </a:cubicBezTo>
                <a:cubicBezTo>
                  <a:pt x="2916382" y="-130344"/>
                  <a:pt x="2687782" y="75743"/>
                  <a:pt x="2701637" y="67084"/>
                </a:cubicBezTo>
                <a:cubicBezTo>
                  <a:pt x="2715492" y="58425"/>
                  <a:pt x="2708564" y="73145"/>
                  <a:pt x="2701637" y="87866"/>
                </a:cubicBezTo>
              </a:path>
            </a:pathLst>
          </a:custGeom>
          <a:noFill/>
          <a:ln w="28575">
            <a:solidFill>
              <a:schemeClr val="bg1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219200" y="5863936"/>
            <a:ext cx="16764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31434" y="5867400"/>
            <a:ext cx="70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2060"/>
                </a:solidFill>
              </a:rPr>
              <a:t>1 km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67200" y="4876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sc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10300" y="3231415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sc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63089" y="838200"/>
            <a:ext cx="54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>
                    <a:lumMod val="95000"/>
                    <a:lumOff val="5000"/>
                  </a:prstClr>
                </a:solidFill>
              </a:rPr>
              <a:t>sc</a:t>
            </a:r>
            <a:endParaRPr lang="en-US" sz="2400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533400" y="188608"/>
            <a:ext cx="8153400" cy="6560102"/>
          </a:xfrm>
          <a:prstGeom prst="frame">
            <a:avLst>
              <a:gd name="adj1" fmla="val 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13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517071" y="228600"/>
            <a:ext cx="8153400" cy="6456778"/>
          </a:xfr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38200" y="4492962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err="1">
                <a:solidFill>
                  <a:prstClr val="black"/>
                </a:solidFill>
                <a:latin typeface="Tekton Pro" panose="020F0603020208020904" pitchFamily="34" charset="0"/>
              </a:rPr>
              <a:t>Hornitoes</a:t>
            </a:r>
            <a:endParaRPr lang="en-US" sz="2000" dirty="0">
              <a:solidFill>
                <a:prstClr val="black"/>
              </a:solidFill>
              <a:latin typeface="Tekton Pro" panose="020F06030202080209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870718"/>
            <a:ext cx="1981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Tekton Pro" panose="020F0603020208020904" pitchFamily="34" charset="0"/>
              </a:rPr>
              <a:t>Spatter rim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155418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Tekton Pro" panose="020F0603020208020904" pitchFamily="34" charset="0"/>
              </a:rPr>
              <a:t>Circumferential fractures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8357" y="2720507"/>
            <a:ext cx="1600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ekton Pro" panose="020F0603020208020904" pitchFamily="34" charset="0"/>
              </a:rPr>
              <a:t>Spatter cone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7700" y="4343400"/>
            <a:ext cx="191783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Inner crater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4343400"/>
            <a:ext cx="14876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Tekton Pro" panose="020F0603020208020904" pitchFamily="34" charset="0"/>
              </a:rPr>
              <a:t>Fumarole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124200" y="1969532"/>
            <a:ext cx="381000" cy="8498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33600" y="2971801"/>
            <a:ext cx="304800" cy="76199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81200" y="4693017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72000" y="3099683"/>
            <a:ext cx="152400" cy="3164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5867400" y="4651759"/>
            <a:ext cx="323675" cy="190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95530" y="651702"/>
            <a:ext cx="276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</a:rPr>
              <a:t>ADEN CRATER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589934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100 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5600" y="3158653"/>
            <a:ext cx="1066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Crater  lava lake </a:t>
            </a:r>
          </a:p>
        </p:txBody>
      </p:sp>
      <p:sp>
        <p:nvSpPr>
          <p:cNvPr id="14" name="Donut 13"/>
          <p:cNvSpPr/>
          <p:nvPr/>
        </p:nvSpPr>
        <p:spPr>
          <a:xfrm>
            <a:off x="4058357" y="4118994"/>
            <a:ext cx="990600" cy="969721"/>
          </a:xfrm>
          <a:prstGeom prst="donut">
            <a:avLst>
              <a:gd name="adj" fmla="val 39"/>
            </a:avLst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3196" y="5356533"/>
            <a:ext cx="259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Tekton Pro" panose="020F0603020208020904" pitchFamily="34" charset="0"/>
              </a:rPr>
              <a:t>Lava channels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51414A-5115-4AA2-AE41-3CE6CC561FCF}"/>
              </a:ext>
            </a:extLst>
          </p:cNvPr>
          <p:cNvSpPr txBox="1"/>
          <p:nvPr/>
        </p:nvSpPr>
        <p:spPr>
          <a:xfrm rot="988076">
            <a:off x="6461176" y="4986955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Collapse pits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3BBB827-D32D-42A1-AD75-BECC7DDD1E8F}"/>
              </a:ext>
            </a:extLst>
          </p:cNvPr>
          <p:cNvSpPr/>
          <p:nvPr/>
        </p:nvSpPr>
        <p:spPr>
          <a:xfrm>
            <a:off x="1073791" y="3359979"/>
            <a:ext cx="5671562" cy="2654927"/>
          </a:xfrm>
          <a:custGeom>
            <a:avLst/>
            <a:gdLst>
              <a:gd name="connsiteX0" fmla="*/ 0 w 5671562"/>
              <a:gd name="connsiteY0" fmla="*/ 951962 h 2654927"/>
              <a:gd name="connsiteX1" fmla="*/ 503339 w 5671562"/>
              <a:gd name="connsiteY1" fmla="*/ 918406 h 2654927"/>
              <a:gd name="connsiteX2" fmla="*/ 931178 w 5671562"/>
              <a:gd name="connsiteY2" fmla="*/ 859683 h 2654927"/>
              <a:gd name="connsiteX3" fmla="*/ 1140903 w 5671562"/>
              <a:gd name="connsiteY3" fmla="*/ 767404 h 2654927"/>
              <a:gd name="connsiteX4" fmla="*/ 1325460 w 5671562"/>
              <a:gd name="connsiteY4" fmla="*/ 649959 h 2654927"/>
              <a:gd name="connsiteX5" fmla="*/ 1468073 w 5671562"/>
              <a:gd name="connsiteY5" fmla="*/ 507346 h 2654927"/>
              <a:gd name="connsiteX6" fmla="*/ 1635853 w 5671562"/>
              <a:gd name="connsiteY6" fmla="*/ 440234 h 2654927"/>
              <a:gd name="connsiteX7" fmla="*/ 1912690 w 5671562"/>
              <a:gd name="connsiteY7" fmla="*/ 465401 h 2654927"/>
              <a:gd name="connsiteX8" fmla="*/ 2206304 w 5671562"/>
              <a:gd name="connsiteY8" fmla="*/ 591236 h 2654927"/>
              <a:gd name="connsiteX9" fmla="*/ 2533475 w 5671562"/>
              <a:gd name="connsiteY9" fmla="*/ 633181 h 2654927"/>
              <a:gd name="connsiteX10" fmla="*/ 2709644 w 5671562"/>
              <a:gd name="connsiteY10" fmla="*/ 574458 h 2654927"/>
              <a:gd name="connsiteX11" fmla="*/ 2910980 w 5671562"/>
              <a:gd name="connsiteY11" fmla="*/ 498957 h 2654927"/>
              <a:gd name="connsiteX12" fmla="*/ 3003259 w 5671562"/>
              <a:gd name="connsiteY12" fmla="*/ 431845 h 2654927"/>
              <a:gd name="connsiteX13" fmla="*/ 3120704 w 5671562"/>
              <a:gd name="connsiteY13" fmla="*/ 347955 h 2654927"/>
              <a:gd name="connsiteX14" fmla="*/ 3238150 w 5671562"/>
              <a:gd name="connsiteY14" fmla="*/ 255676 h 2654927"/>
              <a:gd name="connsiteX15" fmla="*/ 3254928 w 5671562"/>
              <a:gd name="connsiteY15" fmla="*/ 230509 h 2654927"/>
              <a:gd name="connsiteX16" fmla="*/ 3347207 w 5671562"/>
              <a:gd name="connsiteY16" fmla="*/ 96285 h 2654927"/>
              <a:gd name="connsiteX17" fmla="*/ 3565321 w 5671562"/>
              <a:gd name="connsiteY17" fmla="*/ 4006 h 2654927"/>
              <a:gd name="connsiteX18" fmla="*/ 3582099 w 5671562"/>
              <a:gd name="connsiteY18" fmla="*/ 230509 h 2654927"/>
              <a:gd name="connsiteX19" fmla="*/ 3640822 w 5671562"/>
              <a:gd name="connsiteY19" fmla="*/ 322788 h 2654927"/>
              <a:gd name="connsiteX20" fmla="*/ 3875714 w 5671562"/>
              <a:gd name="connsiteY20" fmla="*/ 331177 h 2654927"/>
              <a:gd name="connsiteX21" fmla="*/ 3892492 w 5671562"/>
              <a:gd name="connsiteY21" fmla="*/ 524124 h 2654927"/>
              <a:gd name="connsiteX22" fmla="*/ 3900881 w 5671562"/>
              <a:gd name="connsiteY22" fmla="*/ 666737 h 2654927"/>
              <a:gd name="connsiteX23" fmla="*/ 3867325 w 5671562"/>
              <a:gd name="connsiteY23" fmla="*/ 817738 h 2654927"/>
              <a:gd name="connsiteX24" fmla="*/ 3926048 w 5671562"/>
              <a:gd name="connsiteY24" fmla="*/ 1035852 h 2654927"/>
              <a:gd name="connsiteX25" fmla="*/ 4186106 w 5671562"/>
              <a:gd name="connsiteY25" fmla="*/ 1128131 h 2654927"/>
              <a:gd name="connsiteX26" fmla="*/ 4353886 w 5671562"/>
              <a:gd name="connsiteY26" fmla="*/ 1170076 h 2654927"/>
              <a:gd name="connsiteX27" fmla="*/ 4555222 w 5671562"/>
              <a:gd name="connsiteY27" fmla="*/ 1295911 h 2654927"/>
              <a:gd name="connsiteX28" fmla="*/ 4790114 w 5671562"/>
              <a:gd name="connsiteY28" fmla="*/ 1396579 h 2654927"/>
              <a:gd name="connsiteX29" fmla="*/ 4949504 w 5671562"/>
              <a:gd name="connsiteY29" fmla="*/ 1463691 h 2654927"/>
              <a:gd name="connsiteX30" fmla="*/ 5008227 w 5671562"/>
              <a:gd name="connsiteY30" fmla="*/ 1606304 h 2654927"/>
              <a:gd name="connsiteX31" fmla="*/ 5050172 w 5671562"/>
              <a:gd name="connsiteY31" fmla="*/ 1790861 h 2654927"/>
              <a:gd name="connsiteX32" fmla="*/ 5075339 w 5671562"/>
              <a:gd name="connsiteY32" fmla="*/ 2000586 h 2654927"/>
              <a:gd name="connsiteX33" fmla="*/ 5251508 w 5671562"/>
              <a:gd name="connsiteY33" fmla="*/ 2126421 h 2654927"/>
              <a:gd name="connsiteX34" fmla="*/ 5553512 w 5671562"/>
              <a:gd name="connsiteY34" fmla="*/ 2118032 h 2654927"/>
              <a:gd name="connsiteX35" fmla="*/ 5670958 w 5671562"/>
              <a:gd name="connsiteY35" fmla="*/ 2143199 h 2654927"/>
              <a:gd name="connsiteX36" fmla="*/ 5511567 w 5671562"/>
              <a:gd name="connsiteY36" fmla="*/ 2294201 h 2654927"/>
              <a:gd name="connsiteX37" fmla="*/ 4848837 w 5671562"/>
              <a:gd name="connsiteY37" fmla="*/ 2243867 h 2654927"/>
              <a:gd name="connsiteX38" fmla="*/ 4261607 w 5671562"/>
              <a:gd name="connsiteY38" fmla="*/ 2260645 h 2654927"/>
              <a:gd name="connsiteX39" fmla="*/ 3649211 w 5671562"/>
              <a:gd name="connsiteY39" fmla="*/ 2411647 h 2654927"/>
              <a:gd name="connsiteX40" fmla="*/ 3103926 w 5671562"/>
              <a:gd name="connsiteY40" fmla="*/ 2579427 h 2654927"/>
              <a:gd name="connsiteX41" fmla="*/ 2726422 w 5671562"/>
              <a:gd name="connsiteY41" fmla="*/ 2612982 h 2654927"/>
              <a:gd name="connsiteX42" fmla="*/ 2516697 w 5671562"/>
              <a:gd name="connsiteY42" fmla="*/ 2654927 h 265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671562" h="2654927">
                <a:moveTo>
                  <a:pt x="0" y="951962"/>
                </a:moveTo>
                <a:cubicBezTo>
                  <a:pt x="174071" y="942874"/>
                  <a:pt x="348143" y="933786"/>
                  <a:pt x="503339" y="918406"/>
                </a:cubicBezTo>
                <a:cubicBezTo>
                  <a:pt x="658535" y="903026"/>
                  <a:pt x="824917" y="884850"/>
                  <a:pt x="931178" y="859683"/>
                </a:cubicBezTo>
                <a:cubicBezTo>
                  <a:pt x="1037439" y="834516"/>
                  <a:pt x="1075189" y="802358"/>
                  <a:pt x="1140903" y="767404"/>
                </a:cubicBezTo>
                <a:cubicBezTo>
                  <a:pt x="1206617" y="732450"/>
                  <a:pt x="1270932" y="693302"/>
                  <a:pt x="1325460" y="649959"/>
                </a:cubicBezTo>
                <a:cubicBezTo>
                  <a:pt x="1379988" y="606616"/>
                  <a:pt x="1416341" y="542300"/>
                  <a:pt x="1468073" y="507346"/>
                </a:cubicBezTo>
                <a:cubicBezTo>
                  <a:pt x="1519805" y="472392"/>
                  <a:pt x="1561750" y="447225"/>
                  <a:pt x="1635853" y="440234"/>
                </a:cubicBezTo>
                <a:cubicBezTo>
                  <a:pt x="1709956" y="433243"/>
                  <a:pt x="1817615" y="440234"/>
                  <a:pt x="1912690" y="465401"/>
                </a:cubicBezTo>
                <a:cubicBezTo>
                  <a:pt x="2007765" y="490568"/>
                  <a:pt x="2102840" y="563273"/>
                  <a:pt x="2206304" y="591236"/>
                </a:cubicBezTo>
                <a:cubicBezTo>
                  <a:pt x="2309768" y="619199"/>
                  <a:pt x="2449585" y="635977"/>
                  <a:pt x="2533475" y="633181"/>
                </a:cubicBezTo>
                <a:cubicBezTo>
                  <a:pt x="2617365" y="630385"/>
                  <a:pt x="2646727" y="596829"/>
                  <a:pt x="2709644" y="574458"/>
                </a:cubicBezTo>
                <a:cubicBezTo>
                  <a:pt x="2772561" y="552087"/>
                  <a:pt x="2862044" y="522726"/>
                  <a:pt x="2910980" y="498957"/>
                </a:cubicBezTo>
                <a:cubicBezTo>
                  <a:pt x="2959916" y="475188"/>
                  <a:pt x="3003259" y="431845"/>
                  <a:pt x="3003259" y="431845"/>
                </a:cubicBezTo>
                <a:cubicBezTo>
                  <a:pt x="3038213" y="406678"/>
                  <a:pt x="3081556" y="377316"/>
                  <a:pt x="3120704" y="347955"/>
                </a:cubicBezTo>
                <a:cubicBezTo>
                  <a:pt x="3159853" y="318593"/>
                  <a:pt x="3238150" y="255676"/>
                  <a:pt x="3238150" y="255676"/>
                </a:cubicBezTo>
                <a:cubicBezTo>
                  <a:pt x="3260521" y="236102"/>
                  <a:pt x="3254928" y="230509"/>
                  <a:pt x="3254928" y="230509"/>
                </a:cubicBezTo>
                <a:cubicBezTo>
                  <a:pt x="3273104" y="203944"/>
                  <a:pt x="3295475" y="134035"/>
                  <a:pt x="3347207" y="96285"/>
                </a:cubicBezTo>
                <a:cubicBezTo>
                  <a:pt x="3398939" y="58534"/>
                  <a:pt x="3526172" y="-18365"/>
                  <a:pt x="3565321" y="4006"/>
                </a:cubicBezTo>
                <a:cubicBezTo>
                  <a:pt x="3604470" y="26377"/>
                  <a:pt x="3569516" y="177379"/>
                  <a:pt x="3582099" y="230509"/>
                </a:cubicBezTo>
                <a:cubicBezTo>
                  <a:pt x="3594682" y="283639"/>
                  <a:pt x="3591886" y="306010"/>
                  <a:pt x="3640822" y="322788"/>
                </a:cubicBezTo>
                <a:cubicBezTo>
                  <a:pt x="3689758" y="339566"/>
                  <a:pt x="3833769" y="297621"/>
                  <a:pt x="3875714" y="331177"/>
                </a:cubicBezTo>
                <a:cubicBezTo>
                  <a:pt x="3917659" y="364733"/>
                  <a:pt x="3888298" y="468197"/>
                  <a:pt x="3892492" y="524124"/>
                </a:cubicBezTo>
                <a:cubicBezTo>
                  <a:pt x="3896687" y="580051"/>
                  <a:pt x="3905076" y="617801"/>
                  <a:pt x="3900881" y="666737"/>
                </a:cubicBezTo>
                <a:cubicBezTo>
                  <a:pt x="3896687" y="715673"/>
                  <a:pt x="3863131" y="756219"/>
                  <a:pt x="3867325" y="817738"/>
                </a:cubicBezTo>
                <a:cubicBezTo>
                  <a:pt x="3871520" y="879257"/>
                  <a:pt x="3872918" y="984120"/>
                  <a:pt x="3926048" y="1035852"/>
                </a:cubicBezTo>
                <a:cubicBezTo>
                  <a:pt x="3979178" y="1087584"/>
                  <a:pt x="4114800" y="1105760"/>
                  <a:pt x="4186106" y="1128131"/>
                </a:cubicBezTo>
                <a:cubicBezTo>
                  <a:pt x="4257412" y="1150502"/>
                  <a:pt x="4292367" y="1142113"/>
                  <a:pt x="4353886" y="1170076"/>
                </a:cubicBezTo>
                <a:cubicBezTo>
                  <a:pt x="4415405" y="1198039"/>
                  <a:pt x="4482517" y="1258161"/>
                  <a:pt x="4555222" y="1295911"/>
                </a:cubicBezTo>
                <a:cubicBezTo>
                  <a:pt x="4627927" y="1333661"/>
                  <a:pt x="4790114" y="1396579"/>
                  <a:pt x="4790114" y="1396579"/>
                </a:cubicBezTo>
                <a:cubicBezTo>
                  <a:pt x="4855828" y="1424542"/>
                  <a:pt x="4913152" y="1428737"/>
                  <a:pt x="4949504" y="1463691"/>
                </a:cubicBezTo>
                <a:cubicBezTo>
                  <a:pt x="4985856" y="1498645"/>
                  <a:pt x="4991449" y="1551776"/>
                  <a:pt x="5008227" y="1606304"/>
                </a:cubicBezTo>
                <a:cubicBezTo>
                  <a:pt x="5025005" y="1660832"/>
                  <a:pt x="5038987" y="1725147"/>
                  <a:pt x="5050172" y="1790861"/>
                </a:cubicBezTo>
                <a:cubicBezTo>
                  <a:pt x="5061357" y="1856575"/>
                  <a:pt x="5041783" y="1944659"/>
                  <a:pt x="5075339" y="2000586"/>
                </a:cubicBezTo>
                <a:cubicBezTo>
                  <a:pt x="5108895" y="2056513"/>
                  <a:pt x="5171813" y="2106847"/>
                  <a:pt x="5251508" y="2126421"/>
                </a:cubicBezTo>
                <a:cubicBezTo>
                  <a:pt x="5331203" y="2145995"/>
                  <a:pt x="5483604" y="2115236"/>
                  <a:pt x="5553512" y="2118032"/>
                </a:cubicBezTo>
                <a:cubicBezTo>
                  <a:pt x="5623420" y="2120828"/>
                  <a:pt x="5677949" y="2113838"/>
                  <a:pt x="5670958" y="2143199"/>
                </a:cubicBezTo>
                <a:cubicBezTo>
                  <a:pt x="5663967" y="2172561"/>
                  <a:pt x="5648587" y="2277423"/>
                  <a:pt x="5511567" y="2294201"/>
                </a:cubicBezTo>
                <a:cubicBezTo>
                  <a:pt x="5374547" y="2310979"/>
                  <a:pt x="5057164" y="2249460"/>
                  <a:pt x="4848837" y="2243867"/>
                </a:cubicBezTo>
                <a:lnTo>
                  <a:pt x="4261607" y="2260645"/>
                </a:lnTo>
                <a:cubicBezTo>
                  <a:pt x="4061669" y="2288608"/>
                  <a:pt x="3842158" y="2358517"/>
                  <a:pt x="3649211" y="2411647"/>
                </a:cubicBezTo>
                <a:cubicBezTo>
                  <a:pt x="3456264" y="2464777"/>
                  <a:pt x="3257724" y="2545871"/>
                  <a:pt x="3103926" y="2579427"/>
                </a:cubicBezTo>
                <a:cubicBezTo>
                  <a:pt x="2950128" y="2612983"/>
                  <a:pt x="2824293" y="2600399"/>
                  <a:pt x="2726422" y="2612982"/>
                </a:cubicBezTo>
                <a:cubicBezTo>
                  <a:pt x="2628551" y="2625565"/>
                  <a:pt x="2572624" y="2640246"/>
                  <a:pt x="2516697" y="2654927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5D1D81-6067-40C2-817F-2F81DBD0E69C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1371600" y="4278385"/>
            <a:ext cx="20553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3BD7600-AB99-415B-9B92-B47D40A59EA8}"/>
              </a:ext>
            </a:extLst>
          </p:cNvPr>
          <p:cNvCxnSpPr>
            <a:stCxn id="23" idx="9"/>
            <a:endCxn id="23" idx="10"/>
          </p:cNvCxnSpPr>
          <p:nvPr/>
        </p:nvCxnSpPr>
        <p:spPr>
          <a:xfrm flipV="1">
            <a:off x="3607266" y="3934437"/>
            <a:ext cx="176169" cy="5872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D18765-9C7C-4EEE-8D6F-2FBE0EA168CB}"/>
              </a:ext>
            </a:extLst>
          </p:cNvPr>
          <p:cNvCxnSpPr>
            <a:stCxn id="23" idx="25"/>
            <a:endCxn id="23" idx="26"/>
          </p:cNvCxnSpPr>
          <p:nvPr/>
        </p:nvCxnSpPr>
        <p:spPr>
          <a:xfrm>
            <a:off x="5259897" y="4488110"/>
            <a:ext cx="167780" cy="4194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4B342A-9563-408F-B118-46AC253D5557}"/>
              </a:ext>
            </a:extLst>
          </p:cNvPr>
          <p:cNvCxnSpPr>
            <a:cxnSpLocks/>
          </p:cNvCxnSpPr>
          <p:nvPr/>
        </p:nvCxnSpPr>
        <p:spPr>
          <a:xfrm flipH="1">
            <a:off x="4526016" y="5728187"/>
            <a:ext cx="286441" cy="943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15880E6-1E1A-4275-A40D-A21A6585EAF6}"/>
              </a:ext>
            </a:extLst>
          </p:cNvPr>
          <p:cNvSpPr/>
          <p:nvPr/>
        </p:nvSpPr>
        <p:spPr>
          <a:xfrm>
            <a:off x="6828639" y="5528345"/>
            <a:ext cx="1040234" cy="570451"/>
          </a:xfrm>
          <a:custGeom>
            <a:avLst/>
            <a:gdLst>
              <a:gd name="connsiteX0" fmla="*/ 0 w 1040234"/>
              <a:gd name="connsiteY0" fmla="*/ 0 h 570451"/>
              <a:gd name="connsiteX1" fmla="*/ 192946 w 1040234"/>
              <a:gd name="connsiteY1" fmla="*/ 33556 h 570451"/>
              <a:gd name="connsiteX2" fmla="*/ 369115 w 1040234"/>
              <a:gd name="connsiteY2" fmla="*/ 176169 h 570451"/>
              <a:gd name="connsiteX3" fmla="*/ 528506 w 1040234"/>
              <a:gd name="connsiteY3" fmla="*/ 385894 h 570451"/>
              <a:gd name="connsiteX4" fmla="*/ 713064 w 1040234"/>
              <a:gd name="connsiteY4" fmla="*/ 419449 h 570451"/>
              <a:gd name="connsiteX5" fmla="*/ 872455 w 1040234"/>
              <a:gd name="connsiteY5" fmla="*/ 503339 h 570451"/>
              <a:gd name="connsiteX6" fmla="*/ 1040234 w 1040234"/>
              <a:gd name="connsiteY6" fmla="*/ 570451 h 570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234" h="570451">
                <a:moveTo>
                  <a:pt x="0" y="0"/>
                </a:moveTo>
                <a:cubicBezTo>
                  <a:pt x="65713" y="2097"/>
                  <a:pt x="131427" y="4194"/>
                  <a:pt x="192946" y="33556"/>
                </a:cubicBezTo>
                <a:cubicBezTo>
                  <a:pt x="254465" y="62918"/>
                  <a:pt x="313188" y="117446"/>
                  <a:pt x="369115" y="176169"/>
                </a:cubicBezTo>
                <a:cubicBezTo>
                  <a:pt x="425042" y="234892"/>
                  <a:pt x="471181" y="345347"/>
                  <a:pt x="528506" y="385894"/>
                </a:cubicBezTo>
                <a:cubicBezTo>
                  <a:pt x="585831" y="426441"/>
                  <a:pt x="655739" y="399875"/>
                  <a:pt x="713064" y="419449"/>
                </a:cubicBezTo>
                <a:cubicBezTo>
                  <a:pt x="770389" y="439023"/>
                  <a:pt x="817927" y="478172"/>
                  <a:pt x="872455" y="503339"/>
                </a:cubicBezTo>
                <a:cubicBezTo>
                  <a:pt x="926983" y="528506"/>
                  <a:pt x="998289" y="553673"/>
                  <a:pt x="1040234" y="570451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23262BE-2B37-4D00-ABD7-743D4C9CAC40}"/>
              </a:ext>
            </a:extLst>
          </p:cNvPr>
          <p:cNvCxnSpPr>
            <a:stCxn id="35" idx="5"/>
          </p:cNvCxnSpPr>
          <p:nvPr/>
        </p:nvCxnSpPr>
        <p:spPr>
          <a:xfrm>
            <a:off x="7701094" y="6031684"/>
            <a:ext cx="358415" cy="14498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ABF88E-236D-41B9-93A2-828FAF11C186}"/>
              </a:ext>
            </a:extLst>
          </p:cNvPr>
          <p:cNvCxnSpPr>
            <a:stCxn id="23" idx="42"/>
          </p:cNvCxnSpPr>
          <p:nvPr/>
        </p:nvCxnSpPr>
        <p:spPr>
          <a:xfrm flipH="1">
            <a:off x="3505200" y="6014906"/>
            <a:ext cx="85288" cy="1677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9E3A91D-4946-4D97-ADF8-65A25D5707CD}"/>
              </a:ext>
            </a:extLst>
          </p:cNvPr>
          <p:cNvSpPr txBox="1"/>
          <p:nvPr/>
        </p:nvSpPr>
        <p:spPr>
          <a:xfrm>
            <a:off x="2209800" y="5809035"/>
            <a:ext cx="128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FFF00"/>
                </a:solidFill>
              </a:rPr>
              <a:t>Back to cars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2A973F-C602-4429-A94B-0BA65C605D9A}"/>
              </a:ext>
            </a:extLst>
          </p:cNvPr>
          <p:cNvSpPr txBox="1"/>
          <p:nvPr/>
        </p:nvSpPr>
        <p:spPr>
          <a:xfrm>
            <a:off x="7458512" y="6150766"/>
            <a:ext cx="149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FFF00"/>
                </a:solidFill>
              </a:rPr>
              <a:t>To </a:t>
            </a:r>
            <a:r>
              <a:rPr lang="en-US" dirty="0" err="1">
                <a:solidFill>
                  <a:srgbClr val="FFFF00"/>
                </a:solidFill>
              </a:rPr>
              <a:t>br</a:t>
            </a:r>
            <a:r>
              <a:rPr lang="en-US" dirty="0">
                <a:solidFill>
                  <a:srgbClr val="FFFF00"/>
                </a:solidFill>
              </a:rPr>
              <a:t> pits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4DBA71-13D6-4A7A-AF51-D93B6A5739E2}"/>
              </a:ext>
            </a:extLst>
          </p:cNvPr>
          <p:cNvSpPr/>
          <p:nvPr/>
        </p:nvSpPr>
        <p:spPr>
          <a:xfrm>
            <a:off x="517071" y="228600"/>
            <a:ext cx="8153400" cy="645677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60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EA07-3E0C-4B16-BEB2-2FD02BE3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Mapping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BDB33-85C5-4922-A6C9-A56F0A5F3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Shield Facies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cr</a:t>
            </a:r>
            <a:r>
              <a:rPr lang="en-US" dirty="0">
                <a:solidFill>
                  <a:schemeClr val="bg1"/>
                </a:solidFill>
              </a:rPr>
              <a:t>	Crater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	Channel flows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lo	Lobate flows</a:t>
            </a:r>
          </a:p>
          <a:p>
            <a:r>
              <a:rPr lang="en-US" dirty="0">
                <a:solidFill>
                  <a:schemeClr val="bg1"/>
                </a:solidFill>
              </a:rPr>
              <a:t>Flow Facies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if	</a:t>
            </a:r>
            <a:r>
              <a:rPr lang="en-US" baseline="-25000" dirty="0">
                <a:solidFill>
                  <a:schemeClr val="bg1"/>
                </a:solidFill>
              </a:rPr>
              <a:t>(1,2,3)</a:t>
            </a:r>
            <a:r>
              <a:rPr lang="en-US" dirty="0">
                <a:solidFill>
                  <a:schemeClr val="bg1"/>
                </a:solidFill>
              </a:rPr>
              <a:t>	Inflated flows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sc</a:t>
            </a:r>
            <a:r>
              <a:rPr lang="en-US" dirty="0">
                <a:solidFill>
                  <a:schemeClr val="bg1"/>
                </a:solidFill>
              </a:rPr>
              <a:t>	Scabby flows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Pits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cp	Collapse pits</a:t>
            </a: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ip</a:t>
            </a:r>
            <a:r>
              <a:rPr lang="en-US" dirty="0">
                <a:solidFill>
                  <a:schemeClr val="bg1"/>
                </a:solidFill>
              </a:rPr>
              <a:t>	Inflation pits</a:t>
            </a: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rs</a:t>
            </a:r>
            <a:r>
              <a:rPr lang="en-US" dirty="0">
                <a:solidFill>
                  <a:schemeClr val="bg1"/>
                </a:solidFill>
              </a:rPr>
              <a:t>	Rootless shields</a:t>
            </a: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br</a:t>
            </a:r>
            <a:r>
              <a:rPr lang="en-US" dirty="0">
                <a:solidFill>
                  <a:schemeClr val="bg1"/>
                </a:solidFill>
              </a:rPr>
              <a:t>	Blocky rimmed pits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0D573-B4DF-4E6A-B75D-6B974806BDDE}"/>
              </a:ext>
            </a:extLst>
          </p:cNvPr>
          <p:cNvSpPr/>
          <p:nvPr/>
        </p:nvSpPr>
        <p:spPr>
          <a:xfrm>
            <a:off x="533400" y="365126"/>
            <a:ext cx="8077200" cy="588327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87CA38E-ABCD-4C01-BA06-7806BDBE4DB9}"/>
              </a:ext>
            </a:extLst>
          </p:cNvPr>
          <p:cNvSpPr/>
          <p:nvPr/>
        </p:nvSpPr>
        <p:spPr>
          <a:xfrm>
            <a:off x="4563762" y="5115952"/>
            <a:ext cx="304800" cy="972234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96347-B752-48F0-977A-FC0EF98DF3BB}"/>
              </a:ext>
            </a:extLst>
          </p:cNvPr>
          <p:cNvSpPr txBox="1"/>
          <p:nvPr/>
        </p:nvSpPr>
        <p:spPr>
          <a:xfrm>
            <a:off x="4963812" y="5243185"/>
            <a:ext cx="257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continuum of the same process on scabby flows</a:t>
            </a:r>
          </a:p>
        </p:txBody>
      </p:sp>
    </p:spTree>
    <p:extLst>
      <p:ext uri="{BB962C8B-B14F-4D97-AF65-F5344CB8AC3E}">
        <p14:creationId xmlns:p14="http://schemas.microsoft.com/office/powerpoint/2010/main" val="2752461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93708"/>
          </a:xfrm>
        </p:spPr>
        <p:txBody>
          <a:bodyPr/>
          <a:lstStyle/>
          <a:p>
            <a:pPr algn="ctr"/>
            <a:r>
              <a:rPr lang="en-US" b="1" dirty="0"/>
              <a:t>SELECTED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554" y="1371600"/>
            <a:ext cx="8053796" cy="4805364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/>
              <a:t>ANTHONY E. Y., POTHS J., 1992, </a:t>
            </a:r>
            <a:r>
              <a:rPr lang="en-US" sz="2400" baseline="30000" dirty="0"/>
              <a:t>3</a:t>
            </a:r>
            <a:r>
              <a:rPr lang="en-US" sz="2400" dirty="0"/>
              <a:t>He surface exposure dating and its implications for magma 	evolution in the </a:t>
            </a:r>
            <a:r>
              <a:rPr lang="en-US" sz="2400" dirty="0" err="1"/>
              <a:t>Potrillo</a:t>
            </a:r>
            <a:r>
              <a:rPr lang="en-US" sz="2400" dirty="0"/>
              <a:t> volcanic field, Rio Grande Rift, New Mexico, USA. </a:t>
            </a:r>
            <a:r>
              <a:rPr lang="en-US" sz="2400" i="1" dirty="0" err="1"/>
              <a:t>Geochimica</a:t>
            </a:r>
            <a:r>
              <a:rPr lang="en-US" sz="2400" i="1" dirty="0"/>
              <a:t> et 	</a:t>
            </a:r>
            <a:r>
              <a:rPr lang="en-US" sz="2400" i="1" dirty="0" err="1"/>
              <a:t>Cosmochimica</a:t>
            </a:r>
            <a:r>
              <a:rPr lang="en-US" sz="2400" i="1" dirty="0"/>
              <a:t> Acta</a:t>
            </a:r>
            <a:r>
              <a:rPr lang="en-US" sz="2400" dirty="0"/>
              <a:t>, </a:t>
            </a:r>
            <a:r>
              <a:rPr lang="en-US" sz="2400" b="1" dirty="0"/>
              <a:t>56</a:t>
            </a:r>
            <a:r>
              <a:rPr lang="en-US" sz="2400" dirty="0"/>
              <a:t>, 4105-4108.</a:t>
            </a:r>
          </a:p>
          <a:p>
            <a:r>
              <a:rPr lang="pt-BR" sz="2400" dirty="0"/>
              <a:t>DARTON, N. H., 1916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, Explosion Craters: 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Science Monthly  </a:t>
            </a:r>
            <a:r>
              <a:rPr lang="pt-BR" sz="2400" b="1" dirty="0"/>
              <a:t>3</a:t>
            </a:r>
            <a:r>
              <a:rPr lang="pt-BR" sz="2400" dirty="0"/>
              <a:t>,  417 - 430 .</a:t>
            </a:r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DE HON, R. A. and R. A. EARL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FF00"/>
                </a:solidFill>
              </a:rPr>
              <a:t>2018a</a:t>
            </a:r>
            <a:r>
              <a:rPr lang="en-US" sz="2400" dirty="0"/>
              <a:t>, The Aden lava flows, Doña Ana County, New Mexico; NMGS 	</a:t>
            </a:r>
            <a:r>
              <a:rPr lang="en-US" sz="2400" i="1" dirty="0"/>
              <a:t>Fall Field Conference Guidebook </a:t>
            </a:r>
            <a:r>
              <a:rPr lang="en-US" sz="2400" dirty="0"/>
              <a:t> </a:t>
            </a:r>
            <a:r>
              <a:rPr lang="en-US" sz="2400" b="1" dirty="0"/>
              <a:t>69</a:t>
            </a:r>
            <a:r>
              <a:rPr lang="en-US" sz="2400" dirty="0"/>
              <a:t>, 197-202</a:t>
            </a:r>
          </a:p>
          <a:p>
            <a:r>
              <a:rPr lang="en-US" sz="2400" dirty="0">
                <a:solidFill>
                  <a:srgbClr val="FFFF00"/>
                </a:solidFill>
              </a:rPr>
              <a:t>_______,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FF00"/>
                </a:solidFill>
              </a:rPr>
              <a:t>2018b</a:t>
            </a:r>
            <a:r>
              <a:rPr lang="en-US" sz="2400" dirty="0"/>
              <a:t>, Reassessment of features in the Aden Crater lava flows… </a:t>
            </a:r>
            <a:r>
              <a:rPr lang="en-US" sz="2400" i="1" dirty="0"/>
              <a:t>Bull. New Mexico 	Geology</a:t>
            </a:r>
            <a:r>
              <a:rPr lang="en-US" sz="2400" dirty="0"/>
              <a:t>,  </a:t>
            </a:r>
            <a:r>
              <a:rPr lang="en-US" sz="2400" b="1" dirty="0"/>
              <a:t>40</a:t>
            </a:r>
            <a:r>
              <a:rPr lang="en-US" sz="2400" dirty="0"/>
              <a:t>, 17-26.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DE HON, R. A</a:t>
            </a:r>
            <a:r>
              <a:rPr lang="en-US" sz="2400" dirty="0"/>
              <a:t>., </a:t>
            </a:r>
            <a:r>
              <a:rPr lang="en-US" sz="2400" b="1" dirty="0">
                <a:solidFill>
                  <a:srgbClr val="FFFF00"/>
                </a:solidFill>
              </a:rPr>
              <a:t>1965</a:t>
            </a:r>
            <a:r>
              <a:rPr lang="en-US" sz="2400" dirty="0"/>
              <a:t>, The Aden Crater lava cone; Compass, 43, 34-40.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_______, 1965</a:t>
            </a:r>
            <a:r>
              <a:rPr lang="en-US" sz="2400" dirty="0"/>
              <a:t>, Maare of La Mesa, </a:t>
            </a:r>
            <a:r>
              <a:rPr lang="en-US" sz="2400" i="1" dirty="0"/>
              <a:t>NMGS Field Conf. Guidebook </a:t>
            </a:r>
            <a:r>
              <a:rPr lang="en-US" sz="2400" b="1" dirty="0"/>
              <a:t>16</a:t>
            </a:r>
            <a:r>
              <a:rPr lang="en-US" sz="2400" dirty="0"/>
              <a:t>, New Mexico Geol. Soc., 204-	209. </a:t>
            </a:r>
          </a:p>
          <a:p>
            <a:r>
              <a:rPr lang="en-US" sz="2400" dirty="0"/>
              <a:t>HOFFER, J. M.; KAHN, P. A.; and SUMMEROUR, J. H., 1990, Geology of Aden Crater; </a:t>
            </a:r>
            <a:r>
              <a:rPr lang="en-US" sz="2400" i="1" dirty="0"/>
              <a:t>Geological 	Excursions of the El Paso  area: Volume 1 </a:t>
            </a:r>
            <a:r>
              <a:rPr lang="en-US" sz="2400" dirty="0"/>
              <a:t>– Aden Crater and vicinity, New Mexico; El  Paso 	Geological Society, </a:t>
            </a:r>
            <a:r>
              <a:rPr lang="en-US" sz="2400" b="1" dirty="0"/>
              <a:t>25</a:t>
            </a:r>
            <a:r>
              <a:rPr lang="en-US" sz="2400" dirty="0"/>
              <a:t> – 31, Hoffer, Jerry M. (Ed.)</a:t>
            </a:r>
          </a:p>
          <a:p>
            <a:r>
              <a:rPr lang="en-US" sz="2400" dirty="0"/>
              <a:t>HOFFER, J. M., 1975, The Aden-Afton basalt field, southcentral New Mexico: </a:t>
            </a:r>
            <a:r>
              <a:rPr lang="en-US" sz="2400" i="1" dirty="0"/>
              <a:t>Texas Jour. Sci.,…</a:t>
            </a:r>
          </a:p>
          <a:p>
            <a:r>
              <a:rPr lang="en-US" sz="2400" dirty="0"/>
              <a:t>______, 1975, A note of the volcanic features of the Aden Crater area, </a:t>
            </a:r>
            <a:r>
              <a:rPr lang="en-US" sz="2400" i="1" dirty="0"/>
              <a:t>Field Conf</a:t>
            </a:r>
            <a:r>
              <a:rPr lang="en-US" sz="2400" dirty="0"/>
              <a:t>., Guidebook </a:t>
            </a:r>
            <a:r>
              <a:rPr lang="en-US" sz="2400" b="1" dirty="0"/>
              <a:t>26</a:t>
            </a:r>
            <a:r>
              <a:rPr lang="en-US" sz="2400" dirty="0"/>
              <a:t>, 	131-134</a:t>
            </a:r>
          </a:p>
          <a:p>
            <a:r>
              <a:rPr lang="en-US" sz="2400" dirty="0"/>
              <a:t>KAHN, P. A., 1987, Geology of Aden Crater, Dona Ana Co., NM, MS Thesis, UTEP, 90p.</a:t>
            </a:r>
          </a:p>
          <a:p>
            <a:r>
              <a:rPr lang="en-US" sz="2400" dirty="0"/>
              <a:t>SEAGER, W. R., 1989, Geology beneath and around the West </a:t>
            </a:r>
            <a:r>
              <a:rPr lang="en-US" sz="2400" dirty="0" err="1"/>
              <a:t>Potrillo</a:t>
            </a:r>
            <a:r>
              <a:rPr lang="en-US" sz="2400" dirty="0"/>
              <a:t> Basalts, Doña Ana and Luna 	Counties, New Mexico. </a:t>
            </a:r>
            <a:r>
              <a:rPr lang="en-US" sz="2400" i="1" dirty="0"/>
              <a:t>Bull</a:t>
            </a:r>
            <a:r>
              <a:rPr lang="en-US" sz="2400" dirty="0"/>
              <a:t>. </a:t>
            </a:r>
            <a:r>
              <a:rPr lang="en-US" sz="2400" i="1" dirty="0"/>
              <a:t>New Mexico Geology, </a:t>
            </a:r>
            <a:r>
              <a:rPr lang="en-US" sz="2400" b="1" i="1" dirty="0"/>
              <a:t>11(3</a:t>
            </a:r>
            <a:r>
              <a:rPr lang="en-US" sz="2400" i="1" dirty="0"/>
              <a:t>), </a:t>
            </a:r>
            <a:r>
              <a:rPr lang="en-US" sz="2400" dirty="0"/>
              <a:t>53-58.</a:t>
            </a:r>
          </a:p>
          <a:p>
            <a:r>
              <a:rPr lang="en-US" sz="2400" dirty="0"/>
              <a:t>SUMMEROUR, J. H., 1990, The geology of five unusual craters, Aden basalt, Dona Ana Co. NM, 	MS Thesis, UTEP, 129 p.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Frame 3"/>
          <p:cNvSpPr/>
          <p:nvPr/>
        </p:nvSpPr>
        <p:spPr>
          <a:xfrm>
            <a:off x="381000" y="274638"/>
            <a:ext cx="8534400" cy="5973762"/>
          </a:xfrm>
          <a:prstGeom prst="frame">
            <a:avLst>
              <a:gd name="adj1" fmla="val 1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4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4E515D77-BAFF-4618-88A1-A910CC87B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36" y="159048"/>
            <a:ext cx="5644532" cy="6546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3AE8D3-DDC4-47DA-8B6A-1568E6645257}"/>
              </a:ext>
            </a:extLst>
          </p:cNvPr>
          <p:cNvSpPr/>
          <p:nvPr/>
        </p:nvSpPr>
        <p:spPr>
          <a:xfrm>
            <a:off x="1746868" y="159048"/>
            <a:ext cx="5644532" cy="653990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E7A4A9-1C04-48B7-A618-386B4D9EFB18}"/>
              </a:ext>
            </a:extLst>
          </p:cNvPr>
          <p:cNvCxnSpPr/>
          <p:nvPr/>
        </p:nvCxnSpPr>
        <p:spPr>
          <a:xfrm>
            <a:off x="2667000" y="6096000"/>
            <a:ext cx="45720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5CA8F58-724C-441C-A68B-35E16C0B096A}"/>
              </a:ext>
            </a:extLst>
          </p:cNvPr>
          <p:cNvSpPr txBox="1"/>
          <p:nvPr/>
        </p:nvSpPr>
        <p:spPr>
          <a:xfrm>
            <a:off x="2667000" y="57882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593045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dirt field&#10;&#10;Description automatically generated">
            <a:extLst>
              <a:ext uri="{FF2B5EF4-FFF2-40B4-BE49-F238E27FC236}">
                <a16:creationId xmlns:a16="http://schemas.microsoft.com/office/drawing/2014/main" id="{CFA8AE4A-119E-4CD0-BE6C-9625ACE4B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4704105" cy="6275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F12F52-45A2-4DA6-9F3E-E8CE54D79B63}"/>
              </a:ext>
            </a:extLst>
          </p:cNvPr>
          <p:cNvSpPr txBox="1"/>
          <p:nvPr/>
        </p:nvSpPr>
        <p:spPr>
          <a:xfrm>
            <a:off x="3398257" y="2743200"/>
            <a:ext cx="237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Coauthor: Richard Earl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0CE41-782D-4660-9637-2BF95B7181CD}"/>
              </a:ext>
            </a:extLst>
          </p:cNvPr>
          <p:cNvSpPr txBox="1"/>
          <p:nvPr/>
        </p:nvSpPr>
        <p:spPr>
          <a:xfrm>
            <a:off x="5867399" y="1447800"/>
            <a:ext cx="3048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picture is of the interior of one of the blocky rimmed pits.  The flow of the crater-form feature is smooth basalt broken by fissures.  The blocky rim material over-lies floor material. See De Hon, R. A. and R. A. Earl, 2018b.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B9BCDD-35DF-4434-AB3E-8A8D0AA73636}"/>
              </a:ext>
            </a:extLst>
          </p:cNvPr>
          <p:cNvSpPr/>
          <p:nvPr/>
        </p:nvSpPr>
        <p:spPr>
          <a:xfrm>
            <a:off x="1066800" y="228600"/>
            <a:ext cx="4704105" cy="627547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58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</a:t>
            </a:r>
            <a:r>
              <a:rPr lang="en-US" b="1" dirty="0">
                <a:solidFill>
                  <a:schemeClr val="bg1"/>
                </a:solidFill>
              </a:rPr>
              <a:t>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8078" y="1510018"/>
            <a:ext cx="3576772" cy="466694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Then (1964)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9150" y="1593908"/>
            <a:ext cx="3886200" cy="45830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Now (2014)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78" y="2115388"/>
            <a:ext cx="3267343" cy="40615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38" y="2115387"/>
            <a:ext cx="3425484" cy="4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191064-0870-4C73-B4A0-DA74C963F3EB}"/>
              </a:ext>
            </a:extLst>
          </p:cNvPr>
          <p:cNvSpPr/>
          <p:nvPr/>
        </p:nvSpPr>
        <p:spPr>
          <a:xfrm>
            <a:off x="685800" y="457200"/>
            <a:ext cx="7772400" cy="603567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37E612-AE20-47B5-BE14-455C8AF0F9CF}"/>
              </a:ext>
            </a:extLst>
          </p:cNvPr>
          <p:cNvSpPr/>
          <p:nvPr/>
        </p:nvSpPr>
        <p:spPr>
          <a:xfrm>
            <a:off x="938078" y="2115387"/>
            <a:ext cx="3267343" cy="406157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7A7445-7066-44CE-91CD-9C577F2AC84A}"/>
              </a:ext>
            </a:extLst>
          </p:cNvPr>
          <p:cNvSpPr/>
          <p:nvPr/>
        </p:nvSpPr>
        <p:spPr>
          <a:xfrm>
            <a:off x="4767128" y="2115385"/>
            <a:ext cx="3425484" cy="406157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0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5AFB7C-696E-4909-8780-6E69108C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43" y="94004"/>
            <a:ext cx="5262156" cy="66828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365CE7-0F96-4AE9-9B67-DE623220140F}"/>
              </a:ext>
            </a:extLst>
          </p:cNvPr>
          <p:cNvSpPr/>
          <p:nvPr/>
        </p:nvSpPr>
        <p:spPr>
          <a:xfrm>
            <a:off x="1945969" y="94004"/>
            <a:ext cx="5262156" cy="66828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1488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18AE1-9923-4A0C-BBC9-B5EE72A616A3}"/>
              </a:ext>
            </a:extLst>
          </p:cNvPr>
          <p:cNvSpPr txBox="1"/>
          <p:nvPr/>
        </p:nvSpPr>
        <p:spPr>
          <a:xfrm>
            <a:off x="7315200" y="2004248"/>
            <a:ext cx="17687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Geologic facies map of the lava field and shield.</a:t>
            </a:r>
          </a:p>
          <a:p>
            <a:endParaRPr lang="en-US" dirty="0"/>
          </a:p>
          <a:p>
            <a:r>
              <a:rPr lang="en-US" dirty="0"/>
              <a:t>Black and white version of the map prepared for N.M. Geol. Soc. 2018 Field Conf.</a:t>
            </a:r>
          </a:p>
        </p:txBody>
      </p:sp>
    </p:spTree>
    <p:extLst>
      <p:ext uri="{BB962C8B-B14F-4D97-AF65-F5344CB8AC3E}">
        <p14:creationId xmlns:p14="http://schemas.microsoft.com/office/powerpoint/2010/main" val="262001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43B720-160D-401B-8C84-EF6067545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21484"/>
            <a:ext cx="5486402" cy="6615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279ED7-8ABC-415A-BA96-91FF2C5A7E44}"/>
              </a:ext>
            </a:extLst>
          </p:cNvPr>
          <p:cNvSpPr/>
          <p:nvPr/>
        </p:nvSpPr>
        <p:spPr>
          <a:xfrm>
            <a:off x="1828799" y="121484"/>
            <a:ext cx="5486400" cy="661503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1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D7FAD04-B247-4CA4-A029-2F85D279A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347134"/>
            <a:ext cx="6553201" cy="63104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61EFA1-2335-4042-807C-81AA146D9D35}"/>
              </a:ext>
            </a:extLst>
          </p:cNvPr>
          <p:cNvSpPr/>
          <p:nvPr/>
        </p:nvSpPr>
        <p:spPr>
          <a:xfrm>
            <a:off x="1371598" y="347134"/>
            <a:ext cx="6553201" cy="63104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6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7" y="592584"/>
            <a:ext cx="8859817" cy="5486400"/>
          </a:xfrm>
          <a:ln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23165" y="4419600"/>
            <a:ext cx="1839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Kilbourne Maar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22 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2403" y="2868313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Gardner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Cone cluster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81-72 ka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" y="317609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West </a:t>
            </a:r>
            <a:r>
              <a:rPr lang="en-US" sz="2000" dirty="0" err="1">
                <a:solidFill>
                  <a:srgbClr val="FFFF00"/>
                </a:solidFill>
              </a:rPr>
              <a:t>Potrillo</a:t>
            </a:r>
            <a:r>
              <a:rPr lang="en-US" sz="2000" dirty="0">
                <a:solidFill>
                  <a:srgbClr val="FFFF00"/>
                </a:solidFill>
              </a:rPr>
              <a:t> Mtns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916-262 ka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0395" y="2004036"/>
            <a:ext cx="145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Aden flows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18-16 ka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6745" y="1336963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Aden cone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28845" y="1562087"/>
            <a:ext cx="381000" cy="19150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ame 7"/>
          <p:cNvSpPr/>
          <p:nvPr/>
        </p:nvSpPr>
        <p:spPr>
          <a:xfrm>
            <a:off x="205417" y="609600"/>
            <a:ext cx="8859817" cy="5486400"/>
          </a:xfrm>
          <a:prstGeom prst="frame">
            <a:avLst>
              <a:gd name="adj1" fmla="val 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8E5219-2B24-466C-9B77-65D9FD98528A}"/>
              </a:ext>
            </a:extLst>
          </p:cNvPr>
          <p:cNvSpPr txBox="1"/>
          <p:nvPr/>
        </p:nvSpPr>
        <p:spPr>
          <a:xfrm>
            <a:off x="2847795" y="5295913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Mt. Riley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≥ 600 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83ADA8-309A-43B2-9B9F-813E7D16970D}"/>
              </a:ext>
            </a:extLst>
          </p:cNvPr>
          <p:cNvSpPr txBox="1"/>
          <p:nvPr/>
        </p:nvSpPr>
        <p:spPr>
          <a:xfrm>
            <a:off x="7239000" y="1143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Camp Rice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700 ka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D75570-BC44-4334-BEA6-52A123CA4E29}"/>
              </a:ext>
            </a:extLst>
          </p:cNvPr>
          <p:cNvSpPr/>
          <p:nvPr/>
        </p:nvSpPr>
        <p:spPr>
          <a:xfrm>
            <a:off x="6118721" y="2179162"/>
            <a:ext cx="1823073" cy="3945703"/>
          </a:xfrm>
          <a:custGeom>
            <a:avLst/>
            <a:gdLst>
              <a:gd name="connsiteX0" fmla="*/ 1114101 w 1823073"/>
              <a:gd name="connsiteY0" fmla="*/ 135670 h 3945703"/>
              <a:gd name="connsiteX1" fmla="*/ 1237668 w 1823073"/>
              <a:gd name="connsiteY1" fmla="*/ 28579 h 3945703"/>
              <a:gd name="connsiteX2" fmla="*/ 1344760 w 1823073"/>
              <a:gd name="connsiteY2" fmla="*/ 3865 h 3945703"/>
              <a:gd name="connsiteX3" fmla="*/ 1435376 w 1823073"/>
              <a:gd name="connsiteY3" fmla="*/ 94481 h 3945703"/>
              <a:gd name="connsiteX4" fmla="*/ 1575420 w 1823073"/>
              <a:gd name="connsiteY4" fmla="*/ 168622 h 3945703"/>
              <a:gd name="connsiteX5" fmla="*/ 1797841 w 1823073"/>
              <a:gd name="connsiteY5" fmla="*/ 242762 h 3945703"/>
              <a:gd name="connsiteX6" fmla="*/ 1814317 w 1823073"/>
              <a:gd name="connsiteY6" fmla="*/ 366330 h 3945703"/>
              <a:gd name="connsiteX7" fmla="*/ 1764890 w 1823073"/>
              <a:gd name="connsiteY7" fmla="*/ 531087 h 3945703"/>
              <a:gd name="connsiteX8" fmla="*/ 1674274 w 1823073"/>
              <a:gd name="connsiteY8" fmla="*/ 638179 h 3945703"/>
              <a:gd name="connsiteX9" fmla="*/ 1600133 w 1823073"/>
              <a:gd name="connsiteY9" fmla="*/ 671130 h 3945703"/>
              <a:gd name="connsiteX10" fmla="*/ 1600133 w 1823073"/>
              <a:gd name="connsiteY10" fmla="*/ 745270 h 3945703"/>
              <a:gd name="connsiteX11" fmla="*/ 1624847 w 1823073"/>
              <a:gd name="connsiteY11" fmla="*/ 967692 h 3945703"/>
              <a:gd name="connsiteX12" fmla="*/ 1542468 w 1823073"/>
              <a:gd name="connsiteY12" fmla="*/ 1058308 h 3945703"/>
              <a:gd name="connsiteX13" fmla="*/ 1435376 w 1823073"/>
              <a:gd name="connsiteY13" fmla="*/ 1165400 h 3945703"/>
              <a:gd name="connsiteX14" fmla="*/ 1344760 w 1823073"/>
              <a:gd name="connsiteY14" fmla="*/ 1363108 h 3945703"/>
              <a:gd name="connsiteX15" fmla="*/ 1410663 w 1823073"/>
              <a:gd name="connsiteY15" fmla="*/ 1610243 h 3945703"/>
              <a:gd name="connsiteX16" fmla="*/ 1509517 w 1823073"/>
              <a:gd name="connsiteY16" fmla="*/ 1824427 h 3945703"/>
              <a:gd name="connsiteX17" fmla="*/ 1707225 w 1823073"/>
              <a:gd name="connsiteY17" fmla="*/ 2038611 h 3945703"/>
              <a:gd name="connsiteX18" fmla="*/ 1764890 w 1823073"/>
              <a:gd name="connsiteY18" fmla="*/ 2269270 h 3945703"/>
              <a:gd name="connsiteX19" fmla="*/ 1707225 w 1823073"/>
              <a:gd name="connsiteY19" fmla="*/ 2574070 h 3945703"/>
              <a:gd name="connsiteX20" fmla="*/ 1542468 w 1823073"/>
              <a:gd name="connsiteY20" fmla="*/ 2738827 h 3945703"/>
              <a:gd name="connsiteX21" fmla="*/ 1443614 w 1823073"/>
              <a:gd name="connsiteY21" fmla="*/ 2936535 h 3945703"/>
              <a:gd name="connsiteX22" fmla="*/ 1245906 w 1823073"/>
              <a:gd name="connsiteY22" fmla="*/ 3109530 h 3945703"/>
              <a:gd name="connsiteX23" fmla="*/ 1352998 w 1823073"/>
              <a:gd name="connsiteY23" fmla="*/ 3282524 h 3945703"/>
              <a:gd name="connsiteX24" fmla="*/ 1361236 w 1823073"/>
              <a:gd name="connsiteY24" fmla="*/ 3422568 h 3945703"/>
              <a:gd name="connsiteX25" fmla="*/ 1278857 w 1823073"/>
              <a:gd name="connsiteY25" fmla="*/ 3537897 h 3945703"/>
              <a:gd name="connsiteX26" fmla="*/ 1130576 w 1823073"/>
              <a:gd name="connsiteY26" fmla="*/ 3768557 h 3945703"/>
              <a:gd name="connsiteX27" fmla="*/ 1039960 w 1823073"/>
              <a:gd name="connsiteY27" fmla="*/ 3916838 h 3945703"/>
              <a:gd name="connsiteX28" fmla="*/ 463311 w 1823073"/>
              <a:gd name="connsiteY28" fmla="*/ 3925076 h 3945703"/>
              <a:gd name="connsiteX29" fmla="*/ 520976 w 1823073"/>
              <a:gd name="connsiteY29" fmla="*/ 3694416 h 3945703"/>
              <a:gd name="connsiteX30" fmla="*/ 545690 w 1823073"/>
              <a:gd name="connsiteY30" fmla="*/ 3587324 h 3945703"/>
              <a:gd name="connsiteX31" fmla="*/ 488025 w 1823073"/>
              <a:gd name="connsiteY31" fmla="*/ 3463757 h 3945703"/>
              <a:gd name="connsiteX32" fmla="*/ 422122 w 1823073"/>
              <a:gd name="connsiteY32" fmla="*/ 3323714 h 3945703"/>
              <a:gd name="connsiteX33" fmla="*/ 422122 w 1823073"/>
              <a:gd name="connsiteY33" fmla="*/ 3175433 h 3945703"/>
              <a:gd name="connsiteX34" fmla="*/ 372695 w 1823073"/>
              <a:gd name="connsiteY34" fmla="*/ 3043627 h 3945703"/>
              <a:gd name="connsiteX35" fmla="*/ 290317 w 1823073"/>
              <a:gd name="connsiteY35" fmla="*/ 3018914 h 3945703"/>
              <a:gd name="connsiteX36" fmla="*/ 142036 w 1823073"/>
              <a:gd name="connsiteY36" fmla="*/ 2911822 h 3945703"/>
              <a:gd name="connsiteX37" fmla="*/ 92609 w 1823073"/>
              <a:gd name="connsiteY37" fmla="*/ 2804730 h 3945703"/>
              <a:gd name="connsiteX38" fmla="*/ 34944 w 1823073"/>
              <a:gd name="connsiteY38" fmla="*/ 2590546 h 3945703"/>
              <a:gd name="connsiteX39" fmla="*/ 1993 w 1823073"/>
              <a:gd name="connsiteY39" fmla="*/ 2409314 h 3945703"/>
              <a:gd name="connsiteX40" fmla="*/ 92609 w 1823073"/>
              <a:gd name="connsiteY40" fmla="*/ 2104514 h 3945703"/>
              <a:gd name="connsiteX41" fmla="*/ 207938 w 1823073"/>
              <a:gd name="connsiteY41" fmla="*/ 1939757 h 3945703"/>
              <a:gd name="connsiteX42" fmla="*/ 133798 w 1823073"/>
              <a:gd name="connsiteY42" fmla="*/ 1717335 h 3945703"/>
              <a:gd name="connsiteX43" fmla="*/ 315030 w 1823073"/>
              <a:gd name="connsiteY43" fmla="*/ 1560816 h 3945703"/>
              <a:gd name="connsiteX44" fmla="*/ 446836 w 1823073"/>
              <a:gd name="connsiteY44" fmla="*/ 1503152 h 3945703"/>
              <a:gd name="connsiteX45" fmla="*/ 438598 w 1823073"/>
              <a:gd name="connsiteY45" fmla="*/ 1264254 h 3945703"/>
              <a:gd name="connsiteX46" fmla="*/ 306793 w 1823073"/>
              <a:gd name="connsiteY46" fmla="*/ 1033595 h 3945703"/>
              <a:gd name="connsiteX47" fmla="*/ 430360 w 1823073"/>
              <a:gd name="connsiteY47" fmla="*/ 802935 h 3945703"/>
              <a:gd name="connsiteX48" fmla="*/ 438598 w 1823073"/>
              <a:gd name="connsiteY48" fmla="*/ 769984 h 39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823073" h="3945703">
                <a:moveTo>
                  <a:pt x="1114101" y="135670"/>
                </a:moveTo>
                <a:cubicBezTo>
                  <a:pt x="1156663" y="93108"/>
                  <a:pt x="1199225" y="50546"/>
                  <a:pt x="1237668" y="28579"/>
                </a:cubicBezTo>
                <a:cubicBezTo>
                  <a:pt x="1276111" y="6612"/>
                  <a:pt x="1311809" y="-7119"/>
                  <a:pt x="1344760" y="3865"/>
                </a:cubicBezTo>
                <a:cubicBezTo>
                  <a:pt x="1377711" y="14849"/>
                  <a:pt x="1396933" y="67022"/>
                  <a:pt x="1435376" y="94481"/>
                </a:cubicBezTo>
                <a:cubicBezTo>
                  <a:pt x="1473819" y="121940"/>
                  <a:pt x="1515009" y="143909"/>
                  <a:pt x="1575420" y="168622"/>
                </a:cubicBezTo>
                <a:cubicBezTo>
                  <a:pt x="1635831" y="193336"/>
                  <a:pt x="1758025" y="209811"/>
                  <a:pt x="1797841" y="242762"/>
                </a:cubicBezTo>
                <a:cubicBezTo>
                  <a:pt x="1837657" y="275713"/>
                  <a:pt x="1819809" y="318276"/>
                  <a:pt x="1814317" y="366330"/>
                </a:cubicBezTo>
                <a:cubicBezTo>
                  <a:pt x="1808825" y="414384"/>
                  <a:pt x="1788230" y="485779"/>
                  <a:pt x="1764890" y="531087"/>
                </a:cubicBezTo>
                <a:cubicBezTo>
                  <a:pt x="1741550" y="576395"/>
                  <a:pt x="1701733" y="614839"/>
                  <a:pt x="1674274" y="638179"/>
                </a:cubicBezTo>
                <a:cubicBezTo>
                  <a:pt x="1646815" y="661519"/>
                  <a:pt x="1612490" y="653282"/>
                  <a:pt x="1600133" y="671130"/>
                </a:cubicBezTo>
                <a:cubicBezTo>
                  <a:pt x="1587776" y="688978"/>
                  <a:pt x="1596014" y="695843"/>
                  <a:pt x="1600133" y="745270"/>
                </a:cubicBezTo>
                <a:cubicBezTo>
                  <a:pt x="1604252" y="794697"/>
                  <a:pt x="1634458" y="915519"/>
                  <a:pt x="1624847" y="967692"/>
                </a:cubicBezTo>
                <a:cubicBezTo>
                  <a:pt x="1615236" y="1019865"/>
                  <a:pt x="1574047" y="1025357"/>
                  <a:pt x="1542468" y="1058308"/>
                </a:cubicBezTo>
                <a:cubicBezTo>
                  <a:pt x="1510889" y="1091259"/>
                  <a:pt x="1468327" y="1114600"/>
                  <a:pt x="1435376" y="1165400"/>
                </a:cubicBezTo>
                <a:cubicBezTo>
                  <a:pt x="1402425" y="1216200"/>
                  <a:pt x="1348879" y="1288968"/>
                  <a:pt x="1344760" y="1363108"/>
                </a:cubicBezTo>
                <a:cubicBezTo>
                  <a:pt x="1340641" y="1437248"/>
                  <a:pt x="1383204" y="1533357"/>
                  <a:pt x="1410663" y="1610243"/>
                </a:cubicBezTo>
                <a:cubicBezTo>
                  <a:pt x="1438122" y="1687129"/>
                  <a:pt x="1460090" y="1753032"/>
                  <a:pt x="1509517" y="1824427"/>
                </a:cubicBezTo>
                <a:cubicBezTo>
                  <a:pt x="1558944" y="1895822"/>
                  <a:pt x="1664663" y="1964471"/>
                  <a:pt x="1707225" y="2038611"/>
                </a:cubicBezTo>
                <a:cubicBezTo>
                  <a:pt x="1749787" y="2112752"/>
                  <a:pt x="1764890" y="2180027"/>
                  <a:pt x="1764890" y="2269270"/>
                </a:cubicBezTo>
                <a:cubicBezTo>
                  <a:pt x="1764890" y="2358513"/>
                  <a:pt x="1744295" y="2495811"/>
                  <a:pt x="1707225" y="2574070"/>
                </a:cubicBezTo>
                <a:cubicBezTo>
                  <a:pt x="1670155" y="2652329"/>
                  <a:pt x="1586403" y="2678416"/>
                  <a:pt x="1542468" y="2738827"/>
                </a:cubicBezTo>
                <a:cubicBezTo>
                  <a:pt x="1498533" y="2799238"/>
                  <a:pt x="1493041" y="2874751"/>
                  <a:pt x="1443614" y="2936535"/>
                </a:cubicBezTo>
                <a:cubicBezTo>
                  <a:pt x="1394187" y="2998319"/>
                  <a:pt x="1261009" y="3051865"/>
                  <a:pt x="1245906" y="3109530"/>
                </a:cubicBezTo>
                <a:cubicBezTo>
                  <a:pt x="1230803" y="3167195"/>
                  <a:pt x="1333776" y="3230351"/>
                  <a:pt x="1352998" y="3282524"/>
                </a:cubicBezTo>
                <a:cubicBezTo>
                  <a:pt x="1372220" y="3334697"/>
                  <a:pt x="1373593" y="3380006"/>
                  <a:pt x="1361236" y="3422568"/>
                </a:cubicBezTo>
                <a:cubicBezTo>
                  <a:pt x="1348879" y="3465130"/>
                  <a:pt x="1317300" y="3480232"/>
                  <a:pt x="1278857" y="3537897"/>
                </a:cubicBezTo>
                <a:cubicBezTo>
                  <a:pt x="1240414" y="3595562"/>
                  <a:pt x="1170392" y="3705400"/>
                  <a:pt x="1130576" y="3768557"/>
                </a:cubicBezTo>
                <a:cubicBezTo>
                  <a:pt x="1090760" y="3831714"/>
                  <a:pt x="1151171" y="3890752"/>
                  <a:pt x="1039960" y="3916838"/>
                </a:cubicBezTo>
                <a:cubicBezTo>
                  <a:pt x="928749" y="3942924"/>
                  <a:pt x="549808" y="3962146"/>
                  <a:pt x="463311" y="3925076"/>
                </a:cubicBezTo>
                <a:cubicBezTo>
                  <a:pt x="376814" y="3888006"/>
                  <a:pt x="507246" y="3750708"/>
                  <a:pt x="520976" y="3694416"/>
                </a:cubicBezTo>
                <a:cubicBezTo>
                  <a:pt x="534706" y="3638124"/>
                  <a:pt x="551182" y="3625767"/>
                  <a:pt x="545690" y="3587324"/>
                </a:cubicBezTo>
                <a:cubicBezTo>
                  <a:pt x="540198" y="3548881"/>
                  <a:pt x="488025" y="3463757"/>
                  <a:pt x="488025" y="3463757"/>
                </a:cubicBezTo>
                <a:cubicBezTo>
                  <a:pt x="467430" y="3419822"/>
                  <a:pt x="433106" y="3371768"/>
                  <a:pt x="422122" y="3323714"/>
                </a:cubicBezTo>
                <a:cubicBezTo>
                  <a:pt x="411138" y="3275660"/>
                  <a:pt x="430360" y="3222114"/>
                  <a:pt x="422122" y="3175433"/>
                </a:cubicBezTo>
                <a:cubicBezTo>
                  <a:pt x="413884" y="3128752"/>
                  <a:pt x="394662" y="3069714"/>
                  <a:pt x="372695" y="3043627"/>
                </a:cubicBezTo>
                <a:cubicBezTo>
                  <a:pt x="350727" y="3017541"/>
                  <a:pt x="328760" y="3040881"/>
                  <a:pt x="290317" y="3018914"/>
                </a:cubicBezTo>
                <a:cubicBezTo>
                  <a:pt x="251874" y="2996947"/>
                  <a:pt x="174987" y="2947519"/>
                  <a:pt x="142036" y="2911822"/>
                </a:cubicBezTo>
                <a:cubicBezTo>
                  <a:pt x="109085" y="2876125"/>
                  <a:pt x="110458" y="2858276"/>
                  <a:pt x="92609" y="2804730"/>
                </a:cubicBezTo>
                <a:cubicBezTo>
                  <a:pt x="74760" y="2751184"/>
                  <a:pt x="50047" y="2656449"/>
                  <a:pt x="34944" y="2590546"/>
                </a:cubicBezTo>
                <a:cubicBezTo>
                  <a:pt x="19841" y="2524643"/>
                  <a:pt x="-7618" y="2490319"/>
                  <a:pt x="1993" y="2409314"/>
                </a:cubicBezTo>
                <a:cubicBezTo>
                  <a:pt x="11604" y="2328309"/>
                  <a:pt x="58285" y="2182773"/>
                  <a:pt x="92609" y="2104514"/>
                </a:cubicBezTo>
                <a:cubicBezTo>
                  <a:pt x="126933" y="2026255"/>
                  <a:pt x="201073" y="2004287"/>
                  <a:pt x="207938" y="1939757"/>
                </a:cubicBezTo>
                <a:cubicBezTo>
                  <a:pt x="214803" y="1875227"/>
                  <a:pt x="115949" y="1780492"/>
                  <a:pt x="133798" y="1717335"/>
                </a:cubicBezTo>
                <a:cubicBezTo>
                  <a:pt x="151647" y="1654178"/>
                  <a:pt x="262857" y="1596513"/>
                  <a:pt x="315030" y="1560816"/>
                </a:cubicBezTo>
                <a:cubicBezTo>
                  <a:pt x="367203" y="1525119"/>
                  <a:pt x="426241" y="1552579"/>
                  <a:pt x="446836" y="1503152"/>
                </a:cubicBezTo>
                <a:cubicBezTo>
                  <a:pt x="467431" y="1453725"/>
                  <a:pt x="461938" y="1342514"/>
                  <a:pt x="438598" y="1264254"/>
                </a:cubicBezTo>
                <a:cubicBezTo>
                  <a:pt x="415257" y="1185995"/>
                  <a:pt x="308166" y="1110481"/>
                  <a:pt x="306793" y="1033595"/>
                </a:cubicBezTo>
                <a:cubicBezTo>
                  <a:pt x="305420" y="956709"/>
                  <a:pt x="430360" y="802935"/>
                  <a:pt x="430360" y="802935"/>
                </a:cubicBezTo>
                <a:cubicBezTo>
                  <a:pt x="452327" y="759000"/>
                  <a:pt x="445462" y="764492"/>
                  <a:pt x="438598" y="769984"/>
                </a:cubicBezTo>
              </a:path>
            </a:pathLst>
          </a:custGeom>
          <a:noFill/>
          <a:ln w="95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FE5181-09FF-4D1B-A85A-9CB11AC1B3D7}"/>
              </a:ext>
            </a:extLst>
          </p:cNvPr>
          <p:cNvCxnSpPr>
            <a:cxnSpLocks/>
          </p:cNvCxnSpPr>
          <p:nvPr/>
        </p:nvCxnSpPr>
        <p:spPr>
          <a:xfrm>
            <a:off x="6561801" y="6110431"/>
            <a:ext cx="72272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985098-8CD4-43DA-86B3-67A94A72908B}"/>
              </a:ext>
            </a:extLst>
          </p:cNvPr>
          <p:cNvSpPr txBox="1"/>
          <p:nvPr/>
        </p:nvSpPr>
        <p:spPr>
          <a:xfrm>
            <a:off x="4232765" y="3435544"/>
            <a:ext cx="651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3F508-4DCB-4A11-931B-39AA258B2855}"/>
              </a:ext>
            </a:extLst>
          </p:cNvPr>
          <p:cNvSpPr txBox="1"/>
          <p:nvPr/>
        </p:nvSpPr>
        <p:spPr>
          <a:xfrm rot="3255514">
            <a:off x="6411262" y="3815285"/>
            <a:ext cx="144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Afton flows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63494D-63AD-41CE-85F0-2C376A421366}"/>
              </a:ext>
            </a:extLst>
          </p:cNvPr>
          <p:cNvSpPr txBox="1"/>
          <p:nvPr/>
        </p:nvSpPr>
        <p:spPr>
          <a:xfrm>
            <a:off x="914400" y="6193663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Aden shield is the youngest feature in the diverse </a:t>
            </a:r>
            <a:r>
              <a:rPr lang="en-US" dirty="0" err="1">
                <a:solidFill>
                  <a:schemeClr val="bg1"/>
                </a:solidFill>
              </a:rPr>
              <a:t>Potrillo</a:t>
            </a:r>
            <a:r>
              <a:rPr lang="en-US" dirty="0">
                <a:solidFill>
                  <a:schemeClr val="bg1"/>
                </a:solidFill>
              </a:rPr>
              <a:t> Volcanic Field. </a:t>
            </a:r>
          </a:p>
        </p:txBody>
      </p:sp>
    </p:spTree>
    <p:extLst>
      <p:ext uri="{BB962C8B-B14F-4D97-AF65-F5344CB8AC3E}">
        <p14:creationId xmlns:p14="http://schemas.microsoft.com/office/powerpoint/2010/main" val="46072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251" y="201184"/>
            <a:ext cx="482952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LAVA FLOW INFLATION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3" y="274638"/>
            <a:ext cx="3658442" cy="638217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69014" y="609600"/>
            <a:ext cx="4789759" cy="5034093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solidFill>
                  <a:prstClr val="white"/>
                </a:solidFill>
              </a:rPr>
              <a:t>Thin mobile flow; thin elastic crust; ropy, upper surface.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US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US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US" dirty="0">
              <a:solidFill>
                <a:prstClr val="white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solidFill>
                  <a:prstClr val="white"/>
                </a:solidFill>
              </a:rPr>
              <a:t>Thickened crust retards advance; flow inflates (thickens).  Breakout may extend flow.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en-US" dirty="0">
              <a:solidFill>
                <a:prstClr val="white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en-US" dirty="0">
              <a:solidFill>
                <a:prstClr val="white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en-US" dirty="0">
              <a:solidFill>
                <a:prstClr val="white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solidFill>
                  <a:prstClr val="white"/>
                </a:solidFill>
              </a:rPr>
              <a:t>Final thickness reached by continued inflation.  Upper flow surface is level.  Flow margins are steep, </a:t>
            </a:r>
            <a:r>
              <a:rPr lang="en-US" dirty="0" err="1">
                <a:solidFill>
                  <a:prstClr val="white"/>
                </a:solidFill>
              </a:rPr>
              <a:t>slabby</a:t>
            </a:r>
            <a:r>
              <a:rPr lang="en-US" dirty="0">
                <a:solidFill>
                  <a:prstClr val="white"/>
                </a:solidFill>
              </a:rPr>
              <a:t> or blocky. </a:t>
            </a:r>
          </a:p>
        </p:txBody>
      </p:sp>
      <p:sp>
        <p:nvSpPr>
          <p:cNvPr id="3" name="Frame 2"/>
          <p:cNvSpPr/>
          <p:nvPr/>
        </p:nvSpPr>
        <p:spPr>
          <a:xfrm>
            <a:off x="410573" y="274638"/>
            <a:ext cx="8448200" cy="6354762"/>
          </a:xfrm>
          <a:prstGeom prst="frame">
            <a:avLst>
              <a:gd name="adj1" fmla="val 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33A42-40CF-4344-8AD2-EFFBFA1C5ECA}"/>
              </a:ext>
            </a:extLst>
          </p:cNvPr>
          <p:cNvSpPr/>
          <p:nvPr/>
        </p:nvSpPr>
        <p:spPr>
          <a:xfrm>
            <a:off x="410573" y="274638"/>
            <a:ext cx="3658440" cy="638217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9600" y="5715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Walker, G.P.L., 1991, Bull. of Volcanology, </a:t>
            </a:r>
            <a:r>
              <a:rPr lang="en-US" b="1" dirty="0">
                <a:solidFill>
                  <a:srgbClr val="FFFF00"/>
                </a:solidFill>
              </a:rPr>
              <a:t>53</a:t>
            </a:r>
            <a:r>
              <a:rPr lang="en-US" dirty="0">
                <a:solidFill>
                  <a:srgbClr val="FFFF00"/>
                </a:solidFill>
              </a:rPr>
              <a:t>, 7, 546-558.</a:t>
            </a:r>
          </a:p>
        </p:txBody>
      </p:sp>
    </p:spTree>
    <p:extLst>
      <p:ext uri="{BB962C8B-B14F-4D97-AF65-F5344CB8AC3E}">
        <p14:creationId xmlns:p14="http://schemas.microsoft.com/office/powerpoint/2010/main" val="23181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B455BA-E02F-4EF0-B84E-3224B9E10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8818206" cy="5486400"/>
          </a:xfrm>
          <a:ln w="571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E21FFE-1A64-4EEA-BDA8-A49757CE5EC2}"/>
              </a:ext>
            </a:extLst>
          </p:cNvPr>
          <p:cNvSpPr txBox="1"/>
          <p:nvPr/>
        </p:nvSpPr>
        <p:spPr>
          <a:xfrm>
            <a:off x="4572000" y="838200"/>
            <a:ext cx="441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white"/>
                </a:solidFill>
              </a:rPr>
              <a:t>Inflation plateau</a:t>
            </a:r>
          </a:p>
          <a:p>
            <a:pPr defTabSz="457200"/>
            <a:r>
              <a:rPr lang="en-US" sz="3200" dirty="0">
                <a:solidFill>
                  <a:prstClr val="white"/>
                </a:solidFill>
                <a:latin typeface="Arial Narrow" panose="020B0606020202030204" pitchFamily="34" charset="0"/>
              </a:rPr>
              <a:t>(Lava rise plateau)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</a:rPr>
              <a:t>Steep, blocky margins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</a:rPr>
              <a:t>Flat upper surface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</a:rPr>
              <a:t>Upper surface has  tension joints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</a:rPr>
              <a:t>Inflation pits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976F88-1BC3-4F3D-88B9-9026B4F1D823}"/>
              </a:ext>
            </a:extLst>
          </p:cNvPr>
          <p:cNvSpPr/>
          <p:nvPr/>
        </p:nvSpPr>
        <p:spPr>
          <a:xfrm>
            <a:off x="152400" y="685800"/>
            <a:ext cx="8839200" cy="54864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96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4230</TotalTime>
  <Words>886</Words>
  <Application>Microsoft Office PowerPoint</Application>
  <PresentationFormat>On-screen Show (4:3)</PresentationFormat>
  <Paragraphs>247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Tekton Pro</vt:lpstr>
      <vt:lpstr>Office Theme</vt:lpstr>
      <vt:lpstr>1_Office Theme</vt:lpstr>
      <vt:lpstr>2_Office Theme</vt:lpstr>
      <vt:lpstr>3_Office Theme</vt:lpstr>
      <vt:lpstr>4_Office Theme</vt:lpstr>
      <vt:lpstr>5_Office Theme</vt:lpstr>
      <vt:lpstr>8_Office Theme</vt:lpstr>
      <vt:lpstr>ADEN LAVA FLOWS</vt:lpstr>
      <vt:lpstr>The Objective</vt:lpstr>
      <vt:lpstr>SELECTED STUDIES</vt:lpstr>
      <vt:lpstr>PowerPoint Presentation</vt:lpstr>
      <vt:lpstr>PowerPoint Presentation</vt:lpstr>
      <vt:lpstr>PowerPoint Presentation</vt:lpstr>
      <vt:lpstr>PowerPoint Presentation</vt:lpstr>
      <vt:lpstr>LAVA FLOW INFLATION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Inflated flow facies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Mapping Units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</dc:creator>
  <cp:lastModifiedBy>DeHon, Rene</cp:lastModifiedBy>
  <cp:revision>97</cp:revision>
  <dcterms:created xsi:type="dcterms:W3CDTF">2019-04-11T18:17:10Z</dcterms:created>
  <dcterms:modified xsi:type="dcterms:W3CDTF">2019-10-18T16:01:59Z</dcterms:modified>
</cp:coreProperties>
</file>