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474" r:id="rId2"/>
    <p:sldId id="481" r:id="rId3"/>
    <p:sldId id="258" r:id="rId4"/>
    <p:sldId id="301" r:id="rId5"/>
    <p:sldId id="455" r:id="rId6"/>
    <p:sldId id="456" r:id="rId7"/>
    <p:sldId id="457" r:id="rId8"/>
    <p:sldId id="458" r:id="rId9"/>
    <p:sldId id="459" r:id="rId10"/>
    <p:sldId id="454" r:id="rId11"/>
    <p:sldId id="280" r:id="rId12"/>
    <p:sldId id="287" r:id="rId13"/>
    <p:sldId id="496" r:id="rId14"/>
    <p:sldId id="497" r:id="rId15"/>
    <p:sldId id="261" r:id="rId16"/>
    <p:sldId id="262" r:id="rId17"/>
    <p:sldId id="263" r:id="rId18"/>
    <p:sldId id="306" r:id="rId19"/>
    <p:sldId id="320" r:id="rId20"/>
    <p:sldId id="342" r:id="rId21"/>
    <p:sldId id="343" r:id="rId22"/>
    <p:sldId id="345" r:id="rId23"/>
    <p:sldId id="346" r:id="rId24"/>
    <p:sldId id="347" r:id="rId25"/>
    <p:sldId id="482" r:id="rId26"/>
    <p:sldId id="369" r:id="rId27"/>
    <p:sldId id="356" r:id="rId28"/>
    <p:sldId id="373" r:id="rId29"/>
    <p:sldId id="361" r:id="rId30"/>
    <p:sldId id="363" r:id="rId31"/>
    <p:sldId id="384" r:id="rId32"/>
    <p:sldId id="385" r:id="rId33"/>
    <p:sldId id="398" r:id="rId34"/>
    <p:sldId id="324" r:id="rId35"/>
    <p:sldId id="375" r:id="rId36"/>
    <p:sldId id="376" r:id="rId37"/>
    <p:sldId id="377" r:id="rId38"/>
    <p:sldId id="378" r:id="rId39"/>
    <p:sldId id="379" r:id="rId40"/>
    <p:sldId id="386" r:id="rId41"/>
    <p:sldId id="387" r:id="rId42"/>
    <p:sldId id="401" r:id="rId43"/>
    <p:sldId id="405" r:id="rId44"/>
    <p:sldId id="476" r:id="rId45"/>
    <p:sldId id="502" r:id="rId46"/>
    <p:sldId id="484" r:id="rId47"/>
    <p:sldId id="485" r:id="rId48"/>
    <p:sldId id="486" r:id="rId49"/>
    <p:sldId id="500" r:id="rId50"/>
    <p:sldId id="330" r:id="rId51"/>
    <p:sldId id="478" r:id="rId52"/>
    <p:sldId id="501" r:id="rId53"/>
    <p:sldId id="493" r:id="rId54"/>
    <p:sldId id="494" r:id="rId55"/>
    <p:sldId id="495" r:id="rId56"/>
    <p:sldId id="490" r:id="rId57"/>
    <p:sldId id="334" r:id="rId58"/>
    <p:sldId id="341" r:id="rId59"/>
    <p:sldId id="442" r:id="rId60"/>
    <p:sldId id="395" r:id="rId61"/>
    <p:sldId id="397" r:id="rId62"/>
    <p:sldId id="461" r:id="rId63"/>
    <p:sldId id="462" r:id="rId64"/>
    <p:sldId id="463" r:id="rId65"/>
    <p:sldId id="477" r:id="rId66"/>
    <p:sldId id="335" r:id="rId67"/>
    <p:sldId id="410" r:id="rId68"/>
    <p:sldId id="259" r:id="rId69"/>
    <p:sldId id="278" r:id="rId70"/>
    <p:sldId id="305" r:id="rId71"/>
    <p:sldId id="323" r:id="rId72"/>
    <p:sldId id="357" r:id="rId73"/>
    <p:sldId id="388" r:id="rId74"/>
    <p:sldId id="448" r:id="rId75"/>
    <p:sldId id="479" r:id="rId76"/>
    <p:sldId id="480" r:id="rId77"/>
    <p:sldId id="503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C0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28" autoAdjust="0"/>
    <p:restoredTop sz="94660"/>
  </p:normalViewPr>
  <p:slideViewPr>
    <p:cSldViewPr snapToGrid="0">
      <p:cViewPr>
        <p:scale>
          <a:sx n="80" d="100"/>
          <a:sy n="80" d="100"/>
        </p:scale>
        <p:origin x="108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6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E09D-2326-4336-B97A-B5328F6C30A7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28724-987B-48C5-9658-704743D06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0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19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0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9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9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00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6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2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0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CF4E3-6E3D-4E70-9A78-E5A430B9DC00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69ED0-0EFA-4413-9D8A-A1ECAC9D3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9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3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257" y="6250781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b="31557"/>
          <a:stretch/>
        </p:blipFill>
        <p:spPr>
          <a:xfrm>
            <a:off x="527566" y="1909985"/>
            <a:ext cx="8088866" cy="35590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1208388" y="5488403"/>
            <a:ext cx="67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Smoky Mountains from Lake Tellico near </a:t>
            </a:r>
            <a:r>
              <a:rPr lang="en-US" b="1" dirty="0" err="1"/>
              <a:t>Vonore</a:t>
            </a:r>
            <a:r>
              <a:rPr lang="en-US" b="1" dirty="0"/>
              <a:t> Tennessee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586" y="375799"/>
            <a:ext cx="8880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Possible contribution to southern Blue Ridge relief from Quaternary faulting in the eastern Tennessee seismic zone</a:t>
            </a:r>
          </a:p>
          <a:p>
            <a:pPr algn="ctr"/>
            <a:endParaRPr lang="en-US" sz="1600" b="1" dirty="0"/>
          </a:p>
          <a:p>
            <a:pPr algn="ctr"/>
            <a:r>
              <a:rPr lang="en-US" dirty="0"/>
              <a:t>Randel Tom Cox, Robert D. Hatcher, Jr., Steven L. Forman, and Ronald Counts 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8603C-EA48-4E7A-8828-87450538F9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042" t="28960" r="12042" b="26359"/>
          <a:stretch/>
        </p:blipFill>
        <p:spPr>
          <a:xfrm>
            <a:off x="2706699" y="6274309"/>
            <a:ext cx="1806742" cy="492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1C5104-4A27-499B-947E-80C852CBC3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56" t="23249" r="10696" b="40970"/>
          <a:stretch/>
        </p:blipFill>
        <p:spPr>
          <a:xfrm>
            <a:off x="4880962" y="6273428"/>
            <a:ext cx="1909822" cy="493759"/>
          </a:xfrm>
          <a:prstGeom prst="rect">
            <a:avLst/>
          </a:prstGeom>
        </p:spPr>
      </p:pic>
      <p:pic>
        <p:nvPicPr>
          <p:cNvPr id="1026" name="Picture 2" descr="Image result for University of Mississippi logo">
            <a:extLst>
              <a:ext uri="{FF2B5EF4-FFF2-40B4-BE49-F238E27FC236}">
                <a16:creationId xmlns:a16="http://schemas.microsoft.com/office/drawing/2014/main" id="{AAF92E74-5BEA-4FD1-865B-248ADB03B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t="34866" b="36501"/>
          <a:stretch/>
        </p:blipFill>
        <p:spPr bwMode="auto">
          <a:xfrm>
            <a:off x="7105848" y="6215176"/>
            <a:ext cx="1659522" cy="59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74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7" t="2151" r="3314" b="1751"/>
          <a:stretch/>
        </p:blipFill>
        <p:spPr bwMode="auto">
          <a:xfrm>
            <a:off x="2210643" y="758266"/>
            <a:ext cx="4782295" cy="541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26954" y="238537"/>
            <a:ext cx="6737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b="1" dirty="0">
                <a:solidFill>
                  <a:srgbClr val="002060"/>
                </a:solidFill>
                <a:latin typeface="Marker Felt" pitchFamily="-1" charset="0"/>
              </a:rPr>
              <a:t>EASTERN NORTH AMERICA INTRAPLATE SEISMICITY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7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8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10" name="Down Arrow 9"/>
          <p:cNvSpPr/>
          <p:nvPr/>
        </p:nvSpPr>
        <p:spPr>
          <a:xfrm rot="5400000">
            <a:off x="4688430" y="3351527"/>
            <a:ext cx="484632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01147" y="3240566"/>
            <a:ext cx="126765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EASTERN</a:t>
            </a:r>
          </a:p>
          <a:p>
            <a:r>
              <a:rPr lang="en-US" b="1" dirty="0">
                <a:solidFill>
                  <a:schemeClr val="accent2"/>
                </a:solidFill>
              </a:rPr>
              <a:t>TENNESSEE</a:t>
            </a:r>
          </a:p>
          <a:p>
            <a:r>
              <a:rPr lang="en-US" b="1" dirty="0">
                <a:solidFill>
                  <a:schemeClr val="accent2"/>
                </a:solidFill>
              </a:rPr>
              <a:t>SEISMIC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ZONE</a:t>
            </a:r>
          </a:p>
        </p:txBody>
      </p:sp>
    </p:spTree>
    <p:extLst>
      <p:ext uri="{BB962C8B-B14F-4D97-AF65-F5344CB8AC3E}">
        <p14:creationId xmlns:p14="http://schemas.microsoft.com/office/powerpoint/2010/main" val="4064741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98" t="11579" r="7017" b="11878"/>
          <a:stretch/>
        </p:blipFill>
        <p:spPr>
          <a:xfrm>
            <a:off x="2078038" y="1112921"/>
            <a:ext cx="6304549" cy="4632158"/>
          </a:xfrm>
          <a:prstGeom prst="rect">
            <a:avLst/>
          </a:prstGeom>
        </p:spPr>
      </p:pic>
      <p:pic>
        <p:nvPicPr>
          <p:cNvPr id="3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4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6D2809-7F8F-4163-8724-4EB085253ADF}"/>
              </a:ext>
            </a:extLst>
          </p:cNvPr>
          <p:cNvSpPr/>
          <p:nvPr/>
        </p:nvSpPr>
        <p:spPr>
          <a:xfrm>
            <a:off x="142995" y="284166"/>
            <a:ext cx="2600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TECTONIC SETTING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02D7B-7DC9-450A-BA50-245CD0C1BAFD}"/>
              </a:ext>
            </a:extLst>
          </p:cNvPr>
          <p:cNvSpPr txBox="1"/>
          <p:nvPr/>
        </p:nvSpPr>
        <p:spPr>
          <a:xfrm>
            <a:off x="142995" y="2915006"/>
            <a:ext cx="1932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Eastern Tennessee</a:t>
            </a:r>
          </a:p>
          <a:p>
            <a:r>
              <a:rPr lang="en-US" b="1" dirty="0">
                <a:solidFill>
                  <a:srgbClr val="FF0000"/>
                </a:solidFill>
              </a:rPr>
              <a:t>Seismic zone</a:t>
            </a:r>
          </a:p>
          <a:p>
            <a:r>
              <a:rPr lang="en-US" b="1" dirty="0">
                <a:solidFill>
                  <a:srgbClr val="FF0000"/>
                </a:solidFill>
              </a:rPr>
              <a:t>epicenters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993BCA-90CB-40CB-AFC5-5D08DFA76236}"/>
              </a:ext>
            </a:extLst>
          </p:cNvPr>
          <p:cNvCxnSpPr>
            <a:cxnSpLocks/>
          </p:cNvCxnSpPr>
          <p:nvPr/>
        </p:nvCxnSpPr>
        <p:spPr>
          <a:xfrm>
            <a:off x="2075447" y="3176080"/>
            <a:ext cx="956511" cy="1566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056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1850"/>
            <a:ext cx="8382000" cy="2654300"/>
          </a:xfrm>
          <a:prstGeom prst="rect">
            <a:avLst/>
          </a:prstGeom>
        </p:spPr>
      </p:pic>
      <p:pic>
        <p:nvPicPr>
          <p:cNvPr id="3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4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Left Bracket 5"/>
          <p:cNvSpPr/>
          <p:nvPr/>
        </p:nvSpPr>
        <p:spPr>
          <a:xfrm rot="5400000">
            <a:off x="4032253" y="1633071"/>
            <a:ext cx="173108" cy="1871330"/>
          </a:xfrm>
          <a:prstGeom prst="leftBracket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2736794" y="2038753"/>
            <a:ext cx="276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Eastern TN Seismic Zone</a:t>
            </a:r>
          </a:p>
        </p:txBody>
      </p:sp>
    </p:spTree>
    <p:extLst>
      <p:ext uri="{BB962C8B-B14F-4D97-AF65-F5344CB8AC3E}">
        <p14:creationId xmlns:p14="http://schemas.microsoft.com/office/powerpoint/2010/main" val="4157024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1850"/>
            <a:ext cx="8382000" cy="2654300"/>
          </a:xfrm>
          <a:prstGeom prst="rect">
            <a:avLst/>
          </a:prstGeom>
        </p:spPr>
      </p:pic>
      <p:pic>
        <p:nvPicPr>
          <p:cNvPr id="3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4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Left Bracket 5"/>
          <p:cNvSpPr/>
          <p:nvPr/>
        </p:nvSpPr>
        <p:spPr>
          <a:xfrm rot="5400000">
            <a:off x="4032253" y="1633071"/>
            <a:ext cx="173108" cy="1871330"/>
          </a:xfrm>
          <a:prstGeom prst="leftBracket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2736794" y="2038753"/>
            <a:ext cx="276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Eastern TN Seismic Zone</a:t>
            </a:r>
          </a:p>
        </p:txBody>
      </p:sp>
      <p:sp>
        <p:nvSpPr>
          <p:cNvPr id="8" name="Oval 7"/>
          <p:cNvSpPr/>
          <p:nvPr/>
        </p:nvSpPr>
        <p:spPr>
          <a:xfrm>
            <a:off x="3028012" y="4329797"/>
            <a:ext cx="2445488" cy="10704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59573" y="4614867"/>
            <a:ext cx="138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Hypocenters</a:t>
            </a:r>
          </a:p>
        </p:txBody>
      </p:sp>
    </p:spTree>
    <p:extLst>
      <p:ext uri="{BB962C8B-B14F-4D97-AF65-F5344CB8AC3E}">
        <p14:creationId xmlns:p14="http://schemas.microsoft.com/office/powerpoint/2010/main" val="3509887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1850"/>
            <a:ext cx="8382000" cy="2654300"/>
          </a:xfrm>
          <a:prstGeom prst="rect">
            <a:avLst/>
          </a:prstGeom>
        </p:spPr>
      </p:pic>
      <p:pic>
        <p:nvPicPr>
          <p:cNvPr id="3" name="Picture 14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4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Left Bracket 5"/>
          <p:cNvSpPr/>
          <p:nvPr/>
        </p:nvSpPr>
        <p:spPr>
          <a:xfrm rot="5400000">
            <a:off x="4032253" y="1633071"/>
            <a:ext cx="173108" cy="1871330"/>
          </a:xfrm>
          <a:prstGeom prst="leftBracket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2736794" y="2038753"/>
            <a:ext cx="276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Eastern TN Seismic Zone</a:t>
            </a:r>
          </a:p>
        </p:txBody>
      </p:sp>
      <p:sp>
        <p:nvSpPr>
          <p:cNvPr id="8" name="Oval 7"/>
          <p:cNvSpPr/>
          <p:nvPr/>
        </p:nvSpPr>
        <p:spPr>
          <a:xfrm>
            <a:off x="3028012" y="4329797"/>
            <a:ext cx="2445488" cy="107049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59573" y="4614867"/>
            <a:ext cx="138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Hypocenters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CAAB7-9B52-4036-A08C-E27060B2A5FC}"/>
              </a:ext>
            </a:extLst>
          </p:cNvPr>
          <p:cNvSpPr txBox="1"/>
          <p:nvPr/>
        </p:nvSpPr>
        <p:spPr>
          <a:xfrm>
            <a:off x="2172208" y="820566"/>
            <a:ext cx="5454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So, is there surface faulting?</a:t>
            </a:r>
          </a:p>
        </p:txBody>
      </p:sp>
    </p:spTree>
    <p:extLst>
      <p:ext uri="{BB962C8B-B14F-4D97-AF65-F5344CB8AC3E}">
        <p14:creationId xmlns:p14="http://schemas.microsoft.com/office/powerpoint/2010/main" val="1645349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79" y="228600"/>
            <a:ext cx="6095899" cy="63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7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D21CF4-78D2-47A4-B1DB-B3EEF3B8FF6B}"/>
              </a:ext>
            </a:extLst>
          </p:cNvPr>
          <p:cNvSpPr/>
          <p:nvPr/>
        </p:nvSpPr>
        <p:spPr>
          <a:xfrm>
            <a:off x="6677452" y="457200"/>
            <a:ext cx="21898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SEISMICITY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ALIGNMENTS</a:t>
            </a:r>
          </a:p>
        </p:txBody>
      </p:sp>
    </p:spTree>
    <p:extLst>
      <p:ext uri="{BB962C8B-B14F-4D97-AF65-F5344CB8AC3E}">
        <p14:creationId xmlns:p14="http://schemas.microsoft.com/office/powerpoint/2010/main" val="3740568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095899" cy="63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7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4A7469-1D5D-43A3-B1D8-098E2EA3792F}"/>
              </a:ext>
            </a:extLst>
          </p:cNvPr>
          <p:cNvSpPr/>
          <p:nvPr/>
        </p:nvSpPr>
        <p:spPr>
          <a:xfrm>
            <a:off x="6677452" y="457200"/>
            <a:ext cx="21898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SEISMICITY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ALIGNMENTS</a:t>
            </a:r>
          </a:p>
        </p:txBody>
      </p:sp>
    </p:spTree>
    <p:extLst>
      <p:ext uri="{BB962C8B-B14F-4D97-AF65-F5344CB8AC3E}">
        <p14:creationId xmlns:p14="http://schemas.microsoft.com/office/powerpoint/2010/main" val="855059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1371600" y="228599"/>
            <a:ext cx="6095899" cy="6370257"/>
            <a:chOff x="1371600" y="228599"/>
            <a:chExt cx="6095899" cy="637025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228599"/>
              <a:ext cx="6095899" cy="6370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2174989" y="1584729"/>
              <a:ext cx="3772626" cy="2009001"/>
              <a:chOff x="2174989" y="1584729"/>
              <a:chExt cx="3772626" cy="2009001"/>
            </a:xfrm>
          </p:grpSpPr>
          <p:sp>
            <p:nvSpPr>
              <p:cNvPr id="16" name="Rectangle 15"/>
              <p:cNvSpPr/>
              <p:nvPr/>
            </p:nvSpPr>
            <p:spPr>
              <a:xfrm rot="2702154">
                <a:off x="3982107" y="1628221"/>
                <a:ext cx="1453546" cy="2477471"/>
              </a:xfrm>
              <a:prstGeom prst="rect">
                <a:avLst/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2174989" y="1584729"/>
                <a:ext cx="2035504" cy="722536"/>
                <a:chOff x="2174989" y="1584729"/>
                <a:chExt cx="2035504" cy="722536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2174989" y="1584729"/>
                  <a:ext cx="1881734" cy="523220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accent5"/>
                      </a:solidFill>
                    </a:rPr>
                    <a:t>Area reconnoitered for</a:t>
                  </a:r>
                </a:p>
                <a:p>
                  <a:r>
                    <a:rPr lang="en-US" sz="1400" b="1" dirty="0">
                      <a:solidFill>
                        <a:schemeClr val="accent5"/>
                      </a:solidFill>
                    </a:rPr>
                    <a:t>Quaternary faulting</a:t>
                  </a: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3817088" y="1956391"/>
                  <a:ext cx="393405" cy="350874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TextBox 1"/>
            <p:cNvSpPr txBox="1"/>
            <p:nvPr/>
          </p:nvSpPr>
          <p:spPr>
            <a:xfrm>
              <a:off x="4962778" y="3167505"/>
              <a:ext cx="1512450" cy="4924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Quaternary faulting</a:t>
              </a:r>
            </a:p>
            <a:p>
              <a:r>
                <a:rPr lang="en-US" sz="1300" dirty="0"/>
                <a:t>Corridor N60</a:t>
              </a:r>
              <a:r>
                <a:rPr lang="en-US" sz="1300" baseline="30000" dirty="0"/>
                <a:t>o</a:t>
              </a:r>
              <a:r>
                <a:rPr lang="en-US" sz="1300" dirty="0"/>
                <a:t>E</a:t>
              </a:r>
            </a:p>
          </p:txBody>
        </p:sp>
      </p:grpSp>
      <p:pic>
        <p:nvPicPr>
          <p:cNvPr id="20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21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02EC18E-E1F1-4B22-8586-8BBEA8312256}"/>
              </a:ext>
            </a:extLst>
          </p:cNvPr>
          <p:cNvSpPr/>
          <p:nvPr/>
        </p:nvSpPr>
        <p:spPr>
          <a:xfrm>
            <a:off x="6677452" y="457200"/>
            <a:ext cx="21898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SEISMICITY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ALIGNMENTS</a:t>
            </a:r>
          </a:p>
        </p:txBody>
      </p:sp>
    </p:spTree>
    <p:extLst>
      <p:ext uri="{BB962C8B-B14F-4D97-AF65-F5344CB8AC3E}">
        <p14:creationId xmlns:p14="http://schemas.microsoft.com/office/powerpoint/2010/main" val="2208271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46" y="228600"/>
            <a:ext cx="4348954" cy="2769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80" y="1715110"/>
            <a:ext cx="3891516" cy="2918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0" y="1029543"/>
            <a:ext cx="2571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River bank surveys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60558" y="4589849"/>
            <a:ext cx="2577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Lake shore surveys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42391" y="5523599"/>
            <a:ext cx="4195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Quarry/excavation site surveys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E100D-2F8C-458D-A0D2-52FE97DF52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9" y="3282227"/>
            <a:ext cx="3604049" cy="2703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049593-F281-4643-A4E4-799435951915}"/>
              </a:ext>
            </a:extLst>
          </p:cNvPr>
          <p:cNvSpPr/>
          <p:nvPr/>
        </p:nvSpPr>
        <p:spPr>
          <a:xfrm>
            <a:off x="5101750" y="368569"/>
            <a:ext cx="35125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PALEOSEISMOLOGY</a:t>
            </a:r>
          </a:p>
        </p:txBody>
      </p:sp>
    </p:spTree>
    <p:extLst>
      <p:ext uri="{BB962C8B-B14F-4D97-AF65-F5344CB8AC3E}">
        <p14:creationId xmlns:p14="http://schemas.microsoft.com/office/powerpoint/2010/main" val="2158239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of corridor showing field sites labeled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517569" y="5996831"/>
            <a:ext cx="3810000" cy="80158"/>
            <a:chOff x="2517569" y="5867400"/>
            <a:chExt cx="3810000" cy="80158"/>
          </a:xfrm>
        </p:grpSpPr>
        <p:sp>
          <p:nvSpPr>
            <p:cNvPr id="8" name="Rectangle 7"/>
            <p:cNvSpPr/>
            <p:nvPr/>
          </p:nvSpPr>
          <p:spPr>
            <a:xfrm>
              <a:off x="2517569" y="5867400"/>
              <a:ext cx="38100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17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65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41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86000" y="5652446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				     100 km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3600000" flipV="1">
            <a:off x="3466100" y="3846727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3420000" flipV="1">
            <a:off x="3017134" y="4125142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3600000" flipV="1">
            <a:off x="3889961" y="3459034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4200000" flipV="1">
            <a:off x="2898569" y="4207010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3000000" flipV="1">
            <a:off x="5099930" y="2862617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2100000" flipV="1">
            <a:off x="5117702" y="2846333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2100000" flipV="1">
            <a:off x="5099930" y="2969388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C5A2161-A6C8-4A7D-9BC3-81A8FAA878C9}"/>
              </a:ext>
            </a:extLst>
          </p:cNvPr>
          <p:cNvSpPr/>
          <p:nvPr/>
        </p:nvSpPr>
        <p:spPr>
          <a:xfrm>
            <a:off x="1029054" y="348489"/>
            <a:ext cx="4874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5F2C09"/>
                </a:solidFill>
              </a:rPr>
              <a:t>Sites of Quaternary faulting</a:t>
            </a:r>
          </a:p>
        </p:txBody>
      </p:sp>
    </p:spTree>
    <p:extLst>
      <p:ext uri="{BB962C8B-B14F-4D97-AF65-F5344CB8AC3E}">
        <p14:creationId xmlns:p14="http://schemas.microsoft.com/office/powerpoint/2010/main" val="126268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257" y="6250781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b="31557"/>
          <a:stretch/>
        </p:blipFill>
        <p:spPr>
          <a:xfrm>
            <a:off x="527566" y="1909985"/>
            <a:ext cx="8088866" cy="35590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1208388" y="5488403"/>
            <a:ext cx="67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Smoky Mountains from Lake Tellico near </a:t>
            </a:r>
            <a:r>
              <a:rPr lang="en-US" b="1" dirty="0" err="1"/>
              <a:t>Vonore</a:t>
            </a:r>
            <a:r>
              <a:rPr lang="en-US" b="1" dirty="0"/>
              <a:t> Tennessee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586" y="375799"/>
            <a:ext cx="8880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Possible contribution to southern Blue Ridge relief from Quaternary faulting in the eastern Tennessee seismic zone</a:t>
            </a:r>
          </a:p>
          <a:p>
            <a:pPr algn="ctr"/>
            <a:endParaRPr lang="en-US" sz="1600" b="1" dirty="0"/>
          </a:p>
          <a:p>
            <a:pPr algn="ctr"/>
            <a:r>
              <a:rPr lang="en-US" dirty="0"/>
              <a:t>Randel Tom Cox, Robert D. Hatcher, Jr., Steven L. Forman, and Ronald Counts 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8603C-EA48-4E7A-8828-87450538F9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042" t="28960" r="12042" b="26359"/>
          <a:stretch/>
        </p:blipFill>
        <p:spPr>
          <a:xfrm>
            <a:off x="2706699" y="6274309"/>
            <a:ext cx="1806742" cy="492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1C5104-4A27-499B-947E-80C852CBC3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56" t="23249" r="10696" b="40970"/>
          <a:stretch/>
        </p:blipFill>
        <p:spPr>
          <a:xfrm>
            <a:off x="4880962" y="6273428"/>
            <a:ext cx="1909822" cy="493759"/>
          </a:xfrm>
          <a:prstGeom prst="rect">
            <a:avLst/>
          </a:prstGeom>
        </p:spPr>
      </p:pic>
      <p:pic>
        <p:nvPicPr>
          <p:cNvPr id="1026" name="Picture 2" descr="Image result for University of Mississippi logo">
            <a:extLst>
              <a:ext uri="{FF2B5EF4-FFF2-40B4-BE49-F238E27FC236}">
                <a16:creationId xmlns:a16="http://schemas.microsoft.com/office/drawing/2014/main" id="{AAF92E74-5BEA-4FD1-865B-248ADB03B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t="34866" b="36501"/>
          <a:stretch/>
        </p:blipFill>
        <p:spPr bwMode="auto">
          <a:xfrm>
            <a:off x="7105848" y="6215176"/>
            <a:ext cx="1659522" cy="59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BE629A-F9D7-4F5D-B139-C5426E5F30AA}"/>
              </a:ext>
            </a:extLst>
          </p:cNvPr>
          <p:cNvSpPr txBox="1"/>
          <p:nvPr/>
        </p:nvSpPr>
        <p:spPr>
          <a:xfrm>
            <a:off x="2955660" y="3030504"/>
            <a:ext cx="323268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Funding provided by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61933EB-9DAE-410A-A9A3-DD25F9A1D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8"/>
          <a:stretch/>
        </p:blipFill>
        <p:spPr bwMode="auto">
          <a:xfrm>
            <a:off x="1248993" y="4069575"/>
            <a:ext cx="2714822" cy="796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72BFB9-AA2D-42B4-BC07-2799189F448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653" t="26816" r="4285" b="30207"/>
          <a:stretch/>
        </p:blipFill>
        <p:spPr>
          <a:xfrm>
            <a:off x="5461227" y="3868189"/>
            <a:ext cx="2114905" cy="9981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303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of corridor showing field sites labeled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90472" y="1752600"/>
            <a:ext cx="154561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Dandridge</a:t>
            </a:r>
          </a:p>
          <a:p>
            <a:pPr algn="ctr"/>
            <a:r>
              <a:rPr lang="en-US" dirty="0"/>
              <a:t>North &amp; South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90472" y="2381938"/>
            <a:ext cx="143528" cy="5898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517569" y="5996831"/>
            <a:ext cx="3810000" cy="80158"/>
            <a:chOff x="2517569" y="5867400"/>
            <a:chExt cx="3810000" cy="80158"/>
          </a:xfrm>
        </p:grpSpPr>
        <p:sp>
          <p:nvSpPr>
            <p:cNvPr id="10" name="Rectangle 9"/>
            <p:cNvSpPr/>
            <p:nvPr/>
          </p:nvSpPr>
          <p:spPr>
            <a:xfrm>
              <a:off x="2517569" y="5867400"/>
              <a:ext cx="38100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17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65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1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6000" y="5652446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				     100 km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3600000" flipV="1">
            <a:off x="3466100" y="384672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3420000" flipV="1">
            <a:off x="3017134" y="4125142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3600000" flipV="1">
            <a:off x="3889961" y="3459034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4200000" flipV="1">
            <a:off x="2898569" y="4207010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3000000" flipV="1">
            <a:off x="5099930" y="286261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2100000" flipV="1">
            <a:off x="5117702" y="2846333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2100000" flipV="1">
            <a:off x="5099930" y="2969388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3600000" flipV="1">
            <a:off x="3456666" y="3846728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3420000" flipV="1">
            <a:off x="3007700" y="4125143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3600000" flipV="1">
            <a:off x="3880527" y="3459035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4200000" flipV="1">
            <a:off x="2889135" y="4207011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3000000" flipV="1">
            <a:off x="5090496" y="2862618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2100000" flipV="1">
            <a:off x="5108268" y="2846334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2100000" flipV="1">
            <a:off x="5090496" y="2969389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1BC36EA-1F3D-4F9F-A288-D604119DEB7B}"/>
              </a:ext>
            </a:extLst>
          </p:cNvPr>
          <p:cNvSpPr/>
          <p:nvPr/>
        </p:nvSpPr>
        <p:spPr>
          <a:xfrm>
            <a:off x="1029054" y="348489"/>
            <a:ext cx="4874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5F2C09"/>
                </a:solidFill>
              </a:rPr>
              <a:t>Sites of Quaternary faulting</a:t>
            </a:r>
          </a:p>
        </p:txBody>
      </p:sp>
    </p:spTree>
    <p:extLst>
      <p:ext uri="{BB962C8B-B14F-4D97-AF65-F5344CB8AC3E}">
        <p14:creationId xmlns:p14="http://schemas.microsoft.com/office/powerpoint/2010/main" val="291846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of corridor showing field sites labeled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9628" y="4495800"/>
            <a:ext cx="15959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Brakebill</a:t>
            </a:r>
            <a:r>
              <a:rPr lang="en-US" dirty="0"/>
              <a:t> Island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57600" y="3636063"/>
            <a:ext cx="228600" cy="859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517569" y="5996831"/>
            <a:ext cx="3810000" cy="80158"/>
            <a:chOff x="2517569" y="5867400"/>
            <a:chExt cx="3810000" cy="80158"/>
          </a:xfrm>
        </p:grpSpPr>
        <p:sp>
          <p:nvSpPr>
            <p:cNvPr id="10" name="Rectangle 9"/>
            <p:cNvSpPr/>
            <p:nvPr/>
          </p:nvSpPr>
          <p:spPr>
            <a:xfrm>
              <a:off x="2517569" y="5867400"/>
              <a:ext cx="38100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17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65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1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6000" y="5652446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				     100 km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3600000" flipV="1">
            <a:off x="3466100" y="384672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3420000" flipV="1">
            <a:off x="3017134" y="4125142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3600000" flipV="1">
            <a:off x="3889961" y="3459034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4200000" flipV="1">
            <a:off x="2898569" y="4207010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3000000" flipV="1">
            <a:off x="5099930" y="286261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2100000" flipV="1">
            <a:off x="5117702" y="2846333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2100000" flipV="1">
            <a:off x="5099930" y="2969388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3600000" flipV="1">
            <a:off x="3466100" y="3836211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3420000" flipV="1">
            <a:off x="3017134" y="4114626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3600000" flipV="1">
            <a:off x="3889961" y="3448518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4200000" flipV="1">
            <a:off x="2898569" y="4196494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3000000" flipV="1">
            <a:off x="5099930" y="2852101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2100000" flipV="1">
            <a:off x="5117702" y="2835817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2100000" flipV="1">
            <a:off x="5099930" y="2958872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F965664-C1AE-40A5-B31B-9AF1B0990B3C}"/>
              </a:ext>
            </a:extLst>
          </p:cNvPr>
          <p:cNvSpPr/>
          <p:nvPr/>
        </p:nvSpPr>
        <p:spPr>
          <a:xfrm>
            <a:off x="1029054" y="348489"/>
            <a:ext cx="4874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5F2C09"/>
                </a:solidFill>
              </a:rPr>
              <a:t>Sites of Quaternary faulting</a:t>
            </a:r>
          </a:p>
        </p:txBody>
      </p:sp>
    </p:spTree>
    <p:extLst>
      <p:ext uri="{BB962C8B-B14F-4D97-AF65-F5344CB8AC3E}">
        <p14:creationId xmlns:p14="http://schemas.microsoft.com/office/powerpoint/2010/main" val="4241012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of corridor showing field sites labeled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628892" y="4347975"/>
            <a:ext cx="228600" cy="859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97652" y="5063114"/>
            <a:ext cx="8644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Vonore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517569" y="5996831"/>
            <a:ext cx="3810000" cy="80158"/>
            <a:chOff x="2517569" y="5867400"/>
            <a:chExt cx="3810000" cy="80158"/>
          </a:xfrm>
        </p:grpSpPr>
        <p:sp>
          <p:nvSpPr>
            <p:cNvPr id="10" name="Rectangle 9"/>
            <p:cNvSpPr/>
            <p:nvPr/>
          </p:nvSpPr>
          <p:spPr>
            <a:xfrm>
              <a:off x="2517569" y="5867400"/>
              <a:ext cx="38100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17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65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1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6000" y="5652446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				     100 km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3600000" flipV="1">
            <a:off x="3466100" y="384672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3420000" flipV="1">
            <a:off x="3017134" y="4125142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3600000" flipV="1">
            <a:off x="3889961" y="3459034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4200000" flipV="1">
            <a:off x="2898569" y="4207010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3000000" flipV="1">
            <a:off x="5099930" y="2862617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2100000" flipV="1">
            <a:off x="5117702" y="2846333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2100000" flipV="1">
            <a:off x="5099930" y="2969388"/>
            <a:ext cx="0" cy="184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3600000" flipV="1">
            <a:off x="3460159" y="3846728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3420000" flipV="1">
            <a:off x="3011193" y="4125143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3600000" flipV="1">
            <a:off x="3884020" y="3459035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4200000" flipV="1">
            <a:off x="2892628" y="4207011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3000000" flipV="1">
            <a:off x="5093989" y="2862618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2100000" flipV="1">
            <a:off x="5111761" y="2846334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2100000" flipV="1">
            <a:off x="5093989" y="2969389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C4F2101-5D17-4E63-9840-C8A37260050B}"/>
              </a:ext>
            </a:extLst>
          </p:cNvPr>
          <p:cNvSpPr/>
          <p:nvPr/>
        </p:nvSpPr>
        <p:spPr>
          <a:xfrm>
            <a:off x="1029054" y="348489"/>
            <a:ext cx="4874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5F2C09"/>
                </a:solidFill>
              </a:rPr>
              <a:t>Sites of Quaternary faulting</a:t>
            </a:r>
          </a:p>
        </p:txBody>
      </p:sp>
    </p:spTree>
    <p:extLst>
      <p:ext uri="{BB962C8B-B14F-4D97-AF65-F5344CB8AC3E}">
        <p14:creationId xmlns:p14="http://schemas.microsoft.com/office/powerpoint/2010/main" val="2180803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of corridor showing field sites labeled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90472" y="1752600"/>
            <a:ext cx="154561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Dandridge</a:t>
            </a:r>
          </a:p>
          <a:p>
            <a:pPr algn="ctr"/>
            <a:r>
              <a:rPr lang="en-US" dirty="0"/>
              <a:t>North &amp; South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90472" y="2381938"/>
            <a:ext cx="143528" cy="5898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2517569" y="5996831"/>
            <a:ext cx="3810000" cy="80158"/>
            <a:chOff x="2517569" y="5867400"/>
            <a:chExt cx="3810000" cy="80158"/>
          </a:xfrm>
        </p:grpSpPr>
        <p:sp>
          <p:nvSpPr>
            <p:cNvPr id="10" name="Rectangle 9"/>
            <p:cNvSpPr/>
            <p:nvPr/>
          </p:nvSpPr>
          <p:spPr>
            <a:xfrm>
              <a:off x="2517569" y="5867400"/>
              <a:ext cx="38100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17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65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1569" y="5871358"/>
              <a:ext cx="7620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86000" y="5652446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				     100 km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06236" y="2846333"/>
            <a:ext cx="2386027" cy="1453010"/>
            <a:chOff x="2806236" y="2846333"/>
            <a:chExt cx="2386027" cy="1453010"/>
          </a:xfrm>
        </p:grpSpPr>
        <p:cxnSp>
          <p:nvCxnSpPr>
            <p:cNvPr id="16" name="Straight Connector 15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 rot="3600000" flipV="1">
            <a:off x="3451547" y="3846728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3420000" flipV="1">
            <a:off x="3002581" y="4125143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3600000" flipV="1">
            <a:off x="3875408" y="3459035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4200000" flipV="1">
            <a:off x="2884016" y="4207011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3000000" flipV="1">
            <a:off x="5085377" y="2862618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2100000" flipV="1">
            <a:off x="5103149" y="2846334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2100000" flipV="1">
            <a:off x="5085377" y="2969389"/>
            <a:ext cx="0" cy="1846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48DB72D-F984-4D02-92C5-6B77BA1E6620}"/>
              </a:ext>
            </a:extLst>
          </p:cNvPr>
          <p:cNvSpPr/>
          <p:nvPr/>
        </p:nvSpPr>
        <p:spPr>
          <a:xfrm>
            <a:off x="1029054" y="348489"/>
            <a:ext cx="4874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5F2C09"/>
                </a:solidFill>
              </a:rPr>
              <a:t>Sites of Quaternary faulting</a:t>
            </a:r>
          </a:p>
        </p:txBody>
      </p:sp>
    </p:spTree>
    <p:extLst>
      <p:ext uri="{BB962C8B-B14F-4D97-AF65-F5344CB8AC3E}">
        <p14:creationId xmlns:p14="http://schemas.microsoft.com/office/powerpoint/2010/main" val="3752317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"/>
            <a:ext cx="7924800" cy="5943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242391" y="1892595"/>
            <a:ext cx="691116" cy="130780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7836641">
            <a:off x="3514362" y="2206822"/>
            <a:ext cx="1646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Pleistocene terrace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deformation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784ED2-9DDD-41AF-B0DD-3EFDE7BA1E54}"/>
              </a:ext>
            </a:extLst>
          </p:cNvPr>
          <p:cNvSpPr/>
          <p:nvPr/>
        </p:nvSpPr>
        <p:spPr>
          <a:xfrm>
            <a:off x="5802992" y="4700558"/>
            <a:ext cx="237989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Dandridge</a:t>
            </a:r>
          </a:p>
          <a:p>
            <a:pPr algn="ctr"/>
            <a:r>
              <a:rPr lang="en-US" sz="2800" dirty="0"/>
              <a:t>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439176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3" y="309564"/>
            <a:ext cx="7164387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CF105C-5015-4D36-B621-85820509AFDE}"/>
              </a:ext>
            </a:extLst>
          </p:cNvPr>
          <p:cNvSpPr txBox="1"/>
          <p:nvPr/>
        </p:nvSpPr>
        <p:spPr>
          <a:xfrm rot="18683753">
            <a:off x="4428781" y="3075056"/>
            <a:ext cx="792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</a:rPr>
              <a:t>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320717-1A5D-478B-B11F-BAC32A95A77C}"/>
              </a:ext>
            </a:extLst>
          </p:cNvPr>
          <p:cNvSpPr txBox="1"/>
          <p:nvPr/>
        </p:nvSpPr>
        <p:spPr>
          <a:xfrm rot="18683753">
            <a:off x="3080238" y="2191870"/>
            <a:ext cx="1646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</a:rPr>
              <a:t>DOWN</a:t>
            </a:r>
          </a:p>
        </p:txBody>
      </p:sp>
    </p:spTree>
    <p:extLst>
      <p:ext uri="{BB962C8B-B14F-4D97-AF65-F5344CB8AC3E}">
        <p14:creationId xmlns:p14="http://schemas.microsoft.com/office/powerpoint/2010/main" val="1235453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54600" y="1850261"/>
            <a:ext cx="8249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000" b="1" i="1">
                <a:solidFill>
                  <a:schemeClr val="hlink"/>
                </a:solidFill>
                <a:latin typeface="Arial" panose="020B0604020202020204" pitchFamily="34" charset="0"/>
              </a:rPr>
              <a:t>Area Cleared and Trenched on Douglas Lake shore</a:t>
            </a:r>
            <a:endParaRPr lang="en-US" altLang="en-US" sz="2000" b="1" i="1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46" y="2281383"/>
            <a:ext cx="8849907" cy="28271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200" y="5232156"/>
            <a:ext cx="205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(Warrell et al, 2017)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72E62A-6385-44CF-8763-7BD4C3F54861}"/>
              </a:ext>
            </a:extLst>
          </p:cNvPr>
          <p:cNvSpPr/>
          <p:nvPr/>
        </p:nvSpPr>
        <p:spPr>
          <a:xfrm>
            <a:off x="0" y="441286"/>
            <a:ext cx="3152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Dandridge North </a:t>
            </a:r>
          </a:p>
        </p:txBody>
      </p:sp>
    </p:spTree>
    <p:extLst>
      <p:ext uri="{BB962C8B-B14F-4D97-AF65-F5344CB8AC3E}">
        <p14:creationId xmlns:p14="http://schemas.microsoft.com/office/powerpoint/2010/main" val="1694657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5499"/>
          <a:stretch/>
        </p:blipFill>
        <p:spPr bwMode="auto">
          <a:xfrm>
            <a:off x="1066800" y="936434"/>
            <a:ext cx="7086600" cy="49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 rot="15806271">
            <a:off x="3333013" y="3404609"/>
            <a:ext cx="468571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5400000">
            <a:off x="3057158" y="2743579"/>
            <a:ext cx="468571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486305">
            <a:off x="3128879" y="2825609"/>
            <a:ext cx="214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ORDOVICIAN SHALE </a:t>
            </a:r>
          </a:p>
          <a:p>
            <a:pPr algn="ctr"/>
            <a:r>
              <a:rPr lang="en-US" b="1" dirty="0"/>
              <a:t>SAPROLITE</a:t>
            </a:r>
          </a:p>
        </p:txBody>
      </p:sp>
      <p:sp>
        <p:nvSpPr>
          <p:cNvPr id="9" name="TextBox 8"/>
          <p:cNvSpPr txBox="1"/>
          <p:nvPr/>
        </p:nvSpPr>
        <p:spPr>
          <a:xfrm rot="918408">
            <a:off x="1067673" y="2010663"/>
            <a:ext cx="144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PLEISTOCENE</a:t>
            </a:r>
          </a:p>
        </p:txBody>
      </p:sp>
      <p:sp>
        <p:nvSpPr>
          <p:cNvPr id="10" name="TextBox 9"/>
          <p:cNvSpPr txBox="1"/>
          <p:nvPr/>
        </p:nvSpPr>
        <p:spPr>
          <a:xfrm rot="918408">
            <a:off x="2273088" y="1479894"/>
            <a:ext cx="121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ALLUVIUM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3000" y="1479894"/>
            <a:ext cx="284257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ALLUVIUM-FILLED FISSURES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486400" y="1826168"/>
            <a:ext cx="0" cy="11456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477000" y="1826168"/>
            <a:ext cx="0" cy="145043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1888177" y="1183738"/>
            <a:ext cx="4286992" cy="4678878"/>
          </a:xfrm>
          <a:custGeom>
            <a:avLst/>
            <a:gdLst>
              <a:gd name="connsiteX0" fmla="*/ 0 w 4286992"/>
              <a:gd name="connsiteY0" fmla="*/ 0 h 4678878"/>
              <a:gd name="connsiteX1" fmla="*/ 0 w 4286992"/>
              <a:gd name="connsiteY1" fmla="*/ 0 h 4678878"/>
              <a:gd name="connsiteX2" fmla="*/ 213755 w 4286992"/>
              <a:gd name="connsiteY2" fmla="*/ 570016 h 4678878"/>
              <a:gd name="connsiteX3" fmla="*/ 463137 w 4286992"/>
              <a:gd name="connsiteY3" fmla="*/ 1033154 h 4678878"/>
              <a:gd name="connsiteX4" fmla="*/ 938150 w 4286992"/>
              <a:gd name="connsiteY4" fmla="*/ 1638795 h 4678878"/>
              <a:gd name="connsiteX5" fmla="*/ 1413163 w 4286992"/>
              <a:gd name="connsiteY5" fmla="*/ 2090058 h 4678878"/>
              <a:gd name="connsiteX6" fmla="*/ 1923802 w 4286992"/>
              <a:gd name="connsiteY6" fmla="*/ 2505694 h 4678878"/>
              <a:gd name="connsiteX7" fmla="*/ 2517568 w 4286992"/>
              <a:gd name="connsiteY7" fmla="*/ 2968832 h 4678878"/>
              <a:gd name="connsiteX8" fmla="*/ 2945080 w 4286992"/>
              <a:gd name="connsiteY8" fmla="*/ 3384468 h 4678878"/>
              <a:gd name="connsiteX9" fmla="*/ 3146961 w 4286992"/>
              <a:gd name="connsiteY9" fmla="*/ 3621975 h 4678878"/>
              <a:gd name="connsiteX10" fmla="*/ 3443844 w 4286992"/>
              <a:gd name="connsiteY10" fmla="*/ 3847606 h 4678878"/>
              <a:gd name="connsiteX11" fmla="*/ 3776353 w 4286992"/>
              <a:gd name="connsiteY11" fmla="*/ 4227616 h 4678878"/>
              <a:gd name="connsiteX12" fmla="*/ 4037610 w 4286992"/>
              <a:gd name="connsiteY12" fmla="*/ 4476998 h 4678878"/>
              <a:gd name="connsiteX13" fmla="*/ 4286992 w 4286992"/>
              <a:gd name="connsiteY13" fmla="*/ 4678878 h 4678878"/>
              <a:gd name="connsiteX14" fmla="*/ 4286992 w 4286992"/>
              <a:gd name="connsiteY14" fmla="*/ 4678878 h 467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86992" h="4678878">
                <a:moveTo>
                  <a:pt x="0" y="0"/>
                </a:moveTo>
                <a:lnTo>
                  <a:pt x="0" y="0"/>
                </a:lnTo>
                <a:lnTo>
                  <a:pt x="213755" y="570016"/>
                </a:lnTo>
                <a:lnTo>
                  <a:pt x="463137" y="1033154"/>
                </a:lnTo>
                <a:lnTo>
                  <a:pt x="938150" y="1638795"/>
                </a:lnTo>
                <a:lnTo>
                  <a:pt x="1413163" y="2090058"/>
                </a:lnTo>
                <a:lnTo>
                  <a:pt x="1923802" y="2505694"/>
                </a:lnTo>
                <a:lnTo>
                  <a:pt x="2517568" y="2968832"/>
                </a:lnTo>
                <a:lnTo>
                  <a:pt x="2945080" y="3384468"/>
                </a:lnTo>
                <a:lnTo>
                  <a:pt x="3146961" y="3621975"/>
                </a:lnTo>
                <a:lnTo>
                  <a:pt x="3443844" y="3847606"/>
                </a:lnTo>
                <a:lnTo>
                  <a:pt x="3776353" y="4227616"/>
                </a:lnTo>
                <a:lnTo>
                  <a:pt x="4037610" y="4476998"/>
                </a:lnTo>
                <a:lnTo>
                  <a:pt x="4286992" y="4678878"/>
                </a:lnTo>
                <a:lnTo>
                  <a:pt x="4286992" y="4678878"/>
                </a:ln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47071" y="288123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7564" y="288124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WEST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80D90F74-D7E3-4733-9210-1B605517E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104" y="196883"/>
            <a:ext cx="4117794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3600" b="1" i="1" dirty="0">
                <a:solidFill>
                  <a:schemeClr val="hlink"/>
                </a:solidFill>
                <a:latin typeface="Arial" panose="020B0604020202020204" pitchFamily="34" charset="0"/>
              </a:rPr>
              <a:t>NE Wall of Trench</a:t>
            </a:r>
          </a:p>
        </p:txBody>
      </p:sp>
    </p:spTree>
    <p:extLst>
      <p:ext uri="{BB962C8B-B14F-4D97-AF65-F5344CB8AC3E}">
        <p14:creationId xmlns:p14="http://schemas.microsoft.com/office/powerpoint/2010/main" val="576904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31" y="284861"/>
            <a:ext cx="3867175" cy="590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2C5B4-9997-4B8C-A737-83055F6B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3" y="228600"/>
            <a:ext cx="3964334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4876E5-8C03-4640-B39C-86101BB1FBC0}"/>
              </a:ext>
            </a:extLst>
          </p:cNvPr>
          <p:cNvSpPr txBox="1"/>
          <p:nvPr/>
        </p:nvSpPr>
        <p:spPr>
          <a:xfrm>
            <a:off x="6606915" y="959268"/>
            <a:ext cx="2158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DOUGLAS LAKE,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SOUTH SHORE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ALLUVIUM-FILLED 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</a:rPr>
              <a:t>FISSURE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DB60E7-91B3-4E37-BD9E-6E693635F788}"/>
              </a:ext>
            </a:extLst>
          </p:cNvPr>
          <p:cNvSpPr txBox="1"/>
          <p:nvPr/>
        </p:nvSpPr>
        <p:spPr>
          <a:xfrm>
            <a:off x="2247473" y="959269"/>
            <a:ext cx="2158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/>
              <a:t>DOUGLAS LAKE,</a:t>
            </a:r>
          </a:p>
          <a:p>
            <a:pPr algn="r"/>
            <a:r>
              <a:rPr lang="en-US" sz="2000" b="1" dirty="0"/>
              <a:t>NORTH SHORE</a:t>
            </a:r>
          </a:p>
          <a:p>
            <a:pPr algn="r"/>
            <a:r>
              <a:rPr lang="en-US" sz="2000" b="1" dirty="0"/>
              <a:t>ALLUVIUM-FILLED </a:t>
            </a:r>
          </a:p>
          <a:p>
            <a:pPr algn="r"/>
            <a:r>
              <a:rPr lang="en-US" sz="2000" b="1" dirty="0"/>
              <a:t>FISSURE</a:t>
            </a:r>
          </a:p>
        </p:txBody>
      </p:sp>
    </p:spTree>
    <p:extLst>
      <p:ext uri="{BB962C8B-B14F-4D97-AF65-F5344CB8AC3E}">
        <p14:creationId xmlns:p14="http://schemas.microsoft.com/office/powerpoint/2010/main" val="2404199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548466" y="27432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of corridor showing field sites labeled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54" y="9144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93494" y="4267200"/>
            <a:ext cx="15959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Brakebill</a:t>
            </a:r>
            <a:r>
              <a:rPr lang="en-US" dirty="0"/>
              <a:t> Island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691466" y="3407463"/>
            <a:ext cx="228600" cy="859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2840102" y="2617733"/>
            <a:ext cx="2386027" cy="1453010"/>
            <a:chOff x="2806236" y="2846333"/>
            <a:chExt cx="2386027" cy="1453010"/>
          </a:xfrm>
        </p:grpSpPr>
        <p:cxnSp>
          <p:nvCxnSpPr>
            <p:cNvPr id="22" name="Straight Connector 21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3264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74075" y="999797"/>
            <a:ext cx="40004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Additional Contributors:</a:t>
            </a:r>
          </a:p>
          <a:p>
            <a:endParaRPr lang="en-US" sz="2800" dirty="0"/>
          </a:p>
          <a:p>
            <a:r>
              <a:rPr lang="en-US" sz="2800" dirty="0"/>
              <a:t>Taylor Armstrong</a:t>
            </a:r>
          </a:p>
          <a:p>
            <a:r>
              <a:rPr lang="en-US" sz="2800" dirty="0" err="1"/>
              <a:t>Lian</a:t>
            </a:r>
            <a:r>
              <a:rPr lang="en-US" sz="2800" dirty="0"/>
              <a:t> Feng</a:t>
            </a:r>
          </a:p>
          <a:p>
            <a:r>
              <a:rPr lang="en-US" sz="2800" dirty="0"/>
              <a:t>Eric Gamble</a:t>
            </a:r>
          </a:p>
          <a:p>
            <a:r>
              <a:rPr lang="en-US" sz="2800" dirty="0"/>
              <a:t>Jake </a:t>
            </a:r>
            <a:r>
              <a:rPr lang="en-US" sz="2800" dirty="0" err="1"/>
              <a:t>Glasbrenner</a:t>
            </a:r>
            <a:endParaRPr lang="en-US" sz="2800" dirty="0"/>
          </a:p>
          <a:p>
            <a:r>
              <a:rPr lang="en-US" sz="2800" dirty="0"/>
              <a:t>Steve </a:t>
            </a:r>
            <a:r>
              <a:rPr lang="en-US" sz="2800" dirty="0" err="1"/>
              <a:t>Obermeier</a:t>
            </a:r>
            <a:endParaRPr lang="en-US" sz="2800" dirty="0"/>
          </a:p>
          <a:p>
            <a:r>
              <a:rPr lang="en-US" sz="2800" dirty="0"/>
              <a:t>Jim Vaughn  </a:t>
            </a:r>
          </a:p>
          <a:p>
            <a:r>
              <a:rPr lang="en-US" sz="2800" dirty="0"/>
              <a:t>Kathleen Warrell</a:t>
            </a:r>
          </a:p>
          <a:p>
            <a:r>
              <a:rPr 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0594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181" t="12795" r="19006" b="3965"/>
          <a:stretch/>
        </p:blipFill>
        <p:spPr>
          <a:xfrm>
            <a:off x="332509" y="228600"/>
            <a:ext cx="8506691" cy="5943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7062386">
            <a:off x="5720316" y="2169044"/>
            <a:ext cx="404037" cy="2126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71891" y="1693538"/>
            <a:ext cx="128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Brakebill</a:t>
            </a:r>
            <a:r>
              <a:rPr lang="en-US" b="1" dirty="0">
                <a:solidFill>
                  <a:srgbClr val="FFFF00"/>
                </a:solidFill>
              </a:rPr>
              <a:t> Is.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A8A04B-AB79-493A-93E4-7270802BCFE9}"/>
              </a:ext>
            </a:extLst>
          </p:cNvPr>
          <p:cNvSpPr txBox="1"/>
          <p:nvPr/>
        </p:nvSpPr>
        <p:spPr>
          <a:xfrm rot="2018133">
            <a:off x="3126263" y="180586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Little River</a:t>
            </a:r>
          </a:p>
        </p:txBody>
      </p:sp>
    </p:spTree>
    <p:extLst>
      <p:ext uri="{BB962C8B-B14F-4D97-AF65-F5344CB8AC3E}">
        <p14:creationId xmlns:p14="http://schemas.microsoft.com/office/powerpoint/2010/main" val="1954154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181" t="12795" r="19006" b="3965"/>
          <a:stretch/>
        </p:blipFill>
        <p:spPr>
          <a:xfrm>
            <a:off x="332509" y="228600"/>
            <a:ext cx="8506691" cy="5943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442857" y="2621280"/>
            <a:ext cx="296092" cy="226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35528" y="243661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7239" y="264640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DC1725-EDC4-4612-8D3E-D8356119F125}"/>
              </a:ext>
            </a:extLst>
          </p:cNvPr>
          <p:cNvSpPr txBox="1"/>
          <p:nvPr/>
        </p:nvSpPr>
        <p:spPr>
          <a:xfrm rot="2018133">
            <a:off x="3126263" y="180586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Little River</a:t>
            </a:r>
          </a:p>
        </p:txBody>
      </p:sp>
      <p:sp>
        <p:nvSpPr>
          <p:cNvPr id="15" name="Right Arrow 5">
            <a:extLst>
              <a:ext uri="{FF2B5EF4-FFF2-40B4-BE49-F238E27FC236}">
                <a16:creationId xmlns:a16="http://schemas.microsoft.com/office/drawing/2014/main" id="{3A04427D-3AC1-4584-AC6A-36646844A9FF}"/>
              </a:ext>
            </a:extLst>
          </p:cNvPr>
          <p:cNvSpPr/>
          <p:nvPr/>
        </p:nvSpPr>
        <p:spPr>
          <a:xfrm rot="7062386">
            <a:off x="5720316" y="2169044"/>
            <a:ext cx="404037" cy="2126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176FE-397A-4DD8-BCB2-805618A6CC21}"/>
              </a:ext>
            </a:extLst>
          </p:cNvPr>
          <p:cNvSpPr txBox="1"/>
          <p:nvPr/>
        </p:nvSpPr>
        <p:spPr>
          <a:xfrm>
            <a:off x="5771891" y="1693538"/>
            <a:ext cx="128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Brakebill</a:t>
            </a:r>
            <a:r>
              <a:rPr lang="en-US" b="1" dirty="0">
                <a:solidFill>
                  <a:srgbClr val="FFFF00"/>
                </a:solidFill>
              </a:rPr>
              <a:t> Is.</a:t>
            </a:r>
          </a:p>
        </p:txBody>
      </p:sp>
    </p:spTree>
    <p:extLst>
      <p:ext uri="{BB962C8B-B14F-4D97-AF65-F5344CB8AC3E}">
        <p14:creationId xmlns:p14="http://schemas.microsoft.com/office/powerpoint/2010/main" val="2483398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181" t="12795" r="19006" b="3965"/>
          <a:stretch/>
        </p:blipFill>
        <p:spPr>
          <a:xfrm>
            <a:off x="332509" y="228600"/>
            <a:ext cx="8506691" cy="5943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054108" y="2929547"/>
            <a:ext cx="229683" cy="86187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4931693" y="2604523"/>
            <a:ext cx="1087746" cy="286021"/>
          </a:xfrm>
          <a:custGeom>
            <a:avLst/>
            <a:gdLst>
              <a:gd name="connsiteX0" fmla="*/ 1087746 w 1087746"/>
              <a:gd name="connsiteY0" fmla="*/ 286021 h 286021"/>
              <a:gd name="connsiteX1" fmla="*/ 1087746 w 1087746"/>
              <a:gd name="connsiteY1" fmla="*/ 286021 h 286021"/>
              <a:gd name="connsiteX2" fmla="*/ 1018407 w 1087746"/>
              <a:gd name="connsiteY2" fmla="*/ 260019 h 286021"/>
              <a:gd name="connsiteX3" fmla="*/ 966404 w 1087746"/>
              <a:gd name="connsiteY3" fmla="*/ 216683 h 286021"/>
              <a:gd name="connsiteX4" fmla="*/ 957736 w 1087746"/>
              <a:gd name="connsiteY4" fmla="*/ 160345 h 286021"/>
              <a:gd name="connsiteX5" fmla="*/ 888398 w 1087746"/>
              <a:gd name="connsiteY5" fmla="*/ 86673 h 286021"/>
              <a:gd name="connsiteX6" fmla="*/ 862396 w 1087746"/>
              <a:gd name="connsiteY6" fmla="*/ 56338 h 286021"/>
              <a:gd name="connsiteX7" fmla="*/ 814726 w 1087746"/>
              <a:gd name="connsiteY7" fmla="*/ 34669 h 286021"/>
              <a:gd name="connsiteX8" fmla="*/ 736720 w 1087746"/>
              <a:gd name="connsiteY8" fmla="*/ 17335 h 286021"/>
              <a:gd name="connsiteX9" fmla="*/ 615378 w 1087746"/>
              <a:gd name="connsiteY9" fmla="*/ 0 h 286021"/>
              <a:gd name="connsiteX10" fmla="*/ 572042 w 1087746"/>
              <a:gd name="connsiteY10" fmla="*/ 52004 h 286021"/>
              <a:gd name="connsiteX11" fmla="*/ 546040 w 1087746"/>
              <a:gd name="connsiteY11" fmla="*/ 134343 h 286021"/>
              <a:gd name="connsiteX12" fmla="*/ 507037 w 1087746"/>
              <a:gd name="connsiteY12" fmla="*/ 190681 h 286021"/>
              <a:gd name="connsiteX13" fmla="*/ 463700 w 1087746"/>
              <a:gd name="connsiteY13" fmla="*/ 225350 h 286021"/>
              <a:gd name="connsiteX14" fmla="*/ 403029 w 1087746"/>
              <a:gd name="connsiteY14" fmla="*/ 208015 h 286021"/>
              <a:gd name="connsiteX15" fmla="*/ 286021 w 1087746"/>
              <a:gd name="connsiteY15" fmla="*/ 138677 h 286021"/>
              <a:gd name="connsiteX16" fmla="*/ 234017 w 1087746"/>
              <a:gd name="connsiteY16" fmla="*/ 138677 h 286021"/>
              <a:gd name="connsiteX17" fmla="*/ 130009 w 1087746"/>
              <a:gd name="connsiteY17" fmla="*/ 108341 h 286021"/>
              <a:gd name="connsiteX18" fmla="*/ 95340 w 1087746"/>
              <a:gd name="connsiteY18" fmla="*/ 86673 h 286021"/>
              <a:gd name="connsiteX19" fmla="*/ 0 w 1087746"/>
              <a:gd name="connsiteY19" fmla="*/ 8668 h 28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7746" h="286021">
                <a:moveTo>
                  <a:pt x="1087746" y="286021"/>
                </a:moveTo>
                <a:lnTo>
                  <a:pt x="1087746" y="286021"/>
                </a:lnTo>
                <a:lnTo>
                  <a:pt x="1018407" y="260019"/>
                </a:lnTo>
                <a:lnTo>
                  <a:pt x="966404" y="216683"/>
                </a:lnTo>
                <a:lnTo>
                  <a:pt x="957736" y="160345"/>
                </a:lnTo>
                <a:lnTo>
                  <a:pt x="888398" y="86673"/>
                </a:lnTo>
                <a:lnTo>
                  <a:pt x="862396" y="56338"/>
                </a:lnTo>
                <a:lnTo>
                  <a:pt x="814726" y="34669"/>
                </a:lnTo>
                <a:lnTo>
                  <a:pt x="736720" y="17335"/>
                </a:lnTo>
                <a:lnTo>
                  <a:pt x="615378" y="0"/>
                </a:lnTo>
                <a:lnTo>
                  <a:pt x="572042" y="52004"/>
                </a:lnTo>
                <a:lnTo>
                  <a:pt x="546040" y="134343"/>
                </a:lnTo>
                <a:lnTo>
                  <a:pt x="507037" y="190681"/>
                </a:lnTo>
                <a:lnTo>
                  <a:pt x="463700" y="225350"/>
                </a:lnTo>
                <a:lnTo>
                  <a:pt x="403029" y="208015"/>
                </a:lnTo>
                <a:lnTo>
                  <a:pt x="286021" y="138677"/>
                </a:lnTo>
                <a:lnTo>
                  <a:pt x="234017" y="138677"/>
                </a:lnTo>
                <a:lnTo>
                  <a:pt x="130009" y="108341"/>
                </a:lnTo>
                <a:lnTo>
                  <a:pt x="95340" y="86673"/>
                </a:lnTo>
                <a:lnTo>
                  <a:pt x="0" y="8668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386726" y="2834207"/>
            <a:ext cx="550374" cy="138676"/>
          </a:xfrm>
          <a:custGeom>
            <a:avLst/>
            <a:gdLst>
              <a:gd name="connsiteX0" fmla="*/ 550374 w 550374"/>
              <a:gd name="connsiteY0" fmla="*/ 30335 h 138676"/>
              <a:gd name="connsiteX1" fmla="*/ 502703 w 550374"/>
              <a:gd name="connsiteY1" fmla="*/ 78005 h 138676"/>
              <a:gd name="connsiteX2" fmla="*/ 446366 w 550374"/>
              <a:gd name="connsiteY2" fmla="*/ 121342 h 138676"/>
              <a:gd name="connsiteX3" fmla="*/ 355359 w 550374"/>
              <a:gd name="connsiteY3" fmla="*/ 138676 h 138676"/>
              <a:gd name="connsiteX4" fmla="*/ 316356 w 550374"/>
              <a:gd name="connsiteY4" fmla="*/ 138676 h 138676"/>
              <a:gd name="connsiteX5" fmla="*/ 247018 w 550374"/>
              <a:gd name="connsiteY5" fmla="*/ 138676 h 138676"/>
              <a:gd name="connsiteX6" fmla="*/ 177680 w 550374"/>
              <a:gd name="connsiteY6" fmla="*/ 108341 h 138676"/>
              <a:gd name="connsiteX7" fmla="*/ 130010 w 550374"/>
              <a:gd name="connsiteY7" fmla="*/ 82339 h 138676"/>
              <a:gd name="connsiteX8" fmla="*/ 69338 w 550374"/>
              <a:gd name="connsiteY8" fmla="*/ 43336 h 138676"/>
              <a:gd name="connsiteX9" fmla="*/ 17335 w 550374"/>
              <a:gd name="connsiteY9" fmla="*/ 26002 h 138676"/>
              <a:gd name="connsiteX10" fmla="*/ 0 w 550374"/>
              <a:gd name="connsiteY10" fmla="*/ 0 h 13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0374" h="138676">
                <a:moveTo>
                  <a:pt x="550374" y="30335"/>
                </a:moveTo>
                <a:lnTo>
                  <a:pt x="502703" y="78005"/>
                </a:lnTo>
                <a:lnTo>
                  <a:pt x="446366" y="121342"/>
                </a:lnTo>
                <a:lnTo>
                  <a:pt x="355359" y="138676"/>
                </a:lnTo>
                <a:lnTo>
                  <a:pt x="316356" y="138676"/>
                </a:lnTo>
                <a:lnTo>
                  <a:pt x="247018" y="138676"/>
                </a:lnTo>
                <a:lnTo>
                  <a:pt x="177680" y="108341"/>
                </a:lnTo>
                <a:lnTo>
                  <a:pt x="130010" y="82339"/>
                </a:lnTo>
                <a:lnTo>
                  <a:pt x="69338" y="43336"/>
                </a:lnTo>
                <a:lnTo>
                  <a:pt x="17335" y="26002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827685" y="2552466"/>
            <a:ext cx="104008" cy="6881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5393D06-F74C-4FF1-AB28-84FD0B15E46C}"/>
              </a:ext>
            </a:extLst>
          </p:cNvPr>
          <p:cNvSpPr txBox="1"/>
          <p:nvPr/>
        </p:nvSpPr>
        <p:spPr>
          <a:xfrm rot="2018133">
            <a:off x="3126263" y="180586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Little River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34E3E6-2BF9-4CBA-959B-A93C2261AFCA}"/>
              </a:ext>
            </a:extLst>
          </p:cNvPr>
          <p:cNvCxnSpPr/>
          <p:nvPr/>
        </p:nvCxnSpPr>
        <p:spPr>
          <a:xfrm flipV="1">
            <a:off x="5442857" y="2621280"/>
            <a:ext cx="296092" cy="2264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7767853-2304-4DDF-A588-8E4D60FE85F3}"/>
              </a:ext>
            </a:extLst>
          </p:cNvPr>
          <p:cNvSpPr txBox="1"/>
          <p:nvPr/>
        </p:nvSpPr>
        <p:spPr>
          <a:xfrm>
            <a:off x="5335528" y="243661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EE623A-200C-47B5-9B83-5A2FD91B27D1}"/>
              </a:ext>
            </a:extLst>
          </p:cNvPr>
          <p:cNvSpPr txBox="1"/>
          <p:nvPr/>
        </p:nvSpPr>
        <p:spPr>
          <a:xfrm>
            <a:off x="5537239" y="264640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</a:t>
            </a:r>
          </a:p>
        </p:txBody>
      </p:sp>
      <p:sp>
        <p:nvSpPr>
          <p:cNvPr id="21" name="Right Arrow 5">
            <a:extLst>
              <a:ext uri="{FF2B5EF4-FFF2-40B4-BE49-F238E27FC236}">
                <a16:creationId xmlns:a16="http://schemas.microsoft.com/office/drawing/2014/main" id="{449E568F-7263-4DAC-A5EA-7C11891B3307}"/>
              </a:ext>
            </a:extLst>
          </p:cNvPr>
          <p:cNvSpPr/>
          <p:nvPr/>
        </p:nvSpPr>
        <p:spPr>
          <a:xfrm rot="7062386">
            <a:off x="5720316" y="2169044"/>
            <a:ext cx="404037" cy="2126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60DA33-3135-4C9C-871D-345F8E166020}"/>
              </a:ext>
            </a:extLst>
          </p:cNvPr>
          <p:cNvSpPr txBox="1"/>
          <p:nvPr/>
        </p:nvSpPr>
        <p:spPr>
          <a:xfrm>
            <a:off x="5771891" y="1693538"/>
            <a:ext cx="128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Brakebill</a:t>
            </a:r>
            <a:r>
              <a:rPr lang="en-US" b="1" dirty="0">
                <a:solidFill>
                  <a:srgbClr val="FFFF00"/>
                </a:solidFill>
              </a:rPr>
              <a:t> Is.</a:t>
            </a:r>
          </a:p>
        </p:txBody>
      </p:sp>
    </p:spTree>
    <p:extLst>
      <p:ext uri="{BB962C8B-B14F-4D97-AF65-F5344CB8AC3E}">
        <p14:creationId xmlns:p14="http://schemas.microsoft.com/office/powerpoint/2010/main" val="3208199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25" y="815511"/>
            <a:ext cx="7669433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68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9385"/>
          <a:stretch/>
        </p:blipFill>
        <p:spPr>
          <a:xfrm>
            <a:off x="662855" y="189387"/>
            <a:ext cx="7669433" cy="524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9FB87-9785-49CE-BCAB-3A647764894A}"/>
              </a:ext>
            </a:extLst>
          </p:cNvPr>
          <p:cNvSpPr txBox="1"/>
          <p:nvPr/>
        </p:nvSpPr>
        <p:spPr>
          <a:xfrm>
            <a:off x="2883568" y="1102007"/>
            <a:ext cx="3639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steps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D9797D-CDA8-4786-B3DE-998B46779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06" y="2135779"/>
            <a:ext cx="8586987" cy="25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49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89385"/>
          <a:stretch/>
        </p:blipFill>
        <p:spPr>
          <a:xfrm>
            <a:off x="662855" y="189387"/>
            <a:ext cx="7669433" cy="524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E999BA-C6D1-400A-9F8E-A1E38E808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643" y="1509400"/>
            <a:ext cx="6689557" cy="329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14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89385"/>
          <a:stretch/>
        </p:blipFill>
        <p:spPr>
          <a:xfrm>
            <a:off x="662855" y="189387"/>
            <a:ext cx="7669433" cy="524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7405F4-D352-4ED0-A9CF-95938421B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671" y="1849946"/>
            <a:ext cx="6689529" cy="290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87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89385"/>
          <a:stretch/>
        </p:blipFill>
        <p:spPr>
          <a:xfrm>
            <a:off x="662855" y="189387"/>
            <a:ext cx="7669433" cy="52419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37BFB9D-1D5B-43E1-BC77-180425B6F450}"/>
              </a:ext>
            </a:extLst>
          </p:cNvPr>
          <p:cNvGrpSpPr/>
          <p:nvPr/>
        </p:nvGrpSpPr>
        <p:grpSpPr>
          <a:xfrm>
            <a:off x="842212" y="1525132"/>
            <a:ext cx="7975516" cy="3190215"/>
            <a:chOff x="842212" y="1525132"/>
            <a:chExt cx="7975516" cy="31902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AB4302-A90A-4BCE-9A6B-11380F26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212" y="1685453"/>
              <a:ext cx="7975516" cy="302989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54C5BA-9041-461E-A908-65E913601263}"/>
                </a:ext>
              </a:extLst>
            </p:cNvPr>
            <p:cNvSpPr txBox="1"/>
            <p:nvPr/>
          </p:nvSpPr>
          <p:spPr>
            <a:xfrm>
              <a:off x="2442410" y="1525132"/>
              <a:ext cx="247535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Event 1 colluvial wedge</a:t>
              </a:r>
            </a:p>
            <a:p>
              <a:r>
                <a:rPr lang="en-US" dirty="0"/>
                <a:t>	gravel		sand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604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89385"/>
          <a:stretch/>
        </p:blipFill>
        <p:spPr>
          <a:xfrm>
            <a:off x="662855" y="189387"/>
            <a:ext cx="7669433" cy="524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0DC427-3C09-4D52-8823-08E5DB98F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575" y="1446555"/>
            <a:ext cx="5822652" cy="3242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E09C28-3B34-4E6C-A200-03F24D8192A4}"/>
              </a:ext>
            </a:extLst>
          </p:cNvPr>
          <p:cNvSpPr txBox="1"/>
          <p:nvPr/>
        </p:nvSpPr>
        <p:spPr>
          <a:xfrm rot="20677768">
            <a:off x="3404937" y="2011560"/>
            <a:ext cx="14265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Event 2 scarp</a:t>
            </a:r>
          </a:p>
        </p:txBody>
      </p:sp>
    </p:spTree>
    <p:extLst>
      <p:ext uri="{BB962C8B-B14F-4D97-AF65-F5344CB8AC3E}">
        <p14:creationId xmlns:p14="http://schemas.microsoft.com/office/powerpoint/2010/main" val="1904876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9385"/>
          <a:stretch/>
        </p:blipFill>
        <p:spPr>
          <a:xfrm>
            <a:off x="662855" y="189387"/>
            <a:ext cx="7669433" cy="524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D7EFF0-ACA9-4FCC-AB45-816E7CB6F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575" y="1567211"/>
            <a:ext cx="5822652" cy="311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6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60786" y="1182414"/>
            <a:ext cx="180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</p:txBody>
      </p:sp>
    </p:spTree>
    <p:extLst>
      <p:ext uri="{BB962C8B-B14F-4D97-AF65-F5344CB8AC3E}">
        <p14:creationId xmlns:p14="http://schemas.microsoft.com/office/powerpoint/2010/main" val="1066223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27263" y="5294634"/>
            <a:ext cx="1557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Today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89385"/>
          <a:stretch/>
        </p:blipFill>
        <p:spPr>
          <a:xfrm>
            <a:off x="662855" y="189387"/>
            <a:ext cx="7669433" cy="524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89B6D0-F033-4ADF-8D1F-DE39D1BE65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91"/>
          <a:stretch/>
        </p:blipFill>
        <p:spPr>
          <a:xfrm>
            <a:off x="2160196" y="1503913"/>
            <a:ext cx="5822652" cy="3163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518EA9-20F0-40D1-9727-2B821C05B023}"/>
              </a:ext>
            </a:extLst>
          </p:cNvPr>
          <p:cNvSpPr txBox="1"/>
          <p:nvPr/>
        </p:nvSpPr>
        <p:spPr>
          <a:xfrm>
            <a:off x="818865" y="1856766"/>
            <a:ext cx="114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~11 ka</a:t>
            </a:r>
          </a:p>
        </p:txBody>
      </p:sp>
    </p:spTree>
    <p:extLst>
      <p:ext uri="{BB962C8B-B14F-4D97-AF65-F5344CB8AC3E}">
        <p14:creationId xmlns:p14="http://schemas.microsoft.com/office/powerpoint/2010/main" val="2672890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of corridor showing field sites labeled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628892" y="4347975"/>
            <a:ext cx="228600" cy="859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97652" y="5063114"/>
            <a:ext cx="8644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Vonore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806236" y="2846333"/>
            <a:ext cx="2386027" cy="1453010"/>
            <a:chOff x="2806236" y="2846333"/>
            <a:chExt cx="2386027" cy="1453010"/>
          </a:xfrm>
        </p:grpSpPr>
        <p:cxnSp>
          <p:nvCxnSpPr>
            <p:cNvPr id="10" name="Straight Connector 9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1874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14400"/>
            <a:ext cx="7631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rot="3420000" flipV="1">
            <a:off x="5240580" y="2577161"/>
            <a:ext cx="0" cy="6858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9730958">
            <a:off x="5323709" y="2025660"/>
            <a:ext cx="2133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Tranpressional</a:t>
            </a:r>
            <a:r>
              <a:rPr lang="en-US" dirty="0"/>
              <a:t>? fault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446722" y="4348716"/>
            <a:ext cx="508590" cy="46285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9245843">
            <a:off x="2213255" y="5071202"/>
            <a:ext cx="1364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Normal fault</a:t>
            </a:r>
          </a:p>
        </p:txBody>
      </p:sp>
    </p:spTree>
    <p:extLst>
      <p:ext uri="{BB962C8B-B14F-4D97-AF65-F5344CB8AC3E}">
        <p14:creationId xmlns:p14="http://schemas.microsoft.com/office/powerpoint/2010/main" val="1975065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96200" y="1322864"/>
            <a:ext cx="90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EAST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4912" y="1299110"/>
            <a:ext cx="1012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5" b="25221"/>
          <a:stretch/>
        </p:blipFill>
        <p:spPr>
          <a:xfrm>
            <a:off x="600098" y="1898061"/>
            <a:ext cx="7848601" cy="350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0098" y="3496336"/>
            <a:ext cx="2985177" cy="474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PLEISTOCENE COLLUVIUM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6264" y="3496336"/>
            <a:ext cx="2206004" cy="830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CAMBRIAN SHALE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SAPROLITE</a:t>
            </a:r>
          </a:p>
        </p:txBody>
      </p:sp>
      <p:sp>
        <p:nvSpPr>
          <p:cNvPr id="10" name="Freeform 9"/>
          <p:cNvSpPr/>
          <p:nvPr/>
        </p:nvSpPr>
        <p:spPr>
          <a:xfrm rot="7100966">
            <a:off x="3979031" y="2964840"/>
            <a:ext cx="458030" cy="545103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17030528">
            <a:off x="3644469" y="3745097"/>
            <a:ext cx="458030" cy="545103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46012" y="1445974"/>
            <a:ext cx="5174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TRANSPRESSIONAL? FAULT AT VONORE NORTH</a:t>
            </a:r>
          </a:p>
        </p:txBody>
      </p:sp>
      <p:sp>
        <p:nvSpPr>
          <p:cNvPr id="13" name="Rectangle 12"/>
          <p:cNvSpPr/>
          <p:nvPr/>
        </p:nvSpPr>
        <p:spPr>
          <a:xfrm rot="5400000">
            <a:off x="1489339" y="4642715"/>
            <a:ext cx="93986" cy="101935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5400" y="4803691"/>
            <a:ext cx="513634" cy="395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m</a:t>
            </a:r>
          </a:p>
        </p:txBody>
      </p:sp>
      <p:sp>
        <p:nvSpPr>
          <p:cNvPr id="15" name="AutoShape 3"/>
          <p:cNvSpPr>
            <a:spLocks noChangeAspect="1" noChangeArrowheads="1" noTextEdit="1"/>
          </p:cNvSpPr>
          <p:nvPr/>
        </p:nvSpPr>
        <p:spPr bwMode="auto">
          <a:xfrm>
            <a:off x="3073400" y="2932113"/>
            <a:ext cx="14509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3971925" y="2943226"/>
            <a:ext cx="544513" cy="1697038"/>
          </a:xfrm>
          <a:custGeom>
            <a:avLst/>
            <a:gdLst>
              <a:gd name="T0" fmla="*/ 106 w 106"/>
              <a:gd name="T1" fmla="*/ 287 h 287"/>
              <a:gd name="T2" fmla="*/ 100 w 106"/>
              <a:gd name="T3" fmla="*/ 247 h 287"/>
              <a:gd name="T4" fmla="*/ 92 w 106"/>
              <a:gd name="T5" fmla="*/ 215 h 287"/>
              <a:gd name="T6" fmla="*/ 83 w 106"/>
              <a:gd name="T7" fmla="*/ 185 h 287"/>
              <a:gd name="T8" fmla="*/ 71 w 106"/>
              <a:gd name="T9" fmla="*/ 150 h 287"/>
              <a:gd name="T10" fmla="*/ 58 w 106"/>
              <a:gd name="T11" fmla="*/ 112 h 287"/>
              <a:gd name="T12" fmla="*/ 43 w 106"/>
              <a:gd name="T13" fmla="*/ 81 h 287"/>
              <a:gd name="T14" fmla="*/ 30 w 106"/>
              <a:gd name="T15" fmla="*/ 54 h 287"/>
              <a:gd name="T16" fmla="*/ 18 w 106"/>
              <a:gd name="T17" fmla="*/ 31 h 287"/>
              <a:gd name="T18" fmla="*/ 6 w 106"/>
              <a:gd name="T19" fmla="*/ 10 h 287"/>
              <a:gd name="T20" fmla="*/ 0 w 106"/>
              <a:gd name="T21" fmla="*/ 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6" h="287">
                <a:moveTo>
                  <a:pt x="106" y="287"/>
                </a:moveTo>
                <a:cubicBezTo>
                  <a:pt x="106" y="272"/>
                  <a:pt x="104" y="259"/>
                  <a:pt x="100" y="247"/>
                </a:cubicBezTo>
                <a:cubicBezTo>
                  <a:pt x="97" y="236"/>
                  <a:pt x="94" y="225"/>
                  <a:pt x="92" y="215"/>
                </a:cubicBezTo>
                <a:cubicBezTo>
                  <a:pt x="90" y="205"/>
                  <a:pt x="87" y="195"/>
                  <a:pt x="83" y="185"/>
                </a:cubicBezTo>
                <a:cubicBezTo>
                  <a:pt x="79" y="174"/>
                  <a:pt x="75" y="163"/>
                  <a:pt x="71" y="150"/>
                </a:cubicBezTo>
                <a:cubicBezTo>
                  <a:pt x="66" y="137"/>
                  <a:pt x="62" y="124"/>
                  <a:pt x="58" y="112"/>
                </a:cubicBezTo>
                <a:cubicBezTo>
                  <a:pt x="53" y="100"/>
                  <a:pt x="48" y="90"/>
                  <a:pt x="43" y="81"/>
                </a:cubicBezTo>
                <a:cubicBezTo>
                  <a:pt x="38" y="72"/>
                  <a:pt x="34" y="63"/>
                  <a:pt x="30" y="54"/>
                </a:cubicBezTo>
                <a:cubicBezTo>
                  <a:pt x="26" y="46"/>
                  <a:pt x="22" y="38"/>
                  <a:pt x="18" y="31"/>
                </a:cubicBezTo>
                <a:cubicBezTo>
                  <a:pt x="14" y="23"/>
                  <a:pt x="10" y="17"/>
                  <a:pt x="6" y="10"/>
                </a:cubicBezTo>
                <a:cubicBezTo>
                  <a:pt x="2" y="3"/>
                  <a:pt x="0" y="0"/>
                  <a:pt x="0" y="0"/>
                </a:cubicBezTo>
              </a:path>
            </a:pathLst>
          </a:custGeom>
          <a:noFill/>
          <a:ln w="20638" cap="flat">
            <a:solidFill>
              <a:srgbClr val="E3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6"/>
          <p:cNvSpPr>
            <a:spLocks/>
          </p:cNvSpPr>
          <p:nvPr/>
        </p:nvSpPr>
        <p:spPr bwMode="auto">
          <a:xfrm>
            <a:off x="3082925" y="3092451"/>
            <a:ext cx="1228725" cy="1447800"/>
          </a:xfrm>
          <a:custGeom>
            <a:avLst/>
            <a:gdLst>
              <a:gd name="T0" fmla="*/ 239 w 239"/>
              <a:gd name="T1" fmla="*/ 245 h 245"/>
              <a:gd name="T2" fmla="*/ 206 w 239"/>
              <a:gd name="T3" fmla="*/ 184 h 245"/>
              <a:gd name="T4" fmla="*/ 180 w 239"/>
              <a:gd name="T5" fmla="*/ 147 h 245"/>
              <a:gd name="T6" fmla="*/ 152 w 239"/>
              <a:gd name="T7" fmla="*/ 119 h 245"/>
              <a:gd name="T8" fmla="*/ 122 w 239"/>
              <a:gd name="T9" fmla="*/ 94 h 245"/>
              <a:gd name="T10" fmla="*/ 87 w 239"/>
              <a:gd name="T11" fmla="*/ 70 h 245"/>
              <a:gd name="T12" fmla="*/ 51 w 239"/>
              <a:gd name="T13" fmla="*/ 45 h 245"/>
              <a:gd name="T14" fmla="*/ 22 w 239"/>
              <a:gd name="T15" fmla="*/ 24 h 245"/>
              <a:gd name="T16" fmla="*/ 0 w 239"/>
              <a:gd name="T17" fmla="*/ 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9" h="245">
                <a:moveTo>
                  <a:pt x="239" y="245"/>
                </a:moveTo>
                <a:cubicBezTo>
                  <a:pt x="225" y="219"/>
                  <a:pt x="214" y="199"/>
                  <a:pt x="206" y="184"/>
                </a:cubicBezTo>
                <a:cubicBezTo>
                  <a:pt x="199" y="170"/>
                  <a:pt x="190" y="157"/>
                  <a:pt x="180" y="147"/>
                </a:cubicBezTo>
                <a:cubicBezTo>
                  <a:pt x="170" y="137"/>
                  <a:pt x="161" y="128"/>
                  <a:pt x="152" y="119"/>
                </a:cubicBezTo>
                <a:cubicBezTo>
                  <a:pt x="144" y="110"/>
                  <a:pt x="134" y="101"/>
                  <a:pt x="122" y="94"/>
                </a:cubicBezTo>
                <a:cubicBezTo>
                  <a:pt x="111" y="86"/>
                  <a:pt x="99" y="78"/>
                  <a:pt x="87" y="70"/>
                </a:cubicBezTo>
                <a:cubicBezTo>
                  <a:pt x="76" y="61"/>
                  <a:pt x="64" y="53"/>
                  <a:pt x="51" y="45"/>
                </a:cubicBezTo>
                <a:cubicBezTo>
                  <a:pt x="38" y="37"/>
                  <a:pt x="29" y="30"/>
                  <a:pt x="22" y="24"/>
                </a:cubicBezTo>
                <a:cubicBezTo>
                  <a:pt x="15" y="18"/>
                  <a:pt x="8" y="10"/>
                  <a:pt x="0" y="0"/>
                </a:cubicBezTo>
              </a:path>
            </a:pathLst>
          </a:custGeom>
          <a:noFill/>
          <a:ln w="20638" cap="flat">
            <a:solidFill>
              <a:srgbClr val="E3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4539643">
            <a:off x="4109788" y="5138831"/>
            <a:ext cx="11983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Strike 057</a:t>
            </a:r>
            <a:r>
              <a:rPr lang="en-US" baseline="30000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68646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92" y="603259"/>
            <a:ext cx="8577815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7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92" y="603259"/>
            <a:ext cx="8577815" cy="5651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C861FE-C3A5-4E12-A482-1F21B2F85D1B}"/>
              </a:ext>
            </a:extLst>
          </p:cNvPr>
          <p:cNvSpPr txBox="1"/>
          <p:nvPr/>
        </p:nvSpPr>
        <p:spPr>
          <a:xfrm>
            <a:off x="721895" y="5384275"/>
            <a:ext cx="4194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Bending moment fault?</a:t>
            </a:r>
          </a:p>
        </p:txBody>
      </p:sp>
    </p:spTree>
    <p:extLst>
      <p:ext uri="{BB962C8B-B14F-4D97-AF65-F5344CB8AC3E}">
        <p14:creationId xmlns:p14="http://schemas.microsoft.com/office/powerpoint/2010/main" val="3596211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0166" y="2201318"/>
            <a:ext cx="3968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OSL age constraints on</a:t>
            </a:r>
          </a:p>
          <a:p>
            <a:r>
              <a:rPr lang="en-US" sz="3200" i="1" dirty="0"/>
              <a:t>Quaternary faulting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719178-AF2F-4F58-ACAC-97FB0BB59A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67246" r="25261" b="19357"/>
          <a:stretch/>
        </p:blipFill>
        <p:spPr>
          <a:xfrm>
            <a:off x="4343725" y="4683418"/>
            <a:ext cx="4589616" cy="148925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C6FAC66-8298-460B-9E90-0C1C08A3EAC7}"/>
              </a:ext>
            </a:extLst>
          </p:cNvPr>
          <p:cNvGrpSpPr/>
          <p:nvPr/>
        </p:nvGrpSpPr>
        <p:grpSpPr>
          <a:xfrm>
            <a:off x="228896" y="228600"/>
            <a:ext cx="4112374" cy="5943600"/>
            <a:chOff x="228896" y="228600"/>
            <a:chExt cx="4112374" cy="5943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B7489F-919D-4DF6-803A-0733288AD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1" t="6687" r="25261" b="33644"/>
            <a:stretch/>
          </p:blipFill>
          <p:spPr>
            <a:xfrm>
              <a:off x="228896" y="228600"/>
              <a:ext cx="4112374" cy="5943600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25C7838-916E-46F0-9691-815AEC3BA62D}"/>
                </a:ext>
              </a:extLst>
            </p:cNvPr>
            <p:cNvCxnSpPr/>
            <p:nvPr/>
          </p:nvCxnSpPr>
          <p:spPr>
            <a:xfrm>
              <a:off x="2105526" y="1167063"/>
              <a:ext cx="505327" cy="2165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701E9D0-E5DE-4994-AB19-0367FD0D0D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5526" y="3765884"/>
              <a:ext cx="1034716" cy="4451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AA80776-56C8-44CA-BFBC-7D006EEA4E09}"/>
                </a:ext>
              </a:extLst>
            </p:cNvPr>
            <p:cNvCxnSpPr>
              <a:cxnSpLocks/>
            </p:cNvCxnSpPr>
            <p:nvPr/>
          </p:nvCxnSpPr>
          <p:spPr>
            <a:xfrm>
              <a:off x="2105526" y="4331368"/>
              <a:ext cx="914400" cy="46923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2E2CDA-BD87-4AC6-80D7-8665245EDB47}"/>
                </a:ext>
              </a:extLst>
            </p:cNvPr>
            <p:cNvSpPr txBox="1"/>
            <p:nvPr/>
          </p:nvSpPr>
          <p:spPr>
            <a:xfrm>
              <a:off x="1009300" y="840194"/>
              <a:ext cx="1549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Thrust faulting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4447BB-D692-411D-A559-D9FDD04F59AB}"/>
                </a:ext>
              </a:extLst>
            </p:cNvPr>
            <p:cNvSpPr txBox="1"/>
            <p:nvPr/>
          </p:nvSpPr>
          <p:spPr>
            <a:xfrm>
              <a:off x="633866" y="4070321"/>
              <a:ext cx="1549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Thrust faulting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4793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6E28BEE-054F-459F-8CAA-DD8A1E17ADF4}"/>
              </a:ext>
            </a:extLst>
          </p:cNvPr>
          <p:cNvGrpSpPr/>
          <p:nvPr/>
        </p:nvGrpSpPr>
        <p:grpSpPr>
          <a:xfrm>
            <a:off x="4343725" y="4683418"/>
            <a:ext cx="4589616" cy="1569746"/>
            <a:chOff x="4466250" y="4606742"/>
            <a:chExt cx="4589616" cy="15697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719178-AF2F-4F58-ACAC-97FB0BB59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1" t="67246" r="25261" b="19357"/>
            <a:stretch/>
          </p:blipFill>
          <p:spPr>
            <a:xfrm>
              <a:off x="4466250" y="4606742"/>
              <a:ext cx="4589616" cy="1489259"/>
            </a:xfrm>
            <a:prstGeom prst="rect">
              <a:avLst/>
            </a:prstGeom>
          </p:spPr>
        </p:pic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A67C2BE3-2868-4CE7-B1A8-DD6D20149BAA}"/>
                </a:ext>
              </a:extLst>
            </p:cNvPr>
            <p:cNvSpPr/>
            <p:nvPr/>
          </p:nvSpPr>
          <p:spPr>
            <a:xfrm rot="5400000">
              <a:off x="8459468" y="5561332"/>
              <a:ext cx="191572" cy="151247"/>
            </a:xfrm>
            <a:prstGeom prst="rightBrace">
              <a:avLst>
                <a:gd name="adj1" fmla="val 0"/>
                <a:gd name="adj2" fmla="val 49999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E8CF3C-071B-4325-8047-989F8193F1FA}"/>
                </a:ext>
              </a:extLst>
            </p:cNvPr>
            <p:cNvSpPr txBox="1"/>
            <p:nvPr/>
          </p:nvSpPr>
          <p:spPr>
            <a:xfrm>
              <a:off x="7668136" y="5807156"/>
              <a:ext cx="1349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~11 to 14 ka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EDCFD6A-5100-4222-A2A4-EC229FF82B49}"/>
              </a:ext>
            </a:extLst>
          </p:cNvPr>
          <p:cNvSpPr txBox="1"/>
          <p:nvPr/>
        </p:nvSpPr>
        <p:spPr>
          <a:xfrm>
            <a:off x="4570166" y="2201318"/>
            <a:ext cx="3968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OSL age constraints on</a:t>
            </a:r>
          </a:p>
          <a:p>
            <a:r>
              <a:rPr lang="en-US" sz="3200" i="1" dirty="0"/>
              <a:t>Quaternary faulting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04E925-0DBC-410E-938D-3986017924A2}"/>
              </a:ext>
            </a:extLst>
          </p:cNvPr>
          <p:cNvGrpSpPr/>
          <p:nvPr/>
        </p:nvGrpSpPr>
        <p:grpSpPr>
          <a:xfrm>
            <a:off x="228896" y="228600"/>
            <a:ext cx="4112374" cy="6001456"/>
            <a:chOff x="228896" y="228600"/>
            <a:chExt cx="4112374" cy="60014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10FFC4C-975C-46E9-8FA2-33EA8C9D57C9}"/>
                </a:ext>
              </a:extLst>
            </p:cNvPr>
            <p:cNvGrpSpPr/>
            <p:nvPr/>
          </p:nvGrpSpPr>
          <p:grpSpPr>
            <a:xfrm>
              <a:off x="228896" y="228600"/>
              <a:ext cx="4112374" cy="6001456"/>
              <a:chOff x="228896" y="228600"/>
              <a:chExt cx="4112374" cy="600145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FB7489F-919D-4DF6-803A-0733288AD4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11" t="6687" r="25261" b="33644"/>
              <a:stretch/>
            </p:blipFill>
            <p:spPr>
              <a:xfrm>
                <a:off x="228896" y="228600"/>
                <a:ext cx="4112374" cy="5943600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4B9490-72B6-40B6-B707-7D1ADD868455}"/>
                  </a:ext>
                </a:extLst>
              </p:cNvPr>
              <p:cNvSpPr/>
              <p:nvPr/>
            </p:nvSpPr>
            <p:spPr>
              <a:xfrm>
                <a:off x="3166281" y="1407381"/>
                <a:ext cx="220975" cy="427780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BC679B2-8E86-40A2-93A5-4233F59F16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3618" y="5685182"/>
                <a:ext cx="0" cy="23339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B4A7B9-025D-432E-86E4-6A3EF2E8EB82}"/>
                  </a:ext>
                </a:extLst>
              </p:cNvPr>
              <p:cNvSpPr txBox="1"/>
              <p:nvPr/>
            </p:nvSpPr>
            <p:spPr>
              <a:xfrm>
                <a:off x="2838734" y="5860724"/>
                <a:ext cx="1349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~11 to 14 ka</a:t>
                </a: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1B277C1-959D-4880-BFCE-23C3697DB12E}"/>
                </a:ext>
              </a:extLst>
            </p:cNvPr>
            <p:cNvCxnSpPr/>
            <p:nvPr/>
          </p:nvCxnSpPr>
          <p:spPr>
            <a:xfrm>
              <a:off x="2105526" y="1167063"/>
              <a:ext cx="505327" cy="2165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892A197-28EB-4F99-925F-32EEF79771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5526" y="3765884"/>
              <a:ext cx="1034716" cy="4451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F197CE1-DD59-4A81-AF84-DBB8817085BF}"/>
                </a:ext>
              </a:extLst>
            </p:cNvPr>
            <p:cNvCxnSpPr>
              <a:cxnSpLocks/>
            </p:cNvCxnSpPr>
            <p:nvPr/>
          </p:nvCxnSpPr>
          <p:spPr>
            <a:xfrm>
              <a:off x="2105526" y="4331368"/>
              <a:ext cx="914400" cy="46923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59F02F-0ECD-45FA-B72F-BC76FD00E018}"/>
                </a:ext>
              </a:extLst>
            </p:cNvPr>
            <p:cNvSpPr txBox="1"/>
            <p:nvPr/>
          </p:nvSpPr>
          <p:spPr>
            <a:xfrm>
              <a:off x="1009300" y="840194"/>
              <a:ext cx="1549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Thrust faulting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8E6613-8F81-4921-A7FD-A27B8CDE500A}"/>
                </a:ext>
              </a:extLst>
            </p:cNvPr>
            <p:cNvSpPr txBox="1"/>
            <p:nvPr/>
          </p:nvSpPr>
          <p:spPr>
            <a:xfrm>
              <a:off x="633866" y="4070321"/>
              <a:ext cx="1549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Thrust faulting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293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0D46D4-71CD-4F59-BFD7-C996772E86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40" t="19083" r="14458" b="4660"/>
          <a:stretch/>
        </p:blipFill>
        <p:spPr>
          <a:xfrm>
            <a:off x="0" y="267989"/>
            <a:ext cx="9090328" cy="586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61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73" y="495300"/>
            <a:ext cx="7929453" cy="541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5903" y="495300"/>
            <a:ext cx="43422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Blue Ridge rejuvenation?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</a:rPr>
              <a:t>Delamination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</a:rPr>
              <a:t>Mantle 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</a:rPr>
              <a:t>Erosional unloading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7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60786" y="1182414"/>
            <a:ext cx="38879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Regional seismicity</a:t>
            </a:r>
          </a:p>
        </p:txBody>
      </p:sp>
    </p:spTree>
    <p:extLst>
      <p:ext uri="{BB962C8B-B14F-4D97-AF65-F5344CB8AC3E}">
        <p14:creationId xmlns:p14="http://schemas.microsoft.com/office/powerpoint/2010/main" val="3840995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41256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20094292">
            <a:off x="3908744" y="3477401"/>
            <a:ext cx="1728678" cy="307777"/>
          </a:xfrm>
          <a:prstGeom prst="rect">
            <a:avLst/>
          </a:prstGeom>
          <a:solidFill>
            <a:srgbClr val="EDCB4D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SMOKY MOUNTAINS</a:t>
            </a:r>
          </a:p>
        </p:txBody>
      </p:sp>
      <p:sp>
        <p:nvSpPr>
          <p:cNvPr id="7" name="TextBox 6"/>
          <p:cNvSpPr txBox="1"/>
          <p:nvPr/>
        </p:nvSpPr>
        <p:spPr>
          <a:xfrm rot="20029609">
            <a:off x="2976545" y="2633294"/>
            <a:ext cx="2448555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QUATERNARY FAULTING CORRIDOR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03AE98-52E7-484B-B92C-CB512E070623}"/>
              </a:ext>
            </a:extLst>
          </p:cNvPr>
          <p:cNvSpPr/>
          <p:nvPr/>
        </p:nvSpPr>
        <p:spPr>
          <a:xfrm rot="20040466">
            <a:off x="3726515" y="2933401"/>
            <a:ext cx="1182618" cy="11600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08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8CACF-0830-4DDA-B414-7E885ED5010C}"/>
              </a:ext>
            </a:extLst>
          </p:cNvPr>
          <p:cNvSpPr txBox="1"/>
          <p:nvPr/>
        </p:nvSpPr>
        <p:spPr>
          <a:xfrm>
            <a:off x="342466" y="1992419"/>
            <a:ext cx="216276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Seismic S-wave velocity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at 20 to 24 km depth</a:t>
            </a:r>
          </a:p>
          <a:p>
            <a:r>
              <a:rPr lang="en-US" dirty="0"/>
              <a:t>(</a:t>
            </a:r>
            <a:r>
              <a:rPr lang="en-US" sz="1400" dirty="0"/>
              <a:t>from Powell et al., 2014</a:t>
            </a:r>
            <a:r>
              <a:rPr lang="en-US" dirty="0"/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896B9B-B64E-4F92-8233-9BEF5AF6E6B6}"/>
              </a:ext>
            </a:extLst>
          </p:cNvPr>
          <p:cNvGrpSpPr/>
          <p:nvPr/>
        </p:nvGrpSpPr>
        <p:grpSpPr>
          <a:xfrm>
            <a:off x="2847697" y="280185"/>
            <a:ext cx="6296303" cy="5893832"/>
            <a:chOff x="2285250" y="309564"/>
            <a:chExt cx="6296303" cy="58938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5866"/>
            <a:stretch/>
          </p:blipFill>
          <p:spPr>
            <a:xfrm>
              <a:off x="2285250" y="309564"/>
              <a:ext cx="4573499" cy="589383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390707" y="2102988"/>
              <a:ext cx="368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D’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44855" y="4968374"/>
              <a:ext cx="37971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/>
                <a:t>D’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7A1C66-CF9F-414C-B78E-A5737B1B009D}"/>
                </a:ext>
              </a:extLst>
            </p:cNvPr>
            <p:cNvSpPr txBox="1"/>
            <p:nvPr/>
          </p:nvSpPr>
          <p:spPr>
            <a:xfrm>
              <a:off x="5684713" y="1166003"/>
              <a:ext cx="28968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Quaternary faulting corridor</a:t>
              </a: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DBA835A7-CCB9-4099-B439-699F598929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02476">
              <a:off x="3901406" y="4151470"/>
              <a:ext cx="7678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Quaternary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dirty="0">
                  <a:solidFill>
                    <a:srgbClr val="FF0000"/>
                  </a:solidFill>
                </a:rPr>
                <a:t>f</a:t>
              </a: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aulting 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96FDC9A-ACBB-4AB9-A511-0A41F6D3A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764" y="4635757"/>
              <a:ext cx="193675" cy="211138"/>
            </a:xfrm>
            <a:custGeom>
              <a:avLst/>
              <a:gdLst>
                <a:gd name="T0" fmla="*/ 122 w 122"/>
                <a:gd name="T1" fmla="*/ 133 h 133"/>
                <a:gd name="T2" fmla="*/ 0 w 122"/>
                <a:gd name="T3" fmla="*/ 0 h 133"/>
                <a:gd name="T4" fmla="*/ 66 w 122"/>
                <a:gd name="T5" fmla="*/ 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33">
                  <a:moveTo>
                    <a:pt x="122" y="133"/>
                  </a:moveTo>
                  <a:lnTo>
                    <a:pt x="0" y="0"/>
                  </a:lnTo>
                  <a:lnTo>
                    <a:pt x="66" y="29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A0A123B-3F92-4BAC-B296-F42C78D6A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4051" y="4715132"/>
              <a:ext cx="198438" cy="212725"/>
            </a:xfrm>
            <a:custGeom>
              <a:avLst/>
              <a:gdLst>
                <a:gd name="T0" fmla="*/ 0 w 125"/>
                <a:gd name="T1" fmla="*/ 0 h 134"/>
                <a:gd name="T2" fmla="*/ 125 w 125"/>
                <a:gd name="T3" fmla="*/ 134 h 134"/>
                <a:gd name="T4" fmla="*/ 60 w 125"/>
                <a:gd name="T5" fmla="*/ 10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134">
                  <a:moveTo>
                    <a:pt x="0" y="0"/>
                  </a:moveTo>
                  <a:lnTo>
                    <a:pt x="125" y="134"/>
                  </a:lnTo>
                  <a:lnTo>
                    <a:pt x="60" y="104"/>
                  </a:lnTo>
                </a:path>
              </a:pathLst>
            </a:custGeom>
            <a:noFill/>
            <a:ln w="190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9C5EDCA-B32C-4C46-832C-88DB01BDEE07}"/>
              </a:ext>
            </a:extLst>
          </p:cNvPr>
          <p:cNvSpPr txBox="1"/>
          <p:nvPr/>
        </p:nvSpPr>
        <p:spPr>
          <a:xfrm>
            <a:off x="222106" y="674959"/>
            <a:ext cx="2669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SUBSURFACE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85D742-4FBC-4F4C-B8CA-197216A547F1}"/>
              </a:ext>
            </a:extLst>
          </p:cNvPr>
          <p:cNvSpPr txBox="1"/>
          <p:nvPr/>
        </p:nvSpPr>
        <p:spPr>
          <a:xfrm>
            <a:off x="1423848" y="5193762"/>
            <a:ext cx="133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hypocenters</a:t>
            </a:r>
          </a:p>
        </p:txBody>
      </p:sp>
    </p:spTree>
    <p:extLst>
      <p:ext uri="{BB962C8B-B14F-4D97-AF65-F5344CB8AC3E}">
        <p14:creationId xmlns:p14="http://schemas.microsoft.com/office/powerpoint/2010/main" val="2587290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588F17-6A7E-4356-BBB0-FAD7C1DA4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3097"/>
            <a:ext cx="8975879" cy="4519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1C50E8-B44C-49F5-BB6A-EBC75BAA2CE3}"/>
              </a:ext>
            </a:extLst>
          </p:cNvPr>
          <p:cNvSpPr txBox="1"/>
          <p:nvPr/>
        </p:nvSpPr>
        <p:spPr>
          <a:xfrm>
            <a:off x="1258284" y="291843"/>
            <a:ext cx="6657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TRIGGERING STRESS FOR FAULT MOVEMENT</a:t>
            </a:r>
          </a:p>
        </p:txBody>
      </p:sp>
    </p:spTree>
    <p:extLst>
      <p:ext uri="{BB962C8B-B14F-4D97-AF65-F5344CB8AC3E}">
        <p14:creationId xmlns:p14="http://schemas.microsoft.com/office/powerpoint/2010/main" val="38063454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62344" y="945499"/>
            <a:ext cx="70672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Uplift rate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Average of up-to-the-southeast throw on post 15 ka faulting events at Dandridge and Alcoa (0.7 m) = 0.05 mm/</a:t>
            </a:r>
            <a:r>
              <a:rPr lang="en-US" sz="2000" dirty="0" err="1"/>
              <a:t>yr</a:t>
            </a:r>
            <a:r>
              <a:rPr lang="en-US" sz="2000" dirty="0"/>
              <a:t>                         = </a:t>
            </a:r>
            <a:r>
              <a:rPr lang="en-US" sz="2000" b="1" dirty="0">
                <a:solidFill>
                  <a:srgbClr val="C00000"/>
                </a:solidFill>
              </a:rPr>
              <a:t>50 m/</a:t>
            </a:r>
            <a:r>
              <a:rPr lang="en-US" sz="2000" b="1" dirty="0" err="1">
                <a:solidFill>
                  <a:srgbClr val="C00000"/>
                </a:solidFill>
              </a:rPr>
              <a:t>m.y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  <a:p>
            <a:r>
              <a:rPr lang="en-US" sz="20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	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2606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62344" y="945499"/>
            <a:ext cx="70672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Uplift rate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Average of up-to-the-southeast throw on post 15 ka faulting events at Dandridge and Alcoa (0.7 m) = 0.05 mm/</a:t>
            </a:r>
            <a:r>
              <a:rPr lang="en-US" sz="2000" dirty="0" err="1"/>
              <a:t>yr</a:t>
            </a:r>
            <a:r>
              <a:rPr lang="en-US" sz="2000" dirty="0"/>
              <a:t>                         = </a:t>
            </a:r>
            <a:r>
              <a:rPr lang="en-US" sz="2000" b="1" dirty="0">
                <a:solidFill>
                  <a:srgbClr val="C00000"/>
                </a:solidFill>
              </a:rPr>
              <a:t>50 m/</a:t>
            </a:r>
            <a:r>
              <a:rPr lang="en-US" sz="2000" b="1" dirty="0" err="1">
                <a:solidFill>
                  <a:srgbClr val="C00000"/>
                </a:solidFill>
              </a:rPr>
              <a:t>m.y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River terrace convexity at </a:t>
            </a:r>
            <a:r>
              <a:rPr lang="en-US" sz="2000" dirty="0" err="1"/>
              <a:t>Vonore</a:t>
            </a:r>
            <a:r>
              <a:rPr lang="en-US" sz="2000" dirty="0"/>
              <a:t> 0.8 m in 15 ka = 0.05 mm/</a:t>
            </a:r>
            <a:r>
              <a:rPr lang="en-US" sz="2000" dirty="0" err="1"/>
              <a:t>yr</a:t>
            </a:r>
            <a:r>
              <a:rPr lang="en-US" sz="2000" dirty="0"/>
              <a:t>     = </a:t>
            </a:r>
            <a:r>
              <a:rPr lang="en-US" sz="2000" b="1" dirty="0">
                <a:solidFill>
                  <a:srgbClr val="C00000"/>
                </a:solidFill>
              </a:rPr>
              <a:t>50 m/</a:t>
            </a:r>
            <a:r>
              <a:rPr lang="en-US" sz="2000" b="1" dirty="0" err="1">
                <a:solidFill>
                  <a:srgbClr val="C00000"/>
                </a:solidFill>
              </a:rPr>
              <a:t>m.y</a:t>
            </a:r>
            <a:r>
              <a:rPr lang="en-US" sz="2000" b="1" dirty="0">
                <a:solidFill>
                  <a:srgbClr val="C00000"/>
                </a:solidFill>
              </a:rPr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	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86128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62344" y="945499"/>
            <a:ext cx="70672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Uplift rate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Average of up-to-the-southeast throw on post 15 ka faulting events at Dandridge and Alcoa (0.7 m) = 0.05 mm/</a:t>
            </a:r>
            <a:r>
              <a:rPr lang="en-US" sz="2000" dirty="0" err="1"/>
              <a:t>yr</a:t>
            </a:r>
            <a:r>
              <a:rPr lang="en-US" sz="2000" dirty="0"/>
              <a:t>                         = </a:t>
            </a:r>
            <a:r>
              <a:rPr lang="en-US" sz="2000" b="1" dirty="0">
                <a:solidFill>
                  <a:srgbClr val="C00000"/>
                </a:solidFill>
              </a:rPr>
              <a:t>50 m/ma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River terrace convexity at </a:t>
            </a:r>
            <a:r>
              <a:rPr lang="en-US" sz="2000" dirty="0" err="1"/>
              <a:t>Vonore</a:t>
            </a:r>
            <a:r>
              <a:rPr lang="en-US" sz="2000" dirty="0"/>
              <a:t> (0.8 m in 15 ka) = 0.05 mm/</a:t>
            </a:r>
            <a:r>
              <a:rPr lang="en-US" sz="2000" dirty="0" err="1"/>
              <a:t>yr</a:t>
            </a:r>
            <a:r>
              <a:rPr lang="en-US" sz="2000" dirty="0"/>
              <a:t>     = </a:t>
            </a:r>
            <a:r>
              <a:rPr lang="en-US" sz="2000" b="1" dirty="0">
                <a:solidFill>
                  <a:srgbClr val="C00000"/>
                </a:solidFill>
              </a:rPr>
              <a:t>50 m/ma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Erosion rate of summits in the Appalachians estimated from in situ cosmogenic </a:t>
            </a:r>
            <a:r>
              <a:rPr lang="en-US" sz="2000" baseline="30000" dirty="0"/>
              <a:t>10</a:t>
            </a:r>
            <a:r>
              <a:rPr lang="en-US" sz="2000" dirty="0"/>
              <a:t>Be </a:t>
            </a:r>
            <a:r>
              <a:rPr lang="en-US" dirty="0"/>
              <a:t>(Hancock and Kirwan, 2007; </a:t>
            </a:r>
            <a:r>
              <a:rPr lang="en-US" dirty="0" err="1"/>
              <a:t>Linari</a:t>
            </a:r>
            <a:r>
              <a:rPr lang="en-US" dirty="0"/>
              <a:t> et al., 2017)</a:t>
            </a:r>
            <a:r>
              <a:rPr lang="en-US" sz="2000" dirty="0"/>
              <a:t> = </a:t>
            </a:r>
            <a:r>
              <a:rPr lang="en-US" sz="2000" b="1" dirty="0">
                <a:solidFill>
                  <a:srgbClr val="002060"/>
                </a:solidFill>
              </a:rPr>
              <a:t>6 to 20 m/ma</a:t>
            </a:r>
            <a:r>
              <a:rPr lang="en-US" sz="20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	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41744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66971" y="228600"/>
            <a:ext cx="7067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b="1" dirty="0">
                <a:solidFill>
                  <a:srgbClr val="5F2C09"/>
                </a:solidFill>
              </a:rPr>
              <a:t>Conclusion:</a:t>
            </a:r>
          </a:p>
          <a:p>
            <a:r>
              <a:rPr lang="en-US" sz="2000" b="1" dirty="0">
                <a:solidFill>
                  <a:srgbClr val="5F2C09"/>
                </a:solidFill>
              </a:rPr>
              <a:t>So, in addition to isostatic uplift, the up-to-the-southeast slip rate on the fault corridor could have contributed a </a:t>
            </a:r>
            <a:r>
              <a:rPr lang="en-US" sz="2000" b="1" dirty="0">
                <a:solidFill>
                  <a:srgbClr val="C00000"/>
                </a:solidFill>
              </a:rPr>
              <a:t>30 to 45 m/ma </a:t>
            </a:r>
            <a:r>
              <a:rPr lang="en-US" sz="2000" b="1" dirty="0">
                <a:solidFill>
                  <a:srgbClr val="5F2C09"/>
                </a:solidFill>
              </a:rPr>
              <a:t>increase in elevation of the Blue Ridge summits over the late Cenozoic.</a:t>
            </a:r>
          </a:p>
          <a:p>
            <a:r>
              <a:rPr lang="en-US" sz="2000" dirty="0"/>
              <a:t>	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4309C-93EC-4B51-BD55-FCF1B8CA16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b="31557"/>
          <a:stretch/>
        </p:blipFill>
        <p:spPr>
          <a:xfrm>
            <a:off x="527567" y="2367185"/>
            <a:ext cx="8088866" cy="35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4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600200"/>
            <a:ext cx="4729162" cy="314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14800" y="4800600"/>
            <a:ext cx="1050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 Black" pitchFamily="34" charset="0"/>
              </a:rPr>
              <a:t>?</a:t>
            </a:r>
            <a:r>
              <a:rPr lang="en-US" sz="3200" dirty="0">
                <a:latin typeface="Arial Black" pitchFamily="34" charset="0"/>
              </a:rPr>
              <a:t>’</a:t>
            </a:r>
            <a:r>
              <a:rPr lang="en-US" sz="3600" dirty="0">
                <a:latin typeface="Arial Black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8010284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27949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48" b="5326"/>
          <a:stretch/>
        </p:blipFill>
        <p:spPr>
          <a:xfrm>
            <a:off x="179344" y="749595"/>
            <a:ext cx="8849106" cy="4901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3076" y="1473168"/>
            <a:ext cx="4409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Late Pleistocene alluvium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81268" y="2072852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Bedrock</a:t>
            </a:r>
          </a:p>
        </p:txBody>
      </p:sp>
      <p:sp>
        <p:nvSpPr>
          <p:cNvPr id="16" name="Freeform 15"/>
          <p:cNvSpPr/>
          <p:nvPr/>
        </p:nvSpPr>
        <p:spPr>
          <a:xfrm>
            <a:off x="2190750" y="4600575"/>
            <a:ext cx="5272088" cy="104775"/>
          </a:xfrm>
          <a:custGeom>
            <a:avLst/>
            <a:gdLst>
              <a:gd name="connsiteX0" fmla="*/ 0 w 5272088"/>
              <a:gd name="connsiteY0" fmla="*/ 0 h 104775"/>
              <a:gd name="connsiteX1" fmla="*/ 80963 w 5272088"/>
              <a:gd name="connsiteY1" fmla="*/ 0 h 104775"/>
              <a:gd name="connsiteX2" fmla="*/ 166688 w 5272088"/>
              <a:gd name="connsiteY2" fmla="*/ 0 h 104775"/>
              <a:gd name="connsiteX3" fmla="*/ 271463 w 5272088"/>
              <a:gd name="connsiteY3" fmla="*/ 19050 h 104775"/>
              <a:gd name="connsiteX4" fmla="*/ 381000 w 5272088"/>
              <a:gd name="connsiteY4" fmla="*/ 19050 h 104775"/>
              <a:gd name="connsiteX5" fmla="*/ 514350 w 5272088"/>
              <a:gd name="connsiteY5" fmla="*/ 19050 h 104775"/>
              <a:gd name="connsiteX6" fmla="*/ 661988 w 5272088"/>
              <a:gd name="connsiteY6" fmla="*/ 19050 h 104775"/>
              <a:gd name="connsiteX7" fmla="*/ 795338 w 5272088"/>
              <a:gd name="connsiteY7" fmla="*/ 23813 h 104775"/>
              <a:gd name="connsiteX8" fmla="*/ 904875 w 5272088"/>
              <a:gd name="connsiteY8" fmla="*/ 42863 h 104775"/>
              <a:gd name="connsiteX9" fmla="*/ 1014413 w 5272088"/>
              <a:gd name="connsiteY9" fmla="*/ 47625 h 104775"/>
              <a:gd name="connsiteX10" fmla="*/ 1138238 w 5272088"/>
              <a:gd name="connsiteY10" fmla="*/ 52388 h 104775"/>
              <a:gd name="connsiteX11" fmla="*/ 1262063 w 5272088"/>
              <a:gd name="connsiteY11" fmla="*/ 52388 h 104775"/>
              <a:gd name="connsiteX12" fmla="*/ 1400175 w 5272088"/>
              <a:gd name="connsiteY12" fmla="*/ 61913 h 104775"/>
              <a:gd name="connsiteX13" fmla="*/ 1571625 w 5272088"/>
              <a:gd name="connsiteY13" fmla="*/ 52388 h 104775"/>
              <a:gd name="connsiteX14" fmla="*/ 1681163 w 5272088"/>
              <a:gd name="connsiteY14" fmla="*/ 52388 h 104775"/>
              <a:gd name="connsiteX15" fmla="*/ 1833563 w 5272088"/>
              <a:gd name="connsiteY15" fmla="*/ 52388 h 104775"/>
              <a:gd name="connsiteX16" fmla="*/ 1952625 w 5272088"/>
              <a:gd name="connsiteY16" fmla="*/ 52388 h 104775"/>
              <a:gd name="connsiteX17" fmla="*/ 2271713 w 5272088"/>
              <a:gd name="connsiteY17" fmla="*/ 42863 h 104775"/>
              <a:gd name="connsiteX18" fmla="*/ 2476500 w 5272088"/>
              <a:gd name="connsiteY18" fmla="*/ 57150 h 104775"/>
              <a:gd name="connsiteX19" fmla="*/ 2571750 w 5272088"/>
              <a:gd name="connsiteY19" fmla="*/ 57150 h 104775"/>
              <a:gd name="connsiteX20" fmla="*/ 2690813 w 5272088"/>
              <a:gd name="connsiteY20" fmla="*/ 66675 h 104775"/>
              <a:gd name="connsiteX21" fmla="*/ 2862263 w 5272088"/>
              <a:gd name="connsiteY21" fmla="*/ 52388 h 104775"/>
              <a:gd name="connsiteX22" fmla="*/ 3009900 w 5272088"/>
              <a:gd name="connsiteY22" fmla="*/ 42863 h 104775"/>
              <a:gd name="connsiteX23" fmla="*/ 3038475 w 5272088"/>
              <a:gd name="connsiteY23" fmla="*/ 38100 h 104775"/>
              <a:gd name="connsiteX24" fmla="*/ 3276600 w 5272088"/>
              <a:gd name="connsiteY24" fmla="*/ 42863 h 104775"/>
              <a:gd name="connsiteX25" fmla="*/ 3414713 w 5272088"/>
              <a:gd name="connsiteY25" fmla="*/ 42863 h 104775"/>
              <a:gd name="connsiteX26" fmla="*/ 3562350 w 5272088"/>
              <a:gd name="connsiteY26" fmla="*/ 42863 h 104775"/>
              <a:gd name="connsiteX27" fmla="*/ 3657600 w 5272088"/>
              <a:gd name="connsiteY27" fmla="*/ 38100 h 104775"/>
              <a:gd name="connsiteX28" fmla="*/ 3776663 w 5272088"/>
              <a:gd name="connsiteY28" fmla="*/ 38100 h 104775"/>
              <a:gd name="connsiteX29" fmla="*/ 3871913 w 5272088"/>
              <a:gd name="connsiteY29" fmla="*/ 42863 h 104775"/>
              <a:gd name="connsiteX30" fmla="*/ 4043363 w 5272088"/>
              <a:gd name="connsiteY30" fmla="*/ 61913 h 104775"/>
              <a:gd name="connsiteX31" fmla="*/ 4167188 w 5272088"/>
              <a:gd name="connsiteY31" fmla="*/ 57150 h 104775"/>
              <a:gd name="connsiteX32" fmla="*/ 4276725 w 5272088"/>
              <a:gd name="connsiteY32" fmla="*/ 61913 h 104775"/>
              <a:gd name="connsiteX33" fmla="*/ 4386263 w 5272088"/>
              <a:gd name="connsiteY33" fmla="*/ 76200 h 104775"/>
              <a:gd name="connsiteX34" fmla="*/ 4481513 w 5272088"/>
              <a:gd name="connsiteY34" fmla="*/ 85725 h 104775"/>
              <a:gd name="connsiteX35" fmla="*/ 4633913 w 5272088"/>
              <a:gd name="connsiteY35" fmla="*/ 85725 h 104775"/>
              <a:gd name="connsiteX36" fmla="*/ 4757738 w 5272088"/>
              <a:gd name="connsiteY36" fmla="*/ 76200 h 104775"/>
              <a:gd name="connsiteX37" fmla="*/ 4900613 w 5272088"/>
              <a:gd name="connsiteY37" fmla="*/ 90488 h 104775"/>
              <a:gd name="connsiteX38" fmla="*/ 5005388 w 5272088"/>
              <a:gd name="connsiteY38" fmla="*/ 104775 h 104775"/>
              <a:gd name="connsiteX39" fmla="*/ 5162550 w 5272088"/>
              <a:gd name="connsiteY39" fmla="*/ 85725 h 104775"/>
              <a:gd name="connsiteX40" fmla="*/ 5272088 w 5272088"/>
              <a:gd name="connsiteY40" fmla="*/ 80963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272088" h="104775">
                <a:moveTo>
                  <a:pt x="0" y="0"/>
                </a:moveTo>
                <a:lnTo>
                  <a:pt x="80963" y="0"/>
                </a:lnTo>
                <a:lnTo>
                  <a:pt x="166688" y="0"/>
                </a:lnTo>
                <a:lnTo>
                  <a:pt x="271463" y="19050"/>
                </a:lnTo>
                <a:lnTo>
                  <a:pt x="381000" y="19050"/>
                </a:lnTo>
                <a:lnTo>
                  <a:pt x="514350" y="19050"/>
                </a:lnTo>
                <a:lnTo>
                  <a:pt x="661988" y="19050"/>
                </a:lnTo>
                <a:lnTo>
                  <a:pt x="795338" y="23813"/>
                </a:lnTo>
                <a:lnTo>
                  <a:pt x="904875" y="42863"/>
                </a:lnTo>
                <a:lnTo>
                  <a:pt x="1014413" y="47625"/>
                </a:lnTo>
                <a:lnTo>
                  <a:pt x="1138238" y="52388"/>
                </a:lnTo>
                <a:lnTo>
                  <a:pt x="1262063" y="52388"/>
                </a:lnTo>
                <a:lnTo>
                  <a:pt x="1400175" y="61913"/>
                </a:lnTo>
                <a:lnTo>
                  <a:pt x="1571625" y="52388"/>
                </a:lnTo>
                <a:lnTo>
                  <a:pt x="1681163" y="52388"/>
                </a:lnTo>
                <a:lnTo>
                  <a:pt x="1833563" y="52388"/>
                </a:lnTo>
                <a:lnTo>
                  <a:pt x="1952625" y="52388"/>
                </a:lnTo>
                <a:lnTo>
                  <a:pt x="2271713" y="42863"/>
                </a:lnTo>
                <a:lnTo>
                  <a:pt x="2476500" y="57150"/>
                </a:lnTo>
                <a:lnTo>
                  <a:pt x="2571750" y="57150"/>
                </a:lnTo>
                <a:lnTo>
                  <a:pt x="2690813" y="66675"/>
                </a:lnTo>
                <a:lnTo>
                  <a:pt x="2862263" y="52388"/>
                </a:lnTo>
                <a:lnTo>
                  <a:pt x="3009900" y="42863"/>
                </a:lnTo>
                <a:lnTo>
                  <a:pt x="3038475" y="38100"/>
                </a:lnTo>
                <a:lnTo>
                  <a:pt x="3276600" y="42863"/>
                </a:lnTo>
                <a:lnTo>
                  <a:pt x="3414713" y="42863"/>
                </a:lnTo>
                <a:lnTo>
                  <a:pt x="3562350" y="42863"/>
                </a:lnTo>
                <a:lnTo>
                  <a:pt x="3657600" y="38100"/>
                </a:lnTo>
                <a:lnTo>
                  <a:pt x="3776663" y="38100"/>
                </a:lnTo>
                <a:lnTo>
                  <a:pt x="3871913" y="42863"/>
                </a:lnTo>
                <a:lnTo>
                  <a:pt x="4043363" y="61913"/>
                </a:lnTo>
                <a:lnTo>
                  <a:pt x="4167188" y="57150"/>
                </a:lnTo>
                <a:lnTo>
                  <a:pt x="4276725" y="61913"/>
                </a:lnTo>
                <a:lnTo>
                  <a:pt x="4386263" y="76200"/>
                </a:lnTo>
                <a:lnTo>
                  <a:pt x="4481513" y="85725"/>
                </a:lnTo>
                <a:lnTo>
                  <a:pt x="4633913" y="85725"/>
                </a:lnTo>
                <a:lnTo>
                  <a:pt x="4757738" y="76200"/>
                </a:lnTo>
                <a:lnTo>
                  <a:pt x="4900613" y="90488"/>
                </a:lnTo>
                <a:lnTo>
                  <a:pt x="5005388" y="104775"/>
                </a:lnTo>
                <a:lnTo>
                  <a:pt x="5162550" y="85725"/>
                </a:lnTo>
                <a:lnTo>
                  <a:pt x="5272088" y="80963"/>
                </a:ln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74812" y="4643700"/>
            <a:ext cx="2305878" cy="310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238631" y="2321919"/>
            <a:ext cx="3228229" cy="26159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80690" y="2457092"/>
            <a:ext cx="3188473" cy="24671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72940" y="4424823"/>
            <a:ext cx="1059906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85000"/>
                  </a:schemeClr>
                </a:solidFill>
              </a:rPr>
              <a:t>Present ground level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8245" y="4219110"/>
            <a:ext cx="171515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50000"/>
                  </a:schemeClr>
                </a:solidFill>
              </a:rPr>
              <a:t>Present ground level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852745" y="4424823"/>
            <a:ext cx="338005" cy="175752"/>
          </a:xfrm>
          <a:prstGeom prst="straightConnector1">
            <a:avLst/>
          </a:prstGeom>
          <a:ln w="1905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371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60786" y="1182414"/>
            <a:ext cx="3887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Regional seismicity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Tectonic setting</a:t>
            </a:r>
          </a:p>
        </p:txBody>
      </p:sp>
    </p:spTree>
    <p:extLst>
      <p:ext uri="{BB962C8B-B14F-4D97-AF65-F5344CB8AC3E}">
        <p14:creationId xmlns:p14="http://schemas.microsoft.com/office/powerpoint/2010/main" val="11813596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971800"/>
            <a:ext cx="41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of corridor showing field sites labeled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143000"/>
            <a:ext cx="68786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1605" y="4847113"/>
            <a:ext cx="10575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Maryville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00400" y="3987376"/>
            <a:ext cx="228600" cy="8597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806236" y="2846333"/>
            <a:ext cx="2386027" cy="1453010"/>
            <a:chOff x="2806236" y="2846333"/>
            <a:chExt cx="2386027" cy="1453010"/>
          </a:xfrm>
        </p:grpSpPr>
        <p:cxnSp>
          <p:nvCxnSpPr>
            <p:cNvPr id="7" name="Straight Connector 6"/>
            <p:cNvCxnSpPr/>
            <p:nvPr/>
          </p:nvCxnSpPr>
          <p:spPr>
            <a:xfrm rot="3600000" flipV="1">
              <a:off x="3466100" y="384672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3420000" flipV="1">
              <a:off x="3017134" y="4125142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3600000" flipV="1">
              <a:off x="3889961" y="3459034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4200000" flipV="1">
              <a:off x="2898569" y="4207010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3000000" flipV="1">
              <a:off x="5099930" y="2862617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2100000" flipV="1">
              <a:off x="5117702" y="2846333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2100000" flipV="1">
              <a:off x="5099930" y="2969388"/>
              <a:ext cx="0" cy="1846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94637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590800"/>
            <a:ext cx="256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Maryville pit fault photo?</a:t>
            </a:r>
          </a:p>
        </p:txBody>
      </p:sp>
      <p:pic>
        <p:nvPicPr>
          <p:cNvPr id="5122" name="Picture 2" descr="C:\Users\randycox\Desktop\my documents\etsz\ETSZ fieldwork\Maryville p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075"/>
            <a:ext cx="8199438" cy="614930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2678448" y="1294410"/>
            <a:ext cx="4286992" cy="2636322"/>
          </a:xfrm>
          <a:custGeom>
            <a:avLst/>
            <a:gdLst>
              <a:gd name="connsiteX0" fmla="*/ 0 w 4286992"/>
              <a:gd name="connsiteY0" fmla="*/ 2636322 h 2636322"/>
              <a:gd name="connsiteX1" fmla="*/ 498763 w 4286992"/>
              <a:gd name="connsiteY1" fmla="*/ 2161309 h 2636322"/>
              <a:gd name="connsiteX2" fmla="*/ 950026 w 4286992"/>
              <a:gd name="connsiteY2" fmla="*/ 1757548 h 2636322"/>
              <a:gd name="connsiteX3" fmla="*/ 1579418 w 4286992"/>
              <a:gd name="connsiteY3" fmla="*/ 1341912 h 2636322"/>
              <a:gd name="connsiteX4" fmla="*/ 2113808 w 4286992"/>
              <a:gd name="connsiteY4" fmla="*/ 973777 h 2636322"/>
              <a:gd name="connsiteX5" fmla="*/ 2850078 w 4286992"/>
              <a:gd name="connsiteY5" fmla="*/ 629392 h 2636322"/>
              <a:gd name="connsiteX6" fmla="*/ 3431969 w 4286992"/>
              <a:gd name="connsiteY6" fmla="*/ 332509 h 2636322"/>
              <a:gd name="connsiteX7" fmla="*/ 3847605 w 4286992"/>
              <a:gd name="connsiteY7" fmla="*/ 201881 h 2636322"/>
              <a:gd name="connsiteX8" fmla="*/ 4286992 w 4286992"/>
              <a:gd name="connsiteY8" fmla="*/ 0 h 263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992" h="2636322">
                <a:moveTo>
                  <a:pt x="0" y="2636322"/>
                </a:moveTo>
                <a:lnTo>
                  <a:pt x="498763" y="2161309"/>
                </a:lnTo>
                <a:lnTo>
                  <a:pt x="950026" y="1757548"/>
                </a:lnTo>
                <a:lnTo>
                  <a:pt x="1579418" y="1341912"/>
                </a:lnTo>
                <a:lnTo>
                  <a:pt x="2113808" y="973777"/>
                </a:lnTo>
                <a:lnTo>
                  <a:pt x="2850078" y="629392"/>
                </a:lnTo>
                <a:lnTo>
                  <a:pt x="3431969" y="332509"/>
                </a:lnTo>
                <a:lnTo>
                  <a:pt x="3847605" y="201881"/>
                </a:lnTo>
                <a:lnTo>
                  <a:pt x="4286992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309054"/>
            <a:ext cx="110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EAST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98237" y="307075"/>
            <a:ext cx="1249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WEST</a:t>
            </a:r>
          </a:p>
        </p:txBody>
      </p:sp>
      <p:sp>
        <p:nvSpPr>
          <p:cNvPr id="9" name="Freeform 8"/>
          <p:cNvSpPr/>
          <p:nvPr/>
        </p:nvSpPr>
        <p:spPr>
          <a:xfrm>
            <a:off x="581891" y="2161309"/>
            <a:ext cx="7053943" cy="2790701"/>
          </a:xfrm>
          <a:custGeom>
            <a:avLst/>
            <a:gdLst>
              <a:gd name="connsiteX0" fmla="*/ 0 w 7053943"/>
              <a:gd name="connsiteY0" fmla="*/ 403761 h 2790701"/>
              <a:gd name="connsiteX1" fmla="*/ 653143 w 7053943"/>
              <a:gd name="connsiteY1" fmla="*/ 558140 h 2790701"/>
              <a:gd name="connsiteX2" fmla="*/ 1365662 w 7053943"/>
              <a:gd name="connsiteY2" fmla="*/ 878774 h 2790701"/>
              <a:gd name="connsiteX3" fmla="*/ 1448790 w 7053943"/>
              <a:gd name="connsiteY3" fmla="*/ 950026 h 2790701"/>
              <a:gd name="connsiteX4" fmla="*/ 1816925 w 7053943"/>
              <a:gd name="connsiteY4" fmla="*/ 1448790 h 2790701"/>
              <a:gd name="connsiteX5" fmla="*/ 1852551 w 7053943"/>
              <a:gd name="connsiteY5" fmla="*/ 1555668 h 2790701"/>
              <a:gd name="connsiteX6" fmla="*/ 2018805 w 7053943"/>
              <a:gd name="connsiteY6" fmla="*/ 1935678 h 2790701"/>
              <a:gd name="connsiteX7" fmla="*/ 2565070 w 7053943"/>
              <a:gd name="connsiteY7" fmla="*/ 2565070 h 2790701"/>
              <a:gd name="connsiteX8" fmla="*/ 3040083 w 7053943"/>
              <a:gd name="connsiteY8" fmla="*/ 2790701 h 2790701"/>
              <a:gd name="connsiteX9" fmla="*/ 3158836 w 7053943"/>
              <a:gd name="connsiteY9" fmla="*/ 2719449 h 2790701"/>
              <a:gd name="connsiteX10" fmla="*/ 3420093 w 7053943"/>
              <a:gd name="connsiteY10" fmla="*/ 2576946 h 2790701"/>
              <a:gd name="connsiteX11" fmla="*/ 3859480 w 7053943"/>
              <a:gd name="connsiteY11" fmla="*/ 2125683 h 2790701"/>
              <a:gd name="connsiteX12" fmla="*/ 4203865 w 7053943"/>
              <a:gd name="connsiteY12" fmla="*/ 1745673 h 2790701"/>
              <a:gd name="connsiteX13" fmla="*/ 4643252 w 7053943"/>
              <a:gd name="connsiteY13" fmla="*/ 1472540 h 2790701"/>
              <a:gd name="connsiteX14" fmla="*/ 4975761 w 7053943"/>
              <a:gd name="connsiteY14" fmla="*/ 1175657 h 2790701"/>
              <a:gd name="connsiteX15" fmla="*/ 5248893 w 7053943"/>
              <a:gd name="connsiteY15" fmla="*/ 843148 h 2790701"/>
              <a:gd name="connsiteX16" fmla="*/ 5605153 w 7053943"/>
              <a:gd name="connsiteY16" fmla="*/ 534390 h 2790701"/>
              <a:gd name="connsiteX17" fmla="*/ 5688280 w 7053943"/>
              <a:gd name="connsiteY17" fmla="*/ 427512 h 2790701"/>
              <a:gd name="connsiteX18" fmla="*/ 5925787 w 7053943"/>
              <a:gd name="connsiteY18" fmla="*/ 332509 h 2790701"/>
              <a:gd name="connsiteX19" fmla="*/ 6246421 w 7053943"/>
              <a:gd name="connsiteY19" fmla="*/ 201881 h 2790701"/>
              <a:gd name="connsiteX20" fmla="*/ 6543304 w 7053943"/>
              <a:gd name="connsiteY20" fmla="*/ 71252 h 2790701"/>
              <a:gd name="connsiteX21" fmla="*/ 6768935 w 7053943"/>
              <a:gd name="connsiteY21" fmla="*/ 59377 h 2790701"/>
              <a:gd name="connsiteX22" fmla="*/ 7053943 w 7053943"/>
              <a:gd name="connsiteY22" fmla="*/ 0 h 279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053943" h="2790701">
                <a:moveTo>
                  <a:pt x="0" y="403761"/>
                </a:moveTo>
                <a:lnTo>
                  <a:pt x="653143" y="558140"/>
                </a:lnTo>
                <a:lnTo>
                  <a:pt x="1365662" y="878774"/>
                </a:lnTo>
                <a:lnTo>
                  <a:pt x="1448790" y="950026"/>
                </a:lnTo>
                <a:lnTo>
                  <a:pt x="1816925" y="1448790"/>
                </a:lnTo>
                <a:cubicBezTo>
                  <a:pt x="1853941" y="1547499"/>
                  <a:pt x="1852551" y="1509971"/>
                  <a:pt x="1852551" y="1555668"/>
                </a:cubicBezTo>
                <a:lnTo>
                  <a:pt x="2018805" y="1935678"/>
                </a:lnTo>
                <a:lnTo>
                  <a:pt x="2565070" y="2565070"/>
                </a:lnTo>
                <a:lnTo>
                  <a:pt x="3040083" y="2790701"/>
                </a:lnTo>
                <a:lnTo>
                  <a:pt x="3158836" y="2719449"/>
                </a:lnTo>
                <a:lnTo>
                  <a:pt x="3420093" y="2576946"/>
                </a:lnTo>
                <a:lnTo>
                  <a:pt x="3859480" y="2125683"/>
                </a:lnTo>
                <a:lnTo>
                  <a:pt x="4203865" y="1745673"/>
                </a:lnTo>
                <a:lnTo>
                  <a:pt x="4643252" y="1472540"/>
                </a:lnTo>
                <a:lnTo>
                  <a:pt x="4975761" y="1175657"/>
                </a:lnTo>
                <a:lnTo>
                  <a:pt x="5248893" y="843148"/>
                </a:lnTo>
                <a:lnTo>
                  <a:pt x="5605153" y="534390"/>
                </a:lnTo>
                <a:lnTo>
                  <a:pt x="5688280" y="427512"/>
                </a:lnTo>
                <a:lnTo>
                  <a:pt x="5925787" y="332509"/>
                </a:lnTo>
                <a:lnTo>
                  <a:pt x="6246421" y="201881"/>
                </a:lnTo>
                <a:lnTo>
                  <a:pt x="6543304" y="71252"/>
                </a:lnTo>
                <a:lnTo>
                  <a:pt x="6768935" y="59377"/>
                </a:lnTo>
                <a:lnTo>
                  <a:pt x="7053943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227616" y="2612571"/>
            <a:ext cx="1828800" cy="249382"/>
          </a:xfrm>
          <a:custGeom>
            <a:avLst/>
            <a:gdLst>
              <a:gd name="connsiteX0" fmla="*/ 0 w 1828800"/>
              <a:gd name="connsiteY0" fmla="*/ 0 h 249382"/>
              <a:gd name="connsiteX1" fmla="*/ 47501 w 1828800"/>
              <a:gd name="connsiteY1" fmla="*/ 35626 h 249382"/>
              <a:gd name="connsiteX2" fmla="*/ 368135 w 1828800"/>
              <a:gd name="connsiteY2" fmla="*/ 95003 h 249382"/>
              <a:gd name="connsiteX3" fmla="*/ 748145 w 1828800"/>
              <a:gd name="connsiteY3" fmla="*/ 237507 h 249382"/>
              <a:gd name="connsiteX4" fmla="*/ 1056903 w 1828800"/>
              <a:gd name="connsiteY4" fmla="*/ 249382 h 249382"/>
              <a:gd name="connsiteX5" fmla="*/ 1294410 w 1828800"/>
              <a:gd name="connsiteY5" fmla="*/ 225632 h 249382"/>
              <a:gd name="connsiteX6" fmla="*/ 1543792 w 1828800"/>
              <a:gd name="connsiteY6" fmla="*/ 225632 h 249382"/>
              <a:gd name="connsiteX7" fmla="*/ 1828800 w 1828800"/>
              <a:gd name="connsiteY7" fmla="*/ 190006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249382">
                <a:moveTo>
                  <a:pt x="0" y="0"/>
                </a:moveTo>
                <a:lnTo>
                  <a:pt x="47501" y="35626"/>
                </a:lnTo>
                <a:lnTo>
                  <a:pt x="368135" y="95003"/>
                </a:lnTo>
                <a:lnTo>
                  <a:pt x="748145" y="237507"/>
                </a:lnTo>
                <a:lnTo>
                  <a:pt x="1056903" y="249382"/>
                </a:lnTo>
                <a:lnTo>
                  <a:pt x="1294410" y="225632"/>
                </a:lnTo>
                <a:lnTo>
                  <a:pt x="1543792" y="225632"/>
                </a:lnTo>
                <a:lnTo>
                  <a:pt x="1828800" y="190006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8140" y="961901"/>
            <a:ext cx="2363190" cy="1258785"/>
          </a:xfrm>
          <a:custGeom>
            <a:avLst/>
            <a:gdLst>
              <a:gd name="connsiteX0" fmla="*/ 0 w 2363190"/>
              <a:gd name="connsiteY0" fmla="*/ 831273 h 1258785"/>
              <a:gd name="connsiteX1" fmla="*/ 0 w 2363190"/>
              <a:gd name="connsiteY1" fmla="*/ 831273 h 1258785"/>
              <a:gd name="connsiteX2" fmla="*/ 676894 w 2363190"/>
              <a:gd name="connsiteY2" fmla="*/ 1140031 h 1258785"/>
              <a:gd name="connsiteX3" fmla="*/ 1045029 w 2363190"/>
              <a:gd name="connsiteY3" fmla="*/ 1258785 h 1258785"/>
              <a:gd name="connsiteX4" fmla="*/ 1365663 w 2363190"/>
              <a:gd name="connsiteY4" fmla="*/ 1211283 h 1258785"/>
              <a:gd name="connsiteX5" fmla="*/ 1781299 w 2363190"/>
              <a:gd name="connsiteY5" fmla="*/ 1056904 h 1258785"/>
              <a:gd name="connsiteX6" fmla="*/ 1959429 w 2363190"/>
              <a:gd name="connsiteY6" fmla="*/ 688769 h 1258785"/>
              <a:gd name="connsiteX7" fmla="*/ 2125683 w 2363190"/>
              <a:gd name="connsiteY7" fmla="*/ 356260 h 1258785"/>
              <a:gd name="connsiteX8" fmla="*/ 2280063 w 2363190"/>
              <a:gd name="connsiteY8" fmla="*/ 106878 h 1258785"/>
              <a:gd name="connsiteX9" fmla="*/ 2363190 w 2363190"/>
              <a:gd name="connsiteY9" fmla="*/ 0 h 125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3190" h="1258785">
                <a:moveTo>
                  <a:pt x="0" y="831273"/>
                </a:moveTo>
                <a:lnTo>
                  <a:pt x="0" y="831273"/>
                </a:lnTo>
                <a:lnTo>
                  <a:pt x="676894" y="1140031"/>
                </a:lnTo>
                <a:lnTo>
                  <a:pt x="1045029" y="1258785"/>
                </a:lnTo>
                <a:lnTo>
                  <a:pt x="1365663" y="1211283"/>
                </a:lnTo>
                <a:lnTo>
                  <a:pt x="1781299" y="1056904"/>
                </a:lnTo>
                <a:lnTo>
                  <a:pt x="1959429" y="688769"/>
                </a:lnTo>
                <a:lnTo>
                  <a:pt x="2125683" y="356260"/>
                </a:lnTo>
                <a:lnTo>
                  <a:pt x="2280063" y="106878"/>
                </a:lnTo>
                <a:lnTo>
                  <a:pt x="2363190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400" y="4648200"/>
            <a:ext cx="135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COLLUVIUM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10048" y="3571503"/>
            <a:ext cx="135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COLLUVIUM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0" y="1246909"/>
            <a:ext cx="1440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CHERT-POOR</a:t>
            </a:r>
          </a:p>
          <a:p>
            <a:r>
              <a:rPr lang="en-US" b="1" dirty="0"/>
              <a:t>RESIDUUM </a:t>
            </a:r>
          </a:p>
        </p:txBody>
      </p:sp>
      <p:sp>
        <p:nvSpPr>
          <p:cNvPr id="17" name="TextBox 16"/>
          <p:cNvSpPr txBox="1"/>
          <p:nvPr/>
        </p:nvSpPr>
        <p:spPr>
          <a:xfrm rot="20082447">
            <a:off x="5420023" y="1732370"/>
            <a:ext cx="1440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CHERT-POOR</a:t>
            </a:r>
          </a:p>
          <a:p>
            <a:r>
              <a:rPr lang="en-US" b="1" dirty="0"/>
              <a:t>RESIDUUM </a:t>
            </a:r>
          </a:p>
        </p:txBody>
      </p:sp>
      <p:sp>
        <p:nvSpPr>
          <p:cNvPr id="18" name="TextBox 17"/>
          <p:cNvSpPr txBox="1"/>
          <p:nvPr/>
        </p:nvSpPr>
        <p:spPr>
          <a:xfrm rot="19508785">
            <a:off x="3443719" y="1685683"/>
            <a:ext cx="1334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CHERT-RICH</a:t>
            </a:r>
          </a:p>
          <a:p>
            <a:r>
              <a:rPr lang="en-US" b="1" dirty="0"/>
              <a:t>RESIDUUM </a:t>
            </a:r>
          </a:p>
        </p:txBody>
      </p:sp>
      <p:sp>
        <p:nvSpPr>
          <p:cNvPr id="19" name="TextBox 18"/>
          <p:cNvSpPr txBox="1"/>
          <p:nvPr/>
        </p:nvSpPr>
        <p:spPr>
          <a:xfrm rot="19489145">
            <a:off x="3504228" y="3187504"/>
            <a:ext cx="1334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CHERT-RICH</a:t>
            </a:r>
          </a:p>
          <a:p>
            <a:r>
              <a:rPr lang="en-US" b="1" dirty="0"/>
              <a:t>RESIDUUM </a:t>
            </a:r>
          </a:p>
        </p:txBody>
      </p:sp>
      <p:sp>
        <p:nvSpPr>
          <p:cNvPr id="21" name="Freeform 20"/>
          <p:cNvSpPr/>
          <p:nvPr/>
        </p:nvSpPr>
        <p:spPr>
          <a:xfrm rot="16419633" flipH="1">
            <a:off x="3905370" y="2281167"/>
            <a:ext cx="411678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5697513" flipH="1">
            <a:off x="3855513" y="2716689"/>
            <a:ext cx="411678" cy="486888"/>
          </a:xfrm>
          <a:custGeom>
            <a:avLst/>
            <a:gdLst>
              <a:gd name="connsiteX0" fmla="*/ 356260 w 356260"/>
              <a:gd name="connsiteY0" fmla="*/ 0 h 486888"/>
              <a:gd name="connsiteX1" fmla="*/ 0 w 356260"/>
              <a:gd name="connsiteY1" fmla="*/ 486888 h 486888"/>
              <a:gd name="connsiteX2" fmla="*/ 23751 w 356260"/>
              <a:gd name="connsiteY2" fmla="*/ 285008 h 486888"/>
              <a:gd name="connsiteX3" fmla="*/ 23751 w 356260"/>
              <a:gd name="connsiteY3" fmla="*/ 285008 h 48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60" h="486888">
                <a:moveTo>
                  <a:pt x="356260" y="0"/>
                </a:moveTo>
                <a:lnTo>
                  <a:pt x="0" y="486888"/>
                </a:lnTo>
                <a:lnTo>
                  <a:pt x="23751" y="285008"/>
                </a:lnTo>
                <a:lnTo>
                  <a:pt x="23751" y="285008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57403" y="335520"/>
            <a:ext cx="4126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POSSIBLE FAULT AT MARYVILLE</a:t>
            </a:r>
          </a:p>
        </p:txBody>
      </p:sp>
    </p:spTree>
    <p:extLst>
      <p:ext uri="{BB962C8B-B14F-4D97-AF65-F5344CB8AC3E}">
        <p14:creationId xmlns:p14="http://schemas.microsoft.com/office/powerpoint/2010/main" val="20253243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1279552" y="812951"/>
            <a:ext cx="5606698" cy="5030079"/>
            <a:chOff x="1768650" y="569308"/>
            <a:chExt cx="5606698" cy="50300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8650" y="569308"/>
              <a:ext cx="5606698" cy="503007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443870" y="1456660"/>
              <a:ext cx="1931478" cy="5316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978607" y="1146028"/>
            <a:ext cx="4028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Flexural slip </a:t>
            </a:r>
            <a:r>
              <a:rPr lang="en-US" sz="2600" b="1" dirty="0">
                <a:solidFill>
                  <a:schemeClr val="accent3">
                    <a:lumMod val="50000"/>
                  </a:schemeClr>
                </a:solidFill>
              </a:rPr>
              <a:t>bedding-plane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 fault hypothesis for Dandridge thrust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992937" y="3319380"/>
            <a:ext cx="1789556" cy="1735293"/>
            <a:chOff x="6992937" y="3319380"/>
            <a:chExt cx="1789556" cy="173529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t="15148" r="59947" b="13859"/>
            <a:stretch/>
          </p:blipFill>
          <p:spPr>
            <a:xfrm rot="5400000">
              <a:off x="7020068" y="3292249"/>
              <a:ext cx="1735293" cy="1789556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8242069" y="4904509"/>
              <a:ext cx="540327" cy="149629"/>
            </a:xfrm>
            <a:custGeom>
              <a:avLst/>
              <a:gdLst>
                <a:gd name="connsiteX0" fmla="*/ 540327 w 540327"/>
                <a:gd name="connsiteY0" fmla="*/ 149629 h 149629"/>
                <a:gd name="connsiteX1" fmla="*/ 540327 w 540327"/>
                <a:gd name="connsiteY1" fmla="*/ 0 h 149629"/>
                <a:gd name="connsiteX2" fmla="*/ 99753 w 540327"/>
                <a:gd name="connsiteY2" fmla="*/ 16626 h 149629"/>
                <a:gd name="connsiteX3" fmla="*/ 0 w 540327"/>
                <a:gd name="connsiteY3" fmla="*/ 74815 h 149629"/>
                <a:gd name="connsiteX4" fmla="*/ 16626 w 540327"/>
                <a:gd name="connsiteY4" fmla="*/ 149629 h 149629"/>
                <a:gd name="connsiteX5" fmla="*/ 540327 w 540327"/>
                <a:gd name="connsiteY5" fmla="*/ 149629 h 14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327" h="149629">
                  <a:moveTo>
                    <a:pt x="540327" y="149629"/>
                  </a:moveTo>
                  <a:lnTo>
                    <a:pt x="540327" y="0"/>
                  </a:lnTo>
                  <a:lnTo>
                    <a:pt x="99753" y="16626"/>
                  </a:lnTo>
                  <a:lnTo>
                    <a:pt x="0" y="74815"/>
                  </a:lnTo>
                  <a:lnTo>
                    <a:pt x="16626" y="149629"/>
                  </a:lnTo>
                  <a:lnTo>
                    <a:pt x="540327" y="14962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H="1">
            <a:off x="7390015" y="3483964"/>
            <a:ext cx="964276" cy="141223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8278817">
            <a:off x="7322419" y="4320417"/>
            <a:ext cx="567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Fissure</a:t>
            </a:r>
          </a:p>
        </p:txBody>
      </p:sp>
    </p:spTree>
    <p:extLst>
      <p:ext uri="{BB962C8B-B14F-4D97-AF65-F5344CB8AC3E}">
        <p14:creationId xmlns:p14="http://schemas.microsoft.com/office/powerpoint/2010/main" val="6502742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845" y="228600"/>
            <a:ext cx="6714224" cy="59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394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10611" y="796478"/>
            <a:ext cx="8428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EVIDENCE FISSURING HAPPENED DURING PLEISTOCENE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32" y="1400662"/>
            <a:ext cx="8952884" cy="469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76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6400799" cy="593744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94359" y="309564"/>
            <a:ext cx="37034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3000" b="1" i="1" dirty="0">
                <a:solidFill>
                  <a:schemeClr val="accent2"/>
                </a:solidFill>
                <a:latin typeface="Arial" pitchFamily="34" charset="0"/>
              </a:rPr>
              <a:t>Speculative Model </a:t>
            </a:r>
          </a:p>
        </p:txBody>
      </p:sp>
    </p:spTree>
    <p:extLst>
      <p:ext uri="{BB962C8B-B14F-4D97-AF65-F5344CB8AC3E}">
        <p14:creationId xmlns:p14="http://schemas.microsoft.com/office/powerpoint/2010/main" val="27581471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62200" y="27432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Smoky Mountains rejuvenation?</a:t>
            </a:r>
          </a:p>
        </p:txBody>
      </p:sp>
    </p:spTree>
    <p:extLst>
      <p:ext uri="{BB962C8B-B14F-4D97-AF65-F5344CB8AC3E}">
        <p14:creationId xmlns:p14="http://schemas.microsoft.com/office/powerpoint/2010/main" val="5460233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72BB3F-4DDB-48BA-B69F-2F2190201AF7}"/>
              </a:ext>
            </a:extLst>
          </p:cNvPr>
          <p:cNvSpPr txBox="1"/>
          <p:nvPr/>
        </p:nvSpPr>
        <p:spPr>
          <a:xfrm>
            <a:off x="2117931" y="2429918"/>
            <a:ext cx="4908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i="1" dirty="0"/>
              <a:t>OSL age constraints on</a:t>
            </a:r>
          </a:p>
          <a:p>
            <a:pPr algn="ctr"/>
            <a:r>
              <a:rPr lang="en-US" sz="4000" i="1" dirty="0"/>
              <a:t>Quaternary faulting </a:t>
            </a:r>
          </a:p>
        </p:txBody>
      </p:sp>
    </p:spTree>
    <p:extLst>
      <p:ext uri="{BB962C8B-B14F-4D97-AF65-F5344CB8AC3E}">
        <p14:creationId xmlns:p14="http://schemas.microsoft.com/office/powerpoint/2010/main" val="32136485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0" y="2600235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SEISMICITY ALIGNMENTS</a:t>
            </a:r>
          </a:p>
        </p:txBody>
      </p:sp>
    </p:spTree>
    <p:extLst>
      <p:ext uri="{BB962C8B-B14F-4D97-AF65-F5344CB8AC3E}">
        <p14:creationId xmlns:p14="http://schemas.microsoft.com/office/powerpoint/2010/main" val="34999392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895600"/>
            <a:ext cx="3503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Tectonic setting</a:t>
            </a:r>
          </a:p>
        </p:txBody>
      </p:sp>
      <p:pic>
        <p:nvPicPr>
          <p:cNvPr id="3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4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7767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60786" y="1182414"/>
            <a:ext cx="43278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Regional seismicity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Tectonic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Seismicity alignments</a:t>
            </a:r>
          </a:p>
        </p:txBody>
      </p:sp>
    </p:spTree>
    <p:extLst>
      <p:ext uri="{BB962C8B-B14F-4D97-AF65-F5344CB8AC3E}">
        <p14:creationId xmlns:p14="http://schemas.microsoft.com/office/powerpoint/2010/main" val="2433130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67000" y="2971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PALEOSEISMOLOGY</a:t>
            </a:r>
          </a:p>
        </p:txBody>
      </p:sp>
    </p:spTree>
    <p:extLst>
      <p:ext uri="{BB962C8B-B14F-4D97-AF65-F5344CB8AC3E}">
        <p14:creationId xmlns:p14="http://schemas.microsoft.com/office/powerpoint/2010/main" val="2901248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67000" y="2801034"/>
            <a:ext cx="3639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steps</a:t>
            </a:r>
          </a:p>
        </p:txBody>
      </p:sp>
    </p:spTree>
    <p:extLst>
      <p:ext uri="{BB962C8B-B14F-4D97-AF65-F5344CB8AC3E}">
        <p14:creationId xmlns:p14="http://schemas.microsoft.com/office/powerpoint/2010/main" val="39492459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3" y="228600"/>
            <a:ext cx="3964334" cy="59436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41" y="420686"/>
            <a:ext cx="3571875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lum bright="-4000" contrast="-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4"/>
          <a:stretch/>
        </p:blipFill>
        <p:spPr bwMode="auto">
          <a:xfrm>
            <a:off x="5779061" y="3048000"/>
            <a:ext cx="242775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6312769" y="2920388"/>
            <a:ext cx="1154831" cy="61707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019800" y="1828801"/>
            <a:ext cx="292969" cy="7222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3465" y="3207603"/>
            <a:ext cx="2913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Parallel Alluvium-filled fissure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166284" y="3537466"/>
            <a:ext cx="723900" cy="133933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11" idx="1"/>
          </p:cNvCxnSpPr>
          <p:nvPr/>
        </p:nvCxnSpPr>
        <p:spPr>
          <a:xfrm flipH="1" flipV="1">
            <a:off x="2354031" y="2229397"/>
            <a:ext cx="2219434" cy="13013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 rot="16200000">
            <a:off x="7865471" y="5461455"/>
            <a:ext cx="186134" cy="22860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791665" y="558233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239000" y="5951664"/>
            <a:ext cx="247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51870" y="5683800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2 m</a:t>
            </a:r>
          </a:p>
        </p:txBody>
      </p:sp>
      <p:pic>
        <p:nvPicPr>
          <p:cNvPr id="18" name="Picture 11" descr="b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19" name="Picture 14" descr="b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20" name="Picture 16" descr="logo_whi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518837" y="2551056"/>
            <a:ext cx="17767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Dandridge thrust</a:t>
            </a:r>
          </a:p>
        </p:txBody>
      </p:sp>
    </p:spTree>
    <p:extLst>
      <p:ext uri="{BB962C8B-B14F-4D97-AF65-F5344CB8AC3E}">
        <p14:creationId xmlns:p14="http://schemas.microsoft.com/office/powerpoint/2010/main" val="31095289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3" y="224613"/>
            <a:ext cx="7935433" cy="595157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540642" y="1818167"/>
            <a:ext cx="1350335" cy="152045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8644626">
            <a:off x="3113852" y="2316784"/>
            <a:ext cx="1646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Pleistocene terrace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deformation</a:t>
            </a:r>
          </a:p>
        </p:txBody>
      </p:sp>
    </p:spTree>
    <p:extLst>
      <p:ext uri="{BB962C8B-B14F-4D97-AF65-F5344CB8AC3E}">
        <p14:creationId xmlns:p14="http://schemas.microsoft.com/office/powerpoint/2010/main" val="33008730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095899" cy="63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174989" y="1584729"/>
            <a:ext cx="3772626" cy="2009001"/>
            <a:chOff x="2174989" y="1584729"/>
            <a:chExt cx="3772626" cy="2009001"/>
          </a:xfrm>
        </p:grpSpPr>
        <p:sp>
          <p:nvSpPr>
            <p:cNvPr id="2" name="Rectangle 1"/>
            <p:cNvSpPr/>
            <p:nvPr/>
          </p:nvSpPr>
          <p:spPr>
            <a:xfrm rot="2702154">
              <a:off x="3982107" y="1628221"/>
              <a:ext cx="1453546" cy="2477471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174989" y="1584729"/>
              <a:ext cx="2035504" cy="722536"/>
              <a:chOff x="2174989" y="1584729"/>
              <a:chExt cx="2035504" cy="72253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174989" y="1584729"/>
                <a:ext cx="1881734" cy="52322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5"/>
                    </a:solidFill>
                  </a:rPr>
                  <a:t>Area reconnoitered for</a:t>
                </a:r>
              </a:p>
              <a:p>
                <a:r>
                  <a:rPr lang="en-US" sz="1400" b="1" dirty="0">
                    <a:solidFill>
                      <a:schemeClr val="accent5"/>
                    </a:solidFill>
                  </a:rPr>
                  <a:t>Quaternary faulting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3817088" y="1956391"/>
                <a:ext cx="393405" cy="35087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18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D2B71F-84FC-4789-8BCD-1955F2454617}"/>
              </a:ext>
            </a:extLst>
          </p:cNvPr>
          <p:cNvSpPr/>
          <p:nvPr/>
        </p:nvSpPr>
        <p:spPr>
          <a:xfrm>
            <a:off x="6677452" y="457200"/>
            <a:ext cx="21898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SEISMICITY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ALIGNMENTS</a:t>
            </a:r>
          </a:p>
        </p:txBody>
      </p:sp>
    </p:spTree>
    <p:extLst>
      <p:ext uri="{BB962C8B-B14F-4D97-AF65-F5344CB8AC3E}">
        <p14:creationId xmlns:p14="http://schemas.microsoft.com/office/powerpoint/2010/main" val="5555503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1371600" y="228599"/>
            <a:ext cx="6095899" cy="6370257"/>
            <a:chOff x="1371600" y="228599"/>
            <a:chExt cx="6095899" cy="637025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228599"/>
              <a:ext cx="6095899" cy="6370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2174989" y="1584729"/>
              <a:ext cx="3772626" cy="2009001"/>
              <a:chOff x="2174989" y="1584729"/>
              <a:chExt cx="3772626" cy="2009001"/>
            </a:xfrm>
          </p:grpSpPr>
          <p:sp>
            <p:nvSpPr>
              <p:cNvPr id="16" name="Rectangle 15"/>
              <p:cNvSpPr/>
              <p:nvPr/>
            </p:nvSpPr>
            <p:spPr>
              <a:xfrm rot="2702154">
                <a:off x="3982107" y="1628221"/>
                <a:ext cx="1453546" cy="2477471"/>
              </a:xfrm>
              <a:prstGeom prst="rect">
                <a:avLst/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2174989" y="1584729"/>
                <a:ext cx="2035504" cy="722536"/>
                <a:chOff x="2174989" y="1584729"/>
                <a:chExt cx="2035504" cy="722536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2174989" y="1584729"/>
                  <a:ext cx="1881734" cy="523220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accent5"/>
                      </a:solidFill>
                    </a:rPr>
                    <a:t>Area reconnoitered for</a:t>
                  </a:r>
                </a:p>
                <a:p>
                  <a:r>
                    <a:rPr lang="en-US" sz="1400" b="1" dirty="0">
                      <a:solidFill>
                        <a:schemeClr val="accent5"/>
                      </a:solidFill>
                    </a:rPr>
                    <a:t>Quaternary faulting</a:t>
                  </a: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3817088" y="1956391"/>
                  <a:ext cx="393405" cy="350874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TextBox 1"/>
            <p:cNvSpPr txBox="1"/>
            <p:nvPr/>
          </p:nvSpPr>
          <p:spPr>
            <a:xfrm>
              <a:off x="4962778" y="3167505"/>
              <a:ext cx="1512450" cy="4924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Quaternary faulting</a:t>
              </a:r>
            </a:p>
            <a:p>
              <a:r>
                <a:rPr lang="en-US" sz="1300" dirty="0"/>
                <a:t>Corridor N60</a:t>
              </a:r>
              <a:r>
                <a:rPr lang="en-US" sz="1300" baseline="30000" dirty="0"/>
                <a:t>o</a:t>
              </a:r>
              <a:r>
                <a:rPr lang="en-US" sz="1300" dirty="0"/>
                <a:t>E</a:t>
              </a:r>
            </a:p>
          </p:txBody>
        </p:sp>
      </p:grpSp>
      <p:pic>
        <p:nvPicPr>
          <p:cNvPr id="20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21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4056723" y="2004003"/>
            <a:ext cx="1393639" cy="804498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9868988">
            <a:off x="4314943" y="210794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80 km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DF2F45-008B-4C57-A9CF-254BB9E8FF47}"/>
              </a:ext>
            </a:extLst>
          </p:cNvPr>
          <p:cNvSpPr/>
          <p:nvPr/>
        </p:nvSpPr>
        <p:spPr>
          <a:xfrm>
            <a:off x="6677452" y="457200"/>
            <a:ext cx="21898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SEISMICITY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ALIGNMENTS</a:t>
            </a:r>
          </a:p>
        </p:txBody>
      </p:sp>
    </p:spTree>
    <p:extLst>
      <p:ext uri="{BB962C8B-B14F-4D97-AF65-F5344CB8AC3E}">
        <p14:creationId xmlns:p14="http://schemas.microsoft.com/office/powerpoint/2010/main" val="7205710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1371600" y="228599"/>
            <a:ext cx="6095899" cy="6370257"/>
            <a:chOff x="1371600" y="228599"/>
            <a:chExt cx="6095899" cy="637025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228599"/>
              <a:ext cx="6095899" cy="6370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2174989" y="1584729"/>
              <a:ext cx="3772626" cy="2009001"/>
              <a:chOff x="2174989" y="1584729"/>
              <a:chExt cx="3772626" cy="2009001"/>
            </a:xfrm>
          </p:grpSpPr>
          <p:sp>
            <p:nvSpPr>
              <p:cNvPr id="16" name="Rectangle 15"/>
              <p:cNvSpPr/>
              <p:nvPr/>
            </p:nvSpPr>
            <p:spPr>
              <a:xfrm rot="2702154">
                <a:off x="3982107" y="1628221"/>
                <a:ext cx="1453546" cy="2477471"/>
              </a:xfrm>
              <a:prstGeom prst="rect">
                <a:avLst/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2174989" y="1584729"/>
                <a:ext cx="2035504" cy="722536"/>
                <a:chOff x="2174989" y="1584729"/>
                <a:chExt cx="2035504" cy="722536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2174989" y="1584729"/>
                  <a:ext cx="1881734" cy="523220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accent5"/>
                      </a:solidFill>
                    </a:rPr>
                    <a:t>Area reconnoitered for</a:t>
                  </a:r>
                </a:p>
                <a:p>
                  <a:r>
                    <a:rPr lang="en-US" sz="1400" b="1" dirty="0">
                      <a:solidFill>
                        <a:schemeClr val="accent5"/>
                      </a:solidFill>
                    </a:rPr>
                    <a:t>Quaternary faulting</a:t>
                  </a: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3817088" y="1956391"/>
                  <a:ext cx="393405" cy="350874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TextBox 1"/>
            <p:cNvSpPr txBox="1"/>
            <p:nvPr/>
          </p:nvSpPr>
          <p:spPr>
            <a:xfrm>
              <a:off x="4962778" y="3167505"/>
              <a:ext cx="1512450" cy="4924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300" dirty="0"/>
                <a:t>Quaternary faulting</a:t>
              </a:r>
            </a:p>
            <a:p>
              <a:r>
                <a:rPr lang="en-US" sz="1300" dirty="0"/>
                <a:t>Corridor N60</a:t>
              </a:r>
              <a:r>
                <a:rPr lang="en-US" sz="1300" baseline="30000" dirty="0"/>
                <a:t>o</a:t>
              </a:r>
              <a:r>
                <a:rPr lang="en-US" sz="1300" dirty="0"/>
                <a:t>E</a:t>
              </a:r>
            </a:p>
          </p:txBody>
        </p:sp>
      </p:grpSp>
      <p:pic>
        <p:nvPicPr>
          <p:cNvPr id="20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21" name="Picture 16" descr="logo_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3573517" y="2004003"/>
            <a:ext cx="1876845" cy="1075528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9868988">
            <a:off x="4256434" y="2107949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110 km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79E233-0461-41D7-AFF7-0EEC204512C2}"/>
              </a:ext>
            </a:extLst>
          </p:cNvPr>
          <p:cNvSpPr/>
          <p:nvPr/>
        </p:nvSpPr>
        <p:spPr>
          <a:xfrm>
            <a:off x="6677452" y="457200"/>
            <a:ext cx="21898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SEISMICITY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ALIGNMENTS</a:t>
            </a:r>
          </a:p>
        </p:txBody>
      </p:sp>
    </p:spTree>
    <p:extLst>
      <p:ext uri="{BB962C8B-B14F-4D97-AF65-F5344CB8AC3E}">
        <p14:creationId xmlns:p14="http://schemas.microsoft.com/office/powerpoint/2010/main" val="27982911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27263" y="5294634"/>
            <a:ext cx="1557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Today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403" y="1406990"/>
            <a:ext cx="5800666" cy="3402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89385"/>
          <a:stretch/>
        </p:blipFill>
        <p:spPr>
          <a:xfrm>
            <a:off x="662855" y="189387"/>
            <a:ext cx="7669433" cy="524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8DA65-70CA-4088-864A-26B13829FF85}"/>
              </a:ext>
            </a:extLst>
          </p:cNvPr>
          <p:cNvSpPr txBox="1"/>
          <p:nvPr/>
        </p:nvSpPr>
        <p:spPr>
          <a:xfrm rot="2331299">
            <a:off x="5746090" y="4233964"/>
            <a:ext cx="97398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Strike 060</a:t>
            </a:r>
            <a:r>
              <a:rPr lang="en-US" sz="1400" baseline="30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95469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60786" y="1182414"/>
            <a:ext cx="43278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Regional seismicity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Tectonic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Seismicity alignments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Quaternary faulting</a:t>
            </a:r>
          </a:p>
        </p:txBody>
      </p:sp>
    </p:spTree>
    <p:extLst>
      <p:ext uri="{BB962C8B-B14F-4D97-AF65-F5344CB8AC3E}">
        <p14:creationId xmlns:p14="http://schemas.microsoft.com/office/powerpoint/2010/main" val="243946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</p:spPr>
      </p:pic>
      <p:pic>
        <p:nvPicPr>
          <p:cNvPr id="3" name="Picture 16" descr="logo_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38" y="6253164"/>
            <a:ext cx="184626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60786" y="1182414"/>
            <a:ext cx="43688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OUTLINE: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Regional seismicity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Tectonic setting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Seismicity alignments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Quaternary faulting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Dynamic topography?</a:t>
            </a:r>
          </a:p>
        </p:txBody>
      </p:sp>
    </p:spTree>
    <p:extLst>
      <p:ext uri="{BB962C8B-B14F-4D97-AF65-F5344CB8AC3E}">
        <p14:creationId xmlns:p14="http://schemas.microsoft.com/office/powerpoint/2010/main" val="3256561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8130</TotalTime>
  <Words>825</Words>
  <Application>Microsoft Office PowerPoint</Application>
  <PresentationFormat>On-screen Show (4:3)</PresentationFormat>
  <Paragraphs>257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ＭＳ Ｐゴシック</vt:lpstr>
      <vt:lpstr>ＭＳ Ｐゴシック</vt:lpstr>
      <vt:lpstr>Arial</vt:lpstr>
      <vt:lpstr>Arial Black</vt:lpstr>
      <vt:lpstr>Calibri</vt:lpstr>
      <vt:lpstr>Calibri Light</vt:lpstr>
      <vt:lpstr>Marker Felt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Memphis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Randel T Cox (randycox)</dc:creator>
  <cp:lastModifiedBy>Randel T Cox (randycox)</cp:lastModifiedBy>
  <cp:revision>138</cp:revision>
  <dcterms:created xsi:type="dcterms:W3CDTF">2017-08-31T20:09:47Z</dcterms:created>
  <dcterms:modified xsi:type="dcterms:W3CDTF">2019-09-19T19:13:36Z</dcterms:modified>
</cp:coreProperties>
</file>