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7" r:id="rId4"/>
    <p:sldId id="277" r:id="rId5"/>
    <p:sldId id="325" r:id="rId6"/>
    <p:sldId id="308" r:id="rId7"/>
    <p:sldId id="299" r:id="rId8"/>
    <p:sldId id="311" r:id="rId9"/>
    <p:sldId id="327" r:id="rId10"/>
    <p:sldId id="328" r:id="rId11"/>
    <p:sldId id="307" r:id="rId12"/>
    <p:sldId id="276" r:id="rId13"/>
    <p:sldId id="301" r:id="rId14"/>
    <p:sldId id="313" r:id="rId15"/>
    <p:sldId id="292" r:id="rId16"/>
    <p:sldId id="302" r:id="rId17"/>
    <p:sldId id="303" r:id="rId18"/>
    <p:sldId id="304" r:id="rId19"/>
    <p:sldId id="305" r:id="rId20"/>
    <p:sldId id="326" r:id="rId21"/>
    <p:sldId id="259" r:id="rId22"/>
    <p:sldId id="317" r:id="rId23"/>
    <p:sldId id="287" r:id="rId24"/>
    <p:sldId id="330" r:id="rId25"/>
    <p:sldId id="309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132" y="6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SC_template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131"/>
            <a:ext cx="7772400" cy="110251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nrcan_fip_e_w_55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" y="4813299"/>
            <a:ext cx="2442633" cy="196987"/>
          </a:xfrm>
          <a:prstGeom prst="rect">
            <a:avLst/>
          </a:prstGeom>
        </p:spPr>
      </p:pic>
      <p:pic>
        <p:nvPicPr>
          <p:cNvPr id="6" name="Picture 5" descr="canada_w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728633"/>
            <a:ext cx="1333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5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9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5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8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rcan_fip_e_2c_55_CMYK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855653"/>
            <a:ext cx="2590801" cy="2089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514600" y="0"/>
            <a:ext cx="3733800" cy="2286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28956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19800" y="0"/>
            <a:ext cx="3124200" cy="2286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84EB5-8A4A-8F45-B2EA-17FBCA236F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anada_2c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7" y="4692075"/>
            <a:ext cx="1320800" cy="342900"/>
          </a:xfrm>
          <a:prstGeom prst="rect">
            <a:avLst/>
          </a:prstGeom>
        </p:spPr>
      </p:pic>
      <p:sp>
        <p:nvSpPr>
          <p:cNvPr id="11" name="Shape 4"/>
          <p:cNvSpPr/>
          <p:nvPr/>
        </p:nvSpPr>
        <p:spPr>
          <a:xfrm>
            <a:off x="0" y="4567456"/>
            <a:ext cx="7477126" cy="218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>
            <a:spAutoFit/>
          </a:bodyPr>
          <a:lstStyle>
            <a:lvl1pPr marL="228600" defTabSz="457200">
              <a:defRPr sz="11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fr-FR" sz="700" dirty="0" smtClean="0">
                <a:latin typeface="Arial"/>
              </a:rPr>
              <a:t>© </a:t>
            </a:r>
            <a:r>
              <a:rPr lang="fr-FR" sz="700" dirty="0" err="1" smtClean="0">
                <a:latin typeface="Arial"/>
              </a:rPr>
              <a:t>Her</a:t>
            </a:r>
            <a:r>
              <a:rPr lang="fr-FR" sz="700" dirty="0" smtClean="0">
                <a:latin typeface="Arial"/>
              </a:rPr>
              <a:t> </a:t>
            </a:r>
            <a:r>
              <a:rPr lang="fr-FR" sz="700" dirty="0" err="1" smtClean="0">
                <a:latin typeface="Arial"/>
              </a:rPr>
              <a:t>Majesty</a:t>
            </a:r>
            <a:r>
              <a:rPr lang="fr-FR" sz="700" dirty="0" smtClean="0">
                <a:latin typeface="Arial"/>
              </a:rPr>
              <a:t> the </a:t>
            </a:r>
            <a:r>
              <a:rPr lang="fr-FR" sz="700" dirty="0" err="1" smtClean="0">
                <a:latin typeface="Arial"/>
              </a:rPr>
              <a:t>Queen</a:t>
            </a:r>
            <a:r>
              <a:rPr lang="fr-FR" sz="700" dirty="0" smtClean="0">
                <a:latin typeface="Arial"/>
              </a:rPr>
              <a:t> in Right of Canada as </a:t>
            </a:r>
            <a:r>
              <a:rPr lang="fr-FR" sz="700" dirty="0" err="1" smtClean="0">
                <a:latin typeface="Arial"/>
              </a:rPr>
              <a:t>represented</a:t>
            </a:r>
            <a:r>
              <a:rPr lang="fr-FR" sz="700" dirty="0" smtClean="0">
                <a:latin typeface="Arial"/>
              </a:rPr>
              <a:t> by the </a:t>
            </a:r>
            <a:r>
              <a:rPr lang="fr-FR" sz="700" dirty="0" err="1" smtClean="0">
                <a:latin typeface="Arial"/>
              </a:rPr>
              <a:t>Minister</a:t>
            </a:r>
            <a:r>
              <a:rPr lang="fr-FR" sz="700" dirty="0" smtClean="0">
                <a:latin typeface="Arial"/>
              </a:rPr>
              <a:t> of Natural </a:t>
            </a:r>
            <a:r>
              <a:rPr lang="fr-FR" sz="700" dirty="0" err="1" smtClean="0">
                <a:latin typeface="Arial"/>
              </a:rPr>
              <a:t>Resources</a:t>
            </a:r>
            <a:r>
              <a:rPr lang="fr-FR" sz="700" dirty="0" smtClean="0">
                <a:latin typeface="Arial"/>
              </a:rPr>
              <a:t>, </a:t>
            </a:r>
            <a:r>
              <a:rPr lang="en-CA" sz="700" dirty="0" smtClean="0">
                <a:latin typeface="Arial"/>
              </a:rPr>
              <a:t>2016</a:t>
            </a:r>
            <a:endParaRPr sz="7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84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948690"/>
            <a:ext cx="7772400" cy="369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Myriad Pro"/>
                <a:ea typeface="Myriad Pro" pitchFamily="34" charset="0"/>
                <a:cs typeface="Myriad Pro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486879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Geological Survey of Canada</a:t>
            </a:r>
            <a:b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</a:b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Scientific Presentation </a:t>
            </a:r>
            <a:b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</a:b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</a:b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>Geoenvironmental characterization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> of mine wastes from carbonatite-hosted niobium deposits: ferroniobium slag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</a:b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</a:b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>A.J</a:t>
            </a:r>
            <a:r>
              <a:rPr kumimoji="0" lang="en-US" alt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4D340D"/>
                </a:solidFill>
                <a:effectLst/>
                <a:uLnTx/>
                <a:uFillTx/>
                <a:latin typeface="Arial"/>
              </a:rPr>
              <a:t> Desbarats and J.B. Percival</a:t>
            </a:r>
            <a:r>
              <a:rPr kumimoji="0" lang="en-CA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CA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</a:br>
            <a:r>
              <a:rPr kumimoji="0" lang="en-CA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CA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</a:br>
            <a:r>
              <a:rPr kumimoji="0" lang="en-CA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2019</a:t>
            </a:r>
            <a:endParaRPr kumimoji="0" lang="en-US" sz="3600" b="1" i="0" u="none" strike="noStrike" kern="1200" cap="none" spc="-9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yriad Pro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058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387" y="244854"/>
            <a:ext cx="2146041" cy="931426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Slag Mineralogy</a:t>
            </a:r>
            <a:endParaRPr lang="en-CA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28" y="1419781"/>
            <a:ext cx="7329352" cy="3611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400" dirty="0" smtClean="0">
                <a:solidFill>
                  <a:srgbClr val="FFFF00"/>
                </a:solidFill>
              </a:rPr>
              <a:t> </a:t>
            </a:r>
            <a:endParaRPr lang="en-CA" sz="1400" dirty="0">
              <a:solidFill>
                <a:srgbClr val="FFFF00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95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06" y="119935"/>
            <a:ext cx="7896424" cy="457200"/>
          </a:xfrm>
        </p:spPr>
        <p:txBody>
          <a:bodyPr>
            <a:noAutofit/>
          </a:bodyPr>
          <a:lstStyle/>
          <a:p>
            <a:r>
              <a:rPr lang="en-CA" sz="2800" b="1" dirty="0" smtClean="0">
                <a:solidFill>
                  <a:srgbClr val="FFFF00"/>
                </a:solidFill>
              </a:rPr>
              <a:t>Radiometric survey of the slag disposal area</a:t>
            </a:r>
            <a:endParaRPr lang="en-CA" sz="2800" b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624" y="724270"/>
            <a:ext cx="5718188" cy="42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0" y="146305"/>
            <a:ext cx="8679380" cy="422862"/>
          </a:xfrm>
        </p:spPr>
        <p:txBody>
          <a:bodyPr>
            <a:normAutofit fontScale="90000"/>
          </a:bodyPr>
          <a:lstStyle/>
          <a:p>
            <a:r>
              <a:rPr lang="en-CA" sz="2700" b="1" dirty="0" smtClean="0">
                <a:solidFill>
                  <a:srgbClr val="FFFF00"/>
                </a:solidFill>
              </a:rPr>
              <a:t>Longitudinal radiometric profile of slag disposal area</a:t>
            </a:r>
            <a:r>
              <a:rPr lang="en-CA" sz="3200" dirty="0" smtClean="0">
                <a:solidFill>
                  <a:srgbClr val="FFFF00"/>
                </a:solidFill>
              </a:rPr>
              <a:t/>
            </a:r>
            <a:br>
              <a:rPr lang="en-CA" sz="3200" dirty="0" smtClean="0">
                <a:solidFill>
                  <a:srgbClr val="FFFF00"/>
                </a:solidFill>
              </a:rPr>
            </a:br>
            <a:endParaRPr lang="en-CA" sz="1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740" y="518117"/>
            <a:ext cx="8262044" cy="44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0" y="214603"/>
            <a:ext cx="8679380" cy="401217"/>
          </a:xfrm>
        </p:spPr>
        <p:txBody>
          <a:bodyPr>
            <a:normAutofit fontScale="90000"/>
          </a:bodyPr>
          <a:lstStyle/>
          <a:p>
            <a:r>
              <a:rPr lang="en-CA" sz="2900" b="1" dirty="0">
                <a:solidFill>
                  <a:srgbClr val="FFFF00"/>
                </a:solidFill>
              </a:rPr>
              <a:t>Longitudinal radiometric profile of slag disposal area</a:t>
            </a:r>
            <a:r>
              <a:rPr lang="en-CA" sz="2900" dirty="0">
                <a:solidFill>
                  <a:srgbClr val="FFFF00"/>
                </a:solidFill>
              </a:rPr>
              <a:t/>
            </a:r>
            <a:br>
              <a:rPr lang="en-CA" sz="2900" dirty="0">
                <a:solidFill>
                  <a:srgbClr val="FFFF00"/>
                </a:solidFill>
              </a:rPr>
            </a:br>
            <a:endParaRPr lang="en-CA" sz="1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248" y="615820"/>
            <a:ext cx="8074063" cy="44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46" y="88982"/>
            <a:ext cx="7896424" cy="457200"/>
          </a:xfrm>
        </p:spPr>
        <p:txBody>
          <a:bodyPr>
            <a:noAutofit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Field-scale slag leach experiment</a:t>
            </a:r>
            <a:endParaRPr lang="en-CA" sz="32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01" y="546182"/>
            <a:ext cx="5970083" cy="4485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356" y="1100628"/>
            <a:ext cx="4494190" cy="33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0" y="0"/>
            <a:ext cx="8679380" cy="746449"/>
          </a:xfrm>
        </p:spPr>
        <p:txBody>
          <a:bodyPr>
            <a:normAutofit fontScale="90000"/>
          </a:bodyPr>
          <a:lstStyle/>
          <a:p>
            <a:r>
              <a:rPr lang="en-CA" sz="2400" b="1" dirty="0" smtClean="0">
                <a:solidFill>
                  <a:srgbClr val="FFFF00"/>
                </a:solidFill>
              </a:rPr>
              <a:t>Evolution of leachate </a:t>
            </a:r>
            <a:r>
              <a:rPr lang="en-CA" sz="2400" b="1" dirty="0">
                <a:solidFill>
                  <a:srgbClr val="FFFF00"/>
                </a:solidFill>
              </a:rPr>
              <a:t>chemistry: conductivity</a:t>
            </a:r>
            <a:br>
              <a:rPr lang="en-CA" sz="2400" b="1" dirty="0">
                <a:solidFill>
                  <a:srgbClr val="FFFF00"/>
                </a:solidFill>
              </a:rPr>
            </a:br>
            <a:r>
              <a:rPr lang="en-CA" sz="2400" b="1" dirty="0" smtClean="0">
                <a:solidFill>
                  <a:srgbClr val="FFFF00"/>
                </a:solidFill>
              </a:rPr>
              <a:t>Na-HCO</a:t>
            </a:r>
            <a:r>
              <a:rPr lang="en-CA" sz="2400" b="1" baseline="-25000" dirty="0" smtClean="0">
                <a:solidFill>
                  <a:srgbClr val="FFFF00"/>
                </a:solidFill>
              </a:rPr>
              <a:t>3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smtClean="0">
                <a:solidFill>
                  <a:srgbClr val="FFFF00"/>
                </a:solidFill>
              </a:rPr>
              <a:t>type water</a:t>
            </a:r>
            <a:endParaRPr lang="en-CA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18" y="746449"/>
            <a:ext cx="5853123" cy="43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19" y="109728"/>
            <a:ext cx="7855720" cy="429113"/>
          </a:xfrm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rgbClr val="FFFF00"/>
                </a:solidFill>
              </a:rPr>
              <a:t>Evolution of leachate </a:t>
            </a:r>
            <a:r>
              <a:rPr lang="en-CA" sz="2400" b="1" dirty="0" smtClean="0">
                <a:solidFill>
                  <a:srgbClr val="FFFF00"/>
                </a:solidFill>
              </a:rPr>
              <a:t>chemistry: pH</a:t>
            </a:r>
            <a:endParaRPr lang="en-CA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391" y="595691"/>
            <a:ext cx="5785776" cy="441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0" y="0"/>
            <a:ext cx="8679380" cy="493745"/>
          </a:xfrm>
        </p:spPr>
        <p:txBody>
          <a:bodyPr>
            <a:normAutofit/>
          </a:bodyPr>
          <a:lstStyle/>
          <a:p>
            <a:r>
              <a:rPr lang="en-CA" sz="2400" b="1" dirty="0">
                <a:solidFill>
                  <a:srgbClr val="FFFF00"/>
                </a:solidFill>
              </a:rPr>
              <a:t>Evolution of leachate </a:t>
            </a:r>
            <a:r>
              <a:rPr lang="en-CA" sz="2400" b="1" dirty="0" smtClean="0">
                <a:solidFill>
                  <a:srgbClr val="FFFF00"/>
                </a:solidFill>
              </a:rPr>
              <a:t>chemistry: F</a:t>
            </a:r>
            <a:endParaRPr lang="en-CA" sz="1800" b="1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781" y="515721"/>
            <a:ext cx="5691369" cy="45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8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03" y="62888"/>
            <a:ext cx="7379859" cy="463016"/>
          </a:xfrm>
        </p:spPr>
        <p:txBody>
          <a:bodyPr>
            <a:normAutofit/>
          </a:bodyPr>
          <a:lstStyle/>
          <a:p>
            <a:r>
              <a:rPr lang="en-CA" sz="2400" b="1" dirty="0">
                <a:solidFill>
                  <a:srgbClr val="FFFF00"/>
                </a:solidFill>
              </a:rPr>
              <a:t>Evolution of leachate </a:t>
            </a:r>
            <a:r>
              <a:rPr lang="en-CA" sz="2400" b="1" dirty="0" smtClean="0">
                <a:solidFill>
                  <a:srgbClr val="FFFF00"/>
                </a:solidFill>
              </a:rPr>
              <a:t>chemistry: Al</a:t>
            </a:r>
            <a:endParaRPr lang="en-CA" sz="1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146" y="525904"/>
            <a:ext cx="5731853" cy="4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1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278" y="83975"/>
            <a:ext cx="6810693" cy="400097"/>
          </a:xfrm>
        </p:spPr>
        <p:txBody>
          <a:bodyPr>
            <a:normAutofit fontScale="90000"/>
          </a:bodyPr>
          <a:lstStyle/>
          <a:p>
            <a:r>
              <a:rPr lang="en-CA" sz="2400" b="1" dirty="0">
                <a:solidFill>
                  <a:srgbClr val="FFFF00"/>
                </a:solidFill>
              </a:rPr>
              <a:t>Evolution of leachate </a:t>
            </a:r>
            <a:r>
              <a:rPr lang="en-CA" sz="2400" b="1" dirty="0" smtClean="0">
                <a:solidFill>
                  <a:srgbClr val="FFFF00"/>
                </a:solidFill>
              </a:rPr>
              <a:t>chemistry: U</a:t>
            </a:r>
            <a:endParaRPr lang="en-CA" sz="1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547" y="512064"/>
            <a:ext cx="5681463" cy="45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15" y="263589"/>
            <a:ext cx="8062940" cy="662940"/>
          </a:xfrm>
        </p:spPr>
        <p:txBody>
          <a:bodyPr>
            <a:normAutofit fontScale="90000"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Carbonatites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1952" y="1119670"/>
            <a:ext cx="8309467" cy="3743439"/>
          </a:xfrm>
        </p:spPr>
        <p:txBody>
          <a:bodyPr>
            <a:normAutofit/>
          </a:bodyPr>
          <a:lstStyle/>
          <a:p>
            <a:pPr>
              <a:buClr>
                <a:srgbClr val="EEECE1">
                  <a:lumMod val="50000"/>
                </a:srgbClr>
              </a:buClr>
            </a:pPr>
            <a:r>
              <a:rPr lang="en-CA" sz="3000" dirty="0" smtClean="0">
                <a:solidFill>
                  <a:srgbClr val="FFFF00"/>
                </a:solidFill>
              </a:rPr>
              <a:t>Plug-shaped intrusions consisting of &gt; 50% carbonate minerals (calcite, dolomite, </a:t>
            </a:r>
            <a:r>
              <a:rPr lang="en-CA" sz="3000" dirty="0" err="1" smtClean="0">
                <a:solidFill>
                  <a:srgbClr val="FFFF00"/>
                </a:solidFill>
              </a:rPr>
              <a:t>ankerite</a:t>
            </a:r>
            <a:r>
              <a:rPr lang="en-CA" sz="3000" dirty="0" smtClean="0">
                <a:solidFill>
                  <a:srgbClr val="FFFF00"/>
                </a:solidFill>
              </a:rPr>
              <a:t>)</a:t>
            </a:r>
          </a:p>
          <a:p>
            <a:pPr>
              <a:buClr>
                <a:srgbClr val="EEECE1">
                  <a:lumMod val="50000"/>
                </a:srgbClr>
              </a:buClr>
            </a:pPr>
            <a:r>
              <a:rPr lang="en-CA" sz="3000" dirty="0" smtClean="0">
                <a:solidFill>
                  <a:srgbClr val="FFFF00"/>
                </a:solidFill>
              </a:rPr>
              <a:t>Enriched in incompatible elements (REE, U, Th, Nb, Ta, </a:t>
            </a:r>
            <a:r>
              <a:rPr lang="en-CA" sz="3000" dirty="0" err="1" smtClean="0">
                <a:solidFill>
                  <a:srgbClr val="FFFF00"/>
                </a:solidFill>
              </a:rPr>
              <a:t>Zr</a:t>
            </a:r>
            <a:r>
              <a:rPr lang="en-CA" sz="3000" dirty="0" smtClean="0">
                <a:solidFill>
                  <a:srgbClr val="FFFF00"/>
                </a:solidFill>
              </a:rPr>
              <a:t>)</a:t>
            </a:r>
          </a:p>
          <a:p>
            <a:pPr lvl="0">
              <a:buClr>
                <a:srgbClr val="EEECE1">
                  <a:lumMod val="50000"/>
                </a:srgbClr>
              </a:buClr>
            </a:pPr>
            <a:r>
              <a:rPr lang="en-CA" sz="3000" dirty="0" smtClean="0">
                <a:solidFill>
                  <a:srgbClr val="FFFF00"/>
                </a:solidFill>
              </a:rPr>
              <a:t>Attractive exploration targets for REE and Nb</a:t>
            </a:r>
          </a:p>
          <a:p>
            <a:pPr lvl="0">
              <a:buClr>
                <a:srgbClr val="EEECE1">
                  <a:lumMod val="50000"/>
                </a:srgbClr>
              </a:buClr>
            </a:pPr>
            <a:r>
              <a:rPr lang="en-CA" sz="3000" dirty="0" smtClean="0">
                <a:solidFill>
                  <a:srgbClr val="FFFF00"/>
                </a:solidFill>
              </a:rPr>
              <a:t>Little published information on the environmental signature of mining </a:t>
            </a:r>
            <a:r>
              <a:rPr lang="en-CA" sz="3000" dirty="0" smtClean="0">
                <a:solidFill>
                  <a:srgbClr val="FFFF00"/>
                </a:solidFill>
              </a:rPr>
              <a:t>carbonatites for REE or Nb</a:t>
            </a:r>
            <a:endParaRPr lang="en-CA" sz="3000" dirty="0">
              <a:solidFill>
                <a:srgbClr val="FFFF00"/>
              </a:solidFill>
            </a:endParaRPr>
          </a:p>
          <a:p>
            <a:pPr lvl="0">
              <a:buClr>
                <a:srgbClr val="EEECE1">
                  <a:lumMod val="50000"/>
                </a:srgbClr>
              </a:buClr>
            </a:pPr>
            <a:endParaRPr lang="en-CA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23" y="121298"/>
            <a:ext cx="7044612" cy="382555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Controls on leachate chemistry: F</a:t>
            </a:r>
            <a:endParaRPr lang="en-CA" sz="32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849" y="582530"/>
            <a:ext cx="4563465" cy="4457339"/>
          </a:xfrm>
        </p:spPr>
      </p:pic>
    </p:spTree>
    <p:extLst>
      <p:ext uri="{BB962C8B-B14F-4D97-AF65-F5344CB8AC3E}">
        <p14:creationId xmlns:p14="http://schemas.microsoft.com/office/powerpoint/2010/main" val="20557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72" y="129260"/>
            <a:ext cx="7708397" cy="475861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Controls on leachate chemistry: Al</a:t>
            </a:r>
            <a:endParaRPr lang="en-CA" sz="3200" b="1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31" y="690465"/>
            <a:ext cx="6771654" cy="4397708"/>
          </a:xfrm>
        </p:spPr>
      </p:pic>
    </p:spTree>
    <p:extLst>
      <p:ext uri="{BB962C8B-B14F-4D97-AF65-F5344CB8AC3E}">
        <p14:creationId xmlns:p14="http://schemas.microsoft.com/office/powerpoint/2010/main" val="1921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30629"/>
            <a:ext cx="7893698" cy="475861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Controls on leachate chemistry: U speciation</a:t>
            </a:r>
            <a:endParaRPr lang="en-CA" sz="3200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88" y="606490"/>
            <a:ext cx="5035807" cy="4466333"/>
          </a:xfrm>
        </p:spPr>
      </p:pic>
    </p:spTree>
    <p:extLst>
      <p:ext uri="{BB962C8B-B14F-4D97-AF65-F5344CB8AC3E}">
        <p14:creationId xmlns:p14="http://schemas.microsoft.com/office/powerpoint/2010/main" val="29907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721" y="560536"/>
            <a:ext cx="6720840" cy="559831"/>
          </a:xfrm>
        </p:spPr>
        <p:txBody>
          <a:bodyPr>
            <a:normAutofit fontScale="90000"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Conclusions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70" y="1511559"/>
            <a:ext cx="8321040" cy="3247055"/>
          </a:xfrm>
        </p:spPr>
        <p:txBody>
          <a:bodyPr>
            <a:normAutofit fontScale="92500" lnSpcReduction="10000"/>
          </a:bodyPr>
          <a:lstStyle/>
          <a:p>
            <a:r>
              <a:rPr lang="en-CA" sz="2400" dirty="0" smtClean="0">
                <a:solidFill>
                  <a:srgbClr val="FFFF00"/>
                </a:solidFill>
              </a:rPr>
              <a:t>Ferroniobium slag contains U (mean 1069 ppm) and Th (mean 1574 ppm) with total </a:t>
            </a:r>
            <a:r>
              <a:rPr lang="en-CA" sz="2400" dirty="0" smtClean="0">
                <a:solidFill>
                  <a:srgbClr val="FFFF00"/>
                </a:solidFill>
              </a:rPr>
              <a:t>average </a:t>
            </a:r>
            <a:r>
              <a:rPr lang="en-CA" sz="2400" dirty="0" smtClean="0">
                <a:solidFill>
                  <a:srgbClr val="FFFF00"/>
                </a:solidFill>
              </a:rPr>
              <a:t>specific activity of ≈ 300 </a:t>
            </a:r>
            <a:r>
              <a:rPr lang="en-CA" sz="2400" dirty="0" err="1" smtClean="0">
                <a:solidFill>
                  <a:srgbClr val="FFFF00"/>
                </a:solidFill>
              </a:rPr>
              <a:t>Bq</a:t>
            </a:r>
            <a:r>
              <a:rPr lang="en-CA" sz="2400" dirty="0" smtClean="0">
                <a:solidFill>
                  <a:srgbClr val="FFFF00"/>
                </a:solidFill>
              </a:rPr>
              <a:t>/g</a:t>
            </a:r>
          </a:p>
          <a:p>
            <a:endParaRPr lang="en-CA" sz="2400" dirty="0" smtClean="0">
              <a:solidFill>
                <a:srgbClr val="FFFF00"/>
              </a:solidFill>
            </a:endParaRPr>
          </a:p>
          <a:p>
            <a:r>
              <a:rPr lang="en-CA" sz="2400" dirty="0" smtClean="0">
                <a:solidFill>
                  <a:srgbClr val="FFFF00"/>
                </a:solidFill>
              </a:rPr>
              <a:t>45 year old slag exhibits significant chemical and physical weathering</a:t>
            </a:r>
          </a:p>
          <a:p>
            <a:endParaRPr lang="en-CA" sz="2400" dirty="0" smtClean="0">
              <a:solidFill>
                <a:srgbClr val="FFFF00"/>
              </a:solidFill>
            </a:endParaRPr>
          </a:p>
          <a:p>
            <a:r>
              <a:rPr lang="en-CA" sz="2400" dirty="0" smtClean="0">
                <a:solidFill>
                  <a:srgbClr val="FFFF00"/>
                </a:solidFill>
              </a:rPr>
              <a:t>Slag is composed mainly of hibonite, perovskite, and glass</a:t>
            </a:r>
          </a:p>
          <a:p>
            <a:pPr marL="0" indent="0">
              <a:buNone/>
            </a:pPr>
            <a:endParaRPr lang="en-CA" sz="2400" dirty="0" smtClean="0">
              <a:solidFill>
                <a:srgbClr val="FFFF00"/>
              </a:solidFill>
            </a:endParaRPr>
          </a:p>
          <a:p>
            <a:r>
              <a:rPr lang="en-CA" sz="2400" dirty="0" smtClean="0">
                <a:solidFill>
                  <a:srgbClr val="FFFF00"/>
                </a:solidFill>
              </a:rPr>
              <a:t>Glass and perovskite phases are the most unstable under oxidizing, near surface conditions</a:t>
            </a:r>
          </a:p>
          <a:p>
            <a:pPr marL="0" indent="0">
              <a:buNone/>
            </a:pPr>
            <a:endParaRPr lang="en-CA" sz="2400" dirty="0" smtClean="0">
              <a:solidFill>
                <a:srgbClr val="FFFF00"/>
              </a:solidFill>
            </a:endParaRPr>
          </a:p>
          <a:p>
            <a:endParaRPr lang="en-CA" sz="2400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65" y="476560"/>
            <a:ext cx="6720840" cy="559831"/>
          </a:xfrm>
        </p:spPr>
        <p:txBody>
          <a:bodyPr>
            <a:normAutofit fontScale="90000"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Conclusions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836" y="1698171"/>
            <a:ext cx="7977674" cy="3004457"/>
          </a:xfrm>
        </p:spPr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FFFF00"/>
                </a:solidFill>
              </a:rPr>
              <a:t>Slag leachate is alkaline (pH 9) and contains very high concentrations of Al (2.5-8.5 mg/L), F (18-46 mg/L), and moderate levels of U (15-65 µg/L)</a:t>
            </a:r>
          </a:p>
          <a:p>
            <a:endParaRPr lang="en-CA" sz="2400" dirty="0">
              <a:solidFill>
                <a:srgbClr val="FFFF00"/>
              </a:solidFill>
            </a:endParaRPr>
          </a:p>
          <a:p>
            <a:r>
              <a:rPr lang="en-CA" sz="2400" dirty="0" smtClean="0">
                <a:solidFill>
                  <a:srgbClr val="FFFF00"/>
                </a:solidFill>
              </a:rPr>
              <a:t>Ferroniobium slag is a Technologically Enhanced Naturally Occurring Radioactive Material (TENORM) requiring environmental management</a:t>
            </a:r>
          </a:p>
          <a:p>
            <a:endParaRPr lang="en-CA" sz="2400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894" y="531780"/>
            <a:ext cx="4432041" cy="531842"/>
          </a:xfrm>
        </p:spPr>
        <p:txBody>
          <a:bodyPr>
            <a:noAutofit/>
          </a:bodyPr>
          <a:lstStyle/>
          <a:p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922" y="177285"/>
            <a:ext cx="7040391" cy="4684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7378" y="4796675"/>
            <a:ext cx="5262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http://niobec.com/2014/11/20-ans-transformation-niobec/.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6026" y="712426"/>
            <a:ext cx="2567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CA" sz="3600" b="1" dirty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293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95" y="181941"/>
            <a:ext cx="8062940" cy="1011205"/>
          </a:xfrm>
        </p:spPr>
        <p:txBody>
          <a:bodyPr>
            <a:noAutofit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Case study </a:t>
            </a:r>
            <a:br>
              <a:rPr lang="en-CA" sz="3200" b="1" dirty="0" smtClean="0">
                <a:solidFill>
                  <a:srgbClr val="FFFF00"/>
                </a:solidFill>
              </a:rPr>
            </a:br>
            <a:r>
              <a:rPr lang="en-CA" sz="3200" b="1" dirty="0" smtClean="0">
                <a:solidFill>
                  <a:srgbClr val="FFFF00"/>
                </a:solidFill>
              </a:rPr>
              <a:t>St-Lawrence Columbium mine, Oka, Quebec</a:t>
            </a:r>
            <a:endParaRPr lang="en-CA" sz="32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995" y="1306286"/>
            <a:ext cx="8352010" cy="373410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Archetypal carbonatite-hosted Nb deposit mined between 1961 and 1976</a:t>
            </a: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Different types of mine wastes and mine waters: pit lakes, waste rock, tailings, ferroniobium slag</a:t>
            </a:r>
          </a:p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Focus here on ferroniobium slag: its mineralogy, (radio)chemistry, and leachate chemistry</a:t>
            </a:r>
          </a:p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What are issues of potential environmental concern associated with the slag?</a:t>
            </a:r>
          </a:p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CA" dirty="0">
              <a:solidFill>
                <a:srgbClr val="FFFF00"/>
              </a:solidFill>
            </a:endParaRPr>
          </a:p>
          <a:p>
            <a:pPr>
              <a:buClr>
                <a:srgbClr val="EEECE1">
                  <a:lumMod val="50000"/>
                </a:srgbClr>
              </a:buClr>
            </a:pPr>
            <a:endParaRPr lang="en-CA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386" y="39450"/>
            <a:ext cx="7645050" cy="343105"/>
          </a:xfrm>
        </p:spPr>
        <p:txBody>
          <a:bodyPr>
            <a:normAutofit fontScale="90000"/>
          </a:bodyPr>
          <a:lstStyle/>
          <a:p>
            <a:pPr algn="l"/>
            <a:r>
              <a:rPr lang="en-CA" sz="2000" b="1" dirty="0" smtClean="0">
                <a:solidFill>
                  <a:srgbClr val="FFFF00"/>
                </a:solidFill>
              </a:rPr>
              <a:t>Simplified geology of the Oka carbonatite complex (from Lentz, 2006)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326" y="382555"/>
            <a:ext cx="6352402" cy="47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3" y="24384"/>
            <a:ext cx="7607808" cy="304800"/>
          </a:xfrm>
        </p:spPr>
        <p:txBody>
          <a:bodyPr>
            <a:noAutofit/>
          </a:bodyPr>
          <a:lstStyle/>
          <a:p>
            <a:pPr algn="l"/>
            <a:r>
              <a:rPr lang="en-CA" sz="2000" b="1" dirty="0" smtClean="0">
                <a:solidFill>
                  <a:srgbClr val="FFFF00"/>
                </a:solidFill>
              </a:rPr>
              <a:t>Airborne radiometric survey of the study area: equivalent thorium</a:t>
            </a:r>
            <a:endParaRPr lang="en-CA" sz="2000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2263408" y="-766518"/>
            <a:ext cx="4678144" cy="70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95" y="356803"/>
            <a:ext cx="8062940" cy="726615"/>
          </a:xfrm>
        </p:spPr>
        <p:txBody>
          <a:bodyPr>
            <a:noAutofit/>
          </a:bodyPr>
          <a:lstStyle/>
          <a:p>
            <a:r>
              <a:rPr lang="en-CA" sz="3200" b="1" dirty="0">
                <a:solidFill>
                  <a:srgbClr val="FFFF00"/>
                </a:solidFill>
              </a:rPr>
              <a:t>Pyrochlore : Nb ore </a:t>
            </a:r>
            <a:r>
              <a:rPr lang="en-CA" sz="3200" b="1" dirty="0" smtClean="0">
                <a:solidFill>
                  <a:srgbClr val="FFFF00"/>
                </a:solidFill>
              </a:rPr>
              <a:t>mineral</a:t>
            </a:r>
            <a:endParaRPr lang="en-CA" sz="32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5942" y="1193146"/>
            <a:ext cx="8808099" cy="35754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Formula: A</a:t>
            </a:r>
            <a:r>
              <a:rPr lang="en-CA" baseline="-25000" dirty="0" smtClean="0">
                <a:solidFill>
                  <a:srgbClr val="FFFF00"/>
                </a:solidFill>
              </a:rPr>
              <a:t>2-x</a:t>
            </a:r>
            <a:r>
              <a:rPr lang="en-CA" dirty="0" smtClean="0">
                <a:solidFill>
                  <a:srgbClr val="FFFF00"/>
                </a:solidFill>
              </a:rPr>
              <a:t>B</a:t>
            </a:r>
            <a:r>
              <a:rPr lang="en-CA" baseline="-25000" dirty="0" smtClean="0">
                <a:solidFill>
                  <a:srgbClr val="FFFF00"/>
                </a:solidFill>
              </a:rPr>
              <a:t>2</a:t>
            </a:r>
            <a:r>
              <a:rPr lang="en-CA" dirty="0" smtClean="0">
                <a:solidFill>
                  <a:srgbClr val="FFFF00"/>
                </a:solidFill>
              </a:rPr>
              <a:t>O</a:t>
            </a:r>
            <a:r>
              <a:rPr lang="en-CA" baseline="-25000" dirty="0" smtClean="0">
                <a:solidFill>
                  <a:srgbClr val="FFFF00"/>
                </a:solidFill>
              </a:rPr>
              <a:t>6</a:t>
            </a:r>
            <a:r>
              <a:rPr lang="en-CA" dirty="0" smtClean="0">
                <a:solidFill>
                  <a:srgbClr val="FFFF00"/>
                </a:solidFill>
              </a:rPr>
              <a:t>(OH,F)</a:t>
            </a: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A: Na, Ca, </a:t>
            </a:r>
            <a:r>
              <a:rPr lang="en-CA" dirty="0" err="1" smtClean="0">
                <a:solidFill>
                  <a:srgbClr val="FFFF00"/>
                </a:solidFill>
              </a:rPr>
              <a:t>Mn</a:t>
            </a:r>
            <a:r>
              <a:rPr lang="en-CA" dirty="0" smtClean="0">
                <a:solidFill>
                  <a:srgbClr val="FFFF00"/>
                </a:solidFill>
              </a:rPr>
              <a:t>, </a:t>
            </a:r>
            <a:r>
              <a:rPr lang="en-CA" dirty="0" err="1" smtClean="0">
                <a:solidFill>
                  <a:srgbClr val="FFFF00"/>
                </a:solidFill>
              </a:rPr>
              <a:t>Sr</a:t>
            </a:r>
            <a:r>
              <a:rPr lang="en-CA" dirty="0" smtClean="0">
                <a:solidFill>
                  <a:srgbClr val="FFFF00"/>
                </a:solidFill>
              </a:rPr>
              <a:t>, </a:t>
            </a:r>
            <a:r>
              <a:rPr lang="en-CA" dirty="0" smtClean="0">
                <a:solidFill>
                  <a:srgbClr val="FF0000"/>
                </a:solidFill>
              </a:rPr>
              <a:t>U, Th</a:t>
            </a:r>
            <a:r>
              <a:rPr lang="en-CA" dirty="0" smtClean="0">
                <a:solidFill>
                  <a:srgbClr val="FFFF00"/>
                </a:solidFill>
              </a:rPr>
              <a:t>, REE</a:t>
            </a: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B: Nb, Ta, </a:t>
            </a:r>
            <a:r>
              <a:rPr lang="en-CA" dirty="0" err="1" smtClean="0">
                <a:solidFill>
                  <a:srgbClr val="FFFF00"/>
                </a:solidFill>
              </a:rPr>
              <a:t>Ti</a:t>
            </a:r>
            <a:r>
              <a:rPr lang="en-CA" dirty="0" smtClean="0">
                <a:solidFill>
                  <a:srgbClr val="FFFF00"/>
                </a:solidFill>
              </a:rPr>
              <a:t>, Al, Fe, </a:t>
            </a:r>
            <a:r>
              <a:rPr lang="en-CA" dirty="0" err="1" smtClean="0">
                <a:solidFill>
                  <a:srgbClr val="FFFF00"/>
                </a:solidFill>
              </a:rPr>
              <a:t>Zr</a:t>
            </a:r>
            <a:endParaRPr lang="en-CA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CA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CA" dirty="0" smtClean="0">
                <a:solidFill>
                  <a:srgbClr val="FFFF00"/>
                </a:solidFill>
              </a:rPr>
              <a:t>Oka example (</a:t>
            </a:r>
            <a:r>
              <a:rPr lang="en-CA" sz="2000" dirty="0" err="1" smtClean="0">
                <a:solidFill>
                  <a:srgbClr val="FFFF00"/>
                </a:solidFill>
              </a:rPr>
              <a:t>Petruk</a:t>
            </a:r>
            <a:r>
              <a:rPr lang="en-CA" sz="2000" dirty="0" smtClean="0">
                <a:solidFill>
                  <a:srgbClr val="FFFF00"/>
                </a:solidFill>
              </a:rPr>
              <a:t> &amp; Owens, 1975</a:t>
            </a:r>
            <a:r>
              <a:rPr lang="en-CA" dirty="0" smtClean="0">
                <a:solidFill>
                  <a:srgbClr val="FFFF00"/>
                </a:solidFill>
              </a:rPr>
              <a:t>): </a:t>
            </a:r>
          </a:p>
          <a:p>
            <a:pPr marL="0" indent="0">
              <a:lnSpc>
                <a:spcPct val="80000"/>
              </a:lnSpc>
              <a:buNone/>
            </a:pPr>
            <a:endParaRPr lang="en-CA" dirty="0">
              <a:solidFill>
                <a:srgbClr val="FFFF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CA" sz="2400" dirty="0" smtClean="0">
                <a:solidFill>
                  <a:srgbClr val="FFFF00"/>
                </a:solidFill>
              </a:rPr>
              <a:t>Na</a:t>
            </a:r>
            <a:r>
              <a:rPr lang="en-CA" sz="2400" baseline="-25000" dirty="0" smtClean="0">
                <a:solidFill>
                  <a:srgbClr val="FFFF00"/>
                </a:solidFill>
              </a:rPr>
              <a:t>.15</a:t>
            </a:r>
            <a:r>
              <a:rPr lang="en-CA" sz="2400" dirty="0" smtClean="0">
                <a:solidFill>
                  <a:srgbClr val="FFFF00"/>
                </a:solidFill>
              </a:rPr>
              <a:t>Ca</a:t>
            </a:r>
            <a:r>
              <a:rPr lang="en-CA" sz="2400" baseline="-25000" dirty="0" smtClean="0">
                <a:solidFill>
                  <a:srgbClr val="FFFF00"/>
                </a:solidFill>
              </a:rPr>
              <a:t>.48</a:t>
            </a:r>
            <a:r>
              <a:rPr lang="en-CA" sz="2400" dirty="0" smtClean="0">
                <a:solidFill>
                  <a:srgbClr val="FFFF00"/>
                </a:solidFill>
              </a:rPr>
              <a:t>Sr</a:t>
            </a:r>
            <a:r>
              <a:rPr lang="en-CA" sz="2400" baseline="-25000" dirty="0" smtClean="0">
                <a:solidFill>
                  <a:srgbClr val="FFFF00"/>
                </a:solidFill>
              </a:rPr>
              <a:t>.01</a:t>
            </a:r>
            <a:r>
              <a:rPr lang="en-CA" sz="2400" dirty="0" smtClean="0">
                <a:solidFill>
                  <a:srgbClr val="FFFF00"/>
                </a:solidFill>
              </a:rPr>
              <a:t>Mn</a:t>
            </a:r>
            <a:r>
              <a:rPr lang="en-CA" sz="2400" baseline="-25000" dirty="0" smtClean="0">
                <a:solidFill>
                  <a:srgbClr val="FFFF00"/>
                </a:solidFill>
              </a:rPr>
              <a:t>.01</a:t>
            </a:r>
            <a:r>
              <a:rPr lang="en-CA" sz="2400" dirty="0" smtClean="0">
                <a:solidFill>
                  <a:srgbClr val="FFFF00"/>
                </a:solidFill>
              </a:rPr>
              <a:t>Fe</a:t>
            </a:r>
            <a:r>
              <a:rPr lang="en-CA" sz="2400" baseline="-25000" dirty="0" smtClean="0">
                <a:solidFill>
                  <a:srgbClr val="FFFF00"/>
                </a:solidFill>
              </a:rPr>
              <a:t>.16</a:t>
            </a:r>
            <a:r>
              <a:rPr lang="en-CA" sz="2400" dirty="0" smtClean="0">
                <a:solidFill>
                  <a:srgbClr val="FF0000"/>
                </a:solidFill>
              </a:rPr>
              <a:t>U</a:t>
            </a:r>
            <a:r>
              <a:rPr lang="en-CA" sz="2400" baseline="-25000" dirty="0" smtClean="0">
                <a:solidFill>
                  <a:srgbClr val="FF0000"/>
                </a:solidFill>
              </a:rPr>
              <a:t>.38</a:t>
            </a:r>
            <a:r>
              <a:rPr lang="en-CA" sz="2400" dirty="0" smtClean="0">
                <a:solidFill>
                  <a:srgbClr val="FFFF00"/>
                </a:solidFill>
              </a:rPr>
              <a:t>Ce</a:t>
            </a:r>
            <a:r>
              <a:rPr lang="en-CA" sz="2400" baseline="-25000" dirty="0" smtClean="0">
                <a:solidFill>
                  <a:srgbClr val="FFFF00"/>
                </a:solidFill>
              </a:rPr>
              <a:t>.08</a:t>
            </a:r>
            <a:r>
              <a:rPr lang="en-CA" sz="2400" dirty="0" smtClean="0">
                <a:solidFill>
                  <a:srgbClr val="FFFF00"/>
                </a:solidFill>
              </a:rPr>
              <a:t>Nd</a:t>
            </a:r>
            <a:r>
              <a:rPr lang="en-CA" sz="2400" baseline="-25000" dirty="0" smtClean="0">
                <a:solidFill>
                  <a:srgbClr val="FFFF00"/>
                </a:solidFill>
              </a:rPr>
              <a:t>.01</a:t>
            </a:r>
            <a:r>
              <a:rPr lang="en-CA" sz="2400" dirty="0" smtClean="0">
                <a:solidFill>
                  <a:srgbClr val="FFFF00"/>
                </a:solidFill>
              </a:rPr>
              <a:t>La</a:t>
            </a:r>
            <a:r>
              <a:rPr lang="en-CA" sz="2400" baseline="-25000" dirty="0" smtClean="0">
                <a:solidFill>
                  <a:srgbClr val="FFFF00"/>
                </a:solidFill>
              </a:rPr>
              <a:t>.02</a:t>
            </a:r>
            <a:r>
              <a:rPr lang="en-CA" sz="2400" dirty="0" smtClean="0">
                <a:solidFill>
                  <a:srgbClr val="FFFF00"/>
                </a:solidFill>
              </a:rPr>
              <a:t>Nb</a:t>
            </a:r>
            <a:r>
              <a:rPr lang="en-CA" sz="2400" baseline="-25000" dirty="0" smtClean="0">
                <a:solidFill>
                  <a:srgbClr val="FFFF00"/>
                </a:solidFill>
              </a:rPr>
              <a:t>1.66 </a:t>
            </a:r>
            <a:r>
              <a:rPr lang="en-CA" sz="2400" dirty="0" smtClean="0">
                <a:solidFill>
                  <a:srgbClr val="FFFF00"/>
                </a:solidFill>
              </a:rPr>
              <a:t>Ta</a:t>
            </a:r>
            <a:r>
              <a:rPr lang="en-CA" sz="2400" baseline="-25000" dirty="0" smtClean="0">
                <a:solidFill>
                  <a:srgbClr val="FFFF00"/>
                </a:solidFill>
              </a:rPr>
              <a:t>.05</a:t>
            </a:r>
            <a:r>
              <a:rPr lang="en-CA" sz="2400" dirty="0" smtClean="0">
                <a:solidFill>
                  <a:srgbClr val="FFFF00"/>
                </a:solidFill>
              </a:rPr>
              <a:t>Ti</a:t>
            </a:r>
            <a:r>
              <a:rPr lang="en-CA" sz="2400" baseline="-25000" dirty="0" smtClean="0">
                <a:solidFill>
                  <a:srgbClr val="FFFF00"/>
                </a:solidFill>
              </a:rPr>
              <a:t>.27</a:t>
            </a:r>
            <a:r>
              <a:rPr lang="en-CA" sz="2400" dirty="0" smtClean="0">
                <a:solidFill>
                  <a:srgbClr val="FFFF00"/>
                </a:solidFill>
              </a:rPr>
              <a:t>Zr</a:t>
            </a:r>
            <a:r>
              <a:rPr lang="en-CA" sz="2400" baseline="-25000" dirty="0" smtClean="0">
                <a:solidFill>
                  <a:srgbClr val="FFFF00"/>
                </a:solidFill>
              </a:rPr>
              <a:t>.01</a:t>
            </a:r>
            <a:r>
              <a:rPr lang="en-CA" sz="2400" dirty="0" smtClean="0">
                <a:solidFill>
                  <a:srgbClr val="FFFF00"/>
                </a:solidFill>
              </a:rPr>
              <a:t>O</a:t>
            </a:r>
            <a:r>
              <a:rPr lang="en-CA" sz="2400" baseline="-25000" dirty="0" smtClean="0">
                <a:solidFill>
                  <a:srgbClr val="FFFF00"/>
                </a:solidFill>
              </a:rPr>
              <a:t>6 </a:t>
            </a:r>
            <a:r>
              <a:rPr lang="en-CA" sz="2400" dirty="0" smtClean="0">
                <a:solidFill>
                  <a:srgbClr val="FFFF00"/>
                </a:solidFill>
              </a:rPr>
              <a:t>(OH,F)</a:t>
            </a:r>
            <a:endParaRPr lang="en-CA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CA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CA" dirty="0">
              <a:solidFill>
                <a:srgbClr val="FFFF00"/>
              </a:solidFill>
            </a:endParaRPr>
          </a:p>
          <a:p>
            <a:pPr>
              <a:buClr>
                <a:srgbClr val="EEECE1">
                  <a:lumMod val="50000"/>
                </a:srgbClr>
              </a:buClr>
            </a:pPr>
            <a:endParaRPr lang="en-CA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2" y="562614"/>
            <a:ext cx="8378739" cy="787721"/>
          </a:xfrm>
        </p:spPr>
        <p:txBody>
          <a:bodyPr>
            <a:noAutofit/>
          </a:bodyPr>
          <a:lstStyle/>
          <a:p>
            <a:r>
              <a:rPr lang="en-CA" sz="2800" b="1" dirty="0" smtClean="0">
                <a:solidFill>
                  <a:srgbClr val="FFFF00"/>
                </a:solidFill>
              </a:rPr>
              <a:t>Ferroniobium (</a:t>
            </a:r>
            <a:r>
              <a:rPr lang="en-CA" sz="2800" b="1" dirty="0" err="1" smtClean="0">
                <a:solidFill>
                  <a:srgbClr val="FFFF00"/>
                </a:solidFill>
              </a:rPr>
              <a:t>FeNb</a:t>
            </a:r>
            <a:r>
              <a:rPr lang="en-CA" sz="2800" b="1" dirty="0" smtClean="0">
                <a:solidFill>
                  <a:srgbClr val="FFFF00"/>
                </a:solidFill>
              </a:rPr>
              <a:t>) production via </a:t>
            </a:r>
            <a:br>
              <a:rPr lang="en-CA" sz="2800" b="1" dirty="0" smtClean="0">
                <a:solidFill>
                  <a:srgbClr val="FFFF00"/>
                </a:solidFill>
              </a:rPr>
            </a:br>
            <a:r>
              <a:rPr lang="en-CA" sz="2800" b="1" dirty="0" smtClean="0">
                <a:solidFill>
                  <a:srgbClr val="FFFF00"/>
                </a:solidFill>
              </a:rPr>
              <a:t>aluminothermic reduction of pyrochlore concentrate</a:t>
            </a:r>
            <a:endParaRPr lang="en-CA" sz="2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1224" y="3036438"/>
            <a:ext cx="1632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1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88" y="1790112"/>
            <a:ext cx="8462865" cy="3108205"/>
          </a:xfrm>
        </p:spPr>
        <p:txBody>
          <a:bodyPr>
            <a:normAutofit/>
          </a:bodyPr>
          <a:lstStyle/>
          <a:p>
            <a:r>
              <a:rPr lang="en-CA" sz="2800" dirty="0" smtClean="0">
                <a:solidFill>
                  <a:srgbClr val="FFFF00"/>
                </a:solidFill>
              </a:rPr>
              <a:t>Pyrochlore concentrate (&gt; 50% Nb</a:t>
            </a:r>
            <a:r>
              <a:rPr lang="en-CA" sz="2800" baseline="-25000" dirty="0" smtClean="0">
                <a:solidFill>
                  <a:srgbClr val="FFFF00"/>
                </a:solidFill>
              </a:rPr>
              <a:t>2</a:t>
            </a:r>
            <a:r>
              <a:rPr lang="en-CA" sz="2800" dirty="0" smtClean="0">
                <a:solidFill>
                  <a:srgbClr val="FFFF00"/>
                </a:solidFill>
              </a:rPr>
              <a:t>O</a:t>
            </a:r>
            <a:r>
              <a:rPr lang="en-CA" sz="2800" baseline="-25000" dirty="0" smtClean="0">
                <a:solidFill>
                  <a:srgbClr val="FFFF00"/>
                </a:solidFill>
              </a:rPr>
              <a:t>5</a:t>
            </a:r>
            <a:r>
              <a:rPr lang="en-CA" sz="2800" dirty="0" smtClean="0">
                <a:solidFill>
                  <a:srgbClr val="FFFF00"/>
                </a:solidFill>
              </a:rPr>
              <a:t>) contains pyrochlore ± apatite, mica, sulphide minerals</a:t>
            </a:r>
          </a:p>
          <a:p>
            <a:r>
              <a:rPr lang="en-CA" sz="2800" dirty="0" smtClean="0">
                <a:solidFill>
                  <a:srgbClr val="FFFF00"/>
                </a:solidFill>
              </a:rPr>
              <a:t>Reaction: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en-CA" sz="2800" dirty="0" smtClean="0">
                <a:solidFill>
                  <a:srgbClr val="FFFF00"/>
                </a:solidFill>
              </a:rPr>
              <a:t>    </a:t>
            </a:r>
            <a:r>
              <a:rPr lang="en-CA" sz="2400" dirty="0" smtClean="0">
                <a:solidFill>
                  <a:srgbClr val="FFFF00"/>
                </a:solidFill>
              </a:rPr>
              <a:t>concentrate </a:t>
            </a:r>
            <a:r>
              <a:rPr lang="en-CA" sz="2400" dirty="0">
                <a:solidFill>
                  <a:srgbClr val="FFFF00"/>
                </a:solidFill>
              </a:rPr>
              <a:t>+ Fe</a:t>
            </a:r>
            <a:r>
              <a:rPr lang="en-CA" sz="2400" baseline="-25000" dirty="0">
                <a:solidFill>
                  <a:srgbClr val="FFFF00"/>
                </a:solidFill>
              </a:rPr>
              <a:t>2</a:t>
            </a:r>
            <a:r>
              <a:rPr lang="en-CA" sz="2400" dirty="0">
                <a:solidFill>
                  <a:srgbClr val="FFFF00"/>
                </a:solidFill>
              </a:rPr>
              <a:t>O</a:t>
            </a:r>
            <a:r>
              <a:rPr lang="en-CA" sz="2400" baseline="-25000" dirty="0">
                <a:solidFill>
                  <a:srgbClr val="FFFF00"/>
                </a:solidFill>
              </a:rPr>
              <a:t>3</a:t>
            </a:r>
            <a:r>
              <a:rPr lang="en-CA" sz="2400" dirty="0">
                <a:solidFill>
                  <a:srgbClr val="FFFF00"/>
                </a:solidFill>
              </a:rPr>
              <a:t>  </a:t>
            </a:r>
            <a:r>
              <a:rPr lang="en-CA" sz="2400" dirty="0" smtClean="0">
                <a:solidFill>
                  <a:srgbClr val="FFFF00"/>
                </a:solidFill>
              </a:rPr>
              <a:t>+ </a:t>
            </a:r>
            <a:r>
              <a:rPr lang="en-CA" sz="2400" dirty="0">
                <a:solidFill>
                  <a:srgbClr val="FFFF00"/>
                </a:solidFill>
              </a:rPr>
              <a:t>Al + NaClO</a:t>
            </a:r>
            <a:r>
              <a:rPr lang="en-CA" sz="2400" baseline="-25000" dirty="0">
                <a:solidFill>
                  <a:srgbClr val="FFFF00"/>
                </a:solidFill>
              </a:rPr>
              <a:t>3</a:t>
            </a:r>
            <a:r>
              <a:rPr lang="en-CA" sz="2400" dirty="0">
                <a:solidFill>
                  <a:srgbClr val="FFFF00"/>
                </a:solidFill>
              </a:rPr>
              <a:t> + CaF</a:t>
            </a:r>
            <a:r>
              <a:rPr lang="en-CA" sz="2400" baseline="-25000" dirty="0">
                <a:solidFill>
                  <a:srgbClr val="FFFF00"/>
                </a:solidFill>
              </a:rPr>
              <a:t>2</a:t>
            </a:r>
            <a:r>
              <a:rPr lang="en-CA" sz="2400" dirty="0">
                <a:solidFill>
                  <a:srgbClr val="FFFF00"/>
                </a:solidFill>
              </a:rPr>
              <a:t> + CaO</a:t>
            </a:r>
            <a:r>
              <a:rPr lang="en-CA" sz="2400" dirty="0" smtClean="0">
                <a:solidFill>
                  <a:srgbClr val="FFFF00"/>
                </a:solidFill>
              </a:rPr>
              <a:t> </a:t>
            </a:r>
            <a:r>
              <a:rPr lang="en-CA" sz="2400" dirty="0">
                <a:solidFill>
                  <a:srgbClr val="FFFF00"/>
                </a:solidFill>
              </a:rPr>
              <a:t>= </a:t>
            </a:r>
            <a:r>
              <a:rPr lang="en-CA" sz="2400" dirty="0" err="1">
                <a:solidFill>
                  <a:srgbClr val="FFFF00"/>
                </a:solidFill>
              </a:rPr>
              <a:t>FeNb</a:t>
            </a:r>
            <a:r>
              <a:rPr lang="en-CA" sz="2400" dirty="0">
                <a:solidFill>
                  <a:srgbClr val="FFFF00"/>
                </a:solidFill>
              </a:rPr>
              <a:t> + slag</a:t>
            </a:r>
          </a:p>
          <a:p>
            <a:r>
              <a:rPr lang="en-CA" sz="2800" dirty="0" err="1" smtClean="0">
                <a:solidFill>
                  <a:srgbClr val="FFFF00"/>
                </a:solidFill>
              </a:rPr>
              <a:t>FeNb</a:t>
            </a:r>
            <a:r>
              <a:rPr lang="en-CA" sz="2800" dirty="0" smtClean="0">
                <a:solidFill>
                  <a:srgbClr val="FFFF00"/>
                </a:solidFill>
              </a:rPr>
              <a:t> is quite pure</a:t>
            </a:r>
          </a:p>
          <a:p>
            <a:r>
              <a:rPr lang="en-CA" sz="2800" dirty="0" smtClean="0">
                <a:solidFill>
                  <a:srgbClr val="FFFF00"/>
                </a:solidFill>
              </a:rPr>
              <a:t>Slag contains all the U and Th (and everything else)</a:t>
            </a:r>
            <a:endParaRPr lang="en-C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6569" y="737119"/>
            <a:ext cx="1849561" cy="970384"/>
          </a:xfrm>
        </p:spPr>
        <p:txBody>
          <a:bodyPr>
            <a:normAutofit/>
          </a:bodyPr>
          <a:lstStyle/>
          <a:p>
            <a:r>
              <a:rPr lang="en-CA" sz="2400" b="1" dirty="0" smtClean="0">
                <a:solidFill>
                  <a:srgbClr val="FFFF00"/>
                </a:solidFill>
              </a:rPr>
              <a:t>Slag melt button</a:t>
            </a:r>
            <a:endParaRPr lang="en-CA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124251"/>
            <a:ext cx="6316823" cy="4752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746" y="2236418"/>
            <a:ext cx="3733402" cy="28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63000">
              <a:schemeClr val="tx2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605" y="130630"/>
            <a:ext cx="7338060" cy="363894"/>
          </a:xfrm>
        </p:spPr>
        <p:txBody>
          <a:bodyPr>
            <a:noAutofit/>
          </a:bodyPr>
          <a:lstStyle/>
          <a:p>
            <a:r>
              <a:rPr lang="en-CA" sz="3200" b="1" dirty="0" smtClean="0">
                <a:solidFill>
                  <a:srgbClr val="FFFF00"/>
                </a:solidFill>
              </a:rPr>
              <a:t>Slag Mineralogy</a:t>
            </a:r>
            <a:endParaRPr lang="en-CA" sz="32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10" y="4060162"/>
            <a:ext cx="8847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FFFF00"/>
                </a:solidFill>
              </a:rPr>
              <a:t>Hib: hibonite                                                            calcium </a:t>
            </a:r>
            <a:r>
              <a:rPr lang="en-CA" dirty="0" err="1" smtClean="0">
                <a:solidFill>
                  <a:srgbClr val="FFFF00"/>
                </a:solidFill>
              </a:rPr>
              <a:t>zirconate</a:t>
            </a:r>
            <a:r>
              <a:rPr lang="en-CA" dirty="0" smtClean="0">
                <a:solidFill>
                  <a:srgbClr val="FFFF00"/>
                </a:solidFill>
              </a:rPr>
              <a:t> (not shown)</a:t>
            </a:r>
          </a:p>
          <a:p>
            <a:r>
              <a:rPr lang="en-CA" dirty="0" err="1" smtClean="0">
                <a:solidFill>
                  <a:srgbClr val="FFFF00"/>
                </a:solidFill>
              </a:rPr>
              <a:t>Prv</a:t>
            </a:r>
            <a:r>
              <a:rPr lang="en-CA" dirty="0" smtClean="0">
                <a:solidFill>
                  <a:srgbClr val="FFFF00"/>
                </a:solidFill>
              </a:rPr>
              <a:t>: REE-Al-Ca-</a:t>
            </a:r>
            <a:r>
              <a:rPr lang="en-CA" dirty="0" err="1" smtClean="0">
                <a:solidFill>
                  <a:srgbClr val="FFFF00"/>
                </a:solidFill>
              </a:rPr>
              <a:t>Ti</a:t>
            </a:r>
            <a:r>
              <a:rPr lang="en-CA" dirty="0">
                <a:solidFill>
                  <a:srgbClr val="FFFF00"/>
                </a:solidFill>
              </a:rPr>
              <a:t>-</a:t>
            </a:r>
            <a:r>
              <a:rPr lang="en-CA" dirty="0" smtClean="0">
                <a:solidFill>
                  <a:srgbClr val="FFFF00"/>
                </a:solidFill>
              </a:rPr>
              <a:t>perovskite                                  Mg-K-beta alumina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Ca-Al-glass</a:t>
            </a:r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6" y="634482"/>
            <a:ext cx="8912780" cy="3311788"/>
          </a:xfrm>
        </p:spPr>
      </p:pic>
    </p:spTree>
    <p:extLst>
      <p:ext uri="{BB962C8B-B14F-4D97-AF65-F5344CB8AC3E}">
        <p14:creationId xmlns:p14="http://schemas.microsoft.com/office/powerpoint/2010/main" val="26110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C@175 - PowerPoint Template #1 - Engli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GSC@175 - PowerPoint Template #1 - English</Template>
  <TotalTime>1263</TotalTime>
  <Words>460</Words>
  <Application>Microsoft Office PowerPoint</Application>
  <PresentationFormat>On-screen Show (16:9)</PresentationFormat>
  <Paragraphs>71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Myriad Pro</vt:lpstr>
      <vt:lpstr>Times New Roman</vt:lpstr>
      <vt:lpstr>Wingdings</vt:lpstr>
      <vt:lpstr>GSC@175 - PowerPoint Template #1 - English</vt:lpstr>
      <vt:lpstr>PowerPoint Presentation</vt:lpstr>
      <vt:lpstr>Carbonatites</vt:lpstr>
      <vt:lpstr>Case study  St-Lawrence Columbium mine, Oka, Quebec</vt:lpstr>
      <vt:lpstr>Simplified geology of the Oka carbonatite complex (from Lentz, 2006)</vt:lpstr>
      <vt:lpstr>Airborne radiometric survey of the study area: equivalent thorium</vt:lpstr>
      <vt:lpstr>Pyrochlore : Nb ore mineral</vt:lpstr>
      <vt:lpstr>Ferroniobium (FeNb) production via  aluminothermic reduction of pyrochlore concentrate</vt:lpstr>
      <vt:lpstr>Slag melt button</vt:lpstr>
      <vt:lpstr>Slag Mineralogy</vt:lpstr>
      <vt:lpstr>Slag Mineralogy</vt:lpstr>
      <vt:lpstr>Radiometric survey of the slag disposal area</vt:lpstr>
      <vt:lpstr>Longitudinal radiometric profile of slag disposal area </vt:lpstr>
      <vt:lpstr>Longitudinal radiometric profile of slag disposal area </vt:lpstr>
      <vt:lpstr>Field-scale slag leach experiment</vt:lpstr>
      <vt:lpstr>Evolution of leachate chemistry: conductivity Na-HCO3 type water</vt:lpstr>
      <vt:lpstr>Evolution of leachate chemistry: pH</vt:lpstr>
      <vt:lpstr>Evolution of leachate chemistry: F</vt:lpstr>
      <vt:lpstr>Evolution of leachate chemistry: Al</vt:lpstr>
      <vt:lpstr>Evolution of leachate chemistry: U</vt:lpstr>
      <vt:lpstr>Controls on leachate chemistry: F</vt:lpstr>
      <vt:lpstr>Controls on leachate chemistry: Al</vt:lpstr>
      <vt:lpstr>Controls on leachate chemistry: U speciation</vt:lpstr>
      <vt:lpstr>Conclusions</vt:lpstr>
      <vt:lpstr>Conclusions</vt:lpstr>
      <vt:lpstr>PowerPoint Presentation</vt:lpstr>
    </vt:vector>
  </TitlesOfParts>
  <Company>NRCan / RNCan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Champagne, Paul</dc:creator>
  <cp:lastModifiedBy>Desbarats, Alexandre</cp:lastModifiedBy>
  <cp:revision>124</cp:revision>
  <dcterms:created xsi:type="dcterms:W3CDTF">2017-05-02T19:16:45Z</dcterms:created>
  <dcterms:modified xsi:type="dcterms:W3CDTF">2019-09-13T18:15:58Z</dcterms:modified>
</cp:coreProperties>
</file>