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20"/>
  </p:notesMasterIdLst>
  <p:sldIdLst>
    <p:sldId id="256" r:id="rId2"/>
    <p:sldId id="268" r:id="rId3"/>
    <p:sldId id="272" r:id="rId4"/>
    <p:sldId id="275" r:id="rId5"/>
    <p:sldId id="299" r:id="rId6"/>
    <p:sldId id="301" r:id="rId7"/>
    <p:sldId id="300" r:id="rId8"/>
    <p:sldId id="302" r:id="rId9"/>
    <p:sldId id="265" r:id="rId10"/>
    <p:sldId id="306" r:id="rId11"/>
    <p:sldId id="298" r:id="rId12"/>
    <p:sldId id="303" r:id="rId13"/>
    <p:sldId id="309" r:id="rId14"/>
    <p:sldId id="304" r:id="rId15"/>
    <p:sldId id="305" r:id="rId16"/>
    <p:sldId id="307" r:id="rId17"/>
    <p:sldId id="310" r:id="rId18"/>
    <p:sldId id="30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8" autoAdjust="0"/>
    <p:restoredTop sz="94694" autoAdjust="0"/>
  </p:normalViewPr>
  <p:slideViewPr>
    <p:cSldViewPr snapToGrid="0">
      <p:cViewPr varScale="1">
        <p:scale>
          <a:sx n="104" d="100"/>
          <a:sy n="104" d="100"/>
        </p:scale>
        <p:origin x="12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8C8BE0-C5CA-40FF-98A9-91B8328276DC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C07D7FC-8B15-4955-B85B-3BF57C302A16}">
      <dgm:prSet/>
      <dgm:spPr/>
      <dgm:t>
        <a:bodyPr/>
        <a:lstStyle/>
        <a:p>
          <a:r>
            <a:rPr lang="en-US"/>
            <a:t>NSF Grant BCS 1917173.</a:t>
          </a:r>
        </a:p>
      </dgm:t>
    </dgm:pt>
    <dgm:pt modelId="{09F94E37-4F96-4754-889C-004B478C37C3}" type="parTrans" cxnId="{815EFCB4-0F29-4FA0-AC59-4A89C4947348}">
      <dgm:prSet/>
      <dgm:spPr/>
      <dgm:t>
        <a:bodyPr/>
        <a:lstStyle/>
        <a:p>
          <a:endParaRPr lang="en-US"/>
        </a:p>
      </dgm:t>
    </dgm:pt>
    <dgm:pt modelId="{170BCE0E-C312-4104-9ABD-5E222497A13A}" type="sibTrans" cxnId="{815EFCB4-0F29-4FA0-AC59-4A89C4947348}">
      <dgm:prSet/>
      <dgm:spPr/>
      <dgm:t>
        <a:bodyPr/>
        <a:lstStyle/>
        <a:p>
          <a:endParaRPr lang="en-US"/>
        </a:p>
      </dgm:t>
    </dgm:pt>
    <dgm:pt modelId="{4E684D70-E03C-4406-933D-A9558147FCD5}">
      <dgm:prSet/>
      <dgm:spPr/>
      <dgm:t>
        <a:bodyPr/>
        <a:lstStyle/>
        <a:p>
          <a:r>
            <a:rPr lang="en-US" dirty="0"/>
            <a:t>Elmira Wan and Andrei Sarna-</a:t>
          </a:r>
          <a:r>
            <a:rPr lang="en-US" b="0" i="0" dirty="0" err="1"/>
            <a:t>Wojcicki</a:t>
          </a:r>
          <a:r>
            <a:rPr lang="en-US" dirty="0"/>
            <a:t> for sharing data and providing a sample of WC-15.</a:t>
          </a:r>
        </a:p>
      </dgm:t>
    </dgm:pt>
    <dgm:pt modelId="{535C51E0-3F96-42DC-90BB-C795CE15D624}" type="parTrans" cxnId="{7587F6E9-AF19-4AD6-8F1B-18A4754D9341}">
      <dgm:prSet/>
      <dgm:spPr/>
      <dgm:t>
        <a:bodyPr/>
        <a:lstStyle/>
        <a:p>
          <a:endParaRPr lang="en-US"/>
        </a:p>
      </dgm:t>
    </dgm:pt>
    <dgm:pt modelId="{9702AF82-FA97-4A7E-8D07-756F61241598}" type="sibTrans" cxnId="{7587F6E9-AF19-4AD6-8F1B-18A4754D9341}">
      <dgm:prSet/>
      <dgm:spPr/>
      <dgm:t>
        <a:bodyPr/>
        <a:lstStyle/>
        <a:p>
          <a:endParaRPr lang="en-US"/>
        </a:p>
      </dgm:t>
    </dgm:pt>
    <dgm:pt modelId="{B808D9F9-50DB-4E7C-B5BA-29269D8F974B}">
      <dgm:prSet/>
      <dgm:spPr/>
      <dgm:t>
        <a:bodyPr/>
        <a:lstStyle/>
        <a:p>
          <a:r>
            <a:rPr lang="en-US" dirty="0"/>
            <a:t>Jeff Knott for discussions and sharing data.</a:t>
          </a:r>
        </a:p>
      </dgm:t>
    </dgm:pt>
    <dgm:pt modelId="{613EA8C5-F869-4299-BDFA-3F7A5139EE37}" type="parTrans" cxnId="{46E658FF-AD85-4F0B-9924-9B1B6F1C9464}">
      <dgm:prSet/>
      <dgm:spPr/>
      <dgm:t>
        <a:bodyPr/>
        <a:lstStyle/>
        <a:p>
          <a:endParaRPr lang="en-US"/>
        </a:p>
      </dgm:t>
    </dgm:pt>
    <dgm:pt modelId="{95AF2E3D-FC64-4FA4-B92B-30A06BBCC4FD}" type="sibTrans" cxnId="{46E658FF-AD85-4F0B-9924-9B1B6F1C9464}">
      <dgm:prSet/>
      <dgm:spPr/>
      <dgm:t>
        <a:bodyPr/>
        <a:lstStyle/>
        <a:p>
          <a:endParaRPr lang="en-US"/>
        </a:p>
      </dgm:t>
    </dgm:pt>
    <dgm:pt modelId="{AB7A552B-E5F2-43C5-9E52-DFEA02F034D2}">
      <dgm:prSet/>
      <dgm:spPr/>
      <dgm:t>
        <a:bodyPr/>
        <a:lstStyle/>
        <a:p>
          <a:r>
            <a:rPr lang="en-US" b="0" i="0" dirty="0"/>
            <a:t>Tule Springs Fossil Beds National Monument for sampling permit</a:t>
          </a:r>
          <a:endParaRPr lang="en-US" dirty="0"/>
        </a:p>
      </dgm:t>
    </dgm:pt>
    <dgm:pt modelId="{2DE2FC12-1B55-4AA2-83C4-E67179932F68}" type="parTrans" cxnId="{22D18968-FDD2-4542-94AA-E7D64624421B}">
      <dgm:prSet/>
      <dgm:spPr/>
      <dgm:t>
        <a:bodyPr/>
        <a:lstStyle/>
        <a:p>
          <a:endParaRPr lang="en-US"/>
        </a:p>
      </dgm:t>
    </dgm:pt>
    <dgm:pt modelId="{AB5154D2-4770-4D27-B4B8-1C6F49D89B6E}" type="sibTrans" cxnId="{22D18968-FDD2-4542-94AA-E7D64624421B}">
      <dgm:prSet/>
      <dgm:spPr/>
      <dgm:t>
        <a:bodyPr/>
        <a:lstStyle/>
        <a:p>
          <a:endParaRPr lang="en-US"/>
        </a:p>
      </dgm:t>
    </dgm:pt>
    <dgm:pt modelId="{5A5BE5D6-1BAA-3E47-9B38-20D07497A2CE}" type="pres">
      <dgm:prSet presAssocID="{2C8C8BE0-C5CA-40FF-98A9-91B8328276D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02251C2-DFC4-634C-B6D9-6147E71F843E}" type="pres">
      <dgm:prSet presAssocID="{AC07D7FC-8B15-4955-B85B-3BF57C302A16}" presName="hierRoot1" presStyleCnt="0"/>
      <dgm:spPr/>
    </dgm:pt>
    <dgm:pt modelId="{2BDD3718-22CE-3A40-A20A-15A8461C9C9F}" type="pres">
      <dgm:prSet presAssocID="{AC07D7FC-8B15-4955-B85B-3BF57C302A16}" presName="composite" presStyleCnt="0"/>
      <dgm:spPr/>
    </dgm:pt>
    <dgm:pt modelId="{1025B5DA-7F91-5C42-9DDF-E27CF4815591}" type="pres">
      <dgm:prSet presAssocID="{AC07D7FC-8B15-4955-B85B-3BF57C302A16}" presName="background" presStyleLbl="node0" presStyleIdx="0" presStyleCnt="4"/>
      <dgm:spPr/>
    </dgm:pt>
    <dgm:pt modelId="{B8B44971-ED36-984D-9D36-F67666D079CE}" type="pres">
      <dgm:prSet presAssocID="{AC07D7FC-8B15-4955-B85B-3BF57C302A16}" presName="text" presStyleLbl="fgAcc0" presStyleIdx="0" presStyleCnt="4">
        <dgm:presLayoutVars>
          <dgm:chPref val="3"/>
        </dgm:presLayoutVars>
      </dgm:prSet>
      <dgm:spPr/>
    </dgm:pt>
    <dgm:pt modelId="{24F1EB39-91BE-FD42-A061-97C55CCED137}" type="pres">
      <dgm:prSet presAssocID="{AC07D7FC-8B15-4955-B85B-3BF57C302A16}" presName="hierChild2" presStyleCnt="0"/>
      <dgm:spPr/>
    </dgm:pt>
    <dgm:pt modelId="{5F1CD28E-9614-5748-8CA8-C522E6C66B3B}" type="pres">
      <dgm:prSet presAssocID="{4E684D70-E03C-4406-933D-A9558147FCD5}" presName="hierRoot1" presStyleCnt="0"/>
      <dgm:spPr/>
    </dgm:pt>
    <dgm:pt modelId="{453A78AF-8524-4349-9600-71F215DF2F8A}" type="pres">
      <dgm:prSet presAssocID="{4E684D70-E03C-4406-933D-A9558147FCD5}" presName="composite" presStyleCnt="0"/>
      <dgm:spPr/>
    </dgm:pt>
    <dgm:pt modelId="{9F3F10DE-BC30-7646-B5C0-128D5169B121}" type="pres">
      <dgm:prSet presAssocID="{4E684D70-E03C-4406-933D-A9558147FCD5}" presName="background" presStyleLbl="node0" presStyleIdx="1" presStyleCnt="4"/>
      <dgm:spPr/>
    </dgm:pt>
    <dgm:pt modelId="{6B17C9A0-C49E-074B-B6AD-08A78C5195B0}" type="pres">
      <dgm:prSet presAssocID="{4E684D70-E03C-4406-933D-A9558147FCD5}" presName="text" presStyleLbl="fgAcc0" presStyleIdx="1" presStyleCnt="4">
        <dgm:presLayoutVars>
          <dgm:chPref val="3"/>
        </dgm:presLayoutVars>
      </dgm:prSet>
      <dgm:spPr/>
    </dgm:pt>
    <dgm:pt modelId="{F111EEA5-8015-394E-AD76-C32C7A90D578}" type="pres">
      <dgm:prSet presAssocID="{4E684D70-E03C-4406-933D-A9558147FCD5}" presName="hierChild2" presStyleCnt="0"/>
      <dgm:spPr/>
    </dgm:pt>
    <dgm:pt modelId="{12557EAA-1D84-7045-9B9D-839461A7F5DD}" type="pres">
      <dgm:prSet presAssocID="{B808D9F9-50DB-4E7C-B5BA-29269D8F974B}" presName="hierRoot1" presStyleCnt="0"/>
      <dgm:spPr/>
    </dgm:pt>
    <dgm:pt modelId="{D059087E-430F-6A46-ABAF-2FAAC465B49E}" type="pres">
      <dgm:prSet presAssocID="{B808D9F9-50DB-4E7C-B5BA-29269D8F974B}" presName="composite" presStyleCnt="0"/>
      <dgm:spPr/>
    </dgm:pt>
    <dgm:pt modelId="{58275E73-8027-444E-A603-BF61D591F332}" type="pres">
      <dgm:prSet presAssocID="{B808D9F9-50DB-4E7C-B5BA-29269D8F974B}" presName="background" presStyleLbl="node0" presStyleIdx="2" presStyleCnt="4"/>
      <dgm:spPr/>
    </dgm:pt>
    <dgm:pt modelId="{16EA6310-7751-C24C-B200-C953CE0C0792}" type="pres">
      <dgm:prSet presAssocID="{B808D9F9-50DB-4E7C-B5BA-29269D8F974B}" presName="text" presStyleLbl="fgAcc0" presStyleIdx="2" presStyleCnt="4">
        <dgm:presLayoutVars>
          <dgm:chPref val="3"/>
        </dgm:presLayoutVars>
      </dgm:prSet>
      <dgm:spPr/>
    </dgm:pt>
    <dgm:pt modelId="{2440BE8F-D001-8442-9799-014E0FD78372}" type="pres">
      <dgm:prSet presAssocID="{B808D9F9-50DB-4E7C-B5BA-29269D8F974B}" presName="hierChild2" presStyleCnt="0"/>
      <dgm:spPr/>
    </dgm:pt>
    <dgm:pt modelId="{883A6FA4-71B4-B94E-B1B0-B636078DF8C2}" type="pres">
      <dgm:prSet presAssocID="{AB7A552B-E5F2-43C5-9E52-DFEA02F034D2}" presName="hierRoot1" presStyleCnt="0"/>
      <dgm:spPr/>
    </dgm:pt>
    <dgm:pt modelId="{4780CDFC-517C-184A-8E39-6A67C313AFC9}" type="pres">
      <dgm:prSet presAssocID="{AB7A552B-E5F2-43C5-9E52-DFEA02F034D2}" presName="composite" presStyleCnt="0"/>
      <dgm:spPr/>
    </dgm:pt>
    <dgm:pt modelId="{23A76349-8E25-E24F-9CC3-A6712FD7A5FB}" type="pres">
      <dgm:prSet presAssocID="{AB7A552B-E5F2-43C5-9E52-DFEA02F034D2}" presName="background" presStyleLbl="node0" presStyleIdx="3" presStyleCnt="4"/>
      <dgm:spPr/>
    </dgm:pt>
    <dgm:pt modelId="{3D0F710F-EF6B-8F40-A7CE-D62D027BC5AD}" type="pres">
      <dgm:prSet presAssocID="{AB7A552B-E5F2-43C5-9E52-DFEA02F034D2}" presName="text" presStyleLbl="fgAcc0" presStyleIdx="3" presStyleCnt="4">
        <dgm:presLayoutVars>
          <dgm:chPref val="3"/>
        </dgm:presLayoutVars>
      </dgm:prSet>
      <dgm:spPr/>
    </dgm:pt>
    <dgm:pt modelId="{669AED40-805B-B446-A15B-BCCA453BB7FB}" type="pres">
      <dgm:prSet presAssocID="{AB7A552B-E5F2-43C5-9E52-DFEA02F034D2}" presName="hierChild2" presStyleCnt="0"/>
      <dgm:spPr/>
    </dgm:pt>
  </dgm:ptLst>
  <dgm:cxnLst>
    <dgm:cxn modelId="{9A8F9407-9F45-2345-B231-C6E1D44E6C18}" type="presOf" srcId="{AB7A552B-E5F2-43C5-9E52-DFEA02F034D2}" destId="{3D0F710F-EF6B-8F40-A7CE-D62D027BC5AD}" srcOrd="0" destOrd="0" presId="urn:microsoft.com/office/officeart/2005/8/layout/hierarchy1"/>
    <dgm:cxn modelId="{BDF26148-47CA-254C-B012-70C9FE476E44}" type="presOf" srcId="{B808D9F9-50DB-4E7C-B5BA-29269D8F974B}" destId="{16EA6310-7751-C24C-B200-C953CE0C0792}" srcOrd="0" destOrd="0" presId="urn:microsoft.com/office/officeart/2005/8/layout/hierarchy1"/>
    <dgm:cxn modelId="{22D18968-FDD2-4542-94AA-E7D64624421B}" srcId="{2C8C8BE0-C5CA-40FF-98A9-91B8328276DC}" destId="{AB7A552B-E5F2-43C5-9E52-DFEA02F034D2}" srcOrd="3" destOrd="0" parTransId="{2DE2FC12-1B55-4AA2-83C4-E67179932F68}" sibTransId="{AB5154D2-4770-4D27-B4B8-1C6F49D89B6E}"/>
    <dgm:cxn modelId="{54778CB3-9FD6-CB42-B01F-89ED286FD40C}" type="presOf" srcId="{AC07D7FC-8B15-4955-B85B-3BF57C302A16}" destId="{B8B44971-ED36-984D-9D36-F67666D079CE}" srcOrd="0" destOrd="0" presId="urn:microsoft.com/office/officeart/2005/8/layout/hierarchy1"/>
    <dgm:cxn modelId="{815EFCB4-0F29-4FA0-AC59-4A89C4947348}" srcId="{2C8C8BE0-C5CA-40FF-98A9-91B8328276DC}" destId="{AC07D7FC-8B15-4955-B85B-3BF57C302A16}" srcOrd="0" destOrd="0" parTransId="{09F94E37-4F96-4754-889C-004B478C37C3}" sibTransId="{170BCE0E-C312-4104-9ABD-5E222497A13A}"/>
    <dgm:cxn modelId="{D6466DBB-89D8-DF48-A1DE-364AFDCA1617}" type="presOf" srcId="{4E684D70-E03C-4406-933D-A9558147FCD5}" destId="{6B17C9A0-C49E-074B-B6AD-08A78C5195B0}" srcOrd="0" destOrd="0" presId="urn:microsoft.com/office/officeart/2005/8/layout/hierarchy1"/>
    <dgm:cxn modelId="{13A0F4D5-5806-FF42-977B-D1F348D25C41}" type="presOf" srcId="{2C8C8BE0-C5CA-40FF-98A9-91B8328276DC}" destId="{5A5BE5D6-1BAA-3E47-9B38-20D07497A2CE}" srcOrd="0" destOrd="0" presId="urn:microsoft.com/office/officeart/2005/8/layout/hierarchy1"/>
    <dgm:cxn modelId="{7587F6E9-AF19-4AD6-8F1B-18A4754D9341}" srcId="{2C8C8BE0-C5CA-40FF-98A9-91B8328276DC}" destId="{4E684D70-E03C-4406-933D-A9558147FCD5}" srcOrd="1" destOrd="0" parTransId="{535C51E0-3F96-42DC-90BB-C795CE15D624}" sibTransId="{9702AF82-FA97-4A7E-8D07-756F61241598}"/>
    <dgm:cxn modelId="{46E658FF-AD85-4F0B-9924-9B1B6F1C9464}" srcId="{2C8C8BE0-C5CA-40FF-98A9-91B8328276DC}" destId="{B808D9F9-50DB-4E7C-B5BA-29269D8F974B}" srcOrd="2" destOrd="0" parTransId="{613EA8C5-F869-4299-BDFA-3F7A5139EE37}" sibTransId="{95AF2E3D-FC64-4FA4-B92B-30A06BBCC4FD}"/>
    <dgm:cxn modelId="{8F1BC566-EE72-8E4F-B033-C3FEBE892CCC}" type="presParOf" srcId="{5A5BE5D6-1BAA-3E47-9B38-20D07497A2CE}" destId="{202251C2-DFC4-634C-B6D9-6147E71F843E}" srcOrd="0" destOrd="0" presId="urn:microsoft.com/office/officeart/2005/8/layout/hierarchy1"/>
    <dgm:cxn modelId="{1313F063-CFE9-8940-AA59-FA88D2C0EA7E}" type="presParOf" srcId="{202251C2-DFC4-634C-B6D9-6147E71F843E}" destId="{2BDD3718-22CE-3A40-A20A-15A8461C9C9F}" srcOrd="0" destOrd="0" presId="urn:microsoft.com/office/officeart/2005/8/layout/hierarchy1"/>
    <dgm:cxn modelId="{1D10BE26-B270-634D-8D4A-9FAE546F8F46}" type="presParOf" srcId="{2BDD3718-22CE-3A40-A20A-15A8461C9C9F}" destId="{1025B5DA-7F91-5C42-9DDF-E27CF4815591}" srcOrd="0" destOrd="0" presId="urn:microsoft.com/office/officeart/2005/8/layout/hierarchy1"/>
    <dgm:cxn modelId="{00ED36E3-DECC-D04C-A261-F25E3D7A395E}" type="presParOf" srcId="{2BDD3718-22CE-3A40-A20A-15A8461C9C9F}" destId="{B8B44971-ED36-984D-9D36-F67666D079CE}" srcOrd="1" destOrd="0" presId="urn:microsoft.com/office/officeart/2005/8/layout/hierarchy1"/>
    <dgm:cxn modelId="{5859F1CD-8F4E-1B4B-9C75-AABC92D0D413}" type="presParOf" srcId="{202251C2-DFC4-634C-B6D9-6147E71F843E}" destId="{24F1EB39-91BE-FD42-A061-97C55CCED137}" srcOrd="1" destOrd="0" presId="urn:microsoft.com/office/officeart/2005/8/layout/hierarchy1"/>
    <dgm:cxn modelId="{01CCC878-0DF5-504D-BEBA-AAFA1D44B862}" type="presParOf" srcId="{5A5BE5D6-1BAA-3E47-9B38-20D07497A2CE}" destId="{5F1CD28E-9614-5748-8CA8-C522E6C66B3B}" srcOrd="1" destOrd="0" presId="urn:microsoft.com/office/officeart/2005/8/layout/hierarchy1"/>
    <dgm:cxn modelId="{772BAB97-6656-574D-AFD7-5C6D818A07BE}" type="presParOf" srcId="{5F1CD28E-9614-5748-8CA8-C522E6C66B3B}" destId="{453A78AF-8524-4349-9600-71F215DF2F8A}" srcOrd="0" destOrd="0" presId="urn:microsoft.com/office/officeart/2005/8/layout/hierarchy1"/>
    <dgm:cxn modelId="{4D6501EA-CDC7-5E4C-A5C2-FC752FA9C89A}" type="presParOf" srcId="{453A78AF-8524-4349-9600-71F215DF2F8A}" destId="{9F3F10DE-BC30-7646-B5C0-128D5169B121}" srcOrd="0" destOrd="0" presId="urn:microsoft.com/office/officeart/2005/8/layout/hierarchy1"/>
    <dgm:cxn modelId="{D35CDE84-8D50-0B42-9AFD-905C5C8D6253}" type="presParOf" srcId="{453A78AF-8524-4349-9600-71F215DF2F8A}" destId="{6B17C9A0-C49E-074B-B6AD-08A78C5195B0}" srcOrd="1" destOrd="0" presId="urn:microsoft.com/office/officeart/2005/8/layout/hierarchy1"/>
    <dgm:cxn modelId="{2955F43D-9968-CC4A-A20C-B9DF8C7874D3}" type="presParOf" srcId="{5F1CD28E-9614-5748-8CA8-C522E6C66B3B}" destId="{F111EEA5-8015-394E-AD76-C32C7A90D578}" srcOrd="1" destOrd="0" presId="urn:microsoft.com/office/officeart/2005/8/layout/hierarchy1"/>
    <dgm:cxn modelId="{300AB401-5928-9A40-8666-4C70A3C6C888}" type="presParOf" srcId="{5A5BE5D6-1BAA-3E47-9B38-20D07497A2CE}" destId="{12557EAA-1D84-7045-9B9D-839461A7F5DD}" srcOrd="2" destOrd="0" presId="urn:microsoft.com/office/officeart/2005/8/layout/hierarchy1"/>
    <dgm:cxn modelId="{A3187DC4-C044-3842-8CCF-F9F37DB965BA}" type="presParOf" srcId="{12557EAA-1D84-7045-9B9D-839461A7F5DD}" destId="{D059087E-430F-6A46-ABAF-2FAAC465B49E}" srcOrd="0" destOrd="0" presId="urn:microsoft.com/office/officeart/2005/8/layout/hierarchy1"/>
    <dgm:cxn modelId="{FE5AA5C6-01F0-E14C-BE20-B2D30C3032E5}" type="presParOf" srcId="{D059087E-430F-6A46-ABAF-2FAAC465B49E}" destId="{58275E73-8027-444E-A603-BF61D591F332}" srcOrd="0" destOrd="0" presId="urn:microsoft.com/office/officeart/2005/8/layout/hierarchy1"/>
    <dgm:cxn modelId="{5215EF79-B8C9-1347-9A60-FB28C3BD5858}" type="presParOf" srcId="{D059087E-430F-6A46-ABAF-2FAAC465B49E}" destId="{16EA6310-7751-C24C-B200-C953CE0C0792}" srcOrd="1" destOrd="0" presId="urn:microsoft.com/office/officeart/2005/8/layout/hierarchy1"/>
    <dgm:cxn modelId="{56778FCB-E911-E349-9527-92926DA765D5}" type="presParOf" srcId="{12557EAA-1D84-7045-9B9D-839461A7F5DD}" destId="{2440BE8F-D001-8442-9799-014E0FD78372}" srcOrd="1" destOrd="0" presId="urn:microsoft.com/office/officeart/2005/8/layout/hierarchy1"/>
    <dgm:cxn modelId="{A59FA524-7BE9-054C-B77F-A672FEBE1C97}" type="presParOf" srcId="{5A5BE5D6-1BAA-3E47-9B38-20D07497A2CE}" destId="{883A6FA4-71B4-B94E-B1B0-B636078DF8C2}" srcOrd="3" destOrd="0" presId="urn:microsoft.com/office/officeart/2005/8/layout/hierarchy1"/>
    <dgm:cxn modelId="{C6C72DF7-AC86-7F46-84C3-FEB9C340BCDE}" type="presParOf" srcId="{883A6FA4-71B4-B94E-B1B0-B636078DF8C2}" destId="{4780CDFC-517C-184A-8E39-6A67C313AFC9}" srcOrd="0" destOrd="0" presId="urn:microsoft.com/office/officeart/2005/8/layout/hierarchy1"/>
    <dgm:cxn modelId="{FDBD2FF1-676D-0A42-B25E-4B8B35A59689}" type="presParOf" srcId="{4780CDFC-517C-184A-8E39-6A67C313AFC9}" destId="{23A76349-8E25-E24F-9CC3-A6712FD7A5FB}" srcOrd="0" destOrd="0" presId="urn:microsoft.com/office/officeart/2005/8/layout/hierarchy1"/>
    <dgm:cxn modelId="{9E3DB59C-4ECA-9545-9D37-25B7A53A62F0}" type="presParOf" srcId="{4780CDFC-517C-184A-8E39-6A67C313AFC9}" destId="{3D0F710F-EF6B-8F40-A7CE-D62D027BC5AD}" srcOrd="1" destOrd="0" presId="urn:microsoft.com/office/officeart/2005/8/layout/hierarchy1"/>
    <dgm:cxn modelId="{3F1D29E2-F723-2D4C-A9EA-B57A2E0882A6}" type="presParOf" srcId="{883A6FA4-71B4-B94E-B1B0-B636078DF8C2}" destId="{669AED40-805B-B446-A15B-BCCA453BB7F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5B5DA-7F91-5C42-9DDF-E27CF4815591}">
      <dsp:nvSpPr>
        <dsp:cNvPr id="0" name=""/>
        <dsp:cNvSpPr/>
      </dsp:nvSpPr>
      <dsp:spPr>
        <a:xfrm>
          <a:off x="3231" y="1052820"/>
          <a:ext cx="2307241" cy="14650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44971-ED36-984D-9D36-F67666D079CE}">
      <dsp:nvSpPr>
        <dsp:cNvPr id="0" name=""/>
        <dsp:cNvSpPr/>
      </dsp:nvSpPr>
      <dsp:spPr>
        <a:xfrm>
          <a:off x="259591" y="1296362"/>
          <a:ext cx="2307241" cy="1465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NSF Grant BCS 1917173.</a:t>
          </a:r>
        </a:p>
      </dsp:txBody>
      <dsp:txXfrm>
        <a:off x="302502" y="1339273"/>
        <a:ext cx="2221419" cy="1379276"/>
      </dsp:txXfrm>
    </dsp:sp>
    <dsp:sp modelId="{9F3F10DE-BC30-7646-B5C0-128D5169B121}">
      <dsp:nvSpPr>
        <dsp:cNvPr id="0" name=""/>
        <dsp:cNvSpPr/>
      </dsp:nvSpPr>
      <dsp:spPr>
        <a:xfrm>
          <a:off x="2823193" y="1052820"/>
          <a:ext cx="2307241" cy="14650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7C9A0-C49E-074B-B6AD-08A78C5195B0}">
      <dsp:nvSpPr>
        <dsp:cNvPr id="0" name=""/>
        <dsp:cNvSpPr/>
      </dsp:nvSpPr>
      <dsp:spPr>
        <a:xfrm>
          <a:off x="3079553" y="1296362"/>
          <a:ext cx="2307241" cy="1465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Elmira Wan and Andrei Sarna-</a:t>
          </a:r>
          <a:r>
            <a:rPr lang="en-US" sz="1800" b="0" i="0" kern="1200" dirty="0" err="1"/>
            <a:t>Wojcicki</a:t>
          </a:r>
          <a:r>
            <a:rPr lang="en-US" sz="1800" kern="1200" dirty="0"/>
            <a:t> for sharing data and providing a sample of WC-15.</a:t>
          </a:r>
        </a:p>
      </dsp:txBody>
      <dsp:txXfrm>
        <a:off x="3122464" y="1339273"/>
        <a:ext cx="2221419" cy="1379276"/>
      </dsp:txXfrm>
    </dsp:sp>
    <dsp:sp modelId="{58275E73-8027-444E-A603-BF61D591F332}">
      <dsp:nvSpPr>
        <dsp:cNvPr id="0" name=""/>
        <dsp:cNvSpPr/>
      </dsp:nvSpPr>
      <dsp:spPr>
        <a:xfrm>
          <a:off x="5643155" y="1052820"/>
          <a:ext cx="2307241" cy="14650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A6310-7751-C24C-B200-C953CE0C0792}">
      <dsp:nvSpPr>
        <dsp:cNvPr id="0" name=""/>
        <dsp:cNvSpPr/>
      </dsp:nvSpPr>
      <dsp:spPr>
        <a:xfrm>
          <a:off x="5899515" y="1296362"/>
          <a:ext cx="2307241" cy="1465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Jeff Knott for discussions and sharing data.</a:t>
          </a:r>
        </a:p>
      </dsp:txBody>
      <dsp:txXfrm>
        <a:off x="5942426" y="1339273"/>
        <a:ext cx="2221419" cy="1379276"/>
      </dsp:txXfrm>
    </dsp:sp>
    <dsp:sp modelId="{23A76349-8E25-E24F-9CC3-A6712FD7A5FB}">
      <dsp:nvSpPr>
        <dsp:cNvPr id="0" name=""/>
        <dsp:cNvSpPr/>
      </dsp:nvSpPr>
      <dsp:spPr>
        <a:xfrm>
          <a:off x="8463116" y="1052820"/>
          <a:ext cx="2307241" cy="14650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0F710F-EF6B-8F40-A7CE-D62D027BC5AD}">
      <dsp:nvSpPr>
        <dsp:cNvPr id="0" name=""/>
        <dsp:cNvSpPr/>
      </dsp:nvSpPr>
      <dsp:spPr>
        <a:xfrm>
          <a:off x="8719477" y="1296362"/>
          <a:ext cx="2307241" cy="1465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Tule Springs Fossil Beds National Monument for sampling permit</a:t>
          </a:r>
          <a:endParaRPr lang="en-US" sz="1800" kern="1200" dirty="0"/>
        </a:p>
      </dsp:txBody>
      <dsp:txXfrm>
        <a:off x="8762388" y="1339273"/>
        <a:ext cx="2221419" cy="1379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CC452-0457-AC4D-91DD-CD3DA65CD824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5CFEC-70BA-5349-8ACB-290101B7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7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Samples were processed first at Oxford University by Amber </a:t>
            </a:r>
            <a:r>
              <a:rPr lang="en-US" dirty="0" err="1"/>
              <a:t>Ciravolo</a:t>
            </a:r>
            <a:r>
              <a:rPr lang="en-US" dirty="0"/>
              <a:t> with</a:t>
            </a:r>
            <a:r>
              <a:rPr lang="en-US" baseline="0" dirty="0"/>
              <a:t> the help of Christine Lane using techniques modified from those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Blockley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</a:t>
            </a:r>
            <a:r>
              <a:rPr lang="en-US" dirty="0">
                <a:effectLst/>
              </a:rPr>
              <a:t>  </a:t>
            </a:r>
            <a:r>
              <a:rPr lang="en-US" dirty="0" err="1">
                <a:effectLst/>
              </a:rPr>
              <a:t>Ciravolo</a:t>
            </a:r>
            <a:r>
              <a:rPr lang="en-US" dirty="0">
                <a:effectLst/>
              </a:rPr>
              <a:t> set up a lab based on the Oxford</a:t>
            </a:r>
            <a:r>
              <a:rPr lang="en-US" baseline="0" dirty="0">
                <a:effectLst/>
              </a:rPr>
              <a:t> lab at UNLV and is now processing samples.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54E95-705C-4B67-8609-F7C21B759C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7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CFEC-70BA-5349-8ACB-290101B7AA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7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CFEC-70BA-5349-8ACB-290101B7AA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8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32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04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4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0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9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5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6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6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16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2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2453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7" r:id="rId5"/>
    <p:sldLayoutId id="2147483691" r:id="rId6"/>
    <p:sldLayoutId id="2147483692" r:id="rId7"/>
    <p:sldLayoutId id="2147483693" r:id="rId8"/>
    <p:sldLayoutId id="2147483696" r:id="rId9"/>
    <p:sldLayoutId id="2147483694" r:id="rId10"/>
    <p:sldLayoutId id="2147483695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36">
            <a:extLst>
              <a:ext uri="{FF2B5EF4-FFF2-40B4-BE49-F238E27FC236}">
                <a16:creationId xmlns:a16="http://schemas.microsoft.com/office/drawing/2014/main" id="{AD092E2B-B981-4163-B096-0C0C06D46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F2AC52-AED3-4C53-A8B7-7E269511C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1FB9E51-8600-44EB-8711-A624BF60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BFF231E-DFB9-4A60-ABEC-13B4DB9B5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rocky mountain&#10;&#10;Description automatically generated">
            <a:extLst>
              <a:ext uri="{FF2B5EF4-FFF2-40B4-BE49-F238E27FC236}">
                <a16:creationId xmlns:a16="http://schemas.microsoft.com/office/drawing/2014/main" id="{AFE8D17C-1D26-49AD-B4B4-C654C1292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r="610" b="-4"/>
          <a:stretch/>
        </p:blipFill>
        <p:spPr>
          <a:xfrm>
            <a:off x="446534" y="638175"/>
            <a:ext cx="3703319" cy="2744595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E423484-215C-44F6-AF6B-E4DBB3537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r="4570" b="-3"/>
          <a:stretch/>
        </p:blipFill>
        <p:spPr>
          <a:xfrm>
            <a:off x="446533" y="3475230"/>
            <a:ext cx="3703319" cy="292556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A96593A-C989-43FB-9E9F-EF593584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638175"/>
            <a:ext cx="7498616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7069D-A4C3-4AD9-AFB6-2EAC6F6F2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9243" y="1656292"/>
            <a:ext cx="6798608" cy="208586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FFFFFF"/>
                </a:solidFill>
              </a:rPr>
              <a:t>FIRST REPORT OF CRYPTOTEPHRA FROM THE LAS VEGAS FORMATION, TULE SPRINGS FOSSIL BEDS NATIONAL MONUMENT, NEVADA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ACF717-4F95-4471-B0D2-1C6459960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9243" y="3742162"/>
            <a:ext cx="6798608" cy="173365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Eugene Smith</a:t>
            </a:r>
          </a:p>
          <a:p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Stephen Rowland</a:t>
            </a:r>
          </a:p>
          <a:p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Racheal Johnsen</a:t>
            </a:r>
          </a:p>
          <a:p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Minghua ren</a:t>
            </a:r>
          </a:p>
          <a:p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Shelby fitch</a:t>
            </a:r>
          </a:p>
        </p:txBody>
      </p:sp>
      <p:pic>
        <p:nvPicPr>
          <p:cNvPr id="16" name="Picture 15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5D8956BD-848B-41B6-A5F7-391523658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59" y="4862169"/>
            <a:ext cx="1302566" cy="13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29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667D0-46FF-444D-A814-B25D94B3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A picture containing nature&#10;&#10;Description automatically generated">
            <a:extLst>
              <a:ext uri="{FF2B5EF4-FFF2-40B4-BE49-F238E27FC236}">
                <a16:creationId xmlns:a16="http://schemas.microsoft.com/office/drawing/2014/main" id="{234B37BD-D6BA-46F1-9FBC-4492F2BDE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94" y="860065"/>
            <a:ext cx="9314812" cy="5674970"/>
          </a:xfr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0E1F65C7-8459-4998-B8C6-E5CB679DE985}"/>
              </a:ext>
            </a:extLst>
          </p:cNvPr>
          <p:cNvSpPr/>
          <p:nvPr/>
        </p:nvSpPr>
        <p:spPr>
          <a:xfrm rot="21006348">
            <a:off x="3482688" y="2346587"/>
            <a:ext cx="3825510" cy="7251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0AAF7493-7E86-4248-A0B6-D5C07E748205}"/>
              </a:ext>
            </a:extLst>
          </p:cNvPr>
          <p:cNvSpPr/>
          <p:nvPr/>
        </p:nvSpPr>
        <p:spPr>
          <a:xfrm rot="21445994">
            <a:off x="3550473" y="3336927"/>
            <a:ext cx="3990783" cy="7651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5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Geochemistry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Major and Trace element chemistry. </a:t>
            </a:r>
          </a:p>
          <a:p>
            <a:r>
              <a:rPr lang="en-US" sz="2400" dirty="0"/>
              <a:t>Shards are mainly glass and provide excellent chemistry but are easily altered by both chemical and physical processes.</a:t>
            </a:r>
          </a:p>
          <a:p>
            <a:r>
              <a:rPr lang="en-US" sz="2400" dirty="0"/>
              <a:t>Comparison of chemistry of shards to possible source areas.  Rule out certain areas, accept others.</a:t>
            </a:r>
          </a:p>
          <a:p>
            <a:r>
              <a:rPr lang="en-US" sz="2400" dirty="0"/>
              <a:t>A convincing geochemical match must involve the use of many major and trace elements.</a:t>
            </a:r>
          </a:p>
          <a:p>
            <a:r>
              <a:rPr lang="en-US" sz="2400" dirty="0"/>
              <a:t>With small data sets, a match is based on visual comparison.  Bayesian statistics are useful in documenting source.</a:t>
            </a:r>
          </a:p>
        </p:txBody>
      </p:sp>
    </p:spTree>
    <p:extLst>
      <p:ext uri="{BB962C8B-B14F-4D97-AF65-F5344CB8AC3E}">
        <p14:creationId xmlns:p14="http://schemas.microsoft.com/office/powerpoint/2010/main" val="192284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08E43E-2D0D-0849-96E4-FFB721489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7353" r="6412" b="43800"/>
          <a:stretch/>
        </p:blipFill>
        <p:spPr>
          <a:xfrm>
            <a:off x="1964581" y="466164"/>
            <a:ext cx="9044078" cy="6607849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5444BA-78B0-9B47-9399-55087777A40E}"/>
              </a:ext>
            </a:extLst>
          </p:cNvPr>
          <p:cNvCxnSpPr>
            <a:cxnSpLocks/>
          </p:cNvCxnSpPr>
          <p:nvPr/>
        </p:nvCxnSpPr>
        <p:spPr>
          <a:xfrm>
            <a:off x="2925014" y="3446716"/>
            <a:ext cx="479394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1883C4-6BD7-D542-983C-AC29EB0F6D41}"/>
              </a:ext>
            </a:extLst>
          </p:cNvPr>
          <p:cNvCxnSpPr/>
          <p:nvPr/>
        </p:nvCxnSpPr>
        <p:spPr>
          <a:xfrm flipV="1">
            <a:off x="5610687" y="1036468"/>
            <a:ext cx="0" cy="4785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8EC8A8F-7A36-BF4B-A2EC-61C6488E5675}"/>
              </a:ext>
            </a:extLst>
          </p:cNvPr>
          <p:cNvSpPr/>
          <p:nvPr/>
        </p:nvSpPr>
        <p:spPr>
          <a:xfrm>
            <a:off x="8193741" y="1371600"/>
            <a:ext cx="2877671" cy="18288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0D2DF3-A113-DB4C-90D3-08DAF0E998BC}"/>
              </a:ext>
            </a:extLst>
          </p:cNvPr>
          <p:cNvSpPr txBox="1"/>
          <p:nvPr/>
        </p:nvSpPr>
        <p:spPr>
          <a:xfrm>
            <a:off x="9565341" y="1757083"/>
            <a:ext cx="94129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20 to 60 ka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10ADE-FA8B-448E-96F5-1F618B1DDD4C}"/>
              </a:ext>
            </a:extLst>
          </p:cNvPr>
          <p:cNvSpPr txBox="1"/>
          <p:nvPr/>
        </p:nvSpPr>
        <p:spPr>
          <a:xfrm>
            <a:off x="9333455" y="3238646"/>
            <a:ext cx="59824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575 ka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E07C3-DBB3-4062-9FB8-C8E698725E7C}"/>
              </a:ext>
            </a:extLst>
          </p:cNvPr>
          <p:cNvSpPr txBox="1"/>
          <p:nvPr/>
        </p:nvSpPr>
        <p:spPr>
          <a:xfrm>
            <a:off x="8320637" y="725269"/>
            <a:ext cx="252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sz="1100" dirty="0"/>
              <a:t>2</a:t>
            </a:r>
            <a:r>
              <a:rPr lang="en-US" dirty="0"/>
              <a:t>-31.68-27.58; Springer</a:t>
            </a:r>
          </a:p>
          <a:p>
            <a:r>
              <a:rPr lang="en-US" dirty="0"/>
              <a:t>et al. 2018</a:t>
            </a:r>
          </a:p>
        </p:txBody>
      </p:sp>
    </p:spTree>
    <p:extLst>
      <p:ext uri="{BB962C8B-B14F-4D97-AF65-F5344CB8AC3E}">
        <p14:creationId xmlns:p14="http://schemas.microsoft.com/office/powerpoint/2010/main" val="398657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25369-03D4-CC44-9249-5AB48792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Wilson creek tephra-mono craters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5D680-15B6-724F-9C74-E517439EE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19 tephra units representing eruptions from Mono Craters domes (</a:t>
            </a:r>
            <a:r>
              <a:rPr lang="en-US" sz="2000" dirty="0" err="1"/>
              <a:t>Marcaida</a:t>
            </a:r>
            <a:r>
              <a:rPr lang="en-US" sz="2000" dirty="0"/>
              <a:t> et al. 2019)</a:t>
            </a:r>
          </a:p>
          <a:p>
            <a:r>
              <a:rPr lang="en-US" sz="2000" dirty="0"/>
              <a:t>Age &lt; 23 to 62 ka</a:t>
            </a:r>
          </a:p>
          <a:p>
            <a:r>
              <a:rPr lang="en-US" sz="2000" dirty="0"/>
              <a:t>Units indistinguishable based on major element chemistry, high silica rhyolites</a:t>
            </a:r>
          </a:p>
          <a:p>
            <a:r>
              <a:rPr lang="en-US" sz="2000" dirty="0"/>
              <a:t>Use trace elements or titanomagnetite compositions (</a:t>
            </a:r>
            <a:r>
              <a:rPr lang="en-US" sz="2000" dirty="0" err="1"/>
              <a:t>Marcaida</a:t>
            </a:r>
            <a:r>
              <a:rPr lang="en-US" sz="2000" dirty="0"/>
              <a:t> et al. 2014)</a:t>
            </a:r>
          </a:p>
          <a:p>
            <a:r>
              <a:rPr lang="en-US" sz="2000" dirty="0"/>
              <a:t>But titanomagnetite not present in distal deposits so rely on trace elements.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6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B8A8737F-8ADA-46A0-949E-74C59E8E2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2149568-AD40-4185-9583-472DC9B5D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538554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A12C69A6-1001-4522-B08E-149C9C369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35" y="1536879"/>
            <a:ext cx="5201707" cy="3784241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840B283A-0C00-4360-AFE9-36C74D1C6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3" y="480060"/>
            <a:ext cx="5538554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8027D023-9CBD-43C8-84B1-7464A360DB6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1556167"/>
            <a:ext cx="5201707" cy="3732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4AEC51-0C2F-443B-A674-F1BF7F88435D}"/>
              </a:ext>
            </a:extLst>
          </p:cNvPr>
          <p:cNvSpPr txBox="1"/>
          <p:nvPr/>
        </p:nvSpPr>
        <p:spPr>
          <a:xfrm>
            <a:off x="3246288" y="55364"/>
            <a:ext cx="544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Wilson Creek Tephra from the Mono Craters, California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40D0E1-9BB5-49C0-A8FB-792FC06F3F92}"/>
              </a:ext>
            </a:extLst>
          </p:cNvPr>
          <p:cNvGrpSpPr/>
          <p:nvPr/>
        </p:nvGrpSpPr>
        <p:grpSpPr>
          <a:xfrm>
            <a:off x="7134226" y="2014538"/>
            <a:ext cx="3713996" cy="2271714"/>
            <a:chOff x="7134226" y="2014538"/>
            <a:chExt cx="3713996" cy="2271714"/>
          </a:xfrm>
        </p:grpSpPr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260FF9DE-6B9D-44CC-999B-CAE68778D57A}"/>
                </a:ext>
              </a:extLst>
            </p:cNvPr>
            <p:cNvSpPr/>
            <p:nvPr/>
          </p:nvSpPr>
          <p:spPr>
            <a:xfrm>
              <a:off x="7134226" y="2014538"/>
              <a:ext cx="114300" cy="12858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8833CAE4-1B91-4407-B5D0-735F008C7187}"/>
                </a:ext>
              </a:extLst>
            </p:cNvPr>
            <p:cNvSpPr/>
            <p:nvPr/>
          </p:nvSpPr>
          <p:spPr>
            <a:xfrm>
              <a:off x="7386639" y="2395538"/>
              <a:ext cx="114300" cy="12858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B106105F-E053-480A-9BDC-59145057FE35}"/>
                </a:ext>
              </a:extLst>
            </p:cNvPr>
            <p:cNvSpPr/>
            <p:nvPr/>
          </p:nvSpPr>
          <p:spPr>
            <a:xfrm>
              <a:off x="7891464" y="2995613"/>
              <a:ext cx="114300" cy="12858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94AD63A1-A693-4EAF-AB45-EF96D039CB87}"/>
                </a:ext>
              </a:extLst>
            </p:cNvPr>
            <p:cNvSpPr/>
            <p:nvPr/>
          </p:nvSpPr>
          <p:spPr>
            <a:xfrm>
              <a:off x="8405814" y="3448466"/>
              <a:ext cx="114300" cy="12858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A8AF9A15-D301-4FA8-B559-F16F76DB32D6}"/>
                </a:ext>
              </a:extLst>
            </p:cNvPr>
            <p:cNvSpPr/>
            <p:nvPr/>
          </p:nvSpPr>
          <p:spPr>
            <a:xfrm>
              <a:off x="8938153" y="3900488"/>
              <a:ext cx="114300" cy="12858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069692E3-61C0-40C6-8989-1668BF64E7F3}"/>
                </a:ext>
              </a:extLst>
            </p:cNvPr>
            <p:cNvSpPr/>
            <p:nvPr/>
          </p:nvSpPr>
          <p:spPr>
            <a:xfrm>
              <a:off x="9176659" y="4029076"/>
              <a:ext cx="114300" cy="12858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A1942BA4-F865-4B0D-848C-0997E3B48C94}"/>
                </a:ext>
              </a:extLst>
            </p:cNvPr>
            <p:cNvSpPr/>
            <p:nvPr/>
          </p:nvSpPr>
          <p:spPr>
            <a:xfrm>
              <a:off x="9451826" y="4093370"/>
              <a:ext cx="114300" cy="12858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6059D90E-182B-4FD6-AE12-AC0452AC5FEC}"/>
                </a:ext>
              </a:extLst>
            </p:cNvPr>
            <p:cNvSpPr/>
            <p:nvPr/>
          </p:nvSpPr>
          <p:spPr>
            <a:xfrm>
              <a:off x="10220249" y="4093370"/>
              <a:ext cx="114300" cy="12858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3BE61E31-F3D6-4810-AEA3-2724CC6DB3B6}"/>
                </a:ext>
              </a:extLst>
            </p:cNvPr>
            <p:cNvSpPr/>
            <p:nvPr/>
          </p:nvSpPr>
          <p:spPr>
            <a:xfrm>
              <a:off x="10458755" y="4157664"/>
              <a:ext cx="114300" cy="12858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FDF4F2E6-FC87-40E4-8C31-553583732DF2}"/>
                </a:ext>
              </a:extLst>
            </p:cNvPr>
            <p:cNvSpPr/>
            <p:nvPr/>
          </p:nvSpPr>
          <p:spPr>
            <a:xfrm>
              <a:off x="10733922" y="4157664"/>
              <a:ext cx="114300" cy="12858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iamond 34">
              <a:extLst>
                <a:ext uri="{FF2B5EF4-FFF2-40B4-BE49-F238E27FC236}">
                  <a16:creationId xmlns:a16="http://schemas.microsoft.com/office/drawing/2014/main" id="{13F73079-BE7B-4E2A-A3D3-EB1B558E4EBA}"/>
                </a:ext>
              </a:extLst>
            </p:cNvPr>
            <p:cNvSpPr/>
            <p:nvPr/>
          </p:nvSpPr>
          <p:spPr>
            <a:xfrm>
              <a:off x="8881003" y="2331244"/>
              <a:ext cx="114300" cy="12858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DD9A8C0-FBC7-4F7D-8A3F-17FEF0C39C9E}"/>
                </a:ext>
              </a:extLst>
            </p:cNvPr>
            <p:cNvSpPr txBox="1"/>
            <p:nvPr/>
          </p:nvSpPr>
          <p:spPr>
            <a:xfrm>
              <a:off x="8995303" y="2206477"/>
              <a:ext cx="1298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Tule Springs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2867566-BEA9-6942-A112-91B8F8F77DD0}"/>
              </a:ext>
            </a:extLst>
          </p:cNvPr>
          <p:cNvGrpSpPr/>
          <p:nvPr/>
        </p:nvGrpSpPr>
        <p:grpSpPr>
          <a:xfrm>
            <a:off x="2071126" y="556811"/>
            <a:ext cx="8049748" cy="5744377"/>
            <a:chOff x="2071126" y="556811"/>
            <a:chExt cx="8049748" cy="5744377"/>
          </a:xfrm>
        </p:grpSpPr>
        <p:pic>
          <p:nvPicPr>
            <p:cNvPr id="39" name="Picture 3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B909F67-4908-4016-A868-075B858A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126" y="556811"/>
              <a:ext cx="8049748" cy="574437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E31BAD-4338-4413-B9E2-77F9CD9383F3}"/>
                </a:ext>
              </a:extLst>
            </p:cNvPr>
            <p:cNvSpPr txBox="1"/>
            <p:nvPr/>
          </p:nvSpPr>
          <p:spPr>
            <a:xfrm>
              <a:off x="8033207" y="2761097"/>
              <a:ext cx="859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WC-1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D589073-CC83-4A90-8BF2-4756E23AF21B}"/>
                </a:ext>
              </a:extLst>
            </p:cNvPr>
            <p:cNvSpPr txBox="1"/>
            <p:nvPr/>
          </p:nvSpPr>
          <p:spPr>
            <a:xfrm>
              <a:off x="6529587" y="2575260"/>
              <a:ext cx="971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WC-5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679-F38C-40E8-8ACA-180FAE79E560}"/>
                </a:ext>
              </a:extLst>
            </p:cNvPr>
            <p:cNvSpPr txBox="1"/>
            <p:nvPr/>
          </p:nvSpPr>
          <p:spPr>
            <a:xfrm>
              <a:off x="7303535" y="2237059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WC-6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CD53B5-12EA-4E0C-A964-CA12BE304DF6}"/>
                </a:ext>
              </a:extLst>
            </p:cNvPr>
            <p:cNvSpPr txBox="1"/>
            <p:nvPr/>
          </p:nvSpPr>
          <p:spPr>
            <a:xfrm>
              <a:off x="6987692" y="3034567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WC-7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7D4385E-A372-41F3-B57A-2D35D08A1D17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7685534" y="2524126"/>
              <a:ext cx="7692" cy="3250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F031C79-9689-4EC9-B41F-60698F6FA574}"/>
                </a:ext>
              </a:extLst>
            </p:cNvPr>
            <p:cNvSpPr txBox="1"/>
            <p:nvPr/>
          </p:nvSpPr>
          <p:spPr>
            <a:xfrm>
              <a:off x="7943518" y="2117728"/>
              <a:ext cx="971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WC-15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88B7E36-B6D2-47B8-B158-D4CBD19E99A4}"/>
                </a:ext>
              </a:extLst>
            </p:cNvPr>
            <p:cNvSpPr/>
            <p:nvPr/>
          </p:nvSpPr>
          <p:spPr>
            <a:xfrm>
              <a:off x="8796706" y="2237059"/>
              <a:ext cx="169474" cy="173233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F7BAEDE-1AC7-40DC-BA37-9F80474137F2}"/>
              </a:ext>
            </a:extLst>
          </p:cNvPr>
          <p:cNvSpPr txBox="1"/>
          <p:nvPr/>
        </p:nvSpPr>
        <p:spPr>
          <a:xfrm>
            <a:off x="3126508" y="6497271"/>
            <a:ext cx="6380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REE data INAA from Andrei Sarna-Wojcicki and UNLV for WC-15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50DD699-18D5-46EA-A794-C0F317278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476899"/>
              </p:ext>
            </p:extLst>
          </p:nvPr>
        </p:nvGraphicFramePr>
        <p:xfrm>
          <a:off x="2032000" y="719667"/>
          <a:ext cx="8061570" cy="3967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190">
                  <a:extLst>
                    <a:ext uri="{9D8B030D-6E8A-4147-A177-3AD203B41FA5}">
                      <a16:colId xmlns:a16="http://schemas.microsoft.com/office/drawing/2014/main" val="1867846960"/>
                    </a:ext>
                  </a:extLst>
                </a:gridCol>
                <a:gridCol w="2687190">
                  <a:extLst>
                    <a:ext uri="{9D8B030D-6E8A-4147-A177-3AD203B41FA5}">
                      <a16:colId xmlns:a16="http://schemas.microsoft.com/office/drawing/2014/main" val="3371710003"/>
                    </a:ext>
                  </a:extLst>
                </a:gridCol>
                <a:gridCol w="2687190">
                  <a:extLst>
                    <a:ext uri="{9D8B030D-6E8A-4147-A177-3AD203B41FA5}">
                      <a16:colId xmlns:a16="http://schemas.microsoft.com/office/drawing/2014/main" val="2788061272"/>
                    </a:ext>
                  </a:extLst>
                </a:gridCol>
              </a:tblGrid>
              <a:tr h="373354">
                <a:tc>
                  <a:txBody>
                    <a:bodyPr/>
                    <a:lstStyle/>
                    <a:p>
                      <a:r>
                        <a:rPr lang="en-US" dirty="0"/>
                        <a:t>Wilson Creek Tephra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 U-Th </a:t>
                      </a:r>
                      <a:r>
                        <a:rPr lang="en-US" dirty="0" err="1"/>
                        <a:t>Marcaida</a:t>
                      </a:r>
                      <a:r>
                        <a:rPr lang="en-US" dirty="0"/>
                        <a:t> et al. 2019; Vazquez &amp; </a:t>
                      </a:r>
                      <a:r>
                        <a:rPr lang="en-US" dirty="0" err="1"/>
                        <a:t>Lidzbarski</a:t>
                      </a:r>
                      <a:r>
                        <a:rPr lang="en-US" dirty="0"/>
                        <a:t>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Tule Springs D2</a:t>
                      </a:r>
                    </a:p>
                    <a:p>
                      <a:r>
                        <a:rPr lang="en-US" dirty="0"/>
                        <a:t>Springer et al. 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568539"/>
                  </a:ext>
                </a:extLst>
              </a:tr>
              <a:tr h="373354">
                <a:tc>
                  <a:txBody>
                    <a:bodyPr/>
                    <a:lstStyle/>
                    <a:p>
                      <a:r>
                        <a:rPr lang="en-US" dirty="0"/>
                        <a:t>WC-1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&lt;23 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743924"/>
                  </a:ext>
                </a:extLst>
              </a:tr>
              <a:tr h="373354">
                <a:tc>
                  <a:txBody>
                    <a:bodyPr/>
                    <a:lstStyle/>
                    <a:p>
                      <a:r>
                        <a:rPr lang="en-US" dirty="0"/>
                        <a:t>WC-5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~23 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43676"/>
                  </a:ext>
                </a:extLst>
              </a:tr>
              <a:tr h="373354">
                <a:tc>
                  <a:txBody>
                    <a:bodyPr/>
                    <a:lstStyle/>
                    <a:p>
                      <a:r>
                        <a:rPr lang="en-US" dirty="0"/>
                        <a:t>WC-6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~23-27 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726072"/>
                  </a:ext>
                </a:extLst>
              </a:tr>
              <a:tr h="644419">
                <a:tc>
                  <a:txBody>
                    <a:bodyPr/>
                    <a:lstStyle/>
                    <a:p>
                      <a:r>
                        <a:rPr lang="en-US" dirty="0"/>
                        <a:t>WC-7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26.8 +/-2.1 ka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31.68-27.58 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818856"/>
                  </a:ext>
                </a:extLst>
              </a:tr>
              <a:tr h="644419">
                <a:tc>
                  <a:txBody>
                    <a:bodyPr/>
                    <a:lstStyle/>
                    <a:p>
                      <a:r>
                        <a:rPr lang="en-US" dirty="0"/>
                        <a:t>WC-8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34.1 +/- 1.2 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450421"/>
                  </a:ext>
                </a:extLst>
              </a:tr>
              <a:tr h="644419">
                <a:tc>
                  <a:txBody>
                    <a:bodyPr/>
                    <a:lstStyle/>
                    <a:p>
                      <a:r>
                        <a:rPr lang="en-US" dirty="0"/>
                        <a:t>WC-15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 +/- 1.9 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3596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90F4325-1739-4545-88AE-066351C7E938}"/>
              </a:ext>
            </a:extLst>
          </p:cNvPr>
          <p:cNvSpPr/>
          <p:nvPr/>
        </p:nvSpPr>
        <p:spPr>
          <a:xfrm>
            <a:off x="7314617" y="2511005"/>
            <a:ext cx="95250" cy="1004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6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B7C44-FA37-B042-9EAA-D81B5CFD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363" y="-702438"/>
            <a:ext cx="11029616" cy="118872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D39AFEEA-DD41-0248-8641-1F9772053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7" y="829559"/>
            <a:ext cx="7699082" cy="5970247"/>
          </a:xfrm>
        </p:spPr>
      </p:pic>
      <p:pic>
        <p:nvPicPr>
          <p:cNvPr id="7" name="Picture 6" descr="A close up of a hillside with trees and a mountain in the background&#10;&#10;Description automatically generated">
            <a:extLst>
              <a:ext uri="{FF2B5EF4-FFF2-40B4-BE49-F238E27FC236}">
                <a16:creationId xmlns:a16="http://schemas.microsoft.com/office/drawing/2014/main" id="{7A60089A-F073-6F46-87A8-5C0462EC5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069"/>
            <a:ext cx="3934042" cy="2611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5957A8-BB10-5642-A8B8-A895F9D51824}"/>
              </a:ext>
            </a:extLst>
          </p:cNvPr>
          <p:cNvSpPr txBox="1"/>
          <p:nvPr/>
        </p:nvSpPr>
        <p:spPr>
          <a:xfrm>
            <a:off x="452487" y="5410986"/>
            <a:ext cx="2605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Eruption 26.8 ka from the</a:t>
            </a:r>
          </a:p>
          <a:p>
            <a:r>
              <a:rPr lang="en-US" dirty="0"/>
              <a:t>Mono Craters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515DE-CDEB-9244-AC3A-0A1DE4EC9A5E}"/>
              </a:ext>
            </a:extLst>
          </p:cNvPr>
          <p:cNvSpPr txBox="1"/>
          <p:nvPr/>
        </p:nvSpPr>
        <p:spPr>
          <a:xfrm>
            <a:off x="4361340" y="1831560"/>
            <a:ext cx="2175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Shards from eruption</a:t>
            </a:r>
          </a:p>
          <a:p>
            <a:r>
              <a:rPr lang="en-US" dirty="0"/>
              <a:t>transported ~370 km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ABEBF83-35C4-584F-8543-1C4773CAB856}"/>
              </a:ext>
            </a:extLst>
          </p:cNvPr>
          <p:cNvSpPr/>
          <p:nvPr/>
        </p:nvSpPr>
        <p:spPr>
          <a:xfrm rot="1865013">
            <a:off x="5648828" y="2844939"/>
            <a:ext cx="1536569" cy="412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D3D32-2FEC-0746-BDC3-B486FCE926E9}"/>
              </a:ext>
            </a:extLst>
          </p:cNvPr>
          <p:cNvSpPr txBox="1"/>
          <p:nvPr/>
        </p:nvSpPr>
        <p:spPr>
          <a:xfrm>
            <a:off x="7993930" y="3162496"/>
            <a:ext cx="2832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Deposited in </a:t>
            </a:r>
            <a:r>
              <a:rPr lang="en-US" dirty="0" err="1"/>
              <a:t>paleowetlands</a:t>
            </a:r>
            <a:r>
              <a:rPr lang="en-US" dirty="0"/>
              <a:t> </a:t>
            </a:r>
          </a:p>
          <a:p>
            <a:r>
              <a:rPr lang="en-US" dirty="0"/>
              <a:t>At Tule Springs</a:t>
            </a:r>
          </a:p>
        </p:txBody>
      </p:sp>
      <p:pic>
        <p:nvPicPr>
          <p:cNvPr id="13" name="Picture 12" descr="A close up of a desert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B2168D15-36A7-5B4A-95EB-1D99FC8CF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930" y="3808827"/>
            <a:ext cx="3541312" cy="2361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794A8A-2F5D-4990-BBDB-1018E5DF6B06}"/>
              </a:ext>
            </a:extLst>
          </p:cNvPr>
          <p:cNvSpPr txBox="1"/>
          <p:nvPr/>
        </p:nvSpPr>
        <p:spPr>
          <a:xfrm>
            <a:off x="7430882" y="762560"/>
            <a:ext cx="443121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report of shards at Tule Springs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Best match is WC-7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Extends the range of Wilson Creek tephra</a:t>
            </a:r>
          </a:p>
          <a:p>
            <a:r>
              <a:rPr lang="en-US" dirty="0"/>
              <a:t>	into southern Nevada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differences in light REE content may</a:t>
            </a:r>
          </a:p>
          <a:p>
            <a:r>
              <a:rPr lang="en-US" dirty="0"/>
              <a:t>	help distinguish Wilson Creek units</a:t>
            </a:r>
          </a:p>
        </p:txBody>
      </p:sp>
    </p:spTree>
    <p:extLst>
      <p:ext uri="{BB962C8B-B14F-4D97-AF65-F5344CB8AC3E}">
        <p14:creationId xmlns:p14="http://schemas.microsoft.com/office/powerpoint/2010/main" val="289133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174F80-6897-4BBE-82CF-48700BB7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Summary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D1479-1EB1-449E-AC18-B3B2577C468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Cryptotephra provide a precise timeline or isochron to date and correlate sediments and test existing age models.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5AE1516-54CC-4ECC-802C-606E5AED8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31" y="1037806"/>
            <a:ext cx="6831503" cy="47649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3559E6-E713-48EC-B4AF-BAD672500E55}"/>
              </a:ext>
            </a:extLst>
          </p:cNvPr>
          <p:cNvSpPr/>
          <p:nvPr/>
        </p:nvSpPr>
        <p:spPr>
          <a:xfrm>
            <a:off x="7792630" y="2994053"/>
            <a:ext cx="4183582" cy="28261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9EC6A-5D79-0342-B453-EED1723B75BD}"/>
              </a:ext>
            </a:extLst>
          </p:cNvPr>
          <p:cNvSpPr txBox="1"/>
          <p:nvPr/>
        </p:nvSpPr>
        <p:spPr>
          <a:xfrm>
            <a:off x="7891042" y="2699640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26 ka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F33407-4923-494E-810E-B9F2CDA7DB6D}"/>
              </a:ext>
            </a:extLst>
          </p:cNvPr>
          <p:cNvCxnSpPr>
            <a:cxnSpLocks/>
          </p:cNvCxnSpPr>
          <p:nvPr/>
        </p:nvCxnSpPr>
        <p:spPr>
          <a:xfrm flipV="1">
            <a:off x="8400734" y="2850528"/>
            <a:ext cx="217544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937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8BFB-250B-6F40-9242-9954008DE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acknowlegements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114D6DD0-3DF8-49E7-AF92-70881187AF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301838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467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sh plu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361" y="1950635"/>
            <a:ext cx="5882773" cy="4423998"/>
          </a:xfrm>
          <a:prstGeom prst="rect">
            <a:avLst/>
          </a:prstGeom>
        </p:spPr>
      </p:pic>
      <p:pic>
        <p:nvPicPr>
          <p:cNvPr id="9" name="Picture 8" descr="bubb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1665"/>
            <a:ext cx="4989800" cy="5992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07" y="0"/>
            <a:ext cx="10128787" cy="1455888"/>
          </a:xfrm>
        </p:spPr>
        <p:txBody>
          <a:bodyPr/>
          <a:lstStyle/>
          <a:p>
            <a:pPr algn="r"/>
            <a:r>
              <a:rPr lang="en-US" dirty="0"/>
              <a:t>Formation of glass shards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28F495-5B41-4C64-BCFE-88AF0CF016E1}"/>
              </a:ext>
            </a:extLst>
          </p:cNvPr>
          <p:cNvSpPr txBox="1"/>
          <p:nvPr/>
        </p:nvSpPr>
        <p:spPr>
          <a:xfrm>
            <a:off x="4208882" y="-8348"/>
            <a:ext cx="307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is Cryptotephra?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06B99-7EC2-2E4C-9832-F9AC11B285F8}"/>
              </a:ext>
            </a:extLst>
          </p:cNvPr>
          <p:cNvSpPr txBox="1"/>
          <p:nvPr/>
        </p:nvSpPr>
        <p:spPr>
          <a:xfrm>
            <a:off x="1964805" y="464897"/>
            <a:ext cx="8262390" cy="92294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799" b="1" dirty="0"/>
              <a:t>Tephra (Shards and pyroclastic material) are deposited “geologically’</a:t>
            </a:r>
          </a:p>
          <a:p>
            <a:r>
              <a:rPr lang="en-US" sz="1799" b="1" dirty="0"/>
              <a:t>instantaneously over large areas.  Tephra layer or horizon provides a time</a:t>
            </a:r>
          </a:p>
          <a:p>
            <a:r>
              <a:rPr lang="en-US" sz="1799" b="1" dirty="0"/>
              <a:t>Line—an isochron—that can be used precisely date the enclosing sediment.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BDBACE-B85B-2642-89A5-162701195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33" y="-148042"/>
            <a:ext cx="9630331" cy="3207859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6B0C72A2-9DCC-D54C-AB47-46A76FFE7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33" y="2820599"/>
            <a:ext cx="9630331" cy="409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Tephra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Visible tephra layers—nearly pure volcanic material.</a:t>
            </a:r>
          </a:p>
          <a:p>
            <a:r>
              <a:rPr lang="en-US" dirty="0"/>
              <a:t>Cryptotephra—not visible, but 100s to 1000s of shards/gram</a:t>
            </a:r>
          </a:p>
          <a:p>
            <a:r>
              <a:rPr lang="en-US" dirty="0"/>
              <a:t>Extremely low abundance cryptotephra (ELA)-----less than 10 shards/gram.  Shards are small (&lt; 100 microns in size) and difficult to find and analyze.</a:t>
            </a:r>
          </a:p>
        </p:txBody>
      </p:sp>
      <p:pic>
        <p:nvPicPr>
          <p:cNvPr id="4" name="Picture 3" descr="IMG_094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557" y="-31689"/>
            <a:ext cx="6139557" cy="345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F80821-464D-4878-9394-B03913D8488E}"/>
              </a:ext>
            </a:extLst>
          </p:cNvPr>
          <p:cNvGrpSpPr/>
          <p:nvPr/>
        </p:nvGrpSpPr>
        <p:grpSpPr>
          <a:xfrm>
            <a:off x="4495801" y="-381000"/>
            <a:ext cx="6720614" cy="7009725"/>
            <a:chOff x="4495801" y="-381000"/>
            <a:chExt cx="6720614" cy="7009725"/>
          </a:xfrm>
        </p:grpSpPr>
        <p:grpSp>
          <p:nvGrpSpPr>
            <p:cNvPr id="7" name="Group 6"/>
            <p:cNvGrpSpPr/>
            <p:nvPr/>
          </p:nvGrpSpPr>
          <p:grpSpPr>
            <a:xfrm>
              <a:off x="4495801" y="-381000"/>
              <a:ext cx="6326221" cy="7009725"/>
              <a:chOff x="2235200" y="0"/>
              <a:chExt cx="4666741" cy="6901425"/>
            </a:xfrm>
          </p:grpSpPr>
          <p:pic>
            <p:nvPicPr>
              <p:cNvPr id="5" name="Picture 4" descr="Lake Malawi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5200" y="0"/>
                <a:ext cx="4666741" cy="685800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590416" y="6265333"/>
                <a:ext cx="1775416" cy="636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99" dirty="0">
                    <a:solidFill>
                      <a:schemeClr val="bg1"/>
                    </a:solidFill>
                  </a:rPr>
                  <a:t>LAKE MALAWI</a:t>
                </a:r>
              </a:p>
              <a:p>
                <a:r>
                  <a:rPr lang="en-US" sz="1799" dirty="0">
                    <a:solidFill>
                      <a:schemeClr val="bg1"/>
                    </a:solidFill>
                  </a:rPr>
                  <a:t>CORE; Lane et al. 2013 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FBEAE6-D931-4496-A3BB-CD63396CF141}"/>
                </a:ext>
              </a:extLst>
            </p:cNvPr>
            <p:cNvSpPr txBox="1"/>
            <p:nvPr/>
          </p:nvSpPr>
          <p:spPr>
            <a:xfrm>
              <a:off x="7803365" y="6095318"/>
              <a:ext cx="341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Lake Malawi Core; Lane et al. 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6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384349"/>
            <a:ext cx="10131425" cy="3649133"/>
          </a:xfrm>
        </p:spPr>
        <p:txBody>
          <a:bodyPr>
            <a:normAutofit fontScale="92500"/>
          </a:bodyPr>
          <a:lstStyle/>
          <a:p>
            <a:r>
              <a:rPr lang="en-US" dirty="0"/>
              <a:t>Sample processing and grain identification in the CLAGR Lab at UNLV.</a:t>
            </a:r>
          </a:p>
          <a:p>
            <a:r>
              <a:rPr lang="en-US" dirty="0"/>
              <a:t>Acid digestion using 1 M (10 %) </a:t>
            </a:r>
            <a:r>
              <a:rPr lang="en-US" dirty="0" err="1"/>
              <a:t>HCl</a:t>
            </a:r>
            <a:r>
              <a:rPr lang="en-US" dirty="0"/>
              <a:t>.</a:t>
            </a:r>
          </a:p>
          <a:p>
            <a:r>
              <a:rPr lang="en-US" dirty="0"/>
              <a:t>Sieving at 80 and 20 micrometers.</a:t>
            </a:r>
          </a:p>
          <a:p>
            <a:r>
              <a:rPr lang="en-US" dirty="0"/>
              <a:t>Density separation using LMT (Lithium </a:t>
            </a:r>
            <a:r>
              <a:rPr lang="en-US" dirty="0" err="1"/>
              <a:t>Metatungstate</a:t>
            </a:r>
            <a:r>
              <a:rPr lang="en-US" dirty="0"/>
              <a:t>).</a:t>
            </a:r>
          </a:p>
          <a:p>
            <a:r>
              <a:rPr lang="en-US" dirty="0"/>
              <a:t>Grains placed on epoxy rounds.</a:t>
            </a:r>
          </a:p>
          <a:p>
            <a:r>
              <a:rPr lang="en-US" dirty="0"/>
              <a:t>Identification of isotropic grains using petrographic microscope.  Epoxy rounds are polished and analyzed by EPMA at UNLV for major elements and LA-ICP-MS at Michigan State University for trace elements.</a:t>
            </a:r>
          </a:p>
          <a:p>
            <a:r>
              <a:rPr lang="en-US" dirty="0"/>
              <a:t>JEOL JXA-8900 Microprobe.</a:t>
            </a:r>
          </a:p>
          <a:p>
            <a:r>
              <a:rPr lang="en-US" dirty="0"/>
              <a:t>Thermo Scientific ICAP Q quadrapole ICP-MS coupled to a Photo Machines </a:t>
            </a:r>
            <a:r>
              <a:rPr lang="en-US" dirty="0" err="1"/>
              <a:t>Analyte</a:t>
            </a:r>
            <a:r>
              <a:rPr lang="en-US" dirty="0"/>
              <a:t> G2 193 nm eximer laser.</a:t>
            </a:r>
          </a:p>
          <a:p>
            <a:endParaRPr lang="en-US" dirty="0"/>
          </a:p>
        </p:txBody>
      </p:sp>
      <p:pic>
        <p:nvPicPr>
          <p:cNvPr id="15" name="Picture 14" descr="2017-03-14 09.40.0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138" y="3874568"/>
            <a:ext cx="5303879" cy="2983432"/>
          </a:xfrm>
          <a:prstGeom prst="rect">
            <a:avLst/>
          </a:prstGeom>
        </p:spPr>
      </p:pic>
      <p:pic>
        <p:nvPicPr>
          <p:cNvPr id="16" name="Picture 15" descr="2017-03-14 09.39.2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671" y="244237"/>
            <a:ext cx="5303879" cy="2983432"/>
          </a:xfrm>
          <a:prstGeom prst="rect">
            <a:avLst/>
          </a:prstGeom>
        </p:spPr>
      </p:pic>
      <p:pic>
        <p:nvPicPr>
          <p:cNvPr id="17" name="Picture 16" descr="icpms_lase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86" y="3696615"/>
            <a:ext cx="4311291" cy="2875597"/>
          </a:xfrm>
          <a:prstGeom prst="rect">
            <a:avLst/>
          </a:prstGeom>
        </p:spPr>
      </p:pic>
      <p:pic>
        <p:nvPicPr>
          <p:cNvPr id="18" name="Picture 17" descr="17-prob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86" y="81236"/>
            <a:ext cx="4195244" cy="31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1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F09E-51A9-D540-A9C5-318FD95A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26" y="-56536"/>
            <a:ext cx="11029616" cy="1188720"/>
          </a:xfrm>
        </p:spPr>
        <p:txBody>
          <a:bodyPr/>
          <a:lstStyle/>
          <a:p>
            <a:r>
              <a:rPr lang="en-US" dirty="0"/>
              <a:t>Tule Springs Fossil beds national monument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DF843E5F-1EC8-284A-BBD2-8306726DB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39" y="1132184"/>
            <a:ext cx="7582189" cy="5686642"/>
          </a:xfr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A02CF4C-EBB8-754E-AE89-92FE84073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9" y="1927064"/>
            <a:ext cx="2376977" cy="3003872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6BAE39CA-C5E2-3E4D-9AC6-8E309B14CF4B}"/>
              </a:ext>
            </a:extLst>
          </p:cNvPr>
          <p:cNvSpPr/>
          <p:nvPr/>
        </p:nvSpPr>
        <p:spPr>
          <a:xfrm rot="2540001">
            <a:off x="7662736" y="2754775"/>
            <a:ext cx="208344" cy="195612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3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3">
            <a:extLst>
              <a:ext uri="{FF2B5EF4-FFF2-40B4-BE49-F238E27FC236}">
                <a16:creationId xmlns:a16="http://schemas.microsoft.com/office/drawing/2014/main" id="{7B34D440-E359-4CB9-B8E8-81977A860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2195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 descr="A close up of an animal&#10;&#10;Description automatically generated">
            <a:extLst>
              <a:ext uri="{FF2B5EF4-FFF2-40B4-BE49-F238E27FC236}">
                <a16:creationId xmlns:a16="http://schemas.microsoft.com/office/drawing/2014/main" id="{2EE45C18-5514-41E7-A553-B120DBFC0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7" y="463168"/>
            <a:ext cx="3217333" cy="2799079"/>
          </a:xfrm>
          <a:prstGeom prst="rect">
            <a:avLst/>
          </a:prstGeom>
        </p:spPr>
      </p:pic>
      <p:pic>
        <p:nvPicPr>
          <p:cNvPr id="17" name="Picture 16" descr="A group of sheep eating grass on a sunny day&#10;&#10;Description automatically generated">
            <a:extLst>
              <a:ext uri="{FF2B5EF4-FFF2-40B4-BE49-F238E27FC236}">
                <a16:creationId xmlns:a16="http://schemas.microsoft.com/office/drawing/2014/main" id="{A0DDEBAF-6009-4DA5-B8AA-9624C189E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7" y="3752598"/>
            <a:ext cx="3217333" cy="2485389"/>
          </a:xfrm>
          <a:prstGeom prst="rect">
            <a:avLst/>
          </a:prstGeom>
        </p:spPr>
      </p:pic>
      <p:sp>
        <p:nvSpPr>
          <p:cNvPr id="37" name="Rectangle 25">
            <a:extLst>
              <a:ext uri="{FF2B5EF4-FFF2-40B4-BE49-F238E27FC236}">
                <a16:creationId xmlns:a16="http://schemas.microsoft.com/office/drawing/2014/main" id="{D288FC14-B788-4FBC-9C5E-BC4892F5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06" y="0"/>
            <a:ext cx="7571045" cy="6858000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1D903-9080-4838-A34A-68165F74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707" y="578599"/>
            <a:ext cx="6400367" cy="131008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Importance of Las Vegas Formation at Tule Springs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04C3662-5553-4890-8662-8EAF4E8DC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590" y="2194527"/>
            <a:ext cx="6397545" cy="406167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Middle Pleistocene to early Holocene in age (573-8.53 ka; Springer et al. 2018)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Preserves the deposits of an extensive desert wetland ecosystem that responded to past episodes of groundwater discharge (</a:t>
            </a:r>
            <a:r>
              <a:rPr lang="en-US" dirty="0" err="1"/>
              <a:t>paleowetlands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Contains a diverse fossil fauna dominated by </a:t>
            </a:r>
            <a:r>
              <a:rPr lang="en-US" i="1" dirty="0" err="1"/>
              <a:t>Mammuthus</a:t>
            </a:r>
            <a:r>
              <a:rPr lang="en-US" i="1" dirty="0"/>
              <a:t> </a:t>
            </a:r>
            <a:r>
              <a:rPr lang="en-US" i="1" dirty="0" err="1"/>
              <a:t>columbi</a:t>
            </a:r>
            <a:r>
              <a:rPr lang="en-US" i="1" dirty="0"/>
              <a:t> </a:t>
            </a:r>
            <a:r>
              <a:rPr lang="en-US" dirty="0"/>
              <a:t>(Columbian mammoth) and </a:t>
            </a:r>
            <a:r>
              <a:rPr lang="en-US" i="1" dirty="0" err="1"/>
              <a:t>Camelops</a:t>
            </a:r>
            <a:r>
              <a:rPr lang="en-US" i="1" dirty="0"/>
              <a:t> </a:t>
            </a:r>
            <a:r>
              <a:rPr lang="en-US" i="1" dirty="0" err="1"/>
              <a:t>hesternus</a:t>
            </a:r>
            <a:r>
              <a:rPr lang="en-US" dirty="0"/>
              <a:t> (yesterday’s camel) but with many other species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best studied reference section in the Southwest for the study of Late Pleistocene hydrologic and climatic changes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Important for communicating climate science and related fields to the general public as Tule Springs Fossil Beds National Monument and Ice Age Fossils State Park develop exhibits and interpretive trails 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96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FC7C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FC7C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FC7C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FC7C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F357D2B-1698-4E3E-B4B9-467CCCBFD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05" y="643467"/>
            <a:ext cx="7987190" cy="55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EC42C3-985A-40BB-99FB-5A9F7B443B95}"/>
              </a:ext>
            </a:extLst>
          </p:cNvPr>
          <p:cNvSpPr txBox="1"/>
          <p:nvPr/>
        </p:nvSpPr>
        <p:spPr>
          <a:xfrm>
            <a:off x="3611880" y="55364"/>
            <a:ext cx="517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 Vegas Formation Stratigraphy; Springer et al.,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BBBB9D-F8AD-43A4-96D5-AEE33A354FA8}"/>
              </a:ext>
            </a:extLst>
          </p:cNvPr>
          <p:cNvSpPr/>
          <p:nvPr/>
        </p:nvSpPr>
        <p:spPr>
          <a:xfrm>
            <a:off x="7692390" y="3177540"/>
            <a:ext cx="2640330" cy="208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997D1-3D5B-A44A-B77C-7DFE51DA9AD6}"/>
              </a:ext>
            </a:extLst>
          </p:cNvPr>
          <p:cNvSpPr txBox="1"/>
          <p:nvPr/>
        </p:nvSpPr>
        <p:spPr>
          <a:xfrm>
            <a:off x="5989795" y="2676216"/>
            <a:ext cx="559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26 ka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958A55-EED1-7C47-9318-2B94FB47BC09}"/>
              </a:ext>
            </a:extLst>
          </p:cNvPr>
          <p:cNvCxnSpPr>
            <a:cxnSpLocks/>
          </p:cNvCxnSpPr>
          <p:nvPr/>
        </p:nvCxnSpPr>
        <p:spPr>
          <a:xfrm flipV="1">
            <a:off x="8174957" y="2865516"/>
            <a:ext cx="217544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158F1B-8901-E14E-A204-C06D1473398F}"/>
              </a:ext>
            </a:extLst>
          </p:cNvPr>
          <p:cNvCxnSpPr>
            <a:cxnSpLocks/>
          </p:cNvCxnSpPr>
          <p:nvPr/>
        </p:nvCxnSpPr>
        <p:spPr>
          <a:xfrm flipV="1">
            <a:off x="6526434" y="2814715"/>
            <a:ext cx="28938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810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9">
            <a:extLst>
              <a:ext uri="{FF2B5EF4-FFF2-40B4-BE49-F238E27FC236}">
                <a16:creationId xmlns:a16="http://schemas.microsoft.com/office/drawing/2014/main" id="{7D541204-B666-420C-9DF1-C06950D2F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9E936-3736-4086-830C-07C1AA01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402" y="702155"/>
            <a:ext cx="3413405" cy="1461495"/>
          </a:xfrm>
        </p:spPr>
        <p:txBody>
          <a:bodyPr>
            <a:normAutofit/>
          </a:bodyPr>
          <a:lstStyle/>
          <a:p>
            <a:r>
              <a:rPr lang="en-US"/>
              <a:t>Sample collection</a:t>
            </a:r>
          </a:p>
        </p:txBody>
      </p:sp>
      <p:sp>
        <p:nvSpPr>
          <p:cNvPr id="48" name="Rectangle 41">
            <a:extLst>
              <a:ext uri="{FF2B5EF4-FFF2-40B4-BE49-F238E27FC236}">
                <a16:creationId xmlns:a16="http://schemas.microsoft.com/office/drawing/2014/main" id="{C487790A-E9D7-438A-90BB-9361BEF14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C84847AE-0FEA-43E8-8AA1-4169A6FDB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C0E6C8D-508A-44F8-BB9B-7911B0118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person standing in front of a large rock&#10;&#10;Description automatically generated">
            <a:extLst>
              <a:ext uri="{FF2B5EF4-FFF2-40B4-BE49-F238E27FC236}">
                <a16:creationId xmlns:a16="http://schemas.microsoft.com/office/drawing/2014/main" id="{F354E1E4-83E1-455F-9C44-A081DC725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r="19957" b="2"/>
          <a:stretch/>
        </p:blipFill>
        <p:spPr>
          <a:xfrm>
            <a:off x="446535" y="730001"/>
            <a:ext cx="3588442" cy="5571663"/>
          </a:xfrm>
          <a:prstGeom prst="rect">
            <a:avLst/>
          </a:prstGeom>
        </p:spPr>
      </p:pic>
      <p:pic>
        <p:nvPicPr>
          <p:cNvPr id="7" name="Picture 6" descr="A close up of a rock&#10;&#10;Description automatically generated">
            <a:extLst>
              <a:ext uri="{FF2B5EF4-FFF2-40B4-BE49-F238E27FC236}">
                <a16:creationId xmlns:a16="http://schemas.microsoft.com/office/drawing/2014/main" id="{AAC661C3-7CB9-43FC-8CEB-D2BF62D7E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4" r="15485" b="2"/>
          <a:stretch/>
        </p:blipFill>
        <p:spPr>
          <a:xfrm>
            <a:off x="4356709" y="729948"/>
            <a:ext cx="3588441" cy="5571772"/>
          </a:xfrm>
          <a:prstGeom prst="rect">
            <a:avLst/>
          </a:prstGeom>
        </p:spPr>
      </p:pic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9E3F14B1-DA8A-45DC-BB53-BF86BEFBF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7403" y="2340863"/>
            <a:ext cx="3413404" cy="4014089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1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A830180-FD4E-4864-A7DA-EA0E981465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481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8372723" y="850791"/>
            <a:ext cx="3202016" cy="419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Images of Tule Springs Shards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317606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3D3522"/>
      </a:dk2>
      <a:lt2>
        <a:srgbClr val="E8E4E2"/>
      </a:lt2>
      <a:accent1>
        <a:srgbClr val="38B3AD"/>
      </a:accent1>
      <a:accent2>
        <a:srgbClr val="3FABE9"/>
      </a:accent2>
      <a:accent3>
        <a:srgbClr val="6E8AEE"/>
      </a:accent3>
      <a:accent4>
        <a:srgbClr val="EB6F4E"/>
      </a:accent4>
      <a:accent5>
        <a:srgbClr val="D59529"/>
      </a:accent5>
      <a:accent6>
        <a:srgbClr val="A2A737"/>
      </a:accent6>
      <a:hlink>
        <a:srgbClr val="A7775B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770</Words>
  <Application>Microsoft Office PowerPoint</Application>
  <PresentationFormat>Widescreen</PresentationFormat>
  <Paragraphs>104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Gill Sans MT</vt:lpstr>
      <vt:lpstr>Wingdings</vt:lpstr>
      <vt:lpstr>Wingdings 2</vt:lpstr>
      <vt:lpstr>DividendVTI</vt:lpstr>
      <vt:lpstr>FIRST REPORT OF CRYPTOTEPHRA FROM THE LAS VEGAS FORMATION, TULE SPRINGS FOSSIL BEDS NATIONAL MONUMENT, NEVADA</vt:lpstr>
      <vt:lpstr>Formation of glass shards</vt:lpstr>
      <vt:lpstr>Types of Tephra Studies</vt:lpstr>
      <vt:lpstr>Sample Processing</vt:lpstr>
      <vt:lpstr>Tule Springs Fossil beds national monument</vt:lpstr>
      <vt:lpstr>Importance of Las Vegas Formation at Tule Springs</vt:lpstr>
      <vt:lpstr>PowerPoint Presentation</vt:lpstr>
      <vt:lpstr>Sample collection</vt:lpstr>
      <vt:lpstr>PowerPoint Presentation</vt:lpstr>
      <vt:lpstr>PowerPoint Presentation</vt:lpstr>
      <vt:lpstr>Geochemistry</vt:lpstr>
      <vt:lpstr>PowerPoint Presentation</vt:lpstr>
      <vt:lpstr>Wilson creek tephra-mono craters</vt:lpstr>
      <vt:lpstr>PowerPoint Presentation</vt:lpstr>
      <vt:lpstr>PowerPoint Presentation</vt:lpstr>
      <vt:lpstr>Summary</vt:lpstr>
      <vt:lpstr>Summary </vt:lpstr>
      <vt:lpstr>acknowlegements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REPORT OF CRYPTOTEPHRA FROM THE LAS VEGAS FORMATION, TULE SPRINGS FOSSIL BEDS NATIONAL MONUMENT, NEVADA</dc:title>
  <dc:creator>Eugene Smith</dc:creator>
  <cp:lastModifiedBy>Eugene Smith</cp:lastModifiedBy>
  <cp:revision>9</cp:revision>
  <dcterms:created xsi:type="dcterms:W3CDTF">2019-09-17T19:40:03Z</dcterms:created>
  <dcterms:modified xsi:type="dcterms:W3CDTF">2019-09-19T19:58:51Z</dcterms:modified>
</cp:coreProperties>
</file>