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1" r:id="rId2"/>
    <p:sldId id="257" r:id="rId3"/>
    <p:sldId id="258" r:id="rId4"/>
    <p:sldId id="260" r:id="rId5"/>
    <p:sldId id="262" r:id="rId6"/>
    <p:sldId id="263" r:id="rId7"/>
    <p:sldId id="270" r:id="rId8"/>
    <p:sldId id="264" r:id="rId9"/>
    <p:sldId id="256"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50" d="100"/>
          <a:sy n="50" d="100"/>
        </p:scale>
        <p:origin x="54" y="8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11/23/2019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11/23/2019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hyperlink" Target="http://www.mmdtkw.org/ALRIVes0904NWUSVolcanism.jp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41C4-F4E0-4F56-9418-BEDA1088E85C}"/>
              </a:ext>
            </a:extLst>
          </p:cNvPr>
          <p:cNvSpPr>
            <a:spLocks noGrp="1"/>
          </p:cNvSpPr>
          <p:nvPr>
            <p:ph type="title"/>
          </p:nvPr>
        </p:nvSpPr>
        <p:spPr>
          <a:xfrm>
            <a:off x="889610" y="57285"/>
            <a:ext cx="10131425" cy="1310641"/>
          </a:xfrm>
        </p:spPr>
        <p:txBody>
          <a:bodyPr/>
          <a:lstStyle/>
          <a:p>
            <a:r>
              <a:rPr lang="en-US" dirty="0"/>
              <a:t>Observations of Post impact volcanism Hiatus Within the  largest Impact Craters</a:t>
            </a:r>
          </a:p>
        </p:txBody>
      </p:sp>
      <p:sp>
        <p:nvSpPr>
          <p:cNvPr id="3" name="Content Placeholder 2">
            <a:extLst>
              <a:ext uri="{FF2B5EF4-FFF2-40B4-BE49-F238E27FC236}">
                <a16:creationId xmlns:a16="http://schemas.microsoft.com/office/drawing/2014/main" id="{C6946F8C-393D-476C-AFA5-5E48EB5A4D51}"/>
              </a:ext>
            </a:extLst>
          </p:cNvPr>
          <p:cNvSpPr>
            <a:spLocks noGrp="1"/>
          </p:cNvSpPr>
          <p:nvPr>
            <p:ph idx="1"/>
          </p:nvPr>
        </p:nvSpPr>
        <p:spPr>
          <a:xfrm>
            <a:off x="511628" y="1733165"/>
            <a:ext cx="11168743" cy="5210145"/>
          </a:xfrm>
        </p:spPr>
        <p:txBody>
          <a:bodyPr>
            <a:normAutofit/>
          </a:bodyPr>
          <a:lstStyle/>
          <a:p>
            <a:r>
              <a:rPr lang="en-US" dirty="0">
                <a:solidFill>
                  <a:srgbClr val="FFFF00"/>
                </a:solidFill>
              </a:rPr>
              <a:t>The hypothesis that large impacts initiate post impact volcanism is hotly debated.  This is a presentation of observations of post impact volcanism within the presumed crater rims of the largest known and some suspected impact craters on continental crust.  </a:t>
            </a:r>
            <a:br>
              <a:rPr lang="en-US" dirty="0">
                <a:solidFill>
                  <a:srgbClr val="FFFF00"/>
                </a:solidFill>
              </a:rPr>
            </a:br>
            <a:r>
              <a:rPr lang="en-US" dirty="0">
                <a:solidFill>
                  <a:srgbClr val="FFFF00"/>
                </a:solidFill>
              </a:rPr>
              <a:t>    Since 2007, I researched MAPCIS, a large impact crater in Australia of a presumed age between ~550Ma – 535Ma.  It is surrounded by Kalkarindji LIP ~510Ma and Mooracoochie volcanics ~517Ma.  Upon review of 1:250,000 geology maps and the literature, I found no evidence of volcanism in an area of over 300,000 km</a:t>
            </a:r>
            <a:r>
              <a:rPr lang="en-US" baseline="30000" dirty="0">
                <a:solidFill>
                  <a:srgbClr val="FFFF00"/>
                </a:solidFill>
              </a:rPr>
              <a:t>2 </a:t>
            </a:r>
            <a:r>
              <a:rPr lang="en-US" dirty="0">
                <a:solidFill>
                  <a:srgbClr val="FFFF00"/>
                </a:solidFill>
              </a:rPr>
              <a:t>within MAPCIS crater rim younger than the presumed impact event.  A review of the known largest confirmed impacts of Vredefort 2023Ma, Sudbury 1850Ma, Chicxulub 65Ma, and Acraman 590Ma as well as others such as Chesapeake Bay 35Ma and Beaverhead 600Ma show an absence or significant hiatus of volcanism post impact within the presumed crater rims.  Beaverhead impact in Idaho is interesting as it surrounded by volcanic events of the Northwest USA including the Yellowstone hotspot. Gravity images suggest that hotspot volcanism may have been deflected around the area of Beaverhead impact.</a:t>
            </a:r>
            <a:br>
              <a:rPr lang="en-US" dirty="0">
                <a:solidFill>
                  <a:srgbClr val="FFFF00"/>
                </a:solidFill>
              </a:rPr>
            </a:br>
            <a:r>
              <a:rPr lang="en-US" dirty="0">
                <a:solidFill>
                  <a:srgbClr val="FFFF00"/>
                </a:solidFill>
              </a:rPr>
              <a:t>    If these observations hold true, it could have implications in our understanding of the formation of stable buoyant continental crust.  Are large impacts part of the process necessary to form continental crustal cores or cratons and what could be the impact physics underlying it?   This opens this question to worldwide research to combine many disciplines of geology. </a:t>
            </a:r>
            <a:br>
              <a:rPr lang="en-US" dirty="0"/>
            </a:br>
            <a:endParaRPr lang="en-US" dirty="0"/>
          </a:p>
        </p:txBody>
      </p:sp>
      <p:sp>
        <p:nvSpPr>
          <p:cNvPr id="4" name="TextBox 3">
            <a:extLst>
              <a:ext uri="{FF2B5EF4-FFF2-40B4-BE49-F238E27FC236}">
                <a16:creationId xmlns:a16="http://schemas.microsoft.com/office/drawing/2014/main" id="{63A88048-C5E8-4808-8A77-AF3F8C1CBFFC}"/>
              </a:ext>
            </a:extLst>
          </p:cNvPr>
          <p:cNvSpPr txBox="1"/>
          <p:nvPr/>
        </p:nvSpPr>
        <p:spPr>
          <a:xfrm>
            <a:off x="3685735" y="1425211"/>
            <a:ext cx="4180114" cy="369332"/>
          </a:xfrm>
          <a:prstGeom prst="rect">
            <a:avLst/>
          </a:prstGeom>
          <a:noFill/>
        </p:spPr>
        <p:txBody>
          <a:bodyPr wrap="square" rtlCol="0">
            <a:spAutoFit/>
          </a:bodyPr>
          <a:lstStyle/>
          <a:p>
            <a:r>
              <a:rPr lang="en-US" dirty="0"/>
              <a:t>Connelly, Daniel P., MAPCIS Research  </a:t>
            </a:r>
          </a:p>
        </p:txBody>
      </p:sp>
    </p:spTree>
    <p:extLst>
      <p:ext uri="{BB962C8B-B14F-4D97-AF65-F5344CB8AC3E}">
        <p14:creationId xmlns:p14="http://schemas.microsoft.com/office/powerpoint/2010/main" val="3380831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E7BD8-DAB3-4968-994D-3047C4979579}"/>
              </a:ext>
            </a:extLst>
          </p:cNvPr>
          <p:cNvSpPr>
            <a:spLocks noGrp="1"/>
          </p:cNvSpPr>
          <p:nvPr>
            <p:ph type="title"/>
          </p:nvPr>
        </p:nvSpPr>
        <p:spPr>
          <a:xfrm>
            <a:off x="800101" y="295275"/>
            <a:ext cx="10513893" cy="1456267"/>
          </a:xfrm>
        </p:spPr>
        <p:txBody>
          <a:bodyPr>
            <a:normAutofit fontScale="90000"/>
          </a:bodyPr>
          <a:lstStyle/>
          <a:p>
            <a:r>
              <a:rPr lang="en-US" sz="4000" dirty="0">
                <a:solidFill>
                  <a:srgbClr val="FFFF00"/>
                </a:solidFill>
              </a:rPr>
              <a:t>Volcanism map of Pacific northwest and the Bouguer Gravity map of the Beaverhead region</a:t>
            </a:r>
          </a:p>
        </p:txBody>
      </p:sp>
      <p:pic>
        <p:nvPicPr>
          <p:cNvPr id="5" name="Content Placeholder 4" descr="A close up of a map&#10;&#10;Description automatically generated">
            <a:extLst>
              <a:ext uri="{FF2B5EF4-FFF2-40B4-BE49-F238E27FC236}">
                <a16:creationId xmlns:a16="http://schemas.microsoft.com/office/drawing/2014/main" id="{DA5E2339-D2C9-4804-8921-EE3EB854FFE6}"/>
              </a:ext>
            </a:extLst>
          </p:cNvPr>
          <p:cNvPicPr>
            <a:picLocks noGrp="1" noChangeAspect="1"/>
          </p:cNvPicPr>
          <p:nvPr>
            <p:ph idx="1"/>
          </p:nvPr>
        </p:nvPicPr>
        <p:blipFill>
          <a:blip r:embed="rId2"/>
          <a:stretch>
            <a:fillRect/>
          </a:stretch>
        </p:blipFill>
        <p:spPr>
          <a:xfrm>
            <a:off x="676607" y="1832687"/>
            <a:ext cx="5878513" cy="4748030"/>
          </a:xfrm>
        </p:spPr>
      </p:pic>
      <p:pic>
        <p:nvPicPr>
          <p:cNvPr id="7" name="Picture 6" descr="A screen shot of a computer&#10;&#10;Description automatically generated">
            <a:extLst>
              <a:ext uri="{FF2B5EF4-FFF2-40B4-BE49-F238E27FC236}">
                <a16:creationId xmlns:a16="http://schemas.microsoft.com/office/drawing/2014/main" id="{B0A6764F-5392-48AA-B31D-00DCDC206224}"/>
              </a:ext>
            </a:extLst>
          </p:cNvPr>
          <p:cNvPicPr>
            <a:picLocks noChangeAspect="1"/>
          </p:cNvPicPr>
          <p:nvPr/>
        </p:nvPicPr>
        <p:blipFill>
          <a:blip r:embed="rId3"/>
          <a:stretch>
            <a:fillRect/>
          </a:stretch>
        </p:blipFill>
        <p:spPr>
          <a:xfrm>
            <a:off x="6929438" y="1832687"/>
            <a:ext cx="4585955" cy="4787980"/>
          </a:xfrm>
          <a:prstGeom prst="rect">
            <a:avLst/>
          </a:prstGeom>
        </p:spPr>
      </p:pic>
      <p:sp>
        <p:nvSpPr>
          <p:cNvPr id="10" name="Rectangle 4">
            <a:extLst>
              <a:ext uri="{FF2B5EF4-FFF2-40B4-BE49-F238E27FC236}">
                <a16:creationId xmlns:a16="http://schemas.microsoft.com/office/drawing/2014/main" id="{DD966772-3C71-4EDC-9F56-2CFE9C924818}"/>
              </a:ext>
            </a:extLst>
          </p:cNvPr>
          <p:cNvSpPr>
            <a:spLocks noChangeArrowheads="1"/>
          </p:cNvSpPr>
          <p:nvPr/>
        </p:nvSpPr>
        <p:spPr bwMode="auto">
          <a:xfrm>
            <a:off x="800101" y="6254948"/>
            <a:ext cx="5386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ttp://www.mmdtkw.org/ALRIVes0904NWUSVolcanism.jpg</a:t>
            </a:r>
            <a:r>
              <a:rPr kumimoji="0" lang="en-US" altLang="en-US" sz="1100" b="0" i="0" u="none" strike="noStrike" cap="none" normalizeH="0" baseline="0" dirty="0">
                <a:ln>
                  <a:noFill/>
                </a:ln>
                <a:solidFill>
                  <a:schemeClr val="bg1"/>
                </a:solidFill>
                <a:effectLst/>
                <a:latin typeface="Arial" panose="020B0604020202020204" pitchFamily="34" charset="0"/>
              </a:rPr>
              <a:t> </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75437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id="{50308633-B582-4A26-BBF4-84A2FB93C488}"/>
              </a:ext>
            </a:extLst>
          </p:cNvPr>
          <p:cNvPicPr>
            <a:picLocks noGrp="1" noChangeAspect="1"/>
          </p:cNvPicPr>
          <p:nvPr>
            <p:ph idx="1"/>
          </p:nvPr>
        </p:nvPicPr>
        <p:blipFill>
          <a:blip r:embed="rId2"/>
          <a:stretch>
            <a:fillRect/>
          </a:stretch>
        </p:blipFill>
        <p:spPr>
          <a:xfrm>
            <a:off x="214313" y="228889"/>
            <a:ext cx="8101012" cy="6493010"/>
          </a:xfrm>
        </p:spPr>
      </p:pic>
      <p:sp>
        <p:nvSpPr>
          <p:cNvPr id="2" name="Title 1">
            <a:extLst>
              <a:ext uri="{FF2B5EF4-FFF2-40B4-BE49-F238E27FC236}">
                <a16:creationId xmlns:a16="http://schemas.microsoft.com/office/drawing/2014/main" id="{E95A610C-D9FC-4C27-BD35-E45D3CF875B8}"/>
              </a:ext>
            </a:extLst>
          </p:cNvPr>
          <p:cNvSpPr>
            <a:spLocks noGrp="1"/>
          </p:cNvSpPr>
          <p:nvPr>
            <p:ph type="title"/>
          </p:nvPr>
        </p:nvSpPr>
        <p:spPr>
          <a:xfrm>
            <a:off x="8600899" y="1695450"/>
            <a:ext cx="3014133" cy="2968978"/>
          </a:xfrm>
          <a:solidFill>
            <a:schemeClr val="bg1">
              <a:lumMod val="95000"/>
              <a:lumOff val="5000"/>
            </a:schemeClr>
          </a:solidFill>
        </p:spPr>
        <p:txBody>
          <a:bodyPr>
            <a:noAutofit/>
          </a:bodyPr>
          <a:lstStyle/>
          <a:p>
            <a:r>
              <a:rPr lang="en-US" sz="3200" b="1" dirty="0">
                <a:solidFill>
                  <a:srgbClr val="FFFF00"/>
                </a:solidFill>
              </a:rPr>
              <a:t>The maps together give a clearer picture</a:t>
            </a:r>
          </a:p>
        </p:txBody>
      </p:sp>
    </p:spTree>
    <p:extLst>
      <p:ext uri="{BB962C8B-B14F-4D97-AF65-F5344CB8AC3E}">
        <p14:creationId xmlns:p14="http://schemas.microsoft.com/office/powerpoint/2010/main" val="248908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CDA4-5512-4DB0-BBAD-C1B5430A76C7}"/>
              </a:ext>
            </a:extLst>
          </p:cNvPr>
          <p:cNvSpPr>
            <a:spLocks noGrp="1"/>
          </p:cNvSpPr>
          <p:nvPr>
            <p:ph type="title"/>
          </p:nvPr>
        </p:nvSpPr>
        <p:spPr>
          <a:xfrm>
            <a:off x="800100" y="180976"/>
            <a:ext cx="10131425" cy="1162050"/>
          </a:xfrm>
        </p:spPr>
        <p:txBody>
          <a:bodyPr>
            <a:normAutofit/>
          </a:bodyPr>
          <a:lstStyle/>
          <a:p>
            <a:pPr algn="ctr"/>
            <a:r>
              <a:rPr lang="en-US" sz="4000" dirty="0"/>
              <a:t>Biases</a:t>
            </a:r>
          </a:p>
        </p:txBody>
      </p:sp>
      <p:sp>
        <p:nvSpPr>
          <p:cNvPr id="3" name="Content Placeholder 2">
            <a:extLst>
              <a:ext uri="{FF2B5EF4-FFF2-40B4-BE49-F238E27FC236}">
                <a16:creationId xmlns:a16="http://schemas.microsoft.com/office/drawing/2014/main" id="{8BA4CBF6-D1A4-44B4-A2C1-7ED033E86F34}"/>
              </a:ext>
            </a:extLst>
          </p:cNvPr>
          <p:cNvSpPr>
            <a:spLocks noGrp="1"/>
          </p:cNvSpPr>
          <p:nvPr>
            <p:ph idx="1"/>
          </p:nvPr>
        </p:nvSpPr>
        <p:spPr>
          <a:xfrm>
            <a:off x="800100" y="865718"/>
            <a:ext cx="10591800" cy="3520546"/>
          </a:xfrm>
        </p:spPr>
        <p:txBody>
          <a:bodyPr>
            <a:normAutofit/>
          </a:bodyPr>
          <a:lstStyle/>
          <a:p>
            <a:r>
              <a:rPr lang="en-US" sz="3200" dirty="0"/>
              <a:t>1. Selection bias:  I studied the impacts I am familiar with and had the possibility of good volcanic mapping.</a:t>
            </a:r>
          </a:p>
          <a:p>
            <a:r>
              <a:rPr lang="en-US" sz="3200" dirty="0"/>
              <a:t>2. Survivor bias:  Impacts destroyed  partially or completely by subsequent volcanism are less likely to be found or confirmed.</a:t>
            </a:r>
          </a:p>
        </p:txBody>
      </p:sp>
      <p:sp>
        <p:nvSpPr>
          <p:cNvPr id="4" name="TextBox 3">
            <a:extLst>
              <a:ext uri="{FF2B5EF4-FFF2-40B4-BE49-F238E27FC236}">
                <a16:creationId xmlns:a16="http://schemas.microsoft.com/office/drawing/2014/main" id="{1564C211-AED7-47C2-BDD4-A97052C3A227}"/>
              </a:ext>
            </a:extLst>
          </p:cNvPr>
          <p:cNvSpPr txBox="1"/>
          <p:nvPr/>
        </p:nvSpPr>
        <p:spPr>
          <a:xfrm>
            <a:off x="1114425" y="4039954"/>
            <a:ext cx="10277475" cy="2062103"/>
          </a:xfrm>
          <a:prstGeom prst="rect">
            <a:avLst/>
          </a:prstGeom>
          <a:noFill/>
        </p:spPr>
        <p:txBody>
          <a:bodyPr wrap="square" rtlCol="0">
            <a:spAutoFit/>
          </a:bodyPr>
          <a:lstStyle/>
          <a:p>
            <a:r>
              <a:rPr lang="en-US" sz="3200" dirty="0">
                <a:solidFill>
                  <a:srgbClr val="FFFF00"/>
                </a:solidFill>
              </a:rPr>
              <a:t>Question:</a:t>
            </a:r>
          </a:p>
          <a:p>
            <a:r>
              <a:rPr lang="en-US" sz="3200" dirty="0">
                <a:solidFill>
                  <a:srgbClr val="FFFF00"/>
                </a:solidFill>
              </a:rPr>
              <a:t>Do large impacts survive because the target rock is tough and stable or does the target rock become tough and stable because of the impact?</a:t>
            </a:r>
          </a:p>
        </p:txBody>
      </p:sp>
    </p:spTree>
    <p:extLst>
      <p:ext uri="{BB962C8B-B14F-4D97-AF65-F5344CB8AC3E}">
        <p14:creationId xmlns:p14="http://schemas.microsoft.com/office/powerpoint/2010/main" val="234250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89D7-52E5-4031-8606-C97B222B79B9}"/>
              </a:ext>
            </a:extLst>
          </p:cNvPr>
          <p:cNvSpPr>
            <a:spLocks noGrp="1"/>
          </p:cNvSpPr>
          <p:nvPr>
            <p:ph type="title"/>
          </p:nvPr>
        </p:nvSpPr>
        <p:spPr/>
        <p:txBody>
          <a:bodyPr/>
          <a:lstStyle/>
          <a:p>
            <a:r>
              <a:rPr lang="en-US" dirty="0"/>
              <a:t>Importance if the observation holds true</a:t>
            </a:r>
          </a:p>
        </p:txBody>
      </p:sp>
      <p:sp>
        <p:nvSpPr>
          <p:cNvPr id="3" name="Content Placeholder 2">
            <a:extLst>
              <a:ext uri="{FF2B5EF4-FFF2-40B4-BE49-F238E27FC236}">
                <a16:creationId xmlns:a16="http://schemas.microsoft.com/office/drawing/2014/main" id="{577FAD34-11BA-46E7-B6AB-FAC373B72E7D}"/>
              </a:ext>
            </a:extLst>
          </p:cNvPr>
          <p:cNvSpPr>
            <a:spLocks noGrp="1"/>
          </p:cNvSpPr>
          <p:nvPr>
            <p:ph idx="1"/>
          </p:nvPr>
        </p:nvSpPr>
        <p:spPr/>
        <p:txBody>
          <a:bodyPr>
            <a:normAutofit/>
          </a:bodyPr>
          <a:lstStyle/>
          <a:p>
            <a:r>
              <a:rPr lang="en-US" sz="3200" dirty="0">
                <a:solidFill>
                  <a:srgbClr val="FFFF00"/>
                </a:solidFill>
              </a:rPr>
              <a:t>1. Plate tectonics need stable buoyant long-lasting cratons.  Is impact cratering a part of this process?</a:t>
            </a:r>
          </a:p>
          <a:p>
            <a:r>
              <a:rPr lang="en-US" sz="3200" dirty="0">
                <a:solidFill>
                  <a:srgbClr val="FFFF00"/>
                </a:solidFill>
              </a:rPr>
              <a:t>2. As mapping volcanic provinces improves, it may be useful diagnostic in ruling out suspected buried impacts.</a:t>
            </a:r>
          </a:p>
        </p:txBody>
      </p:sp>
    </p:spTree>
    <p:extLst>
      <p:ext uri="{BB962C8B-B14F-4D97-AF65-F5344CB8AC3E}">
        <p14:creationId xmlns:p14="http://schemas.microsoft.com/office/powerpoint/2010/main" val="2157095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2AE5-29FE-444B-9F27-5AE1B0BED61E}"/>
              </a:ext>
            </a:extLst>
          </p:cNvPr>
          <p:cNvSpPr>
            <a:spLocks noGrp="1"/>
          </p:cNvSpPr>
          <p:nvPr>
            <p:ph type="title"/>
          </p:nvPr>
        </p:nvSpPr>
        <p:spPr>
          <a:xfrm>
            <a:off x="445294" y="966788"/>
            <a:ext cx="11301412" cy="2719388"/>
          </a:xfrm>
        </p:spPr>
        <p:txBody>
          <a:bodyPr>
            <a:normAutofit fontScale="90000"/>
          </a:bodyPr>
          <a:lstStyle/>
          <a:p>
            <a:r>
              <a:rPr lang="en-US" sz="4400" dirty="0"/>
              <a:t>Thank you:</a:t>
            </a:r>
            <a:br>
              <a:rPr lang="en-US" sz="4400" dirty="0"/>
            </a:br>
            <a:r>
              <a:rPr lang="en-US" sz="4400" dirty="0"/>
              <a:t>   In the memory of </a:t>
            </a:r>
            <a:r>
              <a:rPr lang="en-US" sz="4400" dirty="0">
                <a:solidFill>
                  <a:srgbClr val="FFFF00"/>
                </a:solidFill>
              </a:rPr>
              <a:t>Warren B. Hamilton</a:t>
            </a:r>
            <a:br>
              <a:rPr lang="en-US" sz="4400" dirty="0"/>
            </a:br>
            <a:r>
              <a:rPr lang="en-US" sz="4400" dirty="0"/>
              <a:t>and Thank you to the session advocates</a:t>
            </a:r>
            <a:br>
              <a:rPr lang="en-US" sz="4400" dirty="0"/>
            </a:br>
            <a:r>
              <a:rPr lang="en-US" sz="4400" dirty="0">
                <a:solidFill>
                  <a:srgbClr val="FFFF00"/>
                </a:solidFill>
              </a:rPr>
              <a:t>Gillian Foulger</a:t>
            </a:r>
            <a:r>
              <a:rPr lang="en-US" sz="4400" dirty="0"/>
              <a:t>, </a:t>
            </a:r>
            <a:r>
              <a:rPr lang="en-US" sz="4400" dirty="0">
                <a:solidFill>
                  <a:srgbClr val="FFFF00"/>
                </a:solidFill>
              </a:rPr>
              <a:t>K. Howard  &amp; Donna M. Jurdy, </a:t>
            </a:r>
            <a:br>
              <a:rPr lang="en-US" sz="4400" b="1" dirty="0"/>
            </a:br>
            <a:br>
              <a:rPr lang="en-US" b="1" dirty="0"/>
            </a:br>
            <a:endParaRPr lang="en-US" dirty="0"/>
          </a:p>
        </p:txBody>
      </p:sp>
      <p:sp>
        <p:nvSpPr>
          <p:cNvPr id="3" name="TextBox 2">
            <a:extLst>
              <a:ext uri="{FF2B5EF4-FFF2-40B4-BE49-F238E27FC236}">
                <a16:creationId xmlns:a16="http://schemas.microsoft.com/office/drawing/2014/main" id="{3FF1B89C-28A6-4AD0-B0BC-CDE697836BA8}"/>
              </a:ext>
            </a:extLst>
          </p:cNvPr>
          <p:cNvSpPr txBox="1"/>
          <p:nvPr/>
        </p:nvSpPr>
        <p:spPr>
          <a:xfrm>
            <a:off x="445294" y="4266515"/>
            <a:ext cx="10001250" cy="954107"/>
          </a:xfrm>
          <a:prstGeom prst="rect">
            <a:avLst/>
          </a:prstGeom>
          <a:noFill/>
        </p:spPr>
        <p:txBody>
          <a:bodyPr wrap="square" rtlCol="0">
            <a:spAutoFit/>
          </a:bodyPr>
          <a:lstStyle/>
          <a:p>
            <a:r>
              <a:rPr lang="en-US" sz="2800" dirty="0"/>
              <a:t>Special thanks to my mentor </a:t>
            </a:r>
            <a:r>
              <a:rPr lang="en-US" sz="2800" dirty="0">
                <a:solidFill>
                  <a:srgbClr val="FFFF00"/>
                </a:solidFill>
              </a:rPr>
              <a:t>Arif Sikder</a:t>
            </a:r>
            <a:br>
              <a:rPr lang="en-US" sz="2800" dirty="0"/>
            </a:br>
            <a:r>
              <a:rPr lang="en-US" sz="2800" dirty="0"/>
              <a:t>and my sponsor </a:t>
            </a:r>
            <a:r>
              <a:rPr lang="en-US" sz="2800" dirty="0">
                <a:solidFill>
                  <a:srgbClr val="FFFF00"/>
                </a:solidFill>
              </a:rPr>
              <a:t>Malgorzata Piszcz-Connelly</a:t>
            </a:r>
          </a:p>
        </p:txBody>
      </p:sp>
    </p:spTree>
    <p:extLst>
      <p:ext uri="{BB962C8B-B14F-4D97-AF65-F5344CB8AC3E}">
        <p14:creationId xmlns:p14="http://schemas.microsoft.com/office/powerpoint/2010/main" val="120099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object&#10;&#10;Description automatically generated">
            <a:extLst>
              <a:ext uri="{FF2B5EF4-FFF2-40B4-BE49-F238E27FC236}">
                <a16:creationId xmlns:a16="http://schemas.microsoft.com/office/drawing/2014/main" id="{4BF02F7B-331E-422E-8983-F51E6F62D1FA}"/>
              </a:ext>
            </a:extLst>
          </p:cNvPr>
          <p:cNvPicPr>
            <a:picLocks noGrp="1" noChangeAspect="1"/>
          </p:cNvPicPr>
          <p:nvPr>
            <p:ph idx="1"/>
          </p:nvPr>
        </p:nvPicPr>
        <p:blipFill>
          <a:blip r:embed="rId2"/>
          <a:stretch>
            <a:fillRect/>
          </a:stretch>
        </p:blipFill>
        <p:spPr>
          <a:xfrm>
            <a:off x="0" y="-198967"/>
            <a:ext cx="12292405" cy="7255934"/>
          </a:xfrm>
        </p:spPr>
      </p:pic>
    </p:spTree>
    <p:extLst>
      <p:ext uri="{BB962C8B-B14F-4D97-AF65-F5344CB8AC3E}">
        <p14:creationId xmlns:p14="http://schemas.microsoft.com/office/powerpoint/2010/main" val="979531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721C-0059-42AE-9D87-FBF1E13DF42E}"/>
              </a:ext>
            </a:extLst>
          </p:cNvPr>
          <p:cNvSpPr>
            <a:spLocks noGrp="1"/>
          </p:cNvSpPr>
          <p:nvPr>
            <p:ph type="title"/>
          </p:nvPr>
        </p:nvSpPr>
        <p:spPr/>
        <p:txBody>
          <a:bodyPr/>
          <a:lstStyle/>
          <a:p>
            <a:endParaRPr lang="en-US" dirty="0"/>
          </a:p>
        </p:txBody>
      </p:sp>
      <p:pic>
        <p:nvPicPr>
          <p:cNvPr id="5" name="Content Placeholder 4" descr="A close up of a map&#10;&#10;Description automatically generated">
            <a:extLst>
              <a:ext uri="{FF2B5EF4-FFF2-40B4-BE49-F238E27FC236}">
                <a16:creationId xmlns:a16="http://schemas.microsoft.com/office/drawing/2014/main" id="{156BD676-CBD4-4EAA-905F-50E963F26F07}"/>
              </a:ext>
            </a:extLst>
          </p:cNvPr>
          <p:cNvPicPr>
            <a:picLocks noGrp="1" noChangeAspect="1"/>
          </p:cNvPicPr>
          <p:nvPr>
            <p:ph idx="1"/>
          </p:nvPr>
        </p:nvPicPr>
        <p:blipFill>
          <a:blip r:embed="rId2"/>
          <a:stretch>
            <a:fillRect/>
          </a:stretch>
        </p:blipFill>
        <p:spPr>
          <a:xfrm>
            <a:off x="0" y="0"/>
            <a:ext cx="11027111" cy="6972300"/>
          </a:xfrm>
        </p:spPr>
      </p:pic>
      <p:sp>
        <p:nvSpPr>
          <p:cNvPr id="3" name="Freeform: Shape 2">
            <a:extLst>
              <a:ext uri="{FF2B5EF4-FFF2-40B4-BE49-F238E27FC236}">
                <a16:creationId xmlns:a16="http://schemas.microsoft.com/office/drawing/2014/main" id="{464A3676-30E1-4263-9B73-01379469DFFA}"/>
              </a:ext>
            </a:extLst>
          </p:cNvPr>
          <p:cNvSpPr/>
          <p:nvPr/>
        </p:nvSpPr>
        <p:spPr>
          <a:xfrm>
            <a:off x="4425244" y="3420533"/>
            <a:ext cx="374544" cy="225778"/>
          </a:xfrm>
          <a:custGeom>
            <a:avLst/>
            <a:gdLst>
              <a:gd name="connsiteX0" fmla="*/ 33867 w 374544"/>
              <a:gd name="connsiteY0" fmla="*/ 0 h 225778"/>
              <a:gd name="connsiteX1" fmla="*/ 33867 w 374544"/>
              <a:gd name="connsiteY1" fmla="*/ 0 h 225778"/>
              <a:gd name="connsiteX2" fmla="*/ 316089 w 374544"/>
              <a:gd name="connsiteY2" fmla="*/ 22578 h 225778"/>
              <a:gd name="connsiteX3" fmla="*/ 349956 w 374544"/>
              <a:gd name="connsiteY3" fmla="*/ 33867 h 225778"/>
              <a:gd name="connsiteX4" fmla="*/ 361245 w 374544"/>
              <a:gd name="connsiteY4" fmla="*/ 90311 h 225778"/>
              <a:gd name="connsiteX5" fmla="*/ 361245 w 374544"/>
              <a:gd name="connsiteY5" fmla="*/ 203200 h 225778"/>
              <a:gd name="connsiteX6" fmla="*/ 327378 w 374544"/>
              <a:gd name="connsiteY6" fmla="*/ 225778 h 225778"/>
              <a:gd name="connsiteX7" fmla="*/ 270934 w 374544"/>
              <a:gd name="connsiteY7" fmla="*/ 214489 h 225778"/>
              <a:gd name="connsiteX8" fmla="*/ 203200 w 374544"/>
              <a:gd name="connsiteY8" fmla="*/ 180623 h 225778"/>
              <a:gd name="connsiteX9" fmla="*/ 79023 w 374544"/>
              <a:gd name="connsiteY9" fmla="*/ 158045 h 225778"/>
              <a:gd name="connsiteX10" fmla="*/ 0 w 374544"/>
              <a:gd name="connsiteY10" fmla="*/ 67734 h 225778"/>
              <a:gd name="connsiteX11" fmla="*/ 33867 w 374544"/>
              <a:gd name="connsiteY11" fmla="*/ 0 h 2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544" h="225778">
                <a:moveTo>
                  <a:pt x="33867" y="0"/>
                </a:moveTo>
                <a:lnTo>
                  <a:pt x="33867" y="0"/>
                </a:lnTo>
                <a:cubicBezTo>
                  <a:pt x="150848" y="5849"/>
                  <a:pt x="218338" y="-1860"/>
                  <a:pt x="316089" y="22578"/>
                </a:cubicBezTo>
                <a:cubicBezTo>
                  <a:pt x="327633" y="25464"/>
                  <a:pt x="338667" y="30104"/>
                  <a:pt x="349956" y="33867"/>
                </a:cubicBezTo>
                <a:cubicBezTo>
                  <a:pt x="353719" y="52682"/>
                  <a:pt x="357083" y="71581"/>
                  <a:pt x="361245" y="90311"/>
                </a:cubicBezTo>
                <a:cubicBezTo>
                  <a:pt x="371017" y="134285"/>
                  <a:pt x="385512" y="154666"/>
                  <a:pt x="361245" y="203200"/>
                </a:cubicBezTo>
                <a:cubicBezTo>
                  <a:pt x="355177" y="215335"/>
                  <a:pt x="338667" y="218252"/>
                  <a:pt x="327378" y="225778"/>
                </a:cubicBezTo>
                <a:cubicBezTo>
                  <a:pt x="308563" y="222015"/>
                  <a:pt x="288900" y="221226"/>
                  <a:pt x="270934" y="214489"/>
                </a:cubicBezTo>
                <a:cubicBezTo>
                  <a:pt x="160567" y="173101"/>
                  <a:pt x="308349" y="206909"/>
                  <a:pt x="203200" y="180623"/>
                </a:cubicBezTo>
                <a:cubicBezTo>
                  <a:pt x="171639" y="172733"/>
                  <a:pt x="109223" y="163078"/>
                  <a:pt x="79023" y="158045"/>
                </a:cubicBezTo>
                <a:cubicBezTo>
                  <a:pt x="48920" y="137976"/>
                  <a:pt x="0" y="111635"/>
                  <a:pt x="0" y="67734"/>
                </a:cubicBezTo>
                <a:lnTo>
                  <a:pt x="33867"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Shape 3">
            <a:extLst>
              <a:ext uri="{FF2B5EF4-FFF2-40B4-BE49-F238E27FC236}">
                <a16:creationId xmlns:a16="http://schemas.microsoft.com/office/drawing/2014/main" id="{2C7C769D-6F12-472E-8BEA-8839EF6CDC8E}"/>
              </a:ext>
            </a:extLst>
          </p:cNvPr>
          <p:cNvSpPr/>
          <p:nvPr/>
        </p:nvSpPr>
        <p:spPr>
          <a:xfrm>
            <a:off x="4955822" y="3714044"/>
            <a:ext cx="135467" cy="102807"/>
          </a:xfrm>
          <a:custGeom>
            <a:avLst/>
            <a:gdLst>
              <a:gd name="connsiteX0" fmla="*/ 0 w 135467"/>
              <a:gd name="connsiteY0" fmla="*/ 0 h 102807"/>
              <a:gd name="connsiteX1" fmla="*/ 0 w 135467"/>
              <a:gd name="connsiteY1" fmla="*/ 0 h 102807"/>
              <a:gd name="connsiteX2" fmla="*/ 124178 w 135467"/>
              <a:gd name="connsiteY2" fmla="*/ 56445 h 102807"/>
              <a:gd name="connsiteX3" fmla="*/ 135467 w 135467"/>
              <a:gd name="connsiteY3" fmla="*/ 90312 h 102807"/>
              <a:gd name="connsiteX4" fmla="*/ 45156 w 135467"/>
              <a:gd name="connsiteY4" fmla="*/ 90312 h 102807"/>
              <a:gd name="connsiteX5" fmla="*/ 11289 w 135467"/>
              <a:gd name="connsiteY5" fmla="*/ 67734 h 102807"/>
              <a:gd name="connsiteX6" fmla="*/ 0 w 135467"/>
              <a:gd name="connsiteY6" fmla="*/ 0 h 10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67" h="102807">
                <a:moveTo>
                  <a:pt x="0" y="0"/>
                </a:moveTo>
                <a:lnTo>
                  <a:pt x="0" y="0"/>
                </a:lnTo>
                <a:cubicBezTo>
                  <a:pt x="84768" y="18837"/>
                  <a:pt x="94118" y="-3674"/>
                  <a:pt x="124178" y="56445"/>
                </a:cubicBezTo>
                <a:cubicBezTo>
                  <a:pt x="129500" y="67088"/>
                  <a:pt x="131704" y="79023"/>
                  <a:pt x="135467" y="90312"/>
                </a:cubicBezTo>
                <a:cubicBezTo>
                  <a:pt x="93834" y="104188"/>
                  <a:pt x="96439" y="109543"/>
                  <a:pt x="45156" y="90312"/>
                </a:cubicBezTo>
                <a:cubicBezTo>
                  <a:pt x="32452" y="85548"/>
                  <a:pt x="18270" y="79368"/>
                  <a:pt x="11289" y="67734"/>
                </a:cubicBezTo>
                <a:cubicBezTo>
                  <a:pt x="5481" y="58054"/>
                  <a:pt x="1882" y="11289"/>
                  <a:pt x="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BAB9927-17EE-4CBF-90E5-01870F5005BD}"/>
              </a:ext>
            </a:extLst>
          </p:cNvPr>
          <p:cNvSpPr txBox="1"/>
          <p:nvPr/>
        </p:nvSpPr>
        <p:spPr>
          <a:xfrm>
            <a:off x="4612516" y="3116818"/>
            <a:ext cx="2445115" cy="369332"/>
          </a:xfrm>
          <a:prstGeom prst="rect">
            <a:avLst/>
          </a:prstGeom>
          <a:noFill/>
        </p:spPr>
        <p:txBody>
          <a:bodyPr wrap="square" rtlCol="0">
            <a:spAutoFit/>
          </a:bodyPr>
          <a:lstStyle/>
          <a:p>
            <a:r>
              <a:rPr lang="en-US" dirty="0">
                <a:solidFill>
                  <a:schemeClr val="bg1"/>
                </a:solidFill>
              </a:rPr>
              <a:t>Mooracoochie 517Ma</a:t>
            </a:r>
          </a:p>
        </p:txBody>
      </p:sp>
      <p:sp>
        <p:nvSpPr>
          <p:cNvPr id="7" name="TextBox 6">
            <a:extLst>
              <a:ext uri="{FF2B5EF4-FFF2-40B4-BE49-F238E27FC236}">
                <a16:creationId xmlns:a16="http://schemas.microsoft.com/office/drawing/2014/main" id="{55F7F0B2-EFFE-45F6-8E8D-6227F6DE6F65}"/>
              </a:ext>
            </a:extLst>
          </p:cNvPr>
          <p:cNvSpPr txBox="1"/>
          <p:nvPr/>
        </p:nvSpPr>
        <p:spPr>
          <a:xfrm>
            <a:off x="5091288" y="3486150"/>
            <a:ext cx="1703407" cy="369332"/>
          </a:xfrm>
          <a:prstGeom prst="rect">
            <a:avLst/>
          </a:prstGeom>
          <a:noFill/>
        </p:spPr>
        <p:txBody>
          <a:bodyPr wrap="square" rtlCol="0">
            <a:spAutoFit/>
          </a:bodyPr>
          <a:lstStyle/>
          <a:p>
            <a:r>
              <a:rPr lang="en-US" dirty="0">
                <a:solidFill>
                  <a:schemeClr val="bg1"/>
                </a:solidFill>
              </a:rPr>
              <a:t>Warnie 170Ma</a:t>
            </a:r>
          </a:p>
        </p:txBody>
      </p:sp>
    </p:spTree>
    <p:extLst>
      <p:ext uri="{BB962C8B-B14F-4D97-AF65-F5344CB8AC3E}">
        <p14:creationId xmlns:p14="http://schemas.microsoft.com/office/powerpoint/2010/main" val="87191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map&#10;&#10;Description automatically generated">
            <a:extLst>
              <a:ext uri="{FF2B5EF4-FFF2-40B4-BE49-F238E27FC236}">
                <a16:creationId xmlns:a16="http://schemas.microsoft.com/office/drawing/2014/main" id="{2D0F9FB0-3460-4E3D-8CFE-AF10560A4DAF}"/>
              </a:ext>
            </a:extLst>
          </p:cNvPr>
          <p:cNvPicPr>
            <a:picLocks noGrp="1" noChangeAspect="1"/>
          </p:cNvPicPr>
          <p:nvPr>
            <p:ph idx="1"/>
          </p:nvPr>
        </p:nvPicPr>
        <p:blipFill>
          <a:blip r:embed="rId2"/>
          <a:stretch>
            <a:fillRect/>
          </a:stretch>
        </p:blipFill>
        <p:spPr>
          <a:xfrm>
            <a:off x="224790" y="302521"/>
            <a:ext cx="8533447" cy="6252957"/>
          </a:xfrm>
        </p:spPr>
      </p:pic>
      <p:sp>
        <p:nvSpPr>
          <p:cNvPr id="4" name="TextBox 3">
            <a:extLst>
              <a:ext uri="{FF2B5EF4-FFF2-40B4-BE49-F238E27FC236}">
                <a16:creationId xmlns:a16="http://schemas.microsoft.com/office/drawing/2014/main" id="{75DD586C-BFEF-4FFE-957C-C3E5BDE68A79}"/>
              </a:ext>
            </a:extLst>
          </p:cNvPr>
          <p:cNvSpPr txBox="1"/>
          <p:nvPr/>
        </p:nvSpPr>
        <p:spPr>
          <a:xfrm>
            <a:off x="8472488" y="531524"/>
            <a:ext cx="2800349" cy="3539430"/>
          </a:xfrm>
          <a:prstGeom prst="rect">
            <a:avLst/>
          </a:prstGeom>
          <a:solidFill>
            <a:schemeClr val="bg1">
              <a:lumMod val="95000"/>
              <a:lumOff val="5000"/>
            </a:schemeClr>
          </a:solidFill>
        </p:spPr>
        <p:txBody>
          <a:bodyPr wrap="square" rtlCol="0">
            <a:spAutoFit/>
          </a:bodyPr>
          <a:lstStyle/>
          <a:p>
            <a:r>
              <a:rPr lang="en-US" sz="3200" dirty="0">
                <a:solidFill>
                  <a:srgbClr val="FFFF00"/>
                </a:solidFill>
              </a:rPr>
              <a:t>MAPCIS impact</a:t>
            </a:r>
          </a:p>
          <a:p>
            <a:r>
              <a:rPr lang="en-US" sz="3200" dirty="0">
                <a:solidFill>
                  <a:srgbClr val="FFFF00"/>
                </a:solidFill>
              </a:rPr>
              <a:t>~542Ma</a:t>
            </a:r>
          </a:p>
          <a:p>
            <a:r>
              <a:rPr lang="en-US" sz="3200" dirty="0">
                <a:solidFill>
                  <a:srgbClr val="FFFF00"/>
                </a:solidFill>
              </a:rPr>
              <a:t>36 Geoscience   Australia</a:t>
            </a:r>
          </a:p>
          <a:p>
            <a:r>
              <a:rPr lang="en-US" sz="3200" dirty="0">
                <a:solidFill>
                  <a:srgbClr val="FFFF00"/>
                </a:solidFill>
              </a:rPr>
              <a:t>1:250,000 surface geology maps</a:t>
            </a:r>
          </a:p>
        </p:txBody>
      </p:sp>
    </p:spTree>
    <p:extLst>
      <p:ext uri="{BB962C8B-B14F-4D97-AF65-F5344CB8AC3E}">
        <p14:creationId xmlns:p14="http://schemas.microsoft.com/office/powerpoint/2010/main" val="3662124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ircuit board&#10;&#10;Description automatically generated">
            <a:extLst>
              <a:ext uri="{FF2B5EF4-FFF2-40B4-BE49-F238E27FC236}">
                <a16:creationId xmlns:a16="http://schemas.microsoft.com/office/drawing/2014/main" id="{3FAF8001-9316-4CE1-B4B2-1FAECF231A15}"/>
              </a:ext>
            </a:extLst>
          </p:cNvPr>
          <p:cNvPicPr>
            <a:picLocks noChangeAspect="1"/>
          </p:cNvPicPr>
          <p:nvPr/>
        </p:nvPicPr>
        <p:blipFill>
          <a:blip r:embed="rId2"/>
          <a:stretch>
            <a:fillRect/>
          </a:stretch>
        </p:blipFill>
        <p:spPr>
          <a:xfrm>
            <a:off x="317256" y="428624"/>
            <a:ext cx="6915150" cy="6286500"/>
          </a:xfrm>
          <a:prstGeom prst="rect">
            <a:avLst/>
          </a:prstGeom>
        </p:spPr>
      </p:pic>
      <p:sp>
        <p:nvSpPr>
          <p:cNvPr id="2" name="Title 1">
            <a:extLst>
              <a:ext uri="{FF2B5EF4-FFF2-40B4-BE49-F238E27FC236}">
                <a16:creationId xmlns:a16="http://schemas.microsoft.com/office/drawing/2014/main" id="{4F420396-B22A-4146-9FAF-182AFE1A5CAC}"/>
              </a:ext>
            </a:extLst>
          </p:cNvPr>
          <p:cNvSpPr>
            <a:spLocks noGrp="1"/>
          </p:cNvSpPr>
          <p:nvPr>
            <p:ph type="title"/>
          </p:nvPr>
        </p:nvSpPr>
        <p:spPr>
          <a:xfrm>
            <a:off x="7173666" y="476248"/>
            <a:ext cx="3998910" cy="3533776"/>
          </a:xfrm>
          <a:solidFill>
            <a:schemeClr val="bg1">
              <a:lumMod val="95000"/>
              <a:lumOff val="5000"/>
            </a:schemeClr>
          </a:solidFill>
        </p:spPr>
        <p:txBody>
          <a:bodyPr>
            <a:normAutofit/>
          </a:bodyPr>
          <a:lstStyle/>
          <a:p>
            <a:r>
              <a:rPr lang="en-US" dirty="0">
                <a:solidFill>
                  <a:srgbClr val="FFFF00"/>
                </a:solidFill>
              </a:rPr>
              <a:t>Vredefort  Impact 300km diameter ~2028 ma, An exception to the observation???</a:t>
            </a:r>
          </a:p>
        </p:txBody>
      </p:sp>
      <p:sp>
        <p:nvSpPr>
          <p:cNvPr id="6" name="TextBox 5">
            <a:extLst>
              <a:ext uri="{FF2B5EF4-FFF2-40B4-BE49-F238E27FC236}">
                <a16:creationId xmlns:a16="http://schemas.microsoft.com/office/drawing/2014/main" id="{26EE29DE-6F89-44A6-9C15-87DFEF6D1A1D}"/>
              </a:ext>
            </a:extLst>
          </p:cNvPr>
          <p:cNvSpPr txBox="1"/>
          <p:nvPr/>
        </p:nvSpPr>
        <p:spPr>
          <a:xfrm>
            <a:off x="7173666" y="4057648"/>
            <a:ext cx="3998910" cy="1815882"/>
          </a:xfrm>
          <a:prstGeom prst="rect">
            <a:avLst/>
          </a:prstGeom>
          <a:solidFill>
            <a:schemeClr val="bg1">
              <a:lumMod val="95000"/>
              <a:lumOff val="5000"/>
            </a:schemeClr>
          </a:solidFill>
        </p:spPr>
        <p:txBody>
          <a:bodyPr wrap="square" rtlCol="0">
            <a:spAutoFit/>
          </a:bodyPr>
          <a:lstStyle/>
          <a:p>
            <a:r>
              <a:rPr lang="en-US" sz="2800" dirty="0">
                <a:solidFill>
                  <a:srgbClr val="FFFF00"/>
                </a:solidFill>
              </a:rPr>
              <a:t>Karoo sills~180Ma, part  of the Karoo LIP still leave a hiatus of volcanic events of ~1850 Ma</a:t>
            </a:r>
          </a:p>
        </p:txBody>
      </p:sp>
    </p:spTree>
    <p:extLst>
      <p:ext uri="{BB962C8B-B14F-4D97-AF65-F5344CB8AC3E}">
        <p14:creationId xmlns:p14="http://schemas.microsoft.com/office/powerpoint/2010/main" val="93609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FFF3DE-8626-4FCF-B4EA-F9AEE392FDFF}"/>
              </a:ext>
            </a:extLst>
          </p:cNvPr>
          <p:cNvSpPr txBox="1"/>
          <p:nvPr/>
        </p:nvSpPr>
        <p:spPr>
          <a:xfrm>
            <a:off x="7400923" y="2177480"/>
            <a:ext cx="4129089" cy="2523768"/>
          </a:xfrm>
          <a:prstGeom prst="rect">
            <a:avLst/>
          </a:prstGeom>
          <a:solidFill>
            <a:schemeClr val="bg1">
              <a:lumMod val="95000"/>
              <a:lumOff val="5000"/>
            </a:schemeClr>
          </a:solidFill>
        </p:spPr>
        <p:txBody>
          <a:bodyPr wrap="square" rtlCol="0">
            <a:spAutoFit/>
          </a:bodyPr>
          <a:lstStyle/>
          <a:p>
            <a:r>
              <a:rPr lang="en-US" sz="2800" dirty="0">
                <a:solidFill>
                  <a:srgbClr val="FFFF00"/>
                </a:solidFill>
              </a:rPr>
              <a:t>Ages of volcanism:</a:t>
            </a:r>
          </a:p>
          <a:p>
            <a:r>
              <a:rPr lang="en-US" sz="2800" dirty="0">
                <a:solidFill>
                  <a:srgbClr val="FFFF00"/>
                </a:solidFill>
              </a:rPr>
              <a:t>Temsikaming ~147Ma</a:t>
            </a:r>
          </a:p>
          <a:p>
            <a:r>
              <a:rPr lang="en-US" sz="2800" dirty="0">
                <a:solidFill>
                  <a:srgbClr val="FFFF00"/>
                </a:solidFill>
              </a:rPr>
              <a:t>Temagami ~2000Ma</a:t>
            </a:r>
          </a:p>
          <a:p>
            <a:r>
              <a:rPr lang="en-US" sz="2800" dirty="0">
                <a:solidFill>
                  <a:srgbClr val="FFFF00"/>
                </a:solidFill>
              </a:rPr>
              <a:t>Manitou and Collander Bay ~577Ma</a:t>
            </a:r>
          </a:p>
          <a:p>
            <a:endParaRPr lang="en-US" dirty="0"/>
          </a:p>
        </p:txBody>
      </p:sp>
      <p:pic>
        <p:nvPicPr>
          <p:cNvPr id="4" name="Picture 3" descr="A close up of a map&#10;&#10;Description automatically generated">
            <a:extLst>
              <a:ext uri="{FF2B5EF4-FFF2-40B4-BE49-F238E27FC236}">
                <a16:creationId xmlns:a16="http://schemas.microsoft.com/office/drawing/2014/main" id="{CBBD3A3B-580F-4D57-A707-5C234961078F}"/>
              </a:ext>
            </a:extLst>
          </p:cNvPr>
          <p:cNvPicPr>
            <a:picLocks noChangeAspect="1"/>
          </p:cNvPicPr>
          <p:nvPr/>
        </p:nvPicPr>
        <p:blipFill>
          <a:blip r:embed="rId2"/>
          <a:stretch>
            <a:fillRect/>
          </a:stretch>
        </p:blipFill>
        <p:spPr>
          <a:xfrm>
            <a:off x="485422" y="390524"/>
            <a:ext cx="6915502" cy="6330115"/>
          </a:xfrm>
          <a:prstGeom prst="rect">
            <a:avLst/>
          </a:prstGeom>
        </p:spPr>
      </p:pic>
      <p:sp>
        <p:nvSpPr>
          <p:cNvPr id="8" name="TextBox 7">
            <a:extLst>
              <a:ext uri="{FF2B5EF4-FFF2-40B4-BE49-F238E27FC236}">
                <a16:creationId xmlns:a16="http://schemas.microsoft.com/office/drawing/2014/main" id="{7A628B03-277E-46ED-AF40-85BE6CC19B11}"/>
              </a:ext>
            </a:extLst>
          </p:cNvPr>
          <p:cNvSpPr txBox="1"/>
          <p:nvPr/>
        </p:nvSpPr>
        <p:spPr>
          <a:xfrm>
            <a:off x="7400924" y="332958"/>
            <a:ext cx="4129088" cy="1815882"/>
          </a:xfrm>
          <a:prstGeom prst="rect">
            <a:avLst/>
          </a:prstGeom>
          <a:solidFill>
            <a:schemeClr val="bg1">
              <a:lumMod val="95000"/>
              <a:lumOff val="5000"/>
            </a:schemeClr>
          </a:solidFill>
        </p:spPr>
        <p:txBody>
          <a:bodyPr wrap="square" rtlCol="0">
            <a:spAutoFit/>
          </a:bodyPr>
          <a:lstStyle/>
          <a:p>
            <a:r>
              <a:rPr lang="en-US" sz="2800" dirty="0">
                <a:solidFill>
                  <a:srgbClr val="FFFF00"/>
                </a:solidFill>
              </a:rPr>
              <a:t>Sudbury Impact second largest  at 200km~1850MA </a:t>
            </a:r>
            <a:br>
              <a:rPr lang="en-US" sz="2800" dirty="0">
                <a:solidFill>
                  <a:srgbClr val="FFFF00"/>
                </a:solidFill>
              </a:rPr>
            </a:br>
            <a:r>
              <a:rPr lang="en-US" sz="2800" dirty="0">
                <a:solidFill>
                  <a:srgbClr val="FFFF00"/>
                </a:solidFill>
              </a:rPr>
              <a:t>appears to hold to the observation</a:t>
            </a:r>
            <a:endParaRPr lang="en-US" sz="2800" dirty="0"/>
          </a:p>
        </p:txBody>
      </p:sp>
      <p:cxnSp>
        <p:nvCxnSpPr>
          <p:cNvPr id="3" name="Straight Connector 2">
            <a:extLst>
              <a:ext uri="{FF2B5EF4-FFF2-40B4-BE49-F238E27FC236}">
                <a16:creationId xmlns:a16="http://schemas.microsoft.com/office/drawing/2014/main" id="{CB06E3A7-E9A9-4DCC-9782-8E93DBECA633}"/>
              </a:ext>
            </a:extLst>
          </p:cNvPr>
          <p:cNvCxnSpPr/>
          <p:nvPr/>
        </p:nvCxnSpPr>
        <p:spPr>
          <a:xfrm>
            <a:off x="3024554" y="1378634"/>
            <a:ext cx="661181" cy="6330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7D68411-1E90-4137-AAE0-145C7D853C90}"/>
              </a:ext>
            </a:extLst>
          </p:cNvPr>
          <p:cNvCxnSpPr/>
          <p:nvPr/>
        </p:nvCxnSpPr>
        <p:spPr>
          <a:xfrm>
            <a:off x="3093837" y="2080260"/>
            <a:ext cx="661181" cy="6330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8FDADB-9378-44F6-8E52-91DFD4444828}"/>
              </a:ext>
            </a:extLst>
          </p:cNvPr>
          <p:cNvCxnSpPr/>
          <p:nvPr/>
        </p:nvCxnSpPr>
        <p:spPr>
          <a:xfrm>
            <a:off x="4509999" y="1447214"/>
            <a:ext cx="661181" cy="6330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2A40E2A-AF8F-4563-A1FA-1AEBEB6DD2ED}"/>
              </a:ext>
            </a:extLst>
          </p:cNvPr>
          <p:cNvCxnSpPr/>
          <p:nvPr/>
        </p:nvCxnSpPr>
        <p:spPr>
          <a:xfrm>
            <a:off x="2008265" y="2148840"/>
            <a:ext cx="661181" cy="6330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B6CA78-EACB-4BC2-B9BF-4650AEA785AA}"/>
              </a:ext>
            </a:extLst>
          </p:cNvPr>
          <p:cNvCxnSpPr/>
          <p:nvPr/>
        </p:nvCxnSpPr>
        <p:spPr>
          <a:xfrm>
            <a:off x="4515676" y="2610143"/>
            <a:ext cx="661181" cy="6330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EA5312B-46C1-467F-A51A-B5A0F6CDD562}"/>
              </a:ext>
            </a:extLst>
          </p:cNvPr>
          <p:cNvCxnSpPr/>
          <p:nvPr/>
        </p:nvCxnSpPr>
        <p:spPr>
          <a:xfrm>
            <a:off x="1977725" y="680525"/>
            <a:ext cx="661181" cy="6330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CE86CFB-CDEB-45AD-B69C-0319D6772A5E}"/>
              </a:ext>
            </a:extLst>
          </p:cNvPr>
          <p:cNvCxnSpPr/>
          <p:nvPr/>
        </p:nvCxnSpPr>
        <p:spPr>
          <a:xfrm>
            <a:off x="562803" y="1977097"/>
            <a:ext cx="661181" cy="6330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0A73430-AD8B-4542-94FA-60CB575AC9F5}"/>
              </a:ext>
            </a:extLst>
          </p:cNvPr>
          <p:cNvCxnSpPr/>
          <p:nvPr/>
        </p:nvCxnSpPr>
        <p:spPr>
          <a:xfrm>
            <a:off x="1685234" y="4068202"/>
            <a:ext cx="661181" cy="6330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412715F-8AA3-4376-982F-58872910B6D9}"/>
              </a:ext>
            </a:extLst>
          </p:cNvPr>
          <p:cNvCxnSpPr/>
          <p:nvPr/>
        </p:nvCxnSpPr>
        <p:spPr>
          <a:xfrm>
            <a:off x="3063297" y="3786375"/>
            <a:ext cx="661181" cy="6330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6C83B7-D07E-4CD6-9380-2F15F3DADAFD}"/>
              </a:ext>
            </a:extLst>
          </p:cNvPr>
          <p:cNvSpPr txBox="1"/>
          <p:nvPr/>
        </p:nvSpPr>
        <p:spPr>
          <a:xfrm>
            <a:off x="7400922" y="4701248"/>
            <a:ext cx="4562478" cy="1477328"/>
          </a:xfrm>
          <a:prstGeom prst="rect">
            <a:avLst/>
          </a:prstGeom>
          <a:noFill/>
        </p:spPr>
        <p:txBody>
          <a:bodyPr wrap="square" rtlCol="0">
            <a:spAutoFit/>
          </a:bodyPr>
          <a:lstStyle/>
          <a:p>
            <a:r>
              <a:rPr lang="en-US" dirty="0"/>
              <a:t>The  Sudbury Dyke Swarm ~1.23Ga was brought to my attention after the session talk.  Although this is not an exception to the rule. It shortens the known hiatus of volcanism to  about 620 million </a:t>
            </a:r>
            <a:r>
              <a:rPr lang="en-US"/>
              <a:t>years.  </a:t>
            </a:r>
            <a:endParaRPr lang="en-US" dirty="0"/>
          </a:p>
        </p:txBody>
      </p:sp>
      <p:sp>
        <p:nvSpPr>
          <p:cNvPr id="16" name="TextBox 15">
            <a:extLst>
              <a:ext uri="{FF2B5EF4-FFF2-40B4-BE49-F238E27FC236}">
                <a16:creationId xmlns:a16="http://schemas.microsoft.com/office/drawing/2014/main" id="{57982E99-0BEB-444E-B2CB-C164B76C769B}"/>
              </a:ext>
            </a:extLst>
          </p:cNvPr>
          <p:cNvSpPr txBox="1"/>
          <p:nvPr/>
        </p:nvSpPr>
        <p:spPr>
          <a:xfrm>
            <a:off x="1466850" y="1638300"/>
            <a:ext cx="1626986" cy="369332"/>
          </a:xfrm>
          <a:prstGeom prst="rect">
            <a:avLst/>
          </a:prstGeom>
          <a:noFill/>
        </p:spPr>
        <p:txBody>
          <a:bodyPr wrap="square" rtlCol="0">
            <a:spAutoFit/>
          </a:bodyPr>
          <a:lstStyle/>
          <a:p>
            <a:r>
              <a:rPr lang="en-US" dirty="0">
                <a:solidFill>
                  <a:srgbClr val="FF0000"/>
                </a:solidFill>
              </a:rPr>
              <a:t>SBDS ~1.23Ga</a:t>
            </a:r>
          </a:p>
        </p:txBody>
      </p:sp>
    </p:spTree>
    <p:extLst>
      <p:ext uri="{BB962C8B-B14F-4D97-AF65-F5344CB8AC3E}">
        <p14:creationId xmlns:p14="http://schemas.microsoft.com/office/powerpoint/2010/main" val="928780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3374A-B0B3-4921-A0F8-2E6BA03DA6B4}"/>
              </a:ext>
            </a:extLst>
          </p:cNvPr>
          <p:cNvSpPr>
            <a:spLocks noGrp="1"/>
          </p:cNvSpPr>
          <p:nvPr>
            <p:ph type="title"/>
          </p:nvPr>
        </p:nvSpPr>
        <p:spPr>
          <a:xfrm>
            <a:off x="1328739" y="466725"/>
            <a:ext cx="10131425" cy="1456267"/>
          </a:xfrm>
        </p:spPr>
        <p:txBody>
          <a:bodyPr/>
          <a:lstStyle/>
          <a:p>
            <a:r>
              <a:rPr lang="en-US" dirty="0">
                <a:solidFill>
                  <a:srgbClr val="FFFF00"/>
                </a:solidFill>
              </a:rPr>
              <a:t>Does the observation hold true for other confirmed large impacts?      Yes</a:t>
            </a:r>
            <a:r>
              <a:rPr lang="en-US" dirty="0"/>
              <a:t>.</a:t>
            </a:r>
          </a:p>
        </p:txBody>
      </p:sp>
      <p:sp>
        <p:nvSpPr>
          <p:cNvPr id="3" name="Content Placeholder 2">
            <a:extLst>
              <a:ext uri="{FF2B5EF4-FFF2-40B4-BE49-F238E27FC236}">
                <a16:creationId xmlns:a16="http://schemas.microsoft.com/office/drawing/2014/main" id="{3D8DED77-1B70-400E-8664-8978EA4DEE91}"/>
              </a:ext>
            </a:extLst>
          </p:cNvPr>
          <p:cNvSpPr>
            <a:spLocks noGrp="1"/>
          </p:cNvSpPr>
          <p:nvPr>
            <p:ph idx="1"/>
          </p:nvPr>
        </p:nvSpPr>
        <p:spPr>
          <a:xfrm>
            <a:off x="914401" y="2227792"/>
            <a:ext cx="10131425" cy="3858683"/>
          </a:xfrm>
        </p:spPr>
        <p:txBody>
          <a:bodyPr>
            <a:noAutofit/>
          </a:bodyPr>
          <a:lstStyle/>
          <a:p>
            <a:pPr algn="ctr"/>
            <a:r>
              <a:rPr lang="en-US" sz="3600" dirty="0">
                <a:solidFill>
                  <a:srgbClr val="FFFF00"/>
                </a:solidFill>
              </a:rPr>
              <a:t>Chicxulub third largest</a:t>
            </a:r>
          </a:p>
          <a:p>
            <a:pPr algn="ctr"/>
            <a:r>
              <a:rPr lang="en-US" sz="3600" dirty="0">
                <a:solidFill>
                  <a:srgbClr val="FFFF00"/>
                </a:solidFill>
              </a:rPr>
              <a:t>Popigai fourth largest</a:t>
            </a:r>
          </a:p>
          <a:p>
            <a:pPr algn="ctr"/>
            <a:r>
              <a:rPr lang="en-US" sz="3600" dirty="0">
                <a:solidFill>
                  <a:srgbClr val="FFFF00"/>
                </a:solidFill>
              </a:rPr>
              <a:t>Acraman fifth largest</a:t>
            </a:r>
          </a:p>
          <a:p>
            <a:pPr algn="ctr"/>
            <a:r>
              <a:rPr lang="en-US" sz="3600" dirty="0">
                <a:solidFill>
                  <a:srgbClr val="FFFF00"/>
                </a:solidFill>
              </a:rPr>
              <a:t>Beaverhead 9</a:t>
            </a:r>
            <a:r>
              <a:rPr lang="en-US" sz="3600" baseline="30000" dirty="0">
                <a:solidFill>
                  <a:srgbClr val="FFFF00"/>
                </a:solidFill>
              </a:rPr>
              <a:t>th</a:t>
            </a:r>
            <a:r>
              <a:rPr lang="en-US" sz="3600" dirty="0">
                <a:solidFill>
                  <a:srgbClr val="FFFF00"/>
                </a:solidFill>
              </a:rPr>
              <a:t> largest</a:t>
            </a:r>
          </a:p>
          <a:p>
            <a:pPr algn="ctr"/>
            <a:r>
              <a:rPr lang="en-US" sz="3600" dirty="0">
                <a:solidFill>
                  <a:srgbClr val="FFFF00"/>
                </a:solidFill>
              </a:rPr>
              <a:t>Tookoonooka 10</a:t>
            </a:r>
            <a:r>
              <a:rPr lang="en-US" sz="3600" baseline="30000" dirty="0">
                <a:solidFill>
                  <a:srgbClr val="FFFF00"/>
                </a:solidFill>
              </a:rPr>
              <a:t>th</a:t>
            </a:r>
            <a:r>
              <a:rPr lang="en-US" sz="3600" dirty="0">
                <a:solidFill>
                  <a:srgbClr val="FFFF00"/>
                </a:solidFill>
              </a:rPr>
              <a:t> largest</a:t>
            </a:r>
          </a:p>
          <a:p>
            <a:pPr algn="ctr"/>
            <a:r>
              <a:rPr lang="en-US" sz="3600" dirty="0">
                <a:solidFill>
                  <a:srgbClr val="FFFF00"/>
                </a:solidFill>
              </a:rPr>
              <a:t>Chesapeake 19</a:t>
            </a:r>
            <a:r>
              <a:rPr lang="en-US" sz="3600" baseline="30000" dirty="0">
                <a:solidFill>
                  <a:srgbClr val="FFFF00"/>
                </a:solidFill>
              </a:rPr>
              <a:t>th</a:t>
            </a:r>
            <a:r>
              <a:rPr lang="en-US" sz="3600" dirty="0">
                <a:solidFill>
                  <a:srgbClr val="FFFF00"/>
                </a:solidFill>
              </a:rPr>
              <a:t> largest</a:t>
            </a:r>
          </a:p>
        </p:txBody>
      </p:sp>
    </p:spTree>
    <p:extLst>
      <p:ext uri="{BB962C8B-B14F-4D97-AF65-F5344CB8AC3E}">
        <p14:creationId xmlns:p14="http://schemas.microsoft.com/office/powerpoint/2010/main" val="316310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text on a white background&#10;&#10;Description automatically generated">
            <a:extLst>
              <a:ext uri="{FF2B5EF4-FFF2-40B4-BE49-F238E27FC236}">
                <a16:creationId xmlns:a16="http://schemas.microsoft.com/office/drawing/2014/main" id="{763B0888-A6CB-48E0-BE5F-7156381BC6A5}"/>
              </a:ext>
            </a:extLst>
          </p:cNvPr>
          <p:cNvPicPr>
            <a:picLocks noChangeAspect="1"/>
          </p:cNvPicPr>
          <p:nvPr/>
        </p:nvPicPr>
        <p:blipFill>
          <a:blip r:embed="rId2"/>
          <a:stretch>
            <a:fillRect/>
          </a:stretch>
        </p:blipFill>
        <p:spPr>
          <a:xfrm>
            <a:off x="156678" y="515957"/>
            <a:ext cx="7188551" cy="5448383"/>
          </a:xfrm>
          <a:prstGeom prst="rect">
            <a:avLst/>
          </a:prstGeom>
        </p:spPr>
      </p:pic>
      <p:sp>
        <p:nvSpPr>
          <p:cNvPr id="3" name="TextBox 2">
            <a:extLst>
              <a:ext uri="{FF2B5EF4-FFF2-40B4-BE49-F238E27FC236}">
                <a16:creationId xmlns:a16="http://schemas.microsoft.com/office/drawing/2014/main" id="{7EADD9B3-F2A6-4BB1-86A3-75514944C9D8}"/>
              </a:ext>
            </a:extLst>
          </p:cNvPr>
          <p:cNvSpPr txBox="1"/>
          <p:nvPr/>
        </p:nvSpPr>
        <p:spPr>
          <a:xfrm>
            <a:off x="7015164" y="515957"/>
            <a:ext cx="4714874" cy="3970318"/>
          </a:xfrm>
          <a:prstGeom prst="rect">
            <a:avLst/>
          </a:prstGeom>
          <a:solidFill>
            <a:schemeClr val="bg1">
              <a:lumMod val="95000"/>
              <a:lumOff val="5000"/>
            </a:schemeClr>
          </a:solidFill>
        </p:spPr>
        <p:txBody>
          <a:bodyPr wrap="square" rtlCol="0">
            <a:spAutoFit/>
          </a:bodyPr>
          <a:lstStyle/>
          <a:p>
            <a:r>
              <a:rPr lang="en-US" sz="2800" dirty="0">
                <a:solidFill>
                  <a:srgbClr val="FFFF00"/>
                </a:solidFill>
              </a:rPr>
              <a:t>Beaverhead impact Idaho 60km diameter ~600ma</a:t>
            </a:r>
            <a:br>
              <a:rPr lang="en-US" sz="2800" dirty="0">
                <a:solidFill>
                  <a:srgbClr val="FFFF00"/>
                </a:solidFill>
              </a:rPr>
            </a:br>
            <a:r>
              <a:rPr lang="en-US" sz="2800" dirty="0">
                <a:solidFill>
                  <a:srgbClr val="FFFF00"/>
                </a:solidFill>
              </a:rPr>
              <a:t>surrounded by:</a:t>
            </a:r>
            <a:br>
              <a:rPr lang="en-US" sz="2800" dirty="0">
                <a:solidFill>
                  <a:srgbClr val="FFFF00"/>
                </a:solidFill>
              </a:rPr>
            </a:br>
            <a:r>
              <a:rPr lang="en-US" sz="2800" dirty="0">
                <a:solidFill>
                  <a:srgbClr val="FFFF00"/>
                </a:solidFill>
              </a:rPr>
              <a:t>Columbia River basalts LIP</a:t>
            </a:r>
            <a:br>
              <a:rPr lang="en-US" sz="2800" dirty="0">
                <a:solidFill>
                  <a:srgbClr val="FFFF00"/>
                </a:solidFill>
              </a:rPr>
            </a:br>
            <a:r>
              <a:rPr lang="en-US" sz="2800" dirty="0">
                <a:solidFill>
                  <a:srgbClr val="FFFF00"/>
                </a:solidFill>
              </a:rPr>
              <a:t>Cascade volcanics</a:t>
            </a:r>
            <a:br>
              <a:rPr lang="en-US" sz="2800" dirty="0">
                <a:solidFill>
                  <a:srgbClr val="FFFF00"/>
                </a:solidFill>
              </a:rPr>
            </a:br>
            <a:r>
              <a:rPr lang="en-US" sz="2800" dirty="0">
                <a:solidFill>
                  <a:srgbClr val="FFFF00"/>
                </a:solidFill>
              </a:rPr>
              <a:t>Challis volcanics</a:t>
            </a:r>
            <a:br>
              <a:rPr lang="en-US" sz="2800" dirty="0">
                <a:solidFill>
                  <a:srgbClr val="FFFF00"/>
                </a:solidFill>
              </a:rPr>
            </a:br>
            <a:r>
              <a:rPr lang="en-US" sz="2800" dirty="0">
                <a:solidFill>
                  <a:srgbClr val="FFFF00"/>
                </a:solidFill>
              </a:rPr>
              <a:t>Craters of the moon lava field and</a:t>
            </a:r>
            <a:br>
              <a:rPr lang="en-US" sz="2800" dirty="0">
                <a:solidFill>
                  <a:srgbClr val="FFFF00"/>
                </a:solidFill>
              </a:rPr>
            </a:br>
            <a:r>
              <a:rPr lang="en-US" sz="2800" dirty="0">
                <a:solidFill>
                  <a:srgbClr val="FFFF00"/>
                </a:solidFill>
              </a:rPr>
              <a:t>The Yellowstone hot spot</a:t>
            </a:r>
            <a:endParaRPr lang="en-US" sz="2800" dirty="0"/>
          </a:p>
        </p:txBody>
      </p:sp>
      <p:sp>
        <p:nvSpPr>
          <p:cNvPr id="2" name="TextBox 1">
            <a:extLst>
              <a:ext uri="{FF2B5EF4-FFF2-40B4-BE49-F238E27FC236}">
                <a16:creationId xmlns:a16="http://schemas.microsoft.com/office/drawing/2014/main" id="{646BCBA9-CBA2-465C-AC53-B5549BAB31DA}"/>
              </a:ext>
            </a:extLst>
          </p:cNvPr>
          <p:cNvSpPr txBox="1"/>
          <p:nvPr/>
        </p:nvSpPr>
        <p:spPr>
          <a:xfrm>
            <a:off x="3179135" y="5044037"/>
            <a:ext cx="1977656" cy="307777"/>
          </a:xfrm>
          <a:prstGeom prst="rect">
            <a:avLst/>
          </a:prstGeom>
          <a:noFill/>
        </p:spPr>
        <p:txBody>
          <a:bodyPr wrap="square" rtlCol="0">
            <a:spAutoFit/>
          </a:bodyPr>
          <a:lstStyle/>
          <a:p>
            <a:r>
              <a:rPr lang="en-US" sz="1400" dirty="0">
                <a:solidFill>
                  <a:schemeClr val="bg1"/>
                </a:solidFill>
              </a:rPr>
              <a:t>McCafferty. A.E. , (1995), </a:t>
            </a:r>
          </a:p>
        </p:txBody>
      </p:sp>
    </p:spTree>
    <p:extLst>
      <p:ext uri="{BB962C8B-B14F-4D97-AF65-F5344CB8AC3E}">
        <p14:creationId xmlns:p14="http://schemas.microsoft.com/office/powerpoint/2010/main" val="2009399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AF2833AC-BA08-452E-9B20-980B50DE3C94}"/>
              </a:ext>
            </a:extLst>
          </p:cNvPr>
          <p:cNvPicPr>
            <a:picLocks noChangeAspect="1"/>
          </p:cNvPicPr>
          <p:nvPr/>
        </p:nvPicPr>
        <p:blipFill>
          <a:blip r:embed="rId2"/>
          <a:stretch>
            <a:fillRect/>
          </a:stretch>
        </p:blipFill>
        <p:spPr>
          <a:xfrm>
            <a:off x="414338" y="223906"/>
            <a:ext cx="7025031" cy="6476041"/>
          </a:xfrm>
          <a:prstGeom prst="rect">
            <a:avLst/>
          </a:prstGeom>
        </p:spPr>
      </p:pic>
      <p:sp>
        <p:nvSpPr>
          <p:cNvPr id="4" name="TextBox 3">
            <a:extLst>
              <a:ext uri="{FF2B5EF4-FFF2-40B4-BE49-F238E27FC236}">
                <a16:creationId xmlns:a16="http://schemas.microsoft.com/office/drawing/2014/main" id="{AC758356-7CB0-4B89-B3AA-2F73E9FBAB6B}"/>
              </a:ext>
            </a:extLst>
          </p:cNvPr>
          <p:cNvSpPr txBox="1"/>
          <p:nvPr/>
        </p:nvSpPr>
        <p:spPr>
          <a:xfrm>
            <a:off x="7600950" y="828674"/>
            <a:ext cx="3343275" cy="1815882"/>
          </a:xfrm>
          <a:prstGeom prst="rect">
            <a:avLst/>
          </a:prstGeom>
          <a:solidFill>
            <a:schemeClr val="bg1">
              <a:lumMod val="95000"/>
              <a:lumOff val="5000"/>
            </a:schemeClr>
          </a:solidFill>
        </p:spPr>
        <p:txBody>
          <a:bodyPr wrap="square" rtlCol="0">
            <a:spAutoFit/>
          </a:bodyPr>
          <a:lstStyle/>
          <a:p>
            <a:r>
              <a:rPr lang="en-US" sz="2800" dirty="0">
                <a:solidFill>
                  <a:srgbClr val="FFFF00"/>
                </a:solidFill>
              </a:rPr>
              <a:t>Challis volcanics overtop Beaverhead but do not appear to penetrate the core.</a:t>
            </a:r>
          </a:p>
        </p:txBody>
      </p:sp>
      <p:sp>
        <p:nvSpPr>
          <p:cNvPr id="6" name="TextBox 5">
            <a:extLst>
              <a:ext uri="{FF2B5EF4-FFF2-40B4-BE49-F238E27FC236}">
                <a16:creationId xmlns:a16="http://schemas.microsoft.com/office/drawing/2014/main" id="{54AB0596-77F6-467A-AEAD-AE44B96A8FBB}"/>
              </a:ext>
            </a:extLst>
          </p:cNvPr>
          <p:cNvSpPr txBox="1"/>
          <p:nvPr/>
        </p:nvSpPr>
        <p:spPr>
          <a:xfrm>
            <a:off x="7529512" y="3782557"/>
            <a:ext cx="3486150" cy="2246769"/>
          </a:xfrm>
          <a:prstGeom prst="rect">
            <a:avLst/>
          </a:prstGeom>
          <a:solidFill>
            <a:schemeClr val="bg1">
              <a:lumMod val="95000"/>
              <a:lumOff val="5000"/>
            </a:schemeClr>
          </a:solidFill>
        </p:spPr>
        <p:txBody>
          <a:bodyPr wrap="square" rtlCol="0">
            <a:spAutoFit/>
          </a:bodyPr>
          <a:lstStyle/>
          <a:p>
            <a:r>
              <a:rPr lang="en-US" sz="2800" dirty="0">
                <a:solidFill>
                  <a:srgbClr val="FFFF00"/>
                </a:solidFill>
              </a:rPr>
              <a:t>Craters of the Moon lava field and the Great Rift Zone do not appear to penetrate the core.</a:t>
            </a:r>
          </a:p>
        </p:txBody>
      </p:sp>
      <p:sp>
        <p:nvSpPr>
          <p:cNvPr id="2" name="TextBox 1">
            <a:extLst>
              <a:ext uri="{FF2B5EF4-FFF2-40B4-BE49-F238E27FC236}">
                <a16:creationId xmlns:a16="http://schemas.microsoft.com/office/drawing/2014/main" id="{44469A8B-F1F8-401A-8022-DAEAFFB752EF}"/>
              </a:ext>
            </a:extLst>
          </p:cNvPr>
          <p:cNvSpPr txBox="1"/>
          <p:nvPr/>
        </p:nvSpPr>
        <p:spPr>
          <a:xfrm>
            <a:off x="1430216" y="223906"/>
            <a:ext cx="1280160" cy="461665"/>
          </a:xfrm>
          <a:prstGeom prst="rect">
            <a:avLst/>
          </a:prstGeom>
          <a:noFill/>
        </p:spPr>
        <p:txBody>
          <a:bodyPr wrap="square" rtlCol="0">
            <a:spAutoFit/>
          </a:bodyPr>
          <a:lstStyle/>
          <a:p>
            <a:r>
              <a:rPr lang="en-US" sz="1200" i="1" dirty="0">
                <a:solidFill>
                  <a:schemeClr val="bg1"/>
                </a:solidFill>
              </a:rPr>
              <a:t>From Link and </a:t>
            </a:r>
            <a:r>
              <a:rPr lang="en-US" sz="1200" i="1" dirty="0" err="1">
                <a:solidFill>
                  <a:schemeClr val="bg1"/>
                </a:solidFill>
              </a:rPr>
              <a:t>Janecke</a:t>
            </a:r>
            <a:r>
              <a:rPr lang="en-US" sz="1200" i="1" dirty="0">
                <a:solidFill>
                  <a:schemeClr val="bg1"/>
                </a:solidFill>
              </a:rPr>
              <a:t>, 1999</a:t>
            </a:r>
            <a:endParaRPr lang="en-US" sz="1200" dirty="0">
              <a:solidFill>
                <a:schemeClr val="bg1"/>
              </a:solidFill>
            </a:endParaRPr>
          </a:p>
        </p:txBody>
      </p:sp>
      <p:sp>
        <p:nvSpPr>
          <p:cNvPr id="3" name="TextBox 2">
            <a:extLst>
              <a:ext uri="{FF2B5EF4-FFF2-40B4-BE49-F238E27FC236}">
                <a16:creationId xmlns:a16="http://schemas.microsoft.com/office/drawing/2014/main" id="{B482F263-325E-4DFA-93D6-94B3FAC3AD24}"/>
              </a:ext>
            </a:extLst>
          </p:cNvPr>
          <p:cNvSpPr txBox="1"/>
          <p:nvPr/>
        </p:nvSpPr>
        <p:spPr>
          <a:xfrm>
            <a:off x="1945758" y="6029326"/>
            <a:ext cx="1789709" cy="307777"/>
          </a:xfrm>
          <a:prstGeom prst="rect">
            <a:avLst/>
          </a:prstGeom>
          <a:solidFill>
            <a:schemeClr val="bg1"/>
          </a:solidFill>
        </p:spPr>
        <p:txBody>
          <a:bodyPr wrap="square" rtlCol="0">
            <a:spAutoFit/>
          </a:bodyPr>
          <a:lstStyle/>
          <a:p>
            <a:r>
              <a:rPr lang="en-US" sz="1400" dirty="0"/>
              <a:t>Digital Atlas of Idaho</a:t>
            </a:r>
          </a:p>
        </p:txBody>
      </p:sp>
    </p:spTree>
    <p:extLst>
      <p:ext uri="{BB962C8B-B14F-4D97-AF65-F5344CB8AC3E}">
        <p14:creationId xmlns:p14="http://schemas.microsoft.com/office/powerpoint/2010/main" val="9093813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4863</TotalTime>
  <Words>723</Words>
  <Application>Microsoft Office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Celestial</vt:lpstr>
      <vt:lpstr>Observations of Post impact volcanism Hiatus Within the  largest Impact Craters</vt:lpstr>
      <vt:lpstr>PowerPoint Presentation</vt:lpstr>
      <vt:lpstr>PowerPoint Presentation</vt:lpstr>
      <vt:lpstr>PowerPoint Presentation</vt:lpstr>
      <vt:lpstr>Vredefort  Impact 300km diameter ~2028 ma, An exception to the observation???</vt:lpstr>
      <vt:lpstr>PowerPoint Presentation</vt:lpstr>
      <vt:lpstr>Does the observation hold true for other confirmed large impacts?      Yes.</vt:lpstr>
      <vt:lpstr>PowerPoint Presentation</vt:lpstr>
      <vt:lpstr>PowerPoint Presentation</vt:lpstr>
      <vt:lpstr>Volcanism map of Pacific northwest and the Bouguer Gravity map of the Beaverhead region</vt:lpstr>
      <vt:lpstr>The maps together give a clearer picture</vt:lpstr>
      <vt:lpstr>Biases</vt:lpstr>
      <vt:lpstr>Importance if the observation holds true</vt:lpstr>
      <vt:lpstr>Thank you:    In the memory of Warren B. Hamilton and Thank you to the session advocates Gillian Foulger, K. Howard  &amp; Donna M. Jurdy,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Connelly</dc:creator>
  <cp:lastModifiedBy>Daniel Connelly</cp:lastModifiedBy>
  <cp:revision>10</cp:revision>
  <dcterms:created xsi:type="dcterms:W3CDTF">2019-08-21T15:45:19Z</dcterms:created>
  <dcterms:modified xsi:type="dcterms:W3CDTF">2019-11-23T08:54:56Z</dcterms:modified>
</cp:coreProperties>
</file>