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313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269" r:id="rId22"/>
    <p:sldId id="279" r:id="rId23"/>
    <p:sldId id="275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7" r:id="rId39"/>
    <p:sldId id="296" r:id="rId40"/>
    <p:sldId id="298" r:id="rId41"/>
    <p:sldId id="299" r:id="rId42"/>
    <p:sldId id="300" r:id="rId43"/>
    <p:sldId id="301" r:id="rId44"/>
    <p:sldId id="308" r:id="rId45"/>
    <p:sldId id="309" r:id="rId46"/>
    <p:sldId id="310" r:id="rId47"/>
    <p:sldId id="311" r:id="rId48"/>
    <p:sldId id="312" r:id="rId49"/>
    <p:sldId id="31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A49"/>
    <a:srgbClr val="284F3C"/>
    <a:srgbClr val="55E5FF"/>
    <a:srgbClr val="F9B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8"/>
    <p:restoredTop sz="86405"/>
  </p:normalViewPr>
  <p:slideViewPr>
    <p:cSldViewPr snapToGrid="0" snapToObjects="1">
      <p:cViewPr>
        <p:scale>
          <a:sx n="89" d="100"/>
          <a:sy n="89" d="100"/>
        </p:scale>
        <p:origin x="32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B5D14-F754-CE43-B754-C6DCE89B771B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94DF5-4A27-1E49-B922-6632A2A8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94DF5-4A27-1E49-B922-6632A2A866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9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6C2F6-8CB0-5244-86B6-8662BC9D77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6C2F6-8CB0-5244-86B6-8662BC9D77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8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6C2F6-8CB0-5244-86B6-8662BC9D77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1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6C2F6-8CB0-5244-86B6-8662BC9D77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68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94DF5-4A27-1E49-B922-6632A2A866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8642-27F6-A147-8467-7831B05B0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A41E6-F733-B942-9CF9-A34A20522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8D19E-88AE-4E40-AA00-9D8F0553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EC94B-B22A-F948-971E-93FAC32B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93DA5-2382-0245-BCD7-0B19B795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76E1-1E89-AF42-91AE-7CE9CA93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1509E-79DB-3C40-9B73-39637A5BF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41098-B95D-AD48-AF35-51830ED7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E794E-95F6-0C4E-B9C9-E94C58A9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9CB3F-0D07-D145-8869-B9A38FF8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6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77523-DA39-3B47-8C64-396F170E7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3AFCF-E843-E044-8A3C-26FFC8957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199E2-0EF2-1644-BEE1-73FA3D44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1FE7A-EE8C-424E-91D5-93548516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599CA-3C5B-5C4C-B2A5-4E65DE3E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9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65A5-DC1B-AA47-AB68-2A9AFB3F7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DAC8-C069-C646-8C07-EE17726EE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DAB40-B979-0941-81F2-0B14B823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D2C3-A1A6-3C4C-9F64-992EF843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7BCD3-9640-7B40-A6E4-5E27E24D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BB37-31F2-8A4C-A9DA-3D4ED8A9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9AFEF-D51A-0C4A-92EF-8E3381C9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99D7B-EAEB-C148-BECF-182E3209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8A43E-0123-2741-900F-4F86504E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93F53-0450-7C41-BCA3-3BC4D78C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8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6935-5210-4A47-B548-B242AFC8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90F6-02D7-5044-80BE-82F208079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5CBEC-F0CE-6543-BD70-236BD8953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8AD48-0CA5-984C-B00D-D4F52DF1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FBF3-1074-CD46-996D-D3F10807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317D6-19E5-5147-9B39-241D89C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C364-DD19-174E-9EA4-C36CB246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C0086-FD96-7640-83FE-1835DE744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1250F-561F-434E-829F-AD5B9C8F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4236C-11FC-F944-A35C-EA382028C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370A1-A2B4-3848-B872-D276FF41B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37120-990E-9144-BBFD-233693CAF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AFDB9-F8B7-8248-9CD0-5B3BBE31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B9B1FC-5BE3-064D-AA2B-FDDADDD8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B6A9-66B8-6B45-A375-6801B410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58157-81D5-4541-B0A5-982B5E91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B18FA-E082-AE4A-9939-32C62D57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02DD6-678A-3943-8B63-F60F4DC2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BB8C5-631B-AD49-A212-1E08ADAE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6C805-77BC-B84F-929B-94968A3D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BB7BA-B3F0-E34D-8D08-872876B3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9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2041-2A1C-534D-983E-C20BBDA2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D264-4526-7942-8DD3-52A2F96E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3110A-DEC8-4C46-BFA3-0A0D37D98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87E3E-238D-F44D-8882-A9F9C86B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BC0B4-F0A3-0C4A-82AC-6A523705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5302B-A5D2-264C-BF24-D2E4E5BF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2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27AB-5DA5-7148-80CD-A22AF12D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83073-2D35-0342-A3D8-A2CE798A2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12633-346C-6245-9BE3-70D2B78B3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6A822-527E-434A-A2F8-D33BD1EA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5544A-E64D-314B-A8F6-4221E790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7A5DC-3F5D-AD4C-86DD-84A8CAFE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9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0EB5D-3985-DA4A-9D80-501717E3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4184D-38C2-1E48-A5EB-673DC2151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B839-147E-CA4F-9B77-FF9FCC338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6A64-8ACE-FF4E-BA94-24F7E2438CE6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2D599-235E-5047-B0D9-420889EFB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2811-7B30-7E4A-B5AB-1F5476AFB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4289-F0EC-5041-A649-D6910737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7E49B8-B14A-2C4A-9AA2-9CEE6993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2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BBF43-08B9-0543-8993-B08CDAB8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2" y="157224"/>
            <a:ext cx="12192000" cy="6840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61D51-00B6-9A42-B4A1-93B6EF7A5891}"/>
              </a:ext>
            </a:extLst>
          </p:cNvPr>
          <p:cNvSpPr txBox="1"/>
          <p:nvPr/>
        </p:nvSpPr>
        <p:spPr>
          <a:xfrm>
            <a:off x="5057972" y="4285589"/>
            <a:ext cx="7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55E5FF"/>
                </a:highlight>
              </a:rPr>
              <a:t>1570</a:t>
            </a:r>
          </a:p>
        </p:txBody>
      </p:sp>
    </p:spTree>
    <p:extLst>
      <p:ext uri="{BB962C8B-B14F-4D97-AF65-F5344CB8AC3E}">
        <p14:creationId xmlns:p14="http://schemas.microsoft.com/office/powerpoint/2010/main" val="395744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75D33-0249-EC4C-BB09-DBD155C9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" y="111558"/>
            <a:ext cx="12192000" cy="681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36035-FA54-724F-BE08-3A479FADB8E1}"/>
              </a:ext>
            </a:extLst>
          </p:cNvPr>
          <p:cNvSpPr txBox="1"/>
          <p:nvPr/>
        </p:nvSpPr>
        <p:spPr>
          <a:xfrm>
            <a:off x="5053436" y="423814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00FFFF"/>
                </a:highlight>
              </a:rPr>
              <a:t>1570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54265-404C-5644-BC89-39FEEB55BD2A}"/>
              </a:ext>
            </a:extLst>
          </p:cNvPr>
          <p:cNvSpPr txBox="1"/>
          <p:nvPr/>
        </p:nvSpPr>
        <p:spPr>
          <a:xfrm>
            <a:off x="6096000" y="6060141"/>
            <a:ext cx="216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(And alligators)</a:t>
            </a:r>
          </a:p>
        </p:txBody>
      </p:sp>
    </p:spTree>
    <p:extLst>
      <p:ext uri="{BB962C8B-B14F-4D97-AF65-F5344CB8AC3E}">
        <p14:creationId xmlns:p14="http://schemas.microsoft.com/office/powerpoint/2010/main" val="4758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BC1D1-5433-C048-8A34-DA049DCD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5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BC1D1-5433-C048-8A34-DA049DCD9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029BD3-8E37-9E44-82EF-FCD49327E051}"/>
              </a:ext>
            </a:extLst>
          </p:cNvPr>
          <p:cNvSpPr txBox="1"/>
          <p:nvPr/>
        </p:nvSpPr>
        <p:spPr>
          <a:xfrm>
            <a:off x="1037229" y="1652337"/>
            <a:ext cx="9908275" cy="2000548"/>
          </a:xfrm>
          <a:prstGeom prst="rect">
            <a:avLst/>
          </a:prstGeom>
          <a:solidFill>
            <a:srgbClr val="55E5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rculanum" panose="02000505000000020004" pitchFamily="2" charset="77"/>
              </a:rPr>
              <a:t>Notes on de </a:t>
            </a:r>
            <a:r>
              <a:rPr lang="en-US" sz="2400" b="1" dirty="0" err="1">
                <a:latin typeface="Herculanum" panose="02000505000000020004" pitchFamily="2" charset="77"/>
              </a:rPr>
              <a:t>landa</a:t>
            </a:r>
            <a:r>
              <a:rPr lang="en-US" sz="2400" b="1" dirty="0">
                <a:latin typeface="Herculanum" panose="02000505000000020004" pitchFamily="2" charset="77"/>
              </a:rPr>
              <a:t>:</a:t>
            </a:r>
          </a:p>
          <a:p>
            <a:r>
              <a:rPr lang="en-US" sz="2000" b="1" dirty="0">
                <a:latin typeface="Herculanum" panose="02000505000000020004" pitchFamily="2" charset="77"/>
              </a:rPr>
              <a:t>	</a:t>
            </a:r>
            <a:r>
              <a:rPr lang="en-US" sz="2000" b="1" dirty="0" err="1">
                <a:latin typeface="Herculanum" panose="02000505000000020004" pitchFamily="2" charset="77"/>
              </a:rPr>
              <a:t>Landa</a:t>
            </a:r>
            <a:r>
              <a:rPr lang="en-US" sz="2000" b="1" dirty="0">
                <a:latin typeface="Herculanum" panose="02000505000000020004" pitchFamily="2" charset="77"/>
              </a:rPr>
              <a:t> was a </a:t>
            </a:r>
            <a:r>
              <a:rPr lang="en-US" sz="2000" b="1" dirty="0" err="1">
                <a:latin typeface="Herculanum" panose="02000505000000020004" pitchFamily="2" charset="77"/>
              </a:rPr>
              <a:t>spanish</a:t>
            </a:r>
            <a:r>
              <a:rPr lang="en-US" sz="2000" b="1" dirty="0">
                <a:latin typeface="Herculanum" panose="02000505000000020004" pitchFamily="2" charset="77"/>
              </a:rPr>
              <a:t> priest who catalogued much of what is known about </a:t>
            </a:r>
            <a:r>
              <a:rPr lang="en-US" sz="2000" b="1" dirty="0" err="1">
                <a:latin typeface="Herculanum" panose="02000505000000020004" pitchFamily="2" charset="77"/>
              </a:rPr>
              <a:t>maya</a:t>
            </a:r>
            <a:r>
              <a:rPr lang="en-US" sz="2000" b="1" dirty="0">
                <a:latin typeface="Herculanum" panose="02000505000000020004" pitchFamily="2" charset="77"/>
              </a:rPr>
              <a:t> culture in a book:</a:t>
            </a:r>
            <a:r>
              <a:rPr lang="en-US" sz="2000" dirty="0">
                <a:latin typeface="Herculanum" panose="02000505000000020004" pitchFamily="2" charset="77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Relacion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Cosas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Yucatan (~1570).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latin typeface="Herculanum" panose="02000505000000020004" pitchFamily="2" charset="77"/>
                <a:cs typeface="Times New Roman" panose="02020603050405020304" pitchFamily="18" charset="0"/>
              </a:rPr>
              <a:t>he is notorious for having ordered the collection and destruction of all </a:t>
            </a:r>
            <a:r>
              <a:rPr lang="en-US" sz="2000" b="1" dirty="0" err="1">
                <a:latin typeface="Herculanum" panose="02000505000000020004" pitchFamily="2" charset="77"/>
                <a:cs typeface="Times New Roman" panose="02020603050405020304" pitchFamily="18" charset="0"/>
              </a:rPr>
              <a:t>maya</a:t>
            </a:r>
            <a:r>
              <a:rPr lang="en-US" sz="2000" b="1" dirty="0">
                <a:latin typeface="Herculanum" panose="02000505000000020004" pitchFamily="2" charset="77"/>
                <a:cs typeface="Times New Roman" panose="02020603050405020304" pitchFamily="18" charset="0"/>
              </a:rPr>
              <a:t> books (codices) known at the time of his administration – </a:t>
            </a:r>
            <a:r>
              <a:rPr lang="en-US" sz="2000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Herculanum" panose="02000505000000020004" pitchFamily="2" charset="77"/>
                <a:cs typeface="Times New Roman" panose="02020603050405020304" pitchFamily="18" charset="0"/>
              </a:rPr>
              <a:t>the entire </a:t>
            </a:r>
            <a:r>
              <a:rPr lang="en-US" sz="2000" b="1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Herculanum" panose="02000505000000020004" pitchFamily="2" charset="77"/>
                <a:cs typeface="Times New Roman" panose="02020603050405020304" pitchFamily="18" charset="0"/>
              </a:rPr>
              <a:t>maya</a:t>
            </a:r>
            <a:r>
              <a:rPr lang="en-US" sz="2000" b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Herculanum" panose="02000505000000020004" pitchFamily="2" charset="77"/>
                <a:cs typeface="Times New Roman" panose="02020603050405020304" pitchFamily="18" charset="0"/>
              </a:rPr>
              <a:t> written record</a:t>
            </a:r>
            <a:r>
              <a:rPr lang="en-US" sz="2000" b="1" dirty="0">
                <a:latin typeface="Herculanum" panose="02000505000000020004" pitchFamily="2" charset="77"/>
                <a:cs typeface="Times New Roman" panose="02020603050405020304" pitchFamily="18" charset="0"/>
              </a:rPr>
              <a:t>.</a:t>
            </a:r>
            <a:endParaRPr lang="en-US" sz="2000" dirty="0">
              <a:latin typeface="Herculanum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C7CCE-DD56-BA44-BC15-8574506F3547}"/>
              </a:ext>
            </a:extLst>
          </p:cNvPr>
          <p:cNvSpPr txBox="1"/>
          <p:nvPr/>
        </p:nvSpPr>
        <p:spPr>
          <a:xfrm>
            <a:off x="1037229" y="4050392"/>
            <a:ext cx="9855360" cy="1015663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rculanum" panose="02000505000000020004" pitchFamily="2" charset="77"/>
              </a:rPr>
              <a:t>De </a:t>
            </a:r>
            <a:r>
              <a:rPr lang="en-US" sz="2000" b="1" dirty="0" err="1">
                <a:latin typeface="Herculanum" panose="02000505000000020004" pitchFamily="2" charset="77"/>
              </a:rPr>
              <a:t>landa</a:t>
            </a:r>
            <a:r>
              <a:rPr lang="en-US" sz="2000" b="1" dirty="0">
                <a:latin typeface="Herculanum" panose="02000505000000020004" pitchFamily="2" charset="77"/>
              </a:rPr>
              <a:t> was a keen observer. His inference that “our lord” created salt from rainwater was consistent with his implicit belief in the miracle of </a:t>
            </a:r>
            <a:r>
              <a:rPr lang="en-US" sz="2000" b="1" dirty="0" err="1">
                <a:latin typeface="Herculanum" panose="02000505000000020004" pitchFamily="2" charset="77"/>
              </a:rPr>
              <a:t>jesus</a:t>
            </a:r>
            <a:r>
              <a:rPr lang="en-US" sz="2000" b="1" dirty="0">
                <a:latin typeface="Herculanum" panose="02000505000000020004" pitchFamily="2" charset="77"/>
              </a:rPr>
              <a:t> converting water to wine.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A746F-8B70-424C-BD2A-D285FFF33A54}"/>
              </a:ext>
            </a:extLst>
          </p:cNvPr>
          <p:cNvSpPr txBox="1"/>
          <p:nvPr/>
        </p:nvSpPr>
        <p:spPr>
          <a:xfrm>
            <a:off x="1037229" y="5081354"/>
            <a:ext cx="9855360" cy="707886"/>
          </a:xfrm>
          <a:prstGeom prst="rect">
            <a:avLst/>
          </a:prstGeom>
          <a:solidFill>
            <a:srgbClr val="FF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lgerian" pitchFamily="82" charset="77"/>
              </a:rPr>
              <a:t>FOR PERSPECTIVE: IT WASN’T UNTIL ABOUT 200 YEARS AFTER DE LANDA THAT THE PARIS ACADEMY FIGURED OUT THAT THE SEINE R. IS FED BY RAINWATER</a:t>
            </a:r>
            <a:r>
              <a:rPr lang="en-US" sz="2000" dirty="0">
                <a:highlight>
                  <a:srgbClr val="FFFF00"/>
                </a:highlight>
                <a:latin typeface="Algerian" pitchFamily="82" charset="77"/>
              </a:rPr>
              <a:t>.          </a:t>
            </a:r>
          </a:p>
        </p:txBody>
      </p:sp>
    </p:spTree>
    <p:extLst>
      <p:ext uri="{BB962C8B-B14F-4D97-AF65-F5344CB8AC3E}">
        <p14:creationId xmlns:p14="http://schemas.microsoft.com/office/powerpoint/2010/main" val="902671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74DA5-0A9D-4E41-ACB6-DA3431E9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5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E41E-AA73-A54E-9186-0F2B62EC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4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076C8-105D-564E-A15C-37793124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8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77B58-4D49-0240-B77F-F024501D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52F31-36A3-EC4D-AA7C-0F4FBADE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5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68721-199E-5E4F-A468-D5415858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A808D-6C9F-F842-9619-E80F18C2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50"/>
            <a:ext cx="12192000" cy="65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4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8C19A-8148-514D-9833-8F2C0654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" y="0"/>
            <a:ext cx="12122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30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6B8FC-2881-8B4D-AB13-3FE01A36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17C51-00C5-A346-BBE9-C972EE0E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462C8-19DB-5C47-95AF-4FE71B75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38"/>
            <a:ext cx="12192000" cy="65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8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4859-0805-4349-ACA0-BA0D4F78B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08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AEAE3-B31E-804E-9896-A4CD4AC8C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3"/>
            <a:ext cx="12192000" cy="68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73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28E4B-F93C-514C-BE6B-F1FCB3E3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3FFB2-D36B-EC47-8E2A-3665BF46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D8283-520D-8E47-9E6B-81209568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3"/>
            <a:ext cx="12192000" cy="68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87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283C1-F897-914F-8325-3F0BC6B2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"/>
            <a:ext cx="12192000" cy="68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4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1577E-8695-814C-8079-6781797AC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" y="0"/>
            <a:ext cx="1218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6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22361-A913-1C45-BB9B-115B865D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28" y="0"/>
            <a:ext cx="868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2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CD2DD-B5E3-9344-83D1-CC082043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85432"/>
            <a:ext cx="12192000" cy="648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C5431-1BFB-A54B-BEA2-D3321B7FD08F}"/>
              </a:ext>
            </a:extLst>
          </p:cNvPr>
          <p:cNvSpPr txBox="1"/>
          <p:nvPr/>
        </p:nvSpPr>
        <p:spPr>
          <a:xfrm>
            <a:off x="8893628" y="4109710"/>
            <a:ext cx="489857" cy="369332"/>
          </a:xfrm>
          <a:prstGeom prst="rect">
            <a:avLst/>
          </a:prstGeom>
          <a:solidFill>
            <a:srgbClr val="4F5A4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71499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4B75A-8C49-ED41-8E26-76CDAC48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3"/>
            <a:ext cx="12192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37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017EF-E0C6-7D4B-825B-99D5A348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5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4A92F-EFCB-C44B-9E87-505C309D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7B905-6922-6D41-B37B-6E4E41EF5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4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FA9F-47D2-1149-9FFC-91FE9538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4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BD563-0180-C24D-8045-A4321B538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1"/>
            <a:ext cx="12192000" cy="68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4B0F6-2083-604E-B8CF-E9C92458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3"/>
            <a:ext cx="12192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4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7E593-330E-064D-B454-A49D7BB7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02" y="0"/>
            <a:ext cx="9863725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20034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8EE8E-BCF0-444A-9F9E-0A41654D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01866-7E83-EE4B-B09F-F92498E98C3E}"/>
              </a:ext>
            </a:extLst>
          </p:cNvPr>
          <p:cNvSpPr txBox="1"/>
          <p:nvPr/>
        </p:nvSpPr>
        <p:spPr>
          <a:xfrm>
            <a:off x="2374491" y="884904"/>
            <a:ext cx="79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ARTISANAL SALT HARVESTING: MAYA TECHNIQUE </a:t>
            </a:r>
          </a:p>
          <a:p>
            <a:pPr algn="ctr"/>
            <a:r>
              <a:rPr lang="en-US" sz="2000" dirty="0"/>
              <a:t>BUT WITH NEW TOOLS</a:t>
            </a:r>
          </a:p>
        </p:txBody>
      </p:sp>
    </p:spTree>
    <p:extLst>
      <p:ext uri="{BB962C8B-B14F-4D97-AF65-F5344CB8AC3E}">
        <p14:creationId xmlns:p14="http://schemas.microsoft.com/office/powerpoint/2010/main" val="520278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85EE43-7586-A44A-AB59-8CB38C63E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9CC57-6F73-E844-98E2-70B2931EF153}"/>
              </a:ext>
            </a:extLst>
          </p:cNvPr>
          <p:cNvSpPr txBox="1"/>
          <p:nvPr/>
        </p:nvSpPr>
        <p:spPr>
          <a:xfrm>
            <a:off x="5397910" y="176981"/>
            <a:ext cx="440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Modern industrial salt works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2E8199-F7C4-264A-BE32-44AAD68A04B3}"/>
              </a:ext>
            </a:extLst>
          </p:cNvPr>
          <p:cNvCxnSpPr/>
          <p:nvPr/>
        </p:nvCxnSpPr>
        <p:spPr>
          <a:xfrm flipH="1">
            <a:off x="4557252" y="383458"/>
            <a:ext cx="722671" cy="41295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820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322F7-0B47-9942-9F07-61A27326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" y="0"/>
            <a:ext cx="12185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5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CED79-C84C-B644-AA78-67104CE8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4883A-95A0-E940-AEEC-4B7C2788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0"/>
            <a:ext cx="12192000" cy="6841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2FCAC-42D8-B749-86E9-DD97B1F230CF}"/>
              </a:ext>
            </a:extLst>
          </p:cNvPr>
          <p:cNvSpPr txBox="1"/>
          <p:nvPr/>
        </p:nvSpPr>
        <p:spPr>
          <a:xfrm>
            <a:off x="5019367" y="-114301"/>
            <a:ext cx="5025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Maya Sites Now Unoccupied</a:t>
            </a:r>
          </a:p>
        </p:txBody>
      </p:sp>
    </p:spTree>
    <p:extLst>
      <p:ext uri="{BB962C8B-B14F-4D97-AF65-F5344CB8AC3E}">
        <p14:creationId xmlns:p14="http://schemas.microsoft.com/office/powerpoint/2010/main" val="34394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0A3F0-F623-5143-8587-A8E1C4EA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729664-A20A-D547-8635-A8AA50B02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60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C0711-F519-9C41-A338-D9FFD37B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80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7C2F-7AA5-0944-B76F-D1EAF633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2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1A25D-B230-E74B-82F8-BB683964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2A9C2-79F4-3442-A453-A164D5D8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79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40B5D-654E-A843-B96E-C4C22997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" y="0"/>
            <a:ext cx="12146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2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201B33-DBB7-984B-B128-3B6253003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400"/>
            <a:ext cx="12192000" cy="625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5BFD9-F9D3-9C43-A14D-8BFFE292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400"/>
            <a:ext cx="12192000" cy="625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34AA6-3DC7-CC47-BF09-C4095510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400"/>
            <a:ext cx="12192000" cy="625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E1B21-0CE4-CB43-BC4C-004F7F17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1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FB9382-38D5-7344-84A6-7E6ACC8A1634}"/>
              </a:ext>
            </a:extLst>
          </p:cNvPr>
          <p:cNvSpPr txBox="1"/>
          <p:nvPr/>
        </p:nvSpPr>
        <p:spPr>
          <a:xfrm>
            <a:off x="5158188" y="503278"/>
            <a:ext cx="5609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Hacienda on the site of </a:t>
            </a:r>
            <a:r>
              <a:rPr lang="en-US" sz="2000" b="1" dirty="0" err="1"/>
              <a:t>Chunchucmil</a:t>
            </a:r>
            <a:r>
              <a:rPr lang="en-US" sz="2000" b="1" dirty="0"/>
              <a:t>, a large Maya </a:t>
            </a:r>
          </a:p>
          <a:p>
            <a:r>
              <a:rPr lang="en-US" sz="2000" b="1" dirty="0"/>
              <a:t>market town in a rocky area without food </a:t>
            </a:r>
          </a:p>
          <a:p>
            <a:r>
              <a:rPr lang="en-US" sz="2000" b="1" dirty="0"/>
              <a:t>resources &amp; no ostentatious monuments</a:t>
            </a:r>
          </a:p>
        </p:txBody>
      </p:sp>
    </p:spTree>
    <p:extLst>
      <p:ext uri="{BB962C8B-B14F-4D97-AF65-F5344CB8AC3E}">
        <p14:creationId xmlns:p14="http://schemas.microsoft.com/office/powerpoint/2010/main" val="60712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BB03A-8C31-A74B-A1F2-FA0F44469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8431" y="0"/>
            <a:ext cx="113515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4A628-8594-954B-AB4D-D7AE65897C29}"/>
              </a:ext>
            </a:extLst>
          </p:cNvPr>
          <p:cNvSpPr txBox="1"/>
          <p:nvPr/>
        </p:nvSpPr>
        <p:spPr>
          <a:xfrm>
            <a:off x="2802194" y="432232"/>
            <a:ext cx="4112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Observed and possible range of Maya merchant canoes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8082D-FEA1-5745-8471-F7686AF1B952}"/>
              </a:ext>
            </a:extLst>
          </p:cNvPr>
          <p:cNvSpPr txBox="1"/>
          <p:nvPr/>
        </p:nvSpPr>
        <p:spPr>
          <a:xfrm>
            <a:off x="737419" y="4055807"/>
            <a:ext cx="126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Veracruz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C9CBF5-13AA-564C-92A1-13D8A7F5850C}"/>
              </a:ext>
            </a:extLst>
          </p:cNvPr>
          <p:cNvSpPr txBox="1"/>
          <p:nvPr/>
        </p:nvSpPr>
        <p:spPr>
          <a:xfrm>
            <a:off x="5324563" y="5220929"/>
            <a:ext cx="1393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Gulf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Honduras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E917E1-062A-624E-8212-24F8D8CDC4C2}"/>
              </a:ext>
            </a:extLst>
          </p:cNvPr>
          <p:cNvCxnSpPr/>
          <p:nvPr/>
        </p:nvCxnSpPr>
        <p:spPr>
          <a:xfrm flipH="1">
            <a:off x="4693740" y="5943600"/>
            <a:ext cx="571434" cy="3392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14FA8B3-8149-3947-9211-8578BF59724E}"/>
              </a:ext>
            </a:extLst>
          </p:cNvPr>
          <p:cNvSpPr/>
          <p:nvPr/>
        </p:nvSpPr>
        <p:spPr>
          <a:xfrm>
            <a:off x="3693581" y="2758303"/>
            <a:ext cx="2571750" cy="6336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1E7C0-1932-4542-B046-4A5A93C2C387}"/>
              </a:ext>
            </a:extLst>
          </p:cNvPr>
          <p:cNvSpPr txBox="1"/>
          <p:nvPr/>
        </p:nvSpPr>
        <p:spPr>
          <a:xfrm>
            <a:off x="3968795" y="2378014"/>
            <a:ext cx="202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Salt harvesting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BA3100-98F7-2444-981B-E10B6ACD4233}"/>
              </a:ext>
            </a:extLst>
          </p:cNvPr>
          <p:cNvSpPr/>
          <p:nvPr/>
        </p:nvSpPr>
        <p:spPr>
          <a:xfrm>
            <a:off x="3683726" y="3357154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34AA9A-A752-FF46-A971-198C22EBF75C}"/>
              </a:ext>
            </a:extLst>
          </p:cNvPr>
          <p:cNvCxnSpPr>
            <a:cxnSpLocks/>
          </p:cNvCxnSpPr>
          <p:nvPr/>
        </p:nvCxnSpPr>
        <p:spPr>
          <a:xfrm flipH="1">
            <a:off x="5655733" y="3772250"/>
            <a:ext cx="146757" cy="28355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E8AE4F-751F-744E-832F-379478AB6ED0}"/>
              </a:ext>
            </a:extLst>
          </p:cNvPr>
          <p:cNvCxnSpPr/>
          <p:nvPr/>
        </p:nvCxnSpPr>
        <p:spPr>
          <a:xfrm flipH="1">
            <a:off x="5239565" y="4668647"/>
            <a:ext cx="236606" cy="5522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227E0C6-DEDC-C746-9C0C-1A87F29E4B0E}"/>
              </a:ext>
            </a:extLst>
          </p:cNvPr>
          <p:cNvCxnSpPr>
            <a:cxnSpLocks/>
          </p:cNvCxnSpPr>
          <p:nvPr/>
        </p:nvCxnSpPr>
        <p:spPr>
          <a:xfrm flipV="1">
            <a:off x="6265331" y="2935111"/>
            <a:ext cx="649819" cy="1400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91F071-E1C4-324B-AD2E-ACE780E177DF}"/>
              </a:ext>
            </a:extLst>
          </p:cNvPr>
          <p:cNvCxnSpPr>
            <a:cxnSpLocks/>
          </p:cNvCxnSpPr>
          <p:nvPr/>
        </p:nvCxnSpPr>
        <p:spPr>
          <a:xfrm flipV="1">
            <a:off x="6265331" y="2830829"/>
            <a:ext cx="401736" cy="207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0856A79-336A-704E-AAF2-D815DA0DBEA4}"/>
              </a:ext>
            </a:extLst>
          </p:cNvPr>
          <p:cNvCxnSpPr>
            <a:stCxn id="15" idx="6"/>
          </p:cNvCxnSpPr>
          <p:nvPr/>
        </p:nvCxnSpPr>
        <p:spPr>
          <a:xfrm flipV="1">
            <a:off x="6265331" y="2608846"/>
            <a:ext cx="324909" cy="4662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6EEFA84-AC57-6841-BE43-DD67477B4E3A}"/>
              </a:ext>
            </a:extLst>
          </p:cNvPr>
          <p:cNvSpPr txBox="1"/>
          <p:nvPr/>
        </p:nvSpPr>
        <p:spPr>
          <a:xfrm>
            <a:off x="6752065" y="2472676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A885BB-966A-5F4E-B1BB-2BF54BA57B72}"/>
              </a:ext>
            </a:extLst>
          </p:cNvPr>
          <p:cNvSpPr/>
          <p:nvPr/>
        </p:nvSpPr>
        <p:spPr>
          <a:xfrm>
            <a:off x="9626802" y="5220929"/>
            <a:ext cx="523976" cy="1637071"/>
          </a:xfrm>
          <a:prstGeom prst="rect">
            <a:avLst/>
          </a:prstGeom>
          <a:solidFill>
            <a:srgbClr val="AD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467EF2-EBAC-1C48-84A5-B10254677D5E}"/>
              </a:ext>
            </a:extLst>
          </p:cNvPr>
          <p:cNvSpPr/>
          <p:nvPr/>
        </p:nvSpPr>
        <p:spPr>
          <a:xfrm>
            <a:off x="9093736" y="283704"/>
            <a:ext cx="321514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Helvetica" pitchFamily="2" charset="0"/>
              </a:rPr>
              <a:t>Canoe Observed by Columbus in the Gulf of Honduras (1502): </a:t>
            </a:r>
            <a:r>
              <a:rPr lang="en-US" sz="2200" dirty="0">
                <a:latin typeface="Helvetica" pitchFamily="2" charset="0"/>
              </a:rPr>
              <a:t>”There arrived a </a:t>
            </a:r>
            <a:r>
              <a:rPr lang="en-US" sz="2200" b="1" dirty="0">
                <a:latin typeface="Helvetica" pitchFamily="2" charset="0"/>
              </a:rPr>
              <a:t>canoe</a:t>
            </a:r>
            <a:r>
              <a:rPr lang="en-US" sz="2200" dirty="0">
                <a:latin typeface="Helvetica" pitchFamily="2" charset="0"/>
              </a:rPr>
              <a:t> full of Indians, as </a:t>
            </a:r>
            <a:r>
              <a:rPr lang="en-US" sz="2200" b="1" dirty="0">
                <a:latin typeface="Helvetica" pitchFamily="2" charset="0"/>
              </a:rPr>
              <a:t>long as a galley and eight feet (2.5 m) wide</a:t>
            </a:r>
            <a:r>
              <a:rPr lang="en-US" sz="2200" dirty="0">
                <a:latin typeface="Helvetica" pitchFamily="2" charset="0"/>
              </a:rPr>
              <a:t>. It was </a:t>
            </a:r>
            <a:r>
              <a:rPr lang="en-US" sz="2200" b="1" dirty="0">
                <a:latin typeface="Helvetica" pitchFamily="2" charset="0"/>
              </a:rPr>
              <a:t>loaded with merchandise </a:t>
            </a:r>
            <a:r>
              <a:rPr lang="en-US" sz="2200" dirty="0">
                <a:latin typeface="Helvetica" pitchFamily="2" charset="0"/>
              </a:rPr>
              <a:t>from the west, almost certainly </a:t>
            </a:r>
            <a:r>
              <a:rPr lang="en-US" sz="2200" b="1" dirty="0">
                <a:latin typeface="Helvetica" pitchFamily="2" charset="0"/>
              </a:rPr>
              <a:t>from the land of Yucatan </a:t>
            </a:r>
            <a:r>
              <a:rPr lang="en-US" sz="2200" dirty="0">
                <a:latin typeface="Helvetica" pitchFamily="2" charset="0"/>
              </a:rPr>
              <a:t>thirty leagues or a little more [away] [i.e. &gt;170 km]…. There were in the canoe up to twenty-five men" </a:t>
            </a:r>
            <a:r>
              <a:rPr lang="en-US" sz="2200" dirty="0">
                <a:solidFill>
                  <a:srgbClr val="FF0000"/>
                </a:solidFill>
                <a:latin typeface="Helvetica" pitchFamily="2" charset="0"/>
              </a:rPr>
              <a:t>(</a:t>
            </a:r>
            <a:r>
              <a:rPr lang="en-US" sz="2200" i="1" dirty="0">
                <a:solidFill>
                  <a:srgbClr val="FF0000"/>
                </a:solidFill>
                <a:latin typeface="Helvetica" pitchFamily="2" charset="0"/>
              </a:rPr>
              <a:t>Las Casas, Historia de las </a:t>
            </a:r>
            <a:r>
              <a:rPr lang="en-US" sz="2200" i="1" dirty="0" err="1">
                <a:solidFill>
                  <a:srgbClr val="FF0000"/>
                </a:solidFill>
                <a:latin typeface="Helvetica" pitchFamily="2" charset="0"/>
              </a:rPr>
              <a:t>Indias</a:t>
            </a:r>
            <a:r>
              <a:rPr lang="en-US" sz="2200" i="1" dirty="0">
                <a:latin typeface="Helvetica" pitchFamily="2" charset="0"/>
              </a:rPr>
              <a:t>)</a:t>
            </a:r>
            <a:r>
              <a:rPr lang="en-US" sz="2200" dirty="0">
                <a:latin typeface="Helvetica" pitchFamily="2" charset="0"/>
              </a:rPr>
              <a:t> </a:t>
            </a:r>
            <a:endParaRPr lang="en-US" sz="2200" dirty="0">
              <a:effectLst/>
              <a:latin typeface="Helvetica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9BD927-D357-9A44-A259-23AF95C62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8330" y="2277712"/>
            <a:ext cx="2987168" cy="15895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C5E4941-06F7-5848-93EB-CBEBF072267E}"/>
              </a:ext>
            </a:extLst>
          </p:cNvPr>
          <p:cNvSpPr/>
          <p:nvPr/>
        </p:nvSpPr>
        <p:spPr>
          <a:xfrm>
            <a:off x="353961" y="0"/>
            <a:ext cx="8450826" cy="675371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E7581BD-86DF-1B48-A0F1-BE0E46B98A01}"/>
              </a:ext>
            </a:extLst>
          </p:cNvPr>
          <p:cNvSpPr/>
          <p:nvPr/>
        </p:nvSpPr>
        <p:spPr>
          <a:xfrm rot="422115">
            <a:off x="2528854" y="3042034"/>
            <a:ext cx="1103957" cy="1403349"/>
          </a:xfrm>
          <a:custGeom>
            <a:avLst/>
            <a:gdLst>
              <a:gd name="connsiteX0" fmla="*/ 1053057 w 1053057"/>
              <a:gd name="connsiteY0" fmla="*/ 0 h 1236992"/>
              <a:gd name="connsiteX1" fmla="*/ 725065 w 1053057"/>
              <a:gd name="connsiteY1" fmla="*/ 785191 h 1236992"/>
              <a:gd name="connsiteX2" fmla="*/ 0 w 1053057"/>
              <a:gd name="connsiteY2" fmla="*/ 1236992 h 123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3057" h="1236992">
                <a:moveTo>
                  <a:pt x="1053057" y="0"/>
                </a:moveTo>
                <a:lnTo>
                  <a:pt x="725065" y="785191"/>
                </a:lnTo>
                <a:lnTo>
                  <a:pt x="0" y="1236992"/>
                </a:ln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063093-BF4E-674C-85BA-2A4E67A07CA5}"/>
              </a:ext>
            </a:extLst>
          </p:cNvPr>
          <p:cNvSpPr txBox="1"/>
          <p:nvPr/>
        </p:nvSpPr>
        <p:spPr>
          <a:xfrm>
            <a:off x="1924461" y="1439048"/>
            <a:ext cx="28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/>
              <a:t>Gulf of Mexico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4341C-8D75-A641-8388-E35659B29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85" y="27112"/>
            <a:ext cx="597248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59D1F-253E-1B41-B52F-5DB05408D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326" y="-104282"/>
            <a:ext cx="9854514" cy="4572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18665-B803-DC43-9D06-986FB9F2FD70}"/>
              </a:ext>
            </a:extLst>
          </p:cNvPr>
          <p:cNvSpPr txBox="1"/>
          <p:nvPr/>
        </p:nvSpPr>
        <p:spPr>
          <a:xfrm>
            <a:off x="2331839" y="929249"/>
            <a:ext cx="2281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Belize there was </a:t>
            </a:r>
          </a:p>
          <a:p>
            <a:pPr algn="ctr"/>
            <a:r>
              <a:rPr lang="en-US" dirty="0"/>
              <a:t>some competition from labor-intensive salt production by boiling of estuary sediments</a:t>
            </a:r>
          </a:p>
        </p:txBody>
      </p:sp>
    </p:spTree>
    <p:extLst>
      <p:ext uri="{BB962C8B-B14F-4D97-AF65-F5344CB8AC3E}">
        <p14:creationId xmlns:p14="http://schemas.microsoft.com/office/powerpoint/2010/main" val="91883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CC70BA-5B10-0B4C-9417-146CEFEE69D7}"/>
              </a:ext>
            </a:extLst>
          </p:cNvPr>
          <p:cNvSpPr/>
          <p:nvPr/>
        </p:nvSpPr>
        <p:spPr>
          <a:xfrm>
            <a:off x="5759116" y="0"/>
            <a:ext cx="521944" cy="69943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4E190-FEC0-2047-BE78-EC040B0D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47" y="0"/>
            <a:ext cx="59724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AE63-AAFF-864A-8E00-0022A68AE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60" y="288759"/>
            <a:ext cx="5910940" cy="3940627"/>
          </a:xfrm>
          <a:prstGeom prst="rect">
            <a:avLst/>
          </a:prstGeom>
          <a:solidFill>
            <a:srgbClr val="92D050">
              <a:alpha val="0"/>
            </a:srgb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2911F-47E1-784C-B642-CF58CD02F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060" y="3228945"/>
            <a:ext cx="5910940" cy="3940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1F79D-A00E-2D4D-9E8F-F5862498995B}"/>
              </a:ext>
            </a:extLst>
          </p:cNvPr>
          <p:cNvSpPr txBox="1"/>
          <p:nvPr/>
        </p:nvSpPr>
        <p:spPr>
          <a:xfrm>
            <a:off x="7194311" y="3541295"/>
            <a:ext cx="4003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Eastern Quintana Roo canal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58F0E-DAD5-3A47-BC79-B2DFD1BB2CF8}"/>
              </a:ext>
            </a:extLst>
          </p:cNvPr>
          <p:cNvSpPr txBox="1"/>
          <p:nvPr/>
        </p:nvSpPr>
        <p:spPr>
          <a:xfrm>
            <a:off x="6281060" y="0"/>
            <a:ext cx="3440456" cy="1015663"/>
          </a:xfrm>
          <a:prstGeom prst="rect">
            <a:avLst/>
          </a:prstGeom>
          <a:solidFill>
            <a:srgbClr val="92D050">
              <a:alpha val="8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63000"/>
                  </a:schemeClr>
                </a:solidFill>
              </a:rPr>
              <a:t>A “two-</a:t>
            </a:r>
            <a:r>
              <a:rPr lang="en-US" sz="2000" b="1" dirty="0" err="1">
                <a:solidFill>
                  <a:schemeClr val="tx1">
                    <a:alpha val="63000"/>
                  </a:schemeClr>
                </a:solidFill>
              </a:rPr>
              <a:t>fer</a:t>
            </a:r>
            <a:r>
              <a:rPr lang="en-US" sz="2000" b="1" dirty="0">
                <a:solidFill>
                  <a:schemeClr val="tx1">
                    <a:alpha val="63000"/>
                  </a:schemeClr>
                </a:solidFill>
              </a:rPr>
              <a:t>”: building shows </a:t>
            </a:r>
          </a:p>
          <a:p>
            <a:r>
              <a:rPr lang="en-US" sz="2000" b="1" dirty="0">
                <a:solidFill>
                  <a:schemeClr val="tx1">
                    <a:alpha val="63000"/>
                  </a:schemeClr>
                </a:solidFill>
              </a:rPr>
              <a:t>1) Canal system is old, </a:t>
            </a:r>
          </a:p>
          <a:p>
            <a:r>
              <a:rPr lang="en-US" sz="2000" b="1" dirty="0">
                <a:solidFill>
                  <a:schemeClr val="tx1">
                    <a:alpha val="63000"/>
                  </a:schemeClr>
                </a:solidFill>
              </a:rPr>
              <a:t>2) Possible sea level rise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32A98A-8A07-564C-B8D3-6820B6E8170D}"/>
              </a:ext>
            </a:extLst>
          </p:cNvPr>
          <p:cNvCxnSpPr>
            <a:cxnSpLocks/>
          </p:cNvCxnSpPr>
          <p:nvPr/>
        </p:nvCxnSpPr>
        <p:spPr>
          <a:xfrm flipH="1" flipV="1">
            <a:off x="4604084" y="1796716"/>
            <a:ext cx="2390274" cy="1744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156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B225E-AE9B-8A43-B15D-D40BBAB7C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5638800" cy="680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932AA-BD7C-EA46-BDA4-F6314FF70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339" y="1320786"/>
            <a:ext cx="6575436" cy="4613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A228-9ED2-4840-8A3C-D1E090AC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8" y="-25400"/>
            <a:ext cx="120678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C8CA7-471C-9B40-A18A-4C5A2FDDD6E5}"/>
              </a:ext>
            </a:extLst>
          </p:cNvPr>
          <p:cNvSpPr txBox="1"/>
          <p:nvPr/>
        </p:nvSpPr>
        <p:spPr>
          <a:xfrm>
            <a:off x="6553201" y="411480"/>
            <a:ext cx="5539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There is some evidence that salt had ritual </a:t>
            </a:r>
          </a:p>
          <a:p>
            <a:pPr algn="ctr"/>
            <a:r>
              <a:rPr lang="en-US" sz="2400" dirty="0"/>
              <a:t>significance.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B1F4C-9ADD-5F47-BD80-1EDEEC00AFE2}"/>
              </a:ext>
            </a:extLst>
          </p:cNvPr>
          <p:cNvSpPr txBox="1"/>
          <p:nvPr/>
        </p:nvSpPr>
        <p:spPr>
          <a:xfrm>
            <a:off x="7997156" y="1679357"/>
            <a:ext cx="4041876" cy="1569660"/>
          </a:xfrm>
          <a:prstGeom prst="rect">
            <a:avLst/>
          </a:prstGeom>
          <a:solidFill>
            <a:srgbClr val="F9B94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Salt </a:t>
            </a:r>
            <a:r>
              <a:rPr lang="en-US" sz="2400" b="1" i="1" dirty="0">
                <a:solidFill>
                  <a:srgbClr val="FF0000"/>
                </a:solidFill>
              </a:rPr>
              <a:t>still</a:t>
            </a:r>
            <a:r>
              <a:rPr lang="en-US" sz="2400" dirty="0"/>
              <a:t> has ritual significance. </a:t>
            </a:r>
          </a:p>
          <a:p>
            <a:pPr algn="ctr"/>
            <a:r>
              <a:rPr lang="en-US" sz="2400" dirty="0"/>
              <a:t>Some people pay $$$</a:t>
            </a:r>
          </a:p>
          <a:p>
            <a:pPr algn="ctr"/>
            <a:r>
              <a:rPr lang="en-US" sz="2400" dirty="0"/>
              <a:t>for colored salt from the </a:t>
            </a:r>
          </a:p>
          <a:p>
            <a:pPr algn="ctr"/>
            <a:r>
              <a:rPr lang="en-US" sz="2400" dirty="0"/>
              <a:t>Himalayas.</a:t>
            </a:r>
          </a:p>
        </p:txBody>
      </p:sp>
    </p:spTree>
    <p:extLst>
      <p:ext uri="{BB962C8B-B14F-4D97-AF65-F5344CB8AC3E}">
        <p14:creationId xmlns:p14="http://schemas.microsoft.com/office/powerpoint/2010/main" val="28015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CAB32-A70E-3747-A780-5E49748A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93" y="0"/>
            <a:ext cx="10282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C2FF1-1DC9-3F49-922A-C7980E759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2" y="0"/>
            <a:ext cx="102828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C9E4ED-A628-6549-87C1-AE2CDB6F44CF}"/>
              </a:ext>
            </a:extLst>
          </p:cNvPr>
          <p:cNvSpPr txBox="1"/>
          <p:nvPr/>
        </p:nvSpPr>
        <p:spPr>
          <a:xfrm>
            <a:off x="3902528" y="408214"/>
            <a:ext cx="594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Another example of artisanal salt production: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30655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48B4C2-35D0-B248-897E-7CAC8A706906}"/>
              </a:ext>
            </a:extLst>
          </p:cNvPr>
          <p:cNvSpPr txBox="1"/>
          <p:nvPr/>
        </p:nvSpPr>
        <p:spPr>
          <a:xfrm>
            <a:off x="4786313" y="2100262"/>
            <a:ext cx="2275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11844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8F48F-FF66-7345-99B9-8EB207B4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10FCA-34F9-CC46-89CF-DB698FA03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1A4C5-48CF-AA40-927D-5508A70C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3F717-72BC-034A-8271-68D89B255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1"/>
            <a:ext cx="12192000" cy="67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ABE51-2FA8-5847-9C08-67B34088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E84EA-03D6-E74D-90C6-F4031C608E4E}"/>
              </a:ext>
            </a:extLst>
          </p:cNvPr>
          <p:cNvSpPr txBox="1"/>
          <p:nvPr/>
        </p:nvSpPr>
        <p:spPr>
          <a:xfrm>
            <a:off x="5011750" y="4132250"/>
            <a:ext cx="85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00FFFF"/>
                </a:highlight>
              </a:rPr>
              <a:t>1570</a:t>
            </a:r>
          </a:p>
        </p:txBody>
      </p:sp>
    </p:spTree>
    <p:extLst>
      <p:ext uri="{BB962C8B-B14F-4D97-AF65-F5344CB8AC3E}">
        <p14:creationId xmlns:p14="http://schemas.microsoft.com/office/powerpoint/2010/main" val="213515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A9B504-20EF-D14D-AA27-27A3306C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D983C-1A36-024B-BA98-9EB0EDB1BBF5}"/>
              </a:ext>
            </a:extLst>
          </p:cNvPr>
          <p:cNvSpPr txBox="1"/>
          <p:nvPr/>
        </p:nvSpPr>
        <p:spPr>
          <a:xfrm>
            <a:off x="5028835" y="411756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00FFFF"/>
                </a:highlight>
              </a:rPr>
              <a:t>1570</a:t>
            </a:r>
          </a:p>
        </p:txBody>
      </p:sp>
    </p:spTree>
    <p:extLst>
      <p:ext uri="{BB962C8B-B14F-4D97-AF65-F5344CB8AC3E}">
        <p14:creationId xmlns:p14="http://schemas.microsoft.com/office/powerpoint/2010/main" val="2752004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304</Words>
  <Application>Microsoft Macintosh PowerPoint</Application>
  <PresentationFormat>Widescreen</PresentationFormat>
  <Paragraphs>47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Algerian</vt:lpstr>
      <vt:lpstr>Arial</vt:lpstr>
      <vt:lpstr>Calibri</vt:lpstr>
      <vt:lpstr>Calibri Light</vt:lpstr>
      <vt:lpstr>Helvetica</vt:lpstr>
      <vt:lpstr>Herculanum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Perry</dc:creator>
  <cp:lastModifiedBy>Eugene Perry</cp:lastModifiedBy>
  <cp:revision>37</cp:revision>
  <dcterms:created xsi:type="dcterms:W3CDTF">2019-10-11T14:43:17Z</dcterms:created>
  <dcterms:modified xsi:type="dcterms:W3CDTF">2019-10-13T14:16:12Z</dcterms:modified>
</cp:coreProperties>
</file>