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9" r:id="rId3"/>
    <p:sldId id="265" r:id="rId4"/>
    <p:sldId id="293" r:id="rId5"/>
    <p:sldId id="267" r:id="rId6"/>
    <p:sldId id="286" r:id="rId7"/>
    <p:sldId id="285" r:id="rId8"/>
    <p:sldId id="284" r:id="rId9"/>
    <p:sldId id="283" r:id="rId10"/>
    <p:sldId id="275" r:id="rId11"/>
    <p:sldId id="290" r:id="rId12"/>
    <p:sldId id="291" r:id="rId13"/>
    <p:sldId id="292" r:id="rId14"/>
    <p:sldId id="269" r:id="rId15"/>
    <p:sldId id="274" r:id="rId16"/>
    <p:sldId id="273" r:id="rId17"/>
    <p:sldId id="272" r:id="rId18"/>
    <p:sldId id="271" r:id="rId19"/>
    <p:sldId id="280" r:id="rId20"/>
    <p:sldId id="279" r:id="rId21"/>
    <p:sldId id="281" r:id="rId22"/>
    <p:sldId id="270" r:id="rId23"/>
    <p:sldId id="287" r:id="rId24"/>
    <p:sldId id="288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86518" autoAdjust="0"/>
  </p:normalViewPr>
  <p:slideViewPr>
    <p:cSldViewPr snapToGrid="0">
      <p:cViewPr>
        <p:scale>
          <a:sx n="98" d="100"/>
          <a:sy n="98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78C7B-4260-4F48-AAC4-7FEB4A1B6AEF}" type="datetimeFigureOut">
              <a:rPr lang="en-US" smtClean="0"/>
              <a:t>10/12/2019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4F3E9-8100-4E71-A1BC-720D54F55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82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91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California population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30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VLM with respect to NA12 reference frame!!!!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92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-5.9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66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-8.7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11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-3.0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03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-2.7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8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Uniform dist. Of pop.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Increased storm surge height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Loss of biodiversity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4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GMSLR = 3.2 mm/</a:t>
            </a:r>
            <a:r>
              <a:rPr lang="en-US" dirty="0" err="1"/>
              <a:t>yr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Rates accelerating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4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30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5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8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02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4F3E9-8100-4E71-A1BC-720D54F555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2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9/22/2019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emgblack@asu.edu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E56348-3D09-4841-BB83-5670F4A8D2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3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8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0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5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1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7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9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86523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9/22/2019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65231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emgblack@asu.edu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86523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3E56348-3D09-4841-BB83-5670F4A8D2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4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01" y="443839"/>
            <a:ext cx="8500532" cy="2010758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Vertical land motion along the coast of California: Implication for flooding and inundation hazards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74" y="2844432"/>
            <a:ext cx="6858000" cy="58392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Em Blackwell,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Manoochehr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Shirzaei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Chandrakanta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 Ojha, Susanna Werth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4684B-F7C5-4613-BCCD-62203E03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F0327-3807-4E05-BCB5-1E8E0F3A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7CFE3-8412-4AE4-805B-5F6524B76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</a:t>
            </a:fld>
            <a:endParaRPr lang="en-US" dirty="0"/>
          </a:p>
        </p:txBody>
      </p:sp>
      <p:pic>
        <p:nvPicPr>
          <p:cNvPr id="1026" name="Picture 2" descr="NASA logo">
            <a:extLst>
              <a:ext uri="{FF2B5EF4-FFF2-40B4-BE49-F238E27FC236}">
                <a16:creationId xmlns:a16="http://schemas.microsoft.com/office/drawing/2014/main" id="{18B2430E-53D0-4F0D-B0C8-C9BEB7FA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3478153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U logo - official - vertical">
            <a:extLst>
              <a:ext uri="{FF2B5EF4-FFF2-40B4-BE49-F238E27FC236}">
                <a16:creationId xmlns:a16="http://schemas.microsoft.com/office/drawing/2014/main" id="{624ECA4D-094D-4898-AB9E-71C6D4974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81" y="3581400"/>
            <a:ext cx="1762432" cy="142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06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901" y="73731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Data</a:t>
            </a:r>
            <a:b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0" y="1192855"/>
            <a:ext cx="3967190" cy="3091278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ALOS ascending 2007-2011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Sentinel-1 ascending and descending 2014-2018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Global Navigation Satellite System (GNSS)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0690D-A998-41F7-8B26-3100B239D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10" y="73731"/>
            <a:ext cx="4505380" cy="49949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CCC2-8E35-4B79-B7EE-C24DF621C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2779A-02C2-492E-80B7-D8BDCB92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A46B0-A30B-4585-A343-ABBD32E0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24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Results</a:t>
            </a:r>
            <a:b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DC2E5-F9B4-4A43-AD31-01D0512E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5BBE0-863B-4E1F-9C9B-25D44D8F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08531-A8C7-439B-9794-DD69A3B5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C0DE5-C876-425D-B2FB-1390F9C3D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1138"/>
            <a:ext cx="8229600" cy="35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2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Results</a:t>
            </a:r>
            <a:b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DC2E5-F9B4-4A43-AD31-01D0512E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5BBE0-863B-4E1F-9C9B-25D44D8F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08531-A8C7-439B-9794-DD69A3B5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6A033C-137C-46D6-96E9-C02A0AABF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1138"/>
            <a:ext cx="8229600" cy="35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1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Results</a:t>
            </a:r>
            <a:b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DC2E5-F9B4-4A43-AD31-01D0512E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5BBE0-863B-4E1F-9C9B-25D44D8F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08531-A8C7-439B-9794-DD69A3B5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57A6EA-7CBA-4517-A843-427DF6B8A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1138"/>
            <a:ext cx="8229600" cy="35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47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Validation test</a:t>
            </a:r>
            <a:b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3C9149E-5926-4E1B-B8D1-1E50EB9E9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66" y="871568"/>
            <a:ext cx="5535667" cy="402119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B68BF-2133-47DD-A03C-F4914E297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EF0EBC-41C5-43AC-A62A-569DCD252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A53934-A746-404D-8FC7-23344B0E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San Francisco</a:t>
            </a:r>
            <a:b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Bay Area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09271EC-B666-43F1-A36F-04E84D0B8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736"/>
            <a:ext cx="5464969" cy="5143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59A34-B243-4DEE-A689-E6FCE14D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11126-BA15-4075-87D0-A72CB3CEA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50F40-F287-40A7-A600-33FDA25F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31138-3DAD-4AE0-B778-9FCFE5B06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825"/>
            <a:ext cx="2743200" cy="32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93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Monterey Bay</a:t>
            </a:r>
            <a:b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Area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15A15EC-81AF-41B7-8B9C-F7C2B6B1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5464969" cy="5143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10C6A-6B63-4AF1-8EB1-DBF00C8A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21E54-347F-4C47-BAAF-2EB9A5CE2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73033-DD8B-4173-8796-30000B51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5D4907-8FD4-49C3-9AC2-6BDD24B39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911"/>
            <a:ext cx="2743200" cy="32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63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 fontScale="90000"/>
          </a:bodyPr>
          <a:lstStyle/>
          <a:p>
            <a:pPr algn="l"/>
            <a:b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</a:br>
            <a: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Los Angeles</a:t>
            </a:r>
            <a:b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22DA59D3-2A35-4319-B824-B294118AF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5464969" cy="5143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262AA-049C-46E1-9AC1-48C96DC8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7DF97-1C68-4977-BB96-79A38AE4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4F47D-BA5C-4FB6-9C06-179DF6F0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369CD0-57A9-4A50-B94B-013A6283B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911"/>
            <a:ext cx="2743200" cy="32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11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San Diego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64AC727-2D36-44FB-8BED-BF7D7EDC5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5464969" cy="51435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A54B0-7E4C-41AB-B9E4-14F18B2F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D804F-6233-4F68-9B11-80047B7A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A16F4-B387-4738-B7E2-BB0E479C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14380-AA84-4063-B0D6-71963873D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911"/>
            <a:ext cx="2743200" cy="32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87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Exposure</a:t>
            </a:r>
            <a:b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6A54EE-781A-45CB-A5DC-C10F80D2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C3EB88-8464-4444-AC2B-3FFF4D17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988B55-6070-48A4-BADA-BA1F4295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8F02A-AC26-44D2-9F6A-FB2D9F94A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" y="1522149"/>
            <a:ext cx="9146355" cy="240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3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260622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Sea level rise</a:t>
            </a:r>
            <a:b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68" y="838465"/>
            <a:ext cx="3063240" cy="3173961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Hazards: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Flooding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Increased erosion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Saltwater intrusion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Habitat loss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  <a:p>
            <a:pPr algn="l"/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pic>
        <p:nvPicPr>
          <p:cNvPr id="4" name="Google Shape;70;p15">
            <a:extLst>
              <a:ext uri="{FF2B5EF4-FFF2-40B4-BE49-F238E27FC236}">
                <a16:creationId xmlns:a16="http://schemas.microsoft.com/office/drawing/2014/main" id="{44575BB5-D533-4141-84FC-1F18E63833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626" t="35209" r="17779" b="12230"/>
          <a:stretch/>
        </p:blipFill>
        <p:spPr>
          <a:xfrm>
            <a:off x="3530335" y="1000759"/>
            <a:ext cx="5568695" cy="31910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1;p15">
            <a:extLst>
              <a:ext uri="{FF2B5EF4-FFF2-40B4-BE49-F238E27FC236}">
                <a16:creationId xmlns:a16="http://schemas.microsoft.com/office/drawing/2014/main" id="{8D6295E6-A196-4C78-B498-C9BF9BC68E88}"/>
              </a:ext>
            </a:extLst>
          </p:cNvPr>
          <p:cNvSpPr txBox="1"/>
          <p:nvPr/>
        </p:nvSpPr>
        <p:spPr>
          <a:xfrm>
            <a:off x="3500905" y="4205350"/>
            <a:ext cx="51660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2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(Griggs et al</a:t>
            </a:r>
            <a:r>
              <a:rPr lang="en-US" sz="1200" dirty="0">
                <a:solidFill>
                  <a:schemeClr val="lt2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.</a:t>
            </a:r>
            <a:r>
              <a:rPr lang="en" sz="1200" dirty="0">
                <a:solidFill>
                  <a:schemeClr val="lt2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, 2017)</a:t>
            </a:r>
            <a:endParaRPr sz="1200" dirty="0">
              <a:solidFill>
                <a:schemeClr val="lt2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AAF537-8E32-440F-80BE-3BBDC2E3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6B912A-DF6E-4737-BDCB-3FF2FC77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61E58B-52A4-4C22-9D1A-9FCB36AF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32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Exposure</a:t>
            </a:r>
            <a:b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1DDCC-CDF0-45DA-AA9E-04441F2C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37C55-0570-4E5C-BDC7-2325E6E9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1C0BF-8397-4960-8702-D7F18F0B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20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9677C4-9B2F-4397-92B5-92EEE379E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7" y="1522149"/>
            <a:ext cx="9146356" cy="240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62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Exposure</a:t>
            </a:r>
            <a:b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6C52E8-F5DF-4B6F-8274-AC5209D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E8E8DB-61B7-4C22-B715-84EF7B9F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A48D66-486F-4CC4-9EAC-9E0BB6CB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08643-4710-43FD-9DAA-28820A0BF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7" y="1522149"/>
            <a:ext cx="9146356" cy="240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58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8"/>
            <a:ext cx="7488935" cy="78803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Summary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1396094"/>
            <a:ext cx="7996935" cy="335978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Combination of multi-track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InSAR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 and GNSS data enables measuring VLM at </a:t>
            </a:r>
            <a:r>
              <a:rPr lang="en-US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1000km extent,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100m resolution, and mm level accuracy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Many highly populated, low elevation coastal communities in California are subsiding with rates up to 8.7 mm/year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These communities have elevated climate change related hazards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8A790-696B-472B-B5D6-9411030B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3F56C-F6A8-4B47-B20E-967BD758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331CB-8942-4B21-9259-91E0AB30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52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Thank you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8A790-696B-472B-B5D6-9411030B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3F56C-F6A8-4B47-B20E-967BD758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331CB-8942-4B21-9259-91E0AB30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82D6B-C8F2-4ED6-BCB4-7A9D9F427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1" t="38291" b="33652"/>
          <a:stretch/>
        </p:blipFill>
        <p:spPr>
          <a:xfrm>
            <a:off x="124863" y="1311692"/>
            <a:ext cx="8894273" cy="2076839"/>
          </a:xfrm>
          <a:prstGeom prst="rect">
            <a:avLst/>
          </a:prstGeom>
        </p:spPr>
      </p:pic>
      <p:pic>
        <p:nvPicPr>
          <p:cNvPr id="7" name="Picture 2" descr="NASA logo">
            <a:extLst>
              <a:ext uri="{FF2B5EF4-FFF2-40B4-BE49-F238E27FC236}">
                <a16:creationId xmlns:a16="http://schemas.microsoft.com/office/drawing/2014/main" id="{A4494B6F-7B9E-4B98-8C34-BF468B98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599" y="3478153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SU logo - official - vertical">
            <a:extLst>
              <a:ext uri="{FF2B5EF4-FFF2-40B4-BE49-F238E27FC236}">
                <a16:creationId xmlns:a16="http://schemas.microsoft.com/office/drawing/2014/main" id="{7745537E-FF96-4B0E-AD93-A421DDD6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81" y="3581400"/>
            <a:ext cx="1762432" cy="142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86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248835"/>
            <a:ext cx="7488935" cy="436966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US" sz="2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Bibliography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064" y="685802"/>
            <a:ext cx="7996935" cy="4070072"/>
          </a:xfrm>
        </p:spPr>
        <p:txBody>
          <a:bodyPr>
            <a:norm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Church, J. A., Clark, P. U.,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Cazenave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A., Gregory, J. M.,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Jevrejeva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Levermann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A., ... &amp; Payne, A. J. (2013). Sea-level rise by 2100.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342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(6165), 1445-1445.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Griggs, G,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Árvai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J, Cayan, D,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DeConto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R, Fox, J, Fricker, HA, Kopp, RE, Tebaldi, C, Whiteman, EA (California Ocean Protection Council Science Advisory Team Working Group). (2017) Rising Seas in California: An Update on Sea-Level Rise Science. California Ocean Science Trust.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Milne, G. A.,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Gehrels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W. R., Hughes, C. W., &amp;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Tamisiea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E. (2009). Identifying the causes of sea-level change.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Geoscience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(7), 471.</a:t>
            </a:r>
          </a:p>
          <a:p>
            <a:pPr algn="l"/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Shirzaei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Manoochehr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Bürgmann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Roland. (2018). Global climate change and local land subsidence exacerbate inundation risk to the San Francisco Bay Area. Science advances, 4(3), eaap9234. 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8A790-696B-472B-B5D6-9411030B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3F56C-F6A8-4B47-B20E-967BD758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331CB-8942-4B21-9259-91E0AB30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4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260622"/>
            <a:ext cx="7488935" cy="90167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Sea level rise</a:t>
            </a:r>
            <a:b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598" y="838465"/>
            <a:ext cx="3308164" cy="3173961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Causes: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Ice sheet melt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Thermal expansion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Circulatory patterns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Vertical land motion</a:t>
            </a:r>
          </a:p>
          <a:p>
            <a:pPr algn="l"/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375F27-4B86-4633-9CF9-C02C9224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567B30-FFF8-4311-B61C-B5AED481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D4A39C-EE90-43DC-AB2B-768CAB24C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01" y="0"/>
            <a:ext cx="5584629" cy="3750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3B2162-C44D-459A-B408-F2A7DA517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871"/>
            <a:ext cx="4936067" cy="17463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841214-461E-4198-B9AE-A4BE218C1586}"/>
              </a:ext>
            </a:extLst>
          </p:cNvPr>
          <p:cNvSpPr txBox="1"/>
          <p:nvPr/>
        </p:nvSpPr>
        <p:spPr>
          <a:xfrm>
            <a:off x="7773945" y="3734356"/>
            <a:ext cx="1370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(Milne et al., 2009)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5E774C-31C6-4520-AEA0-AD73B88F6944}"/>
              </a:ext>
            </a:extLst>
          </p:cNvPr>
          <p:cNvSpPr txBox="1"/>
          <p:nvPr/>
        </p:nvSpPr>
        <p:spPr>
          <a:xfrm>
            <a:off x="4868333" y="4862076"/>
            <a:ext cx="2097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</a:t>
            </a:r>
            <a:r>
              <a:rPr lang="en-US" sz="1200" dirty="0" err="1">
                <a:solidFill>
                  <a:schemeClr val="bg1"/>
                </a:solidFill>
              </a:rPr>
              <a:t>Shirzaei</a:t>
            </a:r>
            <a:r>
              <a:rPr lang="en-US" sz="1200" dirty="0">
                <a:solidFill>
                  <a:schemeClr val="bg1"/>
                </a:solidFill>
              </a:rPr>
              <a:t> and Burgmann, 2018)</a:t>
            </a:r>
          </a:p>
        </p:txBody>
      </p:sp>
    </p:spTree>
    <p:extLst>
      <p:ext uri="{BB962C8B-B14F-4D97-AF65-F5344CB8AC3E}">
        <p14:creationId xmlns:p14="http://schemas.microsoft.com/office/powerpoint/2010/main" val="2868198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260622"/>
            <a:ext cx="7488935" cy="90167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Vertical land motion</a:t>
            </a:r>
            <a:br>
              <a:rPr lang="en-US" sz="32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598" y="838465"/>
            <a:ext cx="2832352" cy="3835135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Causes: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Glacial isostatic adjustment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Earthquakes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Hydrocarbon reservoir compaction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Aquifer compaction</a:t>
            </a:r>
          </a:p>
          <a:p>
            <a:pPr algn="l"/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375F27-4B86-4633-9CF9-C02C9224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41FE3E-309B-441A-BEE5-34B332C5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567B30-FFF8-4311-B61C-B5AED4818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09391-BFA0-4DFD-A1A9-48C14D969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524" y="718050"/>
            <a:ext cx="5704417" cy="4224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34F5D-47F3-4570-BA35-D8A59F1FC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413" y="718050"/>
            <a:ext cx="687763" cy="4224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AFF989-35F9-4B64-9C89-896DDF734808}"/>
              </a:ext>
            </a:extLst>
          </p:cNvPr>
          <p:cNvSpPr txBox="1"/>
          <p:nvPr/>
        </p:nvSpPr>
        <p:spPr>
          <a:xfrm>
            <a:off x="2937933" y="4673600"/>
            <a:ext cx="155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SONEL</a:t>
            </a:r>
          </a:p>
        </p:txBody>
      </p:sp>
    </p:spTree>
    <p:extLst>
      <p:ext uri="{BB962C8B-B14F-4D97-AF65-F5344CB8AC3E}">
        <p14:creationId xmlns:p14="http://schemas.microsoft.com/office/powerpoint/2010/main" val="248231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3922775" cy="3425094"/>
          </a:xfrm>
          <a:noFill/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We combine three </a:t>
            </a:r>
            <a:r>
              <a:rPr lang="en-US" sz="2700" dirty="0" err="1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InSAR</a:t>
            </a:r>
            <a: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  <a:t> data sets with measurements from ground-based stations to determine patterns of coastal subsidence and their implications</a:t>
            </a:r>
            <a:b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  <a:sym typeface="Roboto"/>
              </a:rPr>
            </a:b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6C675-25C0-476C-9233-A8BE0E89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60E7F-B2E4-4078-B3BD-BA55B34A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73FF9-F1A4-45E8-B3B4-426620B62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24" y="0"/>
            <a:ext cx="42994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9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Interferometric synthetic </a:t>
            </a:r>
            <a:b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aperture radar (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InSAR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927" y="1526721"/>
            <a:ext cx="4265074" cy="293654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Collect phase and amplitude of backscatter</a:t>
            </a:r>
          </a:p>
        </p:txBody>
      </p:sp>
      <p:pic>
        <p:nvPicPr>
          <p:cNvPr id="5" name="Picture 2" descr="https://lh5.googleusercontent.com/F6yAwnMY4nzCm9t0wVfIMLDQjVtIGUrxn9ApBMadfLQeBPW7CXjcssu1FoeNoTuzqT-gcjBf2aF1dInn957fc-hTBDMiNqRKi4MIZN4c-T66p0sCFmeoQTt2Jr0CZkHfQFfjongy4g">
            <a:extLst>
              <a:ext uri="{FF2B5EF4-FFF2-40B4-BE49-F238E27FC236}">
                <a16:creationId xmlns:a16="http://schemas.microsoft.com/office/drawing/2014/main" id="{DFB41F3B-1347-41E1-BA4B-1EE4CF6F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76" y="-145634"/>
            <a:ext cx="4914297" cy="50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4F9F5-F7B2-4901-9C60-2E2A04D9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8B817-EDF3-49EF-8F62-76636470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38C7FF-80DB-4401-B5F0-7E188CC4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91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Interferometric synthetic </a:t>
            </a:r>
            <a:b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aperture radar (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InSAR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927" y="1526721"/>
            <a:ext cx="4265074" cy="293654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Collect phase and amplitude of backscatter</a:t>
            </a:r>
          </a:p>
        </p:txBody>
      </p:sp>
      <p:pic>
        <p:nvPicPr>
          <p:cNvPr id="5" name="Picture 2" descr="https://lh5.googleusercontent.com/F6yAwnMY4nzCm9t0wVfIMLDQjVtIGUrxn9ApBMadfLQeBPW7CXjcssu1FoeNoTuzqT-gcjBf2aF1dInn957fc-hTBDMiNqRKi4MIZN4c-T66p0sCFmeoQTt2Jr0CZkHfQFfjongy4g">
            <a:extLst>
              <a:ext uri="{FF2B5EF4-FFF2-40B4-BE49-F238E27FC236}">
                <a16:creationId xmlns:a16="http://schemas.microsoft.com/office/drawing/2014/main" id="{DFB41F3B-1347-41E1-BA4B-1EE4CF6F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76" y="-145634"/>
            <a:ext cx="4914297" cy="50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5.googleusercontent.com/Xe-joYH-8yFnPn-UUQQTFFcWmAA53Cje8Dgq6etufnIQxHSQLF3pqIR17hbsGu9eQwnyr11XycMT-7bF9P0y0wBXqxp81saDpAlwgufKPNJGn6ztHg2nJ4rYnLXvI51k9IVgGnI4-g">
            <a:extLst>
              <a:ext uri="{FF2B5EF4-FFF2-40B4-BE49-F238E27FC236}">
                <a16:creationId xmlns:a16="http://schemas.microsoft.com/office/drawing/2014/main" id="{E8E0B8C3-E813-448C-A95A-659970F9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46" y="354582"/>
            <a:ext cx="2755604" cy="34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4F9F5-F7B2-4901-9C60-2E2A04D9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8B817-EDF3-49EF-8F62-76636470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38C7FF-80DB-4401-B5F0-7E188CC4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Interferometric synthetic </a:t>
            </a:r>
            <a:b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aperture radar (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InSAR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927" y="1526721"/>
            <a:ext cx="4265074" cy="293654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Collect phase and amplitude of backscatter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Calculate phase difference between passes </a:t>
            </a:r>
          </a:p>
        </p:txBody>
      </p:sp>
      <p:pic>
        <p:nvPicPr>
          <p:cNvPr id="5" name="Picture 2" descr="https://lh5.googleusercontent.com/F6yAwnMY4nzCm9t0wVfIMLDQjVtIGUrxn9ApBMadfLQeBPW7CXjcssu1FoeNoTuzqT-gcjBf2aF1dInn957fc-hTBDMiNqRKi4MIZN4c-T66p0sCFmeoQTt2Jr0CZkHfQFfjongy4g">
            <a:extLst>
              <a:ext uri="{FF2B5EF4-FFF2-40B4-BE49-F238E27FC236}">
                <a16:creationId xmlns:a16="http://schemas.microsoft.com/office/drawing/2014/main" id="{DFB41F3B-1347-41E1-BA4B-1EE4CF6F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76" y="-145634"/>
            <a:ext cx="4914297" cy="50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5.googleusercontent.com/Xe-joYH-8yFnPn-UUQQTFFcWmAA53Cje8Dgq6etufnIQxHSQLF3pqIR17hbsGu9eQwnyr11XycMT-7bF9P0y0wBXqxp81saDpAlwgufKPNJGn6ztHg2nJ4rYnLXvI51k9IVgGnI4-g">
            <a:extLst>
              <a:ext uri="{FF2B5EF4-FFF2-40B4-BE49-F238E27FC236}">
                <a16:creationId xmlns:a16="http://schemas.microsoft.com/office/drawing/2014/main" id="{E8E0B8C3-E813-448C-A95A-659970F9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46" y="354582"/>
            <a:ext cx="2755604" cy="34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4F9F5-F7B2-4901-9C60-2E2A04D9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8B817-EDF3-49EF-8F62-76636470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38C7FF-80DB-4401-B5F0-7E188CC4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9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AF0F-DDDF-4044-9272-5B8CA77D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5" y="387627"/>
            <a:ext cx="7488935" cy="90167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Interferometric synthetic </a:t>
            </a:r>
            <a:b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</a:b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aperture radar (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InSAR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A310-9E14-4939-B5F2-519F15889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927" y="1526721"/>
            <a:ext cx="4265074" cy="293654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Collect phase and amplitude of backscatter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Calculate phase difference between passes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Use many passes referenced to one another to determine long term trend</a:t>
            </a:r>
          </a:p>
        </p:txBody>
      </p:sp>
      <p:pic>
        <p:nvPicPr>
          <p:cNvPr id="5" name="Picture 2" descr="https://lh5.googleusercontent.com/F6yAwnMY4nzCm9t0wVfIMLDQjVtIGUrxn9ApBMadfLQeBPW7CXjcssu1FoeNoTuzqT-gcjBf2aF1dInn957fc-hTBDMiNqRKi4MIZN4c-T66p0sCFmeoQTt2Jr0CZkHfQFfjongy4g">
            <a:extLst>
              <a:ext uri="{FF2B5EF4-FFF2-40B4-BE49-F238E27FC236}">
                <a16:creationId xmlns:a16="http://schemas.microsoft.com/office/drawing/2014/main" id="{DFB41F3B-1347-41E1-BA4B-1EE4CF6F4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76" y="-145634"/>
            <a:ext cx="4914297" cy="50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5.googleusercontent.com/Xe-joYH-8yFnPn-UUQQTFFcWmAA53Cje8Dgq6etufnIQxHSQLF3pqIR17hbsGu9eQwnyr11XycMT-7bF9P0y0wBXqxp81saDpAlwgufKPNJGn6ztHg2nJ4rYnLXvI51k9IVgGnI4-g">
            <a:extLst>
              <a:ext uri="{FF2B5EF4-FFF2-40B4-BE49-F238E27FC236}">
                <a16:creationId xmlns:a16="http://schemas.microsoft.com/office/drawing/2014/main" id="{E8E0B8C3-E813-448C-A95A-659970F9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46" y="354582"/>
            <a:ext cx="2755604" cy="340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4F9F5-F7B2-4901-9C60-2E2A04D9E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8B817-EDF3-49EF-8F62-76636470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emgblack@asu.edu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38C7FF-80DB-4401-B5F0-7E188CC4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6348-3D09-4841-BB83-5670F4A8D2F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69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12391</TotalTime>
  <Words>509</Words>
  <Application>Microsoft Office PowerPoint</Application>
  <PresentationFormat>On-screen Show (16:9)</PresentationFormat>
  <Paragraphs>158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Vertical land motion along the coast of California: Implication for flooding and inundation hazards</vt:lpstr>
      <vt:lpstr>Sea level rise </vt:lpstr>
      <vt:lpstr>Sea level rise </vt:lpstr>
      <vt:lpstr>Vertical land motion </vt:lpstr>
      <vt:lpstr>We combine three InSAR data sets with measurements from ground-based stations to determine patterns of coastal subsidence and their implications </vt:lpstr>
      <vt:lpstr>Interferometric synthetic  aperture radar (InSAR)</vt:lpstr>
      <vt:lpstr>Interferometric synthetic  aperture radar (InSAR)</vt:lpstr>
      <vt:lpstr>Interferometric synthetic  aperture radar (InSAR)</vt:lpstr>
      <vt:lpstr>Interferometric synthetic  aperture radar (InSAR)</vt:lpstr>
      <vt:lpstr>Data </vt:lpstr>
      <vt:lpstr>Results </vt:lpstr>
      <vt:lpstr>Results </vt:lpstr>
      <vt:lpstr>Results </vt:lpstr>
      <vt:lpstr>Validation test </vt:lpstr>
      <vt:lpstr>San Francisco Bay Area</vt:lpstr>
      <vt:lpstr>Monterey Bay Area</vt:lpstr>
      <vt:lpstr> Los Angeles </vt:lpstr>
      <vt:lpstr>San Diego </vt:lpstr>
      <vt:lpstr>Exposure </vt:lpstr>
      <vt:lpstr>Exposure </vt:lpstr>
      <vt:lpstr>Exposure </vt:lpstr>
      <vt:lpstr>Summary</vt:lpstr>
      <vt:lpstr>Thank you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Vertical land motion along the coast of California: Implication for flooding and inundation hazards</dc:title>
  <dc:creator>Emma Blackwell (Student)</dc:creator>
  <cp:lastModifiedBy>Emma Blackwell</cp:lastModifiedBy>
  <cp:revision>72</cp:revision>
  <dcterms:created xsi:type="dcterms:W3CDTF">2019-08-25T19:01:01Z</dcterms:created>
  <dcterms:modified xsi:type="dcterms:W3CDTF">2019-10-12T23:41:40Z</dcterms:modified>
</cp:coreProperties>
</file>