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2065000"/>
  <p:notesSz cx="20104100" cy="1206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8"/>
  </p:normalViewPr>
  <p:slideViewPr>
    <p:cSldViewPr>
      <p:cViewPr varScale="1">
        <p:scale>
          <a:sx n="54" d="100"/>
          <a:sy n="54" d="100"/>
        </p:scale>
        <p:origin x="872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740150"/>
            <a:ext cx="17088486" cy="2533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756400"/>
            <a:ext cx="14072870" cy="3016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774950"/>
            <a:ext cx="8745284" cy="796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774950"/>
            <a:ext cx="8745284" cy="796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99365" y="194898"/>
            <a:ext cx="19795836" cy="117597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3816" y="189584"/>
            <a:ext cx="19672935" cy="11637010"/>
          </a:xfrm>
          <a:custGeom>
            <a:avLst/>
            <a:gdLst/>
            <a:ahLst/>
            <a:cxnLst/>
            <a:rect l="l" t="t" r="r" b="b"/>
            <a:pathLst>
              <a:path w="19672935" h="11637010">
                <a:moveTo>
                  <a:pt x="19295967" y="0"/>
                </a:moveTo>
                <a:lnTo>
                  <a:pt x="5513954" y="0"/>
                </a:lnTo>
                <a:lnTo>
                  <a:pt x="5466840" y="2951"/>
                </a:lnTo>
                <a:lnTo>
                  <a:pt x="5421423" y="11564"/>
                </a:lnTo>
                <a:lnTo>
                  <a:pt x="5378066" y="25478"/>
                </a:lnTo>
                <a:lnTo>
                  <a:pt x="5337128" y="44335"/>
                </a:lnTo>
                <a:lnTo>
                  <a:pt x="5298970" y="67772"/>
                </a:lnTo>
                <a:lnTo>
                  <a:pt x="5263951" y="95430"/>
                </a:lnTo>
                <a:lnTo>
                  <a:pt x="5232433" y="126948"/>
                </a:lnTo>
                <a:lnTo>
                  <a:pt x="5204775" y="161967"/>
                </a:lnTo>
                <a:lnTo>
                  <a:pt x="5181337" y="200125"/>
                </a:lnTo>
                <a:lnTo>
                  <a:pt x="5162481" y="241063"/>
                </a:lnTo>
                <a:lnTo>
                  <a:pt x="5148567" y="284421"/>
                </a:lnTo>
                <a:lnTo>
                  <a:pt x="5139953" y="329837"/>
                </a:lnTo>
                <a:lnTo>
                  <a:pt x="5137002" y="376951"/>
                </a:lnTo>
                <a:lnTo>
                  <a:pt x="5137002" y="1920192"/>
                </a:lnTo>
                <a:lnTo>
                  <a:pt x="5134051" y="1967307"/>
                </a:lnTo>
                <a:lnTo>
                  <a:pt x="5125438" y="2012723"/>
                </a:lnTo>
                <a:lnTo>
                  <a:pt x="5111523" y="2056080"/>
                </a:lnTo>
                <a:lnTo>
                  <a:pt x="5092667" y="2097018"/>
                </a:lnTo>
                <a:lnTo>
                  <a:pt x="5069230" y="2135177"/>
                </a:lnTo>
                <a:lnTo>
                  <a:pt x="5041572" y="2170196"/>
                </a:lnTo>
                <a:lnTo>
                  <a:pt x="5010053" y="2201714"/>
                </a:lnTo>
                <a:lnTo>
                  <a:pt x="4975035" y="2229372"/>
                </a:lnTo>
                <a:lnTo>
                  <a:pt x="4936876" y="2252809"/>
                </a:lnTo>
                <a:lnTo>
                  <a:pt x="4895938" y="2271665"/>
                </a:lnTo>
                <a:lnTo>
                  <a:pt x="4852581" y="2285580"/>
                </a:lnTo>
                <a:lnTo>
                  <a:pt x="4807165" y="2294193"/>
                </a:lnTo>
                <a:lnTo>
                  <a:pt x="4760050" y="2297144"/>
                </a:lnTo>
                <a:lnTo>
                  <a:pt x="376951" y="2297144"/>
                </a:lnTo>
                <a:lnTo>
                  <a:pt x="329837" y="2300096"/>
                </a:lnTo>
                <a:lnTo>
                  <a:pt x="284421" y="2308709"/>
                </a:lnTo>
                <a:lnTo>
                  <a:pt x="241063" y="2322623"/>
                </a:lnTo>
                <a:lnTo>
                  <a:pt x="200125" y="2341480"/>
                </a:lnTo>
                <a:lnTo>
                  <a:pt x="161967" y="2364917"/>
                </a:lnTo>
                <a:lnTo>
                  <a:pt x="126948" y="2392575"/>
                </a:lnTo>
                <a:lnTo>
                  <a:pt x="95430" y="2424093"/>
                </a:lnTo>
                <a:lnTo>
                  <a:pt x="67772" y="2459112"/>
                </a:lnTo>
                <a:lnTo>
                  <a:pt x="44335" y="2497270"/>
                </a:lnTo>
                <a:lnTo>
                  <a:pt x="25478" y="2538208"/>
                </a:lnTo>
                <a:lnTo>
                  <a:pt x="11564" y="2581566"/>
                </a:lnTo>
                <a:lnTo>
                  <a:pt x="2951" y="2626982"/>
                </a:lnTo>
                <a:lnTo>
                  <a:pt x="0" y="2674096"/>
                </a:lnTo>
                <a:lnTo>
                  <a:pt x="0" y="11259767"/>
                </a:lnTo>
                <a:lnTo>
                  <a:pt x="2951" y="11306881"/>
                </a:lnTo>
                <a:lnTo>
                  <a:pt x="11564" y="11352296"/>
                </a:lnTo>
                <a:lnTo>
                  <a:pt x="25478" y="11395653"/>
                </a:lnTo>
                <a:lnTo>
                  <a:pt x="44335" y="11436591"/>
                </a:lnTo>
                <a:lnTo>
                  <a:pt x="67772" y="11474749"/>
                </a:lnTo>
                <a:lnTo>
                  <a:pt x="95430" y="11509768"/>
                </a:lnTo>
                <a:lnTo>
                  <a:pt x="126948" y="11541287"/>
                </a:lnTo>
                <a:lnTo>
                  <a:pt x="161967" y="11568945"/>
                </a:lnTo>
                <a:lnTo>
                  <a:pt x="200125" y="11592383"/>
                </a:lnTo>
                <a:lnTo>
                  <a:pt x="241063" y="11611239"/>
                </a:lnTo>
                <a:lnTo>
                  <a:pt x="284421" y="11625154"/>
                </a:lnTo>
                <a:lnTo>
                  <a:pt x="329837" y="11633768"/>
                </a:lnTo>
                <a:lnTo>
                  <a:pt x="376951" y="11636719"/>
                </a:lnTo>
                <a:lnTo>
                  <a:pt x="19295967" y="11636719"/>
                </a:lnTo>
                <a:lnTo>
                  <a:pt x="19343082" y="11633768"/>
                </a:lnTo>
                <a:lnTo>
                  <a:pt x="19388498" y="11625154"/>
                </a:lnTo>
                <a:lnTo>
                  <a:pt x="19431855" y="11611239"/>
                </a:lnTo>
                <a:lnTo>
                  <a:pt x="19472793" y="11592383"/>
                </a:lnTo>
                <a:lnTo>
                  <a:pt x="19510952" y="11568945"/>
                </a:lnTo>
                <a:lnTo>
                  <a:pt x="19545970" y="11541287"/>
                </a:lnTo>
                <a:lnTo>
                  <a:pt x="19577489" y="11509768"/>
                </a:lnTo>
                <a:lnTo>
                  <a:pt x="19605147" y="11474749"/>
                </a:lnTo>
                <a:lnTo>
                  <a:pt x="19628584" y="11436591"/>
                </a:lnTo>
                <a:lnTo>
                  <a:pt x="19647440" y="11395653"/>
                </a:lnTo>
                <a:lnTo>
                  <a:pt x="19661355" y="11352296"/>
                </a:lnTo>
                <a:lnTo>
                  <a:pt x="19669968" y="11306881"/>
                </a:lnTo>
                <a:lnTo>
                  <a:pt x="19672919" y="11259767"/>
                </a:lnTo>
                <a:lnTo>
                  <a:pt x="19672919" y="376951"/>
                </a:lnTo>
                <a:lnTo>
                  <a:pt x="19669968" y="329837"/>
                </a:lnTo>
                <a:lnTo>
                  <a:pt x="19661355" y="284421"/>
                </a:lnTo>
                <a:lnTo>
                  <a:pt x="19647440" y="241063"/>
                </a:lnTo>
                <a:lnTo>
                  <a:pt x="19628584" y="200125"/>
                </a:lnTo>
                <a:lnTo>
                  <a:pt x="19605147" y="161967"/>
                </a:lnTo>
                <a:lnTo>
                  <a:pt x="19577489" y="126948"/>
                </a:lnTo>
                <a:lnTo>
                  <a:pt x="19545970" y="95430"/>
                </a:lnTo>
                <a:lnTo>
                  <a:pt x="19510952" y="67772"/>
                </a:lnTo>
                <a:lnTo>
                  <a:pt x="19472793" y="44335"/>
                </a:lnTo>
                <a:lnTo>
                  <a:pt x="19431855" y="25478"/>
                </a:lnTo>
                <a:lnTo>
                  <a:pt x="19388498" y="11564"/>
                </a:lnTo>
                <a:lnTo>
                  <a:pt x="19343082" y="2951"/>
                </a:lnTo>
                <a:lnTo>
                  <a:pt x="19295967" y="0"/>
                </a:lnTo>
                <a:close/>
              </a:path>
            </a:pathLst>
          </a:custGeom>
          <a:solidFill>
            <a:srgbClr val="00AD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93816" y="189584"/>
            <a:ext cx="19672935" cy="11637010"/>
          </a:xfrm>
          <a:custGeom>
            <a:avLst/>
            <a:gdLst/>
            <a:ahLst/>
            <a:cxnLst/>
            <a:rect l="l" t="t" r="r" b="b"/>
            <a:pathLst>
              <a:path w="19672935" h="11637010">
                <a:moveTo>
                  <a:pt x="5513954" y="0"/>
                </a:moveTo>
                <a:lnTo>
                  <a:pt x="5466839" y="2951"/>
                </a:lnTo>
                <a:lnTo>
                  <a:pt x="5421423" y="11564"/>
                </a:lnTo>
                <a:lnTo>
                  <a:pt x="5378066" y="25478"/>
                </a:lnTo>
                <a:lnTo>
                  <a:pt x="5337128" y="44335"/>
                </a:lnTo>
                <a:lnTo>
                  <a:pt x="5298970" y="67772"/>
                </a:lnTo>
                <a:lnTo>
                  <a:pt x="5263951" y="95430"/>
                </a:lnTo>
                <a:lnTo>
                  <a:pt x="5232433" y="126948"/>
                </a:lnTo>
                <a:lnTo>
                  <a:pt x="5204775" y="161967"/>
                </a:lnTo>
                <a:lnTo>
                  <a:pt x="5181337" y="200125"/>
                </a:lnTo>
                <a:lnTo>
                  <a:pt x="5162481" y="241063"/>
                </a:lnTo>
                <a:lnTo>
                  <a:pt x="5148566" y="284421"/>
                </a:lnTo>
                <a:lnTo>
                  <a:pt x="5139953" y="329837"/>
                </a:lnTo>
                <a:lnTo>
                  <a:pt x="5137002" y="376951"/>
                </a:lnTo>
                <a:lnTo>
                  <a:pt x="5137002" y="1920192"/>
                </a:lnTo>
                <a:lnTo>
                  <a:pt x="5134051" y="1967307"/>
                </a:lnTo>
                <a:lnTo>
                  <a:pt x="5125438" y="2012723"/>
                </a:lnTo>
                <a:lnTo>
                  <a:pt x="5111523" y="2056080"/>
                </a:lnTo>
                <a:lnTo>
                  <a:pt x="5092667" y="2097018"/>
                </a:lnTo>
                <a:lnTo>
                  <a:pt x="5069230" y="2135177"/>
                </a:lnTo>
                <a:lnTo>
                  <a:pt x="5041572" y="2170195"/>
                </a:lnTo>
                <a:lnTo>
                  <a:pt x="5010053" y="2201714"/>
                </a:lnTo>
                <a:lnTo>
                  <a:pt x="4975035" y="2229372"/>
                </a:lnTo>
                <a:lnTo>
                  <a:pt x="4936876" y="2252809"/>
                </a:lnTo>
                <a:lnTo>
                  <a:pt x="4895938" y="2271665"/>
                </a:lnTo>
                <a:lnTo>
                  <a:pt x="4852581" y="2285580"/>
                </a:lnTo>
                <a:lnTo>
                  <a:pt x="4807165" y="2294193"/>
                </a:lnTo>
                <a:lnTo>
                  <a:pt x="4760050" y="2297144"/>
                </a:lnTo>
                <a:lnTo>
                  <a:pt x="376951" y="2297144"/>
                </a:lnTo>
                <a:lnTo>
                  <a:pt x="329837" y="2300095"/>
                </a:lnTo>
                <a:lnTo>
                  <a:pt x="284421" y="2308709"/>
                </a:lnTo>
                <a:lnTo>
                  <a:pt x="241063" y="2322623"/>
                </a:lnTo>
                <a:lnTo>
                  <a:pt x="200125" y="2341479"/>
                </a:lnTo>
                <a:lnTo>
                  <a:pt x="161967" y="2364917"/>
                </a:lnTo>
                <a:lnTo>
                  <a:pt x="126948" y="2392575"/>
                </a:lnTo>
                <a:lnTo>
                  <a:pt x="95430" y="2424093"/>
                </a:lnTo>
                <a:lnTo>
                  <a:pt x="67772" y="2459112"/>
                </a:lnTo>
                <a:lnTo>
                  <a:pt x="44335" y="2497270"/>
                </a:lnTo>
                <a:lnTo>
                  <a:pt x="25478" y="2538208"/>
                </a:lnTo>
                <a:lnTo>
                  <a:pt x="11564" y="2581565"/>
                </a:lnTo>
                <a:lnTo>
                  <a:pt x="2951" y="2626982"/>
                </a:lnTo>
                <a:lnTo>
                  <a:pt x="0" y="2674096"/>
                </a:lnTo>
                <a:lnTo>
                  <a:pt x="0" y="11259767"/>
                </a:lnTo>
                <a:lnTo>
                  <a:pt x="2951" y="11306880"/>
                </a:lnTo>
                <a:lnTo>
                  <a:pt x="11564" y="11352296"/>
                </a:lnTo>
                <a:lnTo>
                  <a:pt x="25478" y="11395653"/>
                </a:lnTo>
                <a:lnTo>
                  <a:pt x="44335" y="11436590"/>
                </a:lnTo>
                <a:lnTo>
                  <a:pt x="67772" y="11474749"/>
                </a:lnTo>
                <a:lnTo>
                  <a:pt x="95430" y="11509768"/>
                </a:lnTo>
                <a:lnTo>
                  <a:pt x="126948" y="11541286"/>
                </a:lnTo>
                <a:lnTo>
                  <a:pt x="161967" y="11568945"/>
                </a:lnTo>
                <a:lnTo>
                  <a:pt x="200125" y="11592382"/>
                </a:lnTo>
                <a:lnTo>
                  <a:pt x="241063" y="11611239"/>
                </a:lnTo>
                <a:lnTo>
                  <a:pt x="284421" y="11625154"/>
                </a:lnTo>
                <a:lnTo>
                  <a:pt x="329837" y="11633767"/>
                </a:lnTo>
                <a:lnTo>
                  <a:pt x="376951" y="11636718"/>
                </a:lnTo>
                <a:lnTo>
                  <a:pt x="19295967" y="11636718"/>
                </a:lnTo>
                <a:lnTo>
                  <a:pt x="19343081" y="11633767"/>
                </a:lnTo>
                <a:lnTo>
                  <a:pt x="19388497" y="11625154"/>
                </a:lnTo>
                <a:lnTo>
                  <a:pt x="19431855" y="11611239"/>
                </a:lnTo>
                <a:lnTo>
                  <a:pt x="19472793" y="11592382"/>
                </a:lnTo>
                <a:lnTo>
                  <a:pt x="19510951" y="11568945"/>
                </a:lnTo>
                <a:lnTo>
                  <a:pt x="19545970" y="11541286"/>
                </a:lnTo>
                <a:lnTo>
                  <a:pt x="19577488" y="11509768"/>
                </a:lnTo>
                <a:lnTo>
                  <a:pt x="19605146" y="11474749"/>
                </a:lnTo>
                <a:lnTo>
                  <a:pt x="19628583" y="11436590"/>
                </a:lnTo>
                <a:lnTo>
                  <a:pt x="19647440" y="11395653"/>
                </a:lnTo>
                <a:lnTo>
                  <a:pt x="19661354" y="11352296"/>
                </a:lnTo>
                <a:lnTo>
                  <a:pt x="19669967" y="11306880"/>
                </a:lnTo>
                <a:lnTo>
                  <a:pt x="19672919" y="11259767"/>
                </a:lnTo>
                <a:lnTo>
                  <a:pt x="19672919" y="376951"/>
                </a:lnTo>
                <a:lnTo>
                  <a:pt x="19669967" y="329837"/>
                </a:lnTo>
                <a:lnTo>
                  <a:pt x="19661354" y="284421"/>
                </a:lnTo>
                <a:lnTo>
                  <a:pt x="19647440" y="241063"/>
                </a:lnTo>
                <a:lnTo>
                  <a:pt x="19628583" y="200125"/>
                </a:lnTo>
                <a:lnTo>
                  <a:pt x="19605146" y="161967"/>
                </a:lnTo>
                <a:lnTo>
                  <a:pt x="19577488" y="126948"/>
                </a:lnTo>
                <a:lnTo>
                  <a:pt x="19545970" y="95430"/>
                </a:lnTo>
                <a:lnTo>
                  <a:pt x="19510951" y="67772"/>
                </a:lnTo>
                <a:lnTo>
                  <a:pt x="19472793" y="44335"/>
                </a:lnTo>
                <a:lnTo>
                  <a:pt x="19431855" y="25478"/>
                </a:lnTo>
                <a:lnTo>
                  <a:pt x="19388497" y="11564"/>
                </a:lnTo>
                <a:lnTo>
                  <a:pt x="19343081" y="2951"/>
                </a:lnTo>
                <a:lnTo>
                  <a:pt x="19295967" y="0"/>
                </a:lnTo>
                <a:lnTo>
                  <a:pt x="5513954" y="0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1602858" y="2802846"/>
            <a:ext cx="8155558" cy="89061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1610836" y="2811338"/>
            <a:ext cx="8005445" cy="8756650"/>
          </a:xfrm>
          <a:custGeom>
            <a:avLst/>
            <a:gdLst/>
            <a:ahLst/>
            <a:cxnLst/>
            <a:rect l="l" t="t" r="r" b="b"/>
            <a:pathLst>
              <a:path w="8005444" h="8756650">
                <a:moveTo>
                  <a:pt x="7634746" y="0"/>
                </a:moveTo>
                <a:lnTo>
                  <a:pt x="370566" y="0"/>
                </a:lnTo>
                <a:lnTo>
                  <a:pt x="324250" y="2951"/>
                </a:lnTo>
                <a:lnTo>
                  <a:pt x="279604" y="11563"/>
                </a:lnTo>
                <a:lnTo>
                  <a:pt x="236981" y="25478"/>
                </a:lnTo>
                <a:lnTo>
                  <a:pt x="196736" y="44334"/>
                </a:lnTo>
                <a:lnTo>
                  <a:pt x="159224" y="67771"/>
                </a:lnTo>
                <a:lnTo>
                  <a:pt x="124799" y="95428"/>
                </a:lnTo>
                <a:lnTo>
                  <a:pt x="93814" y="126947"/>
                </a:lnTo>
                <a:lnTo>
                  <a:pt x="66624" y="161965"/>
                </a:lnTo>
                <a:lnTo>
                  <a:pt x="43584" y="200123"/>
                </a:lnTo>
                <a:lnTo>
                  <a:pt x="25047" y="241062"/>
                </a:lnTo>
                <a:lnTo>
                  <a:pt x="11368" y="284419"/>
                </a:lnTo>
                <a:lnTo>
                  <a:pt x="2901" y="329836"/>
                </a:lnTo>
                <a:lnTo>
                  <a:pt x="0" y="376951"/>
                </a:lnTo>
                <a:lnTo>
                  <a:pt x="0" y="8379156"/>
                </a:lnTo>
                <a:lnTo>
                  <a:pt x="2901" y="8426271"/>
                </a:lnTo>
                <a:lnTo>
                  <a:pt x="11368" y="8471687"/>
                </a:lnTo>
                <a:lnTo>
                  <a:pt x="25047" y="8515044"/>
                </a:lnTo>
                <a:lnTo>
                  <a:pt x="43584" y="8555982"/>
                </a:lnTo>
                <a:lnTo>
                  <a:pt x="66624" y="8594141"/>
                </a:lnTo>
                <a:lnTo>
                  <a:pt x="93814" y="8629159"/>
                </a:lnTo>
                <a:lnTo>
                  <a:pt x="124799" y="8660678"/>
                </a:lnTo>
                <a:lnTo>
                  <a:pt x="159224" y="8688336"/>
                </a:lnTo>
                <a:lnTo>
                  <a:pt x="196736" y="8711773"/>
                </a:lnTo>
                <a:lnTo>
                  <a:pt x="236981" y="8730629"/>
                </a:lnTo>
                <a:lnTo>
                  <a:pt x="279604" y="8744544"/>
                </a:lnTo>
                <a:lnTo>
                  <a:pt x="324250" y="8753157"/>
                </a:lnTo>
                <a:lnTo>
                  <a:pt x="370566" y="8756108"/>
                </a:lnTo>
                <a:lnTo>
                  <a:pt x="3542184" y="8756108"/>
                </a:lnTo>
                <a:lnTo>
                  <a:pt x="3588501" y="8753157"/>
                </a:lnTo>
                <a:lnTo>
                  <a:pt x="3633148" y="8744544"/>
                </a:lnTo>
                <a:lnTo>
                  <a:pt x="3675771" y="8730629"/>
                </a:lnTo>
                <a:lnTo>
                  <a:pt x="3716016" y="8711773"/>
                </a:lnTo>
                <a:lnTo>
                  <a:pt x="3753528" y="8688336"/>
                </a:lnTo>
                <a:lnTo>
                  <a:pt x="3787953" y="8660678"/>
                </a:lnTo>
                <a:lnTo>
                  <a:pt x="3818938" y="8629159"/>
                </a:lnTo>
                <a:lnTo>
                  <a:pt x="3846127" y="8594141"/>
                </a:lnTo>
                <a:lnTo>
                  <a:pt x="3869167" y="8555982"/>
                </a:lnTo>
                <a:lnTo>
                  <a:pt x="3887704" y="8515044"/>
                </a:lnTo>
                <a:lnTo>
                  <a:pt x="3901383" y="8471687"/>
                </a:lnTo>
                <a:lnTo>
                  <a:pt x="3909850" y="8426271"/>
                </a:lnTo>
                <a:lnTo>
                  <a:pt x="3912751" y="8379156"/>
                </a:lnTo>
                <a:lnTo>
                  <a:pt x="3912751" y="5581075"/>
                </a:lnTo>
                <a:lnTo>
                  <a:pt x="3913658" y="5581005"/>
                </a:lnTo>
                <a:lnTo>
                  <a:pt x="3915001" y="5521486"/>
                </a:lnTo>
                <a:lnTo>
                  <a:pt x="3921978" y="5469580"/>
                </a:lnTo>
                <a:lnTo>
                  <a:pt x="3934473" y="5424868"/>
                </a:lnTo>
                <a:lnTo>
                  <a:pt x="3952366" y="5386931"/>
                </a:lnTo>
                <a:lnTo>
                  <a:pt x="3975540" y="5355348"/>
                </a:lnTo>
                <a:lnTo>
                  <a:pt x="4003878" y="5329699"/>
                </a:lnTo>
                <a:lnTo>
                  <a:pt x="4037261" y="5309565"/>
                </a:lnTo>
                <a:lnTo>
                  <a:pt x="4075571" y="5294526"/>
                </a:lnTo>
                <a:lnTo>
                  <a:pt x="4118691" y="5284162"/>
                </a:lnTo>
                <a:lnTo>
                  <a:pt x="4166502" y="5278054"/>
                </a:lnTo>
                <a:lnTo>
                  <a:pt x="4218887" y="5275781"/>
                </a:lnTo>
                <a:lnTo>
                  <a:pt x="4218887" y="5275614"/>
                </a:lnTo>
                <a:lnTo>
                  <a:pt x="7634746" y="5275614"/>
                </a:lnTo>
                <a:lnTo>
                  <a:pt x="7681062" y="5272662"/>
                </a:lnTo>
                <a:lnTo>
                  <a:pt x="7725709" y="5264049"/>
                </a:lnTo>
                <a:lnTo>
                  <a:pt x="7768332" y="5250135"/>
                </a:lnTo>
                <a:lnTo>
                  <a:pt x="7808576" y="5231278"/>
                </a:lnTo>
                <a:lnTo>
                  <a:pt x="7846088" y="5207841"/>
                </a:lnTo>
                <a:lnTo>
                  <a:pt x="7880514" y="5180183"/>
                </a:lnTo>
                <a:lnTo>
                  <a:pt x="7911498" y="5148665"/>
                </a:lnTo>
                <a:lnTo>
                  <a:pt x="7938688" y="5113646"/>
                </a:lnTo>
                <a:lnTo>
                  <a:pt x="7961729" y="5075488"/>
                </a:lnTo>
                <a:lnTo>
                  <a:pt x="7980265" y="5034550"/>
                </a:lnTo>
                <a:lnTo>
                  <a:pt x="7993945" y="4991192"/>
                </a:lnTo>
                <a:lnTo>
                  <a:pt x="8002412" y="4945776"/>
                </a:lnTo>
                <a:lnTo>
                  <a:pt x="8005313" y="4898662"/>
                </a:lnTo>
                <a:lnTo>
                  <a:pt x="8005313" y="376951"/>
                </a:lnTo>
                <a:lnTo>
                  <a:pt x="8002412" y="329836"/>
                </a:lnTo>
                <a:lnTo>
                  <a:pt x="7993945" y="284419"/>
                </a:lnTo>
                <a:lnTo>
                  <a:pt x="7980265" y="241062"/>
                </a:lnTo>
                <a:lnTo>
                  <a:pt x="7961729" y="200123"/>
                </a:lnTo>
                <a:lnTo>
                  <a:pt x="7938688" y="161965"/>
                </a:lnTo>
                <a:lnTo>
                  <a:pt x="7911498" y="126947"/>
                </a:lnTo>
                <a:lnTo>
                  <a:pt x="7880514" y="95428"/>
                </a:lnTo>
                <a:lnTo>
                  <a:pt x="7846088" y="67771"/>
                </a:lnTo>
                <a:lnTo>
                  <a:pt x="7808576" y="44334"/>
                </a:lnTo>
                <a:lnTo>
                  <a:pt x="7768332" y="25478"/>
                </a:lnTo>
                <a:lnTo>
                  <a:pt x="7725709" y="11563"/>
                </a:lnTo>
                <a:lnTo>
                  <a:pt x="7681062" y="2951"/>
                </a:lnTo>
                <a:lnTo>
                  <a:pt x="7634746" y="0"/>
                </a:lnTo>
                <a:close/>
              </a:path>
            </a:pathLst>
          </a:custGeom>
          <a:solidFill>
            <a:srgbClr val="ED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610836" y="2811338"/>
            <a:ext cx="8005445" cy="8756650"/>
          </a:xfrm>
          <a:custGeom>
            <a:avLst/>
            <a:gdLst/>
            <a:ahLst/>
            <a:cxnLst/>
            <a:rect l="l" t="t" r="r" b="b"/>
            <a:pathLst>
              <a:path w="8005444" h="8756650">
                <a:moveTo>
                  <a:pt x="3542184" y="8756108"/>
                </a:moveTo>
                <a:lnTo>
                  <a:pt x="3588501" y="8753157"/>
                </a:lnTo>
                <a:lnTo>
                  <a:pt x="3633148" y="8744544"/>
                </a:lnTo>
                <a:lnTo>
                  <a:pt x="3675771" y="8730629"/>
                </a:lnTo>
                <a:lnTo>
                  <a:pt x="3716016" y="8711773"/>
                </a:lnTo>
                <a:lnTo>
                  <a:pt x="3753528" y="8688336"/>
                </a:lnTo>
                <a:lnTo>
                  <a:pt x="3787953" y="8660677"/>
                </a:lnTo>
                <a:lnTo>
                  <a:pt x="3818938" y="8629159"/>
                </a:lnTo>
                <a:lnTo>
                  <a:pt x="3846127" y="8594140"/>
                </a:lnTo>
                <a:lnTo>
                  <a:pt x="3869167" y="8555982"/>
                </a:lnTo>
                <a:lnTo>
                  <a:pt x="3887704" y="8515044"/>
                </a:lnTo>
                <a:lnTo>
                  <a:pt x="3901383" y="8471687"/>
                </a:lnTo>
                <a:lnTo>
                  <a:pt x="3909850" y="8426271"/>
                </a:lnTo>
                <a:lnTo>
                  <a:pt x="3912751" y="8379156"/>
                </a:lnTo>
                <a:lnTo>
                  <a:pt x="3912751" y="5581075"/>
                </a:lnTo>
                <a:lnTo>
                  <a:pt x="3913658" y="5581005"/>
                </a:lnTo>
                <a:lnTo>
                  <a:pt x="3915001" y="5521485"/>
                </a:lnTo>
                <a:lnTo>
                  <a:pt x="3921978" y="5469580"/>
                </a:lnTo>
                <a:lnTo>
                  <a:pt x="3934472" y="5424868"/>
                </a:lnTo>
                <a:lnTo>
                  <a:pt x="3952366" y="5386931"/>
                </a:lnTo>
                <a:lnTo>
                  <a:pt x="3975540" y="5355347"/>
                </a:lnTo>
                <a:lnTo>
                  <a:pt x="4003878" y="5329699"/>
                </a:lnTo>
                <a:lnTo>
                  <a:pt x="4037260" y="5309565"/>
                </a:lnTo>
                <a:lnTo>
                  <a:pt x="4075571" y="5294526"/>
                </a:lnTo>
                <a:lnTo>
                  <a:pt x="4118690" y="5284162"/>
                </a:lnTo>
                <a:lnTo>
                  <a:pt x="4166502" y="5278054"/>
                </a:lnTo>
                <a:lnTo>
                  <a:pt x="4218887" y="5275781"/>
                </a:lnTo>
                <a:lnTo>
                  <a:pt x="4218887" y="5275613"/>
                </a:lnTo>
                <a:lnTo>
                  <a:pt x="7634746" y="5275613"/>
                </a:lnTo>
                <a:lnTo>
                  <a:pt x="7681062" y="5272662"/>
                </a:lnTo>
                <a:lnTo>
                  <a:pt x="7725709" y="5264049"/>
                </a:lnTo>
                <a:lnTo>
                  <a:pt x="7768331" y="5250134"/>
                </a:lnTo>
                <a:lnTo>
                  <a:pt x="7808576" y="5231278"/>
                </a:lnTo>
                <a:lnTo>
                  <a:pt x="7846088" y="5207841"/>
                </a:lnTo>
                <a:lnTo>
                  <a:pt x="7880513" y="5180183"/>
                </a:lnTo>
                <a:lnTo>
                  <a:pt x="7911498" y="5148665"/>
                </a:lnTo>
                <a:lnTo>
                  <a:pt x="7938688" y="5113646"/>
                </a:lnTo>
                <a:lnTo>
                  <a:pt x="7961728" y="5075487"/>
                </a:lnTo>
                <a:lnTo>
                  <a:pt x="7980265" y="5034549"/>
                </a:lnTo>
                <a:lnTo>
                  <a:pt x="7993944" y="4991192"/>
                </a:lnTo>
                <a:lnTo>
                  <a:pt x="8002412" y="4945776"/>
                </a:lnTo>
                <a:lnTo>
                  <a:pt x="8005313" y="4898662"/>
                </a:lnTo>
                <a:lnTo>
                  <a:pt x="8005313" y="376951"/>
                </a:lnTo>
                <a:lnTo>
                  <a:pt x="8002412" y="329836"/>
                </a:lnTo>
                <a:lnTo>
                  <a:pt x="7993944" y="284419"/>
                </a:lnTo>
                <a:lnTo>
                  <a:pt x="7980265" y="241062"/>
                </a:lnTo>
                <a:lnTo>
                  <a:pt x="7961728" y="200123"/>
                </a:lnTo>
                <a:lnTo>
                  <a:pt x="7938688" y="161965"/>
                </a:lnTo>
                <a:lnTo>
                  <a:pt x="7911498" y="126947"/>
                </a:lnTo>
                <a:lnTo>
                  <a:pt x="7880513" y="95428"/>
                </a:lnTo>
                <a:lnTo>
                  <a:pt x="7846088" y="67771"/>
                </a:lnTo>
                <a:lnTo>
                  <a:pt x="7808576" y="44334"/>
                </a:lnTo>
                <a:lnTo>
                  <a:pt x="7768331" y="25478"/>
                </a:lnTo>
                <a:lnTo>
                  <a:pt x="7725709" y="11563"/>
                </a:lnTo>
                <a:lnTo>
                  <a:pt x="7681062" y="2951"/>
                </a:lnTo>
                <a:lnTo>
                  <a:pt x="7634746" y="0"/>
                </a:lnTo>
                <a:lnTo>
                  <a:pt x="370566" y="0"/>
                </a:lnTo>
                <a:lnTo>
                  <a:pt x="324250" y="2951"/>
                </a:lnTo>
                <a:lnTo>
                  <a:pt x="279604" y="11563"/>
                </a:lnTo>
                <a:lnTo>
                  <a:pt x="236981" y="25478"/>
                </a:lnTo>
                <a:lnTo>
                  <a:pt x="196736" y="44334"/>
                </a:lnTo>
                <a:lnTo>
                  <a:pt x="159224" y="67771"/>
                </a:lnTo>
                <a:lnTo>
                  <a:pt x="124799" y="95428"/>
                </a:lnTo>
                <a:lnTo>
                  <a:pt x="93814" y="126947"/>
                </a:lnTo>
                <a:lnTo>
                  <a:pt x="66624" y="161965"/>
                </a:lnTo>
                <a:lnTo>
                  <a:pt x="43584" y="200123"/>
                </a:lnTo>
                <a:lnTo>
                  <a:pt x="25047" y="241062"/>
                </a:lnTo>
                <a:lnTo>
                  <a:pt x="11368" y="284419"/>
                </a:lnTo>
                <a:lnTo>
                  <a:pt x="2901" y="329836"/>
                </a:lnTo>
                <a:lnTo>
                  <a:pt x="0" y="376951"/>
                </a:lnTo>
                <a:lnTo>
                  <a:pt x="0" y="8379156"/>
                </a:lnTo>
                <a:lnTo>
                  <a:pt x="2901" y="8426271"/>
                </a:lnTo>
                <a:lnTo>
                  <a:pt x="11368" y="8471687"/>
                </a:lnTo>
                <a:lnTo>
                  <a:pt x="25047" y="8515044"/>
                </a:lnTo>
                <a:lnTo>
                  <a:pt x="43584" y="8555982"/>
                </a:lnTo>
                <a:lnTo>
                  <a:pt x="66624" y="8594140"/>
                </a:lnTo>
                <a:lnTo>
                  <a:pt x="93814" y="8629159"/>
                </a:lnTo>
                <a:lnTo>
                  <a:pt x="124799" y="8660677"/>
                </a:lnTo>
                <a:lnTo>
                  <a:pt x="159224" y="8688336"/>
                </a:lnTo>
                <a:lnTo>
                  <a:pt x="196736" y="8711773"/>
                </a:lnTo>
                <a:lnTo>
                  <a:pt x="236981" y="8730629"/>
                </a:lnTo>
                <a:lnTo>
                  <a:pt x="279604" y="8744544"/>
                </a:lnTo>
                <a:lnTo>
                  <a:pt x="324250" y="8753157"/>
                </a:lnTo>
                <a:lnTo>
                  <a:pt x="370566" y="8756108"/>
                </a:lnTo>
                <a:lnTo>
                  <a:pt x="3542184" y="8756108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579446" y="442848"/>
            <a:ext cx="14165568" cy="21935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587185" y="450453"/>
            <a:ext cx="14016355" cy="2044064"/>
          </a:xfrm>
          <a:custGeom>
            <a:avLst/>
            <a:gdLst/>
            <a:ahLst/>
            <a:cxnLst/>
            <a:rect l="l" t="t" r="r" b="b"/>
            <a:pathLst>
              <a:path w="14016355" h="2044064">
                <a:moveTo>
                  <a:pt x="13639031" y="0"/>
                </a:moveTo>
                <a:lnTo>
                  <a:pt x="423489" y="0"/>
                </a:lnTo>
                <a:lnTo>
                  <a:pt x="375590" y="2324"/>
                </a:lnTo>
                <a:lnTo>
                  <a:pt x="327992" y="9191"/>
                </a:lnTo>
                <a:lnTo>
                  <a:pt x="281310" y="20446"/>
                </a:lnTo>
                <a:lnTo>
                  <a:pt x="236156" y="35930"/>
                </a:lnTo>
                <a:lnTo>
                  <a:pt x="193147" y="55486"/>
                </a:lnTo>
                <a:lnTo>
                  <a:pt x="152897" y="78959"/>
                </a:lnTo>
                <a:lnTo>
                  <a:pt x="116019" y="106190"/>
                </a:lnTo>
                <a:lnTo>
                  <a:pt x="83129" y="137023"/>
                </a:lnTo>
                <a:lnTo>
                  <a:pt x="54841" y="171301"/>
                </a:lnTo>
                <a:lnTo>
                  <a:pt x="31770" y="208866"/>
                </a:lnTo>
                <a:lnTo>
                  <a:pt x="14529" y="249563"/>
                </a:lnTo>
                <a:lnTo>
                  <a:pt x="3734" y="293234"/>
                </a:lnTo>
                <a:lnTo>
                  <a:pt x="0" y="339722"/>
                </a:lnTo>
                <a:lnTo>
                  <a:pt x="0" y="1629832"/>
                </a:lnTo>
                <a:lnTo>
                  <a:pt x="3226" y="1674177"/>
                </a:lnTo>
                <a:lnTo>
                  <a:pt x="12578" y="1718055"/>
                </a:lnTo>
                <a:lnTo>
                  <a:pt x="27563" y="1761017"/>
                </a:lnTo>
                <a:lnTo>
                  <a:pt x="47690" y="1802611"/>
                </a:lnTo>
                <a:lnTo>
                  <a:pt x="72466" y="1842385"/>
                </a:lnTo>
                <a:lnTo>
                  <a:pt x="101399" y="1879888"/>
                </a:lnTo>
                <a:lnTo>
                  <a:pt x="133998" y="1914670"/>
                </a:lnTo>
                <a:lnTo>
                  <a:pt x="169770" y="1946278"/>
                </a:lnTo>
                <a:lnTo>
                  <a:pt x="208223" y="1974261"/>
                </a:lnTo>
                <a:lnTo>
                  <a:pt x="248865" y="1998169"/>
                </a:lnTo>
                <a:lnTo>
                  <a:pt x="291205" y="2017549"/>
                </a:lnTo>
                <a:lnTo>
                  <a:pt x="334750" y="2031951"/>
                </a:lnTo>
                <a:lnTo>
                  <a:pt x="379009" y="2040923"/>
                </a:lnTo>
                <a:lnTo>
                  <a:pt x="423489" y="2044014"/>
                </a:lnTo>
                <a:lnTo>
                  <a:pt x="13639031" y="2044014"/>
                </a:lnTo>
                <a:lnTo>
                  <a:pt x="13686146" y="2041063"/>
                </a:lnTo>
                <a:lnTo>
                  <a:pt x="13731562" y="2032450"/>
                </a:lnTo>
                <a:lnTo>
                  <a:pt x="13774919" y="2018535"/>
                </a:lnTo>
                <a:lnTo>
                  <a:pt x="13815857" y="1999679"/>
                </a:lnTo>
                <a:lnTo>
                  <a:pt x="13854016" y="1976242"/>
                </a:lnTo>
                <a:lnTo>
                  <a:pt x="13889034" y="1948584"/>
                </a:lnTo>
                <a:lnTo>
                  <a:pt x="13920553" y="1917065"/>
                </a:lnTo>
                <a:lnTo>
                  <a:pt x="13948211" y="1882047"/>
                </a:lnTo>
                <a:lnTo>
                  <a:pt x="13971648" y="1843888"/>
                </a:lnTo>
                <a:lnTo>
                  <a:pt x="13990504" y="1802950"/>
                </a:lnTo>
                <a:lnTo>
                  <a:pt x="14004419" y="1759593"/>
                </a:lnTo>
                <a:lnTo>
                  <a:pt x="14013032" y="1714177"/>
                </a:lnTo>
                <a:lnTo>
                  <a:pt x="14015983" y="1667062"/>
                </a:lnTo>
                <a:lnTo>
                  <a:pt x="14015983" y="376951"/>
                </a:lnTo>
                <a:lnTo>
                  <a:pt x="14013032" y="329837"/>
                </a:lnTo>
                <a:lnTo>
                  <a:pt x="14004419" y="284421"/>
                </a:lnTo>
                <a:lnTo>
                  <a:pt x="13990504" y="241063"/>
                </a:lnTo>
                <a:lnTo>
                  <a:pt x="13971648" y="200125"/>
                </a:lnTo>
                <a:lnTo>
                  <a:pt x="13948211" y="161967"/>
                </a:lnTo>
                <a:lnTo>
                  <a:pt x="13920553" y="126948"/>
                </a:lnTo>
                <a:lnTo>
                  <a:pt x="13889034" y="95430"/>
                </a:lnTo>
                <a:lnTo>
                  <a:pt x="13854016" y="67772"/>
                </a:lnTo>
                <a:lnTo>
                  <a:pt x="13815857" y="44335"/>
                </a:lnTo>
                <a:lnTo>
                  <a:pt x="13774919" y="25478"/>
                </a:lnTo>
                <a:lnTo>
                  <a:pt x="13731562" y="11564"/>
                </a:lnTo>
                <a:lnTo>
                  <a:pt x="13686146" y="2951"/>
                </a:lnTo>
                <a:lnTo>
                  <a:pt x="13639031" y="0"/>
                </a:lnTo>
                <a:close/>
              </a:path>
            </a:pathLst>
          </a:custGeom>
          <a:solidFill>
            <a:srgbClr val="ED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587185" y="450453"/>
            <a:ext cx="14016355" cy="2044064"/>
          </a:xfrm>
          <a:custGeom>
            <a:avLst/>
            <a:gdLst/>
            <a:ahLst/>
            <a:cxnLst/>
            <a:rect l="l" t="t" r="r" b="b"/>
            <a:pathLst>
              <a:path w="14016355" h="2044064">
                <a:moveTo>
                  <a:pt x="423489" y="2044014"/>
                </a:moveTo>
                <a:lnTo>
                  <a:pt x="379009" y="2040923"/>
                </a:lnTo>
                <a:lnTo>
                  <a:pt x="334750" y="2031951"/>
                </a:lnTo>
                <a:lnTo>
                  <a:pt x="291205" y="2017549"/>
                </a:lnTo>
                <a:lnTo>
                  <a:pt x="248865" y="1998169"/>
                </a:lnTo>
                <a:lnTo>
                  <a:pt x="208223" y="1974261"/>
                </a:lnTo>
                <a:lnTo>
                  <a:pt x="169770" y="1946278"/>
                </a:lnTo>
                <a:lnTo>
                  <a:pt x="133998" y="1914670"/>
                </a:lnTo>
                <a:lnTo>
                  <a:pt x="101399" y="1879888"/>
                </a:lnTo>
                <a:lnTo>
                  <a:pt x="72466" y="1842385"/>
                </a:lnTo>
                <a:lnTo>
                  <a:pt x="47690" y="1802611"/>
                </a:lnTo>
                <a:lnTo>
                  <a:pt x="27563" y="1761017"/>
                </a:lnTo>
                <a:lnTo>
                  <a:pt x="12578" y="1718055"/>
                </a:lnTo>
                <a:lnTo>
                  <a:pt x="3226" y="1674177"/>
                </a:lnTo>
                <a:lnTo>
                  <a:pt x="0" y="1629832"/>
                </a:lnTo>
                <a:lnTo>
                  <a:pt x="0" y="339722"/>
                </a:lnTo>
                <a:lnTo>
                  <a:pt x="3734" y="293234"/>
                </a:lnTo>
                <a:lnTo>
                  <a:pt x="14529" y="249563"/>
                </a:lnTo>
                <a:lnTo>
                  <a:pt x="31770" y="208866"/>
                </a:lnTo>
                <a:lnTo>
                  <a:pt x="54841" y="171301"/>
                </a:lnTo>
                <a:lnTo>
                  <a:pt x="83129" y="137023"/>
                </a:lnTo>
                <a:lnTo>
                  <a:pt x="116019" y="106190"/>
                </a:lnTo>
                <a:lnTo>
                  <a:pt x="152897" y="78959"/>
                </a:lnTo>
                <a:lnTo>
                  <a:pt x="193147" y="55486"/>
                </a:lnTo>
                <a:lnTo>
                  <a:pt x="236156" y="35930"/>
                </a:lnTo>
                <a:lnTo>
                  <a:pt x="281310" y="20446"/>
                </a:lnTo>
                <a:lnTo>
                  <a:pt x="327992" y="9191"/>
                </a:lnTo>
                <a:lnTo>
                  <a:pt x="375590" y="2324"/>
                </a:lnTo>
                <a:lnTo>
                  <a:pt x="423489" y="0"/>
                </a:lnTo>
                <a:lnTo>
                  <a:pt x="13639031" y="0"/>
                </a:lnTo>
                <a:lnTo>
                  <a:pt x="13686146" y="2951"/>
                </a:lnTo>
                <a:lnTo>
                  <a:pt x="13731562" y="11564"/>
                </a:lnTo>
                <a:lnTo>
                  <a:pt x="13774919" y="25478"/>
                </a:lnTo>
                <a:lnTo>
                  <a:pt x="13815857" y="44335"/>
                </a:lnTo>
                <a:lnTo>
                  <a:pt x="13854015" y="67772"/>
                </a:lnTo>
                <a:lnTo>
                  <a:pt x="13889034" y="95430"/>
                </a:lnTo>
                <a:lnTo>
                  <a:pt x="13920552" y="126948"/>
                </a:lnTo>
                <a:lnTo>
                  <a:pt x="13948210" y="161967"/>
                </a:lnTo>
                <a:lnTo>
                  <a:pt x="13971648" y="200125"/>
                </a:lnTo>
                <a:lnTo>
                  <a:pt x="13990504" y="241063"/>
                </a:lnTo>
                <a:lnTo>
                  <a:pt x="14004419" y="284421"/>
                </a:lnTo>
                <a:lnTo>
                  <a:pt x="14013032" y="329837"/>
                </a:lnTo>
                <a:lnTo>
                  <a:pt x="14015983" y="376951"/>
                </a:lnTo>
                <a:lnTo>
                  <a:pt x="14015983" y="1667062"/>
                </a:lnTo>
                <a:lnTo>
                  <a:pt x="14013032" y="1714177"/>
                </a:lnTo>
                <a:lnTo>
                  <a:pt x="14004419" y="1759593"/>
                </a:lnTo>
                <a:lnTo>
                  <a:pt x="13990504" y="1802950"/>
                </a:lnTo>
                <a:lnTo>
                  <a:pt x="13971648" y="1843888"/>
                </a:lnTo>
                <a:lnTo>
                  <a:pt x="13948210" y="1882047"/>
                </a:lnTo>
                <a:lnTo>
                  <a:pt x="13920552" y="1917065"/>
                </a:lnTo>
                <a:lnTo>
                  <a:pt x="13889034" y="1948584"/>
                </a:lnTo>
                <a:lnTo>
                  <a:pt x="13854015" y="1976242"/>
                </a:lnTo>
                <a:lnTo>
                  <a:pt x="13815857" y="1999679"/>
                </a:lnTo>
                <a:lnTo>
                  <a:pt x="13774919" y="2018535"/>
                </a:lnTo>
                <a:lnTo>
                  <a:pt x="13731562" y="2032450"/>
                </a:lnTo>
                <a:lnTo>
                  <a:pt x="13686146" y="2041063"/>
                </a:lnTo>
                <a:lnTo>
                  <a:pt x="13639031" y="2044014"/>
                </a:lnTo>
                <a:lnTo>
                  <a:pt x="423489" y="2044014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6843528" y="3033560"/>
            <a:ext cx="2513012" cy="40733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4331430" y="3038214"/>
            <a:ext cx="2513012" cy="18847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4312090" y="4596832"/>
            <a:ext cx="2533421" cy="18178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472581" y="2802846"/>
            <a:ext cx="4038690" cy="64400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481048" y="2811338"/>
            <a:ext cx="3888740" cy="6289675"/>
          </a:xfrm>
          <a:custGeom>
            <a:avLst/>
            <a:gdLst/>
            <a:ahLst/>
            <a:cxnLst/>
            <a:rect l="l" t="t" r="r" b="b"/>
            <a:pathLst>
              <a:path w="3888740" h="6289675">
                <a:moveTo>
                  <a:pt x="3517938" y="0"/>
                </a:moveTo>
                <a:lnTo>
                  <a:pt x="370566" y="0"/>
                </a:lnTo>
                <a:lnTo>
                  <a:pt x="324250" y="2951"/>
                </a:lnTo>
                <a:lnTo>
                  <a:pt x="279604" y="11563"/>
                </a:lnTo>
                <a:lnTo>
                  <a:pt x="236981" y="25478"/>
                </a:lnTo>
                <a:lnTo>
                  <a:pt x="196736" y="44334"/>
                </a:lnTo>
                <a:lnTo>
                  <a:pt x="159224" y="67771"/>
                </a:lnTo>
                <a:lnTo>
                  <a:pt x="124799" y="95428"/>
                </a:lnTo>
                <a:lnTo>
                  <a:pt x="93814" y="126947"/>
                </a:lnTo>
                <a:lnTo>
                  <a:pt x="66624" y="161965"/>
                </a:lnTo>
                <a:lnTo>
                  <a:pt x="43584" y="200123"/>
                </a:lnTo>
                <a:lnTo>
                  <a:pt x="25047" y="241062"/>
                </a:lnTo>
                <a:lnTo>
                  <a:pt x="11368" y="284419"/>
                </a:lnTo>
                <a:lnTo>
                  <a:pt x="2901" y="329836"/>
                </a:lnTo>
                <a:lnTo>
                  <a:pt x="0" y="376951"/>
                </a:lnTo>
                <a:lnTo>
                  <a:pt x="0" y="5912676"/>
                </a:lnTo>
                <a:lnTo>
                  <a:pt x="2901" y="5959792"/>
                </a:lnTo>
                <a:lnTo>
                  <a:pt x="11368" y="6005209"/>
                </a:lnTo>
                <a:lnTo>
                  <a:pt x="25047" y="6048566"/>
                </a:lnTo>
                <a:lnTo>
                  <a:pt x="43584" y="6089504"/>
                </a:lnTo>
                <a:lnTo>
                  <a:pt x="66624" y="6127663"/>
                </a:lnTo>
                <a:lnTo>
                  <a:pt x="93814" y="6162681"/>
                </a:lnTo>
                <a:lnTo>
                  <a:pt x="124799" y="6194199"/>
                </a:lnTo>
                <a:lnTo>
                  <a:pt x="159224" y="6221857"/>
                </a:lnTo>
                <a:lnTo>
                  <a:pt x="196736" y="6245294"/>
                </a:lnTo>
                <a:lnTo>
                  <a:pt x="236981" y="6264150"/>
                </a:lnTo>
                <a:lnTo>
                  <a:pt x="279604" y="6278064"/>
                </a:lnTo>
                <a:lnTo>
                  <a:pt x="324250" y="6286677"/>
                </a:lnTo>
                <a:lnTo>
                  <a:pt x="370566" y="6289628"/>
                </a:lnTo>
                <a:lnTo>
                  <a:pt x="3517938" y="6289628"/>
                </a:lnTo>
                <a:lnTo>
                  <a:pt x="3564255" y="6286677"/>
                </a:lnTo>
                <a:lnTo>
                  <a:pt x="3608902" y="6278064"/>
                </a:lnTo>
                <a:lnTo>
                  <a:pt x="3651525" y="6264150"/>
                </a:lnTo>
                <a:lnTo>
                  <a:pt x="3691770" y="6245294"/>
                </a:lnTo>
                <a:lnTo>
                  <a:pt x="3729282" y="6221857"/>
                </a:lnTo>
                <a:lnTo>
                  <a:pt x="3763708" y="6194199"/>
                </a:lnTo>
                <a:lnTo>
                  <a:pt x="3794692" y="6162681"/>
                </a:lnTo>
                <a:lnTo>
                  <a:pt x="3821881" y="6127663"/>
                </a:lnTo>
                <a:lnTo>
                  <a:pt x="3844921" y="6089504"/>
                </a:lnTo>
                <a:lnTo>
                  <a:pt x="3863458" y="6048566"/>
                </a:lnTo>
                <a:lnTo>
                  <a:pt x="3877137" y="6005209"/>
                </a:lnTo>
                <a:lnTo>
                  <a:pt x="3885604" y="5959792"/>
                </a:lnTo>
                <a:lnTo>
                  <a:pt x="3888505" y="5912676"/>
                </a:lnTo>
                <a:lnTo>
                  <a:pt x="3888505" y="376951"/>
                </a:lnTo>
                <a:lnTo>
                  <a:pt x="3885604" y="329836"/>
                </a:lnTo>
                <a:lnTo>
                  <a:pt x="3877137" y="284419"/>
                </a:lnTo>
                <a:lnTo>
                  <a:pt x="3863458" y="241062"/>
                </a:lnTo>
                <a:lnTo>
                  <a:pt x="3844921" y="200123"/>
                </a:lnTo>
                <a:lnTo>
                  <a:pt x="3821881" y="161965"/>
                </a:lnTo>
                <a:lnTo>
                  <a:pt x="3794692" y="126947"/>
                </a:lnTo>
                <a:lnTo>
                  <a:pt x="3763708" y="95428"/>
                </a:lnTo>
                <a:lnTo>
                  <a:pt x="3729282" y="67771"/>
                </a:lnTo>
                <a:lnTo>
                  <a:pt x="3691770" y="44334"/>
                </a:lnTo>
                <a:lnTo>
                  <a:pt x="3651525" y="25478"/>
                </a:lnTo>
                <a:lnTo>
                  <a:pt x="3608902" y="11563"/>
                </a:lnTo>
                <a:lnTo>
                  <a:pt x="3564255" y="2951"/>
                </a:lnTo>
                <a:lnTo>
                  <a:pt x="3517938" y="0"/>
                </a:lnTo>
                <a:close/>
              </a:path>
            </a:pathLst>
          </a:custGeom>
          <a:solidFill>
            <a:srgbClr val="ED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481048" y="2811338"/>
            <a:ext cx="3888740" cy="6289675"/>
          </a:xfrm>
          <a:custGeom>
            <a:avLst/>
            <a:gdLst/>
            <a:ahLst/>
            <a:cxnLst/>
            <a:rect l="l" t="t" r="r" b="b"/>
            <a:pathLst>
              <a:path w="3888740" h="6289675">
                <a:moveTo>
                  <a:pt x="3888505" y="5912676"/>
                </a:moveTo>
                <a:lnTo>
                  <a:pt x="3885604" y="5959792"/>
                </a:lnTo>
                <a:lnTo>
                  <a:pt x="3877137" y="6005208"/>
                </a:lnTo>
                <a:lnTo>
                  <a:pt x="3863458" y="6048566"/>
                </a:lnTo>
                <a:lnTo>
                  <a:pt x="3844921" y="6089504"/>
                </a:lnTo>
                <a:lnTo>
                  <a:pt x="3821881" y="6127662"/>
                </a:lnTo>
                <a:lnTo>
                  <a:pt x="3794692" y="6162681"/>
                </a:lnTo>
                <a:lnTo>
                  <a:pt x="3763707" y="6194199"/>
                </a:lnTo>
                <a:lnTo>
                  <a:pt x="3729282" y="6221857"/>
                </a:lnTo>
                <a:lnTo>
                  <a:pt x="3691770" y="6245294"/>
                </a:lnTo>
                <a:lnTo>
                  <a:pt x="3651525" y="6264150"/>
                </a:lnTo>
                <a:lnTo>
                  <a:pt x="3608902" y="6278064"/>
                </a:lnTo>
                <a:lnTo>
                  <a:pt x="3564255" y="6286677"/>
                </a:lnTo>
                <a:lnTo>
                  <a:pt x="3517938" y="6289628"/>
                </a:lnTo>
                <a:lnTo>
                  <a:pt x="370566" y="6289628"/>
                </a:lnTo>
                <a:lnTo>
                  <a:pt x="324250" y="6286677"/>
                </a:lnTo>
                <a:lnTo>
                  <a:pt x="279604" y="6278064"/>
                </a:lnTo>
                <a:lnTo>
                  <a:pt x="236981" y="6264150"/>
                </a:lnTo>
                <a:lnTo>
                  <a:pt x="196736" y="6245294"/>
                </a:lnTo>
                <a:lnTo>
                  <a:pt x="159224" y="6221857"/>
                </a:lnTo>
                <a:lnTo>
                  <a:pt x="124799" y="6194199"/>
                </a:lnTo>
                <a:lnTo>
                  <a:pt x="93814" y="6162681"/>
                </a:lnTo>
                <a:lnTo>
                  <a:pt x="66624" y="6127662"/>
                </a:lnTo>
                <a:lnTo>
                  <a:pt x="43584" y="6089504"/>
                </a:lnTo>
                <a:lnTo>
                  <a:pt x="25047" y="6048566"/>
                </a:lnTo>
                <a:lnTo>
                  <a:pt x="11368" y="6005208"/>
                </a:lnTo>
                <a:lnTo>
                  <a:pt x="2901" y="5959792"/>
                </a:lnTo>
                <a:lnTo>
                  <a:pt x="0" y="5912676"/>
                </a:lnTo>
                <a:lnTo>
                  <a:pt x="0" y="376951"/>
                </a:lnTo>
                <a:lnTo>
                  <a:pt x="2901" y="329836"/>
                </a:lnTo>
                <a:lnTo>
                  <a:pt x="11368" y="284419"/>
                </a:lnTo>
                <a:lnTo>
                  <a:pt x="25047" y="241062"/>
                </a:lnTo>
                <a:lnTo>
                  <a:pt x="43584" y="200123"/>
                </a:lnTo>
                <a:lnTo>
                  <a:pt x="66624" y="161965"/>
                </a:lnTo>
                <a:lnTo>
                  <a:pt x="93814" y="126947"/>
                </a:lnTo>
                <a:lnTo>
                  <a:pt x="124799" y="95428"/>
                </a:lnTo>
                <a:lnTo>
                  <a:pt x="159224" y="67771"/>
                </a:lnTo>
                <a:lnTo>
                  <a:pt x="196736" y="44334"/>
                </a:lnTo>
                <a:lnTo>
                  <a:pt x="236981" y="25478"/>
                </a:lnTo>
                <a:lnTo>
                  <a:pt x="279604" y="11563"/>
                </a:lnTo>
                <a:lnTo>
                  <a:pt x="324250" y="2951"/>
                </a:lnTo>
                <a:lnTo>
                  <a:pt x="370566" y="0"/>
                </a:lnTo>
                <a:lnTo>
                  <a:pt x="3517938" y="0"/>
                </a:lnTo>
                <a:lnTo>
                  <a:pt x="3564255" y="2951"/>
                </a:lnTo>
                <a:lnTo>
                  <a:pt x="3608902" y="11563"/>
                </a:lnTo>
                <a:lnTo>
                  <a:pt x="3651525" y="25478"/>
                </a:lnTo>
                <a:lnTo>
                  <a:pt x="3691770" y="44334"/>
                </a:lnTo>
                <a:lnTo>
                  <a:pt x="3729282" y="67771"/>
                </a:lnTo>
                <a:lnTo>
                  <a:pt x="3763707" y="95428"/>
                </a:lnTo>
                <a:lnTo>
                  <a:pt x="3794692" y="126947"/>
                </a:lnTo>
                <a:lnTo>
                  <a:pt x="3821881" y="161965"/>
                </a:lnTo>
                <a:lnTo>
                  <a:pt x="3844921" y="200123"/>
                </a:lnTo>
                <a:lnTo>
                  <a:pt x="3863458" y="241062"/>
                </a:lnTo>
                <a:lnTo>
                  <a:pt x="3877137" y="284419"/>
                </a:lnTo>
                <a:lnTo>
                  <a:pt x="3885604" y="329836"/>
                </a:lnTo>
                <a:lnTo>
                  <a:pt x="3888505" y="376951"/>
                </a:lnTo>
                <a:lnTo>
                  <a:pt x="3888505" y="5912676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318919" y="3864707"/>
            <a:ext cx="768985" cy="879475"/>
          </a:xfrm>
          <a:custGeom>
            <a:avLst/>
            <a:gdLst/>
            <a:ahLst/>
            <a:cxnLst/>
            <a:rect l="l" t="t" r="r" b="b"/>
            <a:pathLst>
              <a:path w="768984" h="879475">
                <a:moveTo>
                  <a:pt x="724056" y="1075"/>
                </a:moveTo>
                <a:lnTo>
                  <a:pt x="0" y="1075"/>
                </a:lnTo>
                <a:lnTo>
                  <a:pt x="0" y="879326"/>
                </a:lnTo>
                <a:lnTo>
                  <a:pt x="749012" y="879326"/>
                </a:lnTo>
                <a:lnTo>
                  <a:pt x="748244" y="877171"/>
                </a:lnTo>
                <a:lnTo>
                  <a:pt x="747369" y="875128"/>
                </a:lnTo>
                <a:lnTo>
                  <a:pt x="746364" y="873276"/>
                </a:lnTo>
                <a:lnTo>
                  <a:pt x="741415" y="861639"/>
                </a:lnTo>
                <a:lnTo>
                  <a:pt x="738235" y="848803"/>
                </a:lnTo>
                <a:lnTo>
                  <a:pt x="737086" y="836324"/>
                </a:lnTo>
                <a:lnTo>
                  <a:pt x="738234" y="825757"/>
                </a:lnTo>
                <a:lnTo>
                  <a:pt x="740667" y="816116"/>
                </a:lnTo>
                <a:lnTo>
                  <a:pt x="743013" y="806130"/>
                </a:lnTo>
                <a:lnTo>
                  <a:pt x="745002" y="796980"/>
                </a:lnTo>
                <a:lnTo>
                  <a:pt x="746364" y="789844"/>
                </a:lnTo>
                <a:lnTo>
                  <a:pt x="746891" y="783167"/>
                </a:lnTo>
                <a:lnTo>
                  <a:pt x="746628" y="775263"/>
                </a:lnTo>
                <a:lnTo>
                  <a:pt x="745650" y="767122"/>
                </a:lnTo>
                <a:lnTo>
                  <a:pt x="744033" y="759730"/>
                </a:lnTo>
                <a:lnTo>
                  <a:pt x="742517" y="752425"/>
                </a:lnTo>
                <a:lnTo>
                  <a:pt x="741789" y="744530"/>
                </a:lnTo>
                <a:lnTo>
                  <a:pt x="741895" y="736994"/>
                </a:lnTo>
                <a:lnTo>
                  <a:pt x="742879" y="730765"/>
                </a:lnTo>
                <a:lnTo>
                  <a:pt x="744780" y="724167"/>
                </a:lnTo>
                <a:lnTo>
                  <a:pt x="747378" y="715633"/>
                </a:lnTo>
                <a:lnTo>
                  <a:pt x="750332" y="706266"/>
                </a:lnTo>
                <a:lnTo>
                  <a:pt x="753298" y="697165"/>
                </a:lnTo>
                <a:lnTo>
                  <a:pt x="755447" y="687055"/>
                </a:lnTo>
                <a:lnTo>
                  <a:pt x="756164" y="674943"/>
                </a:lnTo>
                <a:lnTo>
                  <a:pt x="755447" y="662355"/>
                </a:lnTo>
                <a:lnTo>
                  <a:pt x="753298" y="650819"/>
                </a:lnTo>
                <a:lnTo>
                  <a:pt x="750238" y="640371"/>
                </a:lnTo>
                <a:lnTo>
                  <a:pt x="747032" y="630769"/>
                </a:lnTo>
                <a:lnTo>
                  <a:pt x="744063" y="623079"/>
                </a:lnTo>
                <a:lnTo>
                  <a:pt x="741715" y="618364"/>
                </a:lnTo>
                <a:lnTo>
                  <a:pt x="740640" y="613825"/>
                </a:lnTo>
                <a:lnTo>
                  <a:pt x="741158" y="606633"/>
                </a:lnTo>
                <a:lnTo>
                  <a:pt x="743114" y="597774"/>
                </a:lnTo>
                <a:lnTo>
                  <a:pt x="746350" y="588235"/>
                </a:lnTo>
                <a:lnTo>
                  <a:pt x="746350" y="569690"/>
                </a:lnTo>
                <a:lnTo>
                  <a:pt x="747611" y="558186"/>
                </a:lnTo>
                <a:lnTo>
                  <a:pt x="747999" y="544809"/>
                </a:lnTo>
                <a:lnTo>
                  <a:pt x="746577" y="530723"/>
                </a:lnTo>
                <a:lnTo>
                  <a:pt x="743616" y="517602"/>
                </a:lnTo>
                <a:lnTo>
                  <a:pt x="739388" y="507121"/>
                </a:lnTo>
                <a:lnTo>
                  <a:pt x="735347" y="498023"/>
                </a:lnTo>
                <a:lnTo>
                  <a:pt x="732907" y="488655"/>
                </a:lnTo>
                <a:lnTo>
                  <a:pt x="732259" y="480120"/>
                </a:lnTo>
                <a:lnTo>
                  <a:pt x="733594" y="473516"/>
                </a:lnTo>
                <a:lnTo>
                  <a:pt x="736115" y="467385"/>
                </a:lnTo>
                <a:lnTo>
                  <a:pt x="738702" y="460100"/>
                </a:lnTo>
                <a:lnTo>
                  <a:pt x="746779" y="421925"/>
                </a:lnTo>
                <a:lnTo>
                  <a:pt x="747495" y="414437"/>
                </a:lnTo>
                <a:lnTo>
                  <a:pt x="747488" y="406399"/>
                </a:lnTo>
                <a:lnTo>
                  <a:pt x="746616" y="396511"/>
                </a:lnTo>
                <a:lnTo>
                  <a:pt x="745028" y="386026"/>
                </a:lnTo>
                <a:lnTo>
                  <a:pt x="742874" y="376197"/>
                </a:lnTo>
                <a:lnTo>
                  <a:pt x="742268" y="366377"/>
                </a:lnTo>
                <a:lnTo>
                  <a:pt x="744902" y="355894"/>
                </a:lnTo>
                <a:lnTo>
                  <a:pt x="750287" y="346005"/>
                </a:lnTo>
                <a:lnTo>
                  <a:pt x="757929" y="337967"/>
                </a:lnTo>
                <a:lnTo>
                  <a:pt x="757929" y="324052"/>
                </a:lnTo>
                <a:lnTo>
                  <a:pt x="757612" y="323443"/>
                </a:lnTo>
                <a:lnTo>
                  <a:pt x="752878" y="310871"/>
                </a:lnTo>
                <a:lnTo>
                  <a:pt x="750047" y="296749"/>
                </a:lnTo>
                <a:lnTo>
                  <a:pt x="749337" y="282805"/>
                </a:lnTo>
                <a:lnTo>
                  <a:pt x="750967" y="270767"/>
                </a:lnTo>
                <a:lnTo>
                  <a:pt x="752451" y="265355"/>
                </a:lnTo>
                <a:lnTo>
                  <a:pt x="753340" y="258900"/>
                </a:lnTo>
                <a:lnTo>
                  <a:pt x="753685" y="252376"/>
                </a:lnTo>
                <a:lnTo>
                  <a:pt x="753811" y="244626"/>
                </a:lnTo>
                <a:lnTo>
                  <a:pt x="753404" y="237152"/>
                </a:lnTo>
                <a:lnTo>
                  <a:pt x="752458" y="230302"/>
                </a:lnTo>
                <a:lnTo>
                  <a:pt x="750967" y="224421"/>
                </a:lnTo>
                <a:lnTo>
                  <a:pt x="748356" y="214496"/>
                </a:lnTo>
                <a:lnTo>
                  <a:pt x="746394" y="202888"/>
                </a:lnTo>
                <a:lnTo>
                  <a:pt x="745273" y="191042"/>
                </a:lnTo>
                <a:lnTo>
                  <a:pt x="745182" y="180406"/>
                </a:lnTo>
                <a:lnTo>
                  <a:pt x="746818" y="169487"/>
                </a:lnTo>
                <a:lnTo>
                  <a:pt x="750425" y="156885"/>
                </a:lnTo>
                <a:lnTo>
                  <a:pt x="755464" y="144164"/>
                </a:lnTo>
                <a:lnTo>
                  <a:pt x="761396" y="132887"/>
                </a:lnTo>
                <a:lnTo>
                  <a:pt x="766284" y="121246"/>
                </a:lnTo>
                <a:lnTo>
                  <a:pt x="768461" y="107525"/>
                </a:lnTo>
                <a:lnTo>
                  <a:pt x="767828" y="93439"/>
                </a:lnTo>
                <a:lnTo>
                  <a:pt x="764290" y="80704"/>
                </a:lnTo>
                <a:lnTo>
                  <a:pt x="743005" y="34930"/>
                </a:lnTo>
                <a:lnTo>
                  <a:pt x="728378" y="8344"/>
                </a:lnTo>
                <a:lnTo>
                  <a:pt x="724056" y="1075"/>
                </a:lnTo>
                <a:close/>
              </a:path>
              <a:path w="768984" h="879475">
                <a:moveTo>
                  <a:pt x="723417" y="0"/>
                </a:moveTo>
                <a:lnTo>
                  <a:pt x="724056" y="1075"/>
                </a:lnTo>
                <a:lnTo>
                  <a:pt x="725390" y="1075"/>
                </a:lnTo>
                <a:lnTo>
                  <a:pt x="723417" y="0"/>
                </a:lnTo>
                <a:close/>
              </a:path>
            </a:pathLst>
          </a:custGeom>
          <a:solidFill>
            <a:srgbClr val="6DC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318919" y="3864707"/>
            <a:ext cx="768461" cy="8793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318919" y="3864707"/>
            <a:ext cx="768985" cy="879475"/>
          </a:xfrm>
          <a:custGeom>
            <a:avLst/>
            <a:gdLst/>
            <a:ahLst/>
            <a:cxnLst/>
            <a:rect l="l" t="t" r="r" b="b"/>
            <a:pathLst>
              <a:path w="768984" h="879475">
                <a:moveTo>
                  <a:pt x="749012" y="879326"/>
                </a:moveTo>
                <a:lnTo>
                  <a:pt x="748244" y="877171"/>
                </a:lnTo>
                <a:lnTo>
                  <a:pt x="747369" y="875128"/>
                </a:lnTo>
                <a:lnTo>
                  <a:pt x="746364" y="873276"/>
                </a:lnTo>
                <a:lnTo>
                  <a:pt x="741415" y="861639"/>
                </a:lnTo>
                <a:lnTo>
                  <a:pt x="738235" y="848803"/>
                </a:lnTo>
                <a:lnTo>
                  <a:pt x="737086" y="836324"/>
                </a:lnTo>
                <a:lnTo>
                  <a:pt x="738234" y="825757"/>
                </a:lnTo>
                <a:lnTo>
                  <a:pt x="740667" y="816116"/>
                </a:lnTo>
                <a:lnTo>
                  <a:pt x="743013" y="806130"/>
                </a:lnTo>
                <a:lnTo>
                  <a:pt x="745002" y="796980"/>
                </a:lnTo>
                <a:lnTo>
                  <a:pt x="746364" y="789844"/>
                </a:lnTo>
                <a:lnTo>
                  <a:pt x="746891" y="783167"/>
                </a:lnTo>
                <a:lnTo>
                  <a:pt x="746628" y="775263"/>
                </a:lnTo>
                <a:lnTo>
                  <a:pt x="745650" y="767122"/>
                </a:lnTo>
                <a:lnTo>
                  <a:pt x="744033" y="759730"/>
                </a:lnTo>
                <a:lnTo>
                  <a:pt x="742517" y="752425"/>
                </a:lnTo>
                <a:lnTo>
                  <a:pt x="741789" y="744530"/>
                </a:lnTo>
                <a:lnTo>
                  <a:pt x="741895" y="736994"/>
                </a:lnTo>
                <a:lnTo>
                  <a:pt x="742879" y="730765"/>
                </a:lnTo>
                <a:lnTo>
                  <a:pt x="744780" y="724167"/>
                </a:lnTo>
                <a:lnTo>
                  <a:pt x="747378" y="715633"/>
                </a:lnTo>
                <a:lnTo>
                  <a:pt x="750332" y="706266"/>
                </a:lnTo>
                <a:lnTo>
                  <a:pt x="753298" y="697165"/>
                </a:lnTo>
                <a:lnTo>
                  <a:pt x="755447" y="687055"/>
                </a:lnTo>
                <a:lnTo>
                  <a:pt x="756164" y="674943"/>
                </a:lnTo>
                <a:lnTo>
                  <a:pt x="755447" y="662355"/>
                </a:lnTo>
                <a:lnTo>
                  <a:pt x="753298" y="650819"/>
                </a:lnTo>
                <a:lnTo>
                  <a:pt x="750238" y="640371"/>
                </a:lnTo>
                <a:lnTo>
                  <a:pt x="747032" y="630769"/>
                </a:lnTo>
                <a:lnTo>
                  <a:pt x="744063" y="623079"/>
                </a:lnTo>
                <a:lnTo>
                  <a:pt x="741715" y="618363"/>
                </a:lnTo>
                <a:lnTo>
                  <a:pt x="740640" y="613825"/>
                </a:lnTo>
                <a:lnTo>
                  <a:pt x="741158" y="606633"/>
                </a:lnTo>
                <a:lnTo>
                  <a:pt x="743114" y="597774"/>
                </a:lnTo>
                <a:lnTo>
                  <a:pt x="746350" y="588235"/>
                </a:lnTo>
                <a:lnTo>
                  <a:pt x="746350" y="578970"/>
                </a:lnTo>
                <a:lnTo>
                  <a:pt x="746350" y="569690"/>
                </a:lnTo>
                <a:lnTo>
                  <a:pt x="747611" y="558186"/>
                </a:lnTo>
                <a:lnTo>
                  <a:pt x="743616" y="517602"/>
                </a:lnTo>
                <a:lnTo>
                  <a:pt x="735347" y="498023"/>
                </a:lnTo>
                <a:lnTo>
                  <a:pt x="732907" y="488655"/>
                </a:lnTo>
                <a:lnTo>
                  <a:pt x="732259" y="480120"/>
                </a:lnTo>
                <a:lnTo>
                  <a:pt x="733594" y="473516"/>
                </a:lnTo>
                <a:lnTo>
                  <a:pt x="736115" y="467385"/>
                </a:lnTo>
                <a:lnTo>
                  <a:pt x="738702" y="460100"/>
                </a:lnTo>
                <a:lnTo>
                  <a:pt x="746779" y="421925"/>
                </a:lnTo>
                <a:lnTo>
                  <a:pt x="747495" y="414437"/>
                </a:lnTo>
                <a:lnTo>
                  <a:pt x="747488" y="406399"/>
                </a:lnTo>
                <a:lnTo>
                  <a:pt x="746616" y="396511"/>
                </a:lnTo>
                <a:lnTo>
                  <a:pt x="745028" y="386026"/>
                </a:lnTo>
                <a:lnTo>
                  <a:pt x="742874" y="376197"/>
                </a:lnTo>
                <a:lnTo>
                  <a:pt x="742268" y="366377"/>
                </a:lnTo>
                <a:lnTo>
                  <a:pt x="744902" y="355894"/>
                </a:lnTo>
                <a:lnTo>
                  <a:pt x="750287" y="346005"/>
                </a:lnTo>
                <a:lnTo>
                  <a:pt x="757929" y="337967"/>
                </a:lnTo>
                <a:lnTo>
                  <a:pt x="757929" y="331014"/>
                </a:lnTo>
                <a:lnTo>
                  <a:pt x="757929" y="324052"/>
                </a:lnTo>
                <a:lnTo>
                  <a:pt x="757612" y="323443"/>
                </a:lnTo>
                <a:lnTo>
                  <a:pt x="752878" y="310871"/>
                </a:lnTo>
                <a:lnTo>
                  <a:pt x="750047" y="296749"/>
                </a:lnTo>
                <a:lnTo>
                  <a:pt x="749337" y="282805"/>
                </a:lnTo>
                <a:lnTo>
                  <a:pt x="750967" y="270767"/>
                </a:lnTo>
                <a:lnTo>
                  <a:pt x="752451" y="265355"/>
                </a:lnTo>
                <a:lnTo>
                  <a:pt x="753340" y="258900"/>
                </a:lnTo>
                <a:lnTo>
                  <a:pt x="753685" y="252376"/>
                </a:lnTo>
                <a:lnTo>
                  <a:pt x="753811" y="244626"/>
                </a:lnTo>
                <a:lnTo>
                  <a:pt x="753404" y="237152"/>
                </a:lnTo>
                <a:lnTo>
                  <a:pt x="752458" y="230302"/>
                </a:lnTo>
                <a:lnTo>
                  <a:pt x="750967" y="224421"/>
                </a:lnTo>
                <a:lnTo>
                  <a:pt x="748356" y="214496"/>
                </a:lnTo>
                <a:lnTo>
                  <a:pt x="746394" y="202888"/>
                </a:lnTo>
                <a:lnTo>
                  <a:pt x="745273" y="191042"/>
                </a:lnTo>
                <a:lnTo>
                  <a:pt x="745182" y="180406"/>
                </a:lnTo>
                <a:lnTo>
                  <a:pt x="746818" y="169487"/>
                </a:lnTo>
                <a:lnTo>
                  <a:pt x="750425" y="156885"/>
                </a:lnTo>
                <a:lnTo>
                  <a:pt x="755464" y="144164"/>
                </a:lnTo>
                <a:lnTo>
                  <a:pt x="761396" y="132887"/>
                </a:lnTo>
                <a:lnTo>
                  <a:pt x="766284" y="121246"/>
                </a:lnTo>
                <a:lnTo>
                  <a:pt x="768461" y="107525"/>
                </a:lnTo>
                <a:lnTo>
                  <a:pt x="767828" y="93439"/>
                </a:lnTo>
                <a:lnTo>
                  <a:pt x="764290" y="80704"/>
                </a:lnTo>
                <a:lnTo>
                  <a:pt x="743005" y="34930"/>
                </a:lnTo>
                <a:lnTo>
                  <a:pt x="723417" y="0"/>
                </a:lnTo>
                <a:lnTo>
                  <a:pt x="725390" y="1075"/>
                </a:lnTo>
                <a:lnTo>
                  <a:pt x="0" y="1075"/>
                </a:lnTo>
                <a:lnTo>
                  <a:pt x="0" y="879326"/>
                </a:lnTo>
                <a:lnTo>
                  <a:pt x="749012" y="879326"/>
                </a:lnTo>
                <a:close/>
              </a:path>
            </a:pathLst>
          </a:custGeom>
          <a:ln w="46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5945" y="480454"/>
            <a:ext cx="17632208" cy="1901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774950"/>
            <a:ext cx="18093690" cy="796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1220450"/>
            <a:ext cx="6433312" cy="60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1220450"/>
            <a:ext cx="4623943" cy="60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1220450"/>
            <a:ext cx="4623943" cy="603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jp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7" Type="http://schemas.openxmlformats.org/officeDocument/2006/relationships/image" Target="../media/image13.png"/><Relationship Id="rId2" Type="http://schemas.openxmlformats.org/officeDocument/2006/relationships/hyperlink" Target="mailto:kevinevans@missouristate.edu" TargetMode="External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8" Type="http://schemas.openxmlformats.org/officeDocument/2006/relationships/image" Target="../media/image64.jpg"/><Relationship Id="rId66" Type="http://schemas.openxmlformats.org/officeDocument/2006/relationships/image" Target="../media/image72.png"/><Relationship Id="rId5" Type="http://schemas.openxmlformats.org/officeDocument/2006/relationships/image" Target="../media/image11.png"/><Relationship Id="rId61" Type="http://schemas.openxmlformats.org/officeDocument/2006/relationships/image" Target="../media/image67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jpg"/><Relationship Id="rId64" Type="http://schemas.openxmlformats.org/officeDocument/2006/relationships/image" Target="../media/image70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1944" y="1392054"/>
            <a:ext cx="3025140" cy="843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5125">
              <a:lnSpc>
                <a:spcPct val="100000"/>
              </a:lnSpc>
              <a:spcBef>
                <a:spcPts val="95"/>
              </a:spcBef>
            </a:pP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Kevin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Ray Evans </a:t>
            </a:r>
            <a:r>
              <a:rPr sz="900" spc="-7" baseline="18518" dirty="0">
                <a:solidFill>
                  <a:srgbClr val="231F20"/>
                </a:solidFill>
                <a:latin typeface="Times New Roman"/>
                <a:cs typeface="Times New Roman"/>
              </a:rPr>
              <a:t>1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900" spc="-20" dirty="0">
                <a:solidFill>
                  <a:srgbClr val="231F20"/>
                </a:solidFill>
                <a:latin typeface="Times New Roman"/>
                <a:cs typeface="Times New Roman"/>
              </a:rPr>
              <a:t>Toby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J.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Dogwiler </a:t>
            </a:r>
            <a:r>
              <a:rPr sz="900" spc="-7" baseline="18518" dirty="0">
                <a:solidFill>
                  <a:srgbClr val="231F20"/>
                </a:solidFill>
                <a:latin typeface="Times New Roman"/>
                <a:cs typeface="Times New Roman"/>
              </a:rPr>
              <a:t>1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, and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Jack H.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Ray </a:t>
            </a:r>
            <a:r>
              <a:rPr sz="900" spc="-7" baseline="18518" dirty="0">
                <a:solidFill>
                  <a:srgbClr val="231F20"/>
                </a:solidFill>
                <a:latin typeface="Times New Roman"/>
                <a:cs typeface="Times New Roman"/>
              </a:rPr>
              <a:t>2  1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Department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Geography, Geology,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Planning</a:t>
            </a:r>
            <a:endParaRPr sz="900">
              <a:latin typeface="Times New Roman"/>
              <a:cs typeface="Times New Roman"/>
            </a:endParaRPr>
          </a:p>
          <a:p>
            <a:pPr marL="12700" marR="1323975">
              <a:lnSpc>
                <a:spcPts val="1070"/>
              </a:lnSpc>
              <a:spcBef>
                <a:spcPts val="25"/>
              </a:spcBef>
            </a:pPr>
            <a:r>
              <a:rPr sz="900" spc="-7" baseline="18518" dirty="0">
                <a:solidFill>
                  <a:srgbClr val="231F20"/>
                </a:solidFill>
                <a:latin typeface="Times New Roman"/>
                <a:cs typeface="Times New Roman"/>
              </a:rPr>
              <a:t>2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Center for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Archaeological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Research 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Missouri State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University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1040"/>
              </a:lnSpc>
            </a:pP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901 S.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National</a:t>
            </a:r>
            <a:r>
              <a:rPr sz="900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Times New Roman"/>
                <a:cs typeface="Times New Roman"/>
              </a:rPr>
              <a:t>Avenue,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ts val="1075"/>
              </a:lnSpc>
            </a:pP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Springfield, Missouri </a:t>
            </a:r>
            <a:r>
              <a:rPr sz="900" spc="-5" dirty="0">
                <a:solidFill>
                  <a:srgbClr val="231F20"/>
                </a:solidFill>
                <a:latin typeface="Times New Roman"/>
                <a:cs typeface="Times New Roman"/>
              </a:rPr>
              <a:t>65897 </a:t>
            </a:r>
            <a:r>
              <a:rPr sz="900" spc="-10" dirty="0">
                <a:solidFill>
                  <a:srgbClr val="231F20"/>
                </a:solidFill>
                <a:latin typeface="Times New Roman"/>
                <a:cs typeface="Times New Roman"/>
              </a:rPr>
              <a:t>USA;</a:t>
            </a:r>
            <a:r>
              <a:rPr sz="9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i="1" spc="-5" dirty="0">
                <a:solidFill>
                  <a:srgbClr val="231F20"/>
                </a:solidFill>
                <a:latin typeface="Times New Roman"/>
                <a:cs typeface="Times New Roman"/>
                <a:hlinkClick r:id="rId2"/>
              </a:rPr>
              <a:t>kevinevans@missouristate.edu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1679" y="2802846"/>
            <a:ext cx="2845842" cy="6452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0163" y="2811337"/>
            <a:ext cx="2696210" cy="6301740"/>
          </a:xfrm>
          <a:custGeom>
            <a:avLst/>
            <a:gdLst/>
            <a:ahLst/>
            <a:cxnLst/>
            <a:rect l="l" t="t" r="r" b="b"/>
            <a:pathLst>
              <a:path w="2696210" h="6301740">
                <a:moveTo>
                  <a:pt x="2318826" y="0"/>
                </a:moveTo>
                <a:lnTo>
                  <a:pt x="376951" y="0"/>
                </a:lnTo>
                <a:lnTo>
                  <a:pt x="329837" y="2951"/>
                </a:lnTo>
                <a:lnTo>
                  <a:pt x="284421" y="11564"/>
                </a:lnTo>
                <a:lnTo>
                  <a:pt x="241063" y="25478"/>
                </a:lnTo>
                <a:lnTo>
                  <a:pt x="200125" y="44335"/>
                </a:lnTo>
                <a:lnTo>
                  <a:pt x="161967" y="67772"/>
                </a:lnTo>
                <a:lnTo>
                  <a:pt x="126948" y="95430"/>
                </a:lnTo>
                <a:lnTo>
                  <a:pt x="95430" y="126948"/>
                </a:lnTo>
                <a:lnTo>
                  <a:pt x="67772" y="161967"/>
                </a:lnTo>
                <a:lnTo>
                  <a:pt x="44335" y="200125"/>
                </a:lnTo>
                <a:lnTo>
                  <a:pt x="25478" y="241063"/>
                </a:lnTo>
                <a:lnTo>
                  <a:pt x="11564" y="284421"/>
                </a:lnTo>
                <a:lnTo>
                  <a:pt x="2951" y="329837"/>
                </a:lnTo>
                <a:lnTo>
                  <a:pt x="0" y="376951"/>
                </a:lnTo>
                <a:lnTo>
                  <a:pt x="0" y="5924632"/>
                </a:lnTo>
                <a:lnTo>
                  <a:pt x="2951" y="5971747"/>
                </a:lnTo>
                <a:lnTo>
                  <a:pt x="11564" y="6017164"/>
                </a:lnTo>
                <a:lnTo>
                  <a:pt x="25478" y="6060522"/>
                </a:lnTo>
                <a:lnTo>
                  <a:pt x="44335" y="6101460"/>
                </a:lnTo>
                <a:lnTo>
                  <a:pt x="67772" y="6139618"/>
                </a:lnTo>
                <a:lnTo>
                  <a:pt x="95430" y="6174637"/>
                </a:lnTo>
                <a:lnTo>
                  <a:pt x="126948" y="6206155"/>
                </a:lnTo>
                <a:lnTo>
                  <a:pt x="161967" y="6233812"/>
                </a:lnTo>
                <a:lnTo>
                  <a:pt x="200125" y="6257249"/>
                </a:lnTo>
                <a:lnTo>
                  <a:pt x="241063" y="6276105"/>
                </a:lnTo>
                <a:lnTo>
                  <a:pt x="284421" y="6290020"/>
                </a:lnTo>
                <a:lnTo>
                  <a:pt x="329837" y="6298633"/>
                </a:lnTo>
                <a:lnTo>
                  <a:pt x="376951" y="6301584"/>
                </a:lnTo>
                <a:lnTo>
                  <a:pt x="2318826" y="6301584"/>
                </a:lnTo>
                <a:lnTo>
                  <a:pt x="2365941" y="6298633"/>
                </a:lnTo>
                <a:lnTo>
                  <a:pt x="2411357" y="6290020"/>
                </a:lnTo>
                <a:lnTo>
                  <a:pt x="2454714" y="6276105"/>
                </a:lnTo>
                <a:lnTo>
                  <a:pt x="2495652" y="6257249"/>
                </a:lnTo>
                <a:lnTo>
                  <a:pt x="2533811" y="6233812"/>
                </a:lnTo>
                <a:lnTo>
                  <a:pt x="2568829" y="6206155"/>
                </a:lnTo>
                <a:lnTo>
                  <a:pt x="2600348" y="6174637"/>
                </a:lnTo>
                <a:lnTo>
                  <a:pt x="2628006" y="6139618"/>
                </a:lnTo>
                <a:lnTo>
                  <a:pt x="2651443" y="6101460"/>
                </a:lnTo>
                <a:lnTo>
                  <a:pt x="2670299" y="6060522"/>
                </a:lnTo>
                <a:lnTo>
                  <a:pt x="2684214" y="6017164"/>
                </a:lnTo>
                <a:lnTo>
                  <a:pt x="2692827" y="5971747"/>
                </a:lnTo>
                <a:lnTo>
                  <a:pt x="2695778" y="5924632"/>
                </a:lnTo>
                <a:lnTo>
                  <a:pt x="2695778" y="376951"/>
                </a:lnTo>
                <a:lnTo>
                  <a:pt x="2692827" y="329837"/>
                </a:lnTo>
                <a:lnTo>
                  <a:pt x="2684214" y="284421"/>
                </a:lnTo>
                <a:lnTo>
                  <a:pt x="2670299" y="241063"/>
                </a:lnTo>
                <a:lnTo>
                  <a:pt x="2651443" y="200125"/>
                </a:lnTo>
                <a:lnTo>
                  <a:pt x="2628006" y="161967"/>
                </a:lnTo>
                <a:lnTo>
                  <a:pt x="2600348" y="126948"/>
                </a:lnTo>
                <a:lnTo>
                  <a:pt x="2568829" y="95430"/>
                </a:lnTo>
                <a:lnTo>
                  <a:pt x="2533811" y="67772"/>
                </a:lnTo>
                <a:lnTo>
                  <a:pt x="2495652" y="44335"/>
                </a:lnTo>
                <a:lnTo>
                  <a:pt x="2454714" y="25478"/>
                </a:lnTo>
                <a:lnTo>
                  <a:pt x="2411357" y="11564"/>
                </a:lnTo>
                <a:lnTo>
                  <a:pt x="2365941" y="2951"/>
                </a:lnTo>
                <a:lnTo>
                  <a:pt x="2318826" y="0"/>
                </a:lnTo>
                <a:close/>
              </a:path>
            </a:pathLst>
          </a:custGeom>
          <a:solidFill>
            <a:srgbClr val="DDC6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0163" y="2811337"/>
            <a:ext cx="2696210" cy="6301740"/>
          </a:xfrm>
          <a:custGeom>
            <a:avLst/>
            <a:gdLst/>
            <a:ahLst/>
            <a:cxnLst/>
            <a:rect l="l" t="t" r="r" b="b"/>
            <a:pathLst>
              <a:path w="2696210" h="6301740">
                <a:moveTo>
                  <a:pt x="0" y="376951"/>
                </a:moveTo>
                <a:lnTo>
                  <a:pt x="2951" y="329837"/>
                </a:lnTo>
                <a:lnTo>
                  <a:pt x="11564" y="284421"/>
                </a:lnTo>
                <a:lnTo>
                  <a:pt x="25478" y="241063"/>
                </a:lnTo>
                <a:lnTo>
                  <a:pt x="44335" y="200125"/>
                </a:lnTo>
                <a:lnTo>
                  <a:pt x="67772" y="161967"/>
                </a:lnTo>
                <a:lnTo>
                  <a:pt x="95430" y="126948"/>
                </a:lnTo>
                <a:lnTo>
                  <a:pt x="126948" y="95430"/>
                </a:lnTo>
                <a:lnTo>
                  <a:pt x="161967" y="67772"/>
                </a:lnTo>
                <a:lnTo>
                  <a:pt x="200125" y="44335"/>
                </a:lnTo>
                <a:lnTo>
                  <a:pt x="241063" y="25478"/>
                </a:lnTo>
                <a:lnTo>
                  <a:pt x="284421" y="11564"/>
                </a:lnTo>
                <a:lnTo>
                  <a:pt x="329837" y="2951"/>
                </a:lnTo>
                <a:lnTo>
                  <a:pt x="376951" y="0"/>
                </a:lnTo>
                <a:lnTo>
                  <a:pt x="2318826" y="0"/>
                </a:lnTo>
                <a:lnTo>
                  <a:pt x="2365941" y="2951"/>
                </a:lnTo>
                <a:lnTo>
                  <a:pt x="2411357" y="11564"/>
                </a:lnTo>
                <a:lnTo>
                  <a:pt x="2454714" y="25478"/>
                </a:lnTo>
                <a:lnTo>
                  <a:pt x="2495652" y="44335"/>
                </a:lnTo>
                <a:lnTo>
                  <a:pt x="2533810" y="67772"/>
                </a:lnTo>
                <a:lnTo>
                  <a:pt x="2568829" y="95430"/>
                </a:lnTo>
                <a:lnTo>
                  <a:pt x="2600347" y="126948"/>
                </a:lnTo>
                <a:lnTo>
                  <a:pt x="2628006" y="161967"/>
                </a:lnTo>
                <a:lnTo>
                  <a:pt x="2651443" y="200125"/>
                </a:lnTo>
                <a:lnTo>
                  <a:pt x="2670299" y="241063"/>
                </a:lnTo>
                <a:lnTo>
                  <a:pt x="2684214" y="284421"/>
                </a:lnTo>
                <a:lnTo>
                  <a:pt x="2692827" y="329837"/>
                </a:lnTo>
                <a:lnTo>
                  <a:pt x="2695778" y="376951"/>
                </a:lnTo>
                <a:lnTo>
                  <a:pt x="2695778" y="5924631"/>
                </a:lnTo>
                <a:lnTo>
                  <a:pt x="2692827" y="5971747"/>
                </a:lnTo>
                <a:lnTo>
                  <a:pt x="2684214" y="6017164"/>
                </a:lnTo>
                <a:lnTo>
                  <a:pt x="2670299" y="6060521"/>
                </a:lnTo>
                <a:lnTo>
                  <a:pt x="2651443" y="6101459"/>
                </a:lnTo>
                <a:lnTo>
                  <a:pt x="2628006" y="6139618"/>
                </a:lnTo>
                <a:lnTo>
                  <a:pt x="2600347" y="6174636"/>
                </a:lnTo>
                <a:lnTo>
                  <a:pt x="2568829" y="6206155"/>
                </a:lnTo>
                <a:lnTo>
                  <a:pt x="2533810" y="6233812"/>
                </a:lnTo>
                <a:lnTo>
                  <a:pt x="2495652" y="6257249"/>
                </a:lnTo>
                <a:lnTo>
                  <a:pt x="2454714" y="6276105"/>
                </a:lnTo>
                <a:lnTo>
                  <a:pt x="2411357" y="6290019"/>
                </a:lnTo>
                <a:lnTo>
                  <a:pt x="2365941" y="6298632"/>
                </a:lnTo>
                <a:lnTo>
                  <a:pt x="2318826" y="6301583"/>
                </a:lnTo>
                <a:lnTo>
                  <a:pt x="376951" y="6301583"/>
                </a:lnTo>
                <a:lnTo>
                  <a:pt x="329837" y="6298632"/>
                </a:lnTo>
                <a:lnTo>
                  <a:pt x="284421" y="6290019"/>
                </a:lnTo>
                <a:lnTo>
                  <a:pt x="241063" y="6276105"/>
                </a:lnTo>
                <a:lnTo>
                  <a:pt x="200125" y="6257249"/>
                </a:lnTo>
                <a:lnTo>
                  <a:pt x="161967" y="6233812"/>
                </a:lnTo>
                <a:lnTo>
                  <a:pt x="126948" y="6206155"/>
                </a:lnTo>
                <a:lnTo>
                  <a:pt x="95430" y="6174636"/>
                </a:lnTo>
                <a:lnTo>
                  <a:pt x="67772" y="6139618"/>
                </a:lnTo>
                <a:lnTo>
                  <a:pt x="44335" y="6101459"/>
                </a:lnTo>
                <a:lnTo>
                  <a:pt x="25478" y="6060521"/>
                </a:lnTo>
                <a:lnTo>
                  <a:pt x="11564" y="6017164"/>
                </a:lnTo>
                <a:lnTo>
                  <a:pt x="2951" y="5971747"/>
                </a:lnTo>
                <a:lnTo>
                  <a:pt x="0" y="5924631"/>
                </a:lnTo>
                <a:lnTo>
                  <a:pt x="0" y="376951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679" y="9334444"/>
            <a:ext cx="11085177" cy="2374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0163" y="9341937"/>
            <a:ext cx="10935335" cy="2225675"/>
          </a:xfrm>
          <a:custGeom>
            <a:avLst/>
            <a:gdLst/>
            <a:ahLst/>
            <a:cxnLst/>
            <a:rect l="l" t="t" r="r" b="b"/>
            <a:pathLst>
              <a:path w="10935335" h="2225675">
                <a:moveTo>
                  <a:pt x="10558264" y="0"/>
                </a:moveTo>
                <a:lnTo>
                  <a:pt x="376951" y="0"/>
                </a:lnTo>
                <a:lnTo>
                  <a:pt x="329837" y="2951"/>
                </a:lnTo>
                <a:lnTo>
                  <a:pt x="284421" y="11563"/>
                </a:lnTo>
                <a:lnTo>
                  <a:pt x="241063" y="25478"/>
                </a:lnTo>
                <a:lnTo>
                  <a:pt x="200125" y="44334"/>
                </a:lnTo>
                <a:lnTo>
                  <a:pt x="161967" y="67771"/>
                </a:lnTo>
                <a:lnTo>
                  <a:pt x="126948" y="95428"/>
                </a:lnTo>
                <a:lnTo>
                  <a:pt x="95430" y="126947"/>
                </a:lnTo>
                <a:lnTo>
                  <a:pt x="67772" y="161965"/>
                </a:lnTo>
                <a:lnTo>
                  <a:pt x="44335" y="200123"/>
                </a:lnTo>
                <a:lnTo>
                  <a:pt x="25478" y="241062"/>
                </a:lnTo>
                <a:lnTo>
                  <a:pt x="11564" y="284419"/>
                </a:lnTo>
                <a:lnTo>
                  <a:pt x="2951" y="329836"/>
                </a:lnTo>
                <a:lnTo>
                  <a:pt x="0" y="376951"/>
                </a:lnTo>
                <a:lnTo>
                  <a:pt x="0" y="1848558"/>
                </a:lnTo>
                <a:lnTo>
                  <a:pt x="2951" y="1895672"/>
                </a:lnTo>
                <a:lnTo>
                  <a:pt x="11565" y="1941088"/>
                </a:lnTo>
                <a:lnTo>
                  <a:pt x="25480" y="1984446"/>
                </a:lnTo>
                <a:lnTo>
                  <a:pt x="44336" y="2025384"/>
                </a:lnTo>
                <a:lnTo>
                  <a:pt x="67774" y="2063542"/>
                </a:lnTo>
                <a:lnTo>
                  <a:pt x="95433" y="2098561"/>
                </a:lnTo>
                <a:lnTo>
                  <a:pt x="126952" y="2130079"/>
                </a:lnTo>
                <a:lnTo>
                  <a:pt x="161973" y="2157737"/>
                </a:lnTo>
                <a:lnTo>
                  <a:pt x="200134" y="2181174"/>
                </a:lnTo>
                <a:lnTo>
                  <a:pt x="241076" y="2200031"/>
                </a:lnTo>
                <a:lnTo>
                  <a:pt x="284444" y="2213945"/>
                </a:lnTo>
                <a:lnTo>
                  <a:pt x="329910" y="2222558"/>
                </a:lnTo>
                <a:lnTo>
                  <a:pt x="376951" y="2225505"/>
                </a:lnTo>
                <a:lnTo>
                  <a:pt x="10558338" y="2225505"/>
                </a:lnTo>
                <a:lnTo>
                  <a:pt x="10605403" y="2222554"/>
                </a:lnTo>
                <a:lnTo>
                  <a:pt x="10650809" y="2213941"/>
                </a:lnTo>
                <a:lnTo>
                  <a:pt x="10694161" y="2200026"/>
                </a:lnTo>
                <a:lnTo>
                  <a:pt x="10735096" y="2181171"/>
                </a:lnTo>
                <a:lnTo>
                  <a:pt x="10773253" y="2157734"/>
                </a:lnTo>
                <a:lnTo>
                  <a:pt x="10808270" y="2130076"/>
                </a:lnTo>
                <a:lnTo>
                  <a:pt x="10839788" y="2098558"/>
                </a:lnTo>
                <a:lnTo>
                  <a:pt x="10867445" y="2063539"/>
                </a:lnTo>
                <a:lnTo>
                  <a:pt x="10890882" y="2025381"/>
                </a:lnTo>
                <a:lnTo>
                  <a:pt x="10909738" y="1984443"/>
                </a:lnTo>
                <a:lnTo>
                  <a:pt x="10923652" y="1941085"/>
                </a:lnTo>
                <a:lnTo>
                  <a:pt x="10932265" y="1895669"/>
                </a:lnTo>
                <a:lnTo>
                  <a:pt x="10935216" y="1848558"/>
                </a:lnTo>
                <a:lnTo>
                  <a:pt x="10935216" y="376951"/>
                </a:lnTo>
                <a:lnTo>
                  <a:pt x="10932265" y="329836"/>
                </a:lnTo>
                <a:lnTo>
                  <a:pt x="10923652" y="284419"/>
                </a:lnTo>
                <a:lnTo>
                  <a:pt x="10909737" y="241062"/>
                </a:lnTo>
                <a:lnTo>
                  <a:pt x="10890881" y="200123"/>
                </a:lnTo>
                <a:lnTo>
                  <a:pt x="10867444" y="161965"/>
                </a:lnTo>
                <a:lnTo>
                  <a:pt x="10839786" y="126947"/>
                </a:lnTo>
                <a:lnTo>
                  <a:pt x="10808267" y="95428"/>
                </a:lnTo>
                <a:lnTo>
                  <a:pt x="10773248" y="67771"/>
                </a:lnTo>
                <a:lnTo>
                  <a:pt x="10735090" y="44334"/>
                </a:lnTo>
                <a:lnTo>
                  <a:pt x="10694152" y="25478"/>
                </a:lnTo>
                <a:lnTo>
                  <a:pt x="10650795" y="11563"/>
                </a:lnTo>
                <a:lnTo>
                  <a:pt x="10605379" y="2951"/>
                </a:lnTo>
                <a:lnTo>
                  <a:pt x="10558264" y="0"/>
                </a:lnTo>
                <a:close/>
              </a:path>
            </a:pathLst>
          </a:custGeom>
          <a:solidFill>
            <a:srgbClr val="ED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0163" y="9341937"/>
            <a:ext cx="10935335" cy="2225675"/>
          </a:xfrm>
          <a:custGeom>
            <a:avLst/>
            <a:gdLst/>
            <a:ahLst/>
            <a:cxnLst/>
            <a:rect l="l" t="t" r="r" b="b"/>
            <a:pathLst>
              <a:path w="10935335" h="2225675">
                <a:moveTo>
                  <a:pt x="376951" y="2225505"/>
                </a:moveTo>
                <a:lnTo>
                  <a:pt x="329837" y="2222554"/>
                </a:lnTo>
                <a:lnTo>
                  <a:pt x="284421" y="2213941"/>
                </a:lnTo>
                <a:lnTo>
                  <a:pt x="241063" y="2200026"/>
                </a:lnTo>
                <a:lnTo>
                  <a:pt x="200125" y="2181171"/>
                </a:lnTo>
                <a:lnTo>
                  <a:pt x="161967" y="2157734"/>
                </a:lnTo>
                <a:lnTo>
                  <a:pt x="126948" y="2130076"/>
                </a:lnTo>
                <a:lnTo>
                  <a:pt x="95430" y="2098558"/>
                </a:lnTo>
                <a:lnTo>
                  <a:pt x="67772" y="2063539"/>
                </a:lnTo>
                <a:lnTo>
                  <a:pt x="44335" y="2025381"/>
                </a:lnTo>
                <a:lnTo>
                  <a:pt x="25478" y="1984443"/>
                </a:lnTo>
                <a:lnTo>
                  <a:pt x="11564" y="1941085"/>
                </a:lnTo>
                <a:lnTo>
                  <a:pt x="2951" y="1895669"/>
                </a:lnTo>
                <a:lnTo>
                  <a:pt x="0" y="1848553"/>
                </a:lnTo>
                <a:lnTo>
                  <a:pt x="0" y="376951"/>
                </a:lnTo>
                <a:lnTo>
                  <a:pt x="2951" y="329836"/>
                </a:lnTo>
                <a:lnTo>
                  <a:pt x="11564" y="284419"/>
                </a:lnTo>
                <a:lnTo>
                  <a:pt x="25478" y="241062"/>
                </a:lnTo>
                <a:lnTo>
                  <a:pt x="44335" y="200123"/>
                </a:lnTo>
                <a:lnTo>
                  <a:pt x="67772" y="161965"/>
                </a:lnTo>
                <a:lnTo>
                  <a:pt x="95430" y="126947"/>
                </a:lnTo>
                <a:lnTo>
                  <a:pt x="126948" y="95428"/>
                </a:lnTo>
                <a:lnTo>
                  <a:pt x="161967" y="67771"/>
                </a:lnTo>
                <a:lnTo>
                  <a:pt x="200125" y="44334"/>
                </a:lnTo>
                <a:lnTo>
                  <a:pt x="241063" y="25478"/>
                </a:lnTo>
                <a:lnTo>
                  <a:pt x="284421" y="11563"/>
                </a:lnTo>
                <a:lnTo>
                  <a:pt x="329837" y="2951"/>
                </a:lnTo>
                <a:lnTo>
                  <a:pt x="376951" y="0"/>
                </a:lnTo>
                <a:lnTo>
                  <a:pt x="10558264" y="0"/>
                </a:lnTo>
                <a:lnTo>
                  <a:pt x="10605378" y="2951"/>
                </a:lnTo>
                <a:lnTo>
                  <a:pt x="10650795" y="11563"/>
                </a:lnTo>
                <a:lnTo>
                  <a:pt x="10694152" y="25478"/>
                </a:lnTo>
                <a:lnTo>
                  <a:pt x="10735090" y="44334"/>
                </a:lnTo>
                <a:lnTo>
                  <a:pt x="10773248" y="67771"/>
                </a:lnTo>
                <a:lnTo>
                  <a:pt x="10808267" y="95428"/>
                </a:lnTo>
                <a:lnTo>
                  <a:pt x="10839785" y="126947"/>
                </a:lnTo>
                <a:lnTo>
                  <a:pt x="10867443" y="161965"/>
                </a:lnTo>
                <a:lnTo>
                  <a:pt x="10890880" y="200123"/>
                </a:lnTo>
                <a:lnTo>
                  <a:pt x="10909737" y="241062"/>
                </a:lnTo>
                <a:lnTo>
                  <a:pt x="10923651" y="284419"/>
                </a:lnTo>
                <a:lnTo>
                  <a:pt x="10932265" y="329836"/>
                </a:lnTo>
                <a:lnTo>
                  <a:pt x="10935216" y="376951"/>
                </a:lnTo>
                <a:lnTo>
                  <a:pt x="10935216" y="1848558"/>
                </a:lnTo>
                <a:lnTo>
                  <a:pt x="10932265" y="1895672"/>
                </a:lnTo>
                <a:lnTo>
                  <a:pt x="10923651" y="1941088"/>
                </a:lnTo>
                <a:lnTo>
                  <a:pt x="10909737" y="1984446"/>
                </a:lnTo>
                <a:lnTo>
                  <a:pt x="10890880" y="2025384"/>
                </a:lnTo>
                <a:lnTo>
                  <a:pt x="10867443" y="2063542"/>
                </a:lnTo>
                <a:lnTo>
                  <a:pt x="10839785" y="2098561"/>
                </a:lnTo>
                <a:lnTo>
                  <a:pt x="10808267" y="2130079"/>
                </a:lnTo>
                <a:lnTo>
                  <a:pt x="10773248" y="2157737"/>
                </a:lnTo>
                <a:lnTo>
                  <a:pt x="10735090" y="2181174"/>
                </a:lnTo>
                <a:lnTo>
                  <a:pt x="10694152" y="2200031"/>
                </a:lnTo>
                <a:lnTo>
                  <a:pt x="10650795" y="2213945"/>
                </a:lnTo>
                <a:lnTo>
                  <a:pt x="10605378" y="2222558"/>
                </a:lnTo>
                <a:lnTo>
                  <a:pt x="10558264" y="2225509"/>
                </a:lnTo>
                <a:lnTo>
                  <a:pt x="376951" y="2225505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1267" y="2945270"/>
            <a:ext cx="2422525" cy="59226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15" dirty="0">
                <a:solidFill>
                  <a:srgbClr val="231F20"/>
                </a:solidFill>
                <a:latin typeface="Times New Roman"/>
                <a:cs typeface="Times New Roman"/>
              </a:rPr>
              <a:t>ABSTRACT</a:t>
            </a:r>
            <a:endParaRPr sz="850">
              <a:latin typeface="Times New Roman"/>
              <a:cs typeface="Times New Roman"/>
            </a:endParaRPr>
          </a:p>
          <a:p>
            <a:pPr marL="12700" marR="5715" indent="222250" algn="just">
              <a:lnSpc>
                <a:spcPct val="103499"/>
              </a:lnSpc>
            </a:pP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Occurrences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waterlogged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driftwood have  been documented from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different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time periods and  depositional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settings,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several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localities around</a:t>
            </a:r>
            <a:r>
              <a:rPr sz="850" spc="-1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world. Pteridospermatophyta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(extinct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ferns)  range from late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Devonian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to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Paleogene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periods. </a:t>
            </a:r>
            <a:r>
              <a:rPr sz="850" spc="-10" dirty="0">
                <a:solidFill>
                  <a:srgbClr val="231F20"/>
                </a:solidFill>
                <a:latin typeface="Times New Roman"/>
                <a:cs typeface="Times New Roman"/>
              </a:rPr>
              <a:t>Two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specimens,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provisionally identified as pteridosperma-  tophytes,</a:t>
            </a:r>
            <a:r>
              <a:rPr sz="8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collected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several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years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ago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recently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were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re-  ported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surficial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float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derived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Mississip-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pian Elsey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northeastern Greene County  between the towns 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Fair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Grove and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Strafford.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An-  other float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 either the Elsey or Reeds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Formation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was found in a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stream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bed in east-  ern Lawrence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County,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west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Springfield.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These oc-  currences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follow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2010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published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report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discovery  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several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pteridosperm fragments from chert residu- 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um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an area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mapped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as Elsey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south-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eastern Greene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County,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just east 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Springfield.</a:t>
            </a:r>
            <a:r>
              <a:rPr sz="850" spc="-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Previ-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ous investigators have noted the occurrences of fossil  pteridosperms in the Reeds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Formation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near  Crane in northern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Tany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counties.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Another  specimen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 northern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County,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slightly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longer  than four meters, was reported from the upper part of  the Burlington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Limestone.</a:t>
            </a:r>
            <a:endParaRPr sz="850">
              <a:latin typeface="Times New Roman"/>
              <a:cs typeface="Times New Roman"/>
            </a:endParaRPr>
          </a:p>
          <a:p>
            <a:pPr marL="12700" marR="5080" indent="222250" algn="just">
              <a:lnSpc>
                <a:spcPct val="103499"/>
              </a:lnSpc>
            </a:pP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Both the Reeds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Elsey formations are  composed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mixed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lime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mudstone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wackestone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 chert and are interpreted to have been deposited in a  fully marine, mid-shelf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setting.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Reeds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its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type area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overlain by the Elsey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Reeds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typically has nodules and anastomosing  masses of chert,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whereas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chert in the Elsey</a:t>
            </a:r>
            <a:r>
              <a:rPr sz="8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typically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lenticular to bedded. In places 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strati-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graphic units are not distinguishable from one anoth- 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er,</a:t>
            </a:r>
            <a:r>
              <a:rPr sz="8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but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8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extreme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southwestern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Missouri,</a:t>
            </a:r>
            <a:r>
              <a:rPr sz="8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units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are  identified by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color.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Reeds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is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composed of  dark chert and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medium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gray lime mudstone.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Elsey has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white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chert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with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dark brown-gray lime  mudstone and includes tripolitic chert in the upper-  most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part.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Both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units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8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regarded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facies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8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8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Bur-  lington Limestone.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Collectively,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these somewhat rare  pteridosperatophytes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represent post-mor-  tem dispersal and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subsequent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deposition of fossil  pteridospermatophytes as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waterlogged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driftwood  across 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southern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margin of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Laurentia.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7079" y="528488"/>
            <a:ext cx="1708334" cy="319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3118" y="523632"/>
            <a:ext cx="999735" cy="328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6836" y="965328"/>
            <a:ext cx="79848" cy="961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0332" y="965326"/>
            <a:ext cx="79834" cy="944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3527" y="965326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405"/>
                </a:lnTo>
              </a:path>
            </a:pathLst>
          </a:custGeom>
          <a:ln w="20378">
            <a:solidFill>
              <a:srgbClr val="0203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4791" y="965326"/>
            <a:ext cx="93442" cy="944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0732" y="1043221"/>
            <a:ext cx="76835" cy="16510"/>
          </a:xfrm>
          <a:custGeom>
            <a:avLst/>
            <a:gdLst/>
            <a:ahLst/>
            <a:cxnLst/>
            <a:rect l="l" t="t" r="r" b="b"/>
            <a:pathLst>
              <a:path w="76834" h="16509">
                <a:moveTo>
                  <a:pt x="0" y="16509"/>
                </a:moveTo>
                <a:lnTo>
                  <a:pt x="76451" y="16509"/>
                </a:lnTo>
                <a:lnTo>
                  <a:pt x="76451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20732" y="1017821"/>
            <a:ext cx="20955" cy="25400"/>
          </a:xfrm>
          <a:custGeom>
            <a:avLst/>
            <a:gdLst/>
            <a:ahLst/>
            <a:cxnLst/>
            <a:rect l="l" t="t" r="r" b="b"/>
            <a:pathLst>
              <a:path w="20955" h="25400">
                <a:moveTo>
                  <a:pt x="0" y="25399"/>
                </a:moveTo>
                <a:lnTo>
                  <a:pt x="20387" y="25399"/>
                </a:lnTo>
                <a:lnTo>
                  <a:pt x="20387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0732" y="1002581"/>
            <a:ext cx="71120" cy="15240"/>
          </a:xfrm>
          <a:custGeom>
            <a:avLst/>
            <a:gdLst/>
            <a:ahLst/>
            <a:cxnLst/>
            <a:rect l="l" t="t" r="r" b="b"/>
            <a:pathLst>
              <a:path w="71119" h="15240">
                <a:moveTo>
                  <a:pt x="0" y="15239"/>
                </a:moveTo>
                <a:lnTo>
                  <a:pt x="70629" y="15239"/>
                </a:lnTo>
                <a:lnTo>
                  <a:pt x="70629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20732" y="980991"/>
            <a:ext cx="20955" cy="21590"/>
          </a:xfrm>
          <a:custGeom>
            <a:avLst/>
            <a:gdLst/>
            <a:ahLst/>
            <a:cxnLst/>
            <a:rect l="l" t="t" r="r" b="b"/>
            <a:pathLst>
              <a:path w="20955" h="21590">
                <a:moveTo>
                  <a:pt x="0" y="21590"/>
                </a:moveTo>
                <a:lnTo>
                  <a:pt x="20387" y="21590"/>
                </a:lnTo>
                <a:lnTo>
                  <a:pt x="20387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20732" y="965751"/>
            <a:ext cx="74930" cy="15240"/>
          </a:xfrm>
          <a:custGeom>
            <a:avLst/>
            <a:gdLst/>
            <a:ahLst/>
            <a:cxnLst/>
            <a:rect l="l" t="t" r="r" b="b"/>
            <a:pathLst>
              <a:path w="74930" h="15240">
                <a:moveTo>
                  <a:pt x="0" y="15239"/>
                </a:moveTo>
                <a:lnTo>
                  <a:pt x="74515" y="15239"/>
                </a:lnTo>
                <a:lnTo>
                  <a:pt x="7451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86493" y="965327"/>
            <a:ext cx="90035" cy="944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54642" y="963633"/>
            <a:ext cx="81779" cy="978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35441" y="965326"/>
            <a:ext cx="0" cy="94615"/>
          </a:xfrm>
          <a:custGeom>
            <a:avLst/>
            <a:gdLst/>
            <a:ahLst/>
            <a:cxnLst/>
            <a:rect l="l" t="t" r="r" b="b"/>
            <a:pathLst>
              <a:path h="94615">
                <a:moveTo>
                  <a:pt x="0" y="0"/>
                </a:moveTo>
                <a:lnTo>
                  <a:pt x="0" y="94405"/>
                </a:lnTo>
              </a:path>
            </a:pathLst>
          </a:custGeom>
          <a:ln w="20383">
            <a:solidFill>
              <a:srgbClr val="0203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59483" y="981349"/>
            <a:ext cx="20955" cy="78740"/>
          </a:xfrm>
          <a:custGeom>
            <a:avLst/>
            <a:gdLst/>
            <a:ahLst/>
            <a:cxnLst/>
            <a:rect l="l" t="t" r="r" b="b"/>
            <a:pathLst>
              <a:path w="20955" h="78740">
                <a:moveTo>
                  <a:pt x="20378" y="0"/>
                </a:moveTo>
                <a:lnTo>
                  <a:pt x="0" y="0"/>
                </a:lnTo>
                <a:lnTo>
                  <a:pt x="0" y="78382"/>
                </a:lnTo>
                <a:lnTo>
                  <a:pt x="20374" y="78382"/>
                </a:lnTo>
                <a:lnTo>
                  <a:pt x="20378" y="0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29867" y="965326"/>
            <a:ext cx="80010" cy="16510"/>
          </a:xfrm>
          <a:custGeom>
            <a:avLst/>
            <a:gdLst/>
            <a:ahLst/>
            <a:cxnLst/>
            <a:rect l="l" t="t" r="r" b="b"/>
            <a:pathLst>
              <a:path w="80010" h="16509">
                <a:moveTo>
                  <a:pt x="79602" y="0"/>
                </a:moveTo>
                <a:lnTo>
                  <a:pt x="0" y="0"/>
                </a:lnTo>
                <a:lnTo>
                  <a:pt x="0" y="16022"/>
                </a:lnTo>
                <a:lnTo>
                  <a:pt x="79602" y="16022"/>
                </a:lnTo>
                <a:lnTo>
                  <a:pt x="79602" y="0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81814" y="965326"/>
            <a:ext cx="93916" cy="944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55709" y="2802846"/>
            <a:ext cx="4038690" cy="64400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64245" y="2811338"/>
            <a:ext cx="3888740" cy="6289675"/>
          </a:xfrm>
          <a:custGeom>
            <a:avLst/>
            <a:gdLst/>
            <a:ahLst/>
            <a:cxnLst/>
            <a:rect l="l" t="t" r="r" b="b"/>
            <a:pathLst>
              <a:path w="3888740" h="6289675">
                <a:moveTo>
                  <a:pt x="3517938" y="0"/>
                </a:moveTo>
                <a:lnTo>
                  <a:pt x="370562" y="0"/>
                </a:lnTo>
                <a:lnTo>
                  <a:pt x="324246" y="2951"/>
                </a:lnTo>
                <a:lnTo>
                  <a:pt x="279599" y="11563"/>
                </a:lnTo>
                <a:lnTo>
                  <a:pt x="236977" y="25478"/>
                </a:lnTo>
                <a:lnTo>
                  <a:pt x="196733" y="44334"/>
                </a:lnTo>
                <a:lnTo>
                  <a:pt x="159221" y="67771"/>
                </a:lnTo>
                <a:lnTo>
                  <a:pt x="124796" y="95428"/>
                </a:lnTo>
                <a:lnTo>
                  <a:pt x="93812" y="126947"/>
                </a:lnTo>
                <a:lnTo>
                  <a:pt x="66623" y="161965"/>
                </a:lnTo>
                <a:lnTo>
                  <a:pt x="43583" y="200123"/>
                </a:lnTo>
                <a:lnTo>
                  <a:pt x="25047" y="241062"/>
                </a:lnTo>
                <a:lnTo>
                  <a:pt x="11368" y="284419"/>
                </a:lnTo>
                <a:lnTo>
                  <a:pt x="2901" y="329836"/>
                </a:lnTo>
                <a:lnTo>
                  <a:pt x="0" y="376951"/>
                </a:lnTo>
                <a:lnTo>
                  <a:pt x="0" y="5912676"/>
                </a:lnTo>
                <a:lnTo>
                  <a:pt x="2901" y="5959792"/>
                </a:lnTo>
                <a:lnTo>
                  <a:pt x="11368" y="6005209"/>
                </a:lnTo>
                <a:lnTo>
                  <a:pt x="25047" y="6048566"/>
                </a:lnTo>
                <a:lnTo>
                  <a:pt x="43583" y="6089504"/>
                </a:lnTo>
                <a:lnTo>
                  <a:pt x="66623" y="6127663"/>
                </a:lnTo>
                <a:lnTo>
                  <a:pt x="93812" y="6162681"/>
                </a:lnTo>
                <a:lnTo>
                  <a:pt x="124796" y="6194199"/>
                </a:lnTo>
                <a:lnTo>
                  <a:pt x="159221" y="6221857"/>
                </a:lnTo>
                <a:lnTo>
                  <a:pt x="196733" y="6245294"/>
                </a:lnTo>
                <a:lnTo>
                  <a:pt x="236977" y="6264150"/>
                </a:lnTo>
                <a:lnTo>
                  <a:pt x="279599" y="6278064"/>
                </a:lnTo>
                <a:lnTo>
                  <a:pt x="324246" y="6286677"/>
                </a:lnTo>
                <a:lnTo>
                  <a:pt x="370562" y="6289628"/>
                </a:lnTo>
                <a:lnTo>
                  <a:pt x="3517938" y="6289628"/>
                </a:lnTo>
                <a:lnTo>
                  <a:pt x="3564253" y="6286677"/>
                </a:lnTo>
                <a:lnTo>
                  <a:pt x="3608899" y="6278064"/>
                </a:lnTo>
                <a:lnTo>
                  <a:pt x="3651521" y="6264150"/>
                </a:lnTo>
                <a:lnTo>
                  <a:pt x="3691765" y="6245294"/>
                </a:lnTo>
                <a:lnTo>
                  <a:pt x="3729277" y="6221857"/>
                </a:lnTo>
                <a:lnTo>
                  <a:pt x="3763702" y="6194199"/>
                </a:lnTo>
                <a:lnTo>
                  <a:pt x="3794686" y="6162681"/>
                </a:lnTo>
                <a:lnTo>
                  <a:pt x="3821876" y="6127663"/>
                </a:lnTo>
                <a:lnTo>
                  <a:pt x="3844916" y="6089504"/>
                </a:lnTo>
                <a:lnTo>
                  <a:pt x="3863453" y="6048566"/>
                </a:lnTo>
                <a:lnTo>
                  <a:pt x="3877132" y="6005209"/>
                </a:lnTo>
                <a:lnTo>
                  <a:pt x="3885599" y="5959792"/>
                </a:lnTo>
                <a:lnTo>
                  <a:pt x="3888500" y="5912676"/>
                </a:lnTo>
                <a:lnTo>
                  <a:pt x="3888500" y="376951"/>
                </a:lnTo>
                <a:lnTo>
                  <a:pt x="3885599" y="329836"/>
                </a:lnTo>
                <a:lnTo>
                  <a:pt x="3877132" y="284419"/>
                </a:lnTo>
                <a:lnTo>
                  <a:pt x="3863453" y="241062"/>
                </a:lnTo>
                <a:lnTo>
                  <a:pt x="3844916" y="200123"/>
                </a:lnTo>
                <a:lnTo>
                  <a:pt x="3821876" y="161965"/>
                </a:lnTo>
                <a:lnTo>
                  <a:pt x="3794686" y="126947"/>
                </a:lnTo>
                <a:lnTo>
                  <a:pt x="3763702" y="95428"/>
                </a:lnTo>
                <a:lnTo>
                  <a:pt x="3729277" y="67771"/>
                </a:lnTo>
                <a:lnTo>
                  <a:pt x="3691765" y="44334"/>
                </a:lnTo>
                <a:lnTo>
                  <a:pt x="3651521" y="25478"/>
                </a:lnTo>
                <a:lnTo>
                  <a:pt x="3608899" y="11563"/>
                </a:lnTo>
                <a:lnTo>
                  <a:pt x="3564253" y="2951"/>
                </a:lnTo>
                <a:lnTo>
                  <a:pt x="3517938" y="0"/>
                </a:lnTo>
                <a:close/>
              </a:path>
            </a:pathLst>
          </a:custGeom>
          <a:solidFill>
            <a:srgbClr val="ED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64245" y="2811338"/>
            <a:ext cx="3888740" cy="6289675"/>
          </a:xfrm>
          <a:custGeom>
            <a:avLst/>
            <a:gdLst/>
            <a:ahLst/>
            <a:cxnLst/>
            <a:rect l="l" t="t" r="r" b="b"/>
            <a:pathLst>
              <a:path w="3888740" h="6289675">
                <a:moveTo>
                  <a:pt x="3888500" y="5912676"/>
                </a:moveTo>
                <a:lnTo>
                  <a:pt x="3885599" y="5959792"/>
                </a:lnTo>
                <a:lnTo>
                  <a:pt x="3877132" y="6005208"/>
                </a:lnTo>
                <a:lnTo>
                  <a:pt x="3863453" y="6048566"/>
                </a:lnTo>
                <a:lnTo>
                  <a:pt x="3844916" y="6089504"/>
                </a:lnTo>
                <a:lnTo>
                  <a:pt x="3821876" y="6127662"/>
                </a:lnTo>
                <a:lnTo>
                  <a:pt x="3794686" y="6162681"/>
                </a:lnTo>
                <a:lnTo>
                  <a:pt x="3763702" y="6194199"/>
                </a:lnTo>
                <a:lnTo>
                  <a:pt x="3729276" y="6221857"/>
                </a:lnTo>
                <a:lnTo>
                  <a:pt x="3691765" y="6245294"/>
                </a:lnTo>
                <a:lnTo>
                  <a:pt x="3651521" y="6264150"/>
                </a:lnTo>
                <a:lnTo>
                  <a:pt x="3608899" y="6278064"/>
                </a:lnTo>
                <a:lnTo>
                  <a:pt x="3564253" y="6286677"/>
                </a:lnTo>
                <a:lnTo>
                  <a:pt x="3517938" y="6289628"/>
                </a:lnTo>
                <a:lnTo>
                  <a:pt x="370562" y="6289628"/>
                </a:lnTo>
                <a:lnTo>
                  <a:pt x="324246" y="6286677"/>
                </a:lnTo>
                <a:lnTo>
                  <a:pt x="279599" y="6278064"/>
                </a:lnTo>
                <a:lnTo>
                  <a:pt x="236977" y="6264150"/>
                </a:lnTo>
                <a:lnTo>
                  <a:pt x="196733" y="6245294"/>
                </a:lnTo>
                <a:lnTo>
                  <a:pt x="159221" y="6221857"/>
                </a:lnTo>
                <a:lnTo>
                  <a:pt x="124796" y="6194199"/>
                </a:lnTo>
                <a:lnTo>
                  <a:pt x="93812" y="6162681"/>
                </a:lnTo>
                <a:lnTo>
                  <a:pt x="66623" y="6127662"/>
                </a:lnTo>
                <a:lnTo>
                  <a:pt x="43583" y="6089504"/>
                </a:lnTo>
                <a:lnTo>
                  <a:pt x="25047" y="6048566"/>
                </a:lnTo>
                <a:lnTo>
                  <a:pt x="11368" y="6005208"/>
                </a:lnTo>
                <a:lnTo>
                  <a:pt x="2901" y="5959792"/>
                </a:lnTo>
                <a:lnTo>
                  <a:pt x="0" y="5912676"/>
                </a:lnTo>
                <a:lnTo>
                  <a:pt x="0" y="376951"/>
                </a:lnTo>
                <a:lnTo>
                  <a:pt x="2901" y="329836"/>
                </a:lnTo>
                <a:lnTo>
                  <a:pt x="11368" y="284419"/>
                </a:lnTo>
                <a:lnTo>
                  <a:pt x="25047" y="241062"/>
                </a:lnTo>
                <a:lnTo>
                  <a:pt x="43583" y="200123"/>
                </a:lnTo>
                <a:lnTo>
                  <a:pt x="66623" y="161965"/>
                </a:lnTo>
                <a:lnTo>
                  <a:pt x="93812" y="126947"/>
                </a:lnTo>
                <a:lnTo>
                  <a:pt x="124796" y="95428"/>
                </a:lnTo>
                <a:lnTo>
                  <a:pt x="159221" y="67771"/>
                </a:lnTo>
                <a:lnTo>
                  <a:pt x="196733" y="44334"/>
                </a:lnTo>
                <a:lnTo>
                  <a:pt x="236977" y="25478"/>
                </a:lnTo>
                <a:lnTo>
                  <a:pt x="279599" y="11563"/>
                </a:lnTo>
                <a:lnTo>
                  <a:pt x="324246" y="2951"/>
                </a:lnTo>
                <a:lnTo>
                  <a:pt x="370562" y="0"/>
                </a:lnTo>
                <a:lnTo>
                  <a:pt x="3517938" y="0"/>
                </a:lnTo>
                <a:lnTo>
                  <a:pt x="3564253" y="2951"/>
                </a:lnTo>
                <a:lnTo>
                  <a:pt x="3608899" y="11563"/>
                </a:lnTo>
                <a:lnTo>
                  <a:pt x="3651521" y="25478"/>
                </a:lnTo>
                <a:lnTo>
                  <a:pt x="3691765" y="44334"/>
                </a:lnTo>
                <a:lnTo>
                  <a:pt x="3729276" y="67771"/>
                </a:lnTo>
                <a:lnTo>
                  <a:pt x="3763702" y="95428"/>
                </a:lnTo>
                <a:lnTo>
                  <a:pt x="3794686" y="126947"/>
                </a:lnTo>
                <a:lnTo>
                  <a:pt x="3821876" y="161965"/>
                </a:lnTo>
                <a:lnTo>
                  <a:pt x="3844916" y="200123"/>
                </a:lnTo>
                <a:lnTo>
                  <a:pt x="3863453" y="241062"/>
                </a:lnTo>
                <a:lnTo>
                  <a:pt x="3877132" y="284419"/>
                </a:lnTo>
                <a:lnTo>
                  <a:pt x="3885599" y="329836"/>
                </a:lnTo>
                <a:lnTo>
                  <a:pt x="3888500" y="376951"/>
                </a:lnTo>
                <a:lnTo>
                  <a:pt x="3888500" y="5912676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97472" y="3065571"/>
            <a:ext cx="2703978" cy="23722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97474" y="3065568"/>
            <a:ext cx="2973717" cy="28722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657781" y="4345612"/>
            <a:ext cx="168275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EFE7DB"/>
                </a:solidFill>
                <a:latin typeface="Myriad Pro"/>
                <a:cs typeface="Myriad Pro"/>
              </a:rPr>
              <a:t>38°</a:t>
            </a:r>
            <a:r>
              <a:rPr sz="500" spc="-45" dirty="0">
                <a:solidFill>
                  <a:srgbClr val="EFE7DB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EFE7DB"/>
                </a:solidFill>
                <a:latin typeface="Myriad Pro"/>
                <a:cs typeface="Myriad Pro"/>
              </a:rPr>
              <a:t>N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12228" y="4068864"/>
            <a:ext cx="1315720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5" dirty="0">
                <a:solidFill>
                  <a:srgbClr val="020303"/>
                </a:solidFill>
                <a:latin typeface="Myriad Pro"/>
                <a:cs typeface="Myriad Pro"/>
              </a:rPr>
              <a:t>M</a:t>
            </a:r>
            <a:r>
              <a:rPr sz="800" spc="175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800" dirty="0">
                <a:solidFill>
                  <a:srgbClr val="020303"/>
                </a:solidFill>
                <a:latin typeface="Myriad Pro"/>
                <a:cs typeface="Myriad Pro"/>
              </a:rPr>
              <a:t>I S S </a:t>
            </a:r>
            <a:r>
              <a:rPr sz="800" spc="5" dirty="0">
                <a:solidFill>
                  <a:srgbClr val="020303"/>
                </a:solidFill>
                <a:latin typeface="Myriad Pro"/>
                <a:cs typeface="Myriad Pro"/>
              </a:rPr>
              <a:t>O  U  R</a:t>
            </a:r>
            <a:r>
              <a:rPr sz="800" spc="155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800" dirty="0">
                <a:solidFill>
                  <a:srgbClr val="020303"/>
                </a:solidFill>
                <a:latin typeface="Myriad Pro"/>
                <a:cs typeface="Myriad Pro"/>
              </a:rPr>
              <a:t>I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20989" y="4759460"/>
            <a:ext cx="377825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dirty="0">
                <a:solidFill>
                  <a:srgbClr val="020303"/>
                </a:solidFill>
                <a:latin typeface="Myriad Pro"/>
                <a:cs typeface="Myriad Pro"/>
              </a:rPr>
              <a:t>Spring</a:t>
            </a:r>
            <a:r>
              <a:rPr sz="600" spc="-5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600" spc="50" dirty="0">
                <a:solidFill>
                  <a:srgbClr val="020303"/>
                </a:solidFill>
                <a:latin typeface="Myriad Pro"/>
                <a:cs typeface="Myriad Pro"/>
              </a:rPr>
              <a:t>eld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88954" y="3787747"/>
            <a:ext cx="320675" cy="272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835" marR="5080" indent="-64769">
              <a:lnSpc>
                <a:spcPct val="101200"/>
              </a:lnSpc>
              <a:spcBef>
                <a:spcPts val="95"/>
              </a:spcBef>
            </a:pPr>
            <a:r>
              <a:rPr sz="800" spc="15" dirty="0">
                <a:solidFill>
                  <a:srgbClr val="020303"/>
                </a:solidFill>
                <a:latin typeface="Myriad Pro"/>
                <a:cs typeface="Myriad Pro"/>
              </a:rPr>
              <a:t>K</a:t>
            </a:r>
            <a:r>
              <a:rPr sz="800" dirty="0">
                <a:solidFill>
                  <a:srgbClr val="020303"/>
                </a:solidFill>
                <a:latin typeface="Myriad Pro"/>
                <a:cs typeface="Myriad Pro"/>
              </a:rPr>
              <a:t>ansas  City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94550" y="4025065"/>
            <a:ext cx="377825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dirty="0">
                <a:solidFill>
                  <a:srgbClr val="020303"/>
                </a:solidFill>
                <a:latin typeface="Myriad Pro"/>
                <a:cs typeface="Myriad Pro"/>
              </a:rPr>
              <a:t>St.</a:t>
            </a:r>
            <a:r>
              <a:rPr sz="800" spc="-60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800" dirty="0">
                <a:solidFill>
                  <a:srgbClr val="020303"/>
                </a:solidFill>
                <a:latin typeface="Myriad Pro"/>
                <a:cs typeface="Myriad Pro"/>
              </a:rPr>
              <a:t>Louis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10912" y="5373958"/>
            <a:ext cx="222885" cy="102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020303"/>
                </a:solidFill>
                <a:latin typeface="Myriad Pro"/>
                <a:cs typeface="Myriad Pro"/>
              </a:rPr>
              <a:t>100</a:t>
            </a:r>
            <a:r>
              <a:rPr sz="500" spc="-45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020303"/>
                </a:solidFill>
                <a:latin typeface="Myriad Pro"/>
                <a:cs typeface="Myriad Pro"/>
              </a:rPr>
              <a:t>km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24930" y="5381187"/>
            <a:ext cx="76200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N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80525" y="4364451"/>
            <a:ext cx="414020" cy="122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5CE87"/>
                </a:solidFill>
                <a:latin typeface="Myriad Pro"/>
                <a:cs typeface="Myriad Pro"/>
              </a:rPr>
              <a:t>Decaturville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30778" y="4454562"/>
            <a:ext cx="196215" cy="12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F5CE87"/>
                </a:solidFill>
                <a:latin typeface="Myriad Pro"/>
                <a:cs typeface="Myriad Pro"/>
              </a:rPr>
              <a:t>Av</a:t>
            </a:r>
            <a:r>
              <a:rPr sz="600" spc="125" dirty="0">
                <a:solidFill>
                  <a:srgbClr val="F5CE87"/>
                </a:solidFill>
                <a:latin typeface="Myriad Pro"/>
                <a:cs typeface="Myriad Pro"/>
              </a:rPr>
              <a:t> </a:t>
            </a:r>
            <a:r>
              <a:rPr sz="600" spc="5" dirty="0">
                <a:solidFill>
                  <a:srgbClr val="F5CE87"/>
                </a:solidFill>
                <a:latin typeface="Myriad Pro"/>
                <a:cs typeface="Myriad Pro"/>
              </a:rPr>
              <a:t>n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617640" y="4919803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18">
            <a:solidFill>
              <a:srgbClr val="F4F1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17640" y="4892044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18"/>
                </a:lnTo>
                <a:lnTo>
                  <a:pt x="0" y="5551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17640" y="5014985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18">
            <a:solidFill>
              <a:srgbClr val="F6E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17640" y="4987226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18"/>
                </a:lnTo>
                <a:lnTo>
                  <a:pt x="0" y="5551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17640" y="5110145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18">
            <a:solidFill>
              <a:srgbClr val="9ECC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617640" y="5082385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18"/>
                </a:lnTo>
                <a:lnTo>
                  <a:pt x="0" y="5551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17640" y="5205325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23">
            <a:solidFill>
              <a:srgbClr val="9ED6C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17640" y="5177564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23"/>
                </a:lnTo>
                <a:lnTo>
                  <a:pt x="0" y="5552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17640" y="5300508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05">
            <a:solidFill>
              <a:srgbClr val="6799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17640" y="5272756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05"/>
                </a:lnTo>
                <a:lnTo>
                  <a:pt x="0" y="555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17640" y="5395681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05">
            <a:solidFill>
              <a:srgbClr val="9A82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17640" y="5367929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05"/>
                </a:lnTo>
                <a:lnTo>
                  <a:pt x="0" y="555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17640" y="5490859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5505">
            <a:solidFill>
              <a:srgbClr val="F5CE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17640" y="5463107"/>
            <a:ext cx="111125" cy="55880"/>
          </a:xfrm>
          <a:custGeom>
            <a:avLst/>
            <a:gdLst/>
            <a:ahLst/>
            <a:cxnLst/>
            <a:rect l="l" t="t" r="r" b="b"/>
            <a:pathLst>
              <a:path w="111125" h="55879">
                <a:moveTo>
                  <a:pt x="0" y="0"/>
                </a:moveTo>
                <a:lnTo>
                  <a:pt x="111042" y="0"/>
                </a:lnTo>
                <a:lnTo>
                  <a:pt x="111042" y="55505"/>
                </a:lnTo>
                <a:lnTo>
                  <a:pt x="0" y="555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17640" y="5584720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8166">
            <a:solidFill>
              <a:srgbClr val="FBAA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17640" y="5555637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>
                <a:moveTo>
                  <a:pt x="0" y="0"/>
                </a:moveTo>
                <a:lnTo>
                  <a:pt x="111042" y="0"/>
                </a:lnTo>
                <a:lnTo>
                  <a:pt x="111042" y="58166"/>
                </a:lnTo>
                <a:lnTo>
                  <a:pt x="0" y="581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17640" y="5679884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1042" y="0"/>
                </a:lnTo>
              </a:path>
            </a:pathLst>
          </a:custGeom>
          <a:ln w="58176">
            <a:solidFill>
              <a:srgbClr val="CB48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17640" y="5650796"/>
            <a:ext cx="111125" cy="58419"/>
          </a:xfrm>
          <a:custGeom>
            <a:avLst/>
            <a:gdLst/>
            <a:ahLst/>
            <a:cxnLst/>
            <a:rect l="l" t="t" r="r" b="b"/>
            <a:pathLst>
              <a:path w="111125" h="58420">
                <a:moveTo>
                  <a:pt x="0" y="0"/>
                </a:moveTo>
                <a:lnTo>
                  <a:pt x="111042" y="0"/>
                </a:lnTo>
                <a:lnTo>
                  <a:pt x="111042" y="58176"/>
                </a:lnTo>
                <a:lnTo>
                  <a:pt x="0" y="581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608407" y="5237780"/>
            <a:ext cx="1264285" cy="581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0655" marR="520700">
              <a:lnSpc>
                <a:spcPct val="100000"/>
              </a:lnSpc>
              <a:spcBef>
                <a:spcPts val="105"/>
              </a:spcBef>
            </a:pP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Mississippian  Silurian-De</a:t>
            </a:r>
            <a:r>
              <a:rPr sz="600" spc="-10" dirty="0">
                <a:solidFill>
                  <a:srgbClr val="221E1F"/>
                </a:solidFill>
                <a:latin typeface="Myriad Pro"/>
                <a:cs typeface="Myriad Pro"/>
              </a:rPr>
              <a:t>v</a:t>
            </a: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onian  Ordovician  Cambrian  Precambrian</a:t>
            </a:r>
            <a:endParaRPr sz="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(Pleistocene drift and loess not</a:t>
            </a:r>
            <a:r>
              <a:rPr sz="600" spc="-5" dirty="0">
                <a:solidFill>
                  <a:srgbClr val="221E1F"/>
                </a:solidFill>
                <a:latin typeface="Myriad Pro"/>
                <a:cs typeface="Myriad Pro"/>
              </a:rPr>
              <a:t> </a:t>
            </a: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shown)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675970" y="4714238"/>
            <a:ext cx="569595" cy="54927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600" spc="-5" dirty="0">
                <a:solidFill>
                  <a:srgbClr val="020303"/>
                </a:solidFill>
                <a:latin typeface="Myriad Pro"/>
                <a:cs typeface="Myriad Pro"/>
              </a:rPr>
              <a:t>EXPLANATION</a:t>
            </a:r>
            <a:endParaRPr sz="600">
              <a:latin typeface="Myriad Pro"/>
              <a:cs typeface="Myriad Pro"/>
            </a:endParaRPr>
          </a:p>
          <a:p>
            <a:pPr marL="93345" marR="5080">
              <a:lnSpc>
                <a:spcPct val="100000"/>
              </a:lnSpc>
              <a:spcBef>
                <a:spcPts val="250"/>
              </a:spcBef>
            </a:pP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Quaternary  Tertiary  Cretaceous  </a:t>
            </a:r>
            <a:r>
              <a:rPr sz="600" spc="-20" dirty="0">
                <a:solidFill>
                  <a:srgbClr val="221E1F"/>
                </a:solidFill>
                <a:latin typeface="Myriad Pro"/>
                <a:cs typeface="Myriad Pro"/>
              </a:rPr>
              <a:t>P</a:t>
            </a: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ennsyl</a:t>
            </a:r>
            <a:r>
              <a:rPr sz="600" spc="-5" dirty="0">
                <a:solidFill>
                  <a:srgbClr val="221E1F"/>
                </a:solidFill>
                <a:latin typeface="Myriad Pro"/>
                <a:cs typeface="Myriad Pro"/>
              </a:rPr>
              <a:t>v</a:t>
            </a:r>
            <a:r>
              <a:rPr sz="600" dirty="0">
                <a:solidFill>
                  <a:srgbClr val="221E1F"/>
                </a:solidFill>
                <a:latin typeface="Myriad Pro"/>
                <a:cs typeface="Myriad Pro"/>
              </a:rPr>
              <a:t>anian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503300" y="4591426"/>
            <a:ext cx="335915" cy="819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dirty="0">
                <a:solidFill>
                  <a:srgbClr val="020303"/>
                </a:solidFill>
                <a:latin typeface="Myriad Pro"/>
                <a:cs typeface="Myriad Pro"/>
              </a:rPr>
              <a:t>St. </a:t>
            </a:r>
            <a:r>
              <a:rPr sz="350" spc="5" dirty="0">
                <a:solidFill>
                  <a:srgbClr val="020303"/>
                </a:solidFill>
                <a:latin typeface="Myriad Pro"/>
                <a:cs typeface="Myriad Pro"/>
              </a:rPr>
              <a:t>Francois</a:t>
            </a:r>
            <a:r>
              <a:rPr sz="350" spc="-45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350" spc="5" dirty="0">
                <a:solidFill>
                  <a:srgbClr val="020303"/>
                </a:solidFill>
                <a:latin typeface="Myriad Pro"/>
                <a:cs typeface="Myriad Pro"/>
              </a:rPr>
              <a:t>Mts.</a:t>
            </a:r>
            <a:endParaRPr sz="350">
              <a:latin typeface="Myriad Pro"/>
              <a:cs typeface="Myriad Pr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604941" y="8377365"/>
            <a:ext cx="343217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90"/>
              </a:spcBef>
            </a:pPr>
            <a:r>
              <a:rPr sz="850" b="1" i="1" spc="10" dirty="0">
                <a:solidFill>
                  <a:srgbClr val="231F20"/>
                </a:solidFill>
                <a:latin typeface="Myriad Pro Bold"/>
                <a:cs typeface="Myriad Pro Bold"/>
              </a:rPr>
              <a:t>Figure 1.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Index </a:t>
            </a:r>
            <a:r>
              <a:rPr sz="850" i="1" spc="15" dirty="0">
                <a:solidFill>
                  <a:srgbClr val="231F20"/>
                </a:solidFill>
                <a:latin typeface="Myriad Pro"/>
                <a:cs typeface="Myriad Pro"/>
              </a:rPr>
              <a:t>map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showing location of Missouri, geologic </a:t>
            </a:r>
            <a:r>
              <a:rPr sz="850" i="1" spc="15" dirty="0">
                <a:solidFill>
                  <a:srgbClr val="231F20"/>
                </a:solidFill>
                <a:latin typeface="Myriad Pro"/>
                <a:cs typeface="Myriad Pro"/>
              </a:rPr>
              <a:t>map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of the</a:t>
            </a:r>
            <a:r>
              <a:rPr sz="850" i="1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50" i="1" spc="5" dirty="0">
                <a:solidFill>
                  <a:srgbClr val="231F20"/>
                </a:solidFill>
                <a:latin typeface="Myriad Pro"/>
                <a:cs typeface="Myriad Pro"/>
              </a:rPr>
              <a:t>State,  </a:t>
            </a:r>
            <a:r>
              <a:rPr sz="850" i="1" spc="15" dirty="0">
                <a:solidFill>
                  <a:srgbClr val="231F20"/>
                </a:solidFill>
                <a:latin typeface="Myriad Pro"/>
                <a:cs typeface="Myriad Pro"/>
              </a:rPr>
              <a:t>and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inset of southwestern Missouri, showing locations of Mississippian </a:t>
            </a:r>
            <a:r>
              <a:rPr sz="850" i="1" spc="5" dirty="0">
                <a:solidFill>
                  <a:srgbClr val="231F20"/>
                </a:solidFill>
                <a:latin typeface="Myriad Pro"/>
                <a:cs typeface="Myriad Pro"/>
              </a:rPr>
              <a:t>fossil 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wood </a:t>
            </a:r>
            <a:r>
              <a:rPr sz="850" i="1" spc="5" dirty="0">
                <a:solidFill>
                  <a:srgbClr val="231F20"/>
                </a:solidFill>
                <a:latin typeface="Myriad Pro"/>
                <a:cs typeface="Myriad Pro"/>
              </a:rPr>
              <a:t>localities </a:t>
            </a:r>
            <a:r>
              <a:rPr sz="850" i="1" spc="35" dirty="0">
                <a:solidFill>
                  <a:srgbClr val="231F20"/>
                </a:solidFill>
                <a:latin typeface="Myriad Pro"/>
                <a:cs typeface="Myriad Pro"/>
              </a:rPr>
              <a:t>(modi </a:t>
            </a:r>
            <a:r>
              <a:rPr sz="850" i="1" spc="85" dirty="0">
                <a:solidFill>
                  <a:srgbClr val="231F20"/>
                </a:solidFill>
                <a:latin typeface="Myriad Pro"/>
                <a:cs typeface="Myriad Pro"/>
              </a:rPr>
              <a:t>ed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from </a:t>
            </a:r>
            <a:r>
              <a:rPr sz="850" i="1" spc="15" dirty="0">
                <a:solidFill>
                  <a:srgbClr val="231F20"/>
                </a:solidFill>
                <a:latin typeface="Myriad Pro"/>
                <a:cs typeface="Myriad Pro"/>
              </a:rPr>
              <a:t>Middendorf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et </a:t>
            </a:r>
            <a:r>
              <a:rPr sz="850" i="1" dirty="0">
                <a:solidFill>
                  <a:srgbClr val="231F20"/>
                </a:solidFill>
                <a:latin typeface="Myriad Pro"/>
                <a:cs typeface="Myriad Pro"/>
              </a:rPr>
              <a:t>al.</a:t>
            </a:r>
            <a:r>
              <a:rPr sz="850" i="1" spc="-10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2003).</a:t>
            </a:r>
            <a:endParaRPr sz="850">
              <a:latin typeface="Myriad Pro"/>
              <a:cs typeface="Myriad Pro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887351" y="5891246"/>
            <a:ext cx="2963120" cy="21444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63744" y="4437048"/>
            <a:ext cx="1086738" cy="8186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04183" y="4482641"/>
            <a:ext cx="941069" cy="668655"/>
          </a:xfrm>
          <a:custGeom>
            <a:avLst/>
            <a:gdLst/>
            <a:ahLst/>
            <a:cxnLst/>
            <a:rect l="l" t="t" r="r" b="b"/>
            <a:pathLst>
              <a:path w="941070" h="668654">
                <a:moveTo>
                  <a:pt x="940755" y="244288"/>
                </a:moveTo>
                <a:lnTo>
                  <a:pt x="940010" y="303520"/>
                </a:lnTo>
                <a:lnTo>
                  <a:pt x="940755" y="174179"/>
                </a:lnTo>
                <a:lnTo>
                  <a:pt x="940755" y="76558"/>
                </a:lnTo>
                <a:lnTo>
                  <a:pt x="940755" y="35573"/>
                </a:lnTo>
                <a:lnTo>
                  <a:pt x="940755" y="516"/>
                </a:lnTo>
                <a:lnTo>
                  <a:pt x="896461" y="516"/>
                </a:lnTo>
                <a:lnTo>
                  <a:pt x="896293" y="437"/>
                </a:lnTo>
                <a:lnTo>
                  <a:pt x="895418" y="516"/>
                </a:lnTo>
                <a:lnTo>
                  <a:pt x="670750" y="516"/>
                </a:lnTo>
                <a:lnTo>
                  <a:pt x="584373" y="437"/>
                </a:lnTo>
                <a:lnTo>
                  <a:pt x="537193" y="516"/>
                </a:lnTo>
                <a:lnTo>
                  <a:pt x="533740" y="516"/>
                </a:lnTo>
                <a:lnTo>
                  <a:pt x="532144" y="516"/>
                </a:lnTo>
                <a:lnTo>
                  <a:pt x="498688" y="516"/>
                </a:lnTo>
                <a:lnTo>
                  <a:pt x="497092" y="516"/>
                </a:lnTo>
                <a:lnTo>
                  <a:pt x="407224" y="516"/>
                </a:lnTo>
                <a:lnTo>
                  <a:pt x="406596" y="516"/>
                </a:lnTo>
                <a:lnTo>
                  <a:pt x="406275" y="516"/>
                </a:lnTo>
                <a:lnTo>
                  <a:pt x="282006" y="516"/>
                </a:lnTo>
                <a:lnTo>
                  <a:pt x="282518" y="0"/>
                </a:lnTo>
                <a:lnTo>
                  <a:pt x="282001" y="516"/>
                </a:lnTo>
                <a:lnTo>
                  <a:pt x="277222" y="516"/>
                </a:lnTo>
                <a:lnTo>
                  <a:pt x="277227" y="2108"/>
                </a:lnTo>
                <a:lnTo>
                  <a:pt x="277222" y="516"/>
                </a:lnTo>
                <a:lnTo>
                  <a:pt x="272443" y="516"/>
                </a:lnTo>
                <a:lnTo>
                  <a:pt x="229424" y="516"/>
                </a:lnTo>
                <a:lnTo>
                  <a:pt x="12043" y="316"/>
                </a:lnTo>
                <a:lnTo>
                  <a:pt x="11722" y="316"/>
                </a:lnTo>
                <a:lnTo>
                  <a:pt x="11964" y="437"/>
                </a:lnTo>
                <a:lnTo>
                  <a:pt x="11964" y="4970"/>
                </a:lnTo>
                <a:lnTo>
                  <a:pt x="11964" y="9377"/>
                </a:lnTo>
                <a:lnTo>
                  <a:pt x="12020" y="10894"/>
                </a:lnTo>
                <a:lnTo>
                  <a:pt x="12020" y="11313"/>
                </a:lnTo>
                <a:lnTo>
                  <a:pt x="12020" y="17902"/>
                </a:lnTo>
                <a:lnTo>
                  <a:pt x="11843" y="19420"/>
                </a:lnTo>
                <a:lnTo>
                  <a:pt x="11476" y="23338"/>
                </a:lnTo>
                <a:lnTo>
                  <a:pt x="11145" y="30789"/>
                </a:lnTo>
                <a:lnTo>
                  <a:pt x="11145" y="31542"/>
                </a:lnTo>
                <a:lnTo>
                  <a:pt x="10429" y="41585"/>
                </a:lnTo>
                <a:lnTo>
                  <a:pt x="10429" y="47463"/>
                </a:lnTo>
                <a:lnTo>
                  <a:pt x="10252" y="50036"/>
                </a:lnTo>
                <a:lnTo>
                  <a:pt x="10126" y="56161"/>
                </a:lnTo>
                <a:lnTo>
                  <a:pt x="10429" y="60451"/>
                </a:lnTo>
                <a:lnTo>
                  <a:pt x="10429" y="63895"/>
                </a:lnTo>
                <a:lnTo>
                  <a:pt x="10429" y="66031"/>
                </a:lnTo>
                <a:lnTo>
                  <a:pt x="10252" y="68772"/>
                </a:lnTo>
                <a:lnTo>
                  <a:pt x="10373" y="71834"/>
                </a:lnTo>
                <a:lnTo>
                  <a:pt x="10429" y="73268"/>
                </a:lnTo>
                <a:lnTo>
                  <a:pt x="10429" y="78238"/>
                </a:lnTo>
                <a:lnTo>
                  <a:pt x="10429" y="78699"/>
                </a:lnTo>
                <a:lnTo>
                  <a:pt x="9558" y="78592"/>
                </a:lnTo>
                <a:lnTo>
                  <a:pt x="10429" y="78699"/>
                </a:lnTo>
                <a:lnTo>
                  <a:pt x="10429" y="86196"/>
                </a:lnTo>
                <a:lnTo>
                  <a:pt x="10429" y="89937"/>
                </a:lnTo>
                <a:lnTo>
                  <a:pt x="10373" y="93144"/>
                </a:lnTo>
                <a:lnTo>
                  <a:pt x="10126" y="100478"/>
                </a:lnTo>
                <a:lnTo>
                  <a:pt x="10126" y="103671"/>
                </a:lnTo>
                <a:lnTo>
                  <a:pt x="10126" y="106854"/>
                </a:lnTo>
                <a:lnTo>
                  <a:pt x="10126" y="114821"/>
                </a:lnTo>
                <a:lnTo>
                  <a:pt x="10126" y="122783"/>
                </a:lnTo>
                <a:lnTo>
                  <a:pt x="10252" y="130741"/>
                </a:lnTo>
                <a:lnTo>
                  <a:pt x="10252" y="137122"/>
                </a:lnTo>
                <a:lnTo>
                  <a:pt x="10252" y="144581"/>
                </a:lnTo>
                <a:lnTo>
                  <a:pt x="10252" y="146168"/>
                </a:lnTo>
                <a:lnTo>
                  <a:pt x="10252" y="152786"/>
                </a:lnTo>
                <a:lnTo>
                  <a:pt x="8655" y="159646"/>
                </a:lnTo>
                <a:lnTo>
                  <a:pt x="8781" y="207397"/>
                </a:lnTo>
                <a:lnTo>
                  <a:pt x="8781" y="208998"/>
                </a:lnTo>
                <a:lnTo>
                  <a:pt x="8781" y="210590"/>
                </a:lnTo>
                <a:lnTo>
                  <a:pt x="8781" y="212182"/>
                </a:lnTo>
                <a:lnTo>
                  <a:pt x="8781" y="213778"/>
                </a:lnTo>
                <a:lnTo>
                  <a:pt x="8781" y="216956"/>
                </a:lnTo>
                <a:lnTo>
                  <a:pt x="8837" y="218604"/>
                </a:lnTo>
                <a:lnTo>
                  <a:pt x="8837" y="224816"/>
                </a:lnTo>
                <a:lnTo>
                  <a:pt x="7311" y="230429"/>
                </a:lnTo>
                <a:lnTo>
                  <a:pt x="7306" y="230913"/>
                </a:lnTo>
                <a:lnTo>
                  <a:pt x="7241" y="231192"/>
                </a:lnTo>
                <a:lnTo>
                  <a:pt x="7241" y="237563"/>
                </a:lnTo>
                <a:lnTo>
                  <a:pt x="7241" y="239159"/>
                </a:lnTo>
                <a:lnTo>
                  <a:pt x="7241" y="239587"/>
                </a:lnTo>
                <a:lnTo>
                  <a:pt x="6822" y="292151"/>
                </a:lnTo>
                <a:lnTo>
                  <a:pt x="6822" y="293752"/>
                </a:lnTo>
                <a:lnTo>
                  <a:pt x="6822" y="295344"/>
                </a:lnTo>
                <a:lnTo>
                  <a:pt x="6822" y="296931"/>
                </a:lnTo>
                <a:lnTo>
                  <a:pt x="6701" y="298396"/>
                </a:lnTo>
                <a:lnTo>
                  <a:pt x="7241" y="298424"/>
                </a:lnTo>
                <a:lnTo>
                  <a:pt x="7241" y="298801"/>
                </a:lnTo>
                <a:lnTo>
                  <a:pt x="7069" y="298885"/>
                </a:lnTo>
                <a:lnTo>
                  <a:pt x="6733" y="300537"/>
                </a:lnTo>
                <a:lnTo>
                  <a:pt x="7069" y="301826"/>
                </a:lnTo>
                <a:lnTo>
                  <a:pt x="7166" y="301985"/>
                </a:lnTo>
                <a:lnTo>
                  <a:pt x="6971" y="303353"/>
                </a:lnTo>
                <a:lnTo>
                  <a:pt x="6212" y="306727"/>
                </a:lnTo>
                <a:lnTo>
                  <a:pt x="5956" y="309309"/>
                </a:lnTo>
                <a:lnTo>
                  <a:pt x="5426" y="313032"/>
                </a:lnTo>
                <a:lnTo>
                  <a:pt x="5389" y="321004"/>
                </a:lnTo>
                <a:lnTo>
                  <a:pt x="5649" y="321819"/>
                </a:lnTo>
                <a:lnTo>
                  <a:pt x="5649" y="328376"/>
                </a:lnTo>
                <a:lnTo>
                  <a:pt x="5649" y="379832"/>
                </a:lnTo>
                <a:lnTo>
                  <a:pt x="5472" y="379837"/>
                </a:lnTo>
                <a:lnTo>
                  <a:pt x="5593" y="386091"/>
                </a:lnTo>
                <a:lnTo>
                  <a:pt x="5514" y="387678"/>
                </a:lnTo>
                <a:lnTo>
                  <a:pt x="5514" y="394049"/>
                </a:lnTo>
                <a:lnTo>
                  <a:pt x="5514" y="395650"/>
                </a:lnTo>
                <a:lnTo>
                  <a:pt x="5514" y="397246"/>
                </a:lnTo>
                <a:lnTo>
                  <a:pt x="5514" y="398829"/>
                </a:lnTo>
                <a:lnTo>
                  <a:pt x="4779" y="402026"/>
                </a:lnTo>
                <a:lnTo>
                  <a:pt x="3183" y="409960"/>
                </a:lnTo>
                <a:lnTo>
                  <a:pt x="3183" y="411584"/>
                </a:lnTo>
                <a:lnTo>
                  <a:pt x="3183" y="464153"/>
                </a:lnTo>
                <a:lnTo>
                  <a:pt x="3178" y="464400"/>
                </a:lnTo>
                <a:lnTo>
                  <a:pt x="3178" y="467345"/>
                </a:lnTo>
                <a:lnTo>
                  <a:pt x="3178" y="475313"/>
                </a:lnTo>
                <a:lnTo>
                  <a:pt x="3178" y="483284"/>
                </a:lnTo>
                <a:lnTo>
                  <a:pt x="3178" y="489655"/>
                </a:lnTo>
                <a:lnTo>
                  <a:pt x="2736" y="491875"/>
                </a:lnTo>
                <a:lnTo>
                  <a:pt x="2666" y="496245"/>
                </a:lnTo>
                <a:lnTo>
                  <a:pt x="2461" y="497269"/>
                </a:lnTo>
                <a:lnTo>
                  <a:pt x="2461" y="503640"/>
                </a:lnTo>
                <a:lnTo>
                  <a:pt x="2461" y="508936"/>
                </a:lnTo>
                <a:lnTo>
                  <a:pt x="2182" y="526294"/>
                </a:lnTo>
                <a:lnTo>
                  <a:pt x="1586" y="563054"/>
                </a:lnTo>
                <a:lnTo>
                  <a:pt x="1586" y="570905"/>
                </a:lnTo>
                <a:lnTo>
                  <a:pt x="1586" y="599586"/>
                </a:lnTo>
                <a:lnTo>
                  <a:pt x="949" y="602797"/>
                </a:lnTo>
                <a:lnTo>
                  <a:pt x="879" y="607167"/>
                </a:lnTo>
                <a:lnTo>
                  <a:pt x="870" y="607604"/>
                </a:lnTo>
                <a:lnTo>
                  <a:pt x="0" y="661722"/>
                </a:lnTo>
                <a:lnTo>
                  <a:pt x="1586" y="661722"/>
                </a:lnTo>
                <a:lnTo>
                  <a:pt x="3183" y="661722"/>
                </a:lnTo>
                <a:lnTo>
                  <a:pt x="70099" y="661722"/>
                </a:lnTo>
                <a:lnTo>
                  <a:pt x="69745" y="661373"/>
                </a:lnTo>
                <a:lnTo>
                  <a:pt x="70099" y="661722"/>
                </a:lnTo>
                <a:lnTo>
                  <a:pt x="71695" y="661722"/>
                </a:lnTo>
                <a:lnTo>
                  <a:pt x="75613" y="661722"/>
                </a:lnTo>
                <a:lnTo>
                  <a:pt x="77200" y="663314"/>
                </a:lnTo>
                <a:lnTo>
                  <a:pt x="130644" y="663314"/>
                </a:lnTo>
                <a:lnTo>
                  <a:pt x="160916" y="663314"/>
                </a:lnTo>
                <a:lnTo>
                  <a:pt x="161130" y="663323"/>
                </a:lnTo>
                <a:lnTo>
                  <a:pt x="162508" y="663323"/>
                </a:lnTo>
                <a:lnTo>
                  <a:pt x="164104" y="663323"/>
                </a:lnTo>
                <a:lnTo>
                  <a:pt x="167985" y="663100"/>
                </a:lnTo>
                <a:lnTo>
                  <a:pt x="169702" y="664570"/>
                </a:lnTo>
                <a:lnTo>
                  <a:pt x="205531" y="664915"/>
                </a:lnTo>
                <a:lnTo>
                  <a:pt x="208715" y="664915"/>
                </a:lnTo>
                <a:lnTo>
                  <a:pt x="211902" y="664915"/>
                </a:lnTo>
                <a:lnTo>
                  <a:pt x="213499" y="664915"/>
                </a:lnTo>
                <a:lnTo>
                  <a:pt x="216677" y="664915"/>
                </a:lnTo>
                <a:lnTo>
                  <a:pt x="219869" y="664915"/>
                </a:lnTo>
                <a:lnTo>
                  <a:pt x="219869" y="664901"/>
                </a:lnTo>
                <a:lnTo>
                  <a:pt x="318654" y="664901"/>
                </a:lnTo>
                <a:lnTo>
                  <a:pt x="321833" y="665543"/>
                </a:lnTo>
                <a:lnTo>
                  <a:pt x="326612" y="666511"/>
                </a:lnTo>
                <a:lnTo>
                  <a:pt x="326617" y="666511"/>
                </a:lnTo>
                <a:lnTo>
                  <a:pt x="347326" y="666511"/>
                </a:lnTo>
                <a:lnTo>
                  <a:pt x="434960" y="666511"/>
                </a:lnTo>
                <a:lnTo>
                  <a:pt x="541703" y="666511"/>
                </a:lnTo>
                <a:lnTo>
                  <a:pt x="541703" y="666157"/>
                </a:lnTo>
                <a:lnTo>
                  <a:pt x="541707" y="666511"/>
                </a:lnTo>
                <a:lnTo>
                  <a:pt x="543294" y="666511"/>
                </a:lnTo>
                <a:lnTo>
                  <a:pt x="555496" y="666511"/>
                </a:lnTo>
                <a:lnTo>
                  <a:pt x="556413" y="666692"/>
                </a:lnTo>
                <a:lnTo>
                  <a:pt x="558168" y="667567"/>
                </a:lnTo>
                <a:lnTo>
                  <a:pt x="559229" y="668098"/>
                </a:lnTo>
                <a:lnTo>
                  <a:pt x="560820" y="668098"/>
                </a:lnTo>
                <a:lnTo>
                  <a:pt x="594280" y="668098"/>
                </a:lnTo>
                <a:lnTo>
                  <a:pt x="594280" y="667744"/>
                </a:lnTo>
                <a:lnTo>
                  <a:pt x="594285" y="668098"/>
                </a:lnTo>
                <a:lnTo>
                  <a:pt x="597468" y="668098"/>
                </a:lnTo>
                <a:lnTo>
                  <a:pt x="600651" y="668098"/>
                </a:lnTo>
                <a:lnTo>
                  <a:pt x="602252" y="668098"/>
                </a:lnTo>
                <a:lnTo>
                  <a:pt x="601899" y="667744"/>
                </a:lnTo>
                <a:lnTo>
                  <a:pt x="602252" y="668098"/>
                </a:lnTo>
                <a:lnTo>
                  <a:pt x="603844" y="668098"/>
                </a:lnTo>
                <a:lnTo>
                  <a:pt x="603844" y="667744"/>
                </a:lnTo>
                <a:lnTo>
                  <a:pt x="603844" y="668098"/>
                </a:lnTo>
                <a:lnTo>
                  <a:pt x="607032" y="668098"/>
                </a:lnTo>
                <a:lnTo>
                  <a:pt x="610219" y="668098"/>
                </a:lnTo>
                <a:lnTo>
                  <a:pt x="804592" y="668098"/>
                </a:lnTo>
                <a:lnTo>
                  <a:pt x="807137" y="668000"/>
                </a:lnTo>
                <a:lnTo>
                  <a:pt x="807645" y="667549"/>
                </a:lnTo>
                <a:lnTo>
                  <a:pt x="810776" y="666511"/>
                </a:lnTo>
                <a:lnTo>
                  <a:pt x="810963" y="666511"/>
                </a:lnTo>
                <a:lnTo>
                  <a:pt x="811838" y="666157"/>
                </a:lnTo>
                <a:lnTo>
                  <a:pt x="812182" y="666157"/>
                </a:lnTo>
                <a:lnTo>
                  <a:pt x="812559" y="666511"/>
                </a:lnTo>
                <a:lnTo>
                  <a:pt x="814150" y="666511"/>
                </a:lnTo>
                <a:lnTo>
                  <a:pt x="940755" y="666511"/>
                </a:lnTo>
                <a:lnTo>
                  <a:pt x="940755" y="515144"/>
                </a:lnTo>
                <a:lnTo>
                  <a:pt x="940755" y="483284"/>
                </a:lnTo>
                <a:lnTo>
                  <a:pt x="940746" y="410067"/>
                </a:lnTo>
                <a:lnTo>
                  <a:pt x="940755" y="382550"/>
                </a:lnTo>
                <a:lnTo>
                  <a:pt x="940890" y="382550"/>
                </a:lnTo>
              </a:path>
            </a:pathLst>
          </a:custGeom>
          <a:ln w="46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3931333" y="7878860"/>
            <a:ext cx="313690" cy="27686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300355" algn="l"/>
              </a:tabLst>
            </a:pPr>
            <a:r>
              <a:rPr sz="850" u="heavy" spc="5" dirty="0">
                <a:solidFill>
                  <a:srgbClr val="231F20"/>
                </a:solidFill>
                <a:uFill>
                  <a:solidFill>
                    <a:srgbClr val="020303"/>
                  </a:solidFill>
                </a:uFill>
                <a:latin typeface="Times New Roman"/>
                <a:cs typeface="Times New Roman"/>
              </a:rPr>
              <a:t> 	</a:t>
            </a:r>
            <a:endParaRPr sz="850">
              <a:latin typeface="Times New Roman"/>
              <a:cs typeface="Times New Roman"/>
            </a:endParaRPr>
          </a:p>
          <a:p>
            <a:pPr marL="69850">
              <a:lnSpc>
                <a:spcPct val="100000"/>
              </a:lnSpc>
              <a:spcBef>
                <a:spcPts val="125"/>
              </a:spcBef>
            </a:pPr>
            <a:r>
              <a:rPr sz="500" dirty="0">
                <a:solidFill>
                  <a:srgbClr val="020303"/>
                </a:solidFill>
                <a:latin typeface="Myriad Pro"/>
                <a:cs typeface="Myriad Pro"/>
              </a:rPr>
              <a:t>20</a:t>
            </a:r>
            <a:r>
              <a:rPr sz="500" spc="-15" dirty="0">
                <a:solidFill>
                  <a:srgbClr val="020303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020303"/>
                </a:solidFill>
                <a:latin typeface="Myriad Pro"/>
                <a:cs typeface="Myriad Pro"/>
              </a:rPr>
              <a:t>km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925223" y="5929248"/>
            <a:ext cx="2823013" cy="20036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885117" y="5883427"/>
            <a:ext cx="2968705" cy="21544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22898" y="5926304"/>
            <a:ext cx="2827334" cy="20089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60369" y="8030627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90">
                <a:moveTo>
                  <a:pt x="31366" y="0"/>
                </a:moveTo>
                <a:lnTo>
                  <a:pt x="23613" y="22305"/>
                </a:lnTo>
                <a:lnTo>
                  <a:pt x="0" y="22789"/>
                </a:lnTo>
                <a:lnTo>
                  <a:pt x="18819" y="37057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0" y="46169"/>
                </a:lnTo>
                <a:lnTo>
                  <a:pt x="43912" y="37057"/>
                </a:lnTo>
                <a:lnTo>
                  <a:pt x="62732" y="22789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4" h="59690">
                <a:moveTo>
                  <a:pt x="46670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0" y="461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60369" y="8030627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90">
                <a:moveTo>
                  <a:pt x="31366" y="46169"/>
                </a:moveTo>
                <a:lnTo>
                  <a:pt x="11978" y="59656"/>
                </a:lnTo>
                <a:lnTo>
                  <a:pt x="18819" y="37057"/>
                </a:lnTo>
                <a:lnTo>
                  <a:pt x="0" y="22789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9"/>
                </a:lnTo>
                <a:lnTo>
                  <a:pt x="43912" y="37057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55715" y="8116158"/>
            <a:ext cx="72039" cy="689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60369" y="8030627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90">
                <a:moveTo>
                  <a:pt x="31366" y="0"/>
                </a:moveTo>
                <a:lnTo>
                  <a:pt x="23613" y="22305"/>
                </a:lnTo>
                <a:lnTo>
                  <a:pt x="0" y="22789"/>
                </a:lnTo>
                <a:lnTo>
                  <a:pt x="18819" y="37057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0" y="46169"/>
                </a:lnTo>
                <a:lnTo>
                  <a:pt x="43912" y="37057"/>
                </a:lnTo>
                <a:lnTo>
                  <a:pt x="62732" y="22789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4" h="59690">
                <a:moveTo>
                  <a:pt x="46670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0" y="46169"/>
                </a:lnTo>
                <a:close/>
              </a:path>
            </a:pathLst>
          </a:custGeom>
          <a:solidFill>
            <a:srgbClr val="EF3B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60369" y="8030627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4" h="59690">
                <a:moveTo>
                  <a:pt x="31366" y="46169"/>
                </a:moveTo>
                <a:lnTo>
                  <a:pt x="11978" y="59656"/>
                </a:lnTo>
                <a:lnTo>
                  <a:pt x="18819" y="37057"/>
                </a:lnTo>
                <a:lnTo>
                  <a:pt x="0" y="22789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9"/>
                </a:lnTo>
                <a:lnTo>
                  <a:pt x="43912" y="37057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4653">
            <a:solidFill>
              <a:srgbClr val="F4D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4979592" y="8001544"/>
            <a:ext cx="1820545" cy="2940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15" dirty="0">
                <a:solidFill>
                  <a:srgbClr val="221E1F"/>
                </a:solidFill>
                <a:latin typeface="Myriad Pro"/>
                <a:cs typeface="Myriad Pro"/>
              </a:rPr>
              <a:t>Recent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fossil </a:t>
            </a:r>
            <a:r>
              <a:rPr sz="550" spc="15" dirty="0">
                <a:solidFill>
                  <a:srgbClr val="221E1F"/>
                </a:solidFill>
                <a:latin typeface="Myriad Pro"/>
                <a:cs typeface="Myriad Pro"/>
              </a:rPr>
              <a:t>wood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discovery</a:t>
            </a:r>
            <a:r>
              <a:rPr sz="550" spc="-15" dirty="0">
                <a:solidFill>
                  <a:srgbClr val="221E1F"/>
                </a:solidFill>
                <a:latin typeface="Myriad Pro"/>
                <a:cs typeface="Myriad Pro"/>
              </a:rPr>
              <a:t>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locality</a:t>
            </a:r>
            <a:endParaRPr sz="550">
              <a:latin typeface="Myriad Pro"/>
              <a:cs typeface="Myriad Pro"/>
            </a:endParaRPr>
          </a:p>
          <a:p>
            <a:pPr marL="12700" marR="5080">
              <a:lnSpc>
                <a:spcPct val="106600"/>
              </a:lnSpc>
            </a:pP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Cribbs’ </a:t>
            </a:r>
            <a:r>
              <a:rPr sz="550" spc="15" dirty="0">
                <a:solidFill>
                  <a:srgbClr val="221E1F"/>
                </a:solidFill>
                <a:latin typeface="Myriad Pro"/>
                <a:cs typeface="Myriad Pro"/>
              </a:rPr>
              <a:t>(1935, 1938)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localities </a:t>
            </a:r>
            <a:r>
              <a:rPr sz="550" spc="15" dirty="0">
                <a:solidFill>
                  <a:srgbClr val="221E1F"/>
                </a:solidFill>
                <a:latin typeface="Myriad Pro"/>
                <a:cs typeface="Myriad Pro"/>
              </a:rPr>
              <a:t>{no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precise localities given</a:t>
            </a:r>
            <a:r>
              <a:rPr sz="550" spc="-40" dirty="0">
                <a:solidFill>
                  <a:srgbClr val="221E1F"/>
                </a:solidFill>
                <a:latin typeface="Myriad Pro"/>
                <a:cs typeface="Myriad Pro"/>
              </a:rPr>
              <a:t>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in  </a:t>
            </a:r>
            <a:r>
              <a:rPr sz="550" spc="15" dirty="0">
                <a:solidFill>
                  <a:srgbClr val="221E1F"/>
                </a:solidFill>
                <a:latin typeface="Myriad Pro"/>
                <a:cs typeface="Myriad Pro"/>
              </a:rPr>
              <a:t>northern Stone and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Taney</a:t>
            </a:r>
            <a:r>
              <a:rPr sz="550" spc="-55" dirty="0">
                <a:solidFill>
                  <a:srgbClr val="221E1F"/>
                </a:solidFill>
                <a:latin typeface="Myriad Pro"/>
                <a:cs typeface="Myriad Pro"/>
              </a:rPr>
              <a:t> </a:t>
            </a:r>
            <a:r>
              <a:rPr sz="550" spc="10" dirty="0">
                <a:solidFill>
                  <a:srgbClr val="221E1F"/>
                </a:solidFill>
                <a:latin typeface="Myriad Pro"/>
                <a:cs typeface="Myriad Pro"/>
              </a:rPr>
              <a:t>counties)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71267" y="9523027"/>
            <a:ext cx="2435225" cy="17678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10" dirty="0">
                <a:solidFill>
                  <a:srgbClr val="231F20"/>
                </a:solidFill>
                <a:latin typeface="Times New Roman"/>
                <a:cs typeface="Times New Roman"/>
              </a:rPr>
              <a:t>INTRODUCTION</a:t>
            </a:r>
            <a:endParaRPr sz="850">
              <a:latin typeface="Times New Roman"/>
              <a:cs typeface="Times New Roman"/>
            </a:endParaRPr>
          </a:p>
          <a:p>
            <a:pPr marL="12700" marR="5080" indent="222250" algn="just">
              <a:lnSpc>
                <a:spcPct val="103499"/>
              </a:lnSpc>
            </a:pP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Pteridospermatophytes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are fossil “seed ferns”  that range from late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Devonian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to late Cretaceous and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Paleogene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refugium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(Tasmania).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morphologi-  cally</a:t>
            </a:r>
            <a:r>
              <a:rPr sz="8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intermediate</a:t>
            </a:r>
            <a:r>
              <a:rPr sz="8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between</a:t>
            </a:r>
            <a:r>
              <a:rPr sz="8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ferns</a:t>
            </a:r>
            <a:r>
              <a:rPr sz="8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cycads.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Early  Carboniferous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species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are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uncommon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important  in our understanding of the early evolution of this  group.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New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collections are important.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Here,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we</a:t>
            </a:r>
            <a:r>
              <a:rPr sz="850" spc="-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report  discoveries from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new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localities 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Missouri,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when  combined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with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published literature (Cribbs 1935,  1938) and an earlier report (Ray et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al.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2010), provide  evidence of their occurrence as fossil driftwood along  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southern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margin of</a:t>
            </a:r>
            <a:r>
              <a:rPr sz="8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Laurentia.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318255" y="3217431"/>
            <a:ext cx="684530" cy="361950"/>
          </a:xfrm>
          <a:custGeom>
            <a:avLst/>
            <a:gdLst/>
            <a:ahLst/>
            <a:cxnLst/>
            <a:rect l="l" t="t" r="r" b="b"/>
            <a:pathLst>
              <a:path w="684529" h="361950">
                <a:moveTo>
                  <a:pt x="651" y="187712"/>
                </a:moveTo>
                <a:lnTo>
                  <a:pt x="44694" y="196640"/>
                </a:lnTo>
                <a:lnTo>
                  <a:pt x="112317" y="212419"/>
                </a:lnTo>
                <a:lnTo>
                  <a:pt x="162109" y="229769"/>
                </a:lnTo>
                <a:lnTo>
                  <a:pt x="206338" y="249835"/>
                </a:lnTo>
                <a:lnTo>
                  <a:pt x="249282" y="270758"/>
                </a:lnTo>
                <a:lnTo>
                  <a:pt x="295218" y="290676"/>
                </a:lnTo>
                <a:lnTo>
                  <a:pt x="336553" y="310913"/>
                </a:lnTo>
                <a:lnTo>
                  <a:pt x="376580" y="334120"/>
                </a:lnTo>
                <a:lnTo>
                  <a:pt x="417661" y="353408"/>
                </a:lnTo>
                <a:lnTo>
                  <a:pt x="462161" y="361892"/>
                </a:lnTo>
                <a:lnTo>
                  <a:pt x="517262" y="356698"/>
                </a:lnTo>
                <a:lnTo>
                  <a:pt x="571413" y="341735"/>
                </a:lnTo>
                <a:lnTo>
                  <a:pt x="623197" y="320656"/>
                </a:lnTo>
                <a:lnTo>
                  <a:pt x="671202" y="297112"/>
                </a:lnTo>
                <a:lnTo>
                  <a:pt x="675530" y="294874"/>
                </a:lnTo>
                <a:lnTo>
                  <a:pt x="679979" y="292910"/>
                </a:lnTo>
                <a:lnTo>
                  <a:pt x="684474" y="291048"/>
                </a:lnTo>
                <a:lnTo>
                  <a:pt x="684325" y="290964"/>
                </a:lnTo>
                <a:lnTo>
                  <a:pt x="684176" y="290885"/>
                </a:lnTo>
                <a:lnTo>
                  <a:pt x="684014" y="290802"/>
                </a:lnTo>
                <a:lnTo>
                  <a:pt x="675825" y="285690"/>
                </a:lnTo>
                <a:lnTo>
                  <a:pt x="667893" y="280459"/>
                </a:lnTo>
                <a:lnTo>
                  <a:pt x="660563" y="275324"/>
                </a:lnTo>
                <a:lnTo>
                  <a:pt x="654183" y="270497"/>
                </a:lnTo>
                <a:lnTo>
                  <a:pt x="623008" y="245749"/>
                </a:lnTo>
                <a:lnTo>
                  <a:pt x="612450" y="238501"/>
                </a:lnTo>
                <a:lnTo>
                  <a:pt x="601057" y="232545"/>
                </a:lnTo>
                <a:lnTo>
                  <a:pt x="590160" y="228476"/>
                </a:lnTo>
                <a:lnTo>
                  <a:pt x="581092" y="226887"/>
                </a:lnTo>
                <a:lnTo>
                  <a:pt x="574962" y="227321"/>
                </a:lnTo>
                <a:lnTo>
                  <a:pt x="534438" y="236767"/>
                </a:lnTo>
                <a:lnTo>
                  <a:pt x="524712" y="240104"/>
                </a:lnTo>
                <a:lnTo>
                  <a:pt x="480169" y="253598"/>
                </a:lnTo>
                <a:lnTo>
                  <a:pt x="432755" y="263413"/>
                </a:lnTo>
                <a:lnTo>
                  <a:pt x="404134" y="265178"/>
                </a:lnTo>
                <a:lnTo>
                  <a:pt x="401933" y="265174"/>
                </a:lnTo>
                <a:lnTo>
                  <a:pt x="362860" y="256974"/>
                </a:lnTo>
                <a:lnTo>
                  <a:pt x="358338" y="253633"/>
                </a:lnTo>
                <a:lnTo>
                  <a:pt x="352897" y="249679"/>
                </a:lnTo>
                <a:lnTo>
                  <a:pt x="347222" y="245606"/>
                </a:lnTo>
                <a:lnTo>
                  <a:pt x="341993" y="241910"/>
                </a:lnTo>
                <a:lnTo>
                  <a:pt x="335966" y="236914"/>
                </a:lnTo>
                <a:lnTo>
                  <a:pt x="328123" y="229299"/>
                </a:lnTo>
                <a:lnTo>
                  <a:pt x="319483" y="220099"/>
                </a:lnTo>
                <a:lnTo>
                  <a:pt x="311064" y="210353"/>
                </a:lnTo>
                <a:lnTo>
                  <a:pt x="307220" y="205690"/>
                </a:lnTo>
                <a:lnTo>
                  <a:pt x="273285" y="184841"/>
                </a:lnTo>
                <a:lnTo>
                  <a:pt x="243120" y="149337"/>
                </a:lnTo>
                <a:lnTo>
                  <a:pt x="208943" y="112262"/>
                </a:lnTo>
                <a:lnTo>
                  <a:pt x="176311" y="93018"/>
                </a:lnTo>
                <a:lnTo>
                  <a:pt x="162031" y="77673"/>
                </a:lnTo>
                <a:lnTo>
                  <a:pt x="141802" y="46744"/>
                </a:lnTo>
                <a:lnTo>
                  <a:pt x="122290" y="15698"/>
                </a:lnTo>
                <a:lnTo>
                  <a:pt x="110163" y="0"/>
                </a:lnTo>
                <a:lnTo>
                  <a:pt x="90640" y="9619"/>
                </a:lnTo>
                <a:lnTo>
                  <a:pt x="51924" y="32588"/>
                </a:lnTo>
                <a:lnTo>
                  <a:pt x="14786" y="55905"/>
                </a:lnTo>
                <a:lnTo>
                  <a:pt x="0" y="66566"/>
                </a:lnTo>
                <a:lnTo>
                  <a:pt x="234" y="85517"/>
                </a:lnTo>
                <a:lnTo>
                  <a:pt x="407" y="127197"/>
                </a:lnTo>
                <a:lnTo>
                  <a:pt x="539" y="168848"/>
                </a:lnTo>
                <a:lnTo>
                  <a:pt x="651" y="187712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318914" y="3404973"/>
            <a:ext cx="753745" cy="404495"/>
          </a:xfrm>
          <a:custGeom>
            <a:avLst/>
            <a:gdLst/>
            <a:ahLst/>
            <a:cxnLst/>
            <a:rect l="l" t="t" r="r" b="b"/>
            <a:pathLst>
              <a:path w="753745" h="404495">
                <a:moveTo>
                  <a:pt x="752407" y="403577"/>
                </a:moveTo>
                <a:lnTo>
                  <a:pt x="734191" y="403577"/>
                </a:lnTo>
                <a:lnTo>
                  <a:pt x="743406" y="403632"/>
                </a:lnTo>
                <a:lnTo>
                  <a:pt x="752423" y="403910"/>
                </a:lnTo>
                <a:lnTo>
                  <a:pt x="752407" y="403577"/>
                </a:lnTo>
                <a:close/>
              </a:path>
              <a:path w="753745" h="404495">
                <a:moveTo>
                  <a:pt x="0" y="0"/>
                </a:moveTo>
                <a:lnTo>
                  <a:pt x="684" y="403608"/>
                </a:lnTo>
                <a:lnTo>
                  <a:pt x="140943" y="403688"/>
                </a:lnTo>
                <a:lnTo>
                  <a:pt x="715752" y="403673"/>
                </a:lnTo>
                <a:lnTo>
                  <a:pt x="752407" y="403577"/>
                </a:lnTo>
                <a:lnTo>
                  <a:pt x="751534" y="385395"/>
                </a:lnTo>
                <a:lnTo>
                  <a:pt x="752459" y="366740"/>
                </a:lnTo>
                <a:lnTo>
                  <a:pt x="753265" y="348034"/>
                </a:lnTo>
                <a:lnTo>
                  <a:pt x="752014" y="329367"/>
                </a:lnTo>
                <a:lnTo>
                  <a:pt x="747307" y="314703"/>
                </a:lnTo>
                <a:lnTo>
                  <a:pt x="740438" y="301204"/>
                </a:lnTo>
                <a:lnTo>
                  <a:pt x="734866" y="287364"/>
                </a:lnTo>
                <a:lnTo>
                  <a:pt x="734046" y="271679"/>
                </a:lnTo>
                <a:lnTo>
                  <a:pt x="738954" y="257132"/>
                </a:lnTo>
                <a:lnTo>
                  <a:pt x="745317" y="244879"/>
                </a:lnTo>
                <a:lnTo>
                  <a:pt x="748424" y="232723"/>
                </a:lnTo>
                <a:lnTo>
                  <a:pt x="743563" y="218469"/>
                </a:lnTo>
                <a:lnTo>
                  <a:pt x="738247" y="209413"/>
                </a:lnTo>
                <a:lnTo>
                  <a:pt x="733222" y="198225"/>
                </a:lnTo>
                <a:lnTo>
                  <a:pt x="729972" y="185966"/>
                </a:lnTo>
                <a:lnTo>
                  <a:pt x="729983" y="174347"/>
                </a:lnTo>
                <a:lnTo>
                  <a:pt x="461659" y="174347"/>
                </a:lnTo>
                <a:lnTo>
                  <a:pt x="417158" y="165866"/>
                </a:lnTo>
                <a:lnTo>
                  <a:pt x="376075" y="146579"/>
                </a:lnTo>
                <a:lnTo>
                  <a:pt x="336047" y="123372"/>
                </a:lnTo>
                <a:lnTo>
                  <a:pt x="294711" y="103135"/>
                </a:lnTo>
                <a:lnTo>
                  <a:pt x="248783" y="83214"/>
                </a:lnTo>
                <a:lnTo>
                  <a:pt x="205844" y="62291"/>
                </a:lnTo>
                <a:lnTo>
                  <a:pt x="161617" y="42225"/>
                </a:lnTo>
                <a:lnTo>
                  <a:pt x="111829" y="24874"/>
                </a:lnTo>
                <a:lnTo>
                  <a:pt x="81059" y="17207"/>
                </a:lnTo>
                <a:lnTo>
                  <a:pt x="44164" y="9089"/>
                </a:lnTo>
                <a:lnTo>
                  <a:pt x="0" y="0"/>
                </a:lnTo>
                <a:close/>
              </a:path>
              <a:path w="753745" h="404495">
                <a:moveTo>
                  <a:pt x="683981" y="103508"/>
                </a:moveTo>
                <a:lnTo>
                  <a:pt x="679486" y="105369"/>
                </a:lnTo>
                <a:lnTo>
                  <a:pt x="675037" y="107333"/>
                </a:lnTo>
                <a:lnTo>
                  <a:pt x="670709" y="109572"/>
                </a:lnTo>
                <a:lnTo>
                  <a:pt x="622698" y="133115"/>
                </a:lnTo>
                <a:lnTo>
                  <a:pt x="570911" y="154193"/>
                </a:lnTo>
                <a:lnTo>
                  <a:pt x="516761" y="169153"/>
                </a:lnTo>
                <a:lnTo>
                  <a:pt x="461659" y="174347"/>
                </a:lnTo>
                <a:lnTo>
                  <a:pt x="729983" y="174347"/>
                </a:lnTo>
                <a:lnTo>
                  <a:pt x="729983" y="173695"/>
                </a:lnTo>
                <a:lnTo>
                  <a:pt x="732875" y="165722"/>
                </a:lnTo>
                <a:lnTo>
                  <a:pt x="736917" y="159859"/>
                </a:lnTo>
                <a:lnTo>
                  <a:pt x="740258" y="154275"/>
                </a:lnTo>
                <a:lnTo>
                  <a:pt x="741045" y="147136"/>
                </a:lnTo>
                <a:lnTo>
                  <a:pt x="740850" y="145717"/>
                </a:lnTo>
                <a:lnTo>
                  <a:pt x="740491" y="144191"/>
                </a:lnTo>
                <a:lnTo>
                  <a:pt x="698826" y="112140"/>
                </a:lnTo>
                <a:lnTo>
                  <a:pt x="691455" y="108022"/>
                </a:lnTo>
                <a:lnTo>
                  <a:pt x="683981" y="103508"/>
                </a:lnTo>
                <a:close/>
              </a:path>
            </a:pathLst>
          </a:custGeom>
          <a:solidFill>
            <a:srgbClr val="6799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318914" y="3404973"/>
            <a:ext cx="753745" cy="404495"/>
          </a:xfrm>
          <a:custGeom>
            <a:avLst/>
            <a:gdLst/>
            <a:ahLst/>
            <a:cxnLst/>
            <a:rect l="l" t="t" r="r" b="b"/>
            <a:pathLst>
              <a:path w="753745" h="404495">
                <a:moveTo>
                  <a:pt x="752014" y="329367"/>
                </a:moveTo>
                <a:lnTo>
                  <a:pt x="747307" y="314703"/>
                </a:lnTo>
                <a:lnTo>
                  <a:pt x="740438" y="301204"/>
                </a:lnTo>
                <a:lnTo>
                  <a:pt x="734866" y="287364"/>
                </a:lnTo>
                <a:lnTo>
                  <a:pt x="734046" y="271679"/>
                </a:lnTo>
                <a:lnTo>
                  <a:pt x="738954" y="257132"/>
                </a:lnTo>
                <a:lnTo>
                  <a:pt x="745317" y="244879"/>
                </a:lnTo>
                <a:lnTo>
                  <a:pt x="748424" y="232723"/>
                </a:lnTo>
                <a:lnTo>
                  <a:pt x="743563" y="218469"/>
                </a:lnTo>
                <a:lnTo>
                  <a:pt x="738247" y="209413"/>
                </a:lnTo>
                <a:lnTo>
                  <a:pt x="733222" y="198225"/>
                </a:lnTo>
                <a:lnTo>
                  <a:pt x="729972" y="185966"/>
                </a:lnTo>
                <a:lnTo>
                  <a:pt x="729983" y="173695"/>
                </a:lnTo>
                <a:lnTo>
                  <a:pt x="732875" y="165722"/>
                </a:lnTo>
                <a:lnTo>
                  <a:pt x="736917" y="159859"/>
                </a:lnTo>
                <a:lnTo>
                  <a:pt x="740258" y="154275"/>
                </a:lnTo>
                <a:lnTo>
                  <a:pt x="741045" y="147136"/>
                </a:lnTo>
                <a:lnTo>
                  <a:pt x="740850" y="145717"/>
                </a:lnTo>
                <a:lnTo>
                  <a:pt x="740491" y="144191"/>
                </a:lnTo>
                <a:lnTo>
                  <a:pt x="704876" y="115049"/>
                </a:lnTo>
                <a:lnTo>
                  <a:pt x="698826" y="112140"/>
                </a:lnTo>
                <a:lnTo>
                  <a:pt x="691455" y="108022"/>
                </a:lnTo>
                <a:lnTo>
                  <a:pt x="683981" y="103508"/>
                </a:lnTo>
                <a:lnTo>
                  <a:pt x="679486" y="105369"/>
                </a:lnTo>
                <a:lnTo>
                  <a:pt x="675037" y="107333"/>
                </a:lnTo>
                <a:lnTo>
                  <a:pt x="670709" y="109572"/>
                </a:lnTo>
                <a:lnTo>
                  <a:pt x="622697" y="133115"/>
                </a:lnTo>
                <a:lnTo>
                  <a:pt x="570911" y="154193"/>
                </a:lnTo>
                <a:lnTo>
                  <a:pt x="516761" y="169153"/>
                </a:lnTo>
                <a:lnTo>
                  <a:pt x="461659" y="174347"/>
                </a:lnTo>
                <a:lnTo>
                  <a:pt x="417158" y="165866"/>
                </a:lnTo>
                <a:lnTo>
                  <a:pt x="376075" y="146579"/>
                </a:lnTo>
                <a:lnTo>
                  <a:pt x="336047" y="123372"/>
                </a:lnTo>
                <a:lnTo>
                  <a:pt x="294711" y="103135"/>
                </a:lnTo>
                <a:lnTo>
                  <a:pt x="248783" y="83214"/>
                </a:lnTo>
                <a:lnTo>
                  <a:pt x="205844" y="62291"/>
                </a:lnTo>
                <a:lnTo>
                  <a:pt x="161617" y="42225"/>
                </a:lnTo>
                <a:lnTo>
                  <a:pt x="111829" y="24874"/>
                </a:lnTo>
                <a:lnTo>
                  <a:pt x="44164" y="9089"/>
                </a:lnTo>
                <a:lnTo>
                  <a:pt x="0" y="0"/>
                </a:lnTo>
                <a:lnTo>
                  <a:pt x="395" y="230448"/>
                </a:lnTo>
                <a:lnTo>
                  <a:pt x="598" y="349307"/>
                </a:lnTo>
                <a:lnTo>
                  <a:pt x="673" y="394414"/>
                </a:lnTo>
                <a:lnTo>
                  <a:pt x="684" y="403608"/>
                </a:lnTo>
                <a:lnTo>
                  <a:pt x="21209" y="403656"/>
                </a:lnTo>
                <a:lnTo>
                  <a:pt x="72903" y="403681"/>
                </a:lnTo>
                <a:lnTo>
                  <a:pt x="140943" y="403688"/>
                </a:lnTo>
                <a:lnTo>
                  <a:pt x="210507" y="403684"/>
                </a:lnTo>
                <a:lnTo>
                  <a:pt x="266772" y="403677"/>
                </a:lnTo>
                <a:lnTo>
                  <a:pt x="294915" y="403673"/>
                </a:lnTo>
                <a:lnTo>
                  <a:pt x="715752" y="403673"/>
                </a:lnTo>
                <a:lnTo>
                  <a:pt x="724924" y="403630"/>
                </a:lnTo>
                <a:lnTo>
                  <a:pt x="734191" y="403577"/>
                </a:lnTo>
                <a:lnTo>
                  <a:pt x="743406" y="403632"/>
                </a:lnTo>
                <a:lnTo>
                  <a:pt x="752423" y="403910"/>
                </a:lnTo>
                <a:lnTo>
                  <a:pt x="751534" y="385395"/>
                </a:lnTo>
                <a:lnTo>
                  <a:pt x="752459" y="366740"/>
                </a:lnTo>
                <a:lnTo>
                  <a:pt x="753265" y="348034"/>
                </a:lnTo>
                <a:lnTo>
                  <a:pt x="752014" y="329367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318917" y="3405135"/>
            <a:ext cx="753135" cy="4037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318917" y="3405135"/>
            <a:ext cx="753745" cy="403860"/>
          </a:xfrm>
          <a:custGeom>
            <a:avLst/>
            <a:gdLst/>
            <a:ahLst/>
            <a:cxnLst/>
            <a:rect l="l" t="t" r="r" b="b"/>
            <a:pathLst>
              <a:path w="753745" h="403860">
                <a:moveTo>
                  <a:pt x="751888" y="329204"/>
                </a:moveTo>
                <a:lnTo>
                  <a:pt x="747178" y="314540"/>
                </a:lnTo>
                <a:lnTo>
                  <a:pt x="740309" y="301041"/>
                </a:lnTo>
                <a:lnTo>
                  <a:pt x="734736" y="287202"/>
                </a:lnTo>
                <a:lnTo>
                  <a:pt x="733916" y="271517"/>
                </a:lnTo>
                <a:lnTo>
                  <a:pt x="738820" y="256970"/>
                </a:lnTo>
                <a:lnTo>
                  <a:pt x="745184" y="244716"/>
                </a:lnTo>
                <a:lnTo>
                  <a:pt x="748294" y="232560"/>
                </a:lnTo>
                <a:lnTo>
                  <a:pt x="743437" y="218306"/>
                </a:lnTo>
                <a:lnTo>
                  <a:pt x="738121" y="209250"/>
                </a:lnTo>
                <a:lnTo>
                  <a:pt x="733096" y="198062"/>
                </a:lnTo>
                <a:lnTo>
                  <a:pt x="729843" y="185803"/>
                </a:lnTo>
                <a:lnTo>
                  <a:pt x="729844" y="173532"/>
                </a:lnTo>
                <a:lnTo>
                  <a:pt x="732741" y="165559"/>
                </a:lnTo>
                <a:lnTo>
                  <a:pt x="736785" y="159696"/>
                </a:lnTo>
                <a:lnTo>
                  <a:pt x="740123" y="154112"/>
                </a:lnTo>
                <a:lnTo>
                  <a:pt x="740905" y="146974"/>
                </a:lnTo>
                <a:lnTo>
                  <a:pt x="740733" y="145554"/>
                </a:lnTo>
                <a:lnTo>
                  <a:pt x="740361" y="144028"/>
                </a:lnTo>
                <a:lnTo>
                  <a:pt x="704751" y="114886"/>
                </a:lnTo>
                <a:lnTo>
                  <a:pt x="698705" y="111977"/>
                </a:lnTo>
                <a:lnTo>
                  <a:pt x="691334" y="107859"/>
                </a:lnTo>
                <a:lnTo>
                  <a:pt x="683851" y="103345"/>
                </a:lnTo>
                <a:lnTo>
                  <a:pt x="679351" y="105206"/>
                </a:lnTo>
                <a:lnTo>
                  <a:pt x="674897" y="107170"/>
                </a:lnTo>
                <a:lnTo>
                  <a:pt x="670592" y="109409"/>
                </a:lnTo>
                <a:lnTo>
                  <a:pt x="622578" y="132952"/>
                </a:lnTo>
                <a:lnTo>
                  <a:pt x="570786" y="154030"/>
                </a:lnTo>
                <a:lnTo>
                  <a:pt x="516631" y="168991"/>
                </a:lnTo>
                <a:lnTo>
                  <a:pt x="461528" y="174184"/>
                </a:lnTo>
                <a:lnTo>
                  <a:pt x="417028" y="165703"/>
                </a:lnTo>
                <a:lnTo>
                  <a:pt x="375945" y="146416"/>
                </a:lnTo>
                <a:lnTo>
                  <a:pt x="335918" y="123210"/>
                </a:lnTo>
                <a:lnTo>
                  <a:pt x="294585" y="102973"/>
                </a:lnTo>
                <a:lnTo>
                  <a:pt x="248656" y="83051"/>
                </a:lnTo>
                <a:lnTo>
                  <a:pt x="205714" y="62128"/>
                </a:lnTo>
                <a:lnTo>
                  <a:pt x="161486" y="42062"/>
                </a:lnTo>
                <a:lnTo>
                  <a:pt x="111698" y="24711"/>
                </a:lnTo>
                <a:lnTo>
                  <a:pt x="44008" y="9050"/>
                </a:lnTo>
                <a:lnTo>
                  <a:pt x="0" y="0"/>
                </a:lnTo>
                <a:lnTo>
                  <a:pt x="314" y="230354"/>
                </a:lnTo>
                <a:lnTo>
                  <a:pt x="476" y="349165"/>
                </a:lnTo>
                <a:lnTo>
                  <a:pt x="535" y="394254"/>
                </a:lnTo>
                <a:lnTo>
                  <a:pt x="544" y="403445"/>
                </a:lnTo>
                <a:lnTo>
                  <a:pt x="21069" y="403494"/>
                </a:lnTo>
                <a:lnTo>
                  <a:pt x="72763" y="403518"/>
                </a:lnTo>
                <a:lnTo>
                  <a:pt x="140803" y="403525"/>
                </a:lnTo>
                <a:lnTo>
                  <a:pt x="210366" y="403521"/>
                </a:lnTo>
                <a:lnTo>
                  <a:pt x="266629" y="403514"/>
                </a:lnTo>
                <a:lnTo>
                  <a:pt x="294771" y="403510"/>
                </a:lnTo>
                <a:lnTo>
                  <a:pt x="715622" y="403510"/>
                </a:lnTo>
                <a:lnTo>
                  <a:pt x="724792" y="403467"/>
                </a:lnTo>
                <a:lnTo>
                  <a:pt x="734057" y="403414"/>
                </a:lnTo>
                <a:lnTo>
                  <a:pt x="743272" y="403469"/>
                </a:lnTo>
                <a:lnTo>
                  <a:pt x="752293" y="403748"/>
                </a:lnTo>
                <a:lnTo>
                  <a:pt x="751399" y="385233"/>
                </a:lnTo>
                <a:lnTo>
                  <a:pt x="752326" y="366577"/>
                </a:lnTo>
                <a:lnTo>
                  <a:pt x="753135" y="347871"/>
                </a:lnTo>
                <a:lnTo>
                  <a:pt x="751888" y="329204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316389" y="3217431"/>
            <a:ext cx="683823" cy="3618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318545" y="3147904"/>
            <a:ext cx="685165" cy="431800"/>
          </a:xfrm>
          <a:custGeom>
            <a:avLst/>
            <a:gdLst/>
            <a:ahLst/>
            <a:cxnLst/>
            <a:rect l="l" t="t" r="r" b="b"/>
            <a:pathLst>
              <a:path w="685165" h="431800">
                <a:moveTo>
                  <a:pt x="73" y="0"/>
                </a:moveTo>
                <a:lnTo>
                  <a:pt x="0" y="57100"/>
                </a:lnTo>
                <a:lnTo>
                  <a:pt x="87" y="85225"/>
                </a:lnTo>
                <a:lnTo>
                  <a:pt x="339" y="147200"/>
                </a:lnTo>
                <a:lnTo>
                  <a:pt x="465" y="243467"/>
                </a:lnTo>
                <a:lnTo>
                  <a:pt x="371" y="257239"/>
                </a:lnTo>
                <a:lnTo>
                  <a:pt x="44267" y="266271"/>
                </a:lnTo>
                <a:lnTo>
                  <a:pt x="81120" y="274314"/>
                </a:lnTo>
                <a:lnTo>
                  <a:pt x="111883" y="281946"/>
                </a:lnTo>
                <a:lnTo>
                  <a:pt x="161670" y="299295"/>
                </a:lnTo>
                <a:lnTo>
                  <a:pt x="205899" y="319362"/>
                </a:lnTo>
                <a:lnTo>
                  <a:pt x="248845" y="340285"/>
                </a:lnTo>
                <a:lnTo>
                  <a:pt x="294784" y="360203"/>
                </a:lnTo>
                <a:lnTo>
                  <a:pt x="336117" y="380440"/>
                </a:lnTo>
                <a:lnTo>
                  <a:pt x="376141" y="403646"/>
                </a:lnTo>
                <a:lnTo>
                  <a:pt x="417221" y="422935"/>
                </a:lnTo>
                <a:lnTo>
                  <a:pt x="461718" y="431419"/>
                </a:lnTo>
                <a:lnTo>
                  <a:pt x="516823" y="426231"/>
                </a:lnTo>
                <a:lnTo>
                  <a:pt x="570977" y="411267"/>
                </a:lnTo>
                <a:lnTo>
                  <a:pt x="622767" y="390185"/>
                </a:lnTo>
                <a:lnTo>
                  <a:pt x="670777" y="366639"/>
                </a:lnTo>
                <a:lnTo>
                  <a:pt x="675268" y="364321"/>
                </a:lnTo>
                <a:lnTo>
                  <a:pt x="679922" y="362246"/>
                </a:lnTo>
                <a:lnTo>
                  <a:pt x="684622" y="360328"/>
                </a:lnTo>
                <a:lnTo>
                  <a:pt x="676427" y="355217"/>
                </a:lnTo>
                <a:lnTo>
                  <a:pt x="668493" y="349986"/>
                </a:lnTo>
                <a:lnTo>
                  <a:pt x="661164" y="344850"/>
                </a:lnTo>
                <a:lnTo>
                  <a:pt x="654783" y="340024"/>
                </a:lnTo>
                <a:lnTo>
                  <a:pt x="647971" y="334616"/>
                </a:lnTo>
                <a:lnTo>
                  <a:pt x="400540" y="334616"/>
                </a:lnTo>
                <a:lnTo>
                  <a:pt x="358879" y="323125"/>
                </a:lnTo>
                <a:lnTo>
                  <a:pt x="347821" y="315134"/>
                </a:lnTo>
                <a:lnTo>
                  <a:pt x="311663" y="279879"/>
                </a:lnTo>
                <a:lnTo>
                  <a:pt x="307819" y="275216"/>
                </a:lnTo>
                <a:lnTo>
                  <a:pt x="273884" y="254368"/>
                </a:lnTo>
                <a:lnTo>
                  <a:pt x="243720" y="218863"/>
                </a:lnTo>
                <a:lnTo>
                  <a:pt x="209540" y="181788"/>
                </a:lnTo>
                <a:lnTo>
                  <a:pt x="176905" y="162545"/>
                </a:lnTo>
                <a:lnTo>
                  <a:pt x="162630" y="147200"/>
                </a:lnTo>
                <a:lnTo>
                  <a:pt x="142404" y="116271"/>
                </a:lnTo>
                <a:lnTo>
                  <a:pt x="122891" y="85225"/>
                </a:lnTo>
                <a:lnTo>
                  <a:pt x="110757" y="69526"/>
                </a:lnTo>
                <a:lnTo>
                  <a:pt x="90077" y="57100"/>
                </a:lnTo>
                <a:lnTo>
                  <a:pt x="73" y="0"/>
                </a:lnTo>
                <a:close/>
              </a:path>
              <a:path w="685165" h="431800">
                <a:moveTo>
                  <a:pt x="581268" y="296377"/>
                </a:moveTo>
                <a:lnTo>
                  <a:pt x="538951" y="304577"/>
                </a:lnTo>
                <a:lnTo>
                  <a:pt x="524255" y="309640"/>
                </a:lnTo>
                <a:lnTo>
                  <a:pt x="510772" y="314051"/>
                </a:lnTo>
                <a:lnTo>
                  <a:pt x="465990" y="326673"/>
                </a:lnTo>
                <a:lnTo>
                  <a:pt x="413661" y="334497"/>
                </a:lnTo>
                <a:lnTo>
                  <a:pt x="400540" y="334616"/>
                </a:lnTo>
                <a:lnTo>
                  <a:pt x="647971" y="334616"/>
                </a:lnTo>
                <a:lnTo>
                  <a:pt x="623607" y="315276"/>
                </a:lnTo>
                <a:lnTo>
                  <a:pt x="612906" y="307943"/>
                </a:lnTo>
                <a:lnTo>
                  <a:pt x="601354" y="301933"/>
                </a:lnTo>
                <a:lnTo>
                  <a:pt x="590343" y="297870"/>
                </a:lnTo>
                <a:lnTo>
                  <a:pt x="581268" y="296377"/>
                </a:lnTo>
                <a:close/>
              </a:path>
            </a:pathLst>
          </a:custGeom>
          <a:solidFill>
            <a:srgbClr val="9ED6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318619" y="3149040"/>
            <a:ext cx="685165" cy="430530"/>
          </a:xfrm>
          <a:custGeom>
            <a:avLst/>
            <a:gdLst/>
            <a:ahLst/>
            <a:cxnLst/>
            <a:rect l="l" t="t" r="r" b="b"/>
            <a:pathLst>
              <a:path w="685165" h="430529">
                <a:moveTo>
                  <a:pt x="294711" y="359067"/>
                </a:moveTo>
                <a:lnTo>
                  <a:pt x="336043" y="379304"/>
                </a:lnTo>
                <a:lnTo>
                  <a:pt x="376068" y="402511"/>
                </a:lnTo>
                <a:lnTo>
                  <a:pt x="417147" y="421800"/>
                </a:lnTo>
                <a:lnTo>
                  <a:pt x="461645" y="430283"/>
                </a:lnTo>
                <a:lnTo>
                  <a:pt x="516749" y="425095"/>
                </a:lnTo>
                <a:lnTo>
                  <a:pt x="570904" y="410132"/>
                </a:lnTo>
                <a:lnTo>
                  <a:pt x="622693" y="389049"/>
                </a:lnTo>
                <a:lnTo>
                  <a:pt x="670704" y="365503"/>
                </a:lnTo>
                <a:lnTo>
                  <a:pt x="675195" y="363186"/>
                </a:lnTo>
                <a:lnTo>
                  <a:pt x="679849" y="361110"/>
                </a:lnTo>
                <a:lnTo>
                  <a:pt x="684549" y="359193"/>
                </a:lnTo>
                <a:lnTo>
                  <a:pt x="676353" y="354081"/>
                </a:lnTo>
                <a:lnTo>
                  <a:pt x="668420" y="348850"/>
                </a:lnTo>
                <a:lnTo>
                  <a:pt x="661091" y="343715"/>
                </a:lnTo>
                <a:lnTo>
                  <a:pt x="654709" y="338889"/>
                </a:lnTo>
                <a:lnTo>
                  <a:pt x="623534" y="314140"/>
                </a:lnTo>
                <a:lnTo>
                  <a:pt x="612833" y="306807"/>
                </a:lnTo>
                <a:lnTo>
                  <a:pt x="601280" y="300797"/>
                </a:lnTo>
                <a:lnTo>
                  <a:pt x="590270" y="296734"/>
                </a:lnTo>
                <a:lnTo>
                  <a:pt x="581194" y="295241"/>
                </a:lnTo>
                <a:lnTo>
                  <a:pt x="575051" y="295620"/>
                </a:lnTo>
                <a:lnTo>
                  <a:pt x="533922" y="305158"/>
                </a:lnTo>
                <a:lnTo>
                  <a:pt x="524181" y="308504"/>
                </a:lnTo>
                <a:lnTo>
                  <a:pt x="479653" y="321990"/>
                </a:lnTo>
                <a:lnTo>
                  <a:pt x="428771" y="332191"/>
                </a:lnTo>
                <a:lnTo>
                  <a:pt x="400467" y="333481"/>
                </a:lnTo>
                <a:lnTo>
                  <a:pt x="388932" y="332482"/>
                </a:lnTo>
                <a:lnTo>
                  <a:pt x="378093" y="330618"/>
                </a:lnTo>
                <a:lnTo>
                  <a:pt x="369166" y="328157"/>
                </a:lnTo>
                <a:lnTo>
                  <a:pt x="363367" y="325365"/>
                </a:lnTo>
                <a:lnTo>
                  <a:pt x="358856" y="322026"/>
                </a:lnTo>
                <a:lnTo>
                  <a:pt x="353421" y="318072"/>
                </a:lnTo>
                <a:lnTo>
                  <a:pt x="347747" y="313998"/>
                </a:lnTo>
                <a:lnTo>
                  <a:pt x="342518" y="310301"/>
                </a:lnTo>
                <a:lnTo>
                  <a:pt x="336497" y="305305"/>
                </a:lnTo>
                <a:lnTo>
                  <a:pt x="328654" y="297690"/>
                </a:lnTo>
                <a:lnTo>
                  <a:pt x="320012" y="288491"/>
                </a:lnTo>
                <a:lnTo>
                  <a:pt x="311590" y="278744"/>
                </a:lnTo>
                <a:lnTo>
                  <a:pt x="307746" y="274081"/>
                </a:lnTo>
                <a:lnTo>
                  <a:pt x="273811" y="253232"/>
                </a:lnTo>
                <a:lnTo>
                  <a:pt x="243646" y="217728"/>
                </a:lnTo>
                <a:lnTo>
                  <a:pt x="209467" y="180653"/>
                </a:lnTo>
                <a:lnTo>
                  <a:pt x="176832" y="161409"/>
                </a:lnTo>
                <a:lnTo>
                  <a:pt x="162557" y="146064"/>
                </a:lnTo>
                <a:lnTo>
                  <a:pt x="142330" y="115136"/>
                </a:lnTo>
                <a:lnTo>
                  <a:pt x="122818" y="84089"/>
                </a:lnTo>
                <a:lnTo>
                  <a:pt x="110684" y="68391"/>
                </a:lnTo>
                <a:lnTo>
                  <a:pt x="89850" y="56142"/>
                </a:lnTo>
                <a:lnTo>
                  <a:pt x="52104" y="32898"/>
                </a:lnTo>
                <a:lnTo>
                  <a:pt x="15978" y="10303"/>
                </a:lnTo>
                <a:lnTo>
                  <a:pt x="0" y="0"/>
                </a:lnTo>
                <a:lnTo>
                  <a:pt x="137" y="26498"/>
                </a:lnTo>
                <a:lnTo>
                  <a:pt x="237" y="89922"/>
                </a:lnTo>
                <a:lnTo>
                  <a:pt x="298" y="165708"/>
                </a:lnTo>
                <a:lnTo>
                  <a:pt x="318" y="229290"/>
                </a:lnTo>
                <a:lnTo>
                  <a:pt x="297" y="256103"/>
                </a:lnTo>
                <a:lnTo>
                  <a:pt x="13265" y="258754"/>
                </a:lnTo>
                <a:lnTo>
                  <a:pt x="81044" y="273178"/>
                </a:lnTo>
                <a:lnTo>
                  <a:pt x="161597" y="298160"/>
                </a:lnTo>
                <a:lnTo>
                  <a:pt x="205826" y="318227"/>
                </a:lnTo>
                <a:lnTo>
                  <a:pt x="248772" y="339149"/>
                </a:lnTo>
                <a:lnTo>
                  <a:pt x="294711" y="359067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318201" y="3151320"/>
            <a:ext cx="684242" cy="42800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8201" y="3150180"/>
            <a:ext cx="684530" cy="429259"/>
          </a:xfrm>
          <a:custGeom>
            <a:avLst/>
            <a:gdLst/>
            <a:ahLst/>
            <a:cxnLst/>
            <a:rect l="l" t="t" r="r" b="b"/>
            <a:pathLst>
              <a:path w="684529" h="429260">
                <a:moveTo>
                  <a:pt x="294394" y="357927"/>
                </a:moveTo>
                <a:lnTo>
                  <a:pt x="335734" y="378164"/>
                </a:lnTo>
                <a:lnTo>
                  <a:pt x="375762" y="401371"/>
                </a:lnTo>
                <a:lnTo>
                  <a:pt x="416843" y="420659"/>
                </a:lnTo>
                <a:lnTo>
                  <a:pt x="461342" y="429143"/>
                </a:lnTo>
                <a:lnTo>
                  <a:pt x="516440" y="423955"/>
                </a:lnTo>
                <a:lnTo>
                  <a:pt x="570591" y="408992"/>
                </a:lnTo>
                <a:lnTo>
                  <a:pt x="622377" y="387909"/>
                </a:lnTo>
                <a:lnTo>
                  <a:pt x="670378" y="364363"/>
                </a:lnTo>
                <a:lnTo>
                  <a:pt x="674892" y="362046"/>
                </a:lnTo>
                <a:lnTo>
                  <a:pt x="679541" y="359970"/>
                </a:lnTo>
                <a:lnTo>
                  <a:pt x="684242" y="358053"/>
                </a:lnTo>
                <a:lnTo>
                  <a:pt x="676044" y="352941"/>
                </a:lnTo>
                <a:lnTo>
                  <a:pt x="668112" y="347710"/>
                </a:lnTo>
                <a:lnTo>
                  <a:pt x="660789" y="342575"/>
                </a:lnTo>
                <a:lnTo>
                  <a:pt x="654416" y="337748"/>
                </a:lnTo>
                <a:lnTo>
                  <a:pt x="623241" y="313000"/>
                </a:lnTo>
                <a:lnTo>
                  <a:pt x="612530" y="305667"/>
                </a:lnTo>
                <a:lnTo>
                  <a:pt x="600978" y="299657"/>
                </a:lnTo>
                <a:lnTo>
                  <a:pt x="589971" y="295594"/>
                </a:lnTo>
                <a:lnTo>
                  <a:pt x="580896" y="294101"/>
                </a:lnTo>
                <a:lnTo>
                  <a:pt x="574745" y="294480"/>
                </a:lnTo>
                <a:lnTo>
                  <a:pt x="533633" y="304018"/>
                </a:lnTo>
                <a:lnTo>
                  <a:pt x="523893" y="307364"/>
                </a:lnTo>
                <a:lnTo>
                  <a:pt x="479351" y="320849"/>
                </a:lnTo>
                <a:lnTo>
                  <a:pt x="428469" y="331051"/>
                </a:lnTo>
                <a:lnTo>
                  <a:pt x="400146" y="332341"/>
                </a:lnTo>
                <a:lnTo>
                  <a:pt x="388622" y="331342"/>
                </a:lnTo>
                <a:lnTo>
                  <a:pt x="377789" y="329478"/>
                </a:lnTo>
                <a:lnTo>
                  <a:pt x="368865" y="327017"/>
                </a:lnTo>
                <a:lnTo>
                  <a:pt x="363069" y="324225"/>
                </a:lnTo>
                <a:lnTo>
                  <a:pt x="358559" y="320886"/>
                </a:lnTo>
                <a:lnTo>
                  <a:pt x="353122" y="316932"/>
                </a:lnTo>
                <a:lnTo>
                  <a:pt x="347444" y="312858"/>
                </a:lnTo>
                <a:lnTo>
                  <a:pt x="342211" y="309161"/>
                </a:lnTo>
                <a:lnTo>
                  <a:pt x="336186" y="304165"/>
                </a:lnTo>
                <a:lnTo>
                  <a:pt x="328343" y="296550"/>
                </a:lnTo>
                <a:lnTo>
                  <a:pt x="319702" y="287350"/>
                </a:lnTo>
                <a:lnTo>
                  <a:pt x="311278" y="277604"/>
                </a:lnTo>
                <a:lnTo>
                  <a:pt x="307434" y="272941"/>
                </a:lnTo>
                <a:lnTo>
                  <a:pt x="273508" y="252092"/>
                </a:lnTo>
                <a:lnTo>
                  <a:pt x="243341" y="216588"/>
                </a:lnTo>
                <a:lnTo>
                  <a:pt x="209156" y="179513"/>
                </a:lnTo>
                <a:lnTo>
                  <a:pt x="176543" y="160269"/>
                </a:lnTo>
                <a:lnTo>
                  <a:pt x="162261" y="144924"/>
                </a:lnTo>
                <a:lnTo>
                  <a:pt x="142026" y="113995"/>
                </a:lnTo>
                <a:lnTo>
                  <a:pt x="122509" y="82949"/>
                </a:lnTo>
                <a:lnTo>
                  <a:pt x="110381" y="67251"/>
                </a:lnTo>
                <a:lnTo>
                  <a:pt x="89870" y="55180"/>
                </a:lnTo>
                <a:lnTo>
                  <a:pt x="52795" y="32328"/>
                </a:lnTo>
                <a:lnTo>
                  <a:pt x="17205" y="10125"/>
                </a:lnTo>
                <a:lnTo>
                  <a:pt x="1149" y="0"/>
                </a:lnTo>
                <a:lnTo>
                  <a:pt x="661" y="39531"/>
                </a:lnTo>
                <a:lnTo>
                  <a:pt x="300" y="127209"/>
                </a:lnTo>
                <a:lnTo>
                  <a:pt x="76" y="215023"/>
                </a:lnTo>
                <a:lnTo>
                  <a:pt x="0" y="254963"/>
                </a:lnTo>
                <a:lnTo>
                  <a:pt x="13042" y="257496"/>
                </a:lnTo>
                <a:lnTo>
                  <a:pt x="43957" y="263891"/>
                </a:lnTo>
                <a:lnTo>
                  <a:pt x="111503" y="279670"/>
                </a:lnTo>
                <a:lnTo>
                  <a:pt x="161289" y="297020"/>
                </a:lnTo>
                <a:lnTo>
                  <a:pt x="205516" y="317086"/>
                </a:lnTo>
                <a:lnTo>
                  <a:pt x="248459" y="338009"/>
                </a:lnTo>
                <a:lnTo>
                  <a:pt x="294394" y="357927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724865" y="3444281"/>
            <a:ext cx="175260" cy="38735"/>
          </a:xfrm>
          <a:custGeom>
            <a:avLst/>
            <a:gdLst/>
            <a:ahLst/>
            <a:cxnLst/>
            <a:rect l="l" t="t" r="r" b="b"/>
            <a:pathLst>
              <a:path w="175259" h="38735">
                <a:moveTo>
                  <a:pt x="174361" y="0"/>
                </a:moveTo>
                <a:lnTo>
                  <a:pt x="131905" y="8199"/>
                </a:lnTo>
                <a:lnTo>
                  <a:pt x="117218" y="13253"/>
                </a:lnTo>
                <a:lnTo>
                  <a:pt x="103732" y="17670"/>
                </a:lnTo>
                <a:lnTo>
                  <a:pt x="58948" y="30295"/>
                </a:lnTo>
                <a:lnTo>
                  <a:pt x="12444" y="37761"/>
                </a:lnTo>
                <a:lnTo>
                  <a:pt x="0" y="38304"/>
                </a:lnTo>
                <a:lnTo>
                  <a:pt x="12593" y="37818"/>
                </a:lnTo>
                <a:lnTo>
                  <a:pt x="51865" y="32250"/>
                </a:lnTo>
                <a:lnTo>
                  <a:pt x="89287" y="22354"/>
                </a:lnTo>
                <a:lnTo>
                  <a:pt x="132938" y="8199"/>
                </a:lnTo>
                <a:lnTo>
                  <a:pt x="138439" y="6608"/>
                </a:lnTo>
                <a:lnTo>
                  <a:pt x="174649" y="37"/>
                </a:lnTo>
                <a:lnTo>
                  <a:pt x="174361" y="0"/>
                </a:lnTo>
                <a:close/>
              </a:path>
            </a:pathLst>
          </a:custGeom>
          <a:solidFill>
            <a:srgbClr val="9C98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724865" y="3444281"/>
            <a:ext cx="175260" cy="38735"/>
          </a:xfrm>
          <a:custGeom>
            <a:avLst/>
            <a:gdLst/>
            <a:ahLst/>
            <a:cxnLst/>
            <a:rect l="l" t="t" r="r" b="b"/>
            <a:pathLst>
              <a:path w="175259" h="38735">
                <a:moveTo>
                  <a:pt x="51865" y="32250"/>
                </a:moveTo>
                <a:lnTo>
                  <a:pt x="89287" y="22354"/>
                </a:lnTo>
                <a:lnTo>
                  <a:pt x="127986" y="9917"/>
                </a:lnTo>
                <a:lnTo>
                  <a:pt x="132938" y="8199"/>
                </a:lnTo>
                <a:lnTo>
                  <a:pt x="138439" y="6608"/>
                </a:lnTo>
                <a:lnTo>
                  <a:pt x="174649" y="37"/>
                </a:lnTo>
                <a:lnTo>
                  <a:pt x="174514" y="27"/>
                </a:lnTo>
                <a:lnTo>
                  <a:pt x="174361" y="0"/>
                </a:lnTo>
                <a:lnTo>
                  <a:pt x="174230" y="0"/>
                </a:lnTo>
                <a:lnTo>
                  <a:pt x="131905" y="8199"/>
                </a:lnTo>
                <a:lnTo>
                  <a:pt x="126953" y="9917"/>
                </a:lnTo>
                <a:lnTo>
                  <a:pt x="117218" y="13253"/>
                </a:lnTo>
                <a:lnTo>
                  <a:pt x="72685" y="26748"/>
                </a:lnTo>
                <a:lnTo>
                  <a:pt x="25885" y="36486"/>
                </a:lnTo>
                <a:lnTo>
                  <a:pt x="0" y="38304"/>
                </a:lnTo>
                <a:lnTo>
                  <a:pt x="12593" y="37818"/>
                </a:lnTo>
                <a:lnTo>
                  <a:pt x="26313" y="36558"/>
                </a:lnTo>
                <a:lnTo>
                  <a:pt x="39843" y="34658"/>
                </a:lnTo>
                <a:lnTo>
                  <a:pt x="51865" y="32250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99523" y="3444282"/>
            <a:ext cx="103954" cy="6419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99523" y="3444282"/>
            <a:ext cx="104139" cy="64769"/>
          </a:xfrm>
          <a:custGeom>
            <a:avLst/>
            <a:gdLst/>
            <a:ahLst/>
            <a:cxnLst/>
            <a:rect l="l" t="t" r="r" b="b"/>
            <a:pathLst>
              <a:path w="104140" h="64770">
                <a:moveTo>
                  <a:pt x="73096" y="43647"/>
                </a:moveTo>
                <a:lnTo>
                  <a:pt x="79468" y="48473"/>
                </a:lnTo>
                <a:lnTo>
                  <a:pt x="86794" y="53605"/>
                </a:lnTo>
                <a:lnTo>
                  <a:pt x="94727" y="58828"/>
                </a:lnTo>
                <a:lnTo>
                  <a:pt x="102921" y="63923"/>
                </a:lnTo>
                <a:lnTo>
                  <a:pt x="103084" y="64035"/>
                </a:lnTo>
                <a:lnTo>
                  <a:pt x="103215" y="64114"/>
                </a:lnTo>
                <a:lnTo>
                  <a:pt x="103382" y="64198"/>
                </a:lnTo>
                <a:lnTo>
                  <a:pt x="103573" y="64123"/>
                </a:lnTo>
                <a:lnTo>
                  <a:pt x="103759" y="64007"/>
                </a:lnTo>
                <a:lnTo>
                  <a:pt x="103954" y="63923"/>
                </a:lnTo>
                <a:lnTo>
                  <a:pt x="42949" y="18898"/>
                </a:lnTo>
                <a:lnTo>
                  <a:pt x="32250" y="11565"/>
                </a:lnTo>
                <a:lnTo>
                  <a:pt x="20698" y="5555"/>
                </a:lnTo>
                <a:lnTo>
                  <a:pt x="9689" y="1492"/>
                </a:lnTo>
                <a:lnTo>
                  <a:pt x="618" y="0"/>
                </a:lnTo>
                <a:lnTo>
                  <a:pt x="442" y="0"/>
                </a:lnTo>
                <a:lnTo>
                  <a:pt x="176" y="27"/>
                </a:lnTo>
                <a:lnTo>
                  <a:pt x="0" y="37"/>
                </a:lnTo>
                <a:lnTo>
                  <a:pt x="9063" y="1625"/>
                </a:lnTo>
                <a:lnTo>
                  <a:pt x="19960" y="5694"/>
                </a:lnTo>
                <a:lnTo>
                  <a:pt x="31357" y="11650"/>
                </a:lnTo>
                <a:lnTo>
                  <a:pt x="41920" y="18898"/>
                </a:lnTo>
                <a:lnTo>
                  <a:pt x="73096" y="43647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318906" y="4877137"/>
            <a:ext cx="760095" cy="165100"/>
          </a:xfrm>
          <a:custGeom>
            <a:avLst/>
            <a:gdLst/>
            <a:ahLst/>
            <a:cxnLst/>
            <a:rect l="l" t="t" r="r" b="b"/>
            <a:pathLst>
              <a:path w="760095" h="165100">
                <a:moveTo>
                  <a:pt x="746360" y="0"/>
                </a:moveTo>
                <a:lnTo>
                  <a:pt x="0" y="0"/>
                </a:lnTo>
                <a:lnTo>
                  <a:pt x="0" y="164518"/>
                </a:lnTo>
                <a:lnTo>
                  <a:pt x="739905" y="164518"/>
                </a:lnTo>
                <a:lnTo>
                  <a:pt x="741479" y="156655"/>
                </a:lnTo>
                <a:lnTo>
                  <a:pt x="743611" y="148884"/>
                </a:lnTo>
                <a:lnTo>
                  <a:pt x="746085" y="141953"/>
                </a:lnTo>
                <a:lnTo>
                  <a:pt x="748682" y="136605"/>
                </a:lnTo>
                <a:lnTo>
                  <a:pt x="751656" y="130094"/>
                </a:lnTo>
                <a:lnTo>
                  <a:pt x="754613" y="120928"/>
                </a:lnTo>
                <a:lnTo>
                  <a:pt x="757210" y="110328"/>
                </a:lnTo>
                <a:lnTo>
                  <a:pt x="759106" y="99510"/>
                </a:lnTo>
                <a:lnTo>
                  <a:pt x="759442" y="97159"/>
                </a:lnTo>
                <a:lnTo>
                  <a:pt x="758058" y="97159"/>
                </a:lnTo>
                <a:lnTo>
                  <a:pt x="755630" y="96183"/>
                </a:lnTo>
                <a:lnTo>
                  <a:pt x="751814" y="90449"/>
                </a:lnTo>
                <a:lnTo>
                  <a:pt x="750236" y="80016"/>
                </a:lnTo>
                <a:lnTo>
                  <a:pt x="752154" y="73016"/>
                </a:lnTo>
                <a:lnTo>
                  <a:pt x="753597" y="66603"/>
                </a:lnTo>
                <a:lnTo>
                  <a:pt x="754951" y="58564"/>
                </a:lnTo>
                <a:lnTo>
                  <a:pt x="756065" y="49932"/>
                </a:lnTo>
                <a:lnTo>
                  <a:pt x="756789" y="41739"/>
                </a:lnTo>
                <a:lnTo>
                  <a:pt x="756320" y="32711"/>
                </a:lnTo>
                <a:lnTo>
                  <a:pt x="754202" y="21834"/>
                </a:lnTo>
                <a:lnTo>
                  <a:pt x="750774" y="10477"/>
                </a:lnTo>
                <a:lnTo>
                  <a:pt x="746360" y="0"/>
                </a:lnTo>
                <a:close/>
              </a:path>
              <a:path w="760095" h="165100">
                <a:moveTo>
                  <a:pt x="759909" y="93893"/>
                </a:moveTo>
                <a:lnTo>
                  <a:pt x="759522" y="94752"/>
                </a:lnTo>
                <a:lnTo>
                  <a:pt x="758058" y="97159"/>
                </a:lnTo>
                <a:lnTo>
                  <a:pt x="759442" y="97159"/>
                </a:lnTo>
                <a:lnTo>
                  <a:pt x="759909" y="93893"/>
                </a:lnTo>
                <a:close/>
              </a:path>
            </a:pathLst>
          </a:custGeom>
          <a:solidFill>
            <a:srgbClr val="4FB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318906" y="4877137"/>
            <a:ext cx="760095" cy="165100"/>
          </a:xfrm>
          <a:custGeom>
            <a:avLst/>
            <a:gdLst/>
            <a:ahLst/>
            <a:cxnLst/>
            <a:rect l="l" t="t" r="r" b="b"/>
            <a:pathLst>
              <a:path w="760095" h="165100">
                <a:moveTo>
                  <a:pt x="748682" y="136605"/>
                </a:moveTo>
                <a:lnTo>
                  <a:pt x="759106" y="99510"/>
                </a:lnTo>
                <a:lnTo>
                  <a:pt x="759908" y="93893"/>
                </a:lnTo>
                <a:lnTo>
                  <a:pt x="759521" y="94752"/>
                </a:lnTo>
                <a:lnTo>
                  <a:pt x="758058" y="97159"/>
                </a:lnTo>
                <a:lnTo>
                  <a:pt x="755630" y="96183"/>
                </a:lnTo>
                <a:lnTo>
                  <a:pt x="751814" y="90449"/>
                </a:lnTo>
                <a:lnTo>
                  <a:pt x="750236" y="80016"/>
                </a:lnTo>
                <a:lnTo>
                  <a:pt x="752153" y="73016"/>
                </a:lnTo>
                <a:lnTo>
                  <a:pt x="753597" y="66603"/>
                </a:lnTo>
                <a:lnTo>
                  <a:pt x="754951" y="58564"/>
                </a:lnTo>
                <a:lnTo>
                  <a:pt x="756065" y="49932"/>
                </a:lnTo>
                <a:lnTo>
                  <a:pt x="756789" y="41739"/>
                </a:lnTo>
                <a:lnTo>
                  <a:pt x="756320" y="32711"/>
                </a:lnTo>
                <a:lnTo>
                  <a:pt x="754202" y="21834"/>
                </a:lnTo>
                <a:lnTo>
                  <a:pt x="750774" y="10477"/>
                </a:lnTo>
                <a:lnTo>
                  <a:pt x="746374" y="9"/>
                </a:lnTo>
                <a:lnTo>
                  <a:pt x="0" y="0"/>
                </a:lnTo>
                <a:lnTo>
                  <a:pt x="0" y="164518"/>
                </a:lnTo>
                <a:lnTo>
                  <a:pt x="739905" y="164518"/>
                </a:lnTo>
                <a:lnTo>
                  <a:pt x="741478" y="156655"/>
                </a:lnTo>
                <a:lnTo>
                  <a:pt x="743611" y="148884"/>
                </a:lnTo>
                <a:lnTo>
                  <a:pt x="746085" y="141953"/>
                </a:lnTo>
                <a:lnTo>
                  <a:pt x="748682" y="13660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318908" y="5041655"/>
            <a:ext cx="750570" cy="169545"/>
          </a:xfrm>
          <a:custGeom>
            <a:avLst/>
            <a:gdLst/>
            <a:ahLst/>
            <a:cxnLst/>
            <a:rect l="l" t="t" r="r" b="b"/>
            <a:pathLst>
              <a:path w="750570" h="169545">
                <a:moveTo>
                  <a:pt x="739905" y="0"/>
                </a:moveTo>
                <a:lnTo>
                  <a:pt x="0" y="0"/>
                </a:lnTo>
                <a:lnTo>
                  <a:pt x="0" y="169363"/>
                </a:lnTo>
                <a:lnTo>
                  <a:pt x="740966" y="169363"/>
                </a:lnTo>
                <a:lnTo>
                  <a:pt x="747467" y="164299"/>
                </a:lnTo>
                <a:lnTo>
                  <a:pt x="750273" y="156090"/>
                </a:lnTo>
                <a:lnTo>
                  <a:pt x="747532" y="147039"/>
                </a:lnTo>
                <a:lnTo>
                  <a:pt x="744749" y="135680"/>
                </a:lnTo>
                <a:lnTo>
                  <a:pt x="743166" y="124464"/>
                </a:lnTo>
                <a:lnTo>
                  <a:pt x="742894" y="114687"/>
                </a:lnTo>
                <a:lnTo>
                  <a:pt x="744042" y="107645"/>
                </a:lnTo>
                <a:lnTo>
                  <a:pt x="745383" y="101048"/>
                </a:lnTo>
                <a:lnTo>
                  <a:pt x="745611" y="92515"/>
                </a:lnTo>
                <a:lnTo>
                  <a:pt x="744765" y="83144"/>
                </a:lnTo>
                <a:lnTo>
                  <a:pt x="742883" y="74031"/>
                </a:lnTo>
                <a:lnTo>
                  <a:pt x="740633" y="64758"/>
                </a:lnTo>
                <a:lnTo>
                  <a:pt x="738791" y="54894"/>
                </a:lnTo>
                <a:lnTo>
                  <a:pt x="737546" y="45623"/>
                </a:lnTo>
                <a:lnTo>
                  <a:pt x="737089" y="38127"/>
                </a:lnTo>
                <a:lnTo>
                  <a:pt x="737272" y="30731"/>
                </a:lnTo>
                <a:lnTo>
                  <a:pt x="737771" y="21710"/>
                </a:lnTo>
                <a:lnTo>
                  <a:pt x="738513" y="12211"/>
                </a:lnTo>
                <a:lnTo>
                  <a:pt x="739537" y="2280"/>
                </a:lnTo>
                <a:lnTo>
                  <a:pt x="739905" y="0"/>
                </a:lnTo>
                <a:close/>
              </a:path>
            </a:pathLst>
          </a:custGeom>
          <a:solidFill>
            <a:srgbClr val="2590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318908" y="5041655"/>
            <a:ext cx="750570" cy="169545"/>
          </a:xfrm>
          <a:custGeom>
            <a:avLst/>
            <a:gdLst/>
            <a:ahLst/>
            <a:cxnLst/>
            <a:rect l="l" t="t" r="r" b="b"/>
            <a:pathLst>
              <a:path w="750570" h="169545">
                <a:moveTo>
                  <a:pt x="744042" y="107645"/>
                </a:moveTo>
                <a:lnTo>
                  <a:pt x="745383" y="101048"/>
                </a:lnTo>
                <a:lnTo>
                  <a:pt x="745611" y="92515"/>
                </a:lnTo>
                <a:lnTo>
                  <a:pt x="744765" y="83144"/>
                </a:lnTo>
                <a:lnTo>
                  <a:pt x="742883" y="74031"/>
                </a:lnTo>
                <a:lnTo>
                  <a:pt x="740633" y="64758"/>
                </a:lnTo>
                <a:lnTo>
                  <a:pt x="738791" y="54894"/>
                </a:lnTo>
                <a:lnTo>
                  <a:pt x="737546" y="45623"/>
                </a:lnTo>
                <a:lnTo>
                  <a:pt x="737089" y="38127"/>
                </a:lnTo>
                <a:lnTo>
                  <a:pt x="737272" y="30731"/>
                </a:lnTo>
                <a:lnTo>
                  <a:pt x="737771" y="21710"/>
                </a:lnTo>
                <a:lnTo>
                  <a:pt x="738513" y="12211"/>
                </a:lnTo>
                <a:lnTo>
                  <a:pt x="739426" y="3383"/>
                </a:lnTo>
                <a:lnTo>
                  <a:pt x="739537" y="2280"/>
                </a:lnTo>
                <a:lnTo>
                  <a:pt x="739723" y="1154"/>
                </a:lnTo>
                <a:lnTo>
                  <a:pt x="739905" y="0"/>
                </a:lnTo>
                <a:lnTo>
                  <a:pt x="0" y="0"/>
                </a:lnTo>
                <a:lnTo>
                  <a:pt x="0" y="169363"/>
                </a:lnTo>
                <a:lnTo>
                  <a:pt x="740966" y="169363"/>
                </a:lnTo>
                <a:lnTo>
                  <a:pt x="747467" y="164299"/>
                </a:lnTo>
                <a:lnTo>
                  <a:pt x="750273" y="156090"/>
                </a:lnTo>
                <a:lnTo>
                  <a:pt x="747532" y="147039"/>
                </a:lnTo>
                <a:lnTo>
                  <a:pt x="744749" y="135680"/>
                </a:lnTo>
                <a:lnTo>
                  <a:pt x="743166" y="124464"/>
                </a:lnTo>
                <a:lnTo>
                  <a:pt x="742894" y="114687"/>
                </a:lnTo>
                <a:lnTo>
                  <a:pt x="744042" y="10764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318906" y="4877137"/>
            <a:ext cx="759909" cy="16451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318906" y="4877137"/>
            <a:ext cx="760095" cy="165100"/>
          </a:xfrm>
          <a:custGeom>
            <a:avLst/>
            <a:gdLst/>
            <a:ahLst/>
            <a:cxnLst/>
            <a:rect l="l" t="t" r="r" b="b"/>
            <a:pathLst>
              <a:path w="760095" h="165100">
                <a:moveTo>
                  <a:pt x="748682" y="136605"/>
                </a:moveTo>
                <a:lnTo>
                  <a:pt x="759106" y="99510"/>
                </a:lnTo>
                <a:lnTo>
                  <a:pt x="759908" y="93893"/>
                </a:lnTo>
                <a:lnTo>
                  <a:pt x="759521" y="94752"/>
                </a:lnTo>
                <a:lnTo>
                  <a:pt x="758058" y="97159"/>
                </a:lnTo>
                <a:lnTo>
                  <a:pt x="755630" y="96183"/>
                </a:lnTo>
                <a:lnTo>
                  <a:pt x="751814" y="90449"/>
                </a:lnTo>
                <a:lnTo>
                  <a:pt x="750236" y="80016"/>
                </a:lnTo>
                <a:lnTo>
                  <a:pt x="752153" y="73016"/>
                </a:lnTo>
                <a:lnTo>
                  <a:pt x="753597" y="66603"/>
                </a:lnTo>
                <a:lnTo>
                  <a:pt x="754951" y="58564"/>
                </a:lnTo>
                <a:lnTo>
                  <a:pt x="756065" y="49932"/>
                </a:lnTo>
                <a:lnTo>
                  <a:pt x="756789" y="41739"/>
                </a:lnTo>
                <a:lnTo>
                  <a:pt x="756320" y="32711"/>
                </a:lnTo>
                <a:lnTo>
                  <a:pt x="754202" y="21834"/>
                </a:lnTo>
                <a:lnTo>
                  <a:pt x="750774" y="10477"/>
                </a:lnTo>
                <a:lnTo>
                  <a:pt x="746374" y="9"/>
                </a:lnTo>
                <a:lnTo>
                  <a:pt x="0" y="0"/>
                </a:lnTo>
                <a:lnTo>
                  <a:pt x="0" y="164518"/>
                </a:lnTo>
                <a:lnTo>
                  <a:pt x="739905" y="164518"/>
                </a:lnTo>
                <a:lnTo>
                  <a:pt x="741478" y="156655"/>
                </a:lnTo>
                <a:lnTo>
                  <a:pt x="743611" y="148884"/>
                </a:lnTo>
                <a:lnTo>
                  <a:pt x="746085" y="141953"/>
                </a:lnTo>
                <a:lnTo>
                  <a:pt x="748682" y="13660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316381" y="7069053"/>
            <a:ext cx="763905" cy="301625"/>
          </a:xfrm>
          <a:custGeom>
            <a:avLst/>
            <a:gdLst/>
            <a:ahLst/>
            <a:cxnLst/>
            <a:rect l="l" t="t" r="r" b="b"/>
            <a:pathLst>
              <a:path w="763904" h="301625">
                <a:moveTo>
                  <a:pt x="762999" y="286148"/>
                </a:moveTo>
                <a:lnTo>
                  <a:pt x="612086" y="286148"/>
                </a:lnTo>
                <a:lnTo>
                  <a:pt x="670066" y="301110"/>
                </a:lnTo>
                <a:lnTo>
                  <a:pt x="688779" y="291746"/>
                </a:lnTo>
                <a:lnTo>
                  <a:pt x="763378" y="291746"/>
                </a:lnTo>
                <a:lnTo>
                  <a:pt x="763793" y="289903"/>
                </a:lnTo>
                <a:lnTo>
                  <a:pt x="763774" y="287186"/>
                </a:lnTo>
                <a:lnTo>
                  <a:pt x="762999" y="286148"/>
                </a:lnTo>
                <a:close/>
              </a:path>
              <a:path w="763904" h="301625">
                <a:moveTo>
                  <a:pt x="578181" y="297454"/>
                </a:moveTo>
                <a:lnTo>
                  <a:pt x="505326" y="297454"/>
                </a:lnTo>
                <a:lnTo>
                  <a:pt x="529347" y="298708"/>
                </a:lnTo>
                <a:lnTo>
                  <a:pt x="552584" y="300674"/>
                </a:lnTo>
                <a:lnTo>
                  <a:pt x="571966" y="299084"/>
                </a:lnTo>
                <a:lnTo>
                  <a:pt x="578181" y="297454"/>
                </a:lnTo>
                <a:close/>
              </a:path>
              <a:path w="763904" h="301625">
                <a:moveTo>
                  <a:pt x="259528" y="286374"/>
                </a:moveTo>
                <a:lnTo>
                  <a:pt x="68415" y="286374"/>
                </a:lnTo>
                <a:lnTo>
                  <a:pt x="93041" y="289618"/>
                </a:lnTo>
                <a:lnTo>
                  <a:pt x="117635" y="294692"/>
                </a:lnTo>
                <a:lnTo>
                  <a:pt x="142557" y="299290"/>
                </a:lnTo>
                <a:lnTo>
                  <a:pt x="167166" y="299865"/>
                </a:lnTo>
                <a:lnTo>
                  <a:pt x="190494" y="296399"/>
                </a:lnTo>
                <a:lnTo>
                  <a:pt x="213702" y="292033"/>
                </a:lnTo>
                <a:lnTo>
                  <a:pt x="252135" y="288610"/>
                </a:lnTo>
                <a:lnTo>
                  <a:pt x="259528" y="286374"/>
                </a:lnTo>
                <a:close/>
              </a:path>
              <a:path w="763904" h="301625">
                <a:moveTo>
                  <a:pt x="759657" y="274103"/>
                </a:moveTo>
                <a:lnTo>
                  <a:pt x="307734" y="274103"/>
                </a:lnTo>
                <a:lnTo>
                  <a:pt x="330478" y="277329"/>
                </a:lnTo>
                <a:lnTo>
                  <a:pt x="353062" y="283176"/>
                </a:lnTo>
                <a:lnTo>
                  <a:pt x="375541" y="288349"/>
                </a:lnTo>
                <a:lnTo>
                  <a:pt x="390179" y="290265"/>
                </a:lnTo>
                <a:lnTo>
                  <a:pt x="404410" y="291627"/>
                </a:lnTo>
                <a:lnTo>
                  <a:pt x="418623" y="293299"/>
                </a:lnTo>
                <a:lnTo>
                  <a:pt x="433206" y="296144"/>
                </a:lnTo>
                <a:lnTo>
                  <a:pt x="456507" y="299084"/>
                </a:lnTo>
                <a:lnTo>
                  <a:pt x="480796" y="298550"/>
                </a:lnTo>
                <a:lnTo>
                  <a:pt x="505326" y="297454"/>
                </a:lnTo>
                <a:lnTo>
                  <a:pt x="578181" y="297454"/>
                </a:lnTo>
                <a:lnTo>
                  <a:pt x="590642" y="294187"/>
                </a:lnTo>
                <a:lnTo>
                  <a:pt x="612086" y="286148"/>
                </a:lnTo>
                <a:lnTo>
                  <a:pt x="762999" y="286148"/>
                </a:lnTo>
                <a:lnTo>
                  <a:pt x="762564" y="285566"/>
                </a:lnTo>
                <a:lnTo>
                  <a:pt x="760326" y="279956"/>
                </a:lnTo>
                <a:lnTo>
                  <a:pt x="759657" y="274103"/>
                </a:lnTo>
                <a:close/>
              </a:path>
              <a:path w="763904" h="301625">
                <a:moveTo>
                  <a:pt x="747770" y="0"/>
                </a:moveTo>
                <a:lnTo>
                  <a:pt x="0" y="0"/>
                </a:lnTo>
                <a:lnTo>
                  <a:pt x="0" y="295218"/>
                </a:lnTo>
                <a:lnTo>
                  <a:pt x="17623" y="292765"/>
                </a:lnTo>
                <a:lnTo>
                  <a:pt x="25047" y="291451"/>
                </a:lnTo>
                <a:lnTo>
                  <a:pt x="36118" y="288610"/>
                </a:lnTo>
                <a:lnTo>
                  <a:pt x="43396" y="287265"/>
                </a:lnTo>
                <a:lnTo>
                  <a:pt x="68415" y="286374"/>
                </a:lnTo>
                <a:lnTo>
                  <a:pt x="259528" y="286374"/>
                </a:lnTo>
                <a:lnTo>
                  <a:pt x="262900" y="285354"/>
                </a:lnTo>
                <a:lnTo>
                  <a:pt x="272895" y="281095"/>
                </a:lnTo>
                <a:lnTo>
                  <a:pt x="284775" y="276794"/>
                </a:lnTo>
                <a:lnTo>
                  <a:pt x="307734" y="274103"/>
                </a:lnTo>
                <a:lnTo>
                  <a:pt x="759657" y="274103"/>
                </a:lnTo>
                <a:lnTo>
                  <a:pt x="759364" y="271534"/>
                </a:lnTo>
                <a:lnTo>
                  <a:pt x="759716" y="261439"/>
                </a:lnTo>
                <a:lnTo>
                  <a:pt x="761424" y="250807"/>
                </a:lnTo>
                <a:lnTo>
                  <a:pt x="761930" y="240090"/>
                </a:lnTo>
                <a:lnTo>
                  <a:pt x="759037" y="229744"/>
                </a:lnTo>
                <a:lnTo>
                  <a:pt x="753275" y="220948"/>
                </a:lnTo>
                <a:lnTo>
                  <a:pt x="745178" y="214885"/>
                </a:lnTo>
                <a:lnTo>
                  <a:pt x="738196" y="209016"/>
                </a:lnTo>
                <a:lnTo>
                  <a:pt x="735446" y="200743"/>
                </a:lnTo>
                <a:lnTo>
                  <a:pt x="737002" y="191166"/>
                </a:lnTo>
                <a:lnTo>
                  <a:pt x="742939" y="181383"/>
                </a:lnTo>
                <a:lnTo>
                  <a:pt x="745103" y="178884"/>
                </a:lnTo>
                <a:lnTo>
                  <a:pt x="752503" y="168092"/>
                </a:lnTo>
                <a:lnTo>
                  <a:pt x="758046" y="155771"/>
                </a:lnTo>
                <a:lnTo>
                  <a:pt x="761195" y="143444"/>
                </a:lnTo>
                <a:lnTo>
                  <a:pt x="761414" y="132631"/>
                </a:lnTo>
                <a:lnTo>
                  <a:pt x="759601" y="122991"/>
                </a:lnTo>
                <a:lnTo>
                  <a:pt x="757248" y="113880"/>
                </a:lnTo>
                <a:lnTo>
                  <a:pt x="754657" y="106327"/>
                </a:lnTo>
                <a:lnTo>
                  <a:pt x="752135" y="101362"/>
                </a:lnTo>
                <a:lnTo>
                  <a:pt x="748947" y="96899"/>
                </a:lnTo>
                <a:lnTo>
                  <a:pt x="750506" y="86973"/>
                </a:lnTo>
                <a:lnTo>
                  <a:pt x="755625" y="79313"/>
                </a:lnTo>
                <a:lnTo>
                  <a:pt x="759036" y="72184"/>
                </a:lnTo>
                <a:lnTo>
                  <a:pt x="761480" y="63038"/>
                </a:lnTo>
                <a:lnTo>
                  <a:pt x="762732" y="53056"/>
                </a:lnTo>
                <a:lnTo>
                  <a:pt x="762564" y="43419"/>
                </a:lnTo>
                <a:lnTo>
                  <a:pt x="751758" y="5826"/>
                </a:lnTo>
                <a:lnTo>
                  <a:pt x="749794" y="2824"/>
                </a:lnTo>
                <a:lnTo>
                  <a:pt x="747770" y="0"/>
                </a:lnTo>
                <a:close/>
              </a:path>
            </a:pathLst>
          </a:custGeom>
          <a:solidFill>
            <a:srgbClr val="F4C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16381" y="7069053"/>
            <a:ext cx="763793" cy="30111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9187333" y="7176288"/>
            <a:ext cx="1010919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Jefferson City</a:t>
            </a:r>
            <a:r>
              <a:rPr sz="800" spc="-2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Dolomite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9187333" y="3293175"/>
            <a:ext cx="168021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Warner Sandstone (channel</a:t>
            </a:r>
            <a:r>
              <a:rPr sz="800" spc="1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sandstone)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187333" y="5303629"/>
            <a:ext cx="68897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Bachelor</a:t>
            </a:r>
            <a:r>
              <a:rPr sz="600" spc="-3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Formation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9187333" y="5240895"/>
            <a:ext cx="71882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20" dirty="0">
                <a:solidFill>
                  <a:srgbClr val="1D1718"/>
                </a:solidFill>
                <a:latin typeface="Myriad Pro"/>
                <a:cs typeface="Myriad Pro"/>
              </a:rPr>
              <a:t>Compton</a:t>
            </a:r>
            <a:r>
              <a:rPr sz="600" spc="-3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Limestone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9187333" y="5178160"/>
            <a:ext cx="74676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Northview</a:t>
            </a:r>
            <a:r>
              <a:rPr sz="600" spc="-3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Formation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187333" y="6127064"/>
            <a:ext cx="7073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Cotter</a:t>
            </a:r>
            <a:r>
              <a:rPr sz="800" spc="-3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Dolomite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9263429" y="5498931"/>
            <a:ext cx="101917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“Swan Creek Sandstone”</a:t>
            </a:r>
            <a:r>
              <a:rPr sz="600" spc="-3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5" dirty="0">
                <a:solidFill>
                  <a:srgbClr val="1D1718"/>
                </a:solidFill>
                <a:latin typeface="Myriad Pro"/>
                <a:cs typeface="Myriad Pro"/>
              </a:rPr>
              <a:t>Mbr.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9263429" y="6984058"/>
            <a:ext cx="1033144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Rockaway Conglomerate</a:t>
            </a:r>
            <a:r>
              <a:rPr sz="600" spc="-1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5" dirty="0">
                <a:solidFill>
                  <a:srgbClr val="1D1718"/>
                </a:solidFill>
                <a:latin typeface="Myriad Pro"/>
                <a:cs typeface="Myriad Pro"/>
              </a:rPr>
              <a:t>Mbr.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9188853" y="3551123"/>
            <a:ext cx="883285" cy="347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15" dirty="0">
                <a:solidFill>
                  <a:srgbClr val="1D1718"/>
                </a:solidFill>
                <a:latin typeface="Myriad Pro"/>
                <a:cs typeface="Myriad Pro"/>
              </a:rPr>
              <a:t>Warsaw</a:t>
            </a:r>
            <a:r>
              <a:rPr sz="800" spc="-2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Formation</a:t>
            </a:r>
            <a:endParaRPr sz="800">
              <a:latin typeface="Myriad Pro"/>
              <a:cs typeface="Myriad Pro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Short Creek Oölite</a:t>
            </a:r>
            <a:r>
              <a:rPr sz="600" spc="-5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5" dirty="0">
                <a:solidFill>
                  <a:srgbClr val="1D1718"/>
                </a:solidFill>
                <a:latin typeface="Myriad Pro"/>
                <a:cs typeface="Myriad Pro"/>
              </a:rPr>
              <a:t>Mbr.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318914" y="5266206"/>
            <a:ext cx="749935" cy="84455"/>
          </a:xfrm>
          <a:custGeom>
            <a:avLst/>
            <a:gdLst/>
            <a:ahLst/>
            <a:cxnLst/>
            <a:rect l="l" t="t" r="r" b="b"/>
            <a:pathLst>
              <a:path w="749934" h="84454">
                <a:moveTo>
                  <a:pt x="734739" y="0"/>
                </a:moveTo>
                <a:lnTo>
                  <a:pt x="0" y="0"/>
                </a:lnTo>
                <a:lnTo>
                  <a:pt x="0" y="84413"/>
                </a:lnTo>
                <a:lnTo>
                  <a:pt x="745322" y="84413"/>
                </a:lnTo>
                <a:lnTo>
                  <a:pt x="745224" y="83822"/>
                </a:lnTo>
                <a:lnTo>
                  <a:pt x="742879" y="71662"/>
                </a:lnTo>
                <a:lnTo>
                  <a:pt x="741274" y="58518"/>
                </a:lnTo>
                <a:lnTo>
                  <a:pt x="741179" y="44795"/>
                </a:lnTo>
                <a:lnTo>
                  <a:pt x="742516" y="32122"/>
                </a:lnTo>
                <a:lnTo>
                  <a:pt x="745210" y="22123"/>
                </a:lnTo>
                <a:lnTo>
                  <a:pt x="749668" y="11299"/>
                </a:lnTo>
                <a:lnTo>
                  <a:pt x="748631" y="1898"/>
                </a:lnTo>
                <a:lnTo>
                  <a:pt x="741096" y="1065"/>
                </a:lnTo>
                <a:lnTo>
                  <a:pt x="738202" y="600"/>
                </a:lnTo>
                <a:lnTo>
                  <a:pt x="734739" y="0"/>
                </a:lnTo>
                <a:close/>
              </a:path>
            </a:pathLst>
          </a:custGeom>
          <a:solidFill>
            <a:srgbClr val="86A0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318914" y="5266206"/>
            <a:ext cx="749935" cy="84455"/>
          </a:xfrm>
          <a:custGeom>
            <a:avLst/>
            <a:gdLst/>
            <a:ahLst/>
            <a:cxnLst/>
            <a:rect l="l" t="t" r="r" b="b"/>
            <a:pathLst>
              <a:path w="749934" h="84454">
                <a:moveTo>
                  <a:pt x="745224" y="83822"/>
                </a:moveTo>
                <a:lnTo>
                  <a:pt x="742879" y="71662"/>
                </a:lnTo>
                <a:lnTo>
                  <a:pt x="741274" y="58517"/>
                </a:lnTo>
                <a:lnTo>
                  <a:pt x="741179" y="44795"/>
                </a:lnTo>
                <a:lnTo>
                  <a:pt x="742516" y="32122"/>
                </a:lnTo>
                <a:lnTo>
                  <a:pt x="745210" y="22123"/>
                </a:lnTo>
                <a:lnTo>
                  <a:pt x="749668" y="11299"/>
                </a:lnTo>
                <a:lnTo>
                  <a:pt x="748631" y="1898"/>
                </a:lnTo>
                <a:lnTo>
                  <a:pt x="742897" y="1265"/>
                </a:lnTo>
                <a:lnTo>
                  <a:pt x="741096" y="1065"/>
                </a:lnTo>
                <a:lnTo>
                  <a:pt x="738202" y="600"/>
                </a:lnTo>
                <a:lnTo>
                  <a:pt x="734739" y="0"/>
                </a:lnTo>
                <a:lnTo>
                  <a:pt x="0" y="0"/>
                </a:lnTo>
                <a:lnTo>
                  <a:pt x="0" y="84413"/>
                </a:lnTo>
                <a:lnTo>
                  <a:pt x="745322" y="84413"/>
                </a:lnTo>
                <a:lnTo>
                  <a:pt x="745280" y="84213"/>
                </a:lnTo>
                <a:lnTo>
                  <a:pt x="745257" y="84023"/>
                </a:lnTo>
                <a:lnTo>
                  <a:pt x="745224" y="8382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318914" y="5266206"/>
            <a:ext cx="749668" cy="8441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318914" y="5266206"/>
            <a:ext cx="749935" cy="84455"/>
          </a:xfrm>
          <a:custGeom>
            <a:avLst/>
            <a:gdLst/>
            <a:ahLst/>
            <a:cxnLst/>
            <a:rect l="l" t="t" r="r" b="b"/>
            <a:pathLst>
              <a:path w="749934" h="84454">
                <a:moveTo>
                  <a:pt x="745224" y="83822"/>
                </a:moveTo>
                <a:lnTo>
                  <a:pt x="742879" y="71662"/>
                </a:lnTo>
                <a:lnTo>
                  <a:pt x="741274" y="58517"/>
                </a:lnTo>
                <a:lnTo>
                  <a:pt x="741179" y="44795"/>
                </a:lnTo>
                <a:lnTo>
                  <a:pt x="742516" y="32122"/>
                </a:lnTo>
                <a:lnTo>
                  <a:pt x="745210" y="22123"/>
                </a:lnTo>
                <a:lnTo>
                  <a:pt x="749668" y="11299"/>
                </a:lnTo>
                <a:lnTo>
                  <a:pt x="748631" y="1898"/>
                </a:lnTo>
                <a:lnTo>
                  <a:pt x="742897" y="1265"/>
                </a:lnTo>
                <a:lnTo>
                  <a:pt x="741096" y="1065"/>
                </a:lnTo>
                <a:lnTo>
                  <a:pt x="738202" y="600"/>
                </a:lnTo>
                <a:lnTo>
                  <a:pt x="734739" y="0"/>
                </a:lnTo>
                <a:lnTo>
                  <a:pt x="0" y="0"/>
                </a:lnTo>
                <a:lnTo>
                  <a:pt x="0" y="84413"/>
                </a:lnTo>
                <a:lnTo>
                  <a:pt x="745322" y="84413"/>
                </a:lnTo>
                <a:lnTo>
                  <a:pt x="745280" y="84213"/>
                </a:lnTo>
                <a:lnTo>
                  <a:pt x="745257" y="84023"/>
                </a:lnTo>
                <a:lnTo>
                  <a:pt x="745224" y="8382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318914" y="5365602"/>
            <a:ext cx="747395" cy="0"/>
          </a:xfrm>
          <a:custGeom>
            <a:avLst/>
            <a:gdLst/>
            <a:ahLst/>
            <a:cxnLst/>
            <a:rect l="l" t="t" r="r" b="b"/>
            <a:pathLst>
              <a:path w="747395">
                <a:moveTo>
                  <a:pt x="0" y="0"/>
                </a:moveTo>
                <a:lnTo>
                  <a:pt x="747018" y="0"/>
                </a:lnTo>
              </a:path>
            </a:pathLst>
          </a:custGeom>
          <a:ln w="29965">
            <a:solidFill>
              <a:srgbClr val="86A0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318914" y="5350620"/>
            <a:ext cx="747395" cy="30480"/>
          </a:xfrm>
          <a:custGeom>
            <a:avLst/>
            <a:gdLst/>
            <a:ahLst/>
            <a:cxnLst/>
            <a:rect l="l" t="t" r="r" b="b"/>
            <a:pathLst>
              <a:path w="747395" h="30479">
                <a:moveTo>
                  <a:pt x="745322" y="0"/>
                </a:moveTo>
                <a:lnTo>
                  <a:pt x="0" y="0"/>
                </a:lnTo>
                <a:lnTo>
                  <a:pt x="0" y="29965"/>
                </a:lnTo>
                <a:lnTo>
                  <a:pt x="744680" y="29965"/>
                </a:lnTo>
                <a:lnTo>
                  <a:pt x="746330" y="25410"/>
                </a:lnTo>
                <a:lnTo>
                  <a:pt x="747018" y="18504"/>
                </a:lnTo>
                <a:lnTo>
                  <a:pt x="746698" y="9837"/>
                </a:lnTo>
                <a:lnTo>
                  <a:pt x="745322" y="0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318914" y="5350620"/>
            <a:ext cx="747018" cy="299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318914" y="5350620"/>
            <a:ext cx="747395" cy="30480"/>
          </a:xfrm>
          <a:custGeom>
            <a:avLst/>
            <a:gdLst/>
            <a:ahLst/>
            <a:cxnLst/>
            <a:rect l="l" t="t" r="r" b="b"/>
            <a:pathLst>
              <a:path w="747395" h="30479">
                <a:moveTo>
                  <a:pt x="745322" y="0"/>
                </a:moveTo>
                <a:lnTo>
                  <a:pt x="0" y="0"/>
                </a:lnTo>
                <a:lnTo>
                  <a:pt x="0" y="29965"/>
                </a:lnTo>
                <a:lnTo>
                  <a:pt x="744680" y="29965"/>
                </a:lnTo>
                <a:lnTo>
                  <a:pt x="746330" y="25410"/>
                </a:lnTo>
                <a:lnTo>
                  <a:pt x="747018" y="18504"/>
                </a:lnTo>
                <a:lnTo>
                  <a:pt x="746698" y="9837"/>
                </a:lnTo>
                <a:lnTo>
                  <a:pt x="745322" y="0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318913" y="5238612"/>
            <a:ext cx="741045" cy="0"/>
          </a:xfrm>
          <a:custGeom>
            <a:avLst/>
            <a:gdLst/>
            <a:ahLst/>
            <a:cxnLst/>
            <a:rect l="l" t="t" r="r" b="b"/>
            <a:pathLst>
              <a:path w="741045">
                <a:moveTo>
                  <a:pt x="0" y="0"/>
                </a:moveTo>
                <a:lnTo>
                  <a:pt x="740975" y="0"/>
                </a:lnTo>
              </a:path>
            </a:pathLst>
          </a:custGeom>
          <a:ln w="55193">
            <a:solidFill>
              <a:srgbClr val="86A0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318913" y="5211016"/>
            <a:ext cx="741045" cy="55244"/>
          </a:xfrm>
          <a:custGeom>
            <a:avLst/>
            <a:gdLst/>
            <a:ahLst/>
            <a:cxnLst/>
            <a:rect l="l" t="t" r="r" b="b"/>
            <a:pathLst>
              <a:path w="741045" h="55245">
                <a:moveTo>
                  <a:pt x="706970" y="49501"/>
                </a:moveTo>
                <a:lnTo>
                  <a:pt x="697071" y="45793"/>
                </a:lnTo>
                <a:lnTo>
                  <a:pt x="688966" y="39965"/>
                </a:lnTo>
                <a:lnTo>
                  <a:pt x="683492" y="32820"/>
                </a:lnTo>
                <a:lnTo>
                  <a:pt x="681482" y="25162"/>
                </a:lnTo>
                <a:lnTo>
                  <a:pt x="683880" y="17896"/>
                </a:lnTo>
                <a:lnTo>
                  <a:pt x="690408" y="11800"/>
                </a:lnTo>
                <a:lnTo>
                  <a:pt x="700066" y="7512"/>
                </a:lnTo>
                <a:lnTo>
                  <a:pt x="711857" y="5672"/>
                </a:lnTo>
                <a:lnTo>
                  <a:pt x="725246" y="5254"/>
                </a:lnTo>
                <a:lnTo>
                  <a:pt x="731607" y="5053"/>
                </a:lnTo>
                <a:lnTo>
                  <a:pt x="736992" y="3127"/>
                </a:lnTo>
                <a:lnTo>
                  <a:pt x="740975" y="0"/>
                </a:lnTo>
                <a:lnTo>
                  <a:pt x="0" y="0"/>
                </a:lnTo>
                <a:lnTo>
                  <a:pt x="0" y="55193"/>
                </a:lnTo>
                <a:lnTo>
                  <a:pt x="734753" y="55193"/>
                </a:lnTo>
                <a:lnTo>
                  <a:pt x="728562" y="54039"/>
                </a:lnTo>
                <a:lnTo>
                  <a:pt x="721624" y="52658"/>
                </a:lnTo>
                <a:lnTo>
                  <a:pt x="714306" y="51121"/>
                </a:lnTo>
                <a:lnTo>
                  <a:pt x="706970" y="4950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318913" y="5211016"/>
            <a:ext cx="740975" cy="5519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318913" y="5211016"/>
            <a:ext cx="741045" cy="55244"/>
          </a:xfrm>
          <a:custGeom>
            <a:avLst/>
            <a:gdLst/>
            <a:ahLst/>
            <a:cxnLst/>
            <a:rect l="l" t="t" r="r" b="b"/>
            <a:pathLst>
              <a:path w="741045" h="55245">
                <a:moveTo>
                  <a:pt x="706970" y="49501"/>
                </a:moveTo>
                <a:lnTo>
                  <a:pt x="697071" y="45793"/>
                </a:lnTo>
                <a:lnTo>
                  <a:pt x="688966" y="39965"/>
                </a:lnTo>
                <a:lnTo>
                  <a:pt x="683492" y="32820"/>
                </a:lnTo>
                <a:lnTo>
                  <a:pt x="681482" y="25162"/>
                </a:lnTo>
                <a:lnTo>
                  <a:pt x="683880" y="17896"/>
                </a:lnTo>
                <a:lnTo>
                  <a:pt x="690408" y="11800"/>
                </a:lnTo>
                <a:lnTo>
                  <a:pt x="700066" y="7512"/>
                </a:lnTo>
                <a:lnTo>
                  <a:pt x="711857" y="5672"/>
                </a:lnTo>
                <a:lnTo>
                  <a:pt x="725246" y="5254"/>
                </a:lnTo>
                <a:lnTo>
                  <a:pt x="731607" y="5053"/>
                </a:lnTo>
                <a:lnTo>
                  <a:pt x="736992" y="3127"/>
                </a:lnTo>
                <a:lnTo>
                  <a:pt x="740975" y="0"/>
                </a:lnTo>
                <a:lnTo>
                  <a:pt x="0" y="0"/>
                </a:lnTo>
                <a:lnTo>
                  <a:pt x="0" y="55193"/>
                </a:lnTo>
                <a:lnTo>
                  <a:pt x="734753" y="55193"/>
                </a:lnTo>
                <a:lnTo>
                  <a:pt x="728562" y="54039"/>
                </a:lnTo>
                <a:lnTo>
                  <a:pt x="721624" y="52658"/>
                </a:lnTo>
                <a:lnTo>
                  <a:pt x="714306" y="51121"/>
                </a:lnTo>
                <a:lnTo>
                  <a:pt x="706970" y="4950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318906" y="7008200"/>
            <a:ext cx="751840" cy="60960"/>
          </a:xfrm>
          <a:custGeom>
            <a:avLst/>
            <a:gdLst/>
            <a:ahLst/>
            <a:cxnLst/>
            <a:rect l="l" t="t" r="r" b="b"/>
            <a:pathLst>
              <a:path w="751840" h="60959">
                <a:moveTo>
                  <a:pt x="751739" y="0"/>
                </a:moveTo>
                <a:lnTo>
                  <a:pt x="0" y="0"/>
                </a:lnTo>
                <a:lnTo>
                  <a:pt x="0" y="60852"/>
                </a:lnTo>
                <a:lnTo>
                  <a:pt x="747784" y="60852"/>
                </a:lnTo>
                <a:lnTo>
                  <a:pt x="744805" y="56645"/>
                </a:lnTo>
                <a:lnTo>
                  <a:pt x="741683" y="52861"/>
                </a:lnTo>
                <a:lnTo>
                  <a:pt x="739402" y="50962"/>
                </a:lnTo>
                <a:lnTo>
                  <a:pt x="737617" y="46701"/>
                </a:lnTo>
                <a:lnTo>
                  <a:pt x="737894" y="39377"/>
                </a:lnTo>
                <a:lnTo>
                  <a:pt x="740082" y="30022"/>
                </a:lnTo>
                <a:lnTo>
                  <a:pt x="744033" y="19666"/>
                </a:lnTo>
                <a:lnTo>
                  <a:pt x="746504" y="14268"/>
                </a:lnTo>
                <a:lnTo>
                  <a:pt x="749194" y="7334"/>
                </a:lnTo>
                <a:lnTo>
                  <a:pt x="751739" y="0"/>
                </a:lnTo>
                <a:close/>
              </a:path>
            </a:pathLst>
          </a:custGeom>
          <a:solidFill>
            <a:srgbClr val="F4C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318906" y="7008200"/>
            <a:ext cx="751840" cy="60960"/>
          </a:xfrm>
          <a:custGeom>
            <a:avLst/>
            <a:gdLst/>
            <a:ahLst/>
            <a:cxnLst/>
            <a:rect l="l" t="t" r="r" b="b"/>
            <a:pathLst>
              <a:path w="751840" h="60959">
                <a:moveTo>
                  <a:pt x="739402" y="50962"/>
                </a:moveTo>
                <a:lnTo>
                  <a:pt x="737617" y="46701"/>
                </a:lnTo>
                <a:lnTo>
                  <a:pt x="737894" y="39377"/>
                </a:lnTo>
                <a:lnTo>
                  <a:pt x="740082" y="30022"/>
                </a:lnTo>
                <a:lnTo>
                  <a:pt x="744033" y="19666"/>
                </a:lnTo>
                <a:lnTo>
                  <a:pt x="746504" y="14268"/>
                </a:lnTo>
                <a:lnTo>
                  <a:pt x="749194" y="7334"/>
                </a:lnTo>
                <a:lnTo>
                  <a:pt x="751739" y="0"/>
                </a:lnTo>
                <a:lnTo>
                  <a:pt x="0" y="0"/>
                </a:lnTo>
                <a:lnTo>
                  <a:pt x="0" y="60852"/>
                </a:lnTo>
                <a:lnTo>
                  <a:pt x="747784" y="60852"/>
                </a:lnTo>
                <a:lnTo>
                  <a:pt x="744805" y="56645"/>
                </a:lnTo>
                <a:lnTo>
                  <a:pt x="741683" y="52861"/>
                </a:lnTo>
                <a:lnTo>
                  <a:pt x="739402" y="5096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318906" y="7008200"/>
            <a:ext cx="751739" cy="6085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318906" y="7008200"/>
            <a:ext cx="751840" cy="60960"/>
          </a:xfrm>
          <a:custGeom>
            <a:avLst/>
            <a:gdLst/>
            <a:ahLst/>
            <a:cxnLst/>
            <a:rect l="l" t="t" r="r" b="b"/>
            <a:pathLst>
              <a:path w="751840" h="60959">
                <a:moveTo>
                  <a:pt x="739402" y="50962"/>
                </a:moveTo>
                <a:lnTo>
                  <a:pt x="737617" y="46701"/>
                </a:lnTo>
                <a:lnTo>
                  <a:pt x="737894" y="39377"/>
                </a:lnTo>
                <a:lnTo>
                  <a:pt x="740082" y="30022"/>
                </a:lnTo>
                <a:lnTo>
                  <a:pt x="744033" y="19666"/>
                </a:lnTo>
                <a:lnTo>
                  <a:pt x="746504" y="14268"/>
                </a:lnTo>
                <a:lnTo>
                  <a:pt x="749194" y="7334"/>
                </a:lnTo>
                <a:lnTo>
                  <a:pt x="751739" y="0"/>
                </a:lnTo>
                <a:lnTo>
                  <a:pt x="0" y="0"/>
                </a:lnTo>
                <a:lnTo>
                  <a:pt x="0" y="60852"/>
                </a:lnTo>
                <a:lnTo>
                  <a:pt x="747784" y="60852"/>
                </a:lnTo>
                <a:lnTo>
                  <a:pt x="744805" y="56645"/>
                </a:lnTo>
                <a:lnTo>
                  <a:pt x="741683" y="52861"/>
                </a:lnTo>
                <a:lnTo>
                  <a:pt x="739402" y="5096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318908" y="5041655"/>
            <a:ext cx="750273" cy="16936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318908" y="5041655"/>
            <a:ext cx="750570" cy="169545"/>
          </a:xfrm>
          <a:custGeom>
            <a:avLst/>
            <a:gdLst/>
            <a:ahLst/>
            <a:cxnLst/>
            <a:rect l="l" t="t" r="r" b="b"/>
            <a:pathLst>
              <a:path w="750570" h="169545">
                <a:moveTo>
                  <a:pt x="744042" y="107645"/>
                </a:moveTo>
                <a:lnTo>
                  <a:pt x="745383" y="101048"/>
                </a:lnTo>
                <a:lnTo>
                  <a:pt x="745611" y="92515"/>
                </a:lnTo>
                <a:lnTo>
                  <a:pt x="744765" y="83144"/>
                </a:lnTo>
                <a:lnTo>
                  <a:pt x="742883" y="74031"/>
                </a:lnTo>
                <a:lnTo>
                  <a:pt x="740633" y="64758"/>
                </a:lnTo>
                <a:lnTo>
                  <a:pt x="738791" y="54894"/>
                </a:lnTo>
                <a:lnTo>
                  <a:pt x="737546" y="45623"/>
                </a:lnTo>
                <a:lnTo>
                  <a:pt x="737089" y="38127"/>
                </a:lnTo>
                <a:lnTo>
                  <a:pt x="737272" y="30731"/>
                </a:lnTo>
                <a:lnTo>
                  <a:pt x="737771" y="21710"/>
                </a:lnTo>
                <a:lnTo>
                  <a:pt x="738513" y="12211"/>
                </a:lnTo>
                <a:lnTo>
                  <a:pt x="739426" y="3383"/>
                </a:lnTo>
                <a:lnTo>
                  <a:pt x="739537" y="2280"/>
                </a:lnTo>
                <a:lnTo>
                  <a:pt x="739723" y="1154"/>
                </a:lnTo>
                <a:lnTo>
                  <a:pt x="739905" y="0"/>
                </a:lnTo>
                <a:lnTo>
                  <a:pt x="0" y="0"/>
                </a:lnTo>
                <a:lnTo>
                  <a:pt x="0" y="169363"/>
                </a:lnTo>
                <a:lnTo>
                  <a:pt x="740966" y="169363"/>
                </a:lnTo>
                <a:lnTo>
                  <a:pt x="747467" y="164299"/>
                </a:lnTo>
                <a:lnTo>
                  <a:pt x="750273" y="156090"/>
                </a:lnTo>
                <a:lnTo>
                  <a:pt x="747532" y="147039"/>
                </a:lnTo>
                <a:lnTo>
                  <a:pt x="744749" y="135680"/>
                </a:lnTo>
                <a:lnTo>
                  <a:pt x="743166" y="124464"/>
                </a:lnTo>
                <a:lnTo>
                  <a:pt x="742894" y="114687"/>
                </a:lnTo>
                <a:lnTo>
                  <a:pt x="744042" y="10764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318905" y="7069053"/>
            <a:ext cx="765175" cy="303530"/>
          </a:xfrm>
          <a:custGeom>
            <a:avLst/>
            <a:gdLst/>
            <a:ahLst/>
            <a:cxnLst/>
            <a:rect l="l" t="t" r="r" b="b"/>
            <a:pathLst>
              <a:path w="765175" h="303529">
                <a:moveTo>
                  <a:pt x="760363" y="298383"/>
                </a:moveTo>
                <a:lnTo>
                  <a:pt x="763783" y="293347"/>
                </a:lnTo>
                <a:lnTo>
                  <a:pt x="764812" y="288577"/>
                </a:lnTo>
                <a:lnTo>
                  <a:pt x="762578" y="285566"/>
                </a:lnTo>
                <a:lnTo>
                  <a:pt x="760336" y="279956"/>
                </a:lnTo>
                <a:lnTo>
                  <a:pt x="759372" y="271534"/>
                </a:lnTo>
                <a:lnTo>
                  <a:pt x="759721" y="261439"/>
                </a:lnTo>
                <a:lnTo>
                  <a:pt x="761419" y="250807"/>
                </a:lnTo>
                <a:lnTo>
                  <a:pt x="761933" y="240090"/>
                </a:lnTo>
                <a:lnTo>
                  <a:pt x="759047" y="229744"/>
                </a:lnTo>
                <a:lnTo>
                  <a:pt x="753290" y="220950"/>
                </a:lnTo>
                <a:lnTo>
                  <a:pt x="745192" y="214890"/>
                </a:lnTo>
                <a:lnTo>
                  <a:pt x="738209" y="209018"/>
                </a:lnTo>
                <a:lnTo>
                  <a:pt x="735458" y="200744"/>
                </a:lnTo>
                <a:lnTo>
                  <a:pt x="737018" y="191166"/>
                </a:lnTo>
                <a:lnTo>
                  <a:pt x="742967" y="181383"/>
                </a:lnTo>
                <a:lnTo>
                  <a:pt x="745122" y="178884"/>
                </a:lnTo>
                <a:lnTo>
                  <a:pt x="752521" y="168092"/>
                </a:lnTo>
                <a:lnTo>
                  <a:pt x="758061" y="155771"/>
                </a:lnTo>
                <a:lnTo>
                  <a:pt x="761204" y="143444"/>
                </a:lnTo>
                <a:lnTo>
                  <a:pt x="761410" y="132631"/>
                </a:lnTo>
                <a:lnTo>
                  <a:pt x="759606" y="122993"/>
                </a:lnTo>
                <a:lnTo>
                  <a:pt x="757260" y="113881"/>
                </a:lnTo>
                <a:lnTo>
                  <a:pt x="754674" y="106327"/>
                </a:lnTo>
                <a:lnTo>
                  <a:pt x="752153" y="101362"/>
                </a:lnTo>
                <a:lnTo>
                  <a:pt x="748952" y="96899"/>
                </a:lnTo>
                <a:lnTo>
                  <a:pt x="750520" y="86973"/>
                </a:lnTo>
                <a:lnTo>
                  <a:pt x="755630" y="79313"/>
                </a:lnTo>
                <a:lnTo>
                  <a:pt x="759047" y="72184"/>
                </a:lnTo>
                <a:lnTo>
                  <a:pt x="761495" y="63038"/>
                </a:lnTo>
                <a:lnTo>
                  <a:pt x="762747" y="53056"/>
                </a:lnTo>
                <a:lnTo>
                  <a:pt x="762578" y="43419"/>
                </a:lnTo>
                <a:lnTo>
                  <a:pt x="751772" y="5826"/>
                </a:lnTo>
                <a:lnTo>
                  <a:pt x="747784" y="0"/>
                </a:lnTo>
                <a:lnTo>
                  <a:pt x="0" y="0"/>
                </a:lnTo>
                <a:lnTo>
                  <a:pt x="0" y="30298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8460475" y="7366015"/>
            <a:ext cx="438784" cy="927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00" spc="25" dirty="0">
                <a:solidFill>
                  <a:srgbClr val="040505"/>
                </a:solidFill>
                <a:latin typeface="Myriad Pro"/>
                <a:cs typeface="Myriad Pro"/>
              </a:rPr>
              <a:t>base not</a:t>
            </a:r>
            <a:r>
              <a:rPr sz="400" spc="-65" dirty="0">
                <a:solidFill>
                  <a:srgbClr val="040505"/>
                </a:solidFill>
                <a:latin typeface="Myriad Pro"/>
                <a:cs typeface="Myriad Pro"/>
              </a:rPr>
              <a:t> </a:t>
            </a:r>
            <a:r>
              <a:rPr sz="400" spc="25" dirty="0">
                <a:solidFill>
                  <a:srgbClr val="040505"/>
                </a:solidFill>
                <a:latin typeface="Myriad Pro"/>
                <a:cs typeface="Myriad Pro"/>
              </a:rPr>
              <a:t>reached</a:t>
            </a:r>
            <a:endParaRPr sz="400">
              <a:latin typeface="Myriad Pro"/>
              <a:cs typeface="Myriad Pro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8317974" y="7505427"/>
            <a:ext cx="328259" cy="1531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317978" y="7505427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72"/>
                </a:moveTo>
                <a:lnTo>
                  <a:pt x="0" y="153172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7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317974" y="7505427"/>
            <a:ext cx="328259" cy="1531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317978" y="7505427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72"/>
                </a:moveTo>
                <a:lnTo>
                  <a:pt x="0" y="153172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72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317974" y="7725335"/>
            <a:ext cx="328259" cy="15318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317978" y="7725335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82"/>
                </a:moveTo>
                <a:lnTo>
                  <a:pt x="0" y="153182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8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317978" y="7725335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82"/>
                </a:moveTo>
                <a:lnTo>
                  <a:pt x="0" y="153182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8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535775" y="8131037"/>
            <a:ext cx="328236" cy="15319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535775" y="8131037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91"/>
                </a:moveTo>
                <a:lnTo>
                  <a:pt x="0" y="153191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9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535775" y="8131037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91"/>
                </a:moveTo>
                <a:lnTo>
                  <a:pt x="0" y="153191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9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317974" y="7924975"/>
            <a:ext cx="328259" cy="15319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317978" y="7924975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91"/>
                </a:moveTo>
                <a:lnTo>
                  <a:pt x="0" y="153191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9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317978" y="7924975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91"/>
                </a:moveTo>
                <a:lnTo>
                  <a:pt x="0" y="153191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9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535775" y="7501704"/>
            <a:ext cx="328236" cy="1531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535775" y="7501704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82"/>
                </a:moveTo>
                <a:lnTo>
                  <a:pt x="0" y="153182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8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535775" y="7501704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82"/>
                </a:moveTo>
                <a:lnTo>
                  <a:pt x="0" y="153182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8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535775" y="7711495"/>
            <a:ext cx="328236" cy="1531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535775" y="7711495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82"/>
                </a:moveTo>
                <a:lnTo>
                  <a:pt x="0" y="153182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8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535775" y="7711495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82"/>
                </a:moveTo>
                <a:lnTo>
                  <a:pt x="0" y="153182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8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535775" y="7931401"/>
            <a:ext cx="328236" cy="1531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535775" y="7931402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36" y="153172"/>
                </a:moveTo>
                <a:lnTo>
                  <a:pt x="0" y="153172"/>
                </a:lnTo>
                <a:lnTo>
                  <a:pt x="0" y="0"/>
                </a:lnTo>
                <a:lnTo>
                  <a:pt x="328236" y="0"/>
                </a:lnTo>
                <a:lnTo>
                  <a:pt x="328236" y="153172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9929600" y="7514095"/>
            <a:ext cx="58991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Cherty</a:t>
            </a:r>
            <a:r>
              <a:rPr sz="600" spc="-3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limestone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9929600" y="7936136"/>
            <a:ext cx="56197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Cherty</a:t>
            </a:r>
            <a:r>
              <a:rPr sz="600" spc="-3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dolomite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9929600" y="7706514"/>
            <a:ext cx="32893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Dolomite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8701654" y="7939378"/>
            <a:ext cx="36766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Limestone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8317974" y="8124866"/>
            <a:ext cx="328259" cy="15319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317978" y="8124866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91"/>
                </a:moveTo>
                <a:lnTo>
                  <a:pt x="0" y="153191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91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317978" y="8124866"/>
            <a:ext cx="328295" cy="153670"/>
          </a:xfrm>
          <a:custGeom>
            <a:avLst/>
            <a:gdLst/>
            <a:ahLst/>
            <a:cxnLst/>
            <a:rect l="l" t="t" r="r" b="b"/>
            <a:pathLst>
              <a:path w="328295" h="153670">
                <a:moveTo>
                  <a:pt x="328259" y="153191"/>
                </a:moveTo>
                <a:lnTo>
                  <a:pt x="0" y="153191"/>
                </a:lnTo>
                <a:lnTo>
                  <a:pt x="0" y="0"/>
                </a:lnTo>
                <a:lnTo>
                  <a:pt x="328259" y="0"/>
                </a:lnTo>
                <a:lnTo>
                  <a:pt x="328259" y="15319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7837077" y="8145495"/>
            <a:ext cx="2990215" cy="5257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64235">
              <a:lnSpc>
                <a:spcPct val="100000"/>
              </a:lnSpc>
              <a:spcBef>
                <a:spcPts val="135"/>
              </a:spcBef>
              <a:tabLst>
                <a:tab pos="2092325" algn="l"/>
              </a:tabLst>
            </a:pPr>
            <a:r>
              <a:rPr sz="900" spc="15" baseline="4629" dirty="0">
                <a:solidFill>
                  <a:srgbClr val="1D1718"/>
                </a:solidFill>
                <a:latin typeface="Myriad Pro"/>
                <a:cs typeface="Myriad Pro"/>
              </a:rPr>
              <a:t>Oölitic</a:t>
            </a:r>
            <a:r>
              <a:rPr sz="900" spc="22" baseline="4629" dirty="0">
                <a:solidFill>
                  <a:srgbClr val="1D1718"/>
                </a:solidFill>
                <a:latin typeface="Myriad Pro"/>
                <a:cs typeface="Myriad Pro"/>
              </a:rPr>
              <a:t> limestone	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Breccia</a:t>
            </a:r>
            <a:endParaRPr sz="600">
              <a:latin typeface="Myriad Pro"/>
              <a:cs typeface="Myriad Pr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5080">
              <a:lnSpc>
                <a:spcPct val="103499"/>
              </a:lnSpc>
              <a:spcBef>
                <a:spcPts val="5"/>
              </a:spcBef>
            </a:pPr>
            <a:r>
              <a:rPr sz="850" b="1" i="1" spc="10" dirty="0">
                <a:solidFill>
                  <a:srgbClr val="231F20"/>
                </a:solidFill>
                <a:latin typeface="Myriad Pro Bold"/>
                <a:cs typeface="Myriad Pro Bold"/>
              </a:rPr>
              <a:t>Figure 2. </a:t>
            </a:r>
            <a:r>
              <a:rPr sz="850" i="1" spc="5" dirty="0">
                <a:solidFill>
                  <a:srgbClr val="231F20"/>
                </a:solidFill>
                <a:latin typeface="Myriad Pro"/>
                <a:cs typeface="Myriad Pro"/>
              </a:rPr>
              <a:t>Stratigraphic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succession near </a:t>
            </a:r>
            <a:r>
              <a:rPr sz="850" i="1" spc="40" dirty="0">
                <a:solidFill>
                  <a:srgbClr val="231F20"/>
                </a:solidFill>
                <a:latin typeface="Myriad Pro"/>
                <a:cs typeface="Myriad Pro"/>
              </a:rPr>
              <a:t>Spring eld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in</a:t>
            </a:r>
            <a:r>
              <a:rPr sz="850" i="1" spc="-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southwestern  Missouri (modifed from Thomson,</a:t>
            </a:r>
            <a:r>
              <a:rPr sz="850" i="1" spc="-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850" i="1" spc="10" dirty="0">
                <a:solidFill>
                  <a:srgbClr val="231F20"/>
                </a:solidFill>
                <a:latin typeface="Myriad Pro"/>
                <a:cs typeface="Myriad Pro"/>
              </a:rPr>
              <a:t>1986).</a:t>
            </a:r>
            <a:endParaRPr sz="850">
              <a:latin typeface="Myriad Pro"/>
              <a:cs typeface="Myriad Pro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701671" y="7730105"/>
            <a:ext cx="65468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Siltstone </a:t>
            </a:r>
            <a:r>
              <a:rPr sz="600" spc="20" dirty="0">
                <a:solidFill>
                  <a:srgbClr val="1D1718"/>
                </a:solidFill>
                <a:latin typeface="Myriad Pro"/>
                <a:cs typeface="Myriad Pro"/>
              </a:rPr>
              <a:t>and</a:t>
            </a:r>
            <a:r>
              <a:rPr sz="600" spc="-65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Shale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701671" y="7500484"/>
            <a:ext cx="371475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1D1718"/>
                </a:solidFill>
                <a:latin typeface="Myriad Pro"/>
                <a:cs typeface="Myriad Pro"/>
              </a:rPr>
              <a:t>Sandstone</a:t>
            </a:r>
            <a:endParaRPr sz="600">
              <a:latin typeface="Myriad Pro"/>
              <a:cs typeface="Myriad Pro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8109105" y="7452641"/>
            <a:ext cx="2558415" cy="874394"/>
          </a:xfrm>
          <a:custGeom>
            <a:avLst/>
            <a:gdLst/>
            <a:ahLst/>
            <a:cxnLst/>
            <a:rect l="l" t="t" r="r" b="b"/>
            <a:pathLst>
              <a:path w="2558415" h="874395">
                <a:moveTo>
                  <a:pt x="2558246" y="0"/>
                </a:moveTo>
                <a:lnTo>
                  <a:pt x="0" y="0"/>
                </a:lnTo>
                <a:lnTo>
                  <a:pt x="0" y="874300"/>
                </a:lnTo>
                <a:lnTo>
                  <a:pt x="2558246" y="874300"/>
                </a:lnTo>
                <a:lnTo>
                  <a:pt x="2558246" y="0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318909" y="3827032"/>
            <a:ext cx="753664" cy="3874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318909" y="3827032"/>
            <a:ext cx="753745" cy="39370"/>
          </a:xfrm>
          <a:custGeom>
            <a:avLst/>
            <a:gdLst/>
            <a:ahLst/>
            <a:cxnLst/>
            <a:rect l="l" t="t" r="r" b="b"/>
            <a:pathLst>
              <a:path w="753745" h="39370">
                <a:moveTo>
                  <a:pt x="725497" y="28068"/>
                </a:moveTo>
                <a:lnTo>
                  <a:pt x="727805" y="18798"/>
                </a:lnTo>
                <a:lnTo>
                  <a:pt x="735023" y="15434"/>
                </a:lnTo>
                <a:lnTo>
                  <a:pt x="744211" y="9711"/>
                </a:lnTo>
                <a:lnTo>
                  <a:pt x="750563" y="3821"/>
                </a:lnTo>
                <a:lnTo>
                  <a:pt x="753664" y="0"/>
                </a:lnTo>
                <a:lnTo>
                  <a:pt x="753098" y="481"/>
                </a:lnTo>
                <a:lnTo>
                  <a:pt x="0" y="481"/>
                </a:lnTo>
                <a:lnTo>
                  <a:pt x="0" y="38749"/>
                </a:lnTo>
                <a:lnTo>
                  <a:pt x="725399" y="38749"/>
                </a:lnTo>
                <a:lnTo>
                  <a:pt x="725450" y="28441"/>
                </a:lnTo>
                <a:lnTo>
                  <a:pt x="725450" y="28241"/>
                </a:lnTo>
                <a:lnTo>
                  <a:pt x="725497" y="28068"/>
                </a:lnTo>
                <a:close/>
              </a:path>
            </a:pathLst>
          </a:custGeom>
          <a:ln w="3175">
            <a:solidFill>
              <a:srgbClr val="1F22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474275" y="5529345"/>
            <a:ext cx="603250" cy="73025"/>
          </a:xfrm>
          <a:custGeom>
            <a:avLst/>
            <a:gdLst/>
            <a:ahLst/>
            <a:cxnLst/>
            <a:rect l="l" t="t" r="r" b="b"/>
            <a:pathLst>
              <a:path w="603250" h="73025">
                <a:moveTo>
                  <a:pt x="121155" y="16129"/>
                </a:moveTo>
                <a:lnTo>
                  <a:pt x="19848" y="23631"/>
                </a:lnTo>
                <a:lnTo>
                  <a:pt x="0" y="29830"/>
                </a:lnTo>
                <a:lnTo>
                  <a:pt x="19848" y="40864"/>
                </a:lnTo>
                <a:lnTo>
                  <a:pt x="98645" y="40864"/>
                </a:lnTo>
                <a:lnTo>
                  <a:pt x="293715" y="44601"/>
                </a:lnTo>
                <a:lnTo>
                  <a:pt x="602760" y="72467"/>
                </a:lnTo>
                <a:lnTo>
                  <a:pt x="602653" y="71332"/>
                </a:lnTo>
                <a:lnTo>
                  <a:pt x="601704" y="59246"/>
                </a:lnTo>
                <a:lnTo>
                  <a:pt x="600966" y="45782"/>
                </a:lnTo>
                <a:lnTo>
                  <a:pt x="600464" y="32081"/>
                </a:lnTo>
                <a:lnTo>
                  <a:pt x="600280" y="19885"/>
                </a:lnTo>
                <a:lnTo>
                  <a:pt x="226189" y="19885"/>
                </a:lnTo>
                <a:lnTo>
                  <a:pt x="121155" y="16129"/>
                </a:lnTo>
                <a:close/>
              </a:path>
              <a:path w="603250" h="73025">
                <a:moveTo>
                  <a:pt x="346353" y="9562"/>
                </a:moveTo>
                <a:lnTo>
                  <a:pt x="319985" y="10149"/>
                </a:lnTo>
                <a:lnTo>
                  <a:pt x="226189" y="19885"/>
                </a:lnTo>
                <a:lnTo>
                  <a:pt x="600280" y="19885"/>
                </a:lnTo>
                <a:lnTo>
                  <a:pt x="600279" y="13954"/>
                </a:lnTo>
                <a:lnTo>
                  <a:pt x="416329" y="13954"/>
                </a:lnTo>
                <a:lnTo>
                  <a:pt x="387492" y="12797"/>
                </a:lnTo>
                <a:lnTo>
                  <a:pt x="373778" y="10638"/>
                </a:lnTo>
                <a:lnTo>
                  <a:pt x="362175" y="9643"/>
                </a:lnTo>
                <a:lnTo>
                  <a:pt x="346353" y="9562"/>
                </a:lnTo>
                <a:close/>
              </a:path>
              <a:path w="603250" h="73025">
                <a:moveTo>
                  <a:pt x="595779" y="0"/>
                </a:moveTo>
                <a:lnTo>
                  <a:pt x="511295" y="10149"/>
                </a:lnTo>
                <a:lnTo>
                  <a:pt x="495115" y="11087"/>
                </a:lnTo>
                <a:lnTo>
                  <a:pt x="457831" y="12869"/>
                </a:lnTo>
                <a:lnTo>
                  <a:pt x="416329" y="13954"/>
                </a:lnTo>
                <a:lnTo>
                  <a:pt x="600279" y="13954"/>
                </a:lnTo>
                <a:lnTo>
                  <a:pt x="600279" y="8776"/>
                </a:lnTo>
                <a:lnTo>
                  <a:pt x="598729" y="8776"/>
                </a:lnTo>
                <a:lnTo>
                  <a:pt x="597260" y="4369"/>
                </a:lnTo>
                <a:lnTo>
                  <a:pt x="595543" y="4369"/>
                </a:lnTo>
                <a:lnTo>
                  <a:pt x="595779" y="0"/>
                </a:lnTo>
                <a:close/>
              </a:path>
              <a:path w="603250" h="73025">
                <a:moveTo>
                  <a:pt x="600279" y="5160"/>
                </a:moveTo>
                <a:lnTo>
                  <a:pt x="598729" y="8776"/>
                </a:lnTo>
                <a:lnTo>
                  <a:pt x="600279" y="8776"/>
                </a:lnTo>
                <a:lnTo>
                  <a:pt x="600279" y="5160"/>
                </a:lnTo>
                <a:close/>
              </a:path>
              <a:path w="603250" h="73025">
                <a:moveTo>
                  <a:pt x="596051" y="2453"/>
                </a:moveTo>
                <a:lnTo>
                  <a:pt x="595543" y="4369"/>
                </a:lnTo>
                <a:lnTo>
                  <a:pt x="597260" y="4369"/>
                </a:lnTo>
                <a:lnTo>
                  <a:pt x="596812" y="3024"/>
                </a:lnTo>
                <a:lnTo>
                  <a:pt x="596051" y="2453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318908" y="6526487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>
                <a:moveTo>
                  <a:pt x="0" y="0"/>
                </a:moveTo>
                <a:lnTo>
                  <a:pt x="749966" y="0"/>
                </a:lnTo>
              </a:path>
            </a:pathLst>
          </a:custGeom>
          <a:ln w="55854">
            <a:solidFill>
              <a:srgbClr val="F5CE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318908" y="6498560"/>
            <a:ext cx="750570" cy="55880"/>
          </a:xfrm>
          <a:custGeom>
            <a:avLst/>
            <a:gdLst/>
            <a:ahLst/>
            <a:cxnLst/>
            <a:rect l="l" t="t" r="r" b="b"/>
            <a:pathLst>
              <a:path w="750570" h="55879">
                <a:moveTo>
                  <a:pt x="744051" y="16325"/>
                </a:moveTo>
                <a:lnTo>
                  <a:pt x="741280" y="25531"/>
                </a:lnTo>
                <a:lnTo>
                  <a:pt x="740574" y="36029"/>
                </a:lnTo>
                <a:lnTo>
                  <a:pt x="741897" y="46529"/>
                </a:lnTo>
                <a:lnTo>
                  <a:pt x="745215" y="55746"/>
                </a:lnTo>
                <a:lnTo>
                  <a:pt x="0" y="55854"/>
                </a:lnTo>
                <a:lnTo>
                  <a:pt x="0" y="0"/>
                </a:lnTo>
                <a:lnTo>
                  <a:pt x="749966" y="0"/>
                </a:lnTo>
                <a:lnTo>
                  <a:pt x="748151" y="6208"/>
                </a:lnTo>
                <a:lnTo>
                  <a:pt x="746099" y="11997"/>
                </a:lnTo>
                <a:lnTo>
                  <a:pt x="744051" y="1632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474275" y="5529345"/>
            <a:ext cx="602760" cy="7246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474275" y="5529345"/>
            <a:ext cx="603250" cy="73025"/>
          </a:xfrm>
          <a:custGeom>
            <a:avLst/>
            <a:gdLst/>
            <a:ahLst/>
            <a:cxnLst/>
            <a:rect l="l" t="t" r="r" b="b"/>
            <a:pathLst>
              <a:path w="603250" h="73025">
                <a:moveTo>
                  <a:pt x="596812" y="3024"/>
                </a:moveTo>
                <a:lnTo>
                  <a:pt x="598729" y="8776"/>
                </a:lnTo>
                <a:lnTo>
                  <a:pt x="600279" y="5160"/>
                </a:lnTo>
                <a:lnTo>
                  <a:pt x="600279" y="19810"/>
                </a:lnTo>
                <a:lnTo>
                  <a:pt x="601704" y="59246"/>
                </a:lnTo>
                <a:lnTo>
                  <a:pt x="602718" y="71923"/>
                </a:lnTo>
                <a:lnTo>
                  <a:pt x="602760" y="72467"/>
                </a:lnTo>
                <a:lnTo>
                  <a:pt x="293715" y="44601"/>
                </a:lnTo>
                <a:lnTo>
                  <a:pt x="244930" y="43498"/>
                </a:lnTo>
                <a:lnTo>
                  <a:pt x="98645" y="40864"/>
                </a:lnTo>
                <a:lnTo>
                  <a:pt x="19848" y="40864"/>
                </a:lnTo>
                <a:lnTo>
                  <a:pt x="0" y="29830"/>
                </a:lnTo>
                <a:lnTo>
                  <a:pt x="19848" y="23631"/>
                </a:lnTo>
                <a:lnTo>
                  <a:pt x="121155" y="16129"/>
                </a:lnTo>
                <a:lnTo>
                  <a:pt x="226189" y="19885"/>
                </a:lnTo>
                <a:lnTo>
                  <a:pt x="319985" y="10149"/>
                </a:lnTo>
                <a:lnTo>
                  <a:pt x="346353" y="9562"/>
                </a:lnTo>
                <a:lnTo>
                  <a:pt x="362175" y="9643"/>
                </a:lnTo>
                <a:lnTo>
                  <a:pt x="373778" y="10638"/>
                </a:lnTo>
                <a:lnTo>
                  <a:pt x="387492" y="12797"/>
                </a:lnTo>
                <a:lnTo>
                  <a:pt x="416329" y="13954"/>
                </a:lnTo>
                <a:lnTo>
                  <a:pt x="457831" y="12869"/>
                </a:lnTo>
                <a:lnTo>
                  <a:pt x="495115" y="11087"/>
                </a:lnTo>
                <a:lnTo>
                  <a:pt x="511295" y="10149"/>
                </a:lnTo>
                <a:lnTo>
                  <a:pt x="595779" y="0"/>
                </a:lnTo>
                <a:lnTo>
                  <a:pt x="595543" y="4369"/>
                </a:lnTo>
                <a:lnTo>
                  <a:pt x="595631" y="4044"/>
                </a:lnTo>
                <a:lnTo>
                  <a:pt x="596051" y="2453"/>
                </a:lnTo>
                <a:lnTo>
                  <a:pt x="596812" y="3024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318908" y="6498560"/>
            <a:ext cx="749966" cy="5585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318908" y="6498560"/>
            <a:ext cx="750570" cy="55880"/>
          </a:xfrm>
          <a:custGeom>
            <a:avLst/>
            <a:gdLst/>
            <a:ahLst/>
            <a:cxnLst/>
            <a:rect l="l" t="t" r="r" b="b"/>
            <a:pathLst>
              <a:path w="750570" h="55879">
                <a:moveTo>
                  <a:pt x="744051" y="16325"/>
                </a:moveTo>
                <a:lnTo>
                  <a:pt x="741280" y="25531"/>
                </a:lnTo>
                <a:lnTo>
                  <a:pt x="740574" y="36029"/>
                </a:lnTo>
                <a:lnTo>
                  <a:pt x="741897" y="46529"/>
                </a:lnTo>
                <a:lnTo>
                  <a:pt x="745215" y="55746"/>
                </a:lnTo>
                <a:lnTo>
                  <a:pt x="0" y="55854"/>
                </a:lnTo>
                <a:lnTo>
                  <a:pt x="0" y="0"/>
                </a:lnTo>
                <a:lnTo>
                  <a:pt x="749966" y="0"/>
                </a:lnTo>
                <a:lnTo>
                  <a:pt x="748151" y="6208"/>
                </a:lnTo>
                <a:lnTo>
                  <a:pt x="746099" y="11997"/>
                </a:lnTo>
                <a:lnTo>
                  <a:pt x="744051" y="1632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318905" y="6066130"/>
            <a:ext cx="759460" cy="64769"/>
          </a:xfrm>
          <a:custGeom>
            <a:avLst/>
            <a:gdLst/>
            <a:ahLst/>
            <a:cxnLst/>
            <a:rect l="l" t="t" r="r" b="b"/>
            <a:pathLst>
              <a:path w="759459" h="64770">
                <a:moveTo>
                  <a:pt x="750511" y="0"/>
                </a:moveTo>
                <a:lnTo>
                  <a:pt x="0" y="0"/>
                </a:lnTo>
                <a:lnTo>
                  <a:pt x="0" y="64179"/>
                </a:lnTo>
                <a:lnTo>
                  <a:pt x="759362" y="64179"/>
                </a:lnTo>
                <a:lnTo>
                  <a:pt x="755849" y="58381"/>
                </a:lnTo>
                <a:lnTo>
                  <a:pt x="751730" y="52936"/>
                </a:lnTo>
                <a:lnTo>
                  <a:pt x="747537" y="49045"/>
                </a:lnTo>
                <a:lnTo>
                  <a:pt x="741793" y="41279"/>
                </a:lnTo>
                <a:lnTo>
                  <a:pt x="739002" y="32133"/>
                </a:lnTo>
                <a:lnTo>
                  <a:pt x="739321" y="22748"/>
                </a:lnTo>
                <a:lnTo>
                  <a:pt x="742907" y="14268"/>
                </a:lnTo>
                <a:lnTo>
                  <a:pt x="745424" y="10596"/>
                </a:lnTo>
                <a:lnTo>
                  <a:pt x="748054" y="5589"/>
                </a:lnTo>
                <a:lnTo>
                  <a:pt x="750511" y="0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318905" y="6066130"/>
            <a:ext cx="759460" cy="64769"/>
          </a:xfrm>
          <a:custGeom>
            <a:avLst/>
            <a:gdLst/>
            <a:ahLst/>
            <a:cxnLst/>
            <a:rect l="l" t="t" r="r" b="b"/>
            <a:pathLst>
              <a:path w="759459" h="64770">
                <a:moveTo>
                  <a:pt x="742907" y="14268"/>
                </a:moveTo>
                <a:lnTo>
                  <a:pt x="739321" y="22748"/>
                </a:lnTo>
                <a:lnTo>
                  <a:pt x="739002" y="32133"/>
                </a:lnTo>
                <a:lnTo>
                  <a:pt x="741793" y="41279"/>
                </a:lnTo>
                <a:lnTo>
                  <a:pt x="747537" y="49045"/>
                </a:lnTo>
                <a:lnTo>
                  <a:pt x="751730" y="52936"/>
                </a:lnTo>
                <a:lnTo>
                  <a:pt x="755849" y="58381"/>
                </a:lnTo>
                <a:lnTo>
                  <a:pt x="759362" y="64179"/>
                </a:lnTo>
                <a:lnTo>
                  <a:pt x="0" y="64179"/>
                </a:lnTo>
                <a:lnTo>
                  <a:pt x="0" y="0"/>
                </a:lnTo>
                <a:lnTo>
                  <a:pt x="750511" y="0"/>
                </a:lnTo>
                <a:lnTo>
                  <a:pt x="748054" y="5589"/>
                </a:lnTo>
                <a:lnTo>
                  <a:pt x="745424" y="10596"/>
                </a:lnTo>
                <a:lnTo>
                  <a:pt x="742907" y="14268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316381" y="5380585"/>
            <a:ext cx="751205" cy="64769"/>
          </a:xfrm>
          <a:custGeom>
            <a:avLst/>
            <a:gdLst/>
            <a:ahLst/>
            <a:cxnLst/>
            <a:rect l="l" t="t" r="r" b="b"/>
            <a:pathLst>
              <a:path w="751204" h="64770">
                <a:moveTo>
                  <a:pt x="747914" y="0"/>
                </a:moveTo>
                <a:lnTo>
                  <a:pt x="0" y="0"/>
                </a:lnTo>
                <a:lnTo>
                  <a:pt x="0" y="64156"/>
                </a:lnTo>
                <a:lnTo>
                  <a:pt x="751130" y="64156"/>
                </a:lnTo>
                <a:lnTo>
                  <a:pt x="750394" y="62164"/>
                </a:lnTo>
                <a:lnTo>
                  <a:pt x="749599" y="60372"/>
                </a:lnTo>
                <a:lnTo>
                  <a:pt x="748668" y="59102"/>
                </a:lnTo>
                <a:lnTo>
                  <a:pt x="745160" y="52683"/>
                </a:lnTo>
                <a:lnTo>
                  <a:pt x="742463" y="44647"/>
                </a:lnTo>
                <a:lnTo>
                  <a:pt x="740842" y="36017"/>
                </a:lnTo>
                <a:lnTo>
                  <a:pt x="740561" y="27815"/>
                </a:lnTo>
                <a:lnTo>
                  <a:pt x="741347" y="21821"/>
                </a:lnTo>
                <a:lnTo>
                  <a:pt x="742936" y="14893"/>
                </a:lnTo>
                <a:lnTo>
                  <a:pt x="745175" y="7472"/>
                </a:lnTo>
                <a:lnTo>
                  <a:pt x="747914" y="0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318908" y="6130316"/>
            <a:ext cx="769620" cy="368300"/>
          </a:xfrm>
          <a:custGeom>
            <a:avLst/>
            <a:gdLst/>
            <a:ahLst/>
            <a:cxnLst/>
            <a:rect l="l" t="t" r="r" b="b"/>
            <a:pathLst>
              <a:path w="769620" h="368300">
                <a:moveTo>
                  <a:pt x="759357" y="0"/>
                </a:moveTo>
                <a:lnTo>
                  <a:pt x="0" y="0"/>
                </a:lnTo>
                <a:lnTo>
                  <a:pt x="0" y="368244"/>
                </a:lnTo>
                <a:lnTo>
                  <a:pt x="749966" y="368244"/>
                </a:lnTo>
                <a:lnTo>
                  <a:pt x="751897" y="361103"/>
                </a:lnTo>
                <a:lnTo>
                  <a:pt x="752856" y="315879"/>
                </a:lnTo>
                <a:lnTo>
                  <a:pt x="737320" y="279651"/>
                </a:lnTo>
                <a:lnTo>
                  <a:pt x="733274" y="268307"/>
                </a:lnTo>
                <a:lnTo>
                  <a:pt x="731143" y="258041"/>
                </a:lnTo>
                <a:lnTo>
                  <a:pt x="731305" y="250184"/>
                </a:lnTo>
                <a:lnTo>
                  <a:pt x="733392" y="243508"/>
                </a:lnTo>
                <a:lnTo>
                  <a:pt x="736491" y="236480"/>
                </a:lnTo>
                <a:lnTo>
                  <a:pt x="740184" y="229932"/>
                </a:lnTo>
                <a:lnTo>
                  <a:pt x="744051" y="224695"/>
                </a:lnTo>
                <a:lnTo>
                  <a:pt x="747530" y="218253"/>
                </a:lnTo>
                <a:lnTo>
                  <a:pt x="750135" y="208417"/>
                </a:lnTo>
                <a:lnTo>
                  <a:pt x="751618" y="196523"/>
                </a:lnTo>
                <a:lnTo>
                  <a:pt x="751730" y="183905"/>
                </a:lnTo>
                <a:lnTo>
                  <a:pt x="750292" y="156565"/>
                </a:lnTo>
                <a:lnTo>
                  <a:pt x="750220" y="142481"/>
                </a:lnTo>
                <a:lnTo>
                  <a:pt x="755648" y="97239"/>
                </a:lnTo>
                <a:lnTo>
                  <a:pt x="767213" y="55528"/>
                </a:lnTo>
                <a:lnTo>
                  <a:pt x="768745" y="48930"/>
                </a:lnTo>
                <a:lnTo>
                  <a:pt x="769476" y="40396"/>
                </a:lnTo>
                <a:lnTo>
                  <a:pt x="769367" y="31027"/>
                </a:lnTo>
                <a:lnTo>
                  <a:pt x="768381" y="21923"/>
                </a:lnTo>
                <a:lnTo>
                  <a:pt x="767320" y="15487"/>
                </a:lnTo>
                <a:lnTo>
                  <a:pt x="763848" y="7408"/>
                </a:lnTo>
                <a:lnTo>
                  <a:pt x="759357" y="0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318908" y="6130316"/>
            <a:ext cx="769620" cy="368300"/>
          </a:xfrm>
          <a:custGeom>
            <a:avLst/>
            <a:gdLst/>
            <a:ahLst/>
            <a:cxnLst/>
            <a:rect l="l" t="t" r="r" b="b"/>
            <a:pathLst>
              <a:path w="769620" h="368300">
                <a:moveTo>
                  <a:pt x="768381" y="21923"/>
                </a:moveTo>
                <a:lnTo>
                  <a:pt x="769367" y="31027"/>
                </a:lnTo>
                <a:lnTo>
                  <a:pt x="769476" y="40396"/>
                </a:lnTo>
                <a:lnTo>
                  <a:pt x="768745" y="48930"/>
                </a:lnTo>
                <a:lnTo>
                  <a:pt x="767213" y="55528"/>
                </a:lnTo>
                <a:lnTo>
                  <a:pt x="764872" y="62767"/>
                </a:lnTo>
                <a:lnTo>
                  <a:pt x="761909" y="73041"/>
                </a:lnTo>
                <a:lnTo>
                  <a:pt x="753074" y="110873"/>
                </a:lnTo>
                <a:lnTo>
                  <a:pt x="750220" y="142481"/>
                </a:lnTo>
                <a:lnTo>
                  <a:pt x="750292" y="156565"/>
                </a:lnTo>
                <a:lnTo>
                  <a:pt x="751730" y="183905"/>
                </a:lnTo>
                <a:lnTo>
                  <a:pt x="751618" y="196523"/>
                </a:lnTo>
                <a:lnTo>
                  <a:pt x="750135" y="208417"/>
                </a:lnTo>
                <a:lnTo>
                  <a:pt x="747530" y="218253"/>
                </a:lnTo>
                <a:lnTo>
                  <a:pt x="744051" y="224695"/>
                </a:lnTo>
                <a:lnTo>
                  <a:pt x="740184" y="229932"/>
                </a:lnTo>
                <a:lnTo>
                  <a:pt x="736491" y="236480"/>
                </a:lnTo>
                <a:lnTo>
                  <a:pt x="733392" y="243508"/>
                </a:lnTo>
                <a:lnTo>
                  <a:pt x="731305" y="250184"/>
                </a:lnTo>
                <a:lnTo>
                  <a:pt x="731143" y="258041"/>
                </a:lnTo>
                <a:lnTo>
                  <a:pt x="733274" y="268307"/>
                </a:lnTo>
                <a:lnTo>
                  <a:pt x="737320" y="279651"/>
                </a:lnTo>
                <a:lnTo>
                  <a:pt x="742902" y="290741"/>
                </a:lnTo>
                <a:lnTo>
                  <a:pt x="748564" y="302550"/>
                </a:lnTo>
                <a:lnTo>
                  <a:pt x="755648" y="340550"/>
                </a:lnTo>
                <a:lnTo>
                  <a:pt x="749966" y="368244"/>
                </a:lnTo>
                <a:lnTo>
                  <a:pt x="0" y="368244"/>
                </a:lnTo>
                <a:lnTo>
                  <a:pt x="0" y="0"/>
                </a:lnTo>
                <a:lnTo>
                  <a:pt x="759357" y="0"/>
                </a:lnTo>
                <a:lnTo>
                  <a:pt x="763848" y="7408"/>
                </a:lnTo>
                <a:lnTo>
                  <a:pt x="767320" y="15487"/>
                </a:lnTo>
                <a:lnTo>
                  <a:pt x="768381" y="21923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316389" y="5444741"/>
            <a:ext cx="755015" cy="118110"/>
          </a:xfrm>
          <a:custGeom>
            <a:avLst/>
            <a:gdLst/>
            <a:ahLst/>
            <a:cxnLst/>
            <a:rect l="l" t="t" r="r" b="b"/>
            <a:pathLst>
              <a:path w="755015" h="118110">
                <a:moveTo>
                  <a:pt x="751120" y="0"/>
                </a:moveTo>
                <a:lnTo>
                  <a:pt x="0" y="0"/>
                </a:lnTo>
                <a:lnTo>
                  <a:pt x="0" y="117832"/>
                </a:lnTo>
                <a:lnTo>
                  <a:pt x="152684" y="117958"/>
                </a:lnTo>
                <a:lnTo>
                  <a:pt x="155327" y="114430"/>
                </a:lnTo>
                <a:lnTo>
                  <a:pt x="175189" y="108231"/>
                </a:lnTo>
                <a:lnTo>
                  <a:pt x="276477" y="100734"/>
                </a:lnTo>
                <a:lnTo>
                  <a:pt x="417695" y="100734"/>
                </a:lnTo>
                <a:lnTo>
                  <a:pt x="475303" y="94754"/>
                </a:lnTo>
                <a:lnTo>
                  <a:pt x="482689" y="94638"/>
                </a:lnTo>
                <a:lnTo>
                  <a:pt x="667586" y="94638"/>
                </a:lnTo>
                <a:lnTo>
                  <a:pt x="751111" y="84600"/>
                </a:lnTo>
                <a:lnTo>
                  <a:pt x="751395" y="79057"/>
                </a:lnTo>
                <a:lnTo>
                  <a:pt x="751921" y="73114"/>
                </a:lnTo>
                <a:lnTo>
                  <a:pt x="753913" y="58097"/>
                </a:lnTo>
                <a:lnTo>
                  <a:pt x="754711" y="44560"/>
                </a:lnTo>
                <a:lnTo>
                  <a:pt x="754443" y="27329"/>
                </a:lnTo>
                <a:lnTo>
                  <a:pt x="753212" y="10957"/>
                </a:lnTo>
                <a:lnTo>
                  <a:pt x="751120" y="0"/>
                </a:lnTo>
                <a:close/>
              </a:path>
              <a:path w="755015" h="118110">
                <a:moveTo>
                  <a:pt x="417695" y="100734"/>
                </a:moveTo>
                <a:lnTo>
                  <a:pt x="276477" y="100734"/>
                </a:lnTo>
                <a:lnTo>
                  <a:pt x="381517" y="104490"/>
                </a:lnTo>
                <a:lnTo>
                  <a:pt x="417695" y="100734"/>
                </a:lnTo>
                <a:close/>
              </a:path>
              <a:path w="755015" h="118110">
                <a:moveTo>
                  <a:pt x="667586" y="94638"/>
                </a:moveTo>
                <a:lnTo>
                  <a:pt x="482689" y="94638"/>
                </a:lnTo>
                <a:lnTo>
                  <a:pt x="500627" y="94666"/>
                </a:lnTo>
                <a:lnTo>
                  <a:pt x="522784" y="95398"/>
                </a:lnTo>
                <a:lnTo>
                  <a:pt x="542829" y="97397"/>
                </a:lnTo>
                <a:lnTo>
                  <a:pt x="557422" y="99453"/>
                </a:lnTo>
                <a:lnTo>
                  <a:pt x="575182" y="99863"/>
                </a:lnTo>
                <a:lnTo>
                  <a:pt x="607714" y="98379"/>
                </a:lnTo>
                <a:lnTo>
                  <a:pt x="666623" y="94754"/>
                </a:lnTo>
                <a:lnTo>
                  <a:pt x="667586" y="94638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318908" y="5559174"/>
            <a:ext cx="763905" cy="507365"/>
          </a:xfrm>
          <a:custGeom>
            <a:avLst/>
            <a:gdLst/>
            <a:ahLst/>
            <a:cxnLst/>
            <a:rect l="l" t="t" r="r" b="b"/>
            <a:pathLst>
              <a:path w="763904" h="507364">
                <a:moveTo>
                  <a:pt x="155350" y="0"/>
                </a:moveTo>
                <a:lnTo>
                  <a:pt x="152693" y="3527"/>
                </a:lnTo>
                <a:lnTo>
                  <a:pt x="0" y="3527"/>
                </a:lnTo>
                <a:lnTo>
                  <a:pt x="0" y="506953"/>
                </a:lnTo>
                <a:lnTo>
                  <a:pt x="750506" y="506953"/>
                </a:lnTo>
                <a:lnTo>
                  <a:pt x="753644" y="499273"/>
                </a:lnTo>
                <a:lnTo>
                  <a:pt x="756418" y="491305"/>
                </a:lnTo>
                <a:lnTo>
                  <a:pt x="758678" y="483432"/>
                </a:lnTo>
                <a:lnTo>
                  <a:pt x="760274" y="476034"/>
                </a:lnTo>
                <a:lnTo>
                  <a:pt x="761071" y="464141"/>
                </a:lnTo>
                <a:lnTo>
                  <a:pt x="759807" y="451438"/>
                </a:lnTo>
                <a:lnTo>
                  <a:pt x="756750" y="439449"/>
                </a:lnTo>
                <a:lnTo>
                  <a:pt x="752167" y="429697"/>
                </a:lnTo>
                <a:lnTo>
                  <a:pt x="747950" y="420132"/>
                </a:lnTo>
                <a:lnTo>
                  <a:pt x="745890" y="408639"/>
                </a:lnTo>
                <a:lnTo>
                  <a:pt x="746101" y="396666"/>
                </a:lnTo>
                <a:lnTo>
                  <a:pt x="748700" y="385659"/>
                </a:lnTo>
                <a:lnTo>
                  <a:pt x="752659" y="374295"/>
                </a:lnTo>
                <a:lnTo>
                  <a:pt x="756600" y="361335"/>
                </a:lnTo>
                <a:lnTo>
                  <a:pt x="760065" y="348373"/>
                </a:lnTo>
                <a:lnTo>
                  <a:pt x="762596" y="337004"/>
                </a:lnTo>
                <a:lnTo>
                  <a:pt x="763756" y="326644"/>
                </a:lnTo>
                <a:lnTo>
                  <a:pt x="763486" y="316420"/>
                </a:lnTo>
                <a:lnTo>
                  <a:pt x="761901" y="307513"/>
                </a:lnTo>
                <a:lnTo>
                  <a:pt x="759115" y="301100"/>
                </a:lnTo>
                <a:lnTo>
                  <a:pt x="755814" y="294204"/>
                </a:lnTo>
                <a:lnTo>
                  <a:pt x="752818" y="284003"/>
                </a:lnTo>
                <a:lnTo>
                  <a:pt x="750457" y="271873"/>
                </a:lnTo>
                <a:lnTo>
                  <a:pt x="749059" y="259189"/>
                </a:lnTo>
                <a:lnTo>
                  <a:pt x="748333" y="248011"/>
                </a:lnTo>
                <a:lnTo>
                  <a:pt x="748307" y="233945"/>
                </a:lnTo>
                <a:lnTo>
                  <a:pt x="749679" y="218080"/>
                </a:lnTo>
                <a:lnTo>
                  <a:pt x="752210" y="202365"/>
                </a:lnTo>
                <a:lnTo>
                  <a:pt x="755658" y="188750"/>
                </a:lnTo>
                <a:lnTo>
                  <a:pt x="757915" y="181723"/>
                </a:lnTo>
                <a:lnTo>
                  <a:pt x="760516" y="170298"/>
                </a:lnTo>
                <a:lnTo>
                  <a:pt x="760731" y="160601"/>
                </a:lnTo>
                <a:lnTo>
                  <a:pt x="758677" y="153651"/>
                </a:lnTo>
                <a:lnTo>
                  <a:pt x="754466" y="150464"/>
                </a:lnTo>
                <a:lnTo>
                  <a:pt x="750346" y="148012"/>
                </a:lnTo>
                <a:lnTo>
                  <a:pt x="748536" y="143044"/>
                </a:lnTo>
                <a:lnTo>
                  <a:pt x="749114" y="136283"/>
                </a:lnTo>
                <a:lnTo>
                  <a:pt x="752158" y="128452"/>
                </a:lnTo>
                <a:lnTo>
                  <a:pt x="756113" y="119885"/>
                </a:lnTo>
                <a:lnTo>
                  <a:pt x="759179" y="111137"/>
                </a:lnTo>
                <a:lnTo>
                  <a:pt x="761049" y="103227"/>
                </a:lnTo>
                <a:lnTo>
                  <a:pt x="761414" y="97174"/>
                </a:lnTo>
                <a:lnTo>
                  <a:pt x="760819" y="87897"/>
                </a:lnTo>
                <a:lnTo>
                  <a:pt x="760006" y="72488"/>
                </a:lnTo>
                <a:lnTo>
                  <a:pt x="759068" y="55788"/>
                </a:lnTo>
                <a:lnTo>
                  <a:pt x="758101" y="42637"/>
                </a:lnTo>
                <a:lnTo>
                  <a:pt x="449056" y="14770"/>
                </a:lnTo>
                <a:lnTo>
                  <a:pt x="253972" y="11033"/>
                </a:lnTo>
                <a:lnTo>
                  <a:pt x="175194" y="11033"/>
                </a:lnTo>
                <a:lnTo>
                  <a:pt x="155350" y="0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318908" y="5559174"/>
            <a:ext cx="763905" cy="507365"/>
          </a:xfrm>
          <a:custGeom>
            <a:avLst/>
            <a:gdLst/>
            <a:ahLst/>
            <a:cxnLst/>
            <a:rect l="l" t="t" r="r" b="b"/>
            <a:pathLst>
              <a:path w="763904" h="507364">
                <a:moveTo>
                  <a:pt x="155350" y="0"/>
                </a:moveTo>
                <a:lnTo>
                  <a:pt x="175194" y="11033"/>
                </a:lnTo>
                <a:lnTo>
                  <a:pt x="253972" y="11033"/>
                </a:lnTo>
                <a:lnTo>
                  <a:pt x="400290" y="13672"/>
                </a:lnTo>
                <a:lnTo>
                  <a:pt x="449056" y="14770"/>
                </a:lnTo>
                <a:lnTo>
                  <a:pt x="758101" y="42637"/>
                </a:lnTo>
                <a:lnTo>
                  <a:pt x="760819" y="87897"/>
                </a:lnTo>
                <a:lnTo>
                  <a:pt x="761414" y="97174"/>
                </a:lnTo>
                <a:lnTo>
                  <a:pt x="761049" y="103227"/>
                </a:lnTo>
                <a:lnTo>
                  <a:pt x="759179" y="111137"/>
                </a:lnTo>
                <a:lnTo>
                  <a:pt x="756113" y="119885"/>
                </a:lnTo>
                <a:lnTo>
                  <a:pt x="752158" y="128452"/>
                </a:lnTo>
                <a:lnTo>
                  <a:pt x="749114" y="136283"/>
                </a:lnTo>
                <a:lnTo>
                  <a:pt x="748536" y="143044"/>
                </a:lnTo>
                <a:lnTo>
                  <a:pt x="750346" y="148012"/>
                </a:lnTo>
                <a:lnTo>
                  <a:pt x="754466" y="150464"/>
                </a:lnTo>
                <a:lnTo>
                  <a:pt x="758677" y="153651"/>
                </a:lnTo>
                <a:lnTo>
                  <a:pt x="760731" y="160601"/>
                </a:lnTo>
                <a:lnTo>
                  <a:pt x="760516" y="170298"/>
                </a:lnTo>
                <a:lnTo>
                  <a:pt x="757915" y="181723"/>
                </a:lnTo>
                <a:lnTo>
                  <a:pt x="755658" y="188750"/>
                </a:lnTo>
                <a:lnTo>
                  <a:pt x="752210" y="202365"/>
                </a:lnTo>
                <a:lnTo>
                  <a:pt x="749679" y="218080"/>
                </a:lnTo>
                <a:lnTo>
                  <a:pt x="748307" y="233945"/>
                </a:lnTo>
                <a:lnTo>
                  <a:pt x="748333" y="248011"/>
                </a:lnTo>
                <a:lnTo>
                  <a:pt x="755814" y="294204"/>
                </a:lnTo>
                <a:lnTo>
                  <a:pt x="759115" y="301100"/>
                </a:lnTo>
                <a:lnTo>
                  <a:pt x="761901" y="307513"/>
                </a:lnTo>
                <a:lnTo>
                  <a:pt x="763486" y="316420"/>
                </a:lnTo>
                <a:lnTo>
                  <a:pt x="763756" y="326644"/>
                </a:lnTo>
                <a:lnTo>
                  <a:pt x="762596" y="337004"/>
                </a:lnTo>
                <a:lnTo>
                  <a:pt x="760065" y="348373"/>
                </a:lnTo>
                <a:lnTo>
                  <a:pt x="756600" y="361335"/>
                </a:lnTo>
                <a:lnTo>
                  <a:pt x="752659" y="374295"/>
                </a:lnTo>
                <a:lnTo>
                  <a:pt x="748700" y="385659"/>
                </a:lnTo>
                <a:lnTo>
                  <a:pt x="746101" y="396666"/>
                </a:lnTo>
                <a:lnTo>
                  <a:pt x="745890" y="408639"/>
                </a:lnTo>
                <a:lnTo>
                  <a:pt x="747950" y="420132"/>
                </a:lnTo>
                <a:lnTo>
                  <a:pt x="752167" y="429697"/>
                </a:lnTo>
                <a:lnTo>
                  <a:pt x="756750" y="439449"/>
                </a:lnTo>
                <a:lnTo>
                  <a:pt x="759807" y="451438"/>
                </a:lnTo>
                <a:lnTo>
                  <a:pt x="761071" y="464141"/>
                </a:lnTo>
                <a:lnTo>
                  <a:pt x="760274" y="476034"/>
                </a:lnTo>
                <a:lnTo>
                  <a:pt x="758678" y="483432"/>
                </a:lnTo>
                <a:lnTo>
                  <a:pt x="756418" y="491305"/>
                </a:lnTo>
                <a:lnTo>
                  <a:pt x="753644" y="499273"/>
                </a:lnTo>
                <a:lnTo>
                  <a:pt x="750506" y="506953"/>
                </a:lnTo>
                <a:lnTo>
                  <a:pt x="0" y="506953"/>
                </a:lnTo>
                <a:lnTo>
                  <a:pt x="0" y="3527"/>
                </a:lnTo>
                <a:lnTo>
                  <a:pt x="152693" y="3527"/>
                </a:lnTo>
                <a:lnTo>
                  <a:pt x="155350" y="0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318905" y="6066130"/>
            <a:ext cx="759362" cy="6417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318905" y="6066130"/>
            <a:ext cx="759460" cy="64769"/>
          </a:xfrm>
          <a:custGeom>
            <a:avLst/>
            <a:gdLst/>
            <a:ahLst/>
            <a:cxnLst/>
            <a:rect l="l" t="t" r="r" b="b"/>
            <a:pathLst>
              <a:path w="759459" h="64770">
                <a:moveTo>
                  <a:pt x="742907" y="14268"/>
                </a:moveTo>
                <a:lnTo>
                  <a:pt x="739321" y="22748"/>
                </a:lnTo>
                <a:lnTo>
                  <a:pt x="739002" y="32133"/>
                </a:lnTo>
                <a:lnTo>
                  <a:pt x="741793" y="41279"/>
                </a:lnTo>
                <a:lnTo>
                  <a:pt x="747537" y="49045"/>
                </a:lnTo>
                <a:lnTo>
                  <a:pt x="751730" y="52936"/>
                </a:lnTo>
                <a:lnTo>
                  <a:pt x="755849" y="58381"/>
                </a:lnTo>
                <a:lnTo>
                  <a:pt x="759362" y="64179"/>
                </a:lnTo>
                <a:lnTo>
                  <a:pt x="0" y="64179"/>
                </a:lnTo>
                <a:lnTo>
                  <a:pt x="0" y="0"/>
                </a:lnTo>
                <a:lnTo>
                  <a:pt x="750511" y="0"/>
                </a:lnTo>
                <a:lnTo>
                  <a:pt x="748054" y="5589"/>
                </a:lnTo>
                <a:lnTo>
                  <a:pt x="745424" y="10596"/>
                </a:lnTo>
                <a:lnTo>
                  <a:pt x="742907" y="14268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318905" y="5380585"/>
            <a:ext cx="751139" cy="6415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318905" y="5380585"/>
            <a:ext cx="751205" cy="64769"/>
          </a:xfrm>
          <a:custGeom>
            <a:avLst/>
            <a:gdLst/>
            <a:ahLst/>
            <a:cxnLst/>
            <a:rect l="l" t="t" r="r" b="b"/>
            <a:pathLst>
              <a:path w="751204" h="64770">
                <a:moveTo>
                  <a:pt x="740575" y="27815"/>
                </a:moveTo>
                <a:lnTo>
                  <a:pt x="749608" y="60372"/>
                </a:lnTo>
                <a:lnTo>
                  <a:pt x="750408" y="62164"/>
                </a:lnTo>
                <a:lnTo>
                  <a:pt x="751139" y="64156"/>
                </a:lnTo>
                <a:lnTo>
                  <a:pt x="0" y="64156"/>
                </a:lnTo>
                <a:lnTo>
                  <a:pt x="0" y="0"/>
                </a:lnTo>
                <a:lnTo>
                  <a:pt x="747933" y="0"/>
                </a:lnTo>
                <a:lnTo>
                  <a:pt x="745189" y="7472"/>
                </a:lnTo>
                <a:lnTo>
                  <a:pt x="742950" y="14893"/>
                </a:lnTo>
                <a:lnTo>
                  <a:pt x="741363" y="21821"/>
                </a:lnTo>
                <a:lnTo>
                  <a:pt x="740575" y="27815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318908" y="6130316"/>
            <a:ext cx="769476" cy="36824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318908" y="6130316"/>
            <a:ext cx="769620" cy="368300"/>
          </a:xfrm>
          <a:custGeom>
            <a:avLst/>
            <a:gdLst/>
            <a:ahLst/>
            <a:cxnLst/>
            <a:rect l="l" t="t" r="r" b="b"/>
            <a:pathLst>
              <a:path w="769620" h="368300">
                <a:moveTo>
                  <a:pt x="768381" y="21923"/>
                </a:moveTo>
                <a:lnTo>
                  <a:pt x="769367" y="31027"/>
                </a:lnTo>
                <a:lnTo>
                  <a:pt x="769476" y="40396"/>
                </a:lnTo>
                <a:lnTo>
                  <a:pt x="768745" y="48930"/>
                </a:lnTo>
                <a:lnTo>
                  <a:pt x="767213" y="55528"/>
                </a:lnTo>
                <a:lnTo>
                  <a:pt x="764872" y="62767"/>
                </a:lnTo>
                <a:lnTo>
                  <a:pt x="761909" y="73041"/>
                </a:lnTo>
                <a:lnTo>
                  <a:pt x="753074" y="110873"/>
                </a:lnTo>
                <a:lnTo>
                  <a:pt x="750220" y="142481"/>
                </a:lnTo>
                <a:lnTo>
                  <a:pt x="750292" y="156565"/>
                </a:lnTo>
                <a:lnTo>
                  <a:pt x="751730" y="183905"/>
                </a:lnTo>
                <a:lnTo>
                  <a:pt x="751618" y="196523"/>
                </a:lnTo>
                <a:lnTo>
                  <a:pt x="750135" y="208417"/>
                </a:lnTo>
                <a:lnTo>
                  <a:pt x="747530" y="218253"/>
                </a:lnTo>
                <a:lnTo>
                  <a:pt x="744051" y="224695"/>
                </a:lnTo>
                <a:lnTo>
                  <a:pt x="740184" y="229932"/>
                </a:lnTo>
                <a:lnTo>
                  <a:pt x="736491" y="236480"/>
                </a:lnTo>
                <a:lnTo>
                  <a:pt x="733392" y="243508"/>
                </a:lnTo>
                <a:lnTo>
                  <a:pt x="731305" y="250184"/>
                </a:lnTo>
                <a:lnTo>
                  <a:pt x="731143" y="258041"/>
                </a:lnTo>
                <a:lnTo>
                  <a:pt x="733274" y="268307"/>
                </a:lnTo>
                <a:lnTo>
                  <a:pt x="737320" y="279651"/>
                </a:lnTo>
                <a:lnTo>
                  <a:pt x="742902" y="290741"/>
                </a:lnTo>
                <a:lnTo>
                  <a:pt x="748564" y="302550"/>
                </a:lnTo>
                <a:lnTo>
                  <a:pt x="755648" y="340550"/>
                </a:lnTo>
                <a:lnTo>
                  <a:pt x="749966" y="368244"/>
                </a:lnTo>
                <a:lnTo>
                  <a:pt x="0" y="368244"/>
                </a:lnTo>
                <a:lnTo>
                  <a:pt x="0" y="0"/>
                </a:lnTo>
                <a:lnTo>
                  <a:pt x="759357" y="0"/>
                </a:lnTo>
                <a:lnTo>
                  <a:pt x="763848" y="7408"/>
                </a:lnTo>
                <a:lnTo>
                  <a:pt x="767320" y="15487"/>
                </a:lnTo>
                <a:lnTo>
                  <a:pt x="768381" y="21923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318906" y="5444741"/>
            <a:ext cx="754725" cy="11795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318906" y="5444741"/>
            <a:ext cx="755015" cy="118110"/>
          </a:xfrm>
          <a:custGeom>
            <a:avLst/>
            <a:gdLst/>
            <a:ahLst/>
            <a:cxnLst/>
            <a:rect l="l" t="t" r="r" b="b"/>
            <a:pathLst>
              <a:path w="755015" h="118110">
                <a:moveTo>
                  <a:pt x="753927" y="58097"/>
                </a:moveTo>
                <a:lnTo>
                  <a:pt x="752703" y="67348"/>
                </a:lnTo>
                <a:lnTo>
                  <a:pt x="751930" y="73114"/>
                </a:lnTo>
                <a:lnTo>
                  <a:pt x="751418" y="79057"/>
                </a:lnTo>
                <a:lnTo>
                  <a:pt x="751125" y="84600"/>
                </a:lnTo>
                <a:lnTo>
                  <a:pt x="666646" y="94754"/>
                </a:lnTo>
                <a:lnTo>
                  <a:pt x="607729" y="98379"/>
                </a:lnTo>
                <a:lnTo>
                  <a:pt x="575193" y="99863"/>
                </a:lnTo>
                <a:lnTo>
                  <a:pt x="557432" y="99453"/>
                </a:lnTo>
                <a:lnTo>
                  <a:pt x="542838" y="97397"/>
                </a:lnTo>
                <a:lnTo>
                  <a:pt x="522791" y="95398"/>
                </a:lnTo>
                <a:lnTo>
                  <a:pt x="500639" y="94666"/>
                </a:lnTo>
                <a:lnTo>
                  <a:pt x="482709" y="94638"/>
                </a:lnTo>
                <a:lnTo>
                  <a:pt x="475327" y="94754"/>
                </a:lnTo>
                <a:lnTo>
                  <a:pt x="381531" y="104490"/>
                </a:lnTo>
                <a:lnTo>
                  <a:pt x="276477" y="100734"/>
                </a:lnTo>
                <a:lnTo>
                  <a:pt x="175198" y="108231"/>
                </a:lnTo>
                <a:lnTo>
                  <a:pt x="155350" y="114430"/>
                </a:lnTo>
                <a:lnTo>
                  <a:pt x="152698" y="117958"/>
                </a:lnTo>
                <a:lnTo>
                  <a:pt x="0" y="117958"/>
                </a:lnTo>
                <a:lnTo>
                  <a:pt x="0" y="0"/>
                </a:lnTo>
                <a:lnTo>
                  <a:pt x="751139" y="0"/>
                </a:lnTo>
                <a:lnTo>
                  <a:pt x="753230" y="10957"/>
                </a:lnTo>
                <a:lnTo>
                  <a:pt x="754459" y="27329"/>
                </a:lnTo>
                <a:lnTo>
                  <a:pt x="754725" y="44560"/>
                </a:lnTo>
                <a:lnTo>
                  <a:pt x="753927" y="58097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318908" y="5559174"/>
            <a:ext cx="763756" cy="50695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318908" y="5559174"/>
            <a:ext cx="763905" cy="507365"/>
          </a:xfrm>
          <a:custGeom>
            <a:avLst/>
            <a:gdLst/>
            <a:ahLst/>
            <a:cxnLst/>
            <a:rect l="l" t="t" r="r" b="b"/>
            <a:pathLst>
              <a:path w="763904" h="507364">
                <a:moveTo>
                  <a:pt x="155350" y="0"/>
                </a:moveTo>
                <a:lnTo>
                  <a:pt x="175194" y="11033"/>
                </a:lnTo>
                <a:lnTo>
                  <a:pt x="253972" y="11033"/>
                </a:lnTo>
                <a:lnTo>
                  <a:pt x="400290" y="13672"/>
                </a:lnTo>
                <a:lnTo>
                  <a:pt x="449056" y="14770"/>
                </a:lnTo>
                <a:lnTo>
                  <a:pt x="758101" y="42637"/>
                </a:lnTo>
                <a:lnTo>
                  <a:pt x="760819" y="87897"/>
                </a:lnTo>
                <a:lnTo>
                  <a:pt x="761414" y="97174"/>
                </a:lnTo>
                <a:lnTo>
                  <a:pt x="761049" y="103227"/>
                </a:lnTo>
                <a:lnTo>
                  <a:pt x="759179" y="111137"/>
                </a:lnTo>
                <a:lnTo>
                  <a:pt x="756113" y="119885"/>
                </a:lnTo>
                <a:lnTo>
                  <a:pt x="752158" y="128452"/>
                </a:lnTo>
                <a:lnTo>
                  <a:pt x="749114" y="136283"/>
                </a:lnTo>
                <a:lnTo>
                  <a:pt x="748536" y="143044"/>
                </a:lnTo>
                <a:lnTo>
                  <a:pt x="750346" y="148012"/>
                </a:lnTo>
                <a:lnTo>
                  <a:pt x="754466" y="150464"/>
                </a:lnTo>
                <a:lnTo>
                  <a:pt x="758677" y="153651"/>
                </a:lnTo>
                <a:lnTo>
                  <a:pt x="760731" y="160601"/>
                </a:lnTo>
                <a:lnTo>
                  <a:pt x="760516" y="170298"/>
                </a:lnTo>
                <a:lnTo>
                  <a:pt x="757915" y="181723"/>
                </a:lnTo>
                <a:lnTo>
                  <a:pt x="755658" y="188750"/>
                </a:lnTo>
                <a:lnTo>
                  <a:pt x="752210" y="202365"/>
                </a:lnTo>
                <a:lnTo>
                  <a:pt x="749679" y="218080"/>
                </a:lnTo>
                <a:lnTo>
                  <a:pt x="748307" y="233945"/>
                </a:lnTo>
                <a:lnTo>
                  <a:pt x="748333" y="248011"/>
                </a:lnTo>
                <a:lnTo>
                  <a:pt x="755814" y="294204"/>
                </a:lnTo>
                <a:lnTo>
                  <a:pt x="759115" y="301100"/>
                </a:lnTo>
                <a:lnTo>
                  <a:pt x="761901" y="307513"/>
                </a:lnTo>
                <a:lnTo>
                  <a:pt x="763486" y="316420"/>
                </a:lnTo>
                <a:lnTo>
                  <a:pt x="763756" y="326644"/>
                </a:lnTo>
                <a:lnTo>
                  <a:pt x="762596" y="337004"/>
                </a:lnTo>
                <a:lnTo>
                  <a:pt x="760065" y="348373"/>
                </a:lnTo>
                <a:lnTo>
                  <a:pt x="756600" y="361335"/>
                </a:lnTo>
                <a:lnTo>
                  <a:pt x="752659" y="374295"/>
                </a:lnTo>
                <a:lnTo>
                  <a:pt x="748700" y="385659"/>
                </a:lnTo>
                <a:lnTo>
                  <a:pt x="746101" y="396666"/>
                </a:lnTo>
                <a:lnTo>
                  <a:pt x="745890" y="408639"/>
                </a:lnTo>
                <a:lnTo>
                  <a:pt x="747950" y="420132"/>
                </a:lnTo>
                <a:lnTo>
                  <a:pt x="752167" y="429697"/>
                </a:lnTo>
                <a:lnTo>
                  <a:pt x="756750" y="439449"/>
                </a:lnTo>
                <a:lnTo>
                  <a:pt x="759807" y="451438"/>
                </a:lnTo>
                <a:lnTo>
                  <a:pt x="761071" y="464141"/>
                </a:lnTo>
                <a:lnTo>
                  <a:pt x="760274" y="476034"/>
                </a:lnTo>
                <a:lnTo>
                  <a:pt x="758678" y="483432"/>
                </a:lnTo>
                <a:lnTo>
                  <a:pt x="756418" y="491305"/>
                </a:lnTo>
                <a:lnTo>
                  <a:pt x="753644" y="499273"/>
                </a:lnTo>
                <a:lnTo>
                  <a:pt x="750506" y="506953"/>
                </a:lnTo>
                <a:lnTo>
                  <a:pt x="0" y="506953"/>
                </a:lnTo>
                <a:lnTo>
                  <a:pt x="0" y="3527"/>
                </a:lnTo>
                <a:lnTo>
                  <a:pt x="152693" y="3527"/>
                </a:lnTo>
                <a:lnTo>
                  <a:pt x="155350" y="0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318905" y="6667839"/>
            <a:ext cx="755015" cy="344170"/>
          </a:xfrm>
          <a:custGeom>
            <a:avLst/>
            <a:gdLst/>
            <a:ahLst/>
            <a:cxnLst/>
            <a:rect l="l" t="t" r="r" b="b"/>
            <a:pathLst>
              <a:path w="755015" h="344170">
                <a:moveTo>
                  <a:pt x="739063" y="0"/>
                </a:moveTo>
                <a:lnTo>
                  <a:pt x="0" y="0"/>
                </a:lnTo>
                <a:lnTo>
                  <a:pt x="0" y="343840"/>
                </a:lnTo>
                <a:lnTo>
                  <a:pt x="744689" y="343840"/>
                </a:lnTo>
                <a:lnTo>
                  <a:pt x="744158" y="343058"/>
                </a:lnTo>
                <a:lnTo>
                  <a:pt x="743586" y="342449"/>
                </a:lnTo>
                <a:lnTo>
                  <a:pt x="742893" y="342230"/>
                </a:lnTo>
                <a:lnTo>
                  <a:pt x="738434" y="340969"/>
                </a:lnTo>
                <a:lnTo>
                  <a:pt x="733217" y="332606"/>
                </a:lnTo>
                <a:lnTo>
                  <a:pt x="729397" y="314792"/>
                </a:lnTo>
                <a:lnTo>
                  <a:pt x="731486" y="305382"/>
                </a:lnTo>
                <a:lnTo>
                  <a:pt x="740398" y="300305"/>
                </a:lnTo>
                <a:lnTo>
                  <a:pt x="745620" y="291430"/>
                </a:lnTo>
                <a:lnTo>
                  <a:pt x="747537" y="283160"/>
                </a:lnTo>
                <a:lnTo>
                  <a:pt x="748702" y="275296"/>
                </a:lnTo>
                <a:lnTo>
                  <a:pt x="749308" y="265028"/>
                </a:lnTo>
                <a:lnTo>
                  <a:pt x="749315" y="253688"/>
                </a:lnTo>
                <a:lnTo>
                  <a:pt x="748682" y="242612"/>
                </a:lnTo>
                <a:lnTo>
                  <a:pt x="739184" y="200947"/>
                </a:lnTo>
                <a:lnTo>
                  <a:pt x="740217" y="191049"/>
                </a:lnTo>
                <a:lnTo>
                  <a:pt x="754130" y="151767"/>
                </a:lnTo>
                <a:lnTo>
                  <a:pt x="754748" y="130771"/>
                </a:lnTo>
                <a:lnTo>
                  <a:pt x="754480" y="119772"/>
                </a:lnTo>
                <a:lnTo>
                  <a:pt x="752154" y="76926"/>
                </a:lnTo>
                <a:lnTo>
                  <a:pt x="748682" y="38677"/>
                </a:lnTo>
                <a:lnTo>
                  <a:pt x="739924" y="3662"/>
                </a:lnTo>
                <a:lnTo>
                  <a:pt x="739458" y="1908"/>
                </a:lnTo>
                <a:lnTo>
                  <a:pt x="739063" y="0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318905" y="6667839"/>
            <a:ext cx="755015" cy="344170"/>
          </a:xfrm>
          <a:custGeom>
            <a:avLst/>
            <a:gdLst/>
            <a:ahLst/>
            <a:cxnLst/>
            <a:rect l="l" t="t" r="r" b="b"/>
            <a:pathLst>
              <a:path w="755015" h="344170">
                <a:moveTo>
                  <a:pt x="740575" y="5091"/>
                </a:moveTo>
                <a:lnTo>
                  <a:pt x="749680" y="48145"/>
                </a:lnTo>
                <a:lnTo>
                  <a:pt x="753319" y="96677"/>
                </a:lnTo>
                <a:lnTo>
                  <a:pt x="754748" y="130771"/>
                </a:lnTo>
                <a:lnTo>
                  <a:pt x="754618" y="141868"/>
                </a:lnTo>
                <a:lnTo>
                  <a:pt x="744047" y="184678"/>
                </a:lnTo>
                <a:lnTo>
                  <a:pt x="740217" y="191049"/>
                </a:lnTo>
                <a:lnTo>
                  <a:pt x="739184" y="200947"/>
                </a:lnTo>
                <a:lnTo>
                  <a:pt x="748682" y="242612"/>
                </a:lnTo>
                <a:lnTo>
                  <a:pt x="749315" y="253688"/>
                </a:lnTo>
                <a:lnTo>
                  <a:pt x="749308" y="265028"/>
                </a:lnTo>
                <a:lnTo>
                  <a:pt x="735935" y="302864"/>
                </a:lnTo>
                <a:lnTo>
                  <a:pt x="731486" y="305382"/>
                </a:lnTo>
                <a:lnTo>
                  <a:pt x="729397" y="314792"/>
                </a:lnTo>
                <a:lnTo>
                  <a:pt x="731309" y="323680"/>
                </a:lnTo>
                <a:lnTo>
                  <a:pt x="733217" y="332606"/>
                </a:lnTo>
                <a:lnTo>
                  <a:pt x="738434" y="340969"/>
                </a:lnTo>
                <a:lnTo>
                  <a:pt x="742893" y="342230"/>
                </a:lnTo>
                <a:lnTo>
                  <a:pt x="743586" y="342449"/>
                </a:lnTo>
                <a:lnTo>
                  <a:pt x="744158" y="343058"/>
                </a:lnTo>
                <a:lnTo>
                  <a:pt x="744689" y="343840"/>
                </a:lnTo>
                <a:lnTo>
                  <a:pt x="0" y="343840"/>
                </a:lnTo>
                <a:lnTo>
                  <a:pt x="0" y="0"/>
                </a:lnTo>
                <a:lnTo>
                  <a:pt x="739063" y="0"/>
                </a:lnTo>
                <a:lnTo>
                  <a:pt x="739458" y="1908"/>
                </a:lnTo>
                <a:lnTo>
                  <a:pt x="739923" y="3662"/>
                </a:lnTo>
                <a:lnTo>
                  <a:pt x="740575" y="5091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318905" y="6667839"/>
            <a:ext cx="754748" cy="34384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318906" y="6554416"/>
            <a:ext cx="753745" cy="114300"/>
          </a:xfrm>
          <a:custGeom>
            <a:avLst/>
            <a:gdLst/>
            <a:ahLst/>
            <a:cxnLst/>
            <a:rect l="l" t="t" r="r" b="b"/>
            <a:pathLst>
              <a:path w="753745" h="114300">
                <a:moveTo>
                  <a:pt x="745275" y="0"/>
                </a:moveTo>
                <a:lnTo>
                  <a:pt x="0" y="0"/>
                </a:lnTo>
                <a:lnTo>
                  <a:pt x="0" y="114123"/>
                </a:lnTo>
                <a:lnTo>
                  <a:pt x="738178" y="114123"/>
                </a:lnTo>
                <a:lnTo>
                  <a:pt x="737504" y="110698"/>
                </a:lnTo>
                <a:lnTo>
                  <a:pt x="737438" y="106835"/>
                </a:lnTo>
                <a:lnTo>
                  <a:pt x="746374" y="74022"/>
                </a:lnTo>
                <a:lnTo>
                  <a:pt x="748350" y="67429"/>
                </a:lnTo>
                <a:lnTo>
                  <a:pt x="750322" y="58899"/>
                </a:lnTo>
                <a:lnTo>
                  <a:pt x="752059" y="49534"/>
                </a:lnTo>
                <a:lnTo>
                  <a:pt x="753331" y="40436"/>
                </a:lnTo>
                <a:lnTo>
                  <a:pt x="753407" y="30809"/>
                </a:lnTo>
                <a:lnTo>
                  <a:pt x="751912" y="19986"/>
                </a:lnTo>
                <a:lnTo>
                  <a:pt x="749113" y="9278"/>
                </a:lnTo>
                <a:lnTo>
                  <a:pt x="745275" y="0"/>
                </a:lnTo>
                <a:close/>
              </a:path>
            </a:pathLst>
          </a:custGeom>
          <a:solidFill>
            <a:srgbClr val="F5CE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18906" y="6554416"/>
            <a:ext cx="753745" cy="114300"/>
          </a:xfrm>
          <a:custGeom>
            <a:avLst/>
            <a:gdLst/>
            <a:ahLst/>
            <a:cxnLst/>
            <a:rect l="l" t="t" r="r" b="b"/>
            <a:pathLst>
              <a:path w="753745" h="114300">
                <a:moveTo>
                  <a:pt x="0" y="114123"/>
                </a:moveTo>
                <a:lnTo>
                  <a:pt x="0" y="0"/>
                </a:lnTo>
                <a:lnTo>
                  <a:pt x="745275" y="0"/>
                </a:lnTo>
                <a:lnTo>
                  <a:pt x="749113" y="9278"/>
                </a:lnTo>
                <a:lnTo>
                  <a:pt x="751912" y="19986"/>
                </a:lnTo>
                <a:lnTo>
                  <a:pt x="753407" y="30809"/>
                </a:lnTo>
                <a:lnTo>
                  <a:pt x="753331" y="40436"/>
                </a:lnTo>
                <a:lnTo>
                  <a:pt x="744300" y="80253"/>
                </a:lnTo>
                <a:lnTo>
                  <a:pt x="742079" y="87790"/>
                </a:lnTo>
                <a:lnTo>
                  <a:pt x="739976" y="95686"/>
                </a:lnTo>
                <a:lnTo>
                  <a:pt x="738253" y="102996"/>
                </a:lnTo>
                <a:lnTo>
                  <a:pt x="737438" y="106835"/>
                </a:lnTo>
                <a:lnTo>
                  <a:pt x="737504" y="110698"/>
                </a:lnTo>
                <a:lnTo>
                  <a:pt x="738178" y="114123"/>
                </a:lnTo>
                <a:lnTo>
                  <a:pt x="0" y="114123"/>
                </a:lnTo>
                <a:close/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18906" y="6554416"/>
            <a:ext cx="753407" cy="11412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108697" y="3404880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21035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18919" y="3808645"/>
            <a:ext cx="764540" cy="137160"/>
          </a:xfrm>
          <a:custGeom>
            <a:avLst/>
            <a:gdLst/>
            <a:ahLst/>
            <a:cxnLst/>
            <a:rect l="l" t="t" r="r" b="b"/>
            <a:pathLst>
              <a:path w="764540" h="137160">
                <a:moveTo>
                  <a:pt x="723417" y="56063"/>
                </a:moveTo>
                <a:lnTo>
                  <a:pt x="743007" y="90993"/>
                </a:lnTo>
                <a:lnTo>
                  <a:pt x="764290" y="136763"/>
                </a:lnTo>
                <a:lnTo>
                  <a:pt x="756212" y="118316"/>
                </a:lnTo>
                <a:lnTo>
                  <a:pt x="750250" y="105447"/>
                </a:lnTo>
                <a:lnTo>
                  <a:pt x="743018" y="90993"/>
                </a:lnTo>
                <a:lnTo>
                  <a:pt x="735427" y="76724"/>
                </a:lnTo>
                <a:lnTo>
                  <a:pt x="728387" y="64407"/>
                </a:lnTo>
                <a:lnTo>
                  <a:pt x="723417" y="56063"/>
                </a:lnTo>
                <a:close/>
              </a:path>
              <a:path w="764540" h="137160">
                <a:moveTo>
                  <a:pt x="751721" y="0"/>
                </a:moveTo>
                <a:lnTo>
                  <a:pt x="0" y="0"/>
                </a:lnTo>
                <a:lnTo>
                  <a:pt x="0" y="57138"/>
                </a:lnTo>
                <a:lnTo>
                  <a:pt x="724056" y="57138"/>
                </a:lnTo>
                <a:lnTo>
                  <a:pt x="723417" y="56063"/>
                </a:lnTo>
                <a:lnTo>
                  <a:pt x="725418" y="56063"/>
                </a:lnTo>
                <a:lnTo>
                  <a:pt x="725455" y="46621"/>
                </a:lnTo>
                <a:lnTo>
                  <a:pt x="727805" y="37173"/>
                </a:lnTo>
                <a:lnTo>
                  <a:pt x="735023" y="33813"/>
                </a:lnTo>
                <a:lnTo>
                  <a:pt x="744214" y="28080"/>
                </a:lnTo>
                <a:lnTo>
                  <a:pt x="750565" y="22184"/>
                </a:lnTo>
                <a:lnTo>
                  <a:pt x="753267" y="18852"/>
                </a:lnTo>
                <a:lnTo>
                  <a:pt x="753089" y="18852"/>
                </a:lnTo>
                <a:lnTo>
                  <a:pt x="752805" y="3001"/>
                </a:lnTo>
                <a:lnTo>
                  <a:pt x="752572" y="2098"/>
                </a:lnTo>
                <a:lnTo>
                  <a:pt x="752005" y="981"/>
                </a:lnTo>
                <a:lnTo>
                  <a:pt x="751721" y="0"/>
                </a:lnTo>
                <a:close/>
              </a:path>
              <a:path w="764540" h="137160">
                <a:moveTo>
                  <a:pt x="723431" y="56070"/>
                </a:moveTo>
                <a:lnTo>
                  <a:pt x="724065" y="57138"/>
                </a:lnTo>
                <a:lnTo>
                  <a:pt x="725390" y="57138"/>
                </a:lnTo>
                <a:lnTo>
                  <a:pt x="723431" y="56070"/>
                </a:lnTo>
                <a:close/>
              </a:path>
              <a:path w="764540" h="137160">
                <a:moveTo>
                  <a:pt x="725418" y="56063"/>
                </a:moveTo>
                <a:lnTo>
                  <a:pt x="723426" y="56063"/>
                </a:lnTo>
                <a:lnTo>
                  <a:pt x="725413" y="57138"/>
                </a:lnTo>
                <a:lnTo>
                  <a:pt x="725418" y="56063"/>
                </a:lnTo>
                <a:close/>
              </a:path>
              <a:path w="764540" h="137160">
                <a:moveTo>
                  <a:pt x="723426" y="56063"/>
                </a:moveTo>
                <a:close/>
              </a:path>
              <a:path w="764540" h="137160">
                <a:moveTo>
                  <a:pt x="753663" y="18363"/>
                </a:moveTo>
                <a:lnTo>
                  <a:pt x="753089" y="18852"/>
                </a:lnTo>
                <a:lnTo>
                  <a:pt x="753267" y="18852"/>
                </a:lnTo>
                <a:lnTo>
                  <a:pt x="753663" y="18363"/>
                </a:lnTo>
                <a:close/>
              </a:path>
            </a:pathLst>
          </a:custGeom>
          <a:solidFill>
            <a:srgbClr val="6DC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18919" y="3808645"/>
            <a:ext cx="764290" cy="13676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318919" y="3808645"/>
            <a:ext cx="764540" cy="137160"/>
          </a:xfrm>
          <a:custGeom>
            <a:avLst/>
            <a:gdLst/>
            <a:ahLst/>
            <a:cxnLst/>
            <a:rect l="l" t="t" r="r" b="b"/>
            <a:pathLst>
              <a:path w="764540" h="137160">
                <a:moveTo>
                  <a:pt x="728378" y="64407"/>
                </a:moveTo>
                <a:lnTo>
                  <a:pt x="750240" y="105447"/>
                </a:lnTo>
                <a:lnTo>
                  <a:pt x="764290" y="136763"/>
                </a:lnTo>
                <a:lnTo>
                  <a:pt x="756212" y="118316"/>
                </a:lnTo>
                <a:lnTo>
                  <a:pt x="735427" y="76724"/>
                </a:lnTo>
                <a:lnTo>
                  <a:pt x="723426" y="56063"/>
                </a:lnTo>
                <a:lnTo>
                  <a:pt x="725413" y="57138"/>
                </a:lnTo>
                <a:lnTo>
                  <a:pt x="725455" y="46811"/>
                </a:lnTo>
                <a:lnTo>
                  <a:pt x="725455" y="46621"/>
                </a:lnTo>
                <a:lnTo>
                  <a:pt x="725497" y="46430"/>
                </a:lnTo>
                <a:lnTo>
                  <a:pt x="727805" y="37173"/>
                </a:lnTo>
                <a:lnTo>
                  <a:pt x="735023" y="33813"/>
                </a:lnTo>
                <a:lnTo>
                  <a:pt x="744213" y="28080"/>
                </a:lnTo>
                <a:lnTo>
                  <a:pt x="750565" y="22184"/>
                </a:lnTo>
                <a:lnTo>
                  <a:pt x="753663" y="18363"/>
                </a:lnTo>
                <a:lnTo>
                  <a:pt x="753089" y="18852"/>
                </a:lnTo>
                <a:lnTo>
                  <a:pt x="752805" y="3001"/>
                </a:lnTo>
                <a:lnTo>
                  <a:pt x="752572" y="2098"/>
                </a:lnTo>
                <a:lnTo>
                  <a:pt x="752144" y="1261"/>
                </a:lnTo>
                <a:lnTo>
                  <a:pt x="752005" y="981"/>
                </a:lnTo>
                <a:lnTo>
                  <a:pt x="751856" y="502"/>
                </a:lnTo>
                <a:lnTo>
                  <a:pt x="751721" y="0"/>
                </a:lnTo>
                <a:lnTo>
                  <a:pt x="0" y="0"/>
                </a:lnTo>
                <a:lnTo>
                  <a:pt x="0" y="57138"/>
                </a:lnTo>
                <a:lnTo>
                  <a:pt x="725390" y="57138"/>
                </a:lnTo>
                <a:lnTo>
                  <a:pt x="723417" y="56063"/>
                </a:lnTo>
                <a:lnTo>
                  <a:pt x="728378" y="64407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207264" y="3809654"/>
            <a:ext cx="109220" cy="0"/>
          </a:xfrm>
          <a:custGeom>
            <a:avLst/>
            <a:gdLst/>
            <a:ahLst/>
            <a:cxnLst/>
            <a:rect l="l" t="t" r="r" b="b"/>
            <a:pathLst>
              <a:path w="109220">
                <a:moveTo>
                  <a:pt x="10884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207264" y="5211017"/>
            <a:ext cx="109220" cy="0"/>
          </a:xfrm>
          <a:custGeom>
            <a:avLst/>
            <a:gdLst/>
            <a:ahLst/>
            <a:cxnLst/>
            <a:rect l="l" t="t" r="r" b="b"/>
            <a:pathLst>
              <a:path w="109220">
                <a:moveTo>
                  <a:pt x="10884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108698" y="5380587"/>
            <a:ext cx="207645" cy="0"/>
          </a:xfrm>
          <a:custGeom>
            <a:avLst/>
            <a:gdLst/>
            <a:ahLst/>
            <a:cxnLst/>
            <a:rect l="l" t="t" r="r" b="b"/>
            <a:pathLst>
              <a:path w="207645">
                <a:moveTo>
                  <a:pt x="207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209789" y="3015639"/>
            <a:ext cx="0" cy="4382770"/>
          </a:xfrm>
          <a:custGeom>
            <a:avLst/>
            <a:gdLst/>
            <a:ahLst/>
            <a:cxnLst/>
            <a:rect l="l" t="t" r="r" b="b"/>
            <a:pathLst>
              <a:path h="4382770">
                <a:moveTo>
                  <a:pt x="0" y="4382372"/>
                </a:moveTo>
                <a:lnTo>
                  <a:pt x="0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109104" y="3013856"/>
            <a:ext cx="209550" cy="4384675"/>
          </a:xfrm>
          <a:custGeom>
            <a:avLst/>
            <a:gdLst/>
            <a:ahLst/>
            <a:cxnLst/>
            <a:rect l="l" t="t" r="r" b="b"/>
            <a:pathLst>
              <a:path w="209550" h="4384675">
                <a:moveTo>
                  <a:pt x="209185" y="389070"/>
                </a:moveTo>
                <a:lnTo>
                  <a:pt x="209185" y="0"/>
                </a:lnTo>
                <a:lnTo>
                  <a:pt x="0" y="0"/>
                </a:lnTo>
                <a:lnTo>
                  <a:pt x="0" y="4384155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109103" y="3149952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185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 txBox="1"/>
          <p:nvPr/>
        </p:nvSpPr>
        <p:spPr>
          <a:xfrm>
            <a:off x="8113809" y="3136181"/>
            <a:ext cx="207010" cy="657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395605">
              <a:lnSpc>
                <a:spcPts val="710"/>
              </a:lnSpc>
            </a:pPr>
            <a:r>
              <a:rPr sz="600" dirty="0">
                <a:solidFill>
                  <a:srgbClr val="040505"/>
                </a:solidFill>
                <a:latin typeface="Helvetica"/>
                <a:cs typeface="Helvetica"/>
              </a:rPr>
              <a:t>PENN.</a:t>
            </a:r>
            <a:endParaRPr sz="6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600" spc="15" dirty="0">
                <a:solidFill>
                  <a:srgbClr val="040505"/>
                </a:solidFill>
                <a:latin typeface="Helvetica"/>
                <a:cs typeface="Helvetica"/>
              </a:rPr>
              <a:t>Meramec.</a:t>
            </a:r>
            <a:r>
              <a:rPr sz="600" spc="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5" dirty="0">
                <a:solidFill>
                  <a:srgbClr val="040505"/>
                </a:solidFill>
                <a:latin typeface="Helvetica"/>
                <a:cs typeface="Helvetica"/>
              </a:rPr>
              <a:t>Desm.</a:t>
            </a:r>
            <a:endParaRPr sz="600">
              <a:latin typeface="Helvetica"/>
              <a:cs typeface="Helvetica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8113809" y="4017371"/>
            <a:ext cx="207010" cy="8147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spc="30" dirty="0">
                <a:solidFill>
                  <a:srgbClr val="040505"/>
                </a:solidFill>
                <a:latin typeface="Helvetica"/>
                <a:cs typeface="Helvetica"/>
              </a:rPr>
              <a:t>M</a:t>
            </a:r>
            <a:r>
              <a:rPr sz="600" spc="-5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00" dirty="0">
                <a:solidFill>
                  <a:srgbClr val="040505"/>
                </a:solidFill>
                <a:latin typeface="Helvetica"/>
                <a:cs typeface="Helvetica"/>
              </a:rPr>
              <a:t>ISS</a:t>
            </a:r>
            <a:r>
              <a:rPr sz="600" spc="-5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0" dirty="0">
                <a:solidFill>
                  <a:srgbClr val="040505"/>
                </a:solidFill>
                <a:latin typeface="Helvetica"/>
                <a:cs typeface="Helvetica"/>
              </a:rPr>
              <a:t>I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85" dirty="0">
                <a:solidFill>
                  <a:srgbClr val="040505"/>
                </a:solidFill>
                <a:latin typeface="Helvetica"/>
                <a:cs typeface="Helvetica"/>
              </a:rPr>
              <a:t>SS</a:t>
            </a:r>
            <a:r>
              <a:rPr sz="600" spc="-5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0" dirty="0">
                <a:solidFill>
                  <a:srgbClr val="040505"/>
                </a:solidFill>
                <a:latin typeface="Helvetica"/>
                <a:cs typeface="Helvetica"/>
              </a:rPr>
              <a:t>I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85" dirty="0">
                <a:solidFill>
                  <a:srgbClr val="040505"/>
                </a:solidFill>
                <a:latin typeface="Helvetica"/>
                <a:cs typeface="Helvetica"/>
              </a:rPr>
              <a:t>PP</a:t>
            </a:r>
            <a:r>
              <a:rPr sz="600" spc="-5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0" dirty="0">
                <a:solidFill>
                  <a:srgbClr val="040505"/>
                </a:solidFill>
                <a:latin typeface="Helvetica"/>
                <a:cs typeface="Helvetica"/>
              </a:rPr>
              <a:t>I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5" dirty="0">
                <a:solidFill>
                  <a:srgbClr val="040505"/>
                </a:solidFill>
                <a:latin typeface="Helvetica"/>
                <a:cs typeface="Helvetica"/>
              </a:rPr>
              <a:t>A</a:t>
            </a:r>
            <a:r>
              <a:rPr sz="600" spc="-5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5" dirty="0">
                <a:solidFill>
                  <a:srgbClr val="040505"/>
                </a:solidFill>
                <a:latin typeface="Helvetica"/>
                <a:cs typeface="Helvetica"/>
              </a:rPr>
              <a:t>N</a:t>
            </a:r>
            <a:endParaRPr sz="600">
              <a:latin typeface="Helvetica"/>
              <a:cs typeface="Helvetica"/>
            </a:endParaRPr>
          </a:p>
          <a:p>
            <a:pPr marL="122555">
              <a:lnSpc>
                <a:spcPct val="100000"/>
              </a:lnSpc>
              <a:spcBef>
                <a:spcPts val="65"/>
              </a:spcBef>
            </a:pPr>
            <a:r>
              <a:rPr sz="600" spc="25" dirty="0">
                <a:solidFill>
                  <a:srgbClr val="040505"/>
                </a:solidFill>
                <a:latin typeface="Helvetica"/>
                <a:cs typeface="Helvetica"/>
              </a:rPr>
              <a:t>O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80" dirty="0">
                <a:solidFill>
                  <a:srgbClr val="040505"/>
                </a:solidFill>
                <a:latin typeface="Helvetica"/>
                <a:cs typeface="Helvetica"/>
              </a:rPr>
              <a:t>sa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g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e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a</a:t>
            </a:r>
            <a:r>
              <a:rPr sz="600" spc="-4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n</a:t>
            </a:r>
            <a:endParaRPr sz="600">
              <a:latin typeface="Helvetica"/>
              <a:cs typeface="Helvetica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8113809" y="6079973"/>
            <a:ext cx="207010" cy="6807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710"/>
              </a:lnSpc>
            </a:pPr>
            <a:r>
              <a:rPr sz="600" spc="110" dirty="0">
                <a:solidFill>
                  <a:srgbClr val="040505"/>
                </a:solidFill>
                <a:latin typeface="Helvetica"/>
                <a:cs typeface="Helvetica"/>
              </a:rPr>
              <a:t>ORD</a:t>
            </a:r>
            <a:r>
              <a:rPr sz="600" spc="-6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5" dirty="0">
                <a:solidFill>
                  <a:srgbClr val="040505"/>
                </a:solidFill>
                <a:latin typeface="Helvetica"/>
                <a:cs typeface="Helvetica"/>
              </a:rPr>
              <a:t>O</a:t>
            </a:r>
            <a:r>
              <a:rPr sz="600" spc="-9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20" dirty="0">
                <a:solidFill>
                  <a:srgbClr val="040505"/>
                </a:solidFill>
                <a:latin typeface="Helvetica"/>
                <a:cs typeface="Helvetica"/>
              </a:rPr>
              <a:t>VICIA</a:t>
            </a:r>
            <a:r>
              <a:rPr sz="600" spc="-6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5" dirty="0">
                <a:solidFill>
                  <a:srgbClr val="040505"/>
                </a:solidFill>
                <a:latin typeface="Helvetica"/>
                <a:cs typeface="Helvetica"/>
              </a:rPr>
              <a:t>N</a:t>
            </a:r>
            <a:endParaRPr sz="600">
              <a:latin typeface="Helvetica"/>
              <a:cs typeface="Helvetica"/>
            </a:endParaRPr>
          </a:p>
          <a:p>
            <a:pPr marL="1270" algn="ctr">
              <a:lnSpc>
                <a:spcPct val="100000"/>
              </a:lnSpc>
              <a:spcBef>
                <a:spcPts val="65"/>
              </a:spcBef>
            </a:pPr>
            <a:r>
              <a:rPr sz="600" spc="10" dirty="0">
                <a:solidFill>
                  <a:srgbClr val="040505"/>
                </a:solidFill>
                <a:latin typeface="Helvetica"/>
                <a:cs typeface="Helvetica"/>
              </a:rPr>
              <a:t>I</a:t>
            </a:r>
            <a:r>
              <a:rPr sz="600" spc="-50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b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e</a:t>
            </a:r>
            <a:r>
              <a:rPr sz="600" spc="-6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15" dirty="0">
                <a:solidFill>
                  <a:srgbClr val="040505"/>
                </a:solidFill>
                <a:latin typeface="Helvetica"/>
                <a:cs typeface="Helvetica"/>
              </a:rPr>
              <a:t>x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75" dirty="0">
                <a:solidFill>
                  <a:srgbClr val="040505"/>
                </a:solidFill>
                <a:latin typeface="Helvetica"/>
                <a:cs typeface="Helvetica"/>
              </a:rPr>
              <a:t>ia</a:t>
            </a:r>
            <a:r>
              <a:rPr sz="600" spc="-45" dirty="0">
                <a:solidFill>
                  <a:srgbClr val="040505"/>
                </a:solidFill>
                <a:latin typeface="Helvetica"/>
                <a:cs typeface="Helvetica"/>
              </a:rPr>
              <a:t> </a:t>
            </a:r>
            <a:r>
              <a:rPr sz="600" spc="20" dirty="0">
                <a:solidFill>
                  <a:srgbClr val="040505"/>
                </a:solidFill>
                <a:latin typeface="Helvetica"/>
                <a:cs typeface="Helvetica"/>
              </a:rPr>
              <a:t>n</a:t>
            </a:r>
            <a:endParaRPr sz="600">
              <a:latin typeface="Helvetica"/>
              <a:cs typeface="Helvetica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8213826" y="5192208"/>
            <a:ext cx="106680" cy="1943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spc="-35" dirty="0">
                <a:solidFill>
                  <a:srgbClr val="040505"/>
                </a:solidFill>
                <a:latin typeface="Helvetica"/>
                <a:cs typeface="Helvetica"/>
              </a:rPr>
              <a:t>Kind</a:t>
            </a:r>
            <a:r>
              <a:rPr sz="600" dirty="0">
                <a:solidFill>
                  <a:srgbClr val="040505"/>
                </a:solidFill>
                <a:latin typeface="Helvetica"/>
                <a:cs typeface="Helvetica"/>
              </a:rPr>
              <a:t>.</a:t>
            </a:r>
            <a:endParaRPr sz="600">
              <a:latin typeface="Helvetica"/>
              <a:cs typeface="Helvetica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8109104" y="3013856"/>
            <a:ext cx="100965" cy="136525"/>
          </a:xfrm>
          <a:prstGeom prst="rect">
            <a:avLst/>
          </a:prstGeom>
          <a:ln w="3175">
            <a:solidFill>
              <a:srgbClr val="1D171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080">
              <a:lnSpc>
                <a:spcPts val="440"/>
              </a:lnSpc>
            </a:pPr>
            <a:r>
              <a:rPr sz="400" spc="-25" dirty="0">
                <a:solidFill>
                  <a:srgbClr val="040505"/>
                </a:solidFill>
                <a:latin typeface="Helvetica"/>
                <a:cs typeface="Helvetica"/>
              </a:rPr>
              <a:t>Sy</a:t>
            </a:r>
            <a:r>
              <a:rPr sz="400" spc="-35" dirty="0">
                <a:solidFill>
                  <a:srgbClr val="040505"/>
                </a:solidFill>
                <a:latin typeface="Helvetica"/>
                <a:cs typeface="Helvetica"/>
              </a:rPr>
              <a:t>s</a:t>
            </a:r>
            <a:r>
              <a:rPr sz="400" spc="-5" dirty="0">
                <a:solidFill>
                  <a:srgbClr val="040505"/>
                </a:solidFill>
                <a:latin typeface="Helvetica"/>
                <a:cs typeface="Helvetica"/>
              </a:rPr>
              <a:t>.</a:t>
            </a:r>
            <a:endParaRPr sz="400">
              <a:latin typeface="Helvetica"/>
              <a:cs typeface="Helvetica"/>
            </a:endParaRPr>
          </a:p>
          <a:p>
            <a:pPr marL="5080">
              <a:lnSpc>
                <a:spcPts val="470"/>
              </a:lnSpc>
              <a:spcBef>
                <a:spcPts val="155"/>
              </a:spcBef>
            </a:pPr>
            <a:r>
              <a:rPr sz="400" spc="-25" dirty="0">
                <a:solidFill>
                  <a:srgbClr val="040505"/>
                </a:solidFill>
                <a:latin typeface="Helvetica"/>
                <a:cs typeface="Helvetica"/>
              </a:rPr>
              <a:t>Su</a:t>
            </a:r>
            <a:r>
              <a:rPr sz="400" spc="-45" dirty="0">
                <a:solidFill>
                  <a:srgbClr val="040505"/>
                </a:solidFill>
                <a:latin typeface="Helvetica"/>
                <a:cs typeface="Helvetica"/>
              </a:rPr>
              <a:t>b</a:t>
            </a:r>
            <a:r>
              <a:rPr sz="400" spc="-5" dirty="0">
                <a:solidFill>
                  <a:srgbClr val="040505"/>
                </a:solidFill>
                <a:latin typeface="Helvetica"/>
                <a:cs typeface="Helvetica"/>
              </a:rPr>
              <a:t>.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8209789" y="3013856"/>
            <a:ext cx="108585" cy="136525"/>
          </a:xfrm>
          <a:prstGeom prst="rect">
            <a:avLst/>
          </a:prstGeom>
          <a:ln w="3175">
            <a:solidFill>
              <a:srgbClr val="1D1718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300"/>
              </a:spcBef>
            </a:pPr>
            <a:r>
              <a:rPr sz="400" spc="-25" dirty="0">
                <a:solidFill>
                  <a:srgbClr val="040505"/>
                </a:solidFill>
                <a:latin typeface="Helvetica"/>
                <a:cs typeface="Helvetica"/>
              </a:rPr>
              <a:t>Se</a:t>
            </a:r>
            <a:r>
              <a:rPr sz="400" spc="-45" dirty="0">
                <a:solidFill>
                  <a:srgbClr val="040505"/>
                </a:solidFill>
                <a:latin typeface="Helvetica"/>
                <a:cs typeface="Helvetica"/>
              </a:rPr>
              <a:t>r</a:t>
            </a:r>
            <a:r>
              <a:rPr sz="400" spc="-5" dirty="0">
                <a:solidFill>
                  <a:srgbClr val="040505"/>
                </a:solidFill>
                <a:latin typeface="Helvetica"/>
                <a:cs typeface="Helvetica"/>
              </a:rPr>
              <a:t>.</a:t>
            </a:r>
            <a:endParaRPr sz="400">
              <a:latin typeface="Helvetica"/>
              <a:cs typeface="Helvetica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8124459" y="3070857"/>
            <a:ext cx="70485" cy="25400"/>
          </a:xfrm>
          <a:custGeom>
            <a:avLst/>
            <a:gdLst/>
            <a:ahLst/>
            <a:cxnLst/>
            <a:rect l="l" t="t" r="r" b="b"/>
            <a:pathLst>
              <a:path w="70484" h="25400">
                <a:moveTo>
                  <a:pt x="0" y="25213"/>
                </a:moveTo>
                <a:lnTo>
                  <a:pt x="69889" y="0"/>
                </a:lnTo>
              </a:path>
            </a:pathLst>
          </a:custGeom>
          <a:ln w="3175">
            <a:solidFill>
              <a:srgbClr val="1D1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 txBox="1"/>
          <p:nvPr/>
        </p:nvSpPr>
        <p:spPr>
          <a:xfrm>
            <a:off x="3124898" y="9523027"/>
            <a:ext cx="2612390" cy="17678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15" dirty="0">
                <a:solidFill>
                  <a:srgbClr val="231F20"/>
                </a:solidFill>
                <a:latin typeface="Times New Roman"/>
                <a:cs typeface="Times New Roman"/>
              </a:rPr>
              <a:t>LOCALITIES</a:t>
            </a:r>
            <a:endParaRPr sz="850">
              <a:latin typeface="Times New Roman"/>
              <a:cs typeface="Times New Roman"/>
            </a:endParaRPr>
          </a:p>
          <a:p>
            <a:pPr marL="12700" marR="5080" indent="222250" algn="just">
              <a:lnSpc>
                <a:spcPct val="103499"/>
              </a:lnSpc>
            </a:pP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Locations of lower Carboniferous wood collections  are shown on the geologic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map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Figure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1.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Figure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2  shows 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stratigraphic succession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strata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exposed and  in 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shallow subsurface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southwestern Missouri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the  vicinity 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Springfield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(Thomson, 1986).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Starred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horizons  indicate the approximate levels where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silicified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wood was  collected.Cribbs (1935) noted the occurence of </a:t>
            </a:r>
            <a:r>
              <a:rPr sz="8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Cordaites  missouriense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chert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within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 Burlington Limestone at  the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C.T.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Steele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farm in northern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Stone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County.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speci- 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men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was approximately 4 </a:t>
            </a:r>
            <a:r>
              <a:rPr sz="850" spc="20" dirty="0">
                <a:solidFill>
                  <a:srgbClr val="231F20"/>
                </a:solidFill>
                <a:latin typeface="Times New Roman"/>
                <a:cs typeface="Times New Roman"/>
              </a:rPr>
              <a:t>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long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with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 cross-section of  16 x 26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cm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seemingly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flattened parallel to bedding,  Cribbs (1938) reported occurrence of another</a:t>
            </a:r>
            <a:r>
              <a:rPr sz="850" spc="2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specimen,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5844647" y="9526601"/>
            <a:ext cx="2622550" cy="17678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3499"/>
              </a:lnSpc>
              <a:spcBef>
                <a:spcPts val="90"/>
              </a:spcBef>
            </a:pP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0.7 </a:t>
            </a:r>
            <a:r>
              <a:rPr sz="850" spc="20" dirty="0">
                <a:solidFill>
                  <a:srgbClr val="231F20"/>
                </a:solidFill>
                <a:latin typeface="Times New Roman"/>
                <a:cs typeface="Times New Roman"/>
              </a:rPr>
              <a:t>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long and 8 x 16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cm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cross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section,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near the town  of Crane in northern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Taney County.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precise locations  of both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was not published. More recently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sev-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eral fragments of a disarticulated whole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 were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collected 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southeastern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Greene County from float in  parauthochthonous chert residuum at approximately the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stratigraphic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level of the Elsey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area was 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mapped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as Elsey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by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Fellows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(1970).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Elsey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is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reported to be about 80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ft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thick near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Turners Station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(Thompson, 1986). </a:t>
            </a:r>
            <a:r>
              <a:rPr sz="850" spc="20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small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gully north of the collection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site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exposes the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Pierson-Elsey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contact about 20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ft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below  the projected collection interval (see field photo). One  recent allochthonous collection of a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single</a:t>
            </a:r>
            <a:r>
              <a:rPr sz="850" spc="2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water-worn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8564397" y="9526601"/>
            <a:ext cx="2600960" cy="17678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4290" algn="just">
              <a:lnSpc>
                <a:spcPct val="103499"/>
              </a:lnSpc>
              <a:spcBef>
                <a:spcPts val="90"/>
              </a:spcBef>
            </a:pP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piece was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made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stream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gravel in a tributary of the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Spring River,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approximately 7.3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km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west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the town of  Mt.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Vernon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Lawrence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County. </a:t>
            </a:r>
            <a:r>
              <a:rPr sz="850" spc="-10" dirty="0">
                <a:solidFill>
                  <a:srgbClr val="231F20"/>
                </a:solidFill>
                <a:latin typeface="Times New Roman"/>
                <a:cs typeface="Times New Roman"/>
              </a:rPr>
              <a:t>Two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additional pieces</a:t>
            </a:r>
            <a:r>
              <a:rPr sz="850" spc="-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 fossil wood were reported from float in northeastern  Greene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County,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approximately 5.7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km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north of the town  of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Strafford.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These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specimens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had been collected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several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decades ago by a private</a:t>
            </a: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collector.</a:t>
            </a:r>
            <a:endParaRPr sz="850">
              <a:latin typeface="Times New Roman"/>
              <a:cs typeface="Times New Roman"/>
            </a:endParaRPr>
          </a:p>
          <a:p>
            <a:pPr marL="12700" marR="5080" indent="222250" algn="just">
              <a:lnSpc>
                <a:spcPct val="103499"/>
              </a:lnSpc>
            </a:pP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All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these units that appear to be associated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with  Mississippian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fossil wood are marine in origin and</a:t>
            </a:r>
            <a:r>
              <a:rPr sz="850" spc="-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distant  from the paleogeographic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shoreline. Fossil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driftwood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is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relatively rare, and these occurrences 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southwestern  Missouri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help to underscore the need for context in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inter-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pretations of ancient depositional</a:t>
            </a:r>
            <a:r>
              <a:rPr sz="8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environments.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9072217" y="4515528"/>
            <a:ext cx="3175" cy="46355"/>
          </a:xfrm>
          <a:custGeom>
            <a:avLst/>
            <a:gdLst/>
            <a:ahLst/>
            <a:cxnLst/>
            <a:rect l="l" t="t" r="r" b="b"/>
            <a:pathLst>
              <a:path w="3175" h="46354">
                <a:moveTo>
                  <a:pt x="0" y="0"/>
                </a:moveTo>
                <a:lnTo>
                  <a:pt x="2149" y="11534"/>
                </a:lnTo>
                <a:lnTo>
                  <a:pt x="2865" y="24122"/>
                </a:lnTo>
                <a:lnTo>
                  <a:pt x="2149" y="36235"/>
                </a:lnTo>
                <a:lnTo>
                  <a:pt x="0" y="46346"/>
                </a:lnTo>
                <a:lnTo>
                  <a:pt x="2157" y="36227"/>
                </a:lnTo>
                <a:lnTo>
                  <a:pt x="2876" y="24115"/>
                </a:lnTo>
                <a:lnTo>
                  <a:pt x="2157" y="11532"/>
                </a:lnTo>
                <a:lnTo>
                  <a:pt x="0" y="0"/>
                </a:lnTo>
                <a:close/>
              </a:path>
            </a:pathLst>
          </a:custGeom>
          <a:solidFill>
            <a:srgbClr val="6DC2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069282" y="3945412"/>
            <a:ext cx="0" cy="570230"/>
          </a:xfrm>
          <a:custGeom>
            <a:avLst/>
            <a:gdLst/>
            <a:ahLst/>
            <a:cxnLst/>
            <a:rect l="l" t="t" r="r" b="b"/>
            <a:pathLst>
              <a:path h="570229">
                <a:moveTo>
                  <a:pt x="0" y="0"/>
                </a:moveTo>
                <a:lnTo>
                  <a:pt x="0" y="570114"/>
                </a:lnTo>
              </a:path>
            </a:pathLst>
          </a:custGeom>
          <a:ln w="36208">
            <a:solidFill>
              <a:srgbClr val="6DC2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064111" y="4561873"/>
            <a:ext cx="0" cy="182245"/>
          </a:xfrm>
          <a:custGeom>
            <a:avLst/>
            <a:gdLst/>
            <a:ahLst/>
            <a:cxnLst/>
            <a:rect l="l" t="t" r="r" b="b"/>
            <a:pathLst>
              <a:path h="182245">
                <a:moveTo>
                  <a:pt x="0" y="0"/>
                </a:moveTo>
                <a:lnTo>
                  <a:pt x="0" y="182160"/>
                </a:lnTo>
              </a:path>
            </a:pathLst>
          </a:custGeom>
          <a:ln w="16211">
            <a:solidFill>
              <a:srgbClr val="6DC2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066104" y="474403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096"/>
                </a:lnTo>
              </a:path>
            </a:pathLst>
          </a:custGeom>
          <a:ln w="10836">
            <a:solidFill>
              <a:srgbClr val="6DC2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318916" y="4744033"/>
            <a:ext cx="753110" cy="133350"/>
          </a:xfrm>
          <a:custGeom>
            <a:avLst/>
            <a:gdLst/>
            <a:ahLst/>
            <a:cxnLst/>
            <a:rect l="l" t="t" r="r" b="b"/>
            <a:pathLst>
              <a:path w="753109" h="133350">
                <a:moveTo>
                  <a:pt x="749017" y="0"/>
                </a:moveTo>
                <a:lnTo>
                  <a:pt x="0" y="0"/>
                </a:lnTo>
                <a:lnTo>
                  <a:pt x="0" y="133096"/>
                </a:lnTo>
                <a:lnTo>
                  <a:pt x="746350" y="133096"/>
                </a:lnTo>
                <a:lnTo>
                  <a:pt x="742819" y="116812"/>
                </a:lnTo>
                <a:lnTo>
                  <a:pt x="741767" y="92272"/>
                </a:lnTo>
                <a:lnTo>
                  <a:pt x="743169" y="67255"/>
                </a:lnTo>
                <a:lnTo>
                  <a:pt x="747002" y="49538"/>
                </a:lnTo>
                <a:lnTo>
                  <a:pt x="748016" y="47258"/>
                </a:lnTo>
                <a:lnTo>
                  <a:pt x="751343" y="36266"/>
                </a:lnTo>
                <a:lnTo>
                  <a:pt x="752595" y="23966"/>
                </a:lnTo>
                <a:lnTo>
                  <a:pt x="751807" y="11497"/>
                </a:lnTo>
                <a:lnTo>
                  <a:pt x="749017" y="0"/>
                </a:lnTo>
                <a:close/>
              </a:path>
            </a:pathLst>
          </a:custGeom>
          <a:solidFill>
            <a:srgbClr val="44A0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318916" y="4744033"/>
            <a:ext cx="752595" cy="1330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318916" y="4744033"/>
            <a:ext cx="753110" cy="133350"/>
          </a:xfrm>
          <a:custGeom>
            <a:avLst/>
            <a:gdLst/>
            <a:ahLst/>
            <a:cxnLst/>
            <a:rect l="l" t="t" r="r" b="b"/>
            <a:pathLst>
              <a:path w="753109" h="133350">
                <a:moveTo>
                  <a:pt x="747002" y="49538"/>
                </a:moveTo>
                <a:lnTo>
                  <a:pt x="748016" y="47258"/>
                </a:lnTo>
                <a:lnTo>
                  <a:pt x="751343" y="36266"/>
                </a:lnTo>
                <a:lnTo>
                  <a:pt x="752595" y="23966"/>
                </a:lnTo>
                <a:lnTo>
                  <a:pt x="751807" y="11497"/>
                </a:lnTo>
                <a:lnTo>
                  <a:pt x="749017" y="0"/>
                </a:lnTo>
                <a:lnTo>
                  <a:pt x="0" y="0"/>
                </a:lnTo>
                <a:lnTo>
                  <a:pt x="0" y="133096"/>
                </a:lnTo>
                <a:lnTo>
                  <a:pt x="746350" y="133096"/>
                </a:lnTo>
                <a:lnTo>
                  <a:pt x="742819" y="116812"/>
                </a:lnTo>
                <a:lnTo>
                  <a:pt x="741767" y="92272"/>
                </a:lnTo>
                <a:lnTo>
                  <a:pt x="743169" y="67255"/>
                </a:lnTo>
                <a:lnTo>
                  <a:pt x="747002" y="49538"/>
                </a:lnTo>
                <a:close/>
              </a:path>
            </a:pathLst>
          </a:custGeom>
          <a:ln w="46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 txBox="1"/>
          <p:nvPr/>
        </p:nvSpPr>
        <p:spPr>
          <a:xfrm>
            <a:off x="5359332" y="6671733"/>
            <a:ext cx="251460" cy="1892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590"/>
              </a:lnSpc>
              <a:spcBef>
                <a:spcPts val="215"/>
              </a:spcBef>
            </a:pPr>
            <a:r>
              <a:rPr sz="550" spc="20" dirty="0">
                <a:solidFill>
                  <a:srgbClr val="231F20"/>
                </a:solidFill>
                <a:latin typeface="Myriad Pro"/>
                <a:cs typeface="Myriad Pro"/>
              </a:rPr>
              <a:t>G</a:t>
            </a:r>
            <a:r>
              <a:rPr sz="55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eene  </a:t>
            </a:r>
            <a:r>
              <a:rPr sz="550" spc="10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550" spc="20" dirty="0">
                <a:solidFill>
                  <a:srgbClr val="231F20"/>
                </a:solidFill>
                <a:latin typeface="Myriad Pro"/>
                <a:cs typeface="Myriad Pro"/>
              </a:rPr>
              <a:t>ou</a:t>
            </a: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nty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4732680" y="7023703"/>
            <a:ext cx="323215" cy="1892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8260" marR="5080" indent="-36195">
              <a:lnSpc>
                <a:spcPts val="590"/>
              </a:lnSpc>
              <a:spcBef>
                <a:spcPts val="215"/>
              </a:spcBef>
            </a:pP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L</a:t>
            </a:r>
            <a:r>
              <a:rPr sz="550" spc="10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550" spc="25" dirty="0">
                <a:solidFill>
                  <a:srgbClr val="231F20"/>
                </a:solidFill>
                <a:latin typeface="Myriad Pro"/>
                <a:cs typeface="Myriad Pro"/>
              </a:rPr>
              <a:t>w</a:t>
            </a:r>
            <a:r>
              <a:rPr sz="550" dirty="0">
                <a:solidFill>
                  <a:srgbClr val="231F20"/>
                </a:solidFill>
                <a:latin typeface="Myriad Pro"/>
                <a:cs typeface="Myriad Pro"/>
              </a:rPr>
              <a:t>r</a:t>
            </a: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en</a:t>
            </a:r>
            <a:r>
              <a:rPr sz="550" spc="10" dirty="0">
                <a:solidFill>
                  <a:srgbClr val="231F20"/>
                </a:solidFill>
                <a:latin typeface="Myriad Pro"/>
                <a:cs typeface="Myriad Pro"/>
              </a:rPr>
              <a:t>ce  </a:t>
            </a: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County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4768719" y="7528688"/>
            <a:ext cx="251460" cy="1892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2225">
              <a:lnSpc>
                <a:spcPts val="590"/>
              </a:lnSpc>
              <a:spcBef>
                <a:spcPts val="215"/>
              </a:spcBef>
            </a:pP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Stone  </a:t>
            </a:r>
            <a:r>
              <a:rPr sz="550" spc="10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550" spc="20" dirty="0">
                <a:solidFill>
                  <a:srgbClr val="231F20"/>
                </a:solidFill>
                <a:latin typeface="Myriad Pro"/>
                <a:cs typeface="Myriad Pro"/>
              </a:rPr>
              <a:t>ou</a:t>
            </a: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nty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5237740" y="7454006"/>
            <a:ext cx="251460" cy="1892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1590">
              <a:lnSpc>
                <a:spcPts val="590"/>
              </a:lnSpc>
              <a:spcBef>
                <a:spcPts val="215"/>
              </a:spcBef>
            </a:pPr>
            <a:r>
              <a:rPr sz="550" spc="10" dirty="0">
                <a:solidFill>
                  <a:srgbClr val="231F20"/>
                </a:solidFill>
                <a:latin typeface="Myriad Pro"/>
                <a:cs typeface="Myriad Pro"/>
              </a:rPr>
              <a:t>Taney  C</a:t>
            </a:r>
            <a:r>
              <a:rPr sz="550" spc="20" dirty="0">
                <a:solidFill>
                  <a:srgbClr val="231F20"/>
                </a:solidFill>
                <a:latin typeface="Myriad Pro"/>
                <a:cs typeface="Myriad Pro"/>
              </a:rPr>
              <a:t>ou</a:t>
            </a:r>
            <a:r>
              <a:rPr sz="550" spc="15" dirty="0">
                <a:solidFill>
                  <a:srgbClr val="231F20"/>
                </a:solidFill>
                <a:latin typeface="Myriad Pro"/>
                <a:cs typeface="Myriad Pro"/>
              </a:rPr>
              <a:t>nty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5146691" y="6521826"/>
            <a:ext cx="683895" cy="516255"/>
          </a:xfrm>
          <a:custGeom>
            <a:avLst/>
            <a:gdLst/>
            <a:ahLst/>
            <a:cxnLst/>
            <a:rect l="l" t="t" r="r" b="b"/>
            <a:pathLst>
              <a:path w="683895" h="516254">
                <a:moveTo>
                  <a:pt x="95587" y="0"/>
                </a:moveTo>
                <a:lnTo>
                  <a:pt x="9540" y="0"/>
                </a:lnTo>
                <a:lnTo>
                  <a:pt x="4774" y="19094"/>
                </a:lnTo>
                <a:lnTo>
                  <a:pt x="4774" y="152926"/>
                </a:lnTo>
                <a:lnTo>
                  <a:pt x="0" y="176841"/>
                </a:lnTo>
                <a:lnTo>
                  <a:pt x="0" y="219856"/>
                </a:lnTo>
                <a:lnTo>
                  <a:pt x="23882" y="219856"/>
                </a:lnTo>
                <a:lnTo>
                  <a:pt x="23882" y="387176"/>
                </a:lnTo>
                <a:lnTo>
                  <a:pt x="19122" y="411059"/>
                </a:lnTo>
                <a:lnTo>
                  <a:pt x="19122" y="497097"/>
                </a:lnTo>
                <a:lnTo>
                  <a:pt x="109921" y="497097"/>
                </a:lnTo>
                <a:lnTo>
                  <a:pt x="129033" y="501871"/>
                </a:lnTo>
                <a:lnTo>
                  <a:pt x="329804" y="501871"/>
                </a:lnTo>
                <a:lnTo>
                  <a:pt x="353697" y="506660"/>
                </a:lnTo>
                <a:lnTo>
                  <a:pt x="482754" y="506660"/>
                </a:lnTo>
                <a:lnTo>
                  <a:pt x="501871" y="511430"/>
                </a:lnTo>
                <a:lnTo>
                  <a:pt x="635713" y="511430"/>
                </a:lnTo>
                <a:lnTo>
                  <a:pt x="654821" y="516196"/>
                </a:lnTo>
                <a:lnTo>
                  <a:pt x="678718" y="516196"/>
                </a:lnTo>
                <a:lnTo>
                  <a:pt x="678718" y="358495"/>
                </a:lnTo>
                <a:lnTo>
                  <a:pt x="683511" y="339354"/>
                </a:lnTo>
                <a:lnTo>
                  <a:pt x="683511" y="238996"/>
                </a:lnTo>
                <a:lnTo>
                  <a:pt x="664380" y="238996"/>
                </a:lnTo>
                <a:lnTo>
                  <a:pt x="664380" y="109934"/>
                </a:lnTo>
                <a:lnTo>
                  <a:pt x="669168" y="86028"/>
                </a:lnTo>
                <a:lnTo>
                  <a:pt x="669168" y="19094"/>
                </a:lnTo>
                <a:lnTo>
                  <a:pt x="535322" y="19094"/>
                </a:lnTo>
                <a:lnTo>
                  <a:pt x="516219" y="14324"/>
                </a:lnTo>
                <a:lnTo>
                  <a:pt x="382368" y="14324"/>
                </a:lnTo>
                <a:lnTo>
                  <a:pt x="363242" y="9558"/>
                </a:lnTo>
                <a:lnTo>
                  <a:pt x="253334" y="9558"/>
                </a:lnTo>
                <a:lnTo>
                  <a:pt x="229419" y="4788"/>
                </a:lnTo>
                <a:lnTo>
                  <a:pt x="119493" y="4788"/>
                </a:lnTo>
                <a:lnTo>
                  <a:pt x="95587" y="0"/>
                </a:lnTo>
                <a:close/>
              </a:path>
            </a:pathLst>
          </a:custGeom>
          <a:solidFill>
            <a:srgbClr val="45454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146691" y="6521826"/>
            <a:ext cx="683895" cy="516255"/>
          </a:xfrm>
          <a:custGeom>
            <a:avLst/>
            <a:gdLst/>
            <a:ahLst/>
            <a:cxnLst/>
            <a:rect l="l" t="t" r="r" b="b"/>
            <a:pathLst>
              <a:path w="683895" h="516254">
                <a:moveTo>
                  <a:pt x="119493" y="4788"/>
                </a:moveTo>
                <a:lnTo>
                  <a:pt x="119493" y="4788"/>
                </a:lnTo>
                <a:lnTo>
                  <a:pt x="229419" y="4788"/>
                </a:lnTo>
                <a:lnTo>
                  <a:pt x="253334" y="9558"/>
                </a:lnTo>
                <a:lnTo>
                  <a:pt x="363242" y="9558"/>
                </a:lnTo>
                <a:lnTo>
                  <a:pt x="382368" y="14324"/>
                </a:lnTo>
                <a:lnTo>
                  <a:pt x="516219" y="14324"/>
                </a:lnTo>
                <a:lnTo>
                  <a:pt x="535322" y="19094"/>
                </a:lnTo>
                <a:lnTo>
                  <a:pt x="669168" y="19094"/>
                </a:lnTo>
                <a:lnTo>
                  <a:pt x="669168" y="43014"/>
                </a:lnTo>
                <a:lnTo>
                  <a:pt x="669168" y="66925"/>
                </a:lnTo>
                <a:lnTo>
                  <a:pt x="669168" y="86028"/>
                </a:lnTo>
                <a:lnTo>
                  <a:pt x="664380" y="109934"/>
                </a:lnTo>
                <a:lnTo>
                  <a:pt x="664380" y="238996"/>
                </a:lnTo>
                <a:lnTo>
                  <a:pt x="683511" y="238996"/>
                </a:lnTo>
                <a:lnTo>
                  <a:pt x="683511" y="291560"/>
                </a:lnTo>
                <a:lnTo>
                  <a:pt x="683511" y="315471"/>
                </a:lnTo>
                <a:lnTo>
                  <a:pt x="683511" y="339354"/>
                </a:lnTo>
                <a:lnTo>
                  <a:pt x="678718" y="358495"/>
                </a:lnTo>
                <a:lnTo>
                  <a:pt x="678718" y="516196"/>
                </a:lnTo>
                <a:lnTo>
                  <a:pt x="654821" y="516196"/>
                </a:lnTo>
                <a:lnTo>
                  <a:pt x="635713" y="511430"/>
                </a:lnTo>
                <a:lnTo>
                  <a:pt x="611830" y="511430"/>
                </a:lnTo>
                <a:lnTo>
                  <a:pt x="587914" y="511430"/>
                </a:lnTo>
                <a:lnTo>
                  <a:pt x="501871" y="511430"/>
                </a:lnTo>
                <a:lnTo>
                  <a:pt x="482754" y="506660"/>
                </a:lnTo>
                <a:lnTo>
                  <a:pt x="353697" y="506660"/>
                </a:lnTo>
                <a:lnTo>
                  <a:pt x="329804" y="501871"/>
                </a:lnTo>
                <a:lnTo>
                  <a:pt x="129033" y="501871"/>
                </a:lnTo>
                <a:lnTo>
                  <a:pt x="109921" y="497097"/>
                </a:lnTo>
                <a:lnTo>
                  <a:pt x="19122" y="497097"/>
                </a:lnTo>
                <a:lnTo>
                  <a:pt x="19122" y="477988"/>
                </a:lnTo>
                <a:lnTo>
                  <a:pt x="19122" y="473177"/>
                </a:lnTo>
                <a:lnTo>
                  <a:pt x="19122" y="454082"/>
                </a:lnTo>
                <a:lnTo>
                  <a:pt x="19122" y="430176"/>
                </a:lnTo>
                <a:lnTo>
                  <a:pt x="19122" y="411059"/>
                </a:lnTo>
                <a:lnTo>
                  <a:pt x="23882" y="387176"/>
                </a:lnTo>
                <a:lnTo>
                  <a:pt x="23882" y="219856"/>
                </a:lnTo>
                <a:lnTo>
                  <a:pt x="4774" y="219856"/>
                </a:lnTo>
                <a:lnTo>
                  <a:pt x="0" y="219856"/>
                </a:lnTo>
                <a:lnTo>
                  <a:pt x="0" y="195949"/>
                </a:lnTo>
                <a:lnTo>
                  <a:pt x="0" y="176841"/>
                </a:lnTo>
                <a:lnTo>
                  <a:pt x="4774" y="152926"/>
                </a:lnTo>
                <a:lnTo>
                  <a:pt x="4774" y="133831"/>
                </a:lnTo>
                <a:lnTo>
                  <a:pt x="4774" y="109934"/>
                </a:lnTo>
                <a:lnTo>
                  <a:pt x="4774" y="86028"/>
                </a:lnTo>
                <a:lnTo>
                  <a:pt x="4774" y="66925"/>
                </a:lnTo>
                <a:lnTo>
                  <a:pt x="4774" y="43014"/>
                </a:lnTo>
                <a:lnTo>
                  <a:pt x="4774" y="19094"/>
                </a:lnTo>
                <a:lnTo>
                  <a:pt x="9540" y="0"/>
                </a:lnTo>
                <a:lnTo>
                  <a:pt x="28666" y="0"/>
                </a:lnTo>
                <a:lnTo>
                  <a:pt x="52563" y="0"/>
                </a:lnTo>
                <a:lnTo>
                  <a:pt x="71695" y="0"/>
                </a:lnTo>
                <a:lnTo>
                  <a:pt x="95587" y="0"/>
                </a:lnTo>
                <a:lnTo>
                  <a:pt x="119493" y="4788"/>
                </a:lnTo>
              </a:path>
            </a:pathLst>
          </a:custGeom>
          <a:ln w="46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062434" y="4778690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0"/>
                </a:moveTo>
                <a:lnTo>
                  <a:pt x="23613" y="22305"/>
                </a:lnTo>
                <a:lnTo>
                  <a:pt x="0" y="22784"/>
                </a:lnTo>
                <a:lnTo>
                  <a:pt x="18819" y="37052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1" y="46169"/>
                </a:lnTo>
                <a:lnTo>
                  <a:pt x="43912" y="37052"/>
                </a:lnTo>
                <a:lnTo>
                  <a:pt x="62732" y="22784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5" h="59689">
                <a:moveTo>
                  <a:pt x="46671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1" y="461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062434" y="4778690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46169"/>
                </a:moveTo>
                <a:lnTo>
                  <a:pt x="11978" y="59656"/>
                </a:lnTo>
                <a:lnTo>
                  <a:pt x="18819" y="37052"/>
                </a:lnTo>
                <a:lnTo>
                  <a:pt x="0" y="22784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4"/>
                </a:lnTo>
                <a:lnTo>
                  <a:pt x="43912" y="37052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062434" y="491496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0"/>
                </a:moveTo>
                <a:lnTo>
                  <a:pt x="23613" y="22305"/>
                </a:lnTo>
                <a:lnTo>
                  <a:pt x="0" y="22789"/>
                </a:lnTo>
                <a:lnTo>
                  <a:pt x="18819" y="37052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1" y="46169"/>
                </a:lnTo>
                <a:lnTo>
                  <a:pt x="43912" y="37052"/>
                </a:lnTo>
                <a:lnTo>
                  <a:pt x="62732" y="22789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5" h="59689">
                <a:moveTo>
                  <a:pt x="46671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1" y="461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062434" y="491496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46169"/>
                </a:moveTo>
                <a:lnTo>
                  <a:pt x="11978" y="59656"/>
                </a:lnTo>
                <a:lnTo>
                  <a:pt x="18819" y="37052"/>
                </a:lnTo>
                <a:lnTo>
                  <a:pt x="0" y="22789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9"/>
                </a:lnTo>
                <a:lnTo>
                  <a:pt x="43912" y="37052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062434" y="447097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0"/>
                </a:moveTo>
                <a:lnTo>
                  <a:pt x="23613" y="22305"/>
                </a:lnTo>
                <a:lnTo>
                  <a:pt x="0" y="22789"/>
                </a:lnTo>
                <a:lnTo>
                  <a:pt x="18819" y="37057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0" y="46169"/>
                </a:lnTo>
                <a:lnTo>
                  <a:pt x="43912" y="37057"/>
                </a:lnTo>
                <a:lnTo>
                  <a:pt x="62732" y="22789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5" h="59689">
                <a:moveTo>
                  <a:pt x="46670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0" y="461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062434" y="447097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46169"/>
                </a:moveTo>
                <a:lnTo>
                  <a:pt x="11978" y="59656"/>
                </a:lnTo>
                <a:lnTo>
                  <a:pt x="18819" y="37057"/>
                </a:lnTo>
                <a:lnTo>
                  <a:pt x="0" y="22789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9"/>
                </a:lnTo>
                <a:lnTo>
                  <a:pt x="43912" y="37057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062434" y="491496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0"/>
                </a:moveTo>
                <a:lnTo>
                  <a:pt x="23613" y="22305"/>
                </a:lnTo>
                <a:lnTo>
                  <a:pt x="0" y="22789"/>
                </a:lnTo>
                <a:lnTo>
                  <a:pt x="18819" y="37052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1" y="46169"/>
                </a:lnTo>
                <a:lnTo>
                  <a:pt x="43912" y="37052"/>
                </a:lnTo>
                <a:lnTo>
                  <a:pt x="62732" y="22789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5" h="59689">
                <a:moveTo>
                  <a:pt x="46671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1" y="46169"/>
                </a:lnTo>
                <a:close/>
              </a:path>
            </a:pathLst>
          </a:custGeom>
          <a:solidFill>
            <a:srgbClr val="0082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062434" y="491496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46169"/>
                </a:moveTo>
                <a:lnTo>
                  <a:pt x="11978" y="59656"/>
                </a:lnTo>
                <a:lnTo>
                  <a:pt x="18819" y="37052"/>
                </a:lnTo>
                <a:lnTo>
                  <a:pt x="0" y="22789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9"/>
                </a:lnTo>
                <a:lnTo>
                  <a:pt x="43912" y="37052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4653">
            <a:solidFill>
              <a:srgbClr val="F4D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062434" y="447097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0"/>
                </a:moveTo>
                <a:lnTo>
                  <a:pt x="23613" y="22305"/>
                </a:lnTo>
                <a:lnTo>
                  <a:pt x="0" y="22789"/>
                </a:lnTo>
                <a:lnTo>
                  <a:pt x="18819" y="37057"/>
                </a:lnTo>
                <a:lnTo>
                  <a:pt x="11978" y="59656"/>
                </a:lnTo>
                <a:lnTo>
                  <a:pt x="31366" y="46169"/>
                </a:lnTo>
                <a:lnTo>
                  <a:pt x="46670" y="46169"/>
                </a:lnTo>
                <a:lnTo>
                  <a:pt x="43912" y="37057"/>
                </a:lnTo>
                <a:lnTo>
                  <a:pt x="62732" y="22789"/>
                </a:lnTo>
                <a:lnTo>
                  <a:pt x="39119" y="22305"/>
                </a:lnTo>
                <a:lnTo>
                  <a:pt x="31366" y="0"/>
                </a:lnTo>
                <a:close/>
              </a:path>
              <a:path w="62865" h="59689">
                <a:moveTo>
                  <a:pt x="46670" y="46169"/>
                </a:moveTo>
                <a:lnTo>
                  <a:pt x="31366" y="46169"/>
                </a:lnTo>
                <a:lnTo>
                  <a:pt x="50753" y="59656"/>
                </a:lnTo>
                <a:lnTo>
                  <a:pt x="46670" y="46169"/>
                </a:lnTo>
                <a:close/>
              </a:path>
            </a:pathLst>
          </a:custGeom>
          <a:solidFill>
            <a:srgbClr val="0082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062434" y="4470972"/>
            <a:ext cx="62865" cy="59690"/>
          </a:xfrm>
          <a:custGeom>
            <a:avLst/>
            <a:gdLst/>
            <a:ahLst/>
            <a:cxnLst/>
            <a:rect l="l" t="t" r="r" b="b"/>
            <a:pathLst>
              <a:path w="62865" h="59689">
                <a:moveTo>
                  <a:pt x="31366" y="46169"/>
                </a:moveTo>
                <a:lnTo>
                  <a:pt x="11978" y="59656"/>
                </a:lnTo>
                <a:lnTo>
                  <a:pt x="18819" y="37057"/>
                </a:lnTo>
                <a:lnTo>
                  <a:pt x="0" y="22789"/>
                </a:lnTo>
                <a:lnTo>
                  <a:pt x="23613" y="22305"/>
                </a:lnTo>
                <a:lnTo>
                  <a:pt x="31366" y="0"/>
                </a:lnTo>
                <a:lnTo>
                  <a:pt x="39119" y="22305"/>
                </a:lnTo>
                <a:lnTo>
                  <a:pt x="62732" y="22789"/>
                </a:lnTo>
                <a:lnTo>
                  <a:pt x="43912" y="37057"/>
                </a:lnTo>
                <a:lnTo>
                  <a:pt x="50753" y="59656"/>
                </a:lnTo>
                <a:lnTo>
                  <a:pt x="31366" y="46169"/>
                </a:lnTo>
                <a:close/>
              </a:path>
            </a:pathLst>
          </a:custGeom>
          <a:ln w="4653">
            <a:solidFill>
              <a:srgbClr val="F4D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 txBox="1"/>
          <p:nvPr/>
        </p:nvSpPr>
        <p:spPr>
          <a:xfrm>
            <a:off x="9187333" y="4216462"/>
            <a:ext cx="1804035" cy="318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Burlington-Keokuk limestones</a:t>
            </a:r>
            <a:r>
              <a:rPr sz="80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(undivided)</a:t>
            </a:r>
            <a:endParaRPr sz="800">
              <a:latin typeface="Myriad Pro"/>
              <a:cs typeface="Myriad Pr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Times New Roman"/>
              <a:cs typeface="Times New Roman"/>
            </a:endParaRPr>
          </a:p>
          <a:p>
            <a:pPr marL="106680">
              <a:lnSpc>
                <a:spcPct val="100000"/>
              </a:lnSpc>
            </a:pP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Cribbs</a:t>
            </a:r>
            <a:r>
              <a:rPr sz="4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(1935)</a:t>
            </a:r>
            <a:endParaRPr sz="400">
              <a:latin typeface="Myriad Pro"/>
              <a:cs typeface="Myriad Pro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9143030" y="4490282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13128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143030" y="4905689"/>
            <a:ext cx="131445" cy="27940"/>
          </a:xfrm>
          <a:custGeom>
            <a:avLst/>
            <a:gdLst/>
            <a:ahLst/>
            <a:cxnLst/>
            <a:rect l="l" t="t" r="r" b="b"/>
            <a:pathLst>
              <a:path w="131445" h="27939">
                <a:moveTo>
                  <a:pt x="131281" y="0"/>
                </a:moveTo>
                <a:lnTo>
                  <a:pt x="56822" y="0"/>
                </a:lnTo>
                <a:lnTo>
                  <a:pt x="0" y="27922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143030" y="4673736"/>
            <a:ext cx="131445" cy="116205"/>
          </a:xfrm>
          <a:custGeom>
            <a:avLst/>
            <a:gdLst/>
            <a:ahLst/>
            <a:cxnLst/>
            <a:rect l="l" t="t" r="r" b="b"/>
            <a:pathLst>
              <a:path w="131445" h="116204">
                <a:moveTo>
                  <a:pt x="131281" y="0"/>
                </a:moveTo>
                <a:lnTo>
                  <a:pt x="56822" y="0"/>
                </a:lnTo>
                <a:lnTo>
                  <a:pt x="0" y="115607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9187333" y="4623564"/>
            <a:ext cx="1513205" cy="574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6680" marR="5080">
              <a:lnSpc>
                <a:spcPts val="440"/>
              </a:lnSpc>
              <a:spcBef>
                <a:spcPts val="185"/>
              </a:spcBef>
            </a:pP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Recent collections (parautochthonous </a:t>
            </a:r>
            <a:r>
              <a:rPr sz="400" spc="50" dirty="0">
                <a:solidFill>
                  <a:srgbClr val="231F20"/>
                </a:solidFill>
                <a:latin typeface="Myriad Pro"/>
                <a:cs typeface="Myriad Pro"/>
              </a:rPr>
              <a:t>oat 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(Greene County)  </a:t>
            </a:r>
            <a:r>
              <a:rPr sz="400" spc="20" dirty="0">
                <a:solidFill>
                  <a:srgbClr val="231F20"/>
                </a:solidFill>
                <a:latin typeface="Myriad Pro"/>
                <a:cs typeface="Myriad Pro"/>
              </a:rPr>
              <a:t>and 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a </a:t>
            </a:r>
            <a:r>
              <a:rPr sz="400" spc="10" dirty="0">
                <a:solidFill>
                  <a:srgbClr val="231F20"/>
                </a:solidFill>
                <a:latin typeface="Myriad Pro"/>
                <a:cs typeface="Myriad Pro"/>
              </a:rPr>
              <a:t>detrital 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clast in stream sediment (Lawrence</a:t>
            </a:r>
            <a:r>
              <a:rPr sz="400" spc="-4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County)</a:t>
            </a:r>
            <a:endParaRPr sz="400">
              <a:latin typeface="Myriad Pro"/>
              <a:cs typeface="Myriad Pro"/>
            </a:endParaRPr>
          </a:p>
          <a:p>
            <a:pPr marL="12700">
              <a:lnSpc>
                <a:spcPts val="830"/>
              </a:lnSpc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Elsey</a:t>
            </a:r>
            <a:r>
              <a:rPr sz="800" spc="-1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Formation</a:t>
            </a:r>
            <a:endParaRPr sz="800">
              <a:latin typeface="Myriad Pro"/>
              <a:cs typeface="Myriad Pro"/>
            </a:endParaRPr>
          </a:p>
          <a:p>
            <a:pPr marL="106680">
              <a:lnSpc>
                <a:spcPts val="400"/>
              </a:lnSpc>
              <a:spcBef>
                <a:spcPts val="114"/>
              </a:spcBef>
            </a:pP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Cribbs</a:t>
            </a:r>
            <a:r>
              <a:rPr sz="40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(1938)</a:t>
            </a:r>
            <a:endParaRPr sz="400">
              <a:latin typeface="Myriad Pro"/>
              <a:cs typeface="Myriad Pro"/>
            </a:endParaRPr>
          </a:p>
          <a:p>
            <a:pPr marL="12700">
              <a:lnSpc>
                <a:spcPts val="880"/>
              </a:lnSpc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Reeds Spring</a:t>
            </a:r>
            <a:r>
              <a:rPr sz="800" spc="-1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Formation</a:t>
            </a:r>
            <a:endParaRPr sz="8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Pierson</a:t>
            </a:r>
            <a:r>
              <a:rPr sz="800" spc="-10" dirty="0">
                <a:solidFill>
                  <a:srgbClr val="1D1718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1D1718"/>
                </a:solidFill>
                <a:latin typeface="Myriad Pro"/>
                <a:cs typeface="Myriad Pro"/>
              </a:rPr>
              <a:t>Limestone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241" name="object 2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16450" marR="508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New Occurrences </a:t>
            </a:r>
            <a:r>
              <a:rPr dirty="0"/>
              <a:t>of </a:t>
            </a:r>
            <a:r>
              <a:rPr spc="-5" dirty="0"/>
              <a:t>Pteridospermatophyte </a:t>
            </a:r>
            <a:r>
              <a:rPr spc="5" dirty="0"/>
              <a:t>Driftwood </a:t>
            </a:r>
            <a:r>
              <a:rPr dirty="0"/>
              <a:t>in  the Mississippian </a:t>
            </a:r>
            <a:r>
              <a:rPr spc="-10" dirty="0"/>
              <a:t>Subsystem (Osagean </a:t>
            </a:r>
            <a:r>
              <a:rPr spc="5" dirty="0"/>
              <a:t>Series) </a:t>
            </a:r>
            <a:r>
              <a:rPr dirty="0"/>
              <a:t>of </a:t>
            </a:r>
            <a:r>
              <a:rPr spc="5" dirty="0"/>
              <a:t>South-  </a:t>
            </a:r>
            <a:r>
              <a:rPr spc="-15" dirty="0"/>
              <a:t>western </a:t>
            </a:r>
            <a:r>
              <a:rPr dirty="0"/>
              <a:t>Missouri,</a:t>
            </a:r>
            <a:r>
              <a:rPr spc="10" dirty="0"/>
              <a:t> </a:t>
            </a:r>
            <a:r>
              <a:rPr dirty="0"/>
              <a:t>USA</a:t>
            </a:r>
          </a:p>
        </p:txBody>
      </p:sp>
      <p:sp>
        <p:nvSpPr>
          <p:cNvPr id="242" name="object 242"/>
          <p:cNvSpPr/>
          <p:nvPr/>
        </p:nvSpPr>
        <p:spPr>
          <a:xfrm>
            <a:off x="15706328" y="8268927"/>
            <a:ext cx="4038685" cy="344003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5714668" y="8276927"/>
            <a:ext cx="3888740" cy="3290570"/>
          </a:xfrm>
          <a:custGeom>
            <a:avLst/>
            <a:gdLst/>
            <a:ahLst/>
            <a:cxnLst/>
            <a:rect l="l" t="t" r="r" b="b"/>
            <a:pathLst>
              <a:path w="3888740" h="3290570">
                <a:moveTo>
                  <a:pt x="3517933" y="0"/>
                </a:moveTo>
                <a:lnTo>
                  <a:pt x="370562" y="0"/>
                </a:lnTo>
                <a:lnTo>
                  <a:pt x="324246" y="2951"/>
                </a:lnTo>
                <a:lnTo>
                  <a:pt x="279599" y="11564"/>
                </a:lnTo>
                <a:lnTo>
                  <a:pt x="236977" y="25478"/>
                </a:lnTo>
                <a:lnTo>
                  <a:pt x="196733" y="44335"/>
                </a:lnTo>
                <a:lnTo>
                  <a:pt x="159221" y="67772"/>
                </a:lnTo>
                <a:lnTo>
                  <a:pt x="124796" y="95430"/>
                </a:lnTo>
                <a:lnTo>
                  <a:pt x="93812" y="126948"/>
                </a:lnTo>
                <a:lnTo>
                  <a:pt x="66623" y="161967"/>
                </a:lnTo>
                <a:lnTo>
                  <a:pt x="43583" y="200125"/>
                </a:lnTo>
                <a:lnTo>
                  <a:pt x="25047" y="241063"/>
                </a:lnTo>
                <a:lnTo>
                  <a:pt x="11368" y="284421"/>
                </a:lnTo>
                <a:lnTo>
                  <a:pt x="2901" y="329837"/>
                </a:lnTo>
                <a:lnTo>
                  <a:pt x="0" y="376951"/>
                </a:lnTo>
                <a:lnTo>
                  <a:pt x="0" y="2913563"/>
                </a:lnTo>
                <a:lnTo>
                  <a:pt x="2901" y="2960679"/>
                </a:lnTo>
                <a:lnTo>
                  <a:pt x="11368" y="3006096"/>
                </a:lnTo>
                <a:lnTo>
                  <a:pt x="25047" y="3049454"/>
                </a:lnTo>
                <a:lnTo>
                  <a:pt x="43583" y="3090392"/>
                </a:lnTo>
                <a:lnTo>
                  <a:pt x="66623" y="3128551"/>
                </a:lnTo>
                <a:lnTo>
                  <a:pt x="93812" y="3163570"/>
                </a:lnTo>
                <a:lnTo>
                  <a:pt x="124796" y="3195089"/>
                </a:lnTo>
                <a:lnTo>
                  <a:pt x="159221" y="3222747"/>
                </a:lnTo>
                <a:lnTo>
                  <a:pt x="196733" y="3246184"/>
                </a:lnTo>
                <a:lnTo>
                  <a:pt x="236977" y="3265041"/>
                </a:lnTo>
                <a:lnTo>
                  <a:pt x="279599" y="3278955"/>
                </a:lnTo>
                <a:lnTo>
                  <a:pt x="324246" y="3287569"/>
                </a:lnTo>
                <a:lnTo>
                  <a:pt x="370562" y="3290520"/>
                </a:lnTo>
                <a:lnTo>
                  <a:pt x="3517933" y="3290520"/>
                </a:lnTo>
                <a:lnTo>
                  <a:pt x="3564250" y="3287569"/>
                </a:lnTo>
                <a:lnTo>
                  <a:pt x="3608896" y="3278955"/>
                </a:lnTo>
                <a:lnTo>
                  <a:pt x="3651519" y="3265041"/>
                </a:lnTo>
                <a:lnTo>
                  <a:pt x="3691763" y="3246184"/>
                </a:lnTo>
                <a:lnTo>
                  <a:pt x="3729276" y="3222747"/>
                </a:lnTo>
                <a:lnTo>
                  <a:pt x="3763701" y="3195089"/>
                </a:lnTo>
                <a:lnTo>
                  <a:pt x="3794686" y="3163570"/>
                </a:lnTo>
                <a:lnTo>
                  <a:pt x="3821875" y="3128551"/>
                </a:lnTo>
                <a:lnTo>
                  <a:pt x="3844916" y="3090392"/>
                </a:lnTo>
                <a:lnTo>
                  <a:pt x="3863453" y="3049454"/>
                </a:lnTo>
                <a:lnTo>
                  <a:pt x="3877132" y="3006096"/>
                </a:lnTo>
                <a:lnTo>
                  <a:pt x="3885599" y="2960679"/>
                </a:lnTo>
                <a:lnTo>
                  <a:pt x="3888500" y="2913563"/>
                </a:lnTo>
                <a:lnTo>
                  <a:pt x="3888500" y="376951"/>
                </a:lnTo>
                <a:lnTo>
                  <a:pt x="3885599" y="329837"/>
                </a:lnTo>
                <a:lnTo>
                  <a:pt x="3877132" y="284421"/>
                </a:lnTo>
                <a:lnTo>
                  <a:pt x="3863453" y="241063"/>
                </a:lnTo>
                <a:lnTo>
                  <a:pt x="3844916" y="200125"/>
                </a:lnTo>
                <a:lnTo>
                  <a:pt x="3821875" y="161967"/>
                </a:lnTo>
                <a:lnTo>
                  <a:pt x="3794686" y="126948"/>
                </a:lnTo>
                <a:lnTo>
                  <a:pt x="3763701" y="95430"/>
                </a:lnTo>
                <a:lnTo>
                  <a:pt x="3729276" y="67772"/>
                </a:lnTo>
                <a:lnTo>
                  <a:pt x="3691763" y="44335"/>
                </a:lnTo>
                <a:lnTo>
                  <a:pt x="3651519" y="25478"/>
                </a:lnTo>
                <a:lnTo>
                  <a:pt x="3608896" y="11564"/>
                </a:lnTo>
                <a:lnTo>
                  <a:pt x="3564250" y="2951"/>
                </a:lnTo>
                <a:lnTo>
                  <a:pt x="3517933" y="0"/>
                </a:lnTo>
                <a:close/>
              </a:path>
            </a:pathLst>
          </a:custGeom>
          <a:solidFill>
            <a:srgbClr val="DDC6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5714668" y="8276927"/>
            <a:ext cx="3888740" cy="3290570"/>
          </a:xfrm>
          <a:custGeom>
            <a:avLst/>
            <a:gdLst/>
            <a:ahLst/>
            <a:cxnLst/>
            <a:rect l="l" t="t" r="r" b="b"/>
            <a:pathLst>
              <a:path w="3888740" h="3290570">
                <a:moveTo>
                  <a:pt x="3888500" y="2913563"/>
                </a:moveTo>
                <a:lnTo>
                  <a:pt x="3885599" y="2960679"/>
                </a:lnTo>
                <a:lnTo>
                  <a:pt x="3877132" y="3006096"/>
                </a:lnTo>
                <a:lnTo>
                  <a:pt x="3863453" y="3049454"/>
                </a:lnTo>
                <a:lnTo>
                  <a:pt x="3844916" y="3090392"/>
                </a:lnTo>
                <a:lnTo>
                  <a:pt x="3821875" y="3128551"/>
                </a:lnTo>
                <a:lnTo>
                  <a:pt x="3794686" y="3163570"/>
                </a:lnTo>
                <a:lnTo>
                  <a:pt x="3763701" y="3195089"/>
                </a:lnTo>
                <a:lnTo>
                  <a:pt x="3729275" y="3222747"/>
                </a:lnTo>
                <a:lnTo>
                  <a:pt x="3691763" y="3246184"/>
                </a:lnTo>
                <a:lnTo>
                  <a:pt x="3651519" y="3265041"/>
                </a:lnTo>
                <a:lnTo>
                  <a:pt x="3608896" y="3278955"/>
                </a:lnTo>
                <a:lnTo>
                  <a:pt x="3564250" y="3287568"/>
                </a:lnTo>
                <a:lnTo>
                  <a:pt x="3517933" y="3290520"/>
                </a:lnTo>
                <a:lnTo>
                  <a:pt x="370562" y="3290520"/>
                </a:lnTo>
                <a:lnTo>
                  <a:pt x="324246" y="3287568"/>
                </a:lnTo>
                <a:lnTo>
                  <a:pt x="279599" y="3278955"/>
                </a:lnTo>
                <a:lnTo>
                  <a:pt x="236977" y="3265041"/>
                </a:lnTo>
                <a:lnTo>
                  <a:pt x="196733" y="3246184"/>
                </a:lnTo>
                <a:lnTo>
                  <a:pt x="159221" y="3222747"/>
                </a:lnTo>
                <a:lnTo>
                  <a:pt x="124796" y="3195089"/>
                </a:lnTo>
                <a:lnTo>
                  <a:pt x="93812" y="3163570"/>
                </a:lnTo>
                <a:lnTo>
                  <a:pt x="66623" y="3128551"/>
                </a:lnTo>
                <a:lnTo>
                  <a:pt x="43583" y="3090392"/>
                </a:lnTo>
                <a:lnTo>
                  <a:pt x="25047" y="3049454"/>
                </a:lnTo>
                <a:lnTo>
                  <a:pt x="11368" y="3006096"/>
                </a:lnTo>
                <a:lnTo>
                  <a:pt x="2901" y="2960679"/>
                </a:lnTo>
                <a:lnTo>
                  <a:pt x="0" y="2913563"/>
                </a:lnTo>
                <a:lnTo>
                  <a:pt x="0" y="376951"/>
                </a:lnTo>
                <a:lnTo>
                  <a:pt x="2901" y="329837"/>
                </a:lnTo>
                <a:lnTo>
                  <a:pt x="11368" y="284421"/>
                </a:lnTo>
                <a:lnTo>
                  <a:pt x="25047" y="241063"/>
                </a:lnTo>
                <a:lnTo>
                  <a:pt x="43583" y="200125"/>
                </a:lnTo>
                <a:lnTo>
                  <a:pt x="66623" y="161967"/>
                </a:lnTo>
                <a:lnTo>
                  <a:pt x="93812" y="126948"/>
                </a:lnTo>
                <a:lnTo>
                  <a:pt x="124796" y="95430"/>
                </a:lnTo>
                <a:lnTo>
                  <a:pt x="159221" y="67772"/>
                </a:lnTo>
                <a:lnTo>
                  <a:pt x="196733" y="44335"/>
                </a:lnTo>
                <a:lnTo>
                  <a:pt x="236977" y="25478"/>
                </a:lnTo>
                <a:lnTo>
                  <a:pt x="279599" y="11564"/>
                </a:lnTo>
                <a:lnTo>
                  <a:pt x="324246" y="2951"/>
                </a:lnTo>
                <a:lnTo>
                  <a:pt x="370562" y="0"/>
                </a:lnTo>
                <a:lnTo>
                  <a:pt x="3517933" y="0"/>
                </a:lnTo>
                <a:lnTo>
                  <a:pt x="3564250" y="2951"/>
                </a:lnTo>
                <a:lnTo>
                  <a:pt x="3608896" y="11564"/>
                </a:lnTo>
                <a:lnTo>
                  <a:pt x="3651519" y="25478"/>
                </a:lnTo>
                <a:lnTo>
                  <a:pt x="3691763" y="44335"/>
                </a:lnTo>
                <a:lnTo>
                  <a:pt x="3729275" y="67772"/>
                </a:lnTo>
                <a:lnTo>
                  <a:pt x="3763701" y="95430"/>
                </a:lnTo>
                <a:lnTo>
                  <a:pt x="3794686" y="126948"/>
                </a:lnTo>
                <a:lnTo>
                  <a:pt x="3821875" y="161967"/>
                </a:lnTo>
                <a:lnTo>
                  <a:pt x="3844916" y="200125"/>
                </a:lnTo>
                <a:lnTo>
                  <a:pt x="3863453" y="241063"/>
                </a:lnTo>
                <a:lnTo>
                  <a:pt x="3877132" y="284421"/>
                </a:lnTo>
                <a:lnTo>
                  <a:pt x="3885599" y="329837"/>
                </a:lnTo>
                <a:lnTo>
                  <a:pt x="3888500" y="376951"/>
                </a:lnTo>
                <a:lnTo>
                  <a:pt x="3888500" y="2913563"/>
                </a:lnTo>
                <a:close/>
              </a:path>
            </a:pathLst>
          </a:custGeom>
          <a:ln w="930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 txBox="1"/>
          <p:nvPr/>
        </p:nvSpPr>
        <p:spPr>
          <a:xfrm>
            <a:off x="15887047" y="8369561"/>
            <a:ext cx="3532504" cy="10979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b="1" spc="15" dirty="0">
                <a:solidFill>
                  <a:srgbClr val="231F20"/>
                </a:solidFill>
                <a:latin typeface="Times New Roman"/>
                <a:cs typeface="Times New Roman"/>
              </a:rPr>
              <a:t>ACKNOWLEDGEMENTS</a:t>
            </a:r>
            <a:endParaRPr sz="850">
              <a:latin typeface="Times New Roman"/>
              <a:cs typeface="Times New Roman"/>
            </a:endParaRPr>
          </a:p>
          <a:p>
            <a:pPr marL="12700" marR="5080" indent="222250" algn="just">
              <a:lnSpc>
                <a:spcPct val="103499"/>
              </a:lnSpc>
            </a:pPr>
            <a:r>
              <a:rPr sz="850" spc="-20" dirty="0">
                <a:solidFill>
                  <a:srgbClr val="231F20"/>
                </a:solidFill>
                <a:latin typeface="Times New Roman"/>
                <a:cs typeface="Times New Roman"/>
              </a:rPr>
              <a:t>We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thank Howard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J. Falcon-Lang,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Royal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Holloway,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University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London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for his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efforts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in describing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samples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southeastern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Greene County (Ray et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al.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2010);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Tom </a:t>
            </a:r>
            <a:r>
              <a:rPr sz="850" spc="15" dirty="0">
                <a:solidFill>
                  <a:srgbClr val="231F20"/>
                </a:solidFill>
                <a:latin typeface="Times New Roman"/>
                <a:cs typeface="Times New Roman"/>
              </a:rPr>
              <a:t>Thompson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for information on early collections;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Tom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Plymate 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for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sample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preparation; local collectors, </a:t>
            </a:r>
            <a:r>
              <a:rPr sz="850" spc="-5" dirty="0">
                <a:solidFill>
                  <a:srgbClr val="231F20"/>
                </a:solidFill>
                <a:latin typeface="Times New Roman"/>
                <a:cs typeface="Times New Roman"/>
              </a:rPr>
              <a:t>Tony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Barnes, Jami Lewis, Chris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Maples,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Norma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Maples,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John Reynolds, for making the material available for 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study; Missouri State University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Center for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Archaeological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Research and De-  partment of </a:t>
            </a:r>
            <a:r>
              <a:rPr sz="850" dirty="0">
                <a:solidFill>
                  <a:srgbClr val="231F20"/>
                </a:solidFill>
                <a:latin typeface="Times New Roman"/>
                <a:cs typeface="Times New Roman"/>
              </a:rPr>
              <a:t>Geography, Geology,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and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Planning </a:t>
            </a:r>
            <a:r>
              <a:rPr sz="850" spc="10" dirty="0">
                <a:solidFill>
                  <a:srgbClr val="231F20"/>
                </a:solidFill>
                <a:latin typeface="Times New Roman"/>
                <a:cs typeface="Times New Roman"/>
              </a:rPr>
              <a:t>for research</a:t>
            </a:r>
            <a:r>
              <a:rPr sz="8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Times New Roman"/>
                <a:cs typeface="Times New Roman"/>
              </a:rPr>
              <a:t>facilities.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15887047" y="9575808"/>
            <a:ext cx="3316604" cy="1762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1005"/>
              </a:lnSpc>
              <a:spcBef>
                <a:spcPts val="130"/>
              </a:spcBef>
            </a:pPr>
            <a:r>
              <a:rPr sz="850" b="1" spc="10" dirty="0">
                <a:solidFill>
                  <a:srgbClr val="231F20"/>
                </a:solidFill>
                <a:latin typeface="Times New Roman"/>
                <a:cs typeface="Times New Roman"/>
              </a:rPr>
              <a:t>REFERENCES</a:t>
            </a:r>
            <a:endParaRPr sz="850">
              <a:latin typeface="Times New Roman"/>
              <a:cs typeface="Times New Roman"/>
            </a:endParaRPr>
          </a:p>
          <a:p>
            <a:pPr marL="234950" marR="76200" indent="-222885">
              <a:lnSpc>
                <a:spcPts val="790"/>
              </a:lnSpc>
            </a:pP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Cribbs,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J.E.,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1935, Cordaites missouriense from the lower Carboniferous 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Missouri: American  Journal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Botany, </a:t>
            </a:r>
            <a:r>
              <a:rPr sz="650" spc="-20" dirty="0">
                <a:solidFill>
                  <a:srgbClr val="231F20"/>
                </a:solidFill>
                <a:latin typeface="Times New Roman"/>
                <a:cs typeface="Times New Roman"/>
              </a:rPr>
              <a:t>v.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22(4), p.</a:t>
            </a:r>
            <a:r>
              <a:rPr sz="6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427-438.</a:t>
            </a:r>
            <a:endParaRPr sz="650">
              <a:latin typeface="Times New Roman"/>
              <a:cs typeface="Times New Roman"/>
            </a:endParaRPr>
          </a:p>
          <a:p>
            <a:pPr marL="234950" marR="8890" indent="-222885">
              <a:lnSpc>
                <a:spcPts val="790"/>
              </a:lnSpc>
              <a:spcBef>
                <a:spcPts val="5"/>
              </a:spcBef>
            </a:pP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Cribbs,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J.E.,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1938, </a:t>
            </a:r>
            <a:r>
              <a:rPr sz="650" spc="5" dirty="0">
                <a:solidFill>
                  <a:srgbClr val="231F20"/>
                </a:solidFill>
                <a:latin typeface="Times New Roman"/>
                <a:cs typeface="Times New Roman"/>
              </a:rPr>
              <a:t>A new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fossil plant from the Reeds Spring Formation 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southwestern Missouri: 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American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Journal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Botany, </a:t>
            </a:r>
            <a:r>
              <a:rPr sz="650" spc="-20" dirty="0">
                <a:solidFill>
                  <a:srgbClr val="231F20"/>
                </a:solidFill>
                <a:latin typeface="Times New Roman"/>
                <a:cs typeface="Times New Roman"/>
              </a:rPr>
              <a:t>v.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25(5), pp.</a:t>
            </a:r>
            <a:r>
              <a:rPr sz="6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311-321.</a:t>
            </a:r>
            <a:endParaRPr sz="650">
              <a:latin typeface="Times New Roman"/>
              <a:cs typeface="Times New Roman"/>
            </a:endParaRPr>
          </a:p>
          <a:p>
            <a:pPr marL="234950" marR="134620" indent="-222885">
              <a:lnSpc>
                <a:spcPts val="790"/>
              </a:lnSpc>
              <a:spcBef>
                <a:spcPts val="5"/>
              </a:spcBef>
            </a:pP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Fellow,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L.D., 1970, Geology of the Galloway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Quadrangle,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Greene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County, Missouri: Missouri  Geological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Survey and </a:t>
            </a: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Water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Resources, GQ-5, 15 p. and 1</a:t>
            </a:r>
            <a:r>
              <a:rPr sz="6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sheet.</a:t>
            </a:r>
            <a:endParaRPr sz="650">
              <a:latin typeface="Times New Roman"/>
              <a:cs typeface="Times New Roman"/>
            </a:endParaRPr>
          </a:p>
          <a:p>
            <a:pPr marL="234950" marR="69215" indent="-222885">
              <a:lnSpc>
                <a:spcPts val="790"/>
              </a:lnSpc>
            </a:pP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Middendorf,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M.A., and others, 2003,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Geological </a:t>
            </a:r>
            <a:r>
              <a:rPr sz="650" spc="5" dirty="0">
                <a:solidFill>
                  <a:srgbClr val="231F20"/>
                </a:solidFill>
                <a:latin typeface="Times New Roman"/>
                <a:cs typeface="Times New Roman"/>
              </a:rPr>
              <a:t>map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Missouri: Sesquicentennial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Edition: 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Missouri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Department 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Natural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Resources,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Division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of Geology and Land </a:t>
            </a: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Survey,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Rolla,  SGM-2003, 1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 sheet.</a:t>
            </a:r>
            <a:endParaRPr sz="650">
              <a:latin typeface="Times New Roman"/>
              <a:cs typeface="Times New Roman"/>
            </a:endParaRPr>
          </a:p>
          <a:p>
            <a:pPr marL="234950" marR="112395" indent="-222885">
              <a:lnSpc>
                <a:spcPts val="790"/>
              </a:lnSpc>
              <a:spcBef>
                <a:spcPts val="5"/>
              </a:spcBef>
            </a:pP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Ray,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J.H., Falcon-Lang, H.J.,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Evans, K.R., and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Miller, </a:t>
            </a: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J.F.,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2010, </a:t>
            </a:r>
            <a:r>
              <a:rPr sz="650" spc="5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rare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silicified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pteridosperm  recovered from the Elsey Formation (Mississippian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Subsystem,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Osagean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series), Greene  County, Missouri,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USA: Transactions of the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Missouri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Academy 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Sciences, </a:t>
            </a:r>
            <a:r>
              <a:rPr sz="650" spc="-20" dirty="0">
                <a:solidFill>
                  <a:srgbClr val="231F20"/>
                </a:solidFill>
                <a:latin typeface="Times New Roman"/>
                <a:cs typeface="Times New Roman"/>
              </a:rPr>
              <a:t>v.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44/45  (2010/2011), p.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61.</a:t>
            </a:r>
            <a:endParaRPr sz="650">
              <a:latin typeface="Times New Roman"/>
              <a:cs typeface="Times New Roman"/>
            </a:endParaRPr>
          </a:p>
          <a:p>
            <a:pPr marL="234950" marR="5080" indent="-222885">
              <a:lnSpc>
                <a:spcPts val="790"/>
              </a:lnSpc>
              <a:spcBef>
                <a:spcPts val="5"/>
              </a:spcBef>
            </a:pP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Thompson, </a:t>
            </a: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T.L.,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1986,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Paleozoic succession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Missouri,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Part 4—Mississippian System: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Missouri 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Department of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Natural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Resources, </a:t>
            </a:r>
            <a:r>
              <a:rPr sz="650" spc="-5" dirty="0">
                <a:solidFill>
                  <a:srgbClr val="231F20"/>
                </a:solidFill>
                <a:latin typeface="Times New Roman"/>
                <a:cs typeface="Times New Roman"/>
              </a:rPr>
              <a:t>Division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of Geology and Land </a:t>
            </a:r>
            <a:r>
              <a:rPr sz="650" spc="-10" dirty="0">
                <a:solidFill>
                  <a:srgbClr val="231F20"/>
                </a:solidFill>
                <a:latin typeface="Times New Roman"/>
                <a:cs typeface="Times New Roman"/>
              </a:rPr>
              <a:t>Survey, </a:t>
            </a:r>
            <a:r>
              <a:rPr sz="650" dirty="0">
                <a:solidFill>
                  <a:srgbClr val="231F20"/>
                </a:solidFill>
                <a:latin typeface="Times New Roman"/>
                <a:cs typeface="Times New Roman"/>
              </a:rPr>
              <a:t>Report of  Investigations 70(4), 189 p.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1817735" y="4680248"/>
            <a:ext cx="2513012" cy="188475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1817735" y="6170603"/>
            <a:ext cx="2513012" cy="162379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1817739" y="7507689"/>
            <a:ext cx="2513007" cy="385998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2426179" y="10207427"/>
            <a:ext cx="1131570" cy="552450"/>
          </a:xfrm>
          <a:custGeom>
            <a:avLst/>
            <a:gdLst/>
            <a:ahLst/>
            <a:cxnLst/>
            <a:rect l="l" t="t" r="r" b="b"/>
            <a:pathLst>
              <a:path w="1131569" h="552450">
                <a:moveTo>
                  <a:pt x="1131181" y="0"/>
                </a:moveTo>
                <a:lnTo>
                  <a:pt x="1131181" y="552197"/>
                </a:lnTo>
                <a:lnTo>
                  <a:pt x="0" y="552197"/>
                </a:lnTo>
                <a:lnTo>
                  <a:pt x="0" y="0"/>
                </a:lnTo>
              </a:path>
            </a:pathLst>
          </a:custGeom>
          <a:ln w="93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1817735" y="3038214"/>
            <a:ext cx="2513012" cy="188475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4331430" y="6409795"/>
            <a:ext cx="2513012" cy="130091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4412597" y="3082208"/>
            <a:ext cx="1011057" cy="28833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 txBox="1"/>
          <p:nvPr/>
        </p:nvSpPr>
        <p:spPr>
          <a:xfrm>
            <a:off x="14454699" y="3267633"/>
            <a:ext cx="5334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0"/>
              </a:lnSpc>
            </a:pPr>
            <a:r>
              <a:rPr sz="650" dirty="0">
                <a:solidFill>
                  <a:srgbClr val="7D7463"/>
                </a:solidFill>
                <a:latin typeface="Myriad Pro"/>
                <a:cs typeface="Myriad Pro"/>
              </a:rPr>
              <a:t>ls</a:t>
            </a:r>
            <a:endParaRPr sz="650">
              <a:latin typeface="Myriad Pro"/>
              <a:cs typeface="Myriad Pro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14363193" y="7344772"/>
            <a:ext cx="895849" cy="34317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 txBox="1"/>
          <p:nvPr/>
        </p:nvSpPr>
        <p:spPr>
          <a:xfrm>
            <a:off x="14483565" y="7796572"/>
            <a:ext cx="946150" cy="3384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95"/>
              </a:spcBef>
            </a:pP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These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weathered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500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disarticulat- 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ed,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angular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pieces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show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that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  specimens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have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not been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trans-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ported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any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signi </a:t>
            </a:r>
            <a:r>
              <a:rPr sz="500" spc="25" dirty="0">
                <a:solidFill>
                  <a:srgbClr val="231F20"/>
                </a:solidFill>
                <a:latin typeface="Myriad Pro"/>
                <a:cs typeface="Myriad Pro"/>
              </a:rPr>
              <a:t>cant</a:t>
            </a:r>
            <a:r>
              <a:rPr sz="5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distance.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4483565" y="8187484"/>
            <a:ext cx="946150" cy="1667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95"/>
              </a:spcBef>
            </a:pP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three largest fragments are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intact segments of a trunk. </a:t>
            </a:r>
            <a:r>
              <a:rPr sz="500" spc="-5" dirty="0">
                <a:solidFill>
                  <a:srgbClr val="231F20"/>
                </a:solidFill>
                <a:latin typeface="Myriad Pro"/>
                <a:cs typeface="Myriad Pro"/>
              </a:rPr>
              <a:t>Two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segments </a:t>
            </a:r>
            <a:r>
              <a:rPr sz="500" spc="35" dirty="0">
                <a:solidFill>
                  <a:srgbClr val="231F20"/>
                </a:solidFill>
                <a:latin typeface="Myriad Pro"/>
                <a:cs typeface="Myriad Pro"/>
              </a:rPr>
              <a:t>re </a:t>
            </a:r>
            <a:r>
              <a:rPr sz="500" spc="50" dirty="0">
                <a:solidFill>
                  <a:srgbClr val="231F20"/>
                </a:solidFill>
                <a:latin typeface="Myriad Pro"/>
                <a:cs typeface="Myriad Pro"/>
              </a:rPr>
              <a:t>t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and measure 0.33 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m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in length, whereas the</a:t>
            </a:r>
            <a:r>
              <a:rPr sz="500" spc="8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third is</a:t>
            </a:r>
            <a:endParaRPr sz="500">
              <a:latin typeface="Myriad Pro"/>
              <a:cs typeface="Myriad Pro"/>
            </a:endParaRPr>
          </a:p>
          <a:p>
            <a:pPr marL="12700" marR="5080" algn="just">
              <a:lnSpc>
                <a:spcPct val="102600"/>
              </a:lnSpc>
            </a:pP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0.22</a:t>
            </a:r>
            <a:r>
              <a:rPr sz="5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m</a:t>
            </a:r>
            <a:r>
              <a:rPr sz="5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long.</a:t>
            </a:r>
            <a:r>
              <a:rPr sz="500" spc="-3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They</a:t>
            </a:r>
            <a:r>
              <a:rPr sz="5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have</a:t>
            </a:r>
            <a:r>
              <a:rPr sz="5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500" spc="-1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diameter  of 78–105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mm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with an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exception-  ally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wide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pith,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35–50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mm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diame-  </a:t>
            </a:r>
            <a:r>
              <a:rPr sz="500" spc="-5" dirty="0">
                <a:solidFill>
                  <a:srgbClr val="231F20"/>
                </a:solidFill>
                <a:latin typeface="Myriad Pro"/>
                <a:cs typeface="Myriad Pro"/>
              </a:rPr>
              <a:t>ter,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that exhibits prominent scle-  rotic nests.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 surface of the  specimen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is covered by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druse-like  quartz crystals up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to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5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mm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thick 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that cover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 woody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axis. Adher-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ing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to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 quartz crystals on one 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fragment is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 11 </a:t>
            </a:r>
            <a:r>
              <a:rPr sz="500" spc="10" dirty="0">
                <a:solidFill>
                  <a:srgbClr val="231F20"/>
                </a:solidFill>
                <a:latin typeface="Myriad Pro"/>
                <a:cs typeface="Myriad Pro"/>
              </a:rPr>
              <a:t>mm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thick  deposit</a:t>
            </a:r>
            <a:r>
              <a:rPr sz="500" spc="-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of</a:t>
            </a:r>
            <a:r>
              <a:rPr sz="5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mottled</a:t>
            </a:r>
            <a:r>
              <a:rPr sz="5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white</a:t>
            </a:r>
            <a:r>
              <a:rPr sz="5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and</a:t>
            </a:r>
            <a:r>
              <a:rPr sz="5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light  gray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chert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that is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comparable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to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chert in the Elsey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Formation.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The  woody part of the specimen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is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medium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to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dark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grayish brown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and comprises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several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quasi-con- 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centric</a:t>
            </a:r>
            <a:r>
              <a:rPr sz="500" spc="-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rings.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14483565" y="9907502"/>
            <a:ext cx="946150" cy="260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95"/>
              </a:spcBef>
            </a:pP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 thick pith and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well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developed 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sclerotic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nests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are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unusal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features 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of the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largest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of the</a:t>
            </a:r>
            <a:r>
              <a:rPr sz="500" spc="-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collection.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14344884" y="7824198"/>
            <a:ext cx="94615" cy="188595"/>
          </a:xfrm>
          <a:custGeom>
            <a:avLst/>
            <a:gdLst/>
            <a:ahLst/>
            <a:cxnLst/>
            <a:rect l="l" t="t" r="r" b="b"/>
            <a:pathLst>
              <a:path w="94615" h="188595">
                <a:moveTo>
                  <a:pt x="94098" y="0"/>
                </a:moveTo>
                <a:lnTo>
                  <a:pt x="0" y="94098"/>
                </a:lnTo>
                <a:lnTo>
                  <a:pt x="94098" y="188196"/>
                </a:lnTo>
                <a:lnTo>
                  <a:pt x="94098" y="0"/>
                </a:lnTo>
                <a:close/>
              </a:path>
            </a:pathLst>
          </a:custGeom>
          <a:solidFill>
            <a:srgbClr val="E87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6845399" y="7235379"/>
            <a:ext cx="94615" cy="188595"/>
          </a:xfrm>
          <a:custGeom>
            <a:avLst/>
            <a:gdLst/>
            <a:ahLst/>
            <a:cxnLst/>
            <a:rect l="l" t="t" r="r" b="b"/>
            <a:pathLst>
              <a:path w="94615" h="188595">
                <a:moveTo>
                  <a:pt x="94103" y="0"/>
                </a:moveTo>
                <a:lnTo>
                  <a:pt x="0" y="94098"/>
                </a:lnTo>
                <a:lnTo>
                  <a:pt x="94103" y="188201"/>
                </a:lnTo>
                <a:lnTo>
                  <a:pt x="94103" y="0"/>
                </a:lnTo>
                <a:close/>
              </a:path>
            </a:pathLst>
          </a:custGeom>
          <a:solidFill>
            <a:srgbClr val="E87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4344884" y="9950951"/>
            <a:ext cx="94615" cy="188595"/>
          </a:xfrm>
          <a:custGeom>
            <a:avLst/>
            <a:gdLst/>
            <a:ahLst/>
            <a:cxnLst/>
            <a:rect l="l" t="t" r="r" b="b"/>
            <a:pathLst>
              <a:path w="94615" h="188595">
                <a:moveTo>
                  <a:pt x="94098" y="0"/>
                </a:moveTo>
                <a:lnTo>
                  <a:pt x="0" y="94098"/>
                </a:lnTo>
                <a:lnTo>
                  <a:pt x="94098" y="188196"/>
                </a:lnTo>
                <a:lnTo>
                  <a:pt x="94098" y="0"/>
                </a:lnTo>
                <a:close/>
              </a:path>
            </a:pathLst>
          </a:custGeom>
          <a:solidFill>
            <a:srgbClr val="E87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5516809" y="7550467"/>
            <a:ext cx="1275891" cy="13391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3" name="object 263"/>
          <p:cNvGraphicFramePr>
            <a:graphicFrameLocks noGrp="1"/>
          </p:cNvGraphicFramePr>
          <p:nvPr/>
        </p:nvGraphicFramePr>
        <p:xfrm>
          <a:off x="11812057" y="3027055"/>
          <a:ext cx="7531099" cy="83259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3930">
                <a:tc rowSpan="2">
                  <a:txBody>
                    <a:bodyPr/>
                    <a:lstStyle/>
                    <a:p>
                      <a:pPr marL="52705" marR="1841500">
                        <a:lnSpc>
                          <a:spcPct val="101499"/>
                        </a:lnSpc>
                        <a:spcBef>
                          <a:spcPts val="240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Lawrence</a:t>
                      </a:r>
                      <a:r>
                        <a:rPr sz="650" spc="-5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County  1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piece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Elsey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Fm.?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3048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1409700">
                        <a:lnSpc>
                          <a:spcPct val="101499"/>
                        </a:lnSpc>
                        <a:spcBef>
                          <a:spcPts val="240"/>
                        </a:spcBef>
                      </a:pPr>
                      <a:r>
                        <a:rPr sz="65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Northeastern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Greene</a:t>
                      </a:r>
                      <a:r>
                        <a:rPr sz="650" spc="-6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County  2</a:t>
                      </a:r>
                      <a:r>
                        <a:rPr sz="65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piece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Elsey</a:t>
                      </a:r>
                      <a:r>
                        <a:rPr sz="65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Fm.?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88900" marR="1657350">
                        <a:lnSpc>
                          <a:spcPct val="101499"/>
                        </a:lnSpc>
                        <a:spcBef>
                          <a:spcPts val="240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Cribbs (1935, Plate 1)  Stone County  Burlington</a:t>
                      </a:r>
                      <a:r>
                        <a:rPr sz="650" spc="-2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Limestone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50" i="1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Cordaites missouriense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Cribbs 1935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5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87630" marR="1660525">
                        <a:lnSpc>
                          <a:spcPct val="101499"/>
                        </a:lnSpc>
                        <a:spcBef>
                          <a:spcPts val="660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Cribbs (1935,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Fig.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1)  Stone County  Burlington</a:t>
                      </a:r>
                      <a:r>
                        <a:rPr sz="650" spc="-3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Limestone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87630" marR="1660525">
                        <a:lnSpc>
                          <a:spcPct val="101499"/>
                        </a:lnSpc>
                        <a:spcBef>
                          <a:spcPts val="155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Cribbs (1935, </a:t>
                      </a:r>
                      <a:r>
                        <a:rPr sz="650" spc="-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Fig.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1)  Stone County  Burlington</a:t>
                      </a:r>
                      <a:r>
                        <a:rPr sz="650" spc="-3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Limestone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50" i="1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Cordaites missouriense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Cribbs 1935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542"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(location </a:t>
                      </a:r>
                      <a:r>
                        <a:rPr sz="650" spc="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same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as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above)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34290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218">
                <a:tc rowSpan="3">
                  <a:txBody>
                    <a:bodyPr/>
                    <a:lstStyle/>
                    <a:p>
                      <a:pPr marL="52705" marR="1438275">
                        <a:lnSpc>
                          <a:spcPct val="101499"/>
                        </a:lnSpc>
                        <a:spcBef>
                          <a:spcPts val="345"/>
                        </a:spcBef>
                      </a:pP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Southeastern Greene County  7</a:t>
                      </a:r>
                      <a:r>
                        <a:rPr sz="65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pieces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Elsey</a:t>
                      </a:r>
                      <a:r>
                        <a:rPr sz="65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Formation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43815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2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0485" marR="1755139">
                        <a:lnSpc>
                          <a:spcPct val="101499"/>
                        </a:lnSpc>
                      </a:pP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Cribbs (1938, </a:t>
                      </a:r>
                      <a:r>
                        <a:rPr sz="65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Fig.</a:t>
                      </a:r>
                      <a:r>
                        <a:rPr sz="650" spc="-4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1)  </a:t>
                      </a:r>
                      <a:r>
                        <a:rPr sz="65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Taney</a:t>
                      </a:r>
                      <a:r>
                        <a:rPr sz="650" spc="-1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County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1216660" algn="l"/>
                        </a:tabLst>
                      </a:pP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Reeds</a:t>
                      </a:r>
                      <a:r>
                        <a:rPr sz="650" spc="1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Spring</a:t>
                      </a:r>
                      <a:r>
                        <a:rPr sz="650" spc="1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Formation	</a:t>
                      </a:r>
                      <a:r>
                        <a:rPr sz="650" i="1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Pycnoxylon leptodesmo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Cribbs</a:t>
                      </a:r>
                      <a:r>
                        <a:rPr sz="65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1938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8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80340" marR="3175" algn="just">
                        <a:lnSpc>
                          <a:spcPct val="102600"/>
                        </a:lnSpc>
                        <a:spcBef>
                          <a:spcPts val="439"/>
                        </a:spcBef>
                      </a:pP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Cribbs (1935, 1938) described a new genus and species and new species of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Cordaites  from materials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collected in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southwestern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Missouri. New collections show some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varia- 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tion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from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those collected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by</a:t>
                      </a:r>
                      <a:r>
                        <a:rPr sz="500" spc="-2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Cribbs.</a:t>
                      </a:r>
                      <a:endParaRPr sz="500">
                        <a:latin typeface="Myriad Pro"/>
                        <a:cs typeface="Myriad Pro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  <a:p>
                      <a:pPr marL="180340" marR="3175" algn="just">
                        <a:lnSpc>
                          <a:spcPct val="102600"/>
                        </a:lnSpc>
                      </a:pP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This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is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a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public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service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announcement: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if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you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or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someone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you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know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is</a:t>
                      </a:r>
                      <a:r>
                        <a:rPr sz="500" spc="-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a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paleobotanist,  who</a:t>
                      </a:r>
                      <a:r>
                        <a:rPr sz="500" spc="7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specializes</a:t>
                      </a:r>
                      <a:r>
                        <a:rPr sz="500" spc="7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in</a:t>
                      </a:r>
                      <a:r>
                        <a:rPr sz="500" spc="7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early</a:t>
                      </a:r>
                      <a:r>
                        <a:rPr sz="500" spc="7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pteridospermatophytes,</a:t>
                      </a:r>
                      <a:r>
                        <a:rPr sz="500" spc="7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new</a:t>
                      </a:r>
                      <a:r>
                        <a:rPr sz="500" spc="7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specimens</a:t>
                      </a:r>
                      <a:r>
                        <a:rPr sz="500" spc="7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from</a:t>
                      </a:r>
                      <a:r>
                        <a:rPr sz="500" spc="7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Missouri</a:t>
                      </a:r>
                      <a:r>
                        <a:rPr sz="500" spc="70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500" spc="5" dirty="0">
                          <a:solidFill>
                            <a:srgbClr val="231F20"/>
                          </a:solidFill>
                          <a:latin typeface="Myriad Pro"/>
                          <a:cs typeface="Myriad Pro"/>
                        </a:rPr>
                        <a:t>may</a:t>
                      </a:r>
                      <a:endParaRPr sz="500">
                        <a:latin typeface="Myriad Pro"/>
                        <a:cs typeface="Myriad Pro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T w="952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96">
                <a:tc rowSpan="2"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(location </a:t>
                      </a:r>
                      <a:r>
                        <a:rPr sz="650" spc="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same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as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above)</a:t>
                      </a:r>
                      <a:endParaRPr sz="650">
                        <a:latin typeface="Myriad Pro"/>
                        <a:cs typeface="Myriad Pro"/>
                      </a:endParaRPr>
                    </a:p>
                  </a:txBody>
                  <a:tcPr marL="0" marR="0" marT="73025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T w="952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407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3025" marB="0">
                    <a:lnL w="9525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  <a:lnT w="952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8141"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(location </a:t>
                      </a:r>
                      <a:r>
                        <a:rPr sz="650" spc="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same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as</a:t>
                      </a:r>
                      <a:r>
                        <a:rPr sz="650" spc="-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</a:t>
                      </a:r>
                      <a:r>
                        <a:rPr sz="65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above)</a:t>
                      </a:r>
                      <a:endParaRPr sz="650">
                        <a:latin typeface="Myriad Pro"/>
                        <a:cs typeface="Myriad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R="236220" algn="ctr">
                        <a:lnSpc>
                          <a:spcPct val="100000"/>
                        </a:lnSpc>
                      </a:pPr>
                      <a:r>
                        <a:rPr sz="800" spc="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Pith</a:t>
                      </a:r>
                      <a:endParaRPr sz="800">
                        <a:latin typeface="Myriad Pro"/>
                        <a:cs typeface="Myriad Pro"/>
                      </a:endParaRPr>
                    </a:p>
                  </a:txBody>
                  <a:tcPr marL="0" marR="0" marT="42545" marB="0">
                    <a:lnL w="9525">
                      <a:solidFill>
                        <a:srgbClr val="231F20"/>
                      </a:solidFill>
                      <a:prstDash val="solid"/>
                    </a:lnL>
                    <a:lnR w="9525">
                      <a:solidFill>
                        <a:srgbClr val="231F20"/>
                      </a:solidFill>
                      <a:prstDash val="solid"/>
                    </a:lnR>
                    <a:lnT w="9525">
                      <a:solidFill>
                        <a:srgbClr val="231F20"/>
                      </a:solidFill>
                      <a:prstDash val="solid"/>
                    </a:lnT>
                    <a:lnB w="9525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231F20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64" name="object 264"/>
          <p:cNvSpPr txBox="1"/>
          <p:nvPr/>
        </p:nvSpPr>
        <p:spPr>
          <a:xfrm>
            <a:off x="17004906" y="7705315"/>
            <a:ext cx="2344420" cy="182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95"/>
              </a:spcBef>
            </a:pP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help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to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show the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diversity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and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variation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in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this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important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group. Please, </a:t>
            </a:r>
            <a:r>
              <a:rPr sz="500" spc="5" dirty="0">
                <a:solidFill>
                  <a:srgbClr val="231F20"/>
                </a:solidFill>
                <a:latin typeface="Myriad Pro"/>
                <a:cs typeface="Myriad Pro"/>
              </a:rPr>
              <a:t>contact Kevin  Ray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Evans: </a:t>
            </a:r>
            <a:r>
              <a:rPr sz="500" i="1" dirty="0">
                <a:solidFill>
                  <a:srgbClr val="231F20"/>
                </a:solidFill>
                <a:latin typeface="Myriad Pro"/>
                <a:cs typeface="Myriad Pro"/>
                <a:hlinkClick r:id="rId2"/>
              </a:rPr>
              <a:t>kevinevans@missouristate.edu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for more</a:t>
            </a:r>
            <a:r>
              <a:rPr sz="500" spc="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500" dirty="0">
                <a:solidFill>
                  <a:srgbClr val="231F20"/>
                </a:solidFill>
                <a:latin typeface="Myriad Pro"/>
                <a:cs typeface="Myriad Pro"/>
              </a:rPr>
              <a:t>information.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6966124" y="7111279"/>
            <a:ext cx="188595" cy="94615"/>
          </a:xfrm>
          <a:custGeom>
            <a:avLst/>
            <a:gdLst/>
            <a:ahLst/>
            <a:cxnLst/>
            <a:rect l="l" t="t" r="r" b="b"/>
            <a:pathLst>
              <a:path w="188594" h="94615">
                <a:moveTo>
                  <a:pt x="94103" y="0"/>
                </a:moveTo>
                <a:lnTo>
                  <a:pt x="0" y="94103"/>
                </a:lnTo>
                <a:lnTo>
                  <a:pt x="188201" y="94103"/>
                </a:lnTo>
                <a:lnTo>
                  <a:pt x="94103" y="0"/>
                </a:lnTo>
                <a:close/>
              </a:path>
            </a:pathLst>
          </a:custGeom>
          <a:solidFill>
            <a:srgbClr val="E875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181354" y="311571"/>
            <a:ext cx="1884759" cy="85023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726573" y="6619202"/>
            <a:ext cx="72039" cy="7827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716532" y="6869031"/>
            <a:ext cx="67385" cy="6431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797543" y="6953290"/>
            <a:ext cx="67385" cy="6430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060107" y="4776363"/>
            <a:ext cx="67385" cy="6430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4544034" y="10258541"/>
            <a:ext cx="769192" cy="109430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 txBox="1"/>
          <p:nvPr/>
        </p:nvSpPr>
        <p:spPr>
          <a:xfrm>
            <a:off x="14666292" y="11101781"/>
            <a:ext cx="166370" cy="927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00" spc="10" dirty="0">
                <a:solidFill>
                  <a:srgbClr val="231F20"/>
                </a:solidFill>
                <a:latin typeface="Myriad Pro"/>
                <a:cs typeface="Myriad Pro"/>
              </a:rPr>
              <a:t>Cy</a:t>
            </a:r>
            <a:r>
              <a:rPr sz="400" spc="15" dirty="0">
                <a:solidFill>
                  <a:srgbClr val="231F20"/>
                </a:solidFill>
                <a:latin typeface="Myriad Pro"/>
                <a:cs typeface="Myriad Pro"/>
              </a:rPr>
              <a:t>cad</a:t>
            </a:r>
            <a:endParaRPr sz="4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1844</Words>
  <Application>Microsoft Macintosh PowerPoint</Application>
  <PresentationFormat>Custom</PresentationFormat>
  <Paragraphs>132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Helvetica</vt:lpstr>
      <vt:lpstr>Myriad Pro</vt:lpstr>
      <vt:lpstr>Myriad Pro Bold</vt:lpstr>
      <vt:lpstr>Times New Roman</vt:lpstr>
      <vt:lpstr>Office Theme</vt:lpstr>
      <vt:lpstr>New Occurrences of Pteridospermatophyte Driftwood in  the Mississippian Subsystem (Osagean Series) of South-  western Missouri, USA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GSA2019poster</dc:title>
  <cp:lastModifiedBy>Evans, Kevin R</cp:lastModifiedBy>
  <cp:revision>1</cp:revision>
  <dcterms:created xsi:type="dcterms:W3CDTF">2019-10-17T15:46:32Z</dcterms:created>
  <dcterms:modified xsi:type="dcterms:W3CDTF">2019-10-17T15:47:03Z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2019-09-09T00:00:00Z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2019-10-17T00:00:00Z</vt:filetime>
  </property>
</Properties>
</file>