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271" r:id="rId4"/>
    <p:sldId id="300" r:id="rId5"/>
    <p:sldId id="297" r:id="rId6"/>
    <p:sldId id="299" r:id="rId7"/>
    <p:sldId id="287" r:id="rId8"/>
    <p:sldId id="288" r:id="rId9"/>
    <p:sldId id="289" r:id="rId10"/>
    <p:sldId id="283" r:id="rId11"/>
    <p:sldId id="281" r:id="rId12"/>
    <p:sldId id="285" r:id="rId13"/>
    <p:sldId id="269" r:id="rId14"/>
    <p:sldId id="293" r:id="rId15"/>
    <p:sldId id="290" r:id="rId16"/>
    <p:sldId id="276" r:id="rId17"/>
    <p:sldId id="291" r:id="rId18"/>
    <p:sldId id="273" r:id="rId19"/>
    <p:sldId id="275" r:id="rId20"/>
    <p:sldId id="274" r:id="rId21"/>
    <p:sldId id="280" r:id="rId22"/>
    <p:sldId id="294" r:id="rId23"/>
    <p:sldId id="270" r:id="rId24"/>
    <p:sldId id="265" r:id="rId25"/>
    <p:sldId id="298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A9AC"/>
    <a:srgbClr val="9BD3AE"/>
    <a:srgbClr val="A9BFB0"/>
    <a:srgbClr val="A5A9AC"/>
    <a:srgbClr val="A8BFAF"/>
    <a:srgbClr val="A5C2D2"/>
    <a:srgbClr val="A8E0F9"/>
    <a:srgbClr val="ED7C3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3859" autoAdjust="0"/>
  </p:normalViewPr>
  <p:slideViewPr>
    <p:cSldViewPr snapToGrid="0">
      <p:cViewPr varScale="1">
        <p:scale>
          <a:sx n="57" d="100"/>
          <a:sy n="57" d="100"/>
        </p:scale>
        <p:origin x="10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dailey\Dropbox\_Proposals\NAWLA%202019\Zircon%20LA%20Summary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dailey\Dropbox\_Proposals\NAWLA%202019\Zircon%20LA%20Summary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dailey\Dropbox\_Proposals\NAWLA%202019\Zrn%20Sat%20vs%20Ti-in-Zr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60393900182583"/>
          <c:y val="6.3768115942028983E-2"/>
          <c:w val="0.80579338324715155"/>
          <c:h val="0.80128523336756818"/>
        </c:manualLayout>
      </c:layout>
      <c:scatterChart>
        <c:scatterStyle val="lineMarker"/>
        <c:varyColors val="0"/>
        <c:ser>
          <c:idx val="0"/>
          <c:order val="0"/>
          <c:tx>
            <c:v>Scott Bar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Zircons!$AA$3:$AA$135</c:f>
              <c:numCache>
                <c:formatCode>0.00</c:formatCode>
                <c:ptCount val="133"/>
                <c:pt idx="0">
                  <c:v>3.4654746132940626</c:v>
                </c:pt>
                <c:pt idx="1">
                  <c:v>0.91514103691271609</c:v>
                </c:pt>
                <c:pt idx="2">
                  <c:v>0.23781208108493557</c:v>
                </c:pt>
                <c:pt idx="3">
                  <c:v>0.41348447747871037</c:v>
                </c:pt>
                <c:pt idx="4">
                  <c:v>8.1084566965554608</c:v>
                </c:pt>
                <c:pt idx="5">
                  <c:v>3.3025460681834948</c:v>
                </c:pt>
                <c:pt idx="6">
                  <c:v>1.1384001431976911</c:v>
                </c:pt>
                <c:pt idx="7">
                  <c:v>0.54300296728693453</c:v>
                </c:pt>
                <c:pt idx="8">
                  <c:v>3.0640353726266678</c:v>
                </c:pt>
                <c:pt idx="9">
                  <c:v>2.5682767984730455</c:v>
                </c:pt>
                <c:pt idx="10">
                  <c:v>4.0406499564033025</c:v>
                </c:pt>
                <c:pt idx="11">
                  <c:v>1.1047247191416174</c:v>
                </c:pt>
                <c:pt idx="12">
                  <c:v>18.283642406911635</c:v>
                </c:pt>
                <c:pt idx="13">
                  <c:v>10.250764401947883</c:v>
                </c:pt>
                <c:pt idx="14">
                  <c:v>1.802382371170973</c:v>
                </c:pt>
                <c:pt idx="15">
                  <c:v>2.0173037908561455</c:v>
                </c:pt>
                <c:pt idx="16">
                  <c:v>3.8826260371580901</c:v>
                </c:pt>
                <c:pt idx="17">
                  <c:v>19.015098616987238</c:v>
                </c:pt>
                <c:pt idx="18">
                  <c:v>0.95733790463431068</c:v>
                </c:pt>
                <c:pt idx="19">
                  <c:v>1.4485225193460709</c:v>
                </c:pt>
                <c:pt idx="20">
                  <c:v>0.86331964364728286</c:v>
                </c:pt>
                <c:pt idx="21">
                  <c:v>2.6756274017651167</c:v>
                </c:pt>
                <c:pt idx="22">
                  <c:v>14.25941702387518</c:v>
                </c:pt>
                <c:pt idx="23">
                  <c:v>2.4425245189969691</c:v>
                </c:pt>
                <c:pt idx="24">
                  <c:v>12.264440432632824</c:v>
                </c:pt>
                <c:pt idx="25">
                  <c:v>71.865459383160456</c:v>
                </c:pt>
                <c:pt idx="26">
                  <c:v>0.62266830822176844</c:v>
                </c:pt>
                <c:pt idx="27">
                  <c:v>5.694221222195881</c:v>
                </c:pt>
                <c:pt idx="28">
                  <c:v>4.5353668856651854</c:v>
                </c:pt>
                <c:pt idx="29">
                  <c:v>0.71651330474450503</c:v>
                </c:pt>
                <c:pt idx="30">
                  <c:v>1.2249014299302146</c:v>
                </c:pt>
                <c:pt idx="31">
                  <c:v>3.5192141836613189</c:v>
                </c:pt>
                <c:pt idx="32">
                  <c:v>0.91789264738314047</c:v>
                </c:pt>
                <c:pt idx="33">
                  <c:v>7.4541389324219169</c:v>
                </c:pt>
                <c:pt idx="34">
                  <c:v>6.3112839344158607</c:v>
                </c:pt>
                <c:pt idx="35">
                  <c:v>0.71923599015008133</c:v>
                </c:pt>
                <c:pt idx="36">
                  <c:v>0.90726334567664668</c:v>
                </c:pt>
                <c:pt idx="37">
                  <c:v>2.5951965125202303</c:v>
                </c:pt>
                <c:pt idx="38">
                  <c:v>4.053332502605528</c:v>
                </c:pt>
                <c:pt idx="39">
                  <c:v>0.95450806931200993</c:v>
                </c:pt>
                <c:pt idx="40">
                  <c:v>1.0217676475517219</c:v>
                </c:pt>
                <c:pt idx="41">
                  <c:v>1.4713573395213972</c:v>
                </c:pt>
                <c:pt idx="42">
                  <c:v>0.90992252830430498</c:v>
                </c:pt>
                <c:pt idx="43">
                  <c:v>3.1749780610452163</c:v>
                </c:pt>
                <c:pt idx="44">
                  <c:v>3.751722986539249</c:v>
                </c:pt>
                <c:pt idx="45">
                  <c:v>2.467772766095075</c:v>
                </c:pt>
                <c:pt idx="46">
                  <c:v>3.4583794982998763</c:v>
                </c:pt>
                <c:pt idx="47">
                  <c:v>4.3764229171038656</c:v>
                </c:pt>
                <c:pt idx="48">
                  <c:v>2.2965517285645278</c:v>
                </c:pt>
                <c:pt idx="49">
                  <c:v>1.3334992603106026</c:v>
                </c:pt>
                <c:pt idx="50">
                  <c:v>1.4049364328981038</c:v>
                </c:pt>
                <c:pt idx="51">
                  <c:v>18.606578127638844</c:v>
                </c:pt>
                <c:pt idx="52">
                  <c:v>1.7971146228145669</c:v>
                </c:pt>
                <c:pt idx="53">
                  <c:v>1.8301262462520866</c:v>
                </c:pt>
                <c:pt idx="54">
                  <c:v>2.4802903913592407</c:v>
                </c:pt>
                <c:pt idx="55">
                  <c:v>0.93874213238017679</c:v>
                </c:pt>
                <c:pt idx="56">
                  <c:v>1.7030356252773362</c:v>
                </c:pt>
                <c:pt idx="57">
                  <c:v>2.2178659813216508</c:v>
                </c:pt>
                <c:pt idx="58">
                  <c:v>0.98143896090739913</c:v>
                </c:pt>
                <c:pt idx="59">
                  <c:v>1.7221698244728436</c:v>
                </c:pt>
                <c:pt idx="60">
                  <c:v>1.5964405810733424</c:v>
                </c:pt>
                <c:pt idx="61">
                  <c:v>0.86315573922130118</c:v>
                </c:pt>
                <c:pt idx="62">
                  <c:v>0.81831086964137723</c:v>
                </c:pt>
                <c:pt idx="63">
                  <c:v>1.0886881183362835</c:v>
                </c:pt>
                <c:pt idx="64">
                  <c:v>1.641283749631242</c:v>
                </c:pt>
                <c:pt idx="65">
                  <c:v>2.3061593762269657</c:v>
                </c:pt>
                <c:pt idx="66">
                  <c:v>2.4430322109331746</c:v>
                </c:pt>
                <c:pt idx="67">
                  <c:v>2.2875056292571987</c:v>
                </c:pt>
                <c:pt idx="68">
                  <c:v>1.3821926853629141</c:v>
                </c:pt>
                <c:pt idx="69">
                  <c:v>1.4043319224749162</c:v>
                </c:pt>
                <c:pt idx="70">
                  <c:v>1.5152656437380769</c:v>
                </c:pt>
                <c:pt idx="71">
                  <c:v>0.96266523086892608</c:v>
                </c:pt>
                <c:pt idx="72">
                  <c:v>2.864874633698645</c:v>
                </c:pt>
                <c:pt idx="73">
                  <c:v>2.4666619725451047</c:v>
                </c:pt>
                <c:pt idx="74">
                  <c:v>0.96299541351248596</c:v>
                </c:pt>
                <c:pt idx="75">
                  <c:v>1.1630799584455416</c:v>
                </c:pt>
                <c:pt idx="76">
                  <c:v>8.7314696554338553</c:v>
                </c:pt>
                <c:pt idx="77">
                  <c:v>10.270313812148636</c:v>
                </c:pt>
                <c:pt idx="78">
                  <c:v>2.1781258701068067</c:v>
                </c:pt>
                <c:pt idx="79">
                  <c:v>2.3470661556104764</c:v>
                </c:pt>
                <c:pt idx="80">
                  <c:v>1.8527991001943489</c:v>
                </c:pt>
                <c:pt idx="82">
                  <c:v>3.131217556109414</c:v>
                </c:pt>
                <c:pt idx="83">
                  <c:v>8.224134718977238</c:v>
                </c:pt>
                <c:pt idx="84">
                  <c:v>15.78800098659284</c:v>
                </c:pt>
                <c:pt idx="85">
                  <c:v>9.7517879042156217</c:v>
                </c:pt>
                <c:pt idx="86">
                  <c:v>47.708628099068299</c:v>
                </c:pt>
                <c:pt idx="87">
                  <c:v>46.190113116465817</c:v>
                </c:pt>
                <c:pt idx="88">
                  <c:v>10.362513526686881</c:v>
                </c:pt>
                <c:pt idx="89">
                  <c:v>7.8253849497512036</c:v>
                </c:pt>
                <c:pt idx="90">
                  <c:v>8.870400294839909</c:v>
                </c:pt>
                <c:pt idx="91">
                  <c:v>7.7090431631254575</c:v>
                </c:pt>
                <c:pt idx="92">
                  <c:v>4.9568683019052671</c:v>
                </c:pt>
                <c:pt idx="93">
                  <c:v>17.063932952320773</c:v>
                </c:pt>
                <c:pt idx="94">
                  <c:v>12.727823445549836</c:v>
                </c:pt>
                <c:pt idx="95">
                  <c:v>16.681091089693506</c:v>
                </c:pt>
                <c:pt idx="96">
                  <c:v>15.316284147348473</c:v>
                </c:pt>
                <c:pt idx="97">
                  <c:v>12.945219826088643</c:v>
                </c:pt>
                <c:pt idx="98">
                  <c:v>6.5477326892083711</c:v>
                </c:pt>
                <c:pt idx="99">
                  <c:v>4.4923359032036769</c:v>
                </c:pt>
                <c:pt idx="100">
                  <c:v>35.667418698497912</c:v>
                </c:pt>
                <c:pt idx="101">
                  <c:v>3.5217254924215005</c:v>
                </c:pt>
                <c:pt idx="102">
                  <c:v>9.494812820782343</c:v>
                </c:pt>
                <c:pt idx="103">
                  <c:v>7.8078229904841372</c:v>
                </c:pt>
                <c:pt idx="104">
                  <c:v>22.424172858089534</c:v>
                </c:pt>
                <c:pt idx="105">
                  <c:v>23.265379574220976</c:v>
                </c:pt>
                <c:pt idx="106">
                  <c:v>22.292154929315565</c:v>
                </c:pt>
                <c:pt idx="107">
                  <c:v>12.280780621314523</c:v>
                </c:pt>
                <c:pt idx="108">
                  <c:v>4.8948537103510761</c:v>
                </c:pt>
                <c:pt idx="109">
                  <c:v>9.5706378794039857</c:v>
                </c:pt>
                <c:pt idx="110">
                  <c:v>15.005911002589794</c:v>
                </c:pt>
                <c:pt idx="111">
                  <c:v>0.96512320259588824</c:v>
                </c:pt>
                <c:pt idx="112">
                  <c:v>3.0620091960947051</c:v>
                </c:pt>
                <c:pt idx="113">
                  <c:v>3.6561269449587908</c:v>
                </c:pt>
                <c:pt idx="114">
                  <c:v>2.0405490708676828</c:v>
                </c:pt>
                <c:pt idx="115">
                  <c:v>2.3907425322994724</c:v>
                </c:pt>
                <c:pt idx="116">
                  <c:v>20.266745814585295</c:v>
                </c:pt>
                <c:pt idx="117">
                  <c:v>14.503200762904745</c:v>
                </c:pt>
                <c:pt idx="118">
                  <c:v>10.948648143974266</c:v>
                </c:pt>
                <c:pt idx="119">
                  <c:v>6.5314226631590433</c:v>
                </c:pt>
                <c:pt idx="120">
                  <c:v>18.240035178372654</c:v>
                </c:pt>
                <c:pt idx="121">
                  <c:v>1.9847639676569202</c:v>
                </c:pt>
                <c:pt idx="122">
                  <c:v>4.7067439874460479</c:v>
                </c:pt>
                <c:pt idx="123">
                  <c:v>0.88408105800834236</c:v>
                </c:pt>
                <c:pt idx="124">
                  <c:v>9.0104433575747489</c:v>
                </c:pt>
                <c:pt idx="125">
                  <c:v>12.302707988480581</c:v>
                </c:pt>
                <c:pt idx="126">
                  <c:v>11.996299384067326</c:v>
                </c:pt>
                <c:pt idx="127">
                  <c:v>15.836878496610835</c:v>
                </c:pt>
                <c:pt idx="128">
                  <c:v>4.5731391018042196</c:v>
                </c:pt>
                <c:pt idx="129">
                  <c:v>2.9000812861024405</c:v>
                </c:pt>
                <c:pt idx="130">
                  <c:v>11.521494166396218</c:v>
                </c:pt>
                <c:pt idx="131">
                  <c:v>5.2177733603163503</c:v>
                </c:pt>
                <c:pt idx="132">
                  <c:v>5.9450177251237752</c:v>
                </c:pt>
              </c:numCache>
            </c:numRef>
          </c:xVal>
          <c:yVal>
            <c:numRef>
              <c:f>Zircons!$G$3:$G$135</c:f>
              <c:numCache>
                <c:formatCode>0.00</c:formatCode>
                <c:ptCount val="133"/>
                <c:pt idx="0">
                  <c:v>953.13477787657041</c:v>
                </c:pt>
                <c:pt idx="1">
                  <c:v>124.91228999232248</c:v>
                </c:pt>
                <c:pt idx="2">
                  <c:v>50.521430320524487</c:v>
                </c:pt>
                <c:pt idx="3">
                  <c:v>53.221797319810427</c:v>
                </c:pt>
                <c:pt idx="4">
                  <c:v>1438.8734295921547</c:v>
                </c:pt>
                <c:pt idx="5">
                  <c:v>1111.2085491651494</c:v>
                </c:pt>
                <c:pt idx="6">
                  <c:v>226.31860572018641</c:v>
                </c:pt>
                <c:pt idx="7">
                  <c:v>106.24462420915363</c:v>
                </c:pt>
                <c:pt idx="8">
                  <c:v>215.62678976800672</c:v>
                </c:pt>
                <c:pt idx="9">
                  <c:v>163.52536160895613</c:v>
                </c:pt>
                <c:pt idx="10">
                  <c:v>532.53926564391122</c:v>
                </c:pt>
                <c:pt idx="11">
                  <c:v>449.04001779396935</c:v>
                </c:pt>
                <c:pt idx="12">
                  <c:v>720.54607863115064</c:v>
                </c:pt>
                <c:pt idx="13">
                  <c:v>1771.3189203376683</c:v>
                </c:pt>
                <c:pt idx="14">
                  <c:v>389.18899346489985</c:v>
                </c:pt>
                <c:pt idx="15">
                  <c:v>787.97741348141142</c:v>
                </c:pt>
                <c:pt idx="16">
                  <c:v>667.04077437727722</c:v>
                </c:pt>
                <c:pt idx="17">
                  <c:v>941.85804571802589</c:v>
                </c:pt>
                <c:pt idx="18">
                  <c:v>241.88976591323541</c:v>
                </c:pt>
                <c:pt idx="19">
                  <c:v>300.6755839311175</c:v>
                </c:pt>
                <c:pt idx="20">
                  <c:v>301.17750341460402</c:v>
                </c:pt>
                <c:pt idx="21">
                  <c:v>184.31671728971165</c:v>
                </c:pt>
                <c:pt idx="22">
                  <c:v>1223.018817120864</c:v>
                </c:pt>
                <c:pt idx="23">
                  <c:v>603.26315422489779</c:v>
                </c:pt>
                <c:pt idx="24">
                  <c:v>807.88508674700506</c:v>
                </c:pt>
                <c:pt idx="25">
                  <c:v>908.33192440113089</c:v>
                </c:pt>
                <c:pt idx="26">
                  <c:v>39.100038695968927</c:v>
                </c:pt>
                <c:pt idx="27">
                  <c:v>1423.9058921754515</c:v>
                </c:pt>
                <c:pt idx="28">
                  <c:v>727.20338338446834</c:v>
                </c:pt>
                <c:pt idx="29">
                  <c:v>162.29406369568198</c:v>
                </c:pt>
                <c:pt idx="30">
                  <c:v>182.67995125841458</c:v>
                </c:pt>
                <c:pt idx="31">
                  <c:v>381.19112106985796</c:v>
                </c:pt>
                <c:pt idx="32">
                  <c:v>188.03125761582234</c:v>
                </c:pt>
                <c:pt idx="33">
                  <c:v>590.27581807112529</c:v>
                </c:pt>
                <c:pt idx="34">
                  <c:v>567.13644642343434</c:v>
                </c:pt>
                <c:pt idx="35">
                  <c:v>351.23722981034268</c:v>
                </c:pt>
                <c:pt idx="36">
                  <c:v>287.04043133571639</c:v>
                </c:pt>
                <c:pt idx="37">
                  <c:v>264.13406151741617</c:v>
                </c:pt>
                <c:pt idx="38">
                  <c:v>204.2305798113789</c:v>
                </c:pt>
                <c:pt idx="39">
                  <c:v>336.97084196132323</c:v>
                </c:pt>
                <c:pt idx="40">
                  <c:v>376.94734782683452</c:v>
                </c:pt>
                <c:pt idx="41">
                  <c:v>277.11433628992211</c:v>
                </c:pt>
                <c:pt idx="42">
                  <c:v>253.86971562382462</c:v>
                </c:pt>
                <c:pt idx="43">
                  <c:v>262.74534462913084</c:v>
                </c:pt>
                <c:pt idx="44">
                  <c:v>296.65578790707917</c:v>
                </c:pt>
                <c:pt idx="45">
                  <c:v>273.02855755356984</c:v>
                </c:pt>
                <c:pt idx="46">
                  <c:v>404.37924513376817</c:v>
                </c:pt>
                <c:pt idx="47">
                  <c:v>603.00288221464814</c:v>
                </c:pt>
                <c:pt idx="48">
                  <c:v>316.88261039429614</c:v>
                </c:pt>
                <c:pt idx="49">
                  <c:v>327.03626911396981</c:v>
                </c:pt>
                <c:pt idx="50">
                  <c:v>282.46493007185967</c:v>
                </c:pt>
                <c:pt idx="51">
                  <c:v>453.32180027601748</c:v>
                </c:pt>
                <c:pt idx="52">
                  <c:v>665.25639651487563</c:v>
                </c:pt>
                <c:pt idx="53">
                  <c:v>671.94428417883444</c:v>
                </c:pt>
                <c:pt idx="54">
                  <c:v>891.18424680197245</c:v>
                </c:pt>
                <c:pt idx="55">
                  <c:v>524.00540277763344</c:v>
                </c:pt>
                <c:pt idx="56">
                  <c:v>199.94243929096191</c:v>
                </c:pt>
                <c:pt idx="57">
                  <c:v>230.09786376858793</c:v>
                </c:pt>
                <c:pt idx="58">
                  <c:v>487.84099304665034</c:v>
                </c:pt>
                <c:pt idx="59">
                  <c:v>360.82878532067519</c:v>
                </c:pt>
                <c:pt idx="60">
                  <c:v>260.99469592933445</c:v>
                </c:pt>
                <c:pt idx="61">
                  <c:v>260.15041323127315</c:v>
                </c:pt>
                <c:pt idx="62">
                  <c:v>411.45493370932286</c:v>
                </c:pt>
                <c:pt idx="63">
                  <c:v>301.7132845164337</c:v>
                </c:pt>
                <c:pt idx="64">
                  <c:v>349.40763070714718</c:v>
                </c:pt>
                <c:pt idx="65">
                  <c:v>338.90422477192328</c:v>
                </c:pt>
                <c:pt idx="66">
                  <c:v>355.70942297251213</c:v>
                </c:pt>
                <c:pt idx="67">
                  <c:v>370.61071522867428</c:v>
                </c:pt>
                <c:pt idx="68">
                  <c:v>500.35827003001623</c:v>
                </c:pt>
                <c:pt idx="69">
                  <c:v>514.43363872869395</c:v>
                </c:pt>
                <c:pt idx="70">
                  <c:v>498.93237928039656</c:v>
                </c:pt>
                <c:pt idx="71">
                  <c:v>401.00662511101723</c:v>
                </c:pt>
                <c:pt idx="72">
                  <c:v>364.10809056606593</c:v>
                </c:pt>
                <c:pt idx="73">
                  <c:v>308.32554686720499</c:v>
                </c:pt>
                <c:pt idx="74">
                  <c:v>153.08402813477977</c:v>
                </c:pt>
                <c:pt idx="75">
                  <c:v>447.87947104009606</c:v>
                </c:pt>
                <c:pt idx="76">
                  <c:v>761.46702361678774</c:v>
                </c:pt>
                <c:pt idx="77">
                  <c:v>659.73543355351853</c:v>
                </c:pt>
                <c:pt idx="78">
                  <c:v>54.974117393934158</c:v>
                </c:pt>
                <c:pt idx="79">
                  <c:v>64.071671825030776</c:v>
                </c:pt>
                <c:pt idx="80">
                  <c:v>63.291693353501579</c:v>
                </c:pt>
                <c:pt idx="82">
                  <c:v>197.43182071058163</c:v>
                </c:pt>
                <c:pt idx="83">
                  <c:v>194.21797205284503</c:v>
                </c:pt>
                <c:pt idx="84">
                  <c:v>637.93115313952637</c:v>
                </c:pt>
                <c:pt idx="85">
                  <c:v>508.91660542318368</c:v>
                </c:pt>
                <c:pt idx="86">
                  <c:v>1031.7899700995749</c:v>
                </c:pt>
                <c:pt idx="87">
                  <c:v>1125.9073677323595</c:v>
                </c:pt>
                <c:pt idx="88">
                  <c:v>247.02731313932048</c:v>
                </c:pt>
                <c:pt idx="89">
                  <c:v>193.78356598551204</c:v>
                </c:pt>
                <c:pt idx="90">
                  <c:v>245.70956674859042</c:v>
                </c:pt>
                <c:pt idx="91">
                  <c:v>198.66088514049792</c:v>
                </c:pt>
                <c:pt idx="92">
                  <c:v>156.85759986722459</c:v>
                </c:pt>
                <c:pt idx="93">
                  <c:v>868.04205445075581</c:v>
                </c:pt>
                <c:pt idx="94">
                  <c:v>795.75898110010405</c:v>
                </c:pt>
                <c:pt idx="95">
                  <c:v>37.579695614730745</c:v>
                </c:pt>
                <c:pt idx="96">
                  <c:v>811.9283135810291</c:v>
                </c:pt>
                <c:pt idx="97">
                  <c:v>657.13311309060668</c:v>
                </c:pt>
                <c:pt idx="98">
                  <c:v>219.99570067299823</c:v>
                </c:pt>
                <c:pt idx="99">
                  <c:v>254.67546400662107</c:v>
                </c:pt>
                <c:pt idx="100">
                  <c:v>1278.5706005876955</c:v>
                </c:pt>
                <c:pt idx="101">
                  <c:v>188.29958844736163</c:v>
                </c:pt>
                <c:pt idx="102">
                  <c:v>258.70999086355016</c:v>
                </c:pt>
                <c:pt idx="103">
                  <c:v>266.8766372640535</c:v>
                </c:pt>
                <c:pt idx="104">
                  <c:v>291.65164581296796</c:v>
                </c:pt>
                <c:pt idx="105">
                  <c:v>424.99721689600102</c:v>
                </c:pt>
                <c:pt idx="106">
                  <c:v>456.18156982650697</c:v>
                </c:pt>
                <c:pt idx="107">
                  <c:v>256.88989665703707</c:v>
                </c:pt>
                <c:pt idx="108">
                  <c:v>564.92674365306755</c:v>
                </c:pt>
                <c:pt idx="109">
                  <c:v>487.15313513564143</c:v>
                </c:pt>
                <c:pt idx="110">
                  <c:v>706.04245049570386</c:v>
                </c:pt>
                <c:pt idx="111">
                  <c:v>15.865704551922221</c:v>
                </c:pt>
                <c:pt idx="112">
                  <c:v>161.16725432929965</c:v>
                </c:pt>
                <c:pt idx="113">
                  <c:v>160.58361084290553</c:v>
                </c:pt>
                <c:pt idx="114">
                  <c:v>117.39535823154434</c:v>
                </c:pt>
                <c:pt idx="115">
                  <c:v>124.10845042779965</c:v>
                </c:pt>
                <c:pt idx="116">
                  <c:v>537.91595227076505</c:v>
                </c:pt>
                <c:pt idx="117">
                  <c:v>244.58866927644053</c:v>
                </c:pt>
                <c:pt idx="118">
                  <c:v>260.09488802094819</c:v>
                </c:pt>
                <c:pt idx="119">
                  <c:v>156.25161080630232</c:v>
                </c:pt>
                <c:pt idx="120">
                  <c:v>721.88957318697089</c:v>
                </c:pt>
                <c:pt idx="121">
                  <c:v>66.644476610880858</c:v>
                </c:pt>
                <c:pt idx="122">
                  <c:v>204.48947117337613</c:v>
                </c:pt>
                <c:pt idx="123">
                  <c:v>54.220929365529905</c:v>
                </c:pt>
                <c:pt idx="124">
                  <c:v>224.94312484466232</c:v>
                </c:pt>
                <c:pt idx="125">
                  <c:v>267.25185674333022</c:v>
                </c:pt>
                <c:pt idx="126">
                  <c:v>237.50542894551921</c:v>
                </c:pt>
                <c:pt idx="127">
                  <c:v>248.0322579961186</c:v>
                </c:pt>
                <c:pt idx="128">
                  <c:v>264.86191023883339</c:v>
                </c:pt>
                <c:pt idx="129">
                  <c:v>198.74114948705338</c:v>
                </c:pt>
                <c:pt idx="130">
                  <c:v>289.1288864558561</c:v>
                </c:pt>
                <c:pt idx="131">
                  <c:v>232.83229068226984</c:v>
                </c:pt>
                <c:pt idx="132">
                  <c:v>197.08628271287321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32-488B-B00E-06EDE2C2D4D5}"/>
            </c:ext>
          </c:extLst>
        </c:ser>
        <c:ser>
          <c:idx val="1"/>
          <c:order val="1"/>
          <c:tx>
            <c:v>Applegate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Zircons!$AA$137:$AA$197</c:f>
              <c:numCache>
                <c:formatCode>0.00</c:formatCode>
                <c:ptCount val="61"/>
                <c:pt idx="0">
                  <c:v>14.067544716972934</c:v>
                </c:pt>
                <c:pt idx="1">
                  <c:v>17.070627433060519</c:v>
                </c:pt>
                <c:pt idx="2">
                  <c:v>14.625200871663024</c:v>
                </c:pt>
                <c:pt idx="3">
                  <c:v>19.260820490370609</c:v>
                </c:pt>
                <c:pt idx="4">
                  <c:v>15.159713481258359</c:v>
                </c:pt>
                <c:pt idx="5">
                  <c:v>27.682324948412568</c:v>
                </c:pt>
                <c:pt idx="6">
                  <c:v>34.821766595015298</c:v>
                </c:pt>
                <c:pt idx="7">
                  <c:v>20.095382793703596</c:v>
                </c:pt>
                <c:pt idx="8">
                  <c:v>28.692883115706312</c:v>
                </c:pt>
                <c:pt idx="9">
                  <c:v>36.219061728857334</c:v>
                </c:pt>
                <c:pt idx="10">
                  <c:v>29.636583502210517</c:v>
                </c:pt>
                <c:pt idx="11">
                  <c:v>38.777250221087805</c:v>
                </c:pt>
                <c:pt idx="12">
                  <c:v>20.199306552641076</c:v>
                </c:pt>
                <c:pt idx="13">
                  <c:v>19.248107220743798</c:v>
                </c:pt>
                <c:pt idx="14">
                  <c:v>21.868080392930093</c:v>
                </c:pt>
                <c:pt idx="15">
                  <c:v>15.11698504798775</c:v>
                </c:pt>
                <c:pt idx="16">
                  <c:v>26.648322917331857</c:v>
                </c:pt>
                <c:pt idx="17">
                  <c:v>15.154757369543244</c:v>
                </c:pt>
                <c:pt idx="18">
                  <c:v>36.728170065118213</c:v>
                </c:pt>
                <c:pt idx="19">
                  <c:v>28.254040252822513</c:v>
                </c:pt>
                <c:pt idx="20">
                  <c:v>17.968383543682879</c:v>
                </c:pt>
                <c:pt idx="21">
                  <c:v>14.430733342232806</c:v>
                </c:pt>
                <c:pt idx="22">
                  <c:v>16.741675974463199</c:v>
                </c:pt>
                <c:pt idx="23">
                  <c:v>17.643879591039461</c:v>
                </c:pt>
                <c:pt idx="24">
                  <c:v>40.928400416245815</c:v>
                </c:pt>
                <c:pt idx="25">
                  <c:v>20.917907035438297</c:v>
                </c:pt>
                <c:pt idx="26">
                  <c:v>22.687477912924717</c:v>
                </c:pt>
                <c:pt idx="27">
                  <c:v>9.5529549898447907</c:v>
                </c:pt>
                <c:pt idx="28">
                  <c:v>15.127665030695379</c:v>
                </c:pt>
                <c:pt idx="29">
                  <c:v>8.8263268623115803</c:v>
                </c:pt>
                <c:pt idx="30">
                  <c:v>6.2404412587984854</c:v>
                </c:pt>
                <c:pt idx="31">
                  <c:v>28.562618412759939</c:v>
                </c:pt>
                <c:pt idx="32">
                  <c:v>2.0839390203322732</c:v>
                </c:pt>
                <c:pt idx="33">
                  <c:v>3.452336822285154</c:v>
                </c:pt>
                <c:pt idx="34">
                  <c:v>11.54617221637448</c:v>
                </c:pt>
                <c:pt idx="35">
                  <c:v>24.271998550628702</c:v>
                </c:pt>
                <c:pt idx="36">
                  <c:v>3.6778115970188994</c:v>
                </c:pt>
                <c:pt idx="37">
                  <c:v>8.6794925196544561</c:v>
                </c:pt>
                <c:pt idx="38">
                  <c:v>8.8149640201918178</c:v>
                </c:pt>
                <c:pt idx="39">
                  <c:v>9.2211009502867025</c:v>
                </c:pt>
                <c:pt idx="40">
                  <c:v>6.2125838484409766</c:v>
                </c:pt>
                <c:pt idx="41">
                  <c:v>4.0128239546706297</c:v>
                </c:pt>
                <c:pt idx="42">
                  <c:v>2.7697380702420857</c:v>
                </c:pt>
                <c:pt idx="43">
                  <c:v>4.9086722167163526</c:v>
                </c:pt>
                <c:pt idx="44">
                  <c:v>5.5125182155677521</c:v>
                </c:pt>
                <c:pt idx="45">
                  <c:v>9.6970341901586732</c:v>
                </c:pt>
                <c:pt idx="46">
                  <c:v>8.3807734088855526</c:v>
                </c:pt>
                <c:pt idx="47">
                  <c:v>15.046965405154376</c:v>
                </c:pt>
                <c:pt idx="48">
                  <c:v>2.5086575267331654</c:v>
                </c:pt>
                <c:pt idx="49">
                  <c:v>15.042967295594694</c:v>
                </c:pt>
                <c:pt idx="50">
                  <c:v>5.6317781624024317</c:v>
                </c:pt>
                <c:pt idx="51">
                  <c:v>12.275836656432077</c:v>
                </c:pt>
                <c:pt idx="52">
                  <c:v>13.575195042348611</c:v>
                </c:pt>
                <c:pt idx="53">
                  <c:v>14.031869717421822</c:v>
                </c:pt>
                <c:pt idx="54">
                  <c:v>6.1923784097363725</c:v>
                </c:pt>
                <c:pt idx="55">
                  <c:v>15.770844929112938</c:v>
                </c:pt>
                <c:pt idx="56">
                  <c:v>22.198377720267715</c:v>
                </c:pt>
                <c:pt idx="57">
                  <c:v>18.988952224963018</c:v>
                </c:pt>
                <c:pt idx="58">
                  <c:v>25.501190604094798</c:v>
                </c:pt>
                <c:pt idx="59">
                  <c:v>19.186980374851082</c:v>
                </c:pt>
                <c:pt idx="60">
                  <c:v>18.640281702929055</c:v>
                </c:pt>
              </c:numCache>
            </c:numRef>
          </c:xVal>
          <c:yVal>
            <c:numRef>
              <c:f>Zircons!$G$137:$G$197</c:f>
              <c:numCache>
                <c:formatCode>0</c:formatCode>
                <c:ptCount val="61"/>
                <c:pt idx="0">
                  <c:v>452.18985329622797</c:v>
                </c:pt>
                <c:pt idx="1">
                  <c:v>540.53236152096838</c:v>
                </c:pt>
                <c:pt idx="2">
                  <c:v>300.81316324821574</c:v>
                </c:pt>
                <c:pt idx="3">
                  <c:v>297.22211802145677</c:v>
                </c:pt>
                <c:pt idx="4">
                  <c:v>375.30499296035839</c:v>
                </c:pt>
                <c:pt idx="5">
                  <c:v>377.80311638032322</c:v>
                </c:pt>
                <c:pt idx="6">
                  <c:v>638.75872634532379</c:v>
                </c:pt>
                <c:pt idx="7">
                  <c:v>445.77025962404764</c:v>
                </c:pt>
                <c:pt idx="8">
                  <c:v>648.98633145443125</c:v>
                </c:pt>
                <c:pt idx="9">
                  <c:v>417.51973943812061</c:v>
                </c:pt>
                <c:pt idx="10">
                  <c:v>463.96664323629136</c:v>
                </c:pt>
                <c:pt idx="11">
                  <c:v>481.64449842582678</c:v>
                </c:pt>
                <c:pt idx="12">
                  <c:v>447.45341026856943</c:v>
                </c:pt>
                <c:pt idx="13">
                  <c:v>302.23452907207115</c:v>
                </c:pt>
                <c:pt idx="14">
                  <c:v>394.84079782219169</c:v>
                </c:pt>
                <c:pt idx="15">
                  <c:v>415.27664667180051</c:v>
                </c:pt>
                <c:pt idx="16">
                  <c:v>378.71921045483208</c:v>
                </c:pt>
                <c:pt idx="17">
                  <c:v>390.74539181038853</c:v>
                </c:pt>
                <c:pt idx="18">
                  <c:v>473.83579528940641</c:v>
                </c:pt>
                <c:pt idx="19">
                  <c:v>552.85988996111439</c:v>
                </c:pt>
                <c:pt idx="20">
                  <c:v>408.57783690630265</c:v>
                </c:pt>
                <c:pt idx="21">
                  <c:v>402.32479055275775</c:v>
                </c:pt>
                <c:pt idx="22">
                  <c:v>441.56152568079904</c:v>
                </c:pt>
                <c:pt idx="23">
                  <c:v>410.95968633972058</c:v>
                </c:pt>
                <c:pt idx="24">
                  <c:v>728.59980746031204</c:v>
                </c:pt>
                <c:pt idx="25">
                  <c:v>441.11571447363184</c:v>
                </c:pt>
                <c:pt idx="26">
                  <c:v>459.53984450640877</c:v>
                </c:pt>
                <c:pt idx="27">
                  <c:v>355.48147444602154</c:v>
                </c:pt>
                <c:pt idx="28">
                  <c:v>396.04743421637693</c:v>
                </c:pt>
                <c:pt idx="29">
                  <c:v>105.01048210008281</c:v>
                </c:pt>
                <c:pt idx="30">
                  <c:v>243.31699617132656</c:v>
                </c:pt>
                <c:pt idx="31">
                  <c:v>394.43457010349255</c:v>
                </c:pt>
                <c:pt idx="32">
                  <c:v>79.880414200013078</c:v>
                </c:pt>
                <c:pt idx="33">
                  <c:v>126.71378717306557</c:v>
                </c:pt>
                <c:pt idx="34">
                  <c:v>317.16676606222097</c:v>
                </c:pt>
                <c:pt idx="35">
                  <c:v>540.34744960254045</c:v>
                </c:pt>
                <c:pt idx="36">
                  <c:v>239.03427212419373</c:v>
                </c:pt>
                <c:pt idx="37">
                  <c:v>302.42107096595009</c:v>
                </c:pt>
                <c:pt idx="38">
                  <c:v>215.84357753939906</c:v>
                </c:pt>
                <c:pt idx="39">
                  <c:v>278.26305247891366</c:v>
                </c:pt>
                <c:pt idx="40">
                  <c:v>194.64778918843646</c:v>
                </c:pt>
                <c:pt idx="41">
                  <c:v>150.74067712238167</c:v>
                </c:pt>
                <c:pt idx="42">
                  <c:v>82.546316388005408</c:v>
                </c:pt>
                <c:pt idx="43">
                  <c:v>197.31802999132449</c:v>
                </c:pt>
                <c:pt idx="44">
                  <c:v>251.85463797609751</c:v>
                </c:pt>
                <c:pt idx="45">
                  <c:v>235.43224442190575</c:v>
                </c:pt>
                <c:pt idx="46">
                  <c:v>159.42894546436571</c:v>
                </c:pt>
                <c:pt idx="47">
                  <c:v>340.38675687075619</c:v>
                </c:pt>
                <c:pt idx="48">
                  <c:v>155.72706585551376</c:v>
                </c:pt>
                <c:pt idx="49">
                  <c:v>326.56787000504812</c:v>
                </c:pt>
                <c:pt idx="50">
                  <c:v>208.55365165997566</c:v>
                </c:pt>
                <c:pt idx="51">
                  <c:v>365.26967916686635</c:v>
                </c:pt>
                <c:pt idx="52">
                  <c:v>384.21369214827246</c:v>
                </c:pt>
                <c:pt idx="53">
                  <c:v>313.73740762146434</c:v>
                </c:pt>
                <c:pt idx="54">
                  <c:v>164.54738744439095</c:v>
                </c:pt>
                <c:pt idx="55">
                  <c:v>511.2045493308197</c:v>
                </c:pt>
                <c:pt idx="56">
                  <c:v>521.40806386142606</c:v>
                </c:pt>
                <c:pt idx="57">
                  <c:v>509.27181943709451</c:v>
                </c:pt>
                <c:pt idx="58">
                  <c:v>543.55402491054599</c:v>
                </c:pt>
                <c:pt idx="59">
                  <c:v>492.21670803290795</c:v>
                </c:pt>
                <c:pt idx="60">
                  <c:v>471.93456296210445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32-488B-B00E-06EDE2C2D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513679"/>
        <c:axId val="818504111"/>
      </c:scatterChart>
      <c:valAx>
        <c:axId val="818513679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 (ppm)</a:t>
                </a:r>
              </a:p>
            </c:rich>
          </c:tx>
          <c:layout>
            <c:manualLayout>
              <c:xMode val="edge"/>
              <c:yMode val="edge"/>
              <c:x val="0.79118367948694324"/>
              <c:y val="0.753452870021682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504111"/>
        <c:crosses val="autoZero"/>
        <c:crossBetween val="midCat"/>
      </c:valAx>
      <c:valAx>
        <c:axId val="818504111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513679"/>
        <c:crossesAt val="1.0000000000000004E-5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6016698700064"/>
          <c:y val="6.436276113780498E-2"/>
          <c:w val="0.8047283705678524"/>
          <c:h val="0.80090951596987603"/>
        </c:manualLayout>
      </c:layout>
      <c:scatterChart>
        <c:scatterStyle val="lineMarker"/>
        <c:varyColors val="0"/>
        <c:ser>
          <c:idx val="0"/>
          <c:order val="0"/>
          <c:tx>
            <c:v>Scott Bar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Zircons!$AG$3:$AG$135</c:f>
              <c:numCache>
                <c:formatCode>General</c:formatCode>
                <c:ptCount val="133"/>
                <c:pt idx="0" formatCode="0.00">
                  <c:v>0.94579432612197323</c:v>
                </c:pt>
                <c:pt idx="4" formatCode="0.00">
                  <c:v>1.010899276508249</c:v>
                </c:pt>
                <c:pt idx="5" formatCode="0.00">
                  <c:v>0.96555401480997705</c:v>
                </c:pt>
                <c:pt idx="6" formatCode="0.00">
                  <c:v>0.58116845035178588</c:v>
                </c:pt>
                <c:pt idx="7" formatCode="0.00">
                  <c:v>0</c:v>
                </c:pt>
                <c:pt idx="8" formatCode="0.00">
                  <c:v>0.77107821135485077</c:v>
                </c:pt>
                <c:pt idx="10" formatCode="0.00">
                  <c:v>0.73164822523499851</c:v>
                </c:pt>
                <c:pt idx="11" formatCode="0.00">
                  <c:v>0.84797615062648779</c:v>
                </c:pt>
                <c:pt idx="12" formatCode="0.00">
                  <c:v>0.95847551269585607</c:v>
                </c:pt>
                <c:pt idx="13" formatCode="0.00">
                  <c:v>0.72069010703708225</c:v>
                </c:pt>
                <c:pt idx="14" formatCode="0.00">
                  <c:v>0.58002348528502212</c:v>
                </c:pt>
                <c:pt idx="15" formatCode="0.00">
                  <c:v>0.91655430544504146</c:v>
                </c:pt>
                <c:pt idx="16" formatCode="0.00">
                  <c:v>0.67709388276055626</c:v>
                </c:pt>
                <c:pt idx="17" formatCode="0.00">
                  <c:v>0.93393648319581724</c:v>
                </c:pt>
                <c:pt idx="18" formatCode="0.00">
                  <c:v>0.93553172855525912</c:v>
                </c:pt>
                <c:pt idx="19" formatCode="0.00">
                  <c:v>0.70159248663661333</c:v>
                </c:pt>
                <c:pt idx="20" formatCode="0.00">
                  <c:v>1.1800863777277582</c:v>
                </c:pt>
                <c:pt idx="21" formatCode="0.00">
                  <c:v>1.4332963464836279</c:v>
                </c:pt>
                <c:pt idx="22" formatCode="0.00">
                  <c:v>0.67350439021841157</c:v>
                </c:pt>
                <c:pt idx="23" formatCode="0.00">
                  <c:v>0.77090166565387708</c:v>
                </c:pt>
                <c:pt idx="24" formatCode="0.00">
                  <c:v>0.69949452639414822</c:v>
                </c:pt>
                <c:pt idx="25" formatCode="0.00">
                  <c:v>0.7783163236294427</c:v>
                </c:pt>
                <c:pt idx="27" formatCode="0.00">
                  <c:v>0.7876786101987745</c:v>
                </c:pt>
                <c:pt idx="28" formatCode="0.00">
                  <c:v>0.79068788109225896</c:v>
                </c:pt>
                <c:pt idx="29" formatCode="0.00">
                  <c:v>0.85005004935839745</c:v>
                </c:pt>
                <c:pt idx="31" formatCode="0.00">
                  <c:v>0.76918347058211101</c:v>
                </c:pt>
                <c:pt idx="32" formatCode="0.00">
                  <c:v>0.8039658624642857</c:v>
                </c:pt>
                <c:pt idx="33" formatCode="0.00">
                  <c:v>0.69667691888897187</c:v>
                </c:pt>
                <c:pt idx="34" formatCode="0.00">
                  <c:v>0.69502644153495274</c:v>
                </c:pt>
                <c:pt idx="35" formatCode="0.00">
                  <c:v>1.0631613025115592</c:v>
                </c:pt>
                <c:pt idx="36" formatCode="0.00">
                  <c:v>0.96303451058256806</c:v>
                </c:pt>
                <c:pt idx="37" formatCode="0.00">
                  <c:v>0.51580180555604116</c:v>
                </c:pt>
                <c:pt idx="38" formatCode="0.00">
                  <c:v>0.53318175567429604</c:v>
                </c:pt>
                <c:pt idx="39" formatCode="0.00">
                  <c:v>0.96787712372828205</c:v>
                </c:pt>
                <c:pt idx="40" formatCode="0.00">
                  <c:v>0.93069765282542427</c:v>
                </c:pt>
                <c:pt idx="41" formatCode="0.00">
                  <c:v>0.48471176349915351</c:v>
                </c:pt>
                <c:pt idx="42" formatCode="0.00">
                  <c:v>0.42945789628228892</c:v>
                </c:pt>
                <c:pt idx="43" formatCode="0.00">
                  <c:v>0.64750054915701027</c:v>
                </c:pt>
                <c:pt idx="44" formatCode="0.00">
                  <c:v>0.73059221142486874</c:v>
                </c:pt>
                <c:pt idx="45" formatCode="0.00">
                  <c:v>0.7633923155503568</c:v>
                </c:pt>
                <c:pt idx="46" formatCode="0.00">
                  <c:v>1.0077855230144881</c:v>
                </c:pt>
                <c:pt idx="47" formatCode="0.00">
                  <c:v>0.64968719862064972</c:v>
                </c:pt>
                <c:pt idx="48" formatCode="0.00">
                  <c:v>0.78169873897191255</c:v>
                </c:pt>
                <c:pt idx="49" formatCode="0.00">
                  <c:v>0.81055474869280575</c:v>
                </c:pt>
                <c:pt idx="50" formatCode="0.00">
                  <c:v>0.69215311109403455</c:v>
                </c:pt>
                <c:pt idx="51" formatCode="0.00">
                  <c:v>0.83078053135281937</c:v>
                </c:pt>
                <c:pt idx="52" formatCode="0.00">
                  <c:v>0.8261817232276516</c:v>
                </c:pt>
                <c:pt idx="53" formatCode="0.00">
                  <c:v>0.88901669977283082</c:v>
                </c:pt>
                <c:pt idx="54" formatCode="0.00">
                  <c:v>0.82115633812781008</c:v>
                </c:pt>
                <c:pt idx="55" formatCode="0.00">
                  <c:v>1.0681376121443849</c:v>
                </c:pt>
                <c:pt idx="57" formatCode="0.00">
                  <c:v>1.1283096148492204</c:v>
                </c:pt>
                <c:pt idx="58" formatCode="0.00">
                  <c:v>0.85641714691038762</c:v>
                </c:pt>
                <c:pt idx="59" formatCode="0.00">
                  <c:v>0.50665580660250764</c:v>
                </c:pt>
                <c:pt idx="61" formatCode="0.00">
                  <c:v>0.93012579237111936</c:v>
                </c:pt>
                <c:pt idx="63" formatCode="0.00">
                  <c:v>0.89700469069568478</c:v>
                </c:pt>
                <c:pt idx="64" formatCode="0.00">
                  <c:v>0.75341985520933508</c:v>
                </c:pt>
                <c:pt idx="65" formatCode="0.00">
                  <c:v>1.0711348977787323</c:v>
                </c:pt>
                <c:pt idx="66" formatCode="0.00">
                  <c:v>0.61452724490023503</c:v>
                </c:pt>
                <c:pt idx="67" formatCode="0.00">
                  <c:v>0.88029912904556418</c:v>
                </c:pt>
                <c:pt idx="68" formatCode="0.00">
                  <c:v>0.88223529383336796</c:v>
                </c:pt>
                <c:pt idx="69" formatCode="0.00">
                  <c:v>0.55866665385063985</c:v>
                </c:pt>
                <c:pt idx="70" formatCode="0.00">
                  <c:v>0.99284996958736915</c:v>
                </c:pt>
                <c:pt idx="71" formatCode="0.00">
                  <c:v>0.90814732913700891</c:v>
                </c:pt>
                <c:pt idx="72" formatCode="0.00">
                  <c:v>0.91414590407236884</c:v>
                </c:pt>
                <c:pt idx="73" formatCode="0.00">
                  <c:v>0.62568292095263023</c:v>
                </c:pt>
                <c:pt idx="74" formatCode="0.00">
                  <c:v>0</c:v>
                </c:pt>
                <c:pt idx="75" formatCode="0.00">
                  <c:v>0.79062132578994704</c:v>
                </c:pt>
                <c:pt idx="76" formatCode="0.00">
                  <c:v>0.86940628365400929</c:v>
                </c:pt>
                <c:pt idx="77" formatCode="0.00">
                  <c:v>0.71193808226475586</c:v>
                </c:pt>
                <c:pt idx="78" formatCode="0.00">
                  <c:v>1.1566293163136263</c:v>
                </c:pt>
                <c:pt idx="79" formatCode="0.00">
                  <c:v>1.1863667365910411</c:v>
                </c:pt>
                <c:pt idx="83" formatCode="0.00">
                  <c:v>0.60413912971316797</c:v>
                </c:pt>
                <c:pt idx="84" formatCode="0.00">
                  <c:v>1.1616778354074577</c:v>
                </c:pt>
                <c:pt idx="85" formatCode="0.00">
                  <c:v>0.91385442358255931</c:v>
                </c:pt>
                <c:pt idx="86" formatCode="0.00">
                  <c:v>0.49591047759082973</c:v>
                </c:pt>
                <c:pt idx="87" formatCode="0.00">
                  <c:v>0.45395589574254092</c:v>
                </c:pt>
                <c:pt idx="88" formatCode="0.00">
                  <c:v>1.2222972561208234</c:v>
                </c:pt>
                <c:pt idx="89" formatCode="0.00">
                  <c:v>0.76721401518526899</c:v>
                </c:pt>
                <c:pt idx="90" formatCode="0.00">
                  <c:v>0.69595973382786802</c:v>
                </c:pt>
                <c:pt idx="92" formatCode="0.00">
                  <c:v>1.0787793114135298</c:v>
                </c:pt>
                <c:pt idx="93" formatCode="0.00">
                  <c:v>0.88965340366362744</c:v>
                </c:pt>
                <c:pt idx="94" formatCode="0.00">
                  <c:v>1.2058625420089188</c:v>
                </c:pt>
                <c:pt idx="95" formatCode="0.00">
                  <c:v>1.1477623825104091</c:v>
                </c:pt>
                <c:pt idx="96" formatCode="0.00">
                  <c:v>0.78428751773602046</c:v>
                </c:pt>
                <c:pt idx="97" formatCode="0.00">
                  <c:v>0.87096264710562954</c:v>
                </c:pt>
                <c:pt idx="98" formatCode="0.00">
                  <c:v>0.66502784725269182</c:v>
                </c:pt>
                <c:pt idx="99" formatCode="0.00">
                  <c:v>0.73271484652106333</c:v>
                </c:pt>
                <c:pt idx="100" formatCode="0.00">
                  <c:v>0.9110068496958873</c:v>
                </c:pt>
                <c:pt idx="101" formatCode="0.00">
                  <c:v>0.95937314388665462</c:v>
                </c:pt>
                <c:pt idx="102" formatCode="0.00">
                  <c:v>1.2005090644431755</c:v>
                </c:pt>
                <c:pt idx="103" formatCode="0.00">
                  <c:v>1.0445915281009488</c:v>
                </c:pt>
                <c:pt idx="104" formatCode="0.00">
                  <c:v>1.0141172372229492</c:v>
                </c:pt>
                <c:pt idx="105" formatCode="0.00">
                  <c:v>1.1511552438935837</c:v>
                </c:pt>
                <c:pt idx="106" formatCode="0.00">
                  <c:v>0.85797039940351516</c:v>
                </c:pt>
                <c:pt idx="107" formatCode="0.00">
                  <c:v>1.0768433147358674</c:v>
                </c:pt>
                <c:pt idx="108" formatCode="0.00">
                  <c:v>0.50839466627518082</c:v>
                </c:pt>
                <c:pt idx="109" formatCode="0.00">
                  <c:v>1.0585382016328162</c:v>
                </c:pt>
                <c:pt idx="110" formatCode="0.00">
                  <c:v>1.143123160173271</c:v>
                </c:pt>
                <c:pt idx="111" formatCode="0.00">
                  <c:v>0</c:v>
                </c:pt>
                <c:pt idx="112" formatCode="0.00">
                  <c:v>0.90029866584533913</c:v>
                </c:pt>
                <c:pt idx="113" formatCode="0.00">
                  <c:v>1.1446461853607033</c:v>
                </c:pt>
                <c:pt idx="114" formatCode="0.00">
                  <c:v>0</c:v>
                </c:pt>
                <c:pt idx="115" formatCode="0.00">
                  <c:v>1.2343866771993883</c:v>
                </c:pt>
                <c:pt idx="116" formatCode="0.00">
                  <c:v>0.69512837899920776</c:v>
                </c:pt>
                <c:pt idx="117" formatCode="0.00">
                  <c:v>0.77506669931588434</c:v>
                </c:pt>
                <c:pt idx="118" formatCode="0.00">
                  <c:v>0.84287623562637415</c:v>
                </c:pt>
                <c:pt idx="119" formatCode="0.00">
                  <c:v>1.3932529146993036</c:v>
                </c:pt>
                <c:pt idx="120" formatCode="0.00">
                  <c:v>0.76263976673055189</c:v>
                </c:pt>
                <c:pt idx="122" formatCode="0.00">
                  <c:v>1.0960901085464481</c:v>
                </c:pt>
                <c:pt idx="124" formatCode="0.00">
                  <c:v>0.78121821738461228</c:v>
                </c:pt>
                <c:pt idx="125" formatCode="0.00">
                  <c:v>1.1638912621230697</c:v>
                </c:pt>
                <c:pt idx="126" formatCode="0.00">
                  <c:v>1.2075183666777556</c:v>
                </c:pt>
                <c:pt idx="127" formatCode="0.00">
                  <c:v>1.0406842514131049</c:v>
                </c:pt>
                <c:pt idx="128" formatCode="0.00">
                  <c:v>1.1338241955607404</c:v>
                </c:pt>
                <c:pt idx="130" formatCode="0.00">
                  <c:v>1.1111345687561345</c:v>
                </c:pt>
                <c:pt idx="131" formatCode="0.00">
                  <c:v>0.88583015900805029</c:v>
                </c:pt>
                <c:pt idx="132" formatCode="0.00">
                  <c:v>1.3228637504967304</c:v>
                </c:pt>
              </c:numCache>
            </c:numRef>
          </c:xVal>
          <c:yVal>
            <c:numRef>
              <c:f>Zircons!$AI$3:$AI$135</c:f>
              <c:numCache>
                <c:formatCode>General</c:formatCode>
                <c:ptCount val="133"/>
                <c:pt idx="0" formatCode="0.00">
                  <c:v>4.8341039778081809</c:v>
                </c:pt>
                <c:pt idx="4" formatCode="0.00">
                  <c:v>1.3186092855379812</c:v>
                </c:pt>
                <c:pt idx="12" formatCode="0.00">
                  <c:v>4.9712110206884637</c:v>
                </c:pt>
                <c:pt idx="13" formatCode="0.00">
                  <c:v>6.0755800114279364</c:v>
                </c:pt>
                <c:pt idx="17" formatCode="0.00">
                  <c:v>9.4158133818726082</c:v>
                </c:pt>
                <c:pt idx="22" formatCode="0.00">
                  <c:v>6.4338219074458971</c:v>
                </c:pt>
                <c:pt idx="24" formatCode="0.00">
                  <c:v>4.3390099908722091</c:v>
                </c:pt>
                <c:pt idx="25" formatCode="0.00">
                  <c:v>4.5184582398898483</c:v>
                </c:pt>
                <c:pt idx="28" formatCode="0.00">
                  <c:v>3.827512221577611</c:v>
                </c:pt>
                <c:pt idx="30" formatCode="0.00">
                  <c:v>2.7757231300207383</c:v>
                </c:pt>
                <c:pt idx="31" formatCode="0.00">
                  <c:v>4.7577390038505989</c:v>
                </c:pt>
                <c:pt idx="34" formatCode="0.00">
                  <c:v>7.6742583826552258</c:v>
                </c:pt>
                <c:pt idx="38" formatCode="0.00">
                  <c:v>4.8432578983402692</c:v>
                </c:pt>
                <c:pt idx="46" formatCode="0.00">
                  <c:v>5.3145726522435845</c:v>
                </c:pt>
                <c:pt idx="47" formatCode="0.00">
                  <c:v>6.6883105821748634</c:v>
                </c:pt>
                <c:pt idx="51" formatCode="0.00">
                  <c:v>6.7568033650413044</c:v>
                </c:pt>
                <c:pt idx="52" formatCode="0.00">
                  <c:v>3.0761292605009278</c:v>
                </c:pt>
                <c:pt idx="57" formatCode="0.00">
                  <c:v>3.5690651924304504</c:v>
                </c:pt>
                <c:pt idx="58" formatCode="0.00">
                  <c:v>2.0414073898435099</c:v>
                </c:pt>
                <c:pt idx="61" formatCode="0.00">
                  <c:v>1.6953793191300792</c:v>
                </c:pt>
                <c:pt idx="64" formatCode="0.00">
                  <c:v>2.7423985253659939</c:v>
                </c:pt>
                <c:pt idx="66" formatCode="0.00">
                  <c:v>2.6233199087115828</c:v>
                </c:pt>
                <c:pt idx="76" formatCode="0.00">
                  <c:v>8.0106967636519055</c:v>
                </c:pt>
                <c:pt idx="77" formatCode="0.00">
                  <c:v>7.5676860178414254</c:v>
                </c:pt>
                <c:pt idx="79" formatCode="0.00">
                  <c:v>8.198129039407501</c:v>
                </c:pt>
                <c:pt idx="83" formatCode="0.00">
                  <c:v>5.3890766497014795</c:v>
                </c:pt>
                <c:pt idx="84" formatCode="0.00">
                  <c:v>5.8349363234115383</c:v>
                </c:pt>
                <c:pt idx="86" formatCode="0.00">
                  <c:v>10.505539273232124</c:v>
                </c:pt>
                <c:pt idx="87" formatCode="0.00">
                  <c:v>7.6755975743388181</c:v>
                </c:pt>
                <c:pt idx="89" formatCode="0.00">
                  <c:v>5.4574825778668146</c:v>
                </c:pt>
                <c:pt idx="90" formatCode="0.00">
                  <c:v>6.4216321701039014</c:v>
                </c:pt>
                <c:pt idx="93" formatCode="0.00">
                  <c:v>4.858085841774793</c:v>
                </c:pt>
                <c:pt idx="94" formatCode="0.00">
                  <c:v>3.4285490839905348</c:v>
                </c:pt>
                <c:pt idx="95" formatCode="0.00">
                  <c:v>4.9493887782844226</c:v>
                </c:pt>
                <c:pt idx="96" formatCode="0.00">
                  <c:v>2.8128935406902551</c:v>
                </c:pt>
                <c:pt idx="97" formatCode="0.00">
                  <c:v>3.0424429605188199</c:v>
                </c:pt>
                <c:pt idx="98" formatCode="0.00">
                  <c:v>4.2316927244532963</c:v>
                </c:pt>
                <c:pt idx="100" formatCode="0.00">
                  <c:v>0.73201664581469317</c:v>
                </c:pt>
                <c:pt idx="101" formatCode="0.00">
                  <c:v>1.5028313406618725</c:v>
                </c:pt>
                <c:pt idx="102" formatCode="0.00">
                  <c:v>5.2990201356311237</c:v>
                </c:pt>
                <c:pt idx="103" formatCode="0.00">
                  <c:v>4.2373686350605588</c:v>
                </c:pt>
                <c:pt idx="104" formatCode="0.00">
                  <c:v>4.652830465262368</c:v>
                </c:pt>
                <c:pt idx="105" formatCode="0.00">
                  <c:v>6.9054886448553008</c:v>
                </c:pt>
                <c:pt idx="106" formatCode="0.00">
                  <c:v>7.3291460974816465</c:v>
                </c:pt>
                <c:pt idx="107" formatCode="0.00">
                  <c:v>7.7085621234320856</c:v>
                </c:pt>
                <c:pt idx="109" formatCode="0.00">
                  <c:v>4.0439642164642011</c:v>
                </c:pt>
                <c:pt idx="110" formatCode="0.00">
                  <c:v>6.4335244061257546</c:v>
                </c:pt>
                <c:pt idx="112" formatCode="0.00">
                  <c:v>6.4183932630406311</c:v>
                </c:pt>
                <c:pt idx="116" formatCode="0.00">
                  <c:v>9.3660970850232363</c:v>
                </c:pt>
                <c:pt idx="117" formatCode="0.00">
                  <c:v>6.5023109362020879</c:v>
                </c:pt>
                <c:pt idx="118" formatCode="0.00">
                  <c:v>7.2097854987840408</c:v>
                </c:pt>
                <c:pt idx="120" formatCode="0.00">
                  <c:v>8.4971312543630297</c:v>
                </c:pt>
                <c:pt idx="122" formatCode="0.00">
                  <c:v>8.5609309328311323</c:v>
                </c:pt>
                <c:pt idx="128" formatCode="0.00">
                  <c:v>5.563139388074303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29-495A-835E-305DE5FF5FE3}"/>
            </c:ext>
          </c:extLst>
        </c:ser>
        <c:ser>
          <c:idx val="1"/>
          <c:order val="1"/>
          <c:tx>
            <c:v>Applegate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Zircons!$AG$137:$AG$197</c:f>
              <c:numCache>
                <c:formatCode>0.00</c:formatCode>
                <c:ptCount val="61"/>
                <c:pt idx="0">
                  <c:v>0.41587995677782885</c:v>
                </c:pt>
                <c:pt idx="1">
                  <c:v>0.5225798470135814</c:v>
                </c:pt>
                <c:pt idx="2">
                  <c:v>0.49416841825422225</c:v>
                </c:pt>
                <c:pt idx="3">
                  <c:v>0.57531314799717859</c:v>
                </c:pt>
                <c:pt idx="4">
                  <c:v>0.59235618945866442</c:v>
                </c:pt>
                <c:pt idx="5">
                  <c:v>0.61549716101563168</c:v>
                </c:pt>
                <c:pt idx="6">
                  <c:v>0.42730831701183808</c:v>
                </c:pt>
                <c:pt idx="7">
                  <c:v>0.55738052454542297</c:v>
                </c:pt>
                <c:pt idx="8">
                  <c:v>0.60172472584939463</c:v>
                </c:pt>
                <c:pt idx="9">
                  <c:v>0.63249133621698772</c:v>
                </c:pt>
                <c:pt idx="10">
                  <c:v>0.51605353748920557</c:v>
                </c:pt>
                <c:pt idx="11">
                  <c:v>0.32758705854420189</c:v>
                </c:pt>
                <c:pt idx="12">
                  <c:v>0.5695298467377411</c:v>
                </c:pt>
                <c:pt idx="13">
                  <c:v>0.48605720758683846</c:v>
                </c:pt>
                <c:pt idx="14">
                  <c:v>0.67975305245446294</c:v>
                </c:pt>
                <c:pt idx="15">
                  <c:v>0.47948333105141255</c:v>
                </c:pt>
                <c:pt idx="16">
                  <c:v>0.5212786958203558</c:v>
                </c:pt>
                <c:pt idx="17">
                  <c:v>0.52262271593163012</c:v>
                </c:pt>
                <c:pt idx="18">
                  <c:v>0.55228357621424984</c:v>
                </c:pt>
                <c:pt idx="19">
                  <c:v>0.48077389774697965</c:v>
                </c:pt>
                <c:pt idx="20">
                  <c:v>0.51948347059049205</c:v>
                </c:pt>
                <c:pt idx="21">
                  <c:v>0.53155828744562739</c:v>
                </c:pt>
                <c:pt idx="22">
                  <c:v>0.53159695258583251</c:v>
                </c:pt>
                <c:pt idx="23">
                  <c:v>0.60503452914895095</c:v>
                </c:pt>
                <c:pt idx="24">
                  <c:v>0.56263953429961944</c:v>
                </c:pt>
                <c:pt idx="25">
                  <c:v>0.57519898344059783</c:v>
                </c:pt>
                <c:pt idx="26">
                  <c:v>0.6231548723390915</c:v>
                </c:pt>
                <c:pt idx="27">
                  <c:v>0.48381497228632475</c:v>
                </c:pt>
                <c:pt idx="28">
                  <c:v>0.52337721070759147</c:v>
                </c:pt>
                <c:pt idx="29">
                  <c:v>0.55341284630083287</c:v>
                </c:pt>
                <c:pt idx="30">
                  <c:v>0.92683646057801961</c:v>
                </c:pt>
                <c:pt idx="31">
                  <c:v>0.18390822301710019</c:v>
                </c:pt>
                <c:pt idx="32">
                  <c:v>0.74628230356770175</c:v>
                </c:pt>
                <c:pt idx="33">
                  <c:v>1.0533013400192472</c:v>
                </c:pt>
                <c:pt idx="34">
                  <c:v>0.80666890254414814</c:v>
                </c:pt>
                <c:pt idx="35">
                  <c:v>0.67953900953383295</c:v>
                </c:pt>
                <c:pt idx="36">
                  <c:v>0.83020812908006625</c:v>
                </c:pt>
                <c:pt idx="37">
                  <c:v>0.72825373369837298</c:v>
                </c:pt>
                <c:pt idx="38">
                  <c:v>0.75160862459891831</c:v>
                </c:pt>
                <c:pt idx="39">
                  <c:v>0.80606059516690287</c:v>
                </c:pt>
                <c:pt idx="40">
                  <c:v>0</c:v>
                </c:pt>
                <c:pt idx="41">
                  <c:v>0.83474565024867609</c:v>
                </c:pt>
                <c:pt idx="42">
                  <c:v>0.71495480178770843</c:v>
                </c:pt>
                <c:pt idx="43">
                  <c:v>1.5940823911643138</c:v>
                </c:pt>
                <c:pt idx="44">
                  <c:v>0.86286642495458243</c:v>
                </c:pt>
                <c:pt idx="45">
                  <c:v>0.79341150814037309</c:v>
                </c:pt>
                <c:pt idx="46">
                  <c:v>0.67075214480437562</c:v>
                </c:pt>
                <c:pt idx="47">
                  <c:v>0.78008208118899036</c:v>
                </c:pt>
                <c:pt idx="48">
                  <c:v>0.81667990490515086</c:v>
                </c:pt>
                <c:pt idx="49">
                  <c:v>0.73518543884697884</c:v>
                </c:pt>
                <c:pt idx="50">
                  <c:v>0.85277849158534724</c:v>
                </c:pt>
                <c:pt idx="51">
                  <c:v>0.49451792790017179</c:v>
                </c:pt>
                <c:pt idx="52">
                  <c:v>0.69241956619245504</c:v>
                </c:pt>
                <c:pt idx="53">
                  <c:v>0.50385517949719205</c:v>
                </c:pt>
                <c:pt idx="54">
                  <c:v>0.6480523687443065</c:v>
                </c:pt>
                <c:pt idx="55">
                  <c:v>0.46484520805379603</c:v>
                </c:pt>
                <c:pt idx="56">
                  <c:v>0.58285522384143329</c:v>
                </c:pt>
                <c:pt idx="57">
                  <c:v>0.54643986804308309</c:v>
                </c:pt>
                <c:pt idx="58">
                  <c:v>0.51278489340733346</c:v>
                </c:pt>
                <c:pt idx="59">
                  <c:v>0.48698505427020466</c:v>
                </c:pt>
                <c:pt idx="60">
                  <c:v>0.62912216374656671</c:v>
                </c:pt>
              </c:numCache>
            </c:numRef>
          </c:xVal>
          <c:yVal>
            <c:numRef>
              <c:f>Zircons!$AI$137:$AI$197</c:f>
              <c:numCache>
                <c:formatCode>0.00</c:formatCode>
                <c:ptCount val="61"/>
                <c:pt idx="0">
                  <c:v>14.903201385617288</c:v>
                </c:pt>
                <c:pt idx="1">
                  <c:v>10.714602807077686</c:v>
                </c:pt>
                <c:pt idx="2">
                  <c:v>24.79934270898487</c:v>
                </c:pt>
                <c:pt idx="3">
                  <c:v>12.684538864003915</c:v>
                </c:pt>
                <c:pt idx="4">
                  <c:v>8.611777157532039</c:v>
                </c:pt>
                <c:pt idx="5">
                  <c:v>7.7643007572928475</c:v>
                </c:pt>
                <c:pt idx="6">
                  <c:v>6.5578737690311177</c:v>
                </c:pt>
                <c:pt idx="7">
                  <c:v>5.4256162877772276</c:v>
                </c:pt>
                <c:pt idx="8">
                  <c:v>9.8882677921764035</c:v>
                </c:pt>
                <c:pt idx="9">
                  <c:v>9.3988671769078387</c:v>
                </c:pt>
                <c:pt idx="10">
                  <c:v>9.2765106501599099</c:v>
                </c:pt>
                <c:pt idx="11">
                  <c:v>14.199933661643215</c:v>
                </c:pt>
                <c:pt idx="12">
                  <c:v>10.282473810628613</c:v>
                </c:pt>
                <c:pt idx="13">
                  <c:v>12.499318305006426</c:v>
                </c:pt>
                <c:pt idx="14">
                  <c:v>8.7405894151978423</c:v>
                </c:pt>
                <c:pt idx="15">
                  <c:v>9.1708047679703331</c:v>
                </c:pt>
                <c:pt idx="16">
                  <c:v>10.881192019161382</c:v>
                </c:pt>
                <c:pt idx="17">
                  <c:v>8.5955494695758965</c:v>
                </c:pt>
                <c:pt idx="18">
                  <c:v>8.9620506985211037</c:v>
                </c:pt>
                <c:pt idx="19">
                  <c:v>5.3956993502864208</c:v>
                </c:pt>
                <c:pt idx="20">
                  <c:v>10.107698025173022</c:v>
                </c:pt>
                <c:pt idx="21">
                  <c:v>9.6033569768788087</c:v>
                </c:pt>
                <c:pt idx="22">
                  <c:v>10.91658477161868</c:v>
                </c:pt>
                <c:pt idx="23">
                  <c:v>8.4948469648170395</c:v>
                </c:pt>
                <c:pt idx="24">
                  <c:v>3.8684624836620256</c:v>
                </c:pt>
                <c:pt idx="25">
                  <c:v>7.0108821806817749</c:v>
                </c:pt>
                <c:pt idx="26">
                  <c:v>11.444439570802018</c:v>
                </c:pt>
                <c:pt idx="27">
                  <c:v>11.867517005334381</c:v>
                </c:pt>
                <c:pt idx="28">
                  <c:v>9.4106381204095637</c:v>
                </c:pt>
                <c:pt idx="29">
                  <c:v>16.475434964799963</c:v>
                </c:pt>
                <c:pt idx="30">
                  <c:v>14.210455136782459</c:v>
                </c:pt>
                <c:pt idx="31">
                  <c:v>4.8711359170731656</c:v>
                </c:pt>
                <c:pt idx="32">
                  <c:v>14.161773872815345</c:v>
                </c:pt>
                <c:pt idx="34">
                  <c:v>13.721336124940235</c:v>
                </c:pt>
                <c:pt idx="35">
                  <c:v>3.5622048830646809</c:v>
                </c:pt>
                <c:pt idx="36">
                  <c:v>12.754324219947774</c:v>
                </c:pt>
                <c:pt idx="37">
                  <c:v>7.9371606194358568</c:v>
                </c:pt>
                <c:pt idx="38">
                  <c:v>14.486516129689447</c:v>
                </c:pt>
                <c:pt idx="39">
                  <c:v>10.661870212365738</c:v>
                </c:pt>
                <c:pt idx="41">
                  <c:v>19.457302642608617</c:v>
                </c:pt>
                <c:pt idx="42">
                  <c:v>12.28294268232421</c:v>
                </c:pt>
                <c:pt idx="44">
                  <c:v>9.0309006193507262</c:v>
                </c:pt>
                <c:pt idx="45">
                  <c:v>20.982933954710287</c:v>
                </c:pt>
                <c:pt idx="46">
                  <c:v>9.0555618413176475</c:v>
                </c:pt>
                <c:pt idx="47">
                  <c:v>4.6118573946000128</c:v>
                </c:pt>
                <c:pt idx="49">
                  <c:v>9.2547587901521613</c:v>
                </c:pt>
                <c:pt idx="51">
                  <c:v>11.436807829811219</c:v>
                </c:pt>
                <c:pt idx="52">
                  <c:v>13.470122715246115</c:v>
                </c:pt>
                <c:pt idx="54">
                  <c:v>16.573133647291517</c:v>
                </c:pt>
                <c:pt idx="55">
                  <c:v>10.882127717395917</c:v>
                </c:pt>
                <c:pt idx="56">
                  <c:v>7.9067738980143654</c:v>
                </c:pt>
                <c:pt idx="57">
                  <c:v>10.36030012985487</c:v>
                </c:pt>
                <c:pt idx="58">
                  <c:v>8.1778956225073767</c:v>
                </c:pt>
                <c:pt idx="59">
                  <c:v>7.9955695641200988</c:v>
                </c:pt>
                <c:pt idx="60">
                  <c:v>9.0884383944468414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29-495A-835E-305DE5FF5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513679"/>
        <c:axId val="818504111"/>
      </c:scatterChart>
      <c:valAx>
        <c:axId val="818513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Eu/Eu*</a:t>
                </a:r>
              </a:p>
            </c:rich>
          </c:tx>
          <c:layout>
            <c:manualLayout>
              <c:xMode val="edge"/>
              <c:yMode val="edge"/>
              <c:x val="0.80575051150102295"/>
              <c:y val="0.755338720669736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504111"/>
        <c:crossesAt val="1.0000000000000003E-4"/>
        <c:crossBetween val="midCat"/>
      </c:valAx>
      <c:valAx>
        <c:axId val="818504111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Ce/Nd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513679"/>
        <c:crossesAt val="1.0000000000000003E-4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92825896762905"/>
          <c:y val="5.4726368159203981E-2"/>
          <c:w val="0.83769685039370079"/>
          <c:h val="0.76416265131037719"/>
        </c:manualLayout>
      </c:layout>
      <c:scatterChart>
        <c:scatterStyle val="lineMarker"/>
        <c:varyColors val="0"/>
        <c:ser>
          <c:idx val="0"/>
          <c:order val="0"/>
          <c:tx>
            <c:v>Gold Flat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Data!$C$2:$C$100</c:f>
              <c:numCache>
                <c:formatCode>General</c:formatCode>
                <c:ptCount val="9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</c:numCache>
            </c:numRef>
          </c:xVal>
          <c:yVal>
            <c:numRef>
              <c:f>Data!$G$2:$G$100</c:f>
              <c:numCache>
                <c:formatCode>0</c:formatCode>
                <c:ptCount val="99"/>
                <c:pt idx="0">
                  <c:v>643.35063707328345</c:v>
                </c:pt>
                <c:pt idx="1">
                  <c:v>597.24541366931214</c:v>
                </c:pt>
                <c:pt idx="2">
                  <c:v>588.7246151179063</c:v>
                </c:pt>
                <c:pt idx="3">
                  <c:v>593.60186055622398</c:v>
                </c:pt>
                <c:pt idx="4">
                  <c:v>658.859335145518</c:v>
                </c:pt>
                <c:pt idx="5">
                  <c:v>631.74562328470927</c:v>
                </c:pt>
                <c:pt idx="6">
                  <c:v>624.06933387574884</c:v>
                </c:pt>
                <c:pt idx="7">
                  <c:v>581.42863788923216</c:v>
                </c:pt>
                <c:pt idx="8">
                  <c:v>598.23865674051592</c:v>
                </c:pt>
                <c:pt idx="9">
                  <c:v>595.2904450508928</c:v>
                </c:pt>
                <c:pt idx="10">
                  <c:v>636.49160901337473</c:v>
                </c:pt>
                <c:pt idx="11">
                  <c:v>627.10660169323512</c:v>
                </c:pt>
                <c:pt idx="12">
                  <c:v>668.39219634705557</c:v>
                </c:pt>
                <c:pt idx="13">
                  <c:v>638.95066730341716</c:v>
                </c:pt>
                <c:pt idx="14">
                  <c:v>671.11737195614432</c:v>
                </c:pt>
                <c:pt idx="15">
                  <c:v>642.85967285140498</c:v>
                </c:pt>
                <c:pt idx="16">
                  <c:v>677.8065627974255</c:v>
                </c:pt>
                <c:pt idx="17">
                  <c:v>602.08660424847301</c:v>
                </c:pt>
                <c:pt idx="18">
                  <c:v>605.19195015147579</c:v>
                </c:pt>
                <c:pt idx="19">
                  <c:v>589.37013751491497</c:v>
                </c:pt>
                <c:pt idx="20">
                  <c:v>596.36864520002348</c:v>
                </c:pt>
                <c:pt idx="21">
                  <c:v>635.44960694992562</c:v>
                </c:pt>
                <c:pt idx="22">
                  <c:v>660.29235668338072</c:v>
                </c:pt>
                <c:pt idx="23">
                  <c:v>597.99425891766714</c:v>
                </c:pt>
                <c:pt idx="24">
                  <c:v>606.56374066880198</c:v>
                </c:pt>
                <c:pt idx="25">
                  <c:v>649.28546875877385</c:v>
                </c:pt>
                <c:pt idx="26">
                  <c:v>651.62036885483519</c:v>
                </c:pt>
                <c:pt idx="27">
                  <c:v>646.00445420006167</c:v>
                </c:pt>
                <c:pt idx="28">
                  <c:v>627.88906560006478</c:v>
                </c:pt>
                <c:pt idx="29">
                  <c:v>603.21224075253781</c:v>
                </c:pt>
                <c:pt idx="30">
                  <c:v>601.20537290915775</c:v>
                </c:pt>
                <c:pt idx="31">
                  <c:v>587.57324268375805</c:v>
                </c:pt>
                <c:pt idx="32">
                  <c:v>615.26429516142775</c:v>
                </c:pt>
                <c:pt idx="33">
                  <c:v>622.03092828353476</c:v>
                </c:pt>
                <c:pt idx="34">
                  <c:v>606.94666441546588</c:v>
                </c:pt>
                <c:pt idx="35">
                  <c:v>614.35043548418139</c:v>
                </c:pt>
                <c:pt idx="36">
                  <c:v>599.48464654797192</c:v>
                </c:pt>
                <c:pt idx="37">
                  <c:v>613.85268870025027</c:v>
                </c:pt>
                <c:pt idx="38">
                  <c:v>636.89078388956943</c:v>
                </c:pt>
                <c:pt idx="39">
                  <c:v>658.50035751971166</c:v>
                </c:pt>
                <c:pt idx="40">
                  <c:v>612.2660904237415</c:v>
                </c:pt>
                <c:pt idx="41">
                  <c:v>609.9339664033098</c:v>
                </c:pt>
                <c:pt idx="42">
                  <c:v>635.9905734272761</c:v>
                </c:pt>
                <c:pt idx="43">
                  <c:v>670.82319493099442</c:v>
                </c:pt>
                <c:pt idx="44">
                  <c:v>650.65396267254857</c:v>
                </c:pt>
                <c:pt idx="45">
                  <c:v>648.28235431686346</c:v>
                </c:pt>
                <c:pt idx="46">
                  <c:v>651.86429363942557</c:v>
                </c:pt>
                <c:pt idx="47">
                  <c:v>618.23985547415987</c:v>
                </c:pt>
                <c:pt idx="48">
                  <c:v>650.7229389374213</c:v>
                </c:pt>
                <c:pt idx="49">
                  <c:v>667.92339561746246</c:v>
                </c:pt>
                <c:pt idx="50">
                  <c:v>612.64027440369193</c:v>
                </c:pt>
                <c:pt idx="51">
                  <c:v>593.69800320686511</c:v>
                </c:pt>
                <c:pt idx="52">
                  <c:v>624.6259631582185</c:v>
                </c:pt>
                <c:pt idx="53">
                  <c:v>619.35880480784306</c:v>
                </c:pt>
                <c:pt idx="54">
                  <c:v>637.83895718546694</c:v>
                </c:pt>
                <c:pt idx="55">
                  <c:v>639.68061475691377</c:v>
                </c:pt>
                <c:pt idx="56">
                  <c:v>635.06194746210383</c:v>
                </c:pt>
                <c:pt idx="57">
                  <c:v>654.85317339087101</c:v>
                </c:pt>
                <c:pt idx="58">
                  <c:v>618.35869135086944</c:v>
                </c:pt>
                <c:pt idx="59">
                  <c:v>654.55726475482891</c:v>
                </c:pt>
                <c:pt idx="60">
                  <c:v>632.29903470219267</c:v>
                </c:pt>
                <c:pt idx="61">
                  <c:v>635.67648993353782</c:v>
                </c:pt>
                <c:pt idx="62">
                  <c:v>622.85028644833119</c:v>
                </c:pt>
                <c:pt idx="63">
                  <c:v>619.35460001170065</c:v>
                </c:pt>
                <c:pt idx="64">
                  <c:v>602.1964668763278</c:v>
                </c:pt>
                <c:pt idx="65">
                  <c:v>566.98503776733685</c:v>
                </c:pt>
                <c:pt idx="66">
                  <c:v>649.37576715552927</c:v>
                </c:pt>
                <c:pt idx="67">
                  <c:v>645.64965410800903</c:v>
                </c:pt>
                <c:pt idx="68">
                  <c:v>672.84473370106502</c:v>
                </c:pt>
                <c:pt idx="69">
                  <c:v>609.18365975397842</c:v>
                </c:pt>
                <c:pt idx="70">
                  <c:v>656.32831375769297</c:v>
                </c:pt>
                <c:pt idx="71">
                  <c:v>631.20845765099</c:v>
                </c:pt>
                <c:pt idx="72">
                  <c:v>605.8518965722244</c:v>
                </c:pt>
                <c:pt idx="73">
                  <c:v>614.05743334682893</c:v>
                </c:pt>
                <c:pt idx="74">
                  <c:v>645.62626574369381</c:v>
                </c:pt>
                <c:pt idx="75">
                  <c:v>627.21187151253491</c:v>
                </c:pt>
                <c:pt idx="76">
                  <c:v>568.80609495650435</c:v>
                </c:pt>
                <c:pt idx="77">
                  <c:v>672.29599251408263</c:v>
                </c:pt>
                <c:pt idx="78">
                  <c:v>671.63599142657029</c:v>
                </c:pt>
                <c:pt idx="79">
                  <c:v>623.74828914966554</c:v>
                </c:pt>
                <c:pt idx="80">
                  <c:v>663.31818498984376</c:v>
                </c:pt>
                <c:pt idx="81">
                  <c:v>647.46081222535395</c:v>
                </c:pt>
                <c:pt idx="82">
                  <c:v>612.55168670133526</c:v>
                </c:pt>
                <c:pt idx="83">
                  <c:v>616.59656074169368</c:v>
                </c:pt>
                <c:pt idx="84">
                  <c:v>637.17205218972526</c:v>
                </c:pt>
                <c:pt idx="85">
                  <c:v>645.57215279565764</c:v>
                </c:pt>
                <c:pt idx="86">
                  <c:v>663.25976476047492</c:v>
                </c:pt>
                <c:pt idx="87">
                  <c:v>575.14746074669029</c:v>
                </c:pt>
                <c:pt idx="88">
                  <c:v>625.35874447892922</c:v>
                </c:pt>
                <c:pt idx="89">
                  <c:v>619.43322035109236</c:v>
                </c:pt>
                <c:pt idx="90">
                  <c:v>568.24361232688557</c:v>
                </c:pt>
                <c:pt idx="91">
                  <c:v>582.23139524137162</c:v>
                </c:pt>
                <c:pt idx="92">
                  <c:v>621.35501929214558</c:v>
                </c:pt>
                <c:pt idx="93">
                  <c:v>590.73836423995283</c:v>
                </c:pt>
                <c:pt idx="94">
                  <c:v>636.52127868806178</c:v>
                </c:pt>
                <c:pt idx="95">
                  <c:v>616.50516663303029</c:v>
                </c:pt>
                <c:pt idx="96">
                  <c:v>668.92922104589923</c:v>
                </c:pt>
                <c:pt idx="97">
                  <c:v>610.69727468408291</c:v>
                </c:pt>
                <c:pt idx="98">
                  <c:v>635.46666076828774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72-450E-9AF6-D626BDCD24F3}"/>
            </c:ext>
          </c:extLst>
        </c:ser>
        <c:ser>
          <c:idx val="1"/>
          <c:order val="1"/>
          <c:tx>
            <c:v>Applegate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Data!$C$102:$C$157</c:f>
              <c:numCache>
                <c:formatCode>General</c:formatCode>
                <c:ptCount val="5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</c:numCache>
            </c:numRef>
          </c:xVal>
          <c:yVal>
            <c:numRef>
              <c:f>Data!$I$102:$I$157</c:f>
              <c:numCache>
                <c:formatCode>0</c:formatCode>
                <c:ptCount val="56"/>
                <c:pt idx="0">
                  <c:v>662.47256692584529</c:v>
                </c:pt>
                <c:pt idx="1">
                  <c:v>674.78900417069121</c:v>
                </c:pt>
                <c:pt idx="2">
                  <c:v>658.50043211633545</c:v>
                </c:pt>
                <c:pt idx="3">
                  <c:v>643.49982104717594</c:v>
                </c:pt>
                <c:pt idx="4">
                  <c:v>635.49271608737843</c:v>
                </c:pt>
                <c:pt idx="5">
                  <c:v>669.2590709130551</c:v>
                </c:pt>
                <c:pt idx="6">
                  <c:v>674.89610164189321</c:v>
                </c:pt>
                <c:pt idx="7">
                  <c:v>637.45351420365694</c:v>
                </c:pt>
                <c:pt idx="8">
                  <c:v>678.50032968141113</c:v>
                </c:pt>
                <c:pt idx="9">
                  <c:v>660.61131518258242</c:v>
                </c:pt>
                <c:pt idx="10">
                  <c:v>663.50121658507874</c:v>
                </c:pt>
                <c:pt idx="11">
                  <c:v>684.16797963580348</c:v>
                </c:pt>
                <c:pt idx="12">
                  <c:v>655.73014727818895</c:v>
                </c:pt>
                <c:pt idx="13">
                  <c:v>653.30852279751366</c:v>
                </c:pt>
                <c:pt idx="14">
                  <c:v>671.73467316409358</c:v>
                </c:pt>
                <c:pt idx="15">
                  <c:v>673.62237670498359</c:v>
                </c:pt>
                <c:pt idx="16">
                  <c:v>647.48525804736789</c:v>
                </c:pt>
                <c:pt idx="17">
                  <c:v>689.03215133418337</c:v>
                </c:pt>
                <c:pt idx="18">
                  <c:v>675.25942467187576</c:v>
                </c:pt>
                <c:pt idx="19">
                  <c:v>671.12714748982251</c:v>
                </c:pt>
                <c:pt idx="20">
                  <c:v>647.24177321799868</c:v>
                </c:pt>
                <c:pt idx="21">
                  <c:v>656.6523131576123</c:v>
                </c:pt>
                <c:pt idx="22">
                  <c:v>649.22892843181637</c:v>
                </c:pt>
                <c:pt idx="23">
                  <c:v>691.82013253799676</c:v>
                </c:pt>
                <c:pt idx="24">
                  <c:v>654.10270078330382</c:v>
                </c:pt>
                <c:pt idx="25">
                  <c:v>687.3434203205768</c:v>
                </c:pt>
                <c:pt idx="26">
                  <c:v>656.27375124004095</c:v>
                </c:pt>
                <c:pt idx="27">
                  <c:v>666.01056633056453</c:v>
                </c:pt>
                <c:pt idx="28">
                  <c:v>619.56701997792516</c:v>
                </c:pt>
                <c:pt idx="29">
                  <c:v>629.16076677722208</c:v>
                </c:pt>
                <c:pt idx="30">
                  <c:v>611.84268668555205</c:v>
                </c:pt>
                <c:pt idx="31">
                  <c:v>689.04142153682403</c:v>
                </c:pt>
                <c:pt idx="32">
                  <c:v>625.06584812490064</c:v>
                </c:pt>
                <c:pt idx="33">
                  <c:v>636.40542540710203</c:v>
                </c:pt>
                <c:pt idx="34">
                  <c:v>620.53829035428726</c:v>
                </c:pt>
                <c:pt idx="35">
                  <c:v>658.95670860213295</c:v>
                </c:pt>
                <c:pt idx="36">
                  <c:v>649.11240695819504</c:v>
                </c:pt>
                <c:pt idx="37">
                  <c:v>651.6496886536579</c:v>
                </c:pt>
                <c:pt idx="38">
                  <c:v>645.12401803150715</c:v>
                </c:pt>
                <c:pt idx="39">
                  <c:v>655.93179858840779</c:v>
                </c:pt>
                <c:pt idx="40">
                  <c:v>655.71658565697146</c:v>
                </c:pt>
                <c:pt idx="41">
                  <c:v>656.2092028000867</c:v>
                </c:pt>
                <c:pt idx="42">
                  <c:v>652.7728086322843</c:v>
                </c:pt>
                <c:pt idx="43">
                  <c:v>642.55420224052114</c:v>
                </c:pt>
                <c:pt idx="44">
                  <c:v>621.14759336935276</c:v>
                </c:pt>
                <c:pt idx="45">
                  <c:v>649.79549244125178</c:v>
                </c:pt>
                <c:pt idx="46">
                  <c:v>632.75672169288202</c:v>
                </c:pt>
                <c:pt idx="47">
                  <c:v>662.27156109344048</c:v>
                </c:pt>
                <c:pt idx="48">
                  <c:v>654.99487293205675</c:v>
                </c:pt>
                <c:pt idx="49">
                  <c:v>655.74193888529976</c:v>
                </c:pt>
                <c:pt idx="50">
                  <c:v>654.71101919992316</c:v>
                </c:pt>
                <c:pt idx="51">
                  <c:v>657.26562085813441</c:v>
                </c:pt>
                <c:pt idx="52">
                  <c:v>648.5740616070824</c:v>
                </c:pt>
                <c:pt idx="53">
                  <c:v>655.37620472933565</c:v>
                </c:pt>
                <c:pt idx="54">
                  <c:v>638.15259103361495</c:v>
                </c:pt>
                <c:pt idx="55">
                  <c:v>664.78158011869039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72-450E-9AF6-D626BDCD24F3}"/>
            </c:ext>
          </c:extLst>
        </c:ser>
        <c:ser>
          <c:idx val="3"/>
          <c:order val="2"/>
          <c:tx>
            <c:v>Averages_Applegate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Data!$C$196:$C$200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xVal>
          <c:yVal>
            <c:numRef>
              <c:f>Data!$I$196:$I$200</c:f>
              <c:numCache>
                <c:formatCode>0</c:formatCode>
                <c:ptCount val="5"/>
                <c:pt idx="0">
                  <c:v>663.89704841781599</c:v>
                </c:pt>
                <c:pt idx="1">
                  <c:v>635.18052808492098</c:v>
                </c:pt>
                <c:pt idx="2">
                  <c:v>645.55888600165679</c:v>
                </c:pt>
                <c:pt idx="3">
                  <c:v>654.65216116195313</c:v>
                </c:pt>
                <c:pt idx="4">
                  <c:v>655.07741951227661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72-450E-9AF6-D626BDCD24F3}"/>
            </c:ext>
          </c:extLst>
        </c:ser>
        <c:ser>
          <c:idx val="4"/>
          <c:order val="3"/>
          <c:tx>
            <c:v>Saturation_Gold Flat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Data!$C$203:$C$213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xVal>
          <c:yVal>
            <c:numRef>
              <c:f>Data!$G$203:$G$213</c:f>
              <c:numCache>
                <c:formatCode>0</c:formatCode>
                <c:ptCount val="11"/>
                <c:pt idx="0">
                  <c:v>557.88450759280681</c:v>
                </c:pt>
                <c:pt idx="1">
                  <c:v>565.17874525429579</c:v>
                </c:pt>
                <c:pt idx="2">
                  <c:v>568.77991640289281</c:v>
                </c:pt>
                <c:pt idx="3">
                  <c:v>569.07230472221715</c:v>
                </c:pt>
                <c:pt idx="4">
                  <c:v>596.21641416842044</c:v>
                </c:pt>
                <c:pt idx="5">
                  <c:v>598.73007988703898</c:v>
                </c:pt>
                <c:pt idx="6">
                  <c:v>599.79579995714255</c:v>
                </c:pt>
                <c:pt idx="7">
                  <c:v>609.06664435811263</c:v>
                </c:pt>
                <c:pt idx="8">
                  <c:v>614.15478573829137</c:v>
                </c:pt>
                <c:pt idx="9">
                  <c:v>641.8568673556955</c:v>
                </c:pt>
                <c:pt idx="10">
                  <c:v>661.96945119421093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072-450E-9AF6-D626BDCD2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052680"/>
        <c:axId val="493048416"/>
      </c:scatterChart>
      <c:valAx>
        <c:axId val="493052680"/>
        <c:scaling>
          <c:orientation val="minMax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48416"/>
        <c:crosses val="autoZero"/>
        <c:crossBetween val="midCat"/>
        <c:majorUnit val="1"/>
        <c:minorUnit val="0.5"/>
      </c:valAx>
      <c:valAx>
        <c:axId val="493048416"/>
        <c:scaling>
          <c:orientation val="minMax"/>
          <c:max val="700"/>
          <c:min val="5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Temperature (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°</a:t>
                </a:r>
                <a:r>
                  <a:rPr lang="en-US" dirty="0">
                    <a:solidFill>
                      <a:schemeClr val="tx1"/>
                    </a:solidFill>
                  </a:rPr>
                  <a:t>C)</a:t>
                </a:r>
              </a:p>
            </c:rich>
          </c:tx>
          <c:layout>
            <c:manualLayout>
              <c:xMode val="edge"/>
              <c:yMode val="edge"/>
              <c:x val="2.3116764313715767E-2"/>
              <c:y val="0.308023051125845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2680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0.43487</cdr:x>
      <cdr:y>0.31806</cdr:y>
    </cdr:from>
    <cdr:to>
      <cdr:x>0.53053</cdr:x>
      <cdr:y>0.39491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35211" y="1974486"/>
          <a:ext cx="1063644" cy="477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WATER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7CE72-4224-46C1-A4E4-55F2A588E367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914BA-F095-4AE6-89D6-9B59ADE6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83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83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51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95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85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9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Flat has garnet, Applegate does not. </a:t>
            </a:r>
          </a:p>
          <a:p>
            <a:endParaRPr lang="en-US" dirty="0"/>
          </a:p>
          <a:p>
            <a:r>
              <a:rPr lang="en-US" dirty="0"/>
              <a:t>Garnet and zircon not from same event?</a:t>
            </a:r>
          </a:p>
          <a:p>
            <a:r>
              <a:rPr lang="en-US" dirty="0"/>
              <a:t>Garnet in Applegate?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63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36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00F8-1D75-4B56-8EDB-1D5E46DAAE5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30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Concordant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Without big error bar for Gold Flat: 154.76 +/-</a:t>
            </a:r>
            <a:r>
              <a:rPr lang="en-US" baseline="0" dirty="0"/>
              <a:t> 0.14 Ma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2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3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models for accretion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Subcretion = emplacement of colder, young terranes beneath older terranes via thrusting, although this is not always the case.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Relamination = detachment and transfer of relatively low-density rocks from subducting slabs, through the mantle wedge, to the base of the crust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Subrection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Bimodal compositions of magmas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TTG suite from PM of metabasic rocks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Peraluminous from PM of metased rocks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Bimodal Hf signatures of isotopically variable sources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TTG = mantle-like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Peraluminous = continental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Inherited zircons not destroyed by heat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Relamination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Metasedimentary rocks rise through mantle wedge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Undergo high T and P metamorphism (Grt-stable)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Undergo PM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Peraluminous, high </a:t>
            </a:r>
            <a:r>
              <a:rPr lang="el-GR" dirty="0"/>
              <a:t>δ</a:t>
            </a:r>
            <a:r>
              <a:rPr lang="en-US" dirty="0"/>
              <a:t>18O magmas from metased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Hf values characteristic of variable metased components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Peritectic </a:t>
            </a:r>
            <a:r>
              <a:rPr lang="en-US" dirty="0" err="1"/>
              <a:t>Zrn</a:t>
            </a:r>
            <a:r>
              <a:rPr lang="en-US" dirty="0"/>
              <a:t> </a:t>
            </a:r>
            <a:r>
              <a:rPr lang="en-US" dirty="0" err="1"/>
              <a:t>xtllize</a:t>
            </a:r>
            <a:r>
              <a:rPr lang="en-US" dirty="0"/>
              <a:t> in presence of Grt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Mid- to lower-crustal modification/contamination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Higher </a:t>
            </a:r>
            <a:r>
              <a:rPr lang="en-US" baseline="30000" dirty="0"/>
              <a:t>87</a:t>
            </a:r>
            <a:r>
              <a:rPr lang="en-US" dirty="0"/>
              <a:t>/</a:t>
            </a:r>
            <a:r>
              <a:rPr lang="en-US" baseline="30000" dirty="0"/>
              <a:t>86</a:t>
            </a:r>
            <a:r>
              <a:rPr lang="en-US" dirty="0"/>
              <a:t>Sr and </a:t>
            </a:r>
            <a:r>
              <a:rPr lang="el-GR" dirty="0"/>
              <a:t>δ</a:t>
            </a:r>
            <a:r>
              <a:rPr lang="en-US" baseline="30000" dirty="0"/>
              <a:t>18</a:t>
            </a:r>
            <a:r>
              <a:rPr lang="en-US" dirty="0"/>
              <a:t>O and lower </a:t>
            </a:r>
            <a:r>
              <a:rPr lang="el-GR" dirty="0"/>
              <a:t>ε</a:t>
            </a:r>
            <a:r>
              <a:rPr lang="en-US" dirty="0"/>
              <a:t>Nd and </a:t>
            </a:r>
            <a:r>
              <a:rPr lang="el-GR" dirty="0"/>
              <a:t>ε</a:t>
            </a:r>
            <a:r>
              <a:rPr lang="en-US" dirty="0"/>
              <a:t>Hf values than subcreted arc material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00F8-1D75-4B56-8EDB-1D5E46DAAE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71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00F8-1D75-4B56-8EDB-1D5E46DAAE5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2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00F8-1D75-4B56-8EDB-1D5E46DAAE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1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00F8-1D75-4B56-8EDB-1D5E46DAAE5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9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914BA-F095-4AE6-89D6-9B59ADE68B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0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7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0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6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1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4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0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8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0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7C54-2DCD-4AFC-96D4-F88CFF0B10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96E7-88B8-45FA-8701-9A974C17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6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Evidence for the initiation of the Nevadan orogeny from partial melting of Rattlesnake Creek amphibolite, Klamath Mountains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Shane Dailey, Cal Barnes, Susan Leib, Katie Gates, Blair Schoene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65632" y="6550222"/>
            <a:ext cx="38263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Marble Mountains from Lake Mountain, C. Barnes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409"/>
            <a:ext cx="1138820" cy="1144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20" y="5746445"/>
            <a:ext cx="1058772" cy="1157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40" y="5746445"/>
            <a:ext cx="871807" cy="11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3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3"/>
          <a:stretch/>
        </p:blipFill>
        <p:spPr>
          <a:xfrm>
            <a:off x="1316182" y="228600"/>
            <a:ext cx="9559637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35B97-8E8B-44C0-8DB5-FAA698500529}"/>
              </a:ext>
            </a:extLst>
          </p:cNvPr>
          <p:cNvSpPr txBox="1"/>
          <p:nvPr/>
        </p:nvSpPr>
        <p:spPr>
          <a:xfrm>
            <a:off x="0" y="6488668"/>
            <a:ext cx="310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 – Garnet Amphibolite</a:t>
            </a:r>
          </a:p>
        </p:txBody>
      </p:sp>
    </p:spTree>
    <p:extLst>
      <p:ext uri="{BB962C8B-B14F-4D97-AF65-F5344CB8AC3E}">
        <p14:creationId xmlns:p14="http://schemas.microsoft.com/office/powerpoint/2010/main" val="184237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1"/>
          <a:stretch/>
        </p:blipFill>
        <p:spPr>
          <a:xfrm>
            <a:off x="978048" y="228600"/>
            <a:ext cx="10235905" cy="617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310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 – Garnet Amphibolite</a:t>
            </a:r>
          </a:p>
        </p:txBody>
      </p:sp>
    </p:spTree>
    <p:extLst>
      <p:ext uri="{BB962C8B-B14F-4D97-AF65-F5344CB8AC3E}">
        <p14:creationId xmlns:p14="http://schemas.microsoft.com/office/powerpoint/2010/main" val="1061780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4"/>
          <a:stretch/>
        </p:blipFill>
        <p:spPr>
          <a:xfrm>
            <a:off x="1379701" y="228600"/>
            <a:ext cx="9432598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2FFD8-C837-4C34-8C4F-512925BD714D}"/>
              </a:ext>
            </a:extLst>
          </p:cNvPr>
          <p:cNvSpPr txBox="1"/>
          <p:nvPr/>
        </p:nvSpPr>
        <p:spPr>
          <a:xfrm>
            <a:off x="0" y="6488668"/>
            <a:ext cx="317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 – Epidote Amphibolite</a:t>
            </a:r>
          </a:p>
        </p:txBody>
      </p:sp>
    </p:spTree>
    <p:extLst>
      <p:ext uri="{BB962C8B-B14F-4D97-AF65-F5344CB8AC3E}">
        <p14:creationId xmlns:p14="http://schemas.microsoft.com/office/powerpoint/2010/main" val="136184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06400" y="2312135"/>
            <a:ext cx="11496473" cy="4413812"/>
            <a:chOff x="3124069" y="1915449"/>
            <a:chExt cx="4911813" cy="188578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3" r="29151" b="57172"/>
            <a:stretch/>
          </p:blipFill>
          <p:spPr>
            <a:xfrm>
              <a:off x="3124069" y="1915449"/>
              <a:ext cx="4876957" cy="174599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42" t="87066" r="28180" b="2343"/>
            <a:stretch/>
          </p:blipFill>
          <p:spPr>
            <a:xfrm>
              <a:off x="7235782" y="3369429"/>
              <a:ext cx="800100" cy="4318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93387" y="2916911"/>
            <a:ext cx="20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Garnet amphibolite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1989" y="1984948"/>
            <a:ext cx="208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Epidote amphibolite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7342" y="1436082"/>
            <a:ext cx="128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Greenschist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7492" y="1265098"/>
            <a:ext cx="229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Greenschist-Blueschist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9406942" y="1634430"/>
            <a:ext cx="649577" cy="2080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6025991" y="1805414"/>
            <a:ext cx="954733" cy="18953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</p:cNvCxnSpPr>
          <p:nvPr/>
        </p:nvCxnSpPr>
        <p:spPr>
          <a:xfrm flipH="1">
            <a:off x="3556661" y="2354280"/>
            <a:ext cx="1049749" cy="1502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1402381" y="3286243"/>
            <a:ext cx="389509" cy="8841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" y="1073427"/>
            <a:ext cx="2457979" cy="1843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44" y="137264"/>
            <a:ext cx="2448025" cy="18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9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D6D165-2AF9-4416-B502-D66E8D6AA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6" y="1927735"/>
            <a:ext cx="6339840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F67004-D45C-4562-8508-9A2429F12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54" y="131143"/>
            <a:ext cx="6339840" cy="4754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0904" y="6497949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306" y="131144"/>
            <a:ext cx="1028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Zircon</a:t>
            </a:r>
          </a:p>
          <a:p>
            <a:r>
              <a:rPr lang="en-US" dirty="0"/>
              <a:t>- Garnet</a:t>
            </a:r>
          </a:p>
          <a:p>
            <a:r>
              <a:rPr lang="en-US" dirty="0"/>
              <a:t>- Epidote</a:t>
            </a:r>
          </a:p>
          <a:p>
            <a:r>
              <a:rPr lang="en-US" dirty="0"/>
              <a:t>- Rutile</a:t>
            </a:r>
          </a:p>
        </p:txBody>
      </p:sp>
    </p:spTree>
    <p:extLst>
      <p:ext uri="{BB962C8B-B14F-4D97-AF65-F5344CB8AC3E}">
        <p14:creationId xmlns:p14="http://schemas.microsoft.com/office/powerpoint/2010/main" val="415296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20041" y="6488668"/>
            <a:ext cx="312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 - Epidote Amphibolite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6" y="1927735"/>
            <a:ext cx="6339839" cy="4754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55" y="131144"/>
            <a:ext cx="6339839" cy="4754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306" y="131144"/>
            <a:ext cx="1073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Epidote</a:t>
            </a:r>
          </a:p>
          <a:p>
            <a:r>
              <a:rPr lang="en-US" dirty="0"/>
              <a:t>+ Rutile</a:t>
            </a:r>
          </a:p>
          <a:p>
            <a:r>
              <a:rPr lang="en-US" dirty="0"/>
              <a:t>- Garnet</a:t>
            </a:r>
          </a:p>
          <a:p>
            <a:r>
              <a:rPr lang="en-US" dirty="0"/>
              <a:t>- Zircon</a:t>
            </a:r>
          </a:p>
        </p:txBody>
      </p:sp>
    </p:spTree>
    <p:extLst>
      <p:ext uri="{BB962C8B-B14F-4D97-AF65-F5344CB8AC3E}">
        <p14:creationId xmlns:p14="http://schemas.microsoft.com/office/powerpoint/2010/main" val="295059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6442630"/>
            <a:ext cx="305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 - Garnet Amphibolite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32" y="1981020"/>
            <a:ext cx="6339425" cy="4754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" y="106190"/>
            <a:ext cx="6339424" cy="4754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54353" y="106190"/>
            <a:ext cx="1028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Zircon</a:t>
            </a:r>
          </a:p>
          <a:p>
            <a:r>
              <a:rPr lang="en-US" dirty="0"/>
              <a:t>+ Garnet</a:t>
            </a:r>
          </a:p>
          <a:p>
            <a:r>
              <a:rPr lang="en-US" dirty="0"/>
              <a:t>+ Rutile</a:t>
            </a:r>
          </a:p>
          <a:p>
            <a:r>
              <a:rPr lang="en-US" dirty="0"/>
              <a:t>- Epidote</a:t>
            </a:r>
          </a:p>
        </p:txBody>
      </p:sp>
    </p:spTree>
    <p:extLst>
      <p:ext uri="{BB962C8B-B14F-4D97-AF65-F5344CB8AC3E}">
        <p14:creationId xmlns:p14="http://schemas.microsoft.com/office/powerpoint/2010/main" val="145891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A8DF176-A5CB-44E5-B0EF-7B8D8E0C70D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397" y="1263859"/>
            <a:ext cx="5486400" cy="5834742"/>
            <a:chOff x="361950" y="457200"/>
            <a:chExt cx="5600700" cy="5956300"/>
          </a:xfrm>
        </p:grpSpPr>
        <p:pic>
          <p:nvPicPr>
            <p:cNvPr id="13" name="Picture 12" descr="Grain_23-CL">
              <a:extLst>
                <a:ext uri="{FF2B5EF4-FFF2-40B4-BE49-F238E27FC236}">
                  <a16:creationId xmlns:a16="http://schemas.microsoft.com/office/drawing/2014/main" id="{492772A9-748D-4EE9-91AC-D43ECC0A728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FFA8FB-7FF6-43A1-9428-098A2F0913A9}"/>
                </a:ext>
              </a:extLst>
            </p:cNvPr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en-US" sz="18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245EC1-FBB4-4A0D-9686-0A3BEDEEF95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604379" y="119435"/>
            <a:ext cx="5486400" cy="5834742"/>
            <a:chOff x="6229350" y="457200"/>
            <a:chExt cx="5600700" cy="5956300"/>
          </a:xfrm>
        </p:grpSpPr>
        <p:pic>
          <p:nvPicPr>
            <p:cNvPr id="23" name="Picture 22" descr="Grain_22-CL">
              <a:extLst>
                <a:ext uri="{FF2B5EF4-FFF2-40B4-BE49-F238E27FC236}">
                  <a16:creationId xmlns:a16="http://schemas.microsoft.com/office/drawing/2014/main" id="{BFFB541E-4A45-495B-B6E1-CDAF3A7EC80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5E3895-8108-497A-95D0-5C99070494CA}"/>
                </a:ext>
              </a:extLst>
            </p:cNvPr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530904" y="6481992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ED51560-9096-4BAD-A69C-48008DACAE6E}"/>
              </a:ext>
            </a:extLst>
          </p:cNvPr>
          <p:cNvSpPr>
            <a:spLocks noChangeAspect="1"/>
          </p:cNvSpPr>
          <p:nvPr/>
        </p:nvSpPr>
        <p:spPr>
          <a:xfrm>
            <a:off x="3832905" y="4445621"/>
            <a:ext cx="665979" cy="665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19668" y="5171535"/>
            <a:ext cx="533282" cy="164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971089" y="5099971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671 °C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ED51560-9096-4BAD-A69C-48008DACAE6E}"/>
              </a:ext>
            </a:extLst>
          </p:cNvPr>
          <p:cNvSpPr>
            <a:spLocks noChangeAspect="1"/>
          </p:cNvSpPr>
          <p:nvPr/>
        </p:nvSpPr>
        <p:spPr>
          <a:xfrm>
            <a:off x="9813795" y="4081940"/>
            <a:ext cx="429768" cy="4297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879850" y="4544414"/>
            <a:ext cx="521450" cy="164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7F9CC2-1CA6-450E-8455-EBC77F85E20D}"/>
              </a:ext>
            </a:extLst>
          </p:cNvPr>
          <p:cNvSpPr txBox="1"/>
          <p:nvPr/>
        </p:nvSpPr>
        <p:spPr>
          <a:xfrm>
            <a:off x="9813795" y="4470833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649 °C</a:t>
            </a:r>
          </a:p>
        </p:txBody>
      </p:sp>
    </p:spTree>
    <p:extLst>
      <p:ext uri="{BB962C8B-B14F-4D97-AF65-F5344CB8AC3E}">
        <p14:creationId xmlns:p14="http://schemas.microsoft.com/office/powerpoint/2010/main" val="2105991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05661-7173-43E1-BFBE-334948243AA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581821" y="1226987"/>
            <a:ext cx="5486400" cy="5834744"/>
            <a:chOff x="6229350" y="457200"/>
            <a:chExt cx="5600700" cy="5956300"/>
          </a:xfrm>
        </p:grpSpPr>
        <p:pic>
          <p:nvPicPr>
            <p:cNvPr id="16" name="Picture 15" descr="KM-SD17-02-18">
              <a:extLst>
                <a:ext uri="{FF2B5EF4-FFF2-40B4-BE49-F238E27FC236}">
                  <a16:creationId xmlns:a16="http://schemas.microsoft.com/office/drawing/2014/main" id="{040DD5CF-E95E-4811-836D-8C5521B7C539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BC128-D7A9-489F-A7FA-6406D48214F8}"/>
                </a:ext>
              </a:extLst>
            </p:cNvPr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en-US" sz="18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7B9DB-12A3-4763-8E8F-0309BCF69C4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80066" y="142187"/>
            <a:ext cx="5486400" cy="5834743"/>
            <a:chOff x="6229350" y="457200"/>
            <a:chExt cx="5600700" cy="5956300"/>
          </a:xfrm>
        </p:grpSpPr>
        <p:pic>
          <p:nvPicPr>
            <p:cNvPr id="20" name="Picture 19" descr="KM-SD17-02-12">
              <a:extLst>
                <a:ext uri="{FF2B5EF4-FFF2-40B4-BE49-F238E27FC236}">
                  <a16:creationId xmlns:a16="http://schemas.microsoft.com/office/drawing/2014/main" id="{55167499-0F74-47A5-A53A-0306021B7B5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E3F4A5-902B-424E-A6CE-9A9A17B0D4ED}"/>
                </a:ext>
              </a:extLst>
            </p:cNvPr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6498246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ED51560-9096-4BAD-A69C-48008DACAE6E}"/>
              </a:ext>
            </a:extLst>
          </p:cNvPr>
          <p:cNvSpPr>
            <a:spLocks noChangeAspect="1"/>
          </p:cNvSpPr>
          <p:nvPr/>
        </p:nvSpPr>
        <p:spPr>
          <a:xfrm>
            <a:off x="10354443" y="5336746"/>
            <a:ext cx="502920" cy="502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ED51560-9096-4BAD-A69C-48008DACAE6E}"/>
              </a:ext>
            </a:extLst>
          </p:cNvPr>
          <p:cNvSpPr>
            <a:spLocks noChangeAspect="1"/>
          </p:cNvSpPr>
          <p:nvPr/>
        </p:nvSpPr>
        <p:spPr>
          <a:xfrm>
            <a:off x="9687892" y="3323249"/>
            <a:ext cx="502920" cy="502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D51560-9096-4BAD-A69C-48008DACAE6E}"/>
              </a:ext>
            </a:extLst>
          </p:cNvPr>
          <p:cNvSpPr>
            <a:spLocks noChangeAspect="1"/>
          </p:cNvSpPr>
          <p:nvPr/>
        </p:nvSpPr>
        <p:spPr>
          <a:xfrm>
            <a:off x="2901201" y="2893481"/>
            <a:ext cx="429768" cy="4297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ED51560-9096-4BAD-A69C-48008DACAE6E}"/>
              </a:ext>
            </a:extLst>
          </p:cNvPr>
          <p:cNvSpPr>
            <a:spLocks noChangeAspect="1"/>
          </p:cNvSpPr>
          <p:nvPr/>
        </p:nvSpPr>
        <p:spPr>
          <a:xfrm>
            <a:off x="1537672" y="753203"/>
            <a:ext cx="429768" cy="4297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A0D41B-CD8A-4B48-93A2-B32741FF202C}"/>
              </a:ext>
            </a:extLst>
          </p:cNvPr>
          <p:cNvSpPr/>
          <p:nvPr/>
        </p:nvSpPr>
        <p:spPr>
          <a:xfrm>
            <a:off x="9753947" y="3899750"/>
            <a:ext cx="521450" cy="164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40B2D6-D08F-4CDB-BB65-593004950AA0}"/>
              </a:ext>
            </a:extLst>
          </p:cNvPr>
          <p:cNvSpPr txBox="1"/>
          <p:nvPr/>
        </p:nvSpPr>
        <p:spPr>
          <a:xfrm>
            <a:off x="9687892" y="3826169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632 °C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F5D52C-3C1C-4076-A2CF-6509EC07C4F9}"/>
              </a:ext>
            </a:extLst>
          </p:cNvPr>
          <p:cNvSpPr/>
          <p:nvPr/>
        </p:nvSpPr>
        <p:spPr>
          <a:xfrm>
            <a:off x="10342549" y="5896622"/>
            <a:ext cx="521450" cy="164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3DCF8E-7115-4931-AB05-FE2F9916A55A}"/>
              </a:ext>
            </a:extLst>
          </p:cNvPr>
          <p:cNvSpPr txBox="1"/>
          <p:nvPr/>
        </p:nvSpPr>
        <p:spPr>
          <a:xfrm>
            <a:off x="10276494" y="5823041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643 °C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35C8F2-A951-4818-8D6A-96327879B19C}"/>
              </a:ext>
            </a:extLst>
          </p:cNvPr>
          <p:cNvSpPr/>
          <p:nvPr/>
        </p:nvSpPr>
        <p:spPr>
          <a:xfrm>
            <a:off x="2885106" y="3422663"/>
            <a:ext cx="521450" cy="164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7000D1-140B-4B9F-B048-AAF23E6D62BB}"/>
              </a:ext>
            </a:extLst>
          </p:cNvPr>
          <p:cNvSpPr txBox="1"/>
          <p:nvPr/>
        </p:nvSpPr>
        <p:spPr>
          <a:xfrm>
            <a:off x="2819051" y="3349082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627 °C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96EB2B-B44B-4EF4-92AC-9F9C622230E9}"/>
              </a:ext>
            </a:extLst>
          </p:cNvPr>
          <p:cNvSpPr/>
          <p:nvPr/>
        </p:nvSpPr>
        <p:spPr>
          <a:xfrm>
            <a:off x="1497850" y="1268993"/>
            <a:ext cx="521450" cy="164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D53F41-6539-41E5-9E23-2A203A13DA4C}"/>
              </a:ext>
            </a:extLst>
          </p:cNvPr>
          <p:cNvSpPr txBox="1"/>
          <p:nvPr/>
        </p:nvSpPr>
        <p:spPr>
          <a:xfrm>
            <a:off x="1431795" y="1195412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636 °C</a:t>
            </a:r>
          </a:p>
        </p:txBody>
      </p:sp>
    </p:spTree>
    <p:extLst>
      <p:ext uri="{BB962C8B-B14F-4D97-AF65-F5344CB8AC3E}">
        <p14:creationId xmlns:p14="http://schemas.microsoft.com/office/powerpoint/2010/main" val="1192673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36071" y="1597854"/>
            <a:ext cx="11827329" cy="4276065"/>
            <a:chOff x="136071" y="1597854"/>
            <a:chExt cx="11827329" cy="42760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71" y="1597854"/>
              <a:ext cx="6232674" cy="42667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43" y="1679970"/>
              <a:ext cx="5597757" cy="4193949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8333973" y="1217091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0345" y="1219217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7502" y="5230422"/>
            <a:ext cx="280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Colors are different samples</a:t>
            </a:r>
          </a:p>
        </p:txBody>
      </p:sp>
    </p:spTree>
    <p:extLst>
      <p:ext uri="{BB962C8B-B14F-4D97-AF65-F5344CB8AC3E}">
        <p14:creationId xmlns:p14="http://schemas.microsoft.com/office/powerpoint/2010/main" val="84189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5371" r="16548" b="6111"/>
          <a:stretch/>
        </p:blipFill>
        <p:spPr>
          <a:xfrm>
            <a:off x="4640975" y="0"/>
            <a:ext cx="42111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832A1-4C59-4A63-81AD-19364B84DA55}"/>
              </a:ext>
            </a:extLst>
          </p:cNvPr>
          <p:cNvSpPr txBox="1"/>
          <p:nvPr/>
        </p:nvSpPr>
        <p:spPr>
          <a:xfrm>
            <a:off x="10382530" y="6550223"/>
            <a:ext cx="1809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 from Irwin, 1994</a:t>
            </a:r>
          </a:p>
        </p:txBody>
      </p:sp>
    </p:spTree>
    <p:extLst>
      <p:ext uri="{BB962C8B-B14F-4D97-AF65-F5344CB8AC3E}">
        <p14:creationId xmlns:p14="http://schemas.microsoft.com/office/powerpoint/2010/main" val="2471893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811637"/>
              </p:ext>
            </p:extLst>
          </p:nvPr>
        </p:nvGraphicFramePr>
        <p:xfrm>
          <a:off x="246903" y="1749875"/>
          <a:ext cx="5806141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96959"/>
              </p:ext>
            </p:extLst>
          </p:nvPr>
        </p:nvGraphicFramePr>
        <p:xfrm>
          <a:off x="5948269" y="1749785"/>
          <a:ext cx="5806440" cy="3505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val 3"/>
          <p:cNvSpPr/>
          <p:nvPr/>
        </p:nvSpPr>
        <p:spPr>
          <a:xfrm>
            <a:off x="1188720" y="2035543"/>
            <a:ext cx="182880" cy="18288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12845" y="1962939"/>
            <a:ext cx="92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Gold Flat</a:t>
            </a:r>
          </a:p>
        </p:txBody>
      </p:sp>
      <p:sp>
        <p:nvSpPr>
          <p:cNvPr id="35" name="Oval 34"/>
          <p:cNvSpPr/>
          <p:nvPr/>
        </p:nvSpPr>
        <p:spPr>
          <a:xfrm>
            <a:off x="1188720" y="2321120"/>
            <a:ext cx="182880" cy="182880"/>
          </a:xfrm>
          <a:prstGeom prst="ellipse">
            <a:avLst/>
          </a:prstGeom>
          <a:solidFill>
            <a:srgbClr val="ED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12845" y="2248516"/>
            <a:ext cx="1495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Applegate River</a:t>
            </a:r>
          </a:p>
        </p:txBody>
      </p:sp>
    </p:spTree>
    <p:extLst>
      <p:ext uri="{BB962C8B-B14F-4D97-AF65-F5344CB8AC3E}">
        <p14:creationId xmlns:p14="http://schemas.microsoft.com/office/powerpoint/2010/main" val="295035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6BE0EE13-B1A5-4ABA-9E7E-0A53E90FA9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130598"/>
              </p:ext>
            </p:extLst>
          </p:nvPr>
        </p:nvGraphicFramePr>
        <p:xfrm>
          <a:off x="536643" y="801681"/>
          <a:ext cx="11118715" cy="620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1"/>
          <p:cNvSpPr txBox="1"/>
          <p:nvPr/>
        </p:nvSpPr>
        <p:spPr>
          <a:xfrm>
            <a:off x="3612693" y="776492"/>
            <a:ext cx="932234" cy="2821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Gold Flat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2572" y="1159451"/>
            <a:ext cx="14491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B9BD5"/>
                </a:solidFill>
              </a:rPr>
              <a:t>Ti-in-Zrn</a:t>
            </a:r>
          </a:p>
          <a:p>
            <a:r>
              <a:rPr lang="en-US" sz="1400" i="1" dirty="0">
                <a:solidFill>
                  <a:srgbClr val="5B9BD5"/>
                </a:solidFill>
              </a:rPr>
              <a:t>a</a:t>
            </a:r>
            <a:r>
              <a:rPr lang="en-US" sz="1400" dirty="0">
                <a:solidFill>
                  <a:srgbClr val="5B9BD5"/>
                </a:solidFill>
              </a:rPr>
              <a:t>TiO</a:t>
            </a:r>
            <a:r>
              <a:rPr lang="en-US" sz="1400" baseline="-25000" dirty="0">
                <a:solidFill>
                  <a:srgbClr val="5B9BD5"/>
                </a:solidFill>
              </a:rPr>
              <a:t>2</a:t>
            </a:r>
            <a:r>
              <a:rPr lang="en-US" sz="1400" dirty="0">
                <a:solidFill>
                  <a:srgbClr val="5B9BD5"/>
                </a:solidFill>
              </a:rPr>
              <a:t> = 1.0</a:t>
            </a:r>
          </a:p>
          <a:p>
            <a:r>
              <a:rPr lang="en-US" sz="1400" dirty="0">
                <a:solidFill>
                  <a:srgbClr val="5B9BD5"/>
                </a:solidFill>
              </a:rPr>
              <a:t>Ave = 626 ± 27 </a:t>
            </a:r>
            <a:r>
              <a:rPr lang="en-US" sz="1400" dirty="0">
                <a:solidFill>
                  <a:srgbClr val="5B9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>
                <a:solidFill>
                  <a:srgbClr val="5B9BD5"/>
                </a:solidFill>
              </a:rPr>
              <a:t>C</a:t>
            </a:r>
          </a:p>
          <a:p>
            <a:r>
              <a:rPr lang="en-US" sz="1400" dirty="0">
                <a:solidFill>
                  <a:srgbClr val="5B9BD5"/>
                </a:solidFill>
              </a:rPr>
              <a:t>n = 99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72574" y="1166136"/>
            <a:ext cx="14491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B9BD5"/>
                </a:solidFill>
              </a:rPr>
              <a:t>Ti-in-Zrn </a:t>
            </a:r>
          </a:p>
          <a:p>
            <a:r>
              <a:rPr lang="en-US" sz="1400" i="1" dirty="0">
                <a:solidFill>
                  <a:srgbClr val="5B9BD5"/>
                </a:solidFill>
              </a:rPr>
              <a:t>a</a:t>
            </a:r>
            <a:r>
              <a:rPr lang="en-US" sz="1400" dirty="0">
                <a:solidFill>
                  <a:srgbClr val="5B9BD5"/>
                </a:solidFill>
              </a:rPr>
              <a:t>TiO</a:t>
            </a:r>
            <a:r>
              <a:rPr lang="en-US" sz="1400" baseline="-25000" dirty="0">
                <a:solidFill>
                  <a:srgbClr val="5B9BD5"/>
                </a:solidFill>
              </a:rPr>
              <a:t>2</a:t>
            </a:r>
            <a:r>
              <a:rPr lang="en-US" sz="1400" dirty="0">
                <a:solidFill>
                  <a:srgbClr val="5B9BD5"/>
                </a:solidFill>
              </a:rPr>
              <a:t> = 0.5</a:t>
            </a:r>
          </a:p>
          <a:p>
            <a:r>
              <a:rPr lang="en-US" sz="1400" dirty="0">
                <a:solidFill>
                  <a:srgbClr val="5B9BD5"/>
                </a:solidFill>
              </a:rPr>
              <a:t>Ave = 655 ± 18 </a:t>
            </a:r>
            <a:r>
              <a:rPr lang="en-US" sz="1400" dirty="0">
                <a:solidFill>
                  <a:srgbClr val="5B9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>
                <a:solidFill>
                  <a:srgbClr val="5B9BD5"/>
                </a:solidFill>
              </a:rPr>
              <a:t>C</a:t>
            </a:r>
          </a:p>
          <a:p>
            <a:r>
              <a:rPr lang="en-US" sz="1400" dirty="0">
                <a:solidFill>
                  <a:srgbClr val="5B9BD5"/>
                </a:solidFill>
              </a:rPr>
              <a:t>n = 56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28228" y="1173496"/>
            <a:ext cx="14491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Zrn</a:t>
            </a:r>
            <a:r>
              <a:rPr lang="en-US" sz="1400" dirty="0">
                <a:solidFill>
                  <a:srgbClr val="FF0000"/>
                </a:solidFill>
              </a:rPr>
              <a:t> Saturation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Ave = 598 ± 33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>
                <a:solidFill>
                  <a:srgbClr val="FF0000"/>
                </a:solidFill>
              </a:rPr>
              <a:t>C</a:t>
            </a:r>
          </a:p>
          <a:p>
            <a:r>
              <a:rPr lang="en-US" sz="1400" dirty="0">
                <a:solidFill>
                  <a:srgbClr val="FF0000"/>
                </a:solidFill>
              </a:rPr>
              <a:t>n = 11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03064" y="1166136"/>
            <a:ext cx="14491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Zrn</a:t>
            </a:r>
            <a:r>
              <a:rPr lang="en-US" sz="1400" dirty="0">
                <a:solidFill>
                  <a:srgbClr val="FF0000"/>
                </a:solidFill>
              </a:rPr>
              <a:t> Saturation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Ave = 646 ± 23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400" dirty="0">
                <a:solidFill>
                  <a:srgbClr val="FF0000"/>
                </a:solidFill>
              </a:rPr>
              <a:t>C</a:t>
            </a:r>
          </a:p>
          <a:p>
            <a:r>
              <a:rPr lang="en-US" sz="1400" dirty="0">
                <a:solidFill>
                  <a:srgbClr val="FF0000"/>
                </a:solidFill>
              </a:rPr>
              <a:t>n = 5</a:t>
            </a:r>
          </a:p>
        </p:txBody>
      </p:sp>
      <p:sp>
        <p:nvSpPr>
          <p:cNvPr id="43" name="TextBox 1"/>
          <p:cNvSpPr txBox="1"/>
          <p:nvPr/>
        </p:nvSpPr>
        <p:spPr>
          <a:xfrm>
            <a:off x="8021753" y="771263"/>
            <a:ext cx="1481847" cy="2821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Applegate 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34780"/>
            <a:ext cx="3351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Ti-in-</a:t>
            </a:r>
            <a:r>
              <a:rPr lang="en-US" sz="1400" dirty="0" err="1"/>
              <a:t>Zrn</a:t>
            </a:r>
            <a:r>
              <a:rPr lang="en-US" sz="1400" dirty="0"/>
              <a:t>: Ferry and Watson, 2007</a:t>
            </a:r>
          </a:p>
          <a:p>
            <a:r>
              <a:rPr lang="en-US" sz="1400" dirty="0" err="1"/>
              <a:t>Zrn</a:t>
            </a:r>
            <a:r>
              <a:rPr lang="en-US" sz="1400" dirty="0"/>
              <a:t> saturation: Watson and Harrison, 1983</a:t>
            </a:r>
          </a:p>
        </p:txBody>
      </p:sp>
    </p:spTree>
    <p:extLst>
      <p:ext uri="{BB962C8B-B14F-4D97-AF65-F5344CB8AC3E}">
        <p14:creationId xmlns:p14="http://schemas.microsoft.com/office/powerpoint/2010/main" val="816068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ACF93-51CB-49BB-A0BD-E96765F30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5543" y="120693"/>
            <a:ext cx="7982857" cy="6665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92D38-E556-420E-A924-0105A7D4ACE1}"/>
              </a:ext>
            </a:extLst>
          </p:cNvPr>
          <p:cNvSpPr txBox="1"/>
          <p:nvPr/>
        </p:nvSpPr>
        <p:spPr>
          <a:xfrm>
            <a:off x="8930658" y="6583418"/>
            <a:ext cx="3261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Modified from Lambert and Wyllie (1972).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E024E-46ED-4BC2-9544-9F577A2FF347}"/>
              </a:ext>
            </a:extLst>
          </p:cNvPr>
          <p:cNvSpPr txBox="1"/>
          <p:nvPr/>
        </p:nvSpPr>
        <p:spPr>
          <a:xfrm>
            <a:off x="3835467" y="1905000"/>
            <a:ext cx="1168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Wet Solidus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1A8B3D-4B8F-4EEE-9A2F-BA5381701E6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5003800" y="1612901"/>
            <a:ext cx="1063171" cy="461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68D12E-F114-48D1-8F83-B27932530491}"/>
              </a:ext>
            </a:extLst>
          </p:cNvPr>
          <p:cNvSpPr txBox="1"/>
          <p:nvPr/>
        </p:nvSpPr>
        <p:spPr>
          <a:xfrm>
            <a:off x="8753961" y="3273774"/>
            <a:ext cx="1115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Dry Solidus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79409F-A0A9-4DAC-974E-F34AECE1A9F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658100" y="3443051"/>
            <a:ext cx="1095861" cy="824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842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912" y="1875354"/>
            <a:ext cx="6242388" cy="4300538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46" y="1690688"/>
            <a:ext cx="6229322" cy="4574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CA-ID-TIMS </a:t>
            </a:r>
            <a:r>
              <a:rPr lang="en-US" baseline="30000" dirty="0"/>
              <a:t>206</a:t>
            </a:r>
            <a:r>
              <a:rPr lang="en-US" dirty="0"/>
              <a:t>Pb/</a:t>
            </a:r>
            <a:r>
              <a:rPr lang="en-US" baseline="30000" dirty="0"/>
              <a:t>238</a:t>
            </a:r>
            <a:r>
              <a:rPr lang="en-US" dirty="0"/>
              <a:t>U ages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23744" y="1506022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Flat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131" y="1506022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1903" y="5734673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154.92 ± 0.24 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4322" y="570084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157.10 ± 0.30 Ma</a:t>
            </a:r>
          </a:p>
        </p:txBody>
      </p:sp>
    </p:spTree>
    <p:extLst>
      <p:ext uri="{BB962C8B-B14F-4D97-AF65-F5344CB8AC3E}">
        <p14:creationId xmlns:p14="http://schemas.microsoft.com/office/powerpoint/2010/main" val="215108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197" y="1879600"/>
            <a:ext cx="11981606" cy="421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" y="1879600"/>
            <a:ext cx="1203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Rogue-Chetco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8700" y="2033488"/>
            <a:ext cx="1429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Galice 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7483" y="2787431"/>
            <a:ext cx="162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Josephine Ophiolite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2525821"/>
            <a:ext cx="1493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Rattlesnake Creek</a:t>
            </a:r>
          </a:p>
          <a:p>
            <a:pPr algn="ctr"/>
            <a:r>
              <a:rPr lang="en-US" sz="1400" dirty="0"/>
              <a:t>terrane</a:t>
            </a:r>
          </a:p>
        </p:txBody>
      </p:sp>
      <p:sp>
        <p:nvSpPr>
          <p:cNvPr id="14" name="TextBox 13"/>
          <p:cNvSpPr txBox="1"/>
          <p:nvPr/>
        </p:nvSpPr>
        <p:spPr>
          <a:xfrm rot="1903763">
            <a:off x="6122431" y="4000500"/>
            <a:ext cx="2015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Condrey Mountain Schist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0359" y="2371933"/>
            <a:ext cx="1410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Western Hayfork</a:t>
            </a:r>
          </a:p>
          <a:p>
            <a:pPr algn="ctr"/>
            <a:r>
              <a:rPr lang="en-US" sz="1400" dirty="0"/>
              <a:t>terrane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15600" y="1694825"/>
            <a:ext cx="133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Eastern Hayfork</a:t>
            </a:r>
          </a:p>
          <a:p>
            <a:pPr algn="ctr"/>
            <a:r>
              <a:rPr lang="en-US" sz="1400" dirty="0"/>
              <a:t>terrane</a:t>
            </a: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11184886" y="2218045"/>
            <a:ext cx="158082" cy="307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43604">
            <a:off x="8253475" y="5172995"/>
            <a:ext cx="148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Metasedimentary unit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83899" y="3381430"/>
            <a:ext cx="731520" cy="382268"/>
            <a:chOff x="695963" y="3985450"/>
            <a:chExt cx="731520" cy="382268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695963" y="4367718"/>
              <a:ext cx="7315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3682" y="3985450"/>
              <a:ext cx="6760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Trench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652041" y="1668255"/>
            <a:ext cx="161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Wooley Creek</a:t>
            </a:r>
          </a:p>
          <a:p>
            <a:pPr algn="ctr"/>
            <a:r>
              <a:rPr lang="en-US" sz="1400" dirty="0"/>
              <a:t>Suite (168–157 Ma)</a:t>
            </a: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8443122" y="2191475"/>
            <a:ext cx="18436" cy="990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2"/>
          </p:cNvCxnSpPr>
          <p:nvPr/>
        </p:nvCxnSpPr>
        <p:spPr>
          <a:xfrm>
            <a:off x="8461558" y="2191475"/>
            <a:ext cx="873857" cy="821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5" idx="2"/>
          </p:cNvCxnSpPr>
          <p:nvPr/>
        </p:nvCxnSpPr>
        <p:spPr>
          <a:xfrm>
            <a:off x="8461558" y="2191475"/>
            <a:ext cx="1741572" cy="975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752B71E-5F27-441F-A9D7-A77BAAB046CF}"/>
              </a:ext>
            </a:extLst>
          </p:cNvPr>
          <p:cNvSpPr txBox="1"/>
          <p:nvPr/>
        </p:nvSpPr>
        <p:spPr>
          <a:xfrm>
            <a:off x="590483" y="691330"/>
            <a:ext cx="311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Nevadan Orogeny: 157-150 Ma</a:t>
            </a:r>
          </a:p>
        </p:txBody>
      </p:sp>
    </p:spTree>
    <p:extLst>
      <p:ext uri="{BB962C8B-B14F-4D97-AF65-F5344CB8AC3E}">
        <p14:creationId xmlns:p14="http://schemas.microsoft.com/office/powerpoint/2010/main" val="44806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A07824D-97E8-4774-86A7-16DAD6752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7801"/>
            <a:ext cx="7772400" cy="6473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A756D-7086-46CF-A534-97A8F1F6D640}"/>
              </a:ext>
            </a:extLst>
          </p:cNvPr>
          <p:cNvSpPr txBox="1"/>
          <p:nvPr/>
        </p:nvSpPr>
        <p:spPr>
          <a:xfrm>
            <a:off x="9764412" y="6550223"/>
            <a:ext cx="2427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Modified from Chapman, 2016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C6C40-5A0A-4961-8D59-263814C8EB8F}"/>
              </a:ext>
            </a:extLst>
          </p:cNvPr>
          <p:cNvSpPr/>
          <p:nvPr/>
        </p:nvSpPr>
        <p:spPr>
          <a:xfrm>
            <a:off x="3749040" y="1691640"/>
            <a:ext cx="9601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25126-47DD-48CA-820B-41904826081D}"/>
              </a:ext>
            </a:extLst>
          </p:cNvPr>
          <p:cNvSpPr/>
          <p:nvPr/>
        </p:nvSpPr>
        <p:spPr>
          <a:xfrm>
            <a:off x="8366760" y="1619250"/>
            <a:ext cx="960120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26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Inverse metamorphic gradient recorded near boundary between the Gold Flat amphibolite and Condrey Mountain Schist</a:t>
            </a:r>
          </a:p>
          <a:p>
            <a:r>
              <a:rPr lang="en-US" dirty="0"/>
              <a:t>Titanium-in-zircon and zircon saturation thermometry provide support that the leucosomes did not travel far from their sources</a:t>
            </a:r>
          </a:p>
          <a:p>
            <a:r>
              <a:rPr lang="en-US" dirty="0"/>
              <a:t>Zircon in the </a:t>
            </a:r>
            <a:r>
              <a:rPr lang="en-US" dirty="0" err="1"/>
              <a:t>RCt</a:t>
            </a:r>
            <a:r>
              <a:rPr lang="en-US" dirty="0"/>
              <a:t> crystallized at </a:t>
            </a:r>
            <a:r>
              <a:rPr lang="en-US"/>
              <a:t>~630-660 </a:t>
            </a:r>
            <a:r>
              <a:rPr lang="en-US" dirty="0"/>
              <a:t>°C</a:t>
            </a:r>
          </a:p>
          <a:p>
            <a:r>
              <a:rPr lang="en-US" dirty="0"/>
              <a:t>Zircon from leucosomes record separate ages of melting, 157.10 ± 0.30 Ma at Applegate River and 154.92 ± 0.24 Ma at Gold Flat</a:t>
            </a:r>
          </a:p>
          <a:p>
            <a:r>
              <a:rPr lang="en-US" dirty="0"/>
              <a:t>Thrusting of the CMS under the RCt provided enough fluids for the RCt to partially melt</a:t>
            </a:r>
          </a:p>
          <a:p>
            <a:r>
              <a:rPr lang="en-US" dirty="0"/>
              <a:t>It is possible that initiation of the Nevadan orogeny began as the CMS was thrust under the RCt at 157 Ma</a:t>
            </a:r>
          </a:p>
        </p:txBody>
      </p:sp>
    </p:spTree>
    <p:extLst>
      <p:ext uri="{BB962C8B-B14F-4D97-AF65-F5344CB8AC3E}">
        <p14:creationId xmlns:p14="http://schemas.microsoft.com/office/powerpoint/2010/main" val="403032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61" t="3228" r="2381" b="3995"/>
          <a:stretch/>
        </p:blipFill>
        <p:spPr>
          <a:xfrm>
            <a:off x="155623" y="824948"/>
            <a:ext cx="11954610" cy="5966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9024" y="6483548"/>
            <a:ext cx="2637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Modified from Hacker et al., 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623" y="715617"/>
            <a:ext cx="2478247" cy="49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38612" y="754282"/>
            <a:ext cx="2478247" cy="49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9024" y="1020406"/>
            <a:ext cx="183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Relamination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5162" y="1020406"/>
            <a:ext cx="153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Subcretion</a:t>
            </a:r>
          </a:p>
        </p:txBody>
      </p:sp>
    </p:spTree>
    <p:extLst>
      <p:ext uri="{BB962C8B-B14F-4D97-AF65-F5344CB8AC3E}">
        <p14:creationId xmlns:p14="http://schemas.microsoft.com/office/powerpoint/2010/main" val="29544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5371" r="16548" b="6111"/>
          <a:stretch/>
        </p:blipFill>
        <p:spPr>
          <a:xfrm>
            <a:off x="4640975" y="0"/>
            <a:ext cx="421119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28189" y="2047673"/>
            <a:ext cx="1186774" cy="16342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832A1-4C59-4A63-81AD-19364B84DA55}"/>
              </a:ext>
            </a:extLst>
          </p:cNvPr>
          <p:cNvSpPr txBox="1"/>
          <p:nvPr/>
        </p:nvSpPr>
        <p:spPr>
          <a:xfrm>
            <a:off x="10382530" y="6550223"/>
            <a:ext cx="1809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 from Irwin, 1994</a:t>
            </a:r>
          </a:p>
        </p:txBody>
      </p:sp>
    </p:spTree>
    <p:extLst>
      <p:ext uri="{BB962C8B-B14F-4D97-AF65-F5344CB8AC3E}">
        <p14:creationId xmlns:p14="http://schemas.microsoft.com/office/powerpoint/2010/main" val="8819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23" y="1016000"/>
            <a:ext cx="9114717" cy="40767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870200"/>
            <a:ext cx="3290149" cy="398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1750" y="6550223"/>
            <a:ext cx="255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Modified from Gates et al.,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7562" y="278830"/>
            <a:ext cx="2290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Condrey Mountain Dome</a:t>
            </a:r>
          </a:p>
          <a:p>
            <a:pPr algn="ctr"/>
            <a:r>
              <a:rPr lang="en-US" sz="1600" dirty="0"/>
              <a:t>interior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597" y="273067"/>
            <a:ext cx="2290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Condrey Mountain Dome</a:t>
            </a:r>
          </a:p>
          <a:p>
            <a:pPr algn="ctr"/>
            <a:r>
              <a:rPr lang="en-US" sz="1600" dirty="0"/>
              <a:t>exterior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9436" y="933148"/>
            <a:ext cx="167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Rattlesnake Creek</a:t>
            </a:r>
          </a:p>
          <a:p>
            <a:pPr algn="ctr"/>
            <a:r>
              <a:rPr lang="en-US" sz="1600" dirty="0"/>
              <a:t>terrane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4431" y="1645098"/>
            <a:ext cx="1584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Western Hayfork</a:t>
            </a:r>
          </a:p>
          <a:p>
            <a:pPr algn="ctr"/>
            <a:r>
              <a:rPr lang="en-US" sz="1600" dirty="0"/>
              <a:t>terrane</a:t>
            </a:r>
          </a:p>
        </p:txBody>
      </p:sp>
      <p:cxnSp>
        <p:nvCxnSpPr>
          <p:cNvPr id="5" name="Straight Arrow Connector 4"/>
          <p:cNvCxnSpPr>
            <a:stCxn id="10" idx="2"/>
          </p:cNvCxnSpPr>
          <p:nvPr/>
        </p:nvCxnSpPr>
        <p:spPr>
          <a:xfrm flipH="1">
            <a:off x="5062832" y="1517923"/>
            <a:ext cx="153692" cy="330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</p:cNvCxnSpPr>
          <p:nvPr/>
        </p:nvCxnSpPr>
        <p:spPr>
          <a:xfrm flipH="1">
            <a:off x="7165142" y="857842"/>
            <a:ext cx="229769" cy="7947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</p:cNvCxnSpPr>
          <p:nvPr/>
        </p:nvCxnSpPr>
        <p:spPr>
          <a:xfrm flipH="1">
            <a:off x="9343529" y="863605"/>
            <a:ext cx="439347" cy="948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094304" y="2027583"/>
            <a:ext cx="367748" cy="188843"/>
          </a:xfrm>
          <a:prstGeom prst="rect">
            <a:avLst/>
          </a:prstGeom>
          <a:solidFill>
            <a:srgbClr val="A8E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1041" y="1812287"/>
            <a:ext cx="367748" cy="188843"/>
          </a:xfrm>
          <a:prstGeom prst="rect">
            <a:avLst/>
          </a:prstGeom>
          <a:solidFill>
            <a:srgbClr val="A8B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00060" y="1933161"/>
            <a:ext cx="367748" cy="188843"/>
          </a:xfrm>
          <a:prstGeom prst="rect">
            <a:avLst/>
          </a:prstGeom>
          <a:solidFill>
            <a:srgbClr val="A5C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4019" y="2122004"/>
            <a:ext cx="371476" cy="159234"/>
          </a:xfrm>
          <a:prstGeom prst="rect">
            <a:avLst/>
          </a:prstGeom>
          <a:solidFill>
            <a:srgbClr val="A5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9591205">
            <a:off x="4953538" y="2258498"/>
            <a:ext cx="587875" cy="100126"/>
          </a:xfrm>
          <a:prstGeom prst="rect">
            <a:avLst/>
          </a:prstGeom>
          <a:solidFill>
            <a:srgbClr val="A5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1" idx="3"/>
          </p:cNvCxnSpPr>
          <p:nvPr/>
        </p:nvCxnSpPr>
        <p:spPr>
          <a:xfrm>
            <a:off x="3348712" y="1937486"/>
            <a:ext cx="451348" cy="1845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67D10F-E11F-4E06-9722-39F311BAB826}"/>
              </a:ext>
            </a:extLst>
          </p:cNvPr>
          <p:cNvSpPr/>
          <p:nvPr/>
        </p:nvSpPr>
        <p:spPr>
          <a:xfrm>
            <a:off x="5442370" y="1600774"/>
            <a:ext cx="186906" cy="10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1750" y="6550223"/>
            <a:ext cx="255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Modified from Gates et al., 2019</a:t>
            </a:r>
          </a:p>
        </p:txBody>
      </p:sp>
      <p:pic>
        <p:nvPicPr>
          <p:cNvPr id="48" name="Content Placeholder 7">
            <a:extLst>
              <a:ext uri="{FF2B5EF4-FFF2-40B4-BE49-F238E27FC236}">
                <a16:creationId xmlns:a16="http://schemas.microsoft.com/office/drawing/2014/main" id="{16EC250D-9052-4F50-A8C6-5D860792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2"/>
            <a:ext cx="5654040" cy="685293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45538B7-743D-49B6-AD6D-73583F80C3B1}"/>
              </a:ext>
            </a:extLst>
          </p:cNvPr>
          <p:cNvSpPr/>
          <p:nvPr/>
        </p:nvSpPr>
        <p:spPr>
          <a:xfrm>
            <a:off x="2306540" y="622521"/>
            <a:ext cx="367748" cy="188843"/>
          </a:xfrm>
          <a:prstGeom prst="rect">
            <a:avLst/>
          </a:prstGeom>
          <a:solidFill>
            <a:srgbClr val="A5C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12353DD-8258-48D5-8B67-F8F801AB07A2}"/>
              </a:ext>
            </a:extLst>
          </p:cNvPr>
          <p:cNvSpPr/>
          <p:nvPr/>
        </p:nvSpPr>
        <p:spPr>
          <a:xfrm>
            <a:off x="1360161" y="2286288"/>
            <a:ext cx="367748" cy="188843"/>
          </a:xfrm>
          <a:prstGeom prst="rect">
            <a:avLst/>
          </a:prstGeom>
          <a:solidFill>
            <a:srgbClr val="A8B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F381EF-A4C7-4552-8AA8-AC6AD2938AAE}"/>
              </a:ext>
            </a:extLst>
          </p:cNvPr>
          <p:cNvSpPr/>
          <p:nvPr/>
        </p:nvSpPr>
        <p:spPr>
          <a:xfrm>
            <a:off x="4652001" y="1774091"/>
            <a:ext cx="367748" cy="188843"/>
          </a:xfrm>
          <a:prstGeom prst="rect">
            <a:avLst/>
          </a:prstGeom>
          <a:solidFill>
            <a:srgbClr val="A8B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E014E61-49B2-44B6-A836-78B831CE2C52}"/>
              </a:ext>
            </a:extLst>
          </p:cNvPr>
          <p:cNvSpPr/>
          <p:nvPr/>
        </p:nvSpPr>
        <p:spPr>
          <a:xfrm>
            <a:off x="2490414" y="5806728"/>
            <a:ext cx="367748" cy="188843"/>
          </a:xfrm>
          <a:prstGeom prst="rect">
            <a:avLst/>
          </a:prstGeom>
          <a:solidFill>
            <a:srgbClr val="A8B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A29425-7E6A-4E86-9ED2-C88A8FA223BB}"/>
              </a:ext>
            </a:extLst>
          </p:cNvPr>
          <p:cNvSpPr/>
          <p:nvPr/>
        </p:nvSpPr>
        <p:spPr>
          <a:xfrm>
            <a:off x="231877" y="1734378"/>
            <a:ext cx="367748" cy="188844"/>
          </a:xfrm>
          <a:prstGeom prst="rect">
            <a:avLst/>
          </a:prstGeom>
          <a:solidFill>
            <a:srgbClr val="A5C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0D5C29-7C2F-4594-B5FA-D2CB7A79BA38}"/>
              </a:ext>
            </a:extLst>
          </p:cNvPr>
          <p:cNvSpPr/>
          <p:nvPr/>
        </p:nvSpPr>
        <p:spPr>
          <a:xfrm>
            <a:off x="1360161" y="4154805"/>
            <a:ext cx="367748" cy="188843"/>
          </a:xfrm>
          <a:prstGeom prst="rect">
            <a:avLst/>
          </a:prstGeom>
          <a:solidFill>
            <a:srgbClr val="A5C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7006BD6-0E33-41FC-99EF-2D26ECA51FE0}"/>
              </a:ext>
            </a:extLst>
          </p:cNvPr>
          <p:cNvSpPr/>
          <p:nvPr/>
        </p:nvSpPr>
        <p:spPr>
          <a:xfrm>
            <a:off x="3800060" y="4343648"/>
            <a:ext cx="367748" cy="188843"/>
          </a:xfrm>
          <a:prstGeom prst="rect">
            <a:avLst/>
          </a:prstGeom>
          <a:solidFill>
            <a:srgbClr val="9BD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D45F8EB-9D43-4ECC-8C47-D0EFAC96066D}"/>
              </a:ext>
            </a:extLst>
          </p:cNvPr>
          <p:cNvSpPr/>
          <p:nvPr/>
        </p:nvSpPr>
        <p:spPr>
          <a:xfrm>
            <a:off x="2068000" y="6361380"/>
            <a:ext cx="367748" cy="188843"/>
          </a:xfrm>
          <a:prstGeom prst="rect">
            <a:avLst/>
          </a:prstGeom>
          <a:solidFill>
            <a:srgbClr val="9BD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A5FDD4-EC2C-465F-9538-800F20DEB5B2}"/>
              </a:ext>
            </a:extLst>
          </p:cNvPr>
          <p:cNvSpPr txBox="1"/>
          <p:nvPr/>
        </p:nvSpPr>
        <p:spPr>
          <a:xfrm>
            <a:off x="1969159" y="455332"/>
            <a:ext cx="1410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Western Hayfork</a:t>
            </a:r>
          </a:p>
          <a:p>
            <a:pPr algn="ctr"/>
            <a:r>
              <a:rPr lang="en-US" sz="1400" dirty="0"/>
              <a:t>terrane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A95E34-B21D-4E24-8927-2C257DDB667A}"/>
              </a:ext>
            </a:extLst>
          </p:cNvPr>
          <p:cNvSpPr txBox="1"/>
          <p:nvPr/>
        </p:nvSpPr>
        <p:spPr>
          <a:xfrm>
            <a:off x="3637246" y="5872186"/>
            <a:ext cx="133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Eastern Hayfork</a:t>
            </a:r>
          </a:p>
          <a:p>
            <a:pPr algn="ctr"/>
            <a:r>
              <a:rPr lang="en-US" sz="1400" dirty="0"/>
              <a:t>terrane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7BEE73-3DF9-4FE9-886D-B5612F4A0EBF}"/>
              </a:ext>
            </a:extLst>
          </p:cNvPr>
          <p:cNvSpPr txBox="1"/>
          <p:nvPr/>
        </p:nvSpPr>
        <p:spPr>
          <a:xfrm>
            <a:off x="1038704" y="1661612"/>
            <a:ext cx="1493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Rattlesnake Creek</a:t>
            </a:r>
          </a:p>
          <a:p>
            <a:pPr algn="ctr"/>
            <a:r>
              <a:rPr lang="en-US" sz="1400" dirty="0"/>
              <a:t>terrane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5AF5F19-36CC-43E8-AABD-7C42939A4C8E}"/>
              </a:ext>
            </a:extLst>
          </p:cNvPr>
          <p:cNvSpPr/>
          <p:nvPr/>
        </p:nvSpPr>
        <p:spPr>
          <a:xfrm>
            <a:off x="2674288" y="1606863"/>
            <a:ext cx="367748" cy="18884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6602C78-C55D-4F7B-A4D9-8A5860D8EF2A}"/>
              </a:ext>
            </a:extLst>
          </p:cNvPr>
          <p:cNvSpPr txBox="1"/>
          <p:nvPr/>
        </p:nvSpPr>
        <p:spPr>
          <a:xfrm>
            <a:off x="4672646" y="1487929"/>
            <a:ext cx="155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Condrey Mountain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83C0263-670E-41A7-BABB-012612E25233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3637246" y="1795706"/>
            <a:ext cx="1811735" cy="886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9961760-2D44-4024-B5A4-5E0BE9B7FF0E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3963538" y="4343648"/>
            <a:ext cx="342994" cy="1528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1487BD0-72F3-4DE9-92BC-58F9348B4626}"/>
              </a:ext>
            </a:extLst>
          </p:cNvPr>
          <p:cNvCxnSpPr>
            <a:cxnSpLocks/>
            <a:stCxn id="58" idx="1"/>
            <a:endCxn id="56" idx="2"/>
          </p:cNvCxnSpPr>
          <p:nvPr/>
        </p:nvCxnSpPr>
        <p:spPr>
          <a:xfrm flipH="1">
            <a:off x="2251874" y="6133796"/>
            <a:ext cx="1385372" cy="416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292A2E6-EB65-4259-A5AF-9464AED6BE95}"/>
              </a:ext>
            </a:extLst>
          </p:cNvPr>
          <p:cNvSpPr/>
          <p:nvPr/>
        </p:nvSpPr>
        <p:spPr>
          <a:xfrm>
            <a:off x="2795630" y="4560939"/>
            <a:ext cx="286162" cy="2861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2BD6EDB-62D4-44A6-B518-37D95F5F3F86}"/>
              </a:ext>
            </a:extLst>
          </p:cNvPr>
          <p:cNvSpPr/>
          <p:nvPr/>
        </p:nvSpPr>
        <p:spPr>
          <a:xfrm>
            <a:off x="2798942" y="1509544"/>
            <a:ext cx="286162" cy="2861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7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6488668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28600"/>
            <a:ext cx="92583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8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6488668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28600"/>
            <a:ext cx="92583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6488668"/>
            <a:ext cx="16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Applegate 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28600"/>
            <a:ext cx="92583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3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662</Words>
  <Application>Microsoft Office PowerPoint</Application>
  <PresentationFormat>Widescreen</PresentationFormat>
  <Paragraphs>168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Evidence for the initiation of the Nevadan orogeny from partial melting of Rattlesnake Creek amphibolite, Klamath Mountains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CA-ID-TIMS 206Pb/238U ages 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 for the initiation of the Nevadan orogeny from partial melting of Rattlesnake Creek amphibolite, Klamath Mountains</dc:title>
  <dc:creator>Shane Dailey</dc:creator>
  <cp:lastModifiedBy>Shane Dailey</cp:lastModifiedBy>
  <cp:revision>184</cp:revision>
  <dcterms:created xsi:type="dcterms:W3CDTF">2019-09-09T14:13:06Z</dcterms:created>
  <dcterms:modified xsi:type="dcterms:W3CDTF">2019-09-24T13:45:44Z</dcterms:modified>
</cp:coreProperties>
</file>