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299" r:id="rId4"/>
    <p:sldId id="274" r:id="rId5"/>
    <p:sldId id="306" r:id="rId6"/>
    <p:sldId id="301" r:id="rId7"/>
    <p:sldId id="303" r:id="rId8"/>
    <p:sldId id="305" r:id="rId9"/>
    <p:sldId id="286" r:id="rId10"/>
    <p:sldId id="291" r:id="rId11"/>
    <p:sldId id="304" r:id="rId12"/>
    <p:sldId id="289" r:id="rId13"/>
    <p:sldId id="29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A79"/>
    <a:srgbClr val="9F5FCF"/>
    <a:srgbClr val="00A5FF"/>
    <a:srgbClr val="84AAD4"/>
    <a:srgbClr val="73AED3"/>
    <a:srgbClr val="425460"/>
    <a:srgbClr val="4C83C0"/>
    <a:srgbClr val="7CADDA"/>
    <a:srgbClr val="3864B2"/>
    <a:srgbClr val="75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4" autoAdjust="0"/>
    <p:restoredTop sz="94483" autoAdjust="0"/>
  </p:normalViewPr>
  <p:slideViewPr>
    <p:cSldViewPr snapToGrid="0">
      <p:cViewPr varScale="1">
        <p:scale>
          <a:sx n="106" d="100"/>
          <a:sy n="106" d="100"/>
        </p:scale>
        <p:origin x="10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385F-EA72-4B6F-986B-1299AD2FF775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86B20-7110-4BCC-ACE5-C24A5137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8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86B20-7110-4BCC-ACE5-C24A51377D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Normally on the dry side of the levee</a:t>
            </a:r>
            <a:r>
              <a:rPr lang="en-US" baseline="0" dirty="0" smtClean="0"/>
              <a:t> inundation would be less-so, however during this flood event, that was not observed.  Mention water sources per area (GW&gt;SW, upward flow at RFS and SW&gt;GW, downward flow at WIMU)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86B20-7110-4BCC-ACE5-C24A51377D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86B20-7110-4BCC-ACE5-C24A51377D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far, its clear (and agrees with hypothesis) that river control structures alter channel AND floodplain flow regimes in surface water and groundwater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86B20-7110-4BCC-ACE5-C24A51377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8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8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6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C452-D85E-4061-88DB-C84B2C7E316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92F3-4DD4-4FA4-A733-A01D165A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4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microsoft.com/office/2007/relationships/hdphoto" Target="../media/hdphoto2.wdp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1232" y="526817"/>
            <a:ext cx="6626893" cy="2244958"/>
          </a:xfrm>
        </p:spPr>
        <p:txBody>
          <a:bodyPr>
            <a:noAutofit/>
          </a:bodyPr>
          <a:lstStyle/>
          <a:p>
            <a:r>
              <a:rPr lang="en-US" sz="4000" dirty="0" smtClean="0"/>
              <a:t>Nitrogen Dynamics in </a:t>
            </a:r>
            <a:br>
              <a:rPr lang="en-US" sz="4000" dirty="0" smtClean="0"/>
            </a:br>
            <a:r>
              <a:rPr lang="en-US" sz="4000" dirty="0" smtClean="0"/>
              <a:t>Riverine Wetlands: </a:t>
            </a:r>
            <a:br>
              <a:rPr lang="en-US" sz="4000" dirty="0" smtClean="0"/>
            </a:br>
            <a:r>
              <a:rPr lang="en-US" sz="4000" dirty="0" smtClean="0"/>
              <a:t>An Emerging Case Study of the Upper Mississippi River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181" y="3208171"/>
            <a:ext cx="6925734" cy="14975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Joe Krienert, Liliana Lefticariu,</a:t>
            </a:r>
          </a:p>
          <a:p>
            <a:r>
              <a:rPr lang="en-US" sz="2800" dirty="0" smtClean="0"/>
              <a:t>Jonathan Remo, and Noah Scalero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390272" y="4735759"/>
            <a:ext cx="4199467" cy="580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Research Supported by </a:t>
            </a:r>
            <a:endParaRPr lang="en-US" baseline="4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469467" y="5207289"/>
            <a:ext cx="6011332" cy="1074727"/>
            <a:chOff x="5452534" y="5275022"/>
            <a:chExt cx="6011332" cy="1074727"/>
          </a:xfrm>
        </p:grpSpPr>
        <p:grpSp>
          <p:nvGrpSpPr>
            <p:cNvPr id="6" name="Group 5"/>
            <p:cNvGrpSpPr/>
            <p:nvPr/>
          </p:nvGrpSpPr>
          <p:grpSpPr>
            <a:xfrm>
              <a:off x="6824741" y="5275022"/>
              <a:ext cx="4639125" cy="1074727"/>
              <a:chOff x="6370918" y="4876800"/>
              <a:chExt cx="4954545" cy="11478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2158" y="4917427"/>
                <a:ext cx="953305" cy="95330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1738" y="4876800"/>
                <a:ext cx="1147800" cy="11478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607"/>
              <a:stretch/>
            </p:blipFill>
            <p:spPr>
              <a:xfrm>
                <a:off x="9669247" y="4894726"/>
                <a:ext cx="643106" cy="105619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0918" y="4940301"/>
                <a:ext cx="889000" cy="10795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2085" y="4965428"/>
                <a:ext cx="1003301" cy="963224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534" y="5411717"/>
              <a:ext cx="1449864" cy="895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5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64242" y="410194"/>
            <a:ext cx="4804147" cy="1937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2019 </a:t>
            </a:r>
            <a:r>
              <a:rPr lang="en-US" dirty="0" smtClean="0"/>
              <a:t>Flood   </a:t>
            </a:r>
          </a:p>
          <a:p>
            <a:r>
              <a:rPr lang="en-US" dirty="0" smtClean="0"/>
              <a:t>Hyetograph w/ Nitrate-Deposition </a:t>
            </a:r>
          </a:p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5800" y="2130249"/>
            <a:ext cx="3797300" cy="454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Sum of precipitation nitrate deposited per area </a:t>
            </a:r>
            <a:r>
              <a:rPr lang="en-US" dirty="0"/>
              <a:t>at </a:t>
            </a:r>
            <a:r>
              <a:rPr lang="en-US" dirty="0">
                <a:solidFill>
                  <a:srgbClr val="39941D"/>
                </a:solidFill>
              </a:rPr>
              <a:t>WIMU</a:t>
            </a:r>
            <a:r>
              <a:rPr lang="en-US" dirty="0"/>
              <a:t> was </a:t>
            </a:r>
            <a:r>
              <a:rPr lang="en-US" dirty="0" smtClean="0"/>
              <a:t>    &gt; than </a:t>
            </a:r>
            <a:r>
              <a:rPr lang="en-US" dirty="0" smtClean="0">
                <a:solidFill>
                  <a:srgbClr val="D67F00"/>
                </a:solidFill>
              </a:rPr>
              <a:t>RFS</a:t>
            </a:r>
            <a:r>
              <a:rPr lang="en-US" dirty="0" smtClean="0"/>
              <a:t> over 3 months.</a:t>
            </a:r>
          </a:p>
          <a:p>
            <a:pPr marL="574675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183 kg/ha </a:t>
            </a:r>
            <a:r>
              <a:rPr lang="en-US" dirty="0"/>
              <a:t>at </a:t>
            </a:r>
            <a:r>
              <a:rPr lang="en-US" dirty="0" smtClean="0">
                <a:solidFill>
                  <a:srgbClr val="39941D"/>
                </a:solidFill>
              </a:rPr>
              <a:t>WIMU</a:t>
            </a:r>
            <a:r>
              <a:rPr lang="en-US" dirty="0" smtClean="0"/>
              <a:t>  (</a:t>
            </a:r>
            <a:r>
              <a:rPr lang="el-GR" dirty="0" smtClean="0"/>
              <a:t>σ</a:t>
            </a:r>
            <a:r>
              <a:rPr lang="en-US" dirty="0" smtClean="0"/>
              <a:t> ± 35 kg/ha). </a:t>
            </a:r>
          </a:p>
          <a:p>
            <a:pPr marL="574675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149 </a:t>
            </a:r>
            <a:r>
              <a:rPr lang="en-US" dirty="0"/>
              <a:t>kg/ha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D67F00"/>
                </a:solidFill>
              </a:rPr>
              <a:t>RFS</a:t>
            </a: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l-GR" dirty="0"/>
              <a:t>σ</a:t>
            </a:r>
            <a:r>
              <a:rPr lang="en-US" dirty="0"/>
              <a:t> ± </a:t>
            </a:r>
            <a:r>
              <a:rPr lang="en-US" dirty="0" smtClean="0"/>
              <a:t>22 </a:t>
            </a:r>
            <a:r>
              <a:rPr lang="en-US" dirty="0"/>
              <a:t>kg/ha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04" y="307577"/>
            <a:ext cx="6029467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" y="1"/>
            <a:ext cx="727964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Geochemistry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83572" y="1171977"/>
            <a:ext cx="5988628" cy="5444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Nitrate (NO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) vs Oxygen Reductive Potential (ORP)</a:t>
            </a:r>
          </a:p>
          <a:p>
            <a:pPr marL="406400" lvl="1" indent="-292100">
              <a:spcBef>
                <a:spcPts val="45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Surface water to groundwater nitrate concentrations fell at </a:t>
            </a:r>
            <a:r>
              <a:rPr lang="en-US" sz="2800" dirty="0" smtClean="0">
                <a:solidFill>
                  <a:srgbClr val="39941D"/>
                </a:solidFill>
              </a:rPr>
              <a:t>WIMU</a:t>
            </a:r>
            <a:r>
              <a:rPr lang="en-US" sz="2800" dirty="0" smtClean="0"/>
              <a:t> (6.0 </a:t>
            </a:r>
            <a:r>
              <a:rPr lang="en-US" sz="2800" dirty="0"/>
              <a:t>to </a:t>
            </a:r>
            <a:r>
              <a:rPr lang="en-US" sz="2800" dirty="0" smtClean="0"/>
              <a:t>BDL, </a:t>
            </a:r>
            <a:r>
              <a:rPr lang="el-GR" sz="2800" dirty="0" smtClean="0"/>
              <a:t>σ</a:t>
            </a:r>
            <a:r>
              <a:rPr lang="en-US" sz="2800" dirty="0" smtClean="0"/>
              <a:t> </a:t>
            </a:r>
            <a:r>
              <a:rPr lang="en-US" sz="2800" dirty="0"/>
              <a:t>± 0.9 mg/L</a:t>
            </a:r>
            <a:r>
              <a:rPr lang="en-US" sz="2800" dirty="0" smtClean="0"/>
              <a:t>).</a:t>
            </a:r>
          </a:p>
          <a:p>
            <a:pPr marL="406400" lvl="1" indent="-292100">
              <a:spcBef>
                <a:spcPts val="45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Surface </a:t>
            </a:r>
            <a:r>
              <a:rPr lang="en-US" sz="2800" dirty="0"/>
              <a:t>water to groundwater nitrate concentrations </a:t>
            </a:r>
            <a:r>
              <a:rPr lang="en-US" sz="2800" dirty="0" smtClean="0"/>
              <a:t>rose at  </a:t>
            </a:r>
            <a:r>
              <a:rPr lang="en-US" sz="2800" dirty="0" smtClean="0">
                <a:solidFill>
                  <a:schemeClr val="accent2"/>
                </a:solidFill>
              </a:rPr>
              <a:t>RFS</a:t>
            </a:r>
            <a:r>
              <a:rPr lang="en-US" sz="2800" dirty="0" smtClean="0"/>
              <a:t> (</a:t>
            </a:r>
            <a:r>
              <a:rPr lang="en-US" sz="2800" dirty="0"/>
              <a:t>0.7 to </a:t>
            </a:r>
            <a:r>
              <a:rPr lang="en-US" sz="2800" dirty="0" smtClean="0"/>
              <a:t>1.3, </a:t>
            </a:r>
            <a:r>
              <a:rPr lang="el-GR" sz="2800" dirty="0" smtClean="0"/>
              <a:t>σ</a:t>
            </a:r>
            <a:r>
              <a:rPr lang="en-US" sz="2800" dirty="0" smtClean="0"/>
              <a:t> </a:t>
            </a:r>
            <a:r>
              <a:rPr lang="en-US" sz="2800" dirty="0"/>
              <a:t>± 0.3 </a:t>
            </a:r>
            <a:r>
              <a:rPr lang="en-US" sz="2800" dirty="0" smtClean="0"/>
              <a:t>mg/L).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74" y="734334"/>
            <a:ext cx="6407451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599" y="830714"/>
            <a:ext cx="4813301" cy="515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Nitrate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 </a:t>
            </a:r>
            <a:r>
              <a:rPr lang="el-GR" dirty="0" smtClean="0"/>
              <a:t>δ</a:t>
            </a:r>
            <a:r>
              <a:rPr lang="en-US" baseline="30000" dirty="0"/>
              <a:t>18</a:t>
            </a:r>
            <a:r>
              <a:rPr lang="en-US" dirty="0"/>
              <a:t>O/</a:t>
            </a:r>
            <a:r>
              <a:rPr lang="el-GR" dirty="0"/>
              <a:t>δ</a:t>
            </a:r>
            <a:r>
              <a:rPr lang="en-US" baseline="30000" dirty="0" smtClean="0"/>
              <a:t>15</a:t>
            </a:r>
            <a:r>
              <a:rPr lang="en-US" dirty="0" smtClean="0"/>
              <a:t>N Analysis from Apr - Jun 2019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500" dirty="0" smtClean="0"/>
              <a:t>All deep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WIMU </a:t>
            </a:r>
            <a:r>
              <a:rPr lang="en-US" sz="2500" dirty="0" smtClean="0"/>
              <a:t>groundwater samples   were BDL for </a:t>
            </a:r>
            <a:r>
              <a:rPr lang="en-US" sz="2500" dirty="0"/>
              <a:t>NO</a:t>
            </a:r>
            <a:r>
              <a:rPr lang="en-US" sz="2500" baseline="-25000" dirty="0" smtClean="0"/>
              <a:t>3</a:t>
            </a:r>
            <a:r>
              <a:rPr lang="en-US" sz="2500" baseline="30000" dirty="0" smtClean="0"/>
              <a:t>-</a:t>
            </a:r>
            <a:r>
              <a:rPr lang="en-US" sz="25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500" dirty="0" smtClean="0"/>
              <a:t>NO</a:t>
            </a:r>
            <a:r>
              <a:rPr lang="en-US" sz="2500" baseline="-25000" dirty="0" smtClean="0"/>
              <a:t>3</a:t>
            </a:r>
            <a:r>
              <a:rPr lang="en-US" sz="2500" baseline="30000" dirty="0" smtClean="0"/>
              <a:t>-</a:t>
            </a:r>
            <a:r>
              <a:rPr lang="en-US" sz="2500" dirty="0" smtClean="0"/>
              <a:t> present in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WIMU </a:t>
            </a:r>
            <a:r>
              <a:rPr lang="en-US" sz="2500" dirty="0" smtClean="0"/>
              <a:t>surface </a:t>
            </a:r>
            <a:r>
              <a:rPr lang="en-US" sz="2500" dirty="0"/>
              <a:t>water </a:t>
            </a:r>
            <a:r>
              <a:rPr lang="en-US" sz="2500" dirty="0" smtClean="0"/>
              <a:t>and </a:t>
            </a:r>
            <a:r>
              <a:rPr lang="en-US" sz="2500" dirty="0">
                <a:solidFill>
                  <a:srgbClr val="DB6413"/>
                </a:solidFill>
              </a:rPr>
              <a:t>RFS </a:t>
            </a:r>
            <a:r>
              <a:rPr lang="en-US" sz="2500" dirty="0" smtClean="0"/>
              <a:t>groundwater is </a:t>
            </a:r>
            <a:r>
              <a:rPr lang="en-US" sz="2500" dirty="0"/>
              <a:t>a product </a:t>
            </a:r>
            <a:r>
              <a:rPr lang="en-US" sz="2500" dirty="0" smtClean="0"/>
              <a:t>  of nitrification.</a:t>
            </a:r>
            <a:r>
              <a:rPr lang="en-US" sz="2500" b="1" dirty="0" smtClean="0">
                <a:solidFill>
                  <a:srgbClr val="DB6413"/>
                </a:solidFill>
              </a:rPr>
              <a:t> </a:t>
            </a:r>
            <a:endParaRPr lang="en-US" sz="2500" dirty="0" smtClean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75259" y="-10631"/>
            <a:ext cx="5078228" cy="101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5180724"/>
            <a:ext cx="42037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indent="-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UC Davis, (2019). </a:t>
            </a:r>
            <a:r>
              <a:rPr lang="en-US" sz="1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SIF</a:t>
            </a: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Laboratory Analysis.</a:t>
            </a:r>
          </a:p>
          <a:p>
            <a:pPr marL="400050" marR="0" indent="-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Kendall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C. 1998. </a:t>
            </a:r>
            <a:r>
              <a:rPr lang="en-US" sz="1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Isotope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tracers in catchment hydrology. </a:t>
            </a:r>
            <a:r>
              <a:rPr lang="en-US" sz="1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pp. 534–569.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indent="-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Moore, K., </a:t>
            </a: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2004. </a:t>
            </a:r>
            <a:r>
              <a:rPr lang="en-US" sz="14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en-US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Geochem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          21(6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): 1016-1029.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41" y="444472"/>
            <a:ext cx="6811485" cy="59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1144580"/>
            <a:ext cx="11176000" cy="2792420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3000" dirty="0" smtClean="0"/>
              <a:t>Inundation driven by surface water at </a:t>
            </a:r>
            <a:r>
              <a:rPr lang="en-US" sz="3000" dirty="0" smtClean="0">
                <a:solidFill>
                  <a:srgbClr val="46DA54"/>
                </a:solidFill>
              </a:rPr>
              <a:t>WIMU</a:t>
            </a:r>
            <a:r>
              <a:rPr lang="en-US" sz="3000" dirty="0"/>
              <a:t>, </a:t>
            </a:r>
            <a:r>
              <a:rPr lang="en-US" sz="3000" dirty="0" smtClean="0"/>
              <a:t>		            and groundwater </a:t>
            </a:r>
            <a:r>
              <a:rPr lang="en-US" sz="3000" dirty="0"/>
              <a:t>at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RFS</a:t>
            </a:r>
            <a:r>
              <a:rPr lang="en-US" sz="3000" dirty="0"/>
              <a:t>.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700" dirty="0" smtClean="0"/>
              <a:t>Duration at </a:t>
            </a:r>
            <a:r>
              <a:rPr lang="en-US" sz="2700" dirty="0">
                <a:solidFill>
                  <a:srgbClr val="46DA54"/>
                </a:solidFill>
              </a:rPr>
              <a:t>WIMU</a:t>
            </a:r>
            <a:r>
              <a:rPr lang="en-US" sz="2700" dirty="0" smtClean="0"/>
              <a:t> was &lt; than 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RFS</a:t>
            </a:r>
            <a:r>
              <a:rPr lang="en-US" sz="2700" dirty="0" smtClean="0"/>
              <a:t>.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700" dirty="0" smtClean="0"/>
              <a:t>Limbs at </a:t>
            </a:r>
            <a:r>
              <a:rPr lang="en-US" sz="2700" dirty="0" smtClean="0">
                <a:solidFill>
                  <a:srgbClr val="46DA54"/>
                </a:solidFill>
              </a:rPr>
              <a:t>WIMU</a:t>
            </a:r>
            <a:r>
              <a:rPr lang="en-US" sz="2700" dirty="0"/>
              <a:t> </a:t>
            </a:r>
            <a:r>
              <a:rPr lang="en-US" sz="2700" dirty="0" smtClean="0"/>
              <a:t>were steeper than at 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RFS</a:t>
            </a:r>
            <a:r>
              <a:rPr lang="en-US" sz="2700" dirty="0" smtClean="0"/>
              <a:t>. 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700" dirty="0" smtClean="0"/>
              <a:t>Vertical flow was downward at </a:t>
            </a:r>
            <a:r>
              <a:rPr lang="en-US" sz="2700" dirty="0" smtClean="0">
                <a:solidFill>
                  <a:srgbClr val="46DA54"/>
                </a:solidFill>
              </a:rPr>
              <a:t>WIMU</a:t>
            </a:r>
            <a:r>
              <a:rPr lang="en-US" sz="2700" dirty="0" smtClean="0"/>
              <a:t>, and upward at 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RFS</a:t>
            </a:r>
            <a:r>
              <a:rPr lang="en-US" sz="2700" dirty="0" smtClean="0"/>
              <a:t>.</a:t>
            </a:r>
            <a:endParaRPr lang="en-US" sz="2700" dirty="0"/>
          </a:p>
          <a:p>
            <a:pPr lvl="1">
              <a:spcBef>
                <a:spcPts val="1200"/>
              </a:spcBef>
              <a:buClr>
                <a:schemeClr val="tx1"/>
              </a:buClr>
            </a:pPr>
            <a:endParaRPr lang="en-US" sz="2500" dirty="0" smtClean="0"/>
          </a:p>
          <a:p>
            <a:pPr marL="457200" lvl="1" indent="0">
              <a:spcBef>
                <a:spcPts val="1200"/>
              </a:spcBef>
              <a:buClr>
                <a:schemeClr val="tx1"/>
              </a:buClr>
              <a:buNone/>
            </a:pPr>
            <a:endParaRPr lang="en-US" sz="25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58" y="-10631"/>
            <a:ext cx="10411951" cy="101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  <a:r>
              <a:rPr lang="en-US" baseline="-25000" dirty="0" smtClean="0"/>
              <a:t>(After</a:t>
            </a:r>
            <a:r>
              <a:rPr lang="en-US" dirty="0" smtClean="0"/>
              <a:t> </a:t>
            </a:r>
            <a:r>
              <a:rPr lang="en-US" baseline="-25000" dirty="0" smtClean="0"/>
              <a:t>1 </a:t>
            </a:r>
            <a:r>
              <a:rPr lang="en-US" baseline="-25000" dirty="0"/>
              <a:t>Year Observations)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0651" y="4229099"/>
            <a:ext cx="11181449" cy="2463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Nitrogen </a:t>
            </a:r>
            <a:r>
              <a:rPr lang="en-US" sz="3000" dirty="0"/>
              <a:t>transformation </a:t>
            </a:r>
            <a:r>
              <a:rPr lang="en-US" sz="3000" dirty="0" smtClean="0"/>
              <a:t>occurring at </a:t>
            </a:r>
            <a:r>
              <a:rPr lang="en-US" sz="3000" u="sng" dirty="0"/>
              <a:t>both</a:t>
            </a:r>
            <a:r>
              <a:rPr lang="en-US" sz="3000" dirty="0"/>
              <a:t> </a:t>
            </a:r>
            <a:r>
              <a:rPr lang="en-US" sz="3000" dirty="0" smtClean="0"/>
              <a:t>wetlands.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700" dirty="0" smtClean="0"/>
              <a:t>Precipitation </a:t>
            </a:r>
            <a:r>
              <a:rPr lang="en-US" sz="2700" dirty="0"/>
              <a:t>is an important nitrate source at </a:t>
            </a:r>
            <a:r>
              <a:rPr lang="en-US" sz="2700" u="sng" dirty="0"/>
              <a:t>both</a:t>
            </a:r>
            <a:r>
              <a:rPr lang="en-US" sz="2700" dirty="0"/>
              <a:t> sites.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700" dirty="0" smtClean="0"/>
              <a:t>Surface </a:t>
            </a:r>
            <a:r>
              <a:rPr lang="en-US" sz="2700" dirty="0"/>
              <a:t>water to groundwater </a:t>
            </a:r>
            <a:r>
              <a:rPr lang="en-US" sz="2700" dirty="0" smtClean="0"/>
              <a:t>NO</a:t>
            </a:r>
            <a:r>
              <a:rPr lang="en-US" sz="2700" baseline="-25000" dirty="0" smtClean="0"/>
              <a:t>3</a:t>
            </a:r>
            <a:r>
              <a:rPr lang="en-US" sz="2700" baseline="30000" dirty="0" smtClean="0"/>
              <a:t>-</a:t>
            </a:r>
            <a:r>
              <a:rPr lang="en-US" sz="2700" dirty="0" smtClean="0"/>
              <a:t> fell at </a:t>
            </a:r>
            <a:r>
              <a:rPr lang="en-US" sz="2700" dirty="0" smtClean="0">
                <a:solidFill>
                  <a:srgbClr val="46DA54"/>
                </a:solidFill>
              </a:rPr>
              <a:t>WIMU</a:t>
            </a:r>
            <a:r>
              <a:rPr lang="en-US" sz="2700" dirty="0" smtClean="0"/>
              <a:t>, and rose at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RFS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700" smtClean="0"/>
              <a:t>Significant </a:t>
            </a:r>
            <a:r>
              <a:rPr lang="en-US" sz="2700" smtClean="0"/>
              <a:t>correlation </a:t>
            </a:r>
            <a:r>
              <a:rPr lang="en-US" sz="2700" dirty="0" smtClean="0"/>
              <a:t>of groundwater NO</a:t>
            </a:r>
            <a:r>
              <a:rPr lang="en-US" sz="2700" baseline="-25000" dirty="0" smtClean="0"/>
              <a:t>3</a:t>
            </a:r>
            <a:r>
              <a:rPr lang="en-US" sz="2700" baseline="30000" dirty="0" smtClean="0"/>
              <a:t>- </a:t>
            </a:r>
            <a:r>
              <a:rPr lang="en-US" sz="2700" dirty="0" smtClean="0"/>
              <a:t>/ ORP at </a:t>
            </a:r>
            <a:r>
              <a:rPr lang="en-US" sz="2700" u="sng" dirty="0" smtClean="0"/>
              <a:t>both</a:t>
            </a:r>
            <a:r>
              <a:rPr lang="en-US" sz="2700" dirty="0" smtClean="0"/>
              <a:t> sites.</a:t>
            </a:r>
          </a:p>
          <a:p>
            <a:pPr>
              <a:spcBef>
                <a:spcPts val="1200"/>
              </a:spcBef>
            </a:pPr>
            <a:endParaRPr lang="en-US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7319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300" y="2004060"/>
            <a:ext cx="10602001" cy="4041140"/>
          </a:xfrm>
        </p:spPr>
        <p:txBody>
          <a:bodyPr>
            <a:norm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Jacobson </a:t>
            </a:r>
            <a:r>
              <a:rPr lang="en-US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(USGS Supervisory Hydrologist</a:t>
            </a:r>
            <a:r>
              <a:rPr lang="en-US" sz="3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400" baseline="-1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Garth A. Lindner </a:t>
            </a:r>
            <a:r>
              <a:rPr lang="en-US" sz="3400" baseline="-1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(Mizzou Post-Doc</a:t>
            </a:r>
            <a:r>
              <a:rPr lang="en-US" sz="3400" baseline="-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Esling </a:t>
            </a:r>
            <a:r>
              <a:rPr lang="en-US" sz="3400" baseline="-1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(SIUC Hydrogeologist</a:t>
            </a:r>
            <a:r>
              <a:rPr lang="en-US" sz="3400" baseline="-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Justin Schoof </a:t>
            </a:r>
            <a:r>
              <a:rPr lang="en-US" sz="3400" baseline="-1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(SIUC </a:t>
            </a:r>
            <a:r>
              <a:rPr lang="en-US" sz="3400" baseline="-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Climatologist)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 Hamilton-Brehm</a:t>
            </a:r>
            <a:r>
              <a:rPr lang="en-US" sz="3400" baseline="-1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aseline="-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(SIUC Geomicrobiologist)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Tomas Corcoran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Daniel Mercado </a:t>
            </a:r>
            <a:r>
              <a:rPr lang="en-US" sz="3400" baseline="-1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(SIUC Undergraduates</a:t>
            </a:r>
            <a:r>
              <a:rPr lang="en-US" sz="3400" baseline="-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spcBef>
                <a:spcPts val="1100"/>
              </a:spcBef>
              <a:buNone/>
            </a:pPr>
            <a:endParaRPr lang="en-US" sz="3400" baseline="-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0858" y="941869"/>
            <a:ext cx="10411951" cy="101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33377"/>
            <a:ext cx="11658600" cy="542241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Hydrologically connected floodplain </a:t>
            </a:r>
            <a:r>
              <a:rPr lang="en-US" dirty="0"/>
              <a:t>wetlands </a:t>
            </a:r>
            <a:r>
              <a:rPr lang="en-US" dirty="0" smtClean="0"/>
              <a:t>of the Upper Mississippi River (MR) were found to reduce nitrate with 5x </a:t>
            </a:r>
            <a:r>
              <a:rPr lang="en-US" dirty="0"/>
              <a:t>greater efficiency than other </a:t>
            </a:r>
            <a:r>
              <a:rPr lang="en-US" dirty="0" smtClean="0"/>
              <a:t>landuse strategies (</a:t>
            </a:r>
            <a:r>
              <a:rPr lang="en-US" i="1" dirty="0" smtClean="0"/>
              <a:t>1, 2</a:t>
            </a:r>
            <a:r>
              <a:rPr lang="en-US" dirty="0" smtClean="0"/>
              <a:t>).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Does this indicate wetland rehabilitation along other MR corridors may help abate the problem of high nitrate loading and eutrophication entering the Gulf of Mexico (GOM)?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To answer this, we’re investigating wetlands along the MR between the Kaskaskia and Ohio River confluences, a gateway for ~45% of the rivers total nitrate discharge into the GOM (</a:t>
            </a:r>
            <a:r>
              <a:rPr lang="en-US" i="1" dirty="0" smtClean="0"/>
              <a:t>3</a:t>
            </a:r>
            <a:r>
              <a:rPr lang="en-US" dirty="0" smtClean="0"/>
              <a:t>).</a:t>
            </a:r>
          </a:p>
          <a:p>
            <a:pPr marL="1031875" lvl="1" indent="-346075">
              <a:spcBef>
                <a:spcPts val="2400"/>
              </a:spcBef>
              <a:buFont typeface="+mj-lt"/>
              <a:buAutoNum type="arabicPeriod"/>
            </a:pPr>
            <a:r>
              <a:rPr lang="en-US" sz="1600" dirty="0"/>
              <a:t>Schramm, H.L., </a:t>
            </a:r>
            <a:r>
              <a:rPr lang="en-US" sz="1600" dirty="0" smtClean="0"/>
              <a:t>et </a:t>
            </a:r>
            <a:r>
              <a:rPr lang="en-US" sz="1600" dirty="0"/>
              <a:t>al. 2009. </a:t>
            </a:r>
            <a:r>
              <a:rPr lang="en-US" sz="1600" i="1" dirty="0" smtClean="0"/>
              <a:t>Wetlands</a:t>
            </a:r>
            <a:r>
              <a:rPr lang="en-US" sz="1600" dirty="0" smtClean="0"/>
              <a:t> </a:t>
            </a:r>
            <a:r>
              <a:rPr lang="en-US" sz="1600" dirty="0"/>
              <a:t>29: 476</a:t>
            </a:r>
            <a:r>
              <a:rPr lang="en-US" sz="1600" dirty="0" smtClean="0"/>
              <a:t>.</a:t>
            </a:r>
          </a:p>
          <a:p>
            <a:pPr marL="1031875" lvl="1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Hansen, </a:t>
            </a:r>
            <a:r>
              <a:rPr lang="en-US" sz="1600" dirty="0" smtClean="0"/>
              <a:t>A.T., et al. 2018</a:t>
            </a:r>
            <a:r>
              <a:rPr lang="en-US" sz="1600" dirty="0"/>
              <a:t>. </a:t>
            </a:r>
            <a:r>
              <a:rPr lang="en-US" sz="1600" i="1" dirty="0" smtClean="0"/>
              <a:t>Nature Geoscience</a:t>
            </a:r>
            <a:r>
              <a:rPr lang="en-US" sz="1600" dirty="0" smtClean="0"/>
              <a:t> 11:127–132.</a:t>
            </a:r>
          </a:p>
          <a:p>
            <a:pPr marL="1031875" lvl="1" indent="-346075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Robertson, D. M., </a:t>
            </a:r>
            <a:r>
              <a:rPr lang="en-US" sz="1600" dirty="0" smtClean="0"/>
              <a:t>et al. 2013. </a:t>
            </a:r>
            <a:r>
              <a:rPr lang="en-US" sz="1600" i="1" dirty="0" smtClean="0"/>
              <a:t>Journal </a:t>
            </a:r>
            <a:r>
              <a:rPr lang="en-US" sz="1600" i="1" dirty="0"/>
              <a:t>of Environmental </a:t>
            </a:r>
            <a:r>
              <a:rPr lang="en-US" sz="1600" i="1" dirty="0" smtClean="0"/>
              <a:t>Quality</a:t>
            </a:r>
            <a:r>
              <a:rPr lang="en-US" sz="1600" dirty="0" smtClean="0"/>
              <a:t> </a:t>
            </a:r>
            <a:r>
              <a:rPr lang="en-US" sz="1600" dirty="0"/>
              <a:t>42(5</a:t>
            </a:r>
            <a:r>
              <a:rPr lang="en-US" sz="1600" dirty="0" smtClean="0"/>
              <a:t>): </a:t>
            </a:r>
            <a:r>
              <a:rPr lang="en-US" sz="1600" dirty="0"/>
              <a:t>1422-1440.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" y="0"/>
            <a:ext cx="6119008" cy="1325563"/>
          </a:xfrm>
        </p:spPr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0" y="1276691"/>
            <a:ext cx="11715183" cy="4923905"/>
          </a:xfrm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spcBef>
                <a:spcPts val="5000"/>
              </a:spcBef>
              <a:buFont typeface="+mj-lt"/>
              <a:buAutoNum type="arabicParenR"/>
            </a:pPr>
            <a:r>
              <a:rPr lang="en-US" sz="3000" dirty="0" smtClean="0"/>
              <a:t>River connectivity governs interactions of surface-water and groundwater flow in floodplain wetlands.</a:t>
            </a:r>
          </a:p>
          <a:p>
            <a:pPr marL="514350" indent="-514350">
              <a:lnSpc>
                <a:spcPct val="80000"/>
              </a:lnSpc>
              <a:spcBef>
                <a:spcPts val="5000"/>
              </a:spcBef>
              <a:buFont typeface="+mj-lt"/>
              <a:buAutoNum type="arabicParenR"/>
            </a:pPr>
            <a:r>
              <a:rPr lang="en-US" sz="3000" dirty="0" smtClean="0"/>
              <a:t>Integrating geochemical and isotopic observations can accurately reveal nitrogen sources, sinks, and transformations in wetlands.</a:t>
            </a:r>
          </a:p>
          <a:p>
            <a:pPr marL="514350" indent="-514350">
              <a:lnSpc>
                <a:spcPct val="80000"/>
              </a:lnSpc>
              <a:spcBef>
                <a:spcPts val="5000"/>
              </a:spcBef>
              <a:buFont typeface="+mj-lt"/>
              <a:buAutoNum type="arabicParenR"/>
            </a:pPr>
            <a:r>
              <a:rPr lang="en-US" sz="3000" dirty="0" smtClean="0"/>
              <a:t>By combining 1) and 2), the optimized conditions for reducing nitrate concentrations in riverine wetlands of the MR can be identified.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59" y="0"/>
            <a:ext cx="3375661" cy="1325563"/>
          </a:xfrm>
        </p:spPr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" y="0"/>
            <a:ext cx="3752504" cy="1325563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3725" y="1300636"/>
            <a:ext cx="6087073" cy="529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srgbClr val="46DA54"/>
                </a:solidFill>
              </a:rPr>
              <a:t>WIMU</a:t>
            </a:r>
            <a:r>
              <a:rPr lang="en-US" sz="3200" baseline="-15000" dirty="0" smtClean="0"/>
              <a:t>(Wilkinson Island Management Unit)</a:t>
            </a:r>
            <a:endParaRPr lang="en-US" sz="3200" dirty="0" smtClean="0"/>
          </a:p>
          <a:p>
            <a:pPr marL="569913" lvl="1" indent="-225425">
              <a:spcBef>
                <a:spcPts val="1400"/>
              </a:spcBef>
            </a:pPr>
            <a:r>
              <a:rPr lang="en-US" sz="2600" dirty="0" smtClean="0"/>
              <a:t>1240</a:t>
            </a:r>
            <a:r>
              <a:rPr lang="en-US" sz="2600" b="1" dirty="0" smtClean="0"/>
              <a:t> </a:t>
            </a:r>
            <a:r>
              <a:rPr lang="en-US" sz="2600" dirty="0" smtClean="0"/>
              <a:t>hectares</a:t>
            </a:r>
            <a:r>
              <a:rPr lang="en-US" sz="2600" b="1" dirty="0" smtClean="0"/>
              <a:t> </a:t>
            </a:r>
            <a:r>
              <a:rPr lang="en-US" sz="2600" dirty="0" smtClean="0"/>
              <a:t>of 55% forested, and 44% backswamp wetlands</a:t>
            </a:r>
            <a:r>
              <a:rPr lang="en-US" sz="2600" dirty="0"/>
              <a:t>; </a:t>
            </a:r>
            <a:r>
              <a:rPr lang="el-GR" sz="2600" dirty="0"/>
              <a:t>σ</a:t>
            </a:r>
            <a:r>
              <a:rPr lang="en-US" sz="2600" dirty="0"/>
              <a:t> </a:t>
            </a:r>
            <a:r>
              <a:rPr lang="el-GR" sz="2600" dirty="0"/>
              <a:t>±</a:t>
            </a:r>
            <a:r>
              <a:rPr lang="en-US" sz="2600" dirty="0"/>
              <a:t> 5%</a:t>
            </a:r>
            <a:r>
              <a:rPr lang="en-US" sz="2600" dirty="0" smtClean="0"/>
              <a:t>.</a:t>
            </a:r>
          </a:p>
          <a:p>
            <a:pPr marL="569913" lvl="1" indent="-225425">
              <a:spcBef>
                <a:spcPts val="1400"/>
              </a:spcBef>
            </a:pPr>
            <a:r>
              <a:rPr lang="en-US" sz="2600" dirty="0" smtClean="0"/>
              <a:t>Hydrostratigraphy of 8m confining, and 30m aquifer; </a:t>
            </a:r>
            <a:r>
              <a:rPr lang="el-GR" sz="2600" dirty="0" smtClean="0"/>
              <a:t>σ</a:t>
            </a:r>
            <a:r>
              <a:rPr lang="en-US" sz="2600" dirty="0" smtClean="0"/>
              <a:t> </a:t>
            </a:r>
            <a:r>
              <a:rPr lang="el-GR" sz="2600" dirty="0" smtClean="0"/>
              <a:t>±</a:t>
            </a:r>
            <a:r>
              <a:rPr lang="en-US" sz="2600" dirty="0" smtClean="0"/>
              <a:t> 1.5m.</a:t>
            </a:r>
          </a:p>
          <a:p>
            <a:pPr marL="344488" lvl="1" indent="0">
              <a:spcBef>
                <a:spcPts val="140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1400"/>
              </a:spcBef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srgbClr val="EB701D"/>
                </a:solidFill>
              </a:rPr>
              <a:t>RFS</a:t>
            </a:r>
            <a:r>
              <a:rPr lang="en-US" sz="3200" baseline="-15000" dirty="0" smtClean="0"/>
              <a:t>(Research Field Station)</a:t>
            </a:r>
          </a:p>
          <a:p>
            <a:pPr marL="569913" lvl="1" indent="-225425">
              <a:spcBef>
                <a:spcPts val="1400"/>
              </a:spcBef>
            </a:pPr>
            <a:r>
              <a:rPr lang="en-US" sz="2600" dirty="0" smtClean="0"/>
              <a:t>450</a:t>
            </a:r>
            <a:r>
              <a:rPr lang="en-US" sz="2600" b="1" dirty="0" smtClean="0"/>
              <a:t> </a:t>
            </a:r>
            <a:r>
              <a:rPr lang="en-US" sz="2600" dirty="0" smtClean="0"/>
              <a:t>hectares</a:t>
            </a:r>
            <a:r>
              <a:rPr lang="en-US" sz="2600" b="1" baseline="30000" dirty="0" smtClean="0"/>
              <a:t> </a:t>
            </a:r>
            <a:r>
              <a:rPr lang="en-US" sz="2600" dirty="0" smtClean="0"/>
              <a:t>of 67% backswamp, and 14% forested wetlands; </a:t>
            </a:r>
            <a:r>
              <a:rPr lang="el-GR" sz="2600" dirty="0"/>
              <a:t>σ</a:t>
            </a:r>
            <a:r>
              <a:rPr lang="en-US" sz="2600" dirty="0"/>
              <a:t> </a:t>
            </a:r>
            <a:r>
              <a:rPr lang="el-GR" sz="2600" dirty="0"/>
              <a:t>±</a:t>
            </a:r>
            <a:r>
              <a:rPr lang="en-US" sz="2600" dirty="0"/>
              <a:t> </a:t>
            </a:r>
            <a:r>
              <a:rPr lang="en-US" sz="2600" dirty="0" smtClean="0"/>
              <a:t>5</a:t>
            </a:r>
            <a:r>
              <a:rPr lang="en-US" sz="2600" dirty="0"/>
              <a:t>%</a:t>
            </a:r>
            <a:r>
              <a:rPr lang="en-US" sz="2600" dirty="0" smtClean="0"/>
              <a:t>.</a:t>
            </a:r>
          </a:p>
          <a:p>
            <a:pPr marL="569913" lvl="1" indent="-225425">
              <a:spcBef>
                <a:spcPts val="1400"/>
              </a:spcBef>
            </a:pPr>
            <a:r>
              <a:rPr lang="en-US" sz="2600" dirty="0" smtClean="0"/>
              <a:t>Hydrostratigraphy of 6m confining, and 25m aquifer; </a:t>
            </a:r>
            <a:r>
              <a:rPr lang="el-GR" sz="2600" dirty="0"/>
              <a:t>σ</a:t>
            </a:r>
            <a:r>
              <a:rPr lang="en-US" sz="2600" dirty="0"/>
              <a:t> </a:t>
            </a:r>
            <a:r>
              <a:rPr lang="el-GR" sz="2600" dirty="0"/>
              <a:t>±</a:t>
            </a:r>
            <a:r>
              <a:rPr lang="en-US" sz="2600" dirty="0"/>
              <a:t> </a:t>
            </a:r>
            <a:r>
              <a:rPr lang="en-US" sz="2600" dirty="0" smtClean="0"/>
              <a:t>1.5m.</a:t>
            </a:r>
            <a:endParaRPr lang="en-US" sz="26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19" y="176502"/>
            <a:ext cx="5194242" cy="6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" y="0"/>
            <a:ext cx="3752504" cy="1325563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sz="3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3725" y="1300636"/>
            <a:ext cx="6087073" cy="529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srgbClr val="46DA54"/>
                </a:solidFill>
              </a:rPr>
              <a:t>WIMU</a:t>
            </a:r>
            <a:r>
              <a:rPr lang="en-US" sz="3200" baseline="-15000" dirty="0" smtClean="0"/>
              <a:t>(Wilkinson Island Management Unit)</a:t>
            </a:r>
            <a:endParaRPr lang="en-US" sz="3200" dirty="0" smtClean="0"/>
          </a:p>
          <a:p>
            <a:pPr marL="569913" lvl="1" indent="-225425">
              <a:spcBef>
                <a:spcPts val="1400"/>
              </a:spcBef>
            </a:pPr>
            <a:r>
              <a:rPr lang="en-US" sz="2600" dirty="0" smtClean="0"/>
              <a:t>1240</a:t>
            </a:r>
            <a:r>
              <a:rPr lang="en-US" sz="2600" b="1" dirty="0" smtClean="0"/>
              <a:t> </a:t>
            </a:r>
            <a:r>
              <a:rPr lang="en-US" sz="2600" dirty="0" smtClean="0"/>
              <a:t>hectares</a:t>
            </a:r>
            <a:r>
              <a:rPr lang="en-US" sz="2600" b="1" dirty="0" smtClean="0"/>
              <a:t> </a:t>
            </a:r>
            <a:r>
              <a:rPr lang="en-US" sz="2600" dirty="0" smtClean="0"/>
              <a:t>of 55% forested, and 44% backswamp wetlands</a:t>
            </a:r>
            <a:r>
              <a:rPr lang="en-US" sz="2600" dirty="0"/>
              <a:t>; </a:t>
            </a:r>
            <a:r>
              <a:rPr lang="el-GR" sz="2600" dirty="0"/>
              <a:t>σ</a:t>
            </a:r>
            <a:r>
              <a:rPr lang="en-US" sz="2600" dirty="0"/>
              <a:t> </a:t>
            </a:r>
            <a:r>
              <a:rPr lang="el-GR" sz="2600" dirty="0"/>
              <a:t>±</a:t>
            </a:r>
            <a:r>
              <a:rPr lang="en-US" sz="2600" dirty="0"/>
              <a:t> 5%</a:t>
            </a:r>
            <a:r>
              <a:rPr lang="en-US" sz="2600" dirty="0" smtClean="0"/>
              <a:t>.</a:t>
            </a:r>
          </a:p>
          <a:p>
            <a:pPr marL="569913" lvl="1" indent="-225425">
              <a:spcBef>
                <a:spcPts val="1400"/>
              </a:spcBef>
            </a:pPr>
            <a:r>
              <a:rPr lang="en-US" sz="2600" dirty="0" smtClean="0"/>
              <a:t>Hydrostratigraphy of 8m confining, and 30m aquifer; </a:t>
            </a:r>
            <a:r>
              <a:rPr lang="el-GR" sz="2600" dirty="0" smtClean="0"/>
              <a:t>σ</a:t>
            </a:r>
            <a:r>
              <a:rPr lang="en-US" sz="2600" dirty="0" smtClean="0"/>
              <a:t> </a:t>
            </a:r>
            <a:r>
              <a:rPr lang="el-GR" sz="2600" dirty="0" smtClean="0"/>
              <a:t>±</a:t>
            </a:r>
            <a:r>
              <a:rPr lang="en-US" sz="2600" dirty="0" smtClean="0"/>
              <a:t> 1.5m.</a:t>
            </a:r>
          </a:p>
          <a:p>
            <a:pPr marL="344488" lvl="1" indent="0">
              <a:spcBef>
                <a:spcPts val="1400"/>
              </a:spcBef>
              <a:buNone/>
            </a:pPr>
            <a:endParaRPr lang="en-US" sz="2600" dirty="0" smtClean="0"/>
          </a:p>
          <a:p>
            <a:pPr marL="0" indent="0">
              <a:spcBef>
                <a:spcPts val="1400"/>
              </a:spcBef>
              <a:buFont typeface="Arial" panose="020B0604020202020204" pitchFamily="34" charset="0"/>
              <a:buNone/>
            </a:pPr>
            <a:r>
              <a:rPr lang="en-US" sz="2600" b="1" dirty="0" smtClean="0">
                <a:solidFill>
                  <a:srgbClr val="EB701D"/>
                </a:solidFill>
              </a:rPr>
              <a:t>RFS</a:t>
            </a:r>
            <a:r>
              <a:rPr lang="en-US" sz="3200" baseline="-15000" dirty="0" smtClean="0"/>
              <a:t>(Research Field Station)</a:t>
            </a:r>
          </a:p>
          <a:p>
            <a:pPr marL="569913" lvl="1" indent="-225425">
              <a:spcBef>
                <a:spcPts val="1400"/>
              </a:spcBef>
            </a:pPr>
            <a:r>
              <a:rPr lang="en-US" sz="2600" dirty="0" smtClean="0"/>
              <a:t>450</a:t>
            </a:r>
            <a:r>
              <a:rPr lang="en-US" sz="2600" b="1" dirty="0" smtClean="0"/>
              <a:t> </a:t>
            </a:r>
            <a:r>
              <a:rPr lang="en-US" sz="2600" dirty="0" smtClean="0"/>
              <a:t>hectares</a:t>
            </a:r>
            <a:r>
              <a:rPr lang="en-US" sz="2600" b="1" baseline="30000" dirty="0" smtClean="0"/>
              <a:t> </a:t>
            </a:r>
            <a:r>
              <a:rPr lang="en-US" sz="2600" dirty="0" smtClean="0"/>
              <a:t>of 67% backswamp, and 14% forested wetlands; </a:t>
            </a:r>
            <a:r>
              <a:rPr lang="el-GR" sz="2600" dirty="0"/>
              <a:t>σ</a:t>
            </a:r>
            <a:r>
              <a:rPr lang="en-US" sz="2600" dirty="0"/>
              <a:t> </a:t>
            </a:r>
            <a:r>
              <a:rPr lang="el-GR" sz="2600" dirty="0"/>
              <a:t>±</a:t>
            </a:r>
            <a:r>
              <a:rPr lang="en-US" sz="2600" dirty="0"/>
              <a:t> </a:t>
            </a:r>
            <a:r>
              <a:rPr lang="en-US" sz="2600" dirty="0" smtClean="0"/>
              <a:t>5</a:t>
            </a:r>
            <a:r>
              <a:rPr lang="en-US" sz="2600" dirty="0"/>
              <a:t>%</a:t>
            </a:r>
            <a:r>
              <a:rPr lang="en-US" sz="2600" dirty="0" smtClean="0"/>
              <a:t>.</a:t>
            </a:r>
          </a:p>
          <a:p>
            <a:pPr marL="569913" lvl="1" indent="-225425">
              <a:spcBef>
                <a:spcPts val="1400"/>
              </a:spcBef>
            </a:pPr>
            <a:r>
              <a:rPr lang="en-US" sz="2600" dirty="0" smtClean="0"/>
              <a:t>Hydrostratigraphy of 6m confining, and 25m aquifer; </a:t>
            </a:r>
            <a:r>
              <a:rPr lang="el-GR" sz="2600" dirty="0"/>
              <a:t>σ</a:t>
            </a:r>
            <a:r>
              <a:rPr lang="en-US" sz="2600" dirty="0"/>
              <a:t> </a:t>
            </a:r>
            <a:r>
              <a:rPr lang="el-GR" sz="2600" dirty="0"/>
              <a:t>±</a:t>
            </a:r>
            <a:r>
              <a:rPr lang="en-US" sz="2600" dirty="0"/>
              <a:t> </a:t>
            </a:r>
            <a:r>
              <a:rPr lang="en-US" sz="2600" dirty="0" smtClean="0"/>
              <a:t>1.5m.</a:t>
            </a:r>
            <a:endParaRPr lang="en-US" sz="2600" baseline="30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18" y="156340"/>
            <a:ext cx="5194242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59" y="0"/>
            <a:ext cx="7267957" cy="1325563"/>
          </a:xfrm>
        </p:spPr>
        <p:txBody>
          <a:bodyPr/>
          <a:lstStyle/>
          <a:p>
            <a:r>
              <a:rPr lang="en-US" dirty="0" smtClean="0"/>
              <a:t>Conceptual Model</a:t>
            </a:r>
            <a:r>
              <a:rPr lang="en-US" baseline="-25000" dirty="0" smtClean="0"/>
              <a:t>(Non-Flooded)</a:t>
            </a:r>
            <a:endParaRPr lang="en-US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4" y="645535"/>
            <a:ext cx="11906493" cy="58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59" y="0"/>
            <a:ext cx="7267957" cy="1325563"/>
          </a:xfrm>
        </p:spPr>
        <p:txBody>
          <a:bodyPr/>
          <a:lstStyle/>
          <a:p>
            <a:r>
              <a:rPr lang="en-US" dirty="0" smtClean="0"/>
              <a:t>Conceptual Model</a:t>
            </a:r>
            <a:r>
              <a:rPr lang="en-US" baseline="-25000" dirty="0" smtClean="0"/>
              <a:t>(Flooded)</a:t>
            </a:r>
            <a:endParaRPr lang="en-US" baseline="-25000" dirty="0"/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0" y="646579"/>
            <a:ext cx="11906495" cy="58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4581" y="165254"/>
            <a:ext cx="2248452" cy="2159306"/>
          </a:xfrm>
        </p:spPr>
        <p:txBody>
          <a:bodyPr>
            <a:normAutofit/>
          </a:bodyPr>
          <a:lstStyle/>
          <a:p>
            <a:r>
              <a:rPr lang="en-US" dirty="0" smtClean="0"/>
              <a:t>WIMU</a:t>
            </a:r>
            <a:br>
              <a:rPr lang="en-US" dirty="0" smtClean="0"/>
            </a:br>
            <a:r>
              <a:rPr lang="en-US" dirty="0" smtClean="0"/>
              <a:t>Levee</a:t>
            </a:r>
            <a:br>
              <a:rPr lang="en-US" dirty="0" smtClean="0"/>
            </a:br>
            <a:r>
              <a:rPr lang="en-US" sz="3500" dirty="0" smtClean="0"/>
              <a:t>[rkm 152]</a:t>
            </a:r>
            <a:endParaRPr lang="en-US" sz="3500" baseline="-25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16" y="170405"/>
            <a:ext cx="9687384" cy="65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84951"/>
            <a:ext cx="4772026" cy="197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2015952"/>
            <a:ext cx="3331346" cy="454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Flood limb slopes at </a:t>
            </a:r>
            <a:r>
              <a:rPr lang="en-US" dirty="0" smtClean="0">
                <a:solidFill>
                  <a:srgbClr val="39941D"/>
                </a:solidFill>
              </a:rPr>
              <a:t>WIMU</a:t>
            </a:r>
            <a:r>
              <a:rPr lang="en-US" dirty="0" smtClean="0"/>
              <a:t> are generally &gt; </a:t>
            </a:r>
            <a:r>
              <a:rPr lang="en-US" dirty="0" smtClean="0">
                <a:solidFill>
                  <a:srgbClr val="D67F00"/>
                </a:solidFill>
              </a:rPr>
              <a:t>RFS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Peak stage duration at </a:t>
            </a:r>
            <a:r>
              <a:rPr lang="en-US" dirty="0" smtClean="0">
                <a:solidFill>
                  <a:srgbClr val="D67F00"/>
                </a:solidFill>
              </a:rPr>
              <a:t>RFS</a:t>
            </a:r>
            <a:r>
              <a:rPr lang="en-US" dirty="0" smtClean="0"/>
              <a:t> was &gt; </a:t>
            </a:r>
            <a:r>
              <a:rPr lang="en-US" dirty="0" smtClean="0">
                <a:solidFill>
                  <a:srgbClr val="39941D"/>
                </a:solidFill>
              </a:rPr>
              <a:t>WIMU</a:t>
            </a:r>
            <a:r>
              <a:rPr lang="en-US" dirty="0" smtClean="0"/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5259" y="-17930"/>
            <a:ext cx="6332221" cy="1562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2019 Flood</a:t>
            </a:r>
          </a:p>
          <a:p>
            <a:r>
              <a:rPr lang="en-US" dirty="0" smtClean="0"/>
              <a:t>Hydrograph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88" y="652031"/>
            <a:ext cx="8583912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17113</TotalTime>
  <Words>738</Words>
  <Application>Microsoft Office PowerPoint</Application>
  <PresentationFormat>Widescreen</PresentationFormat>
  <Paragraphs>77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Nitrogen Dynamics in  Riverine Wetlands:  An Emerging Case Study of the Upper Mississippi River</vt:lpstr>
      <vt:lpstr>Rationale</vt:lpstr>
      <vt:lpstr>Hypotheses</vt:lpstr>
      <vt:lpstr>Study Area</vt:lpstr>
      <vt:lpstr>Study Area</vt:lpstr>
      <vt:lpstr>Conceptual Model(Non-Flooded)</vt:lpstr>
      <vt:lpstr>Conceptual Model(Flooded)</vt:lpstr>
      <vt:lpstr>WIMU Levee [rkm 152]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DYNAMICS IN RIVERINE WETLANDS:  A CASE STUDY OF THE UPPER MISSISSIPPI RIVER</dc:title>
  <dc:creator>Joseph Krienert</dc:creator>
  <cp:lastModifiedBy>Joseph Krienert</cp:lastModifiedBy>
  <cp:revision>1721</cp:revision>
  <dcterms:created xsi:type="dcterms:W3CDTF">2019-08-13T14:00:20Z</dcterms:created>
  <dcterms:modified xsi:type="dcterms:W3CDTF">2019-09-25T13:14:37Z</dcterms:modified>
</cp:coreProperties>
</file>