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8" r:id="rId3"/>
    <p:sldId id="259" r:id="rId4"/>
    <p:sldId id="260" r:id="rId5"/>
    <p:sldId id="261" r:id="rId6"/>
    <p:sldId id="257" r:id="rId7"/>
    <p:sldId id="262" r:id="rId8"/>
    <p:sldId id="276" r:id="rId9"/>
    <p:sldId id="264" r:id="rId10"/>
    <p:sldId id="263" r:id="rId11"/>
    <p:sldId id="278" r:id="rId12"/>
    <p:sldId id="277" r:id="rId13"/>
    <p:sldId id="267" r:id="rId14"/>
    <p:sldId id="268" r:id="rId15"/>
    <p:sldId id="269" r:id="rId16"/>
    <p:sldId id="279" r:id="rId17"/>
    <p:sldId id="272" r:id="rId18"/>
    <p:sldId id="271" r:id="rId19"/>
    <p:sldId id="270" r:id="rId20"/>
    <p:sldId id="280" r:id="rId21"/>
    <p:sldId id="275" r:id="rId22"/>
    <p:sldId id="273" r:id="rId23"/>
    <p:sldId id="281" r:id="rId24"/>
    <p:sldId id="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2"/>
    <p:restoredTop sz="94689"/>
  </p:normalViewPr>
  <p:slideViewPr>
    <p:cSldViewPr snapToGrid="0" snapToObjects="1">
      <p:cViewPr varScale="1">
        <p:scale>
          <a:sx n="123" d="100"/>
          <a:sy n="123" d="100"/>
        </p:scale>
        <p:origin x="216" y="6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269CAC-88F3-FB43-A6FA-F27120809268}" type="datetimeFigureOut">
              <a:rPr lang="en-US" smtClean="0"/>
              <a:t>9/22/19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FFA743-551C-9C48-A4E0-96C9FFED8FC1}" type="slidenum">
              <a:rPr lang="en-US" smtClean="0"/>
              <a:t>‹#›</a:t>
            </a:fld>
            <a:endParaRPr lang="en-US"/>
          </a:p>
        </p:txBody>
      </p:sp>
    </p:spTree>
    <p:extLst>
      <p:ext uri="{BB962C8B-B14F-4D97-AF65-F5344CB8AC3E}">
        <p14:creationId xmlns:p14="http://schemas.microsoft.com/office/powerpoint/2010/main" val="1619137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eruptions produced tuffs than were deposited in distal channels, perhaps as far as 200 km from the source terrain. After deposition the tuffs remained in place for several million years before being reactivated in mud flows that brought them to the depositional site. Their low densities, due to lack of welding, was an important factor in allowing large boulders and cobbles to be moved over a fairly gentle slope.</a:t>
            </a:r>
          </a:p>
        </p:txBody>
      </p:sp>
      <p:sp>
        <p:nvSpPr>
          <p:cNvPr id="4" name="Slide Number Placeholder 3"/>
          <p:cNvSpPr>
            <a:spLocks noGrp="1"/>
          </p:cNvSpPr>
          <p:nvPr>
            <p:ph type="sldNum" sz="quarter" idx="5"/>
          </p:nvPr>
        </p:nvSpPr>
        <p:spPr/>
        <p:txBody>
          <a:bodyPr/>
          <a:lstStyle/>
          <a:p>
            <a:fld id="{CBFFA743-551C-9C48-A4E0-96C9FFED8FC1}" type="slidenum">
              <a:rPr lang="en-US" smtClean="0"/>
              <a:t>22</a:t>
            </a:fld>
            <a:endParaRPr lang="en-US"/>
          </a:p>
        </p:txBody>
      </p:sp>
    </p:spTree>
    <p:extLst>
      <p:ext uri="{BB962C8B-B14F-4D97-AF65-F5344CB8AC3E}">
        <p14:creationId xmlns:p14="http://schemas.microsoft.com/office/powerpoint/2010/main" val="1557739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7653CF-67C5-F742-8A93-77024AC668AF}"/>
              </a:ext>
            </a:extLst>
          </p:cNvPr>
          <p:cNvSpPr/>
          <p:nvPr userDrawn="1"/>
        </p:nvSpPr>
        <p:spPr>
          <a:xfrm>
            <a:off x="0" y="0"/>
            <a:ext cx="12192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5A5A671-CBFC-DF44-8E31-9136BE2E4EBC}"/>
              </a:ext>
            </a:extLst>
          </p:cNvPr>
          <p:cNvSpPr/>
          <p:nvPr userDrawn="1"/>
        </p:nvSpPr>
        <p:spPr>
          <a:xfrm>
            <a:off x="166255" y="152400"/>
            <a:ext cx="11859491" cy="6569075"/>
          </a:xfrm>
          <a:prstGeom prst="rect">
            <a:avLst/>
          </a:pr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086B0B4-5E95-A74F-85E0-6E5D8BE1FAD5}"/>
              </a:ext>
            </a:extLst>
          </p:cNvPr>
          <p:cNvPicPr>
            <a:picLocks noChangeAspect="1"/>
          </p:cNvPicPr>
          <p:nvPr userDrawn="1"/>
        </p:nvPicPr>
        <p:blipFill>
          <a:blip r:embed="rId2"/>
          <a:stretch>
            <a:fillRect/>
          </a:stretch>
        </p:blipFill>
        <p:spPr>
          <a:xfrm>
            <a:off x="415635" y="413580"/>
            <a:ext cx="1436255" cy="1144516"/>
          </a:xfrm>
          <a:prstGeom prst="rect">
            <a:avLst/>
          </a:prstGeom>
        </p:spPr>
      </p:pic>
      <p:sp>
        <p:nvSpPr>
          <p:cNvPr id="2" name="Title 1">
            <a:extLst>
              <a:ext uri="{FF2B5EF4-FFF2-40B4-BE49-F238E27FC236}">
                <a16:creationId xmlns:a16="http://schemas.microsoft.com/office/drawing/2014/main" id="{721406DC-4F19-DE48-8803-B8E029CA2C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D01042-14CE-B240-9177-2C67FEF4E3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F07982-92CF-0741-920D-620B46E38C12}"/>
              </a:ext>
            </a:extLst>
          </p:cNvPr>
          <p:cNvSpPr>
            <a:spLocks noGrp="1"/>
          </p:cNvSpPr>
          <p:nvPr>
            <p:ph type="dt" sz="half" idx="10"/>
          </p:nvPr>
        </p:nvSpPr>
        <p:spPr/>
        <p:txBody>
          <a:bodyPr/>
          <a:lstStyle/>
          <a:p>
            <a:fld id="{191F1CA0-C994-6745-9030-12748ED8F58D}" type="datetimeFigureOut">
              <a:rPr lang="en-US" smtClean="0"/>
              <a:t>9/22/19</a:t>
            </a:fld>
            <a:endParaRPr lang="en-US"/>
          </a:p>
        </p:txBody>
      </p:sp>
      <p:sp>
        <p:nvSpPr>
          <p:cNvPr id="5" name="Footer Placeholder 4">
            <a:extLst>
              <a:ext uri="{FF2B5EF4-FFF2-40B4-BE49-F238E27FC236}">
                <a16:creationId xmlns:a16="http://schemas.microsoft.com/office/drawing/2014/main" id="{723D7B3D-0780-3D4A-B3D0-E21123E1C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80B04-1AED-F74B-8295-7695453C8B4E}"/>
              </a:ext>
            </a:extLst>
          </p:cNvPr>
          <p:cNvSpPr>
            <a:spLocks noGrp="1"/>
          </p:cNvSpPr>
          <p:nvPr>
            <p:ph type="sldNum" sz="quarter" idx="12"/>
          </p:nvPr>
        </p:nvSpPr>
        <p:spPr/>
        <p:txBody>
          <a:bodyPr/>
          <a:lstStyle/>
          <a:p>
            <a:fld id="{52A82F70-0C6B-BE4D-B7F2-A2701763D4B9}" type="slidenum">
              <a:rPr lang="en-US" smtClean="0"/>
              <a:t>‹#›</a:t>
            </a:fld>
            <a:endParaRPr lang="en-US"/>
          </a:p>
        </p:txBody>
      </p:sp>
    </p:spTree>
    <p:extLst>
      <p:ext uri="{BB962C8B-B14F-4D97-AF65-F5344CB8AC3E}">
        <p14:creationId xmlns:p14="http://schemas.microsoft.com/office/powerpoint/2010/main" val="4189891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3CAC6-E11D-1E43-8021-F0248DB596D0}"/>
              </a:ext>
            </a:extLst>
          </p:cNvPr>
          <p:cNvSpPr/>
          <p:nvPr userDrawn="1"/>
        </p:nvSpPr>
        <p:spPr>
          <a:xfrm>
            <a:off x="0" y="0"/>
            <a:ext cx="12192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834F0E-C923-1F4E-BECE-910727088AE8}"/>
              </a:ext>
            </a:extLst>
          </p:cNvPr>
          <p:cNvSpPr/>
          <p:nvPr userDrawn="1"/>
        </p:nvSpPr>
        <p:spPr>
          <a:xfrm>
            <a:off x="166255" y="152400"/>
            <a:ext cx="11859491" cy="6569075"/>
          </a:xfrm>
          <a:prstGeom prst="rect">
            <a:avLst/>
          </a:pr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FA8D682-E296-A24E-A2FA-D92A366D1670}"/>
              </a:ext>
            </a:extLst>
          </p:cNvPr>
          <p:cNvPicPr>
            <a:picLocks noChangeAspect="1"/>
          </p:cNvPicPr>
          <p:nvPr userDrawn="1"/>
        </p:nvPicPr>
        <p:blipFill>
          <a:blip r:embed="rId2"/>
          <a:stretch>
            <a:fillRect/>
          </a:stretch>
        </p:blipFill>
        <p:spPr>
          <a:xfrm>
            <a:off x="671946" y="4285889"/>
            <a:ext cx="2564359" cy="2043474"/>
          </a:xfrm>
          <a:prstGeom prst="rect">
            <a:avLst/>
          </a:prstGeom>
        </p:spPr>
      </p:pic>
      <p:sp>
        <p:nvSpPr>
          <p:cNvPr id="2" name="Title 1">
            <a:extLst>
              <a:ext uri="{FF2B5EF4-FFF2-40B4-BE49-F238E27FC236}">
                <a16:creationId xmlns:a16="http://schemas.microsoft.com/office/drawing/2014/main" id="{808D9EFD-E2DB-5449-B125-01CB5395B2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FFF9AA-84A3-EF4F-ABA5-CBB162E9D3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730AB-640A-D54B-AA02-DAB083BDE9EB}"/>
              </a:ext>
            </a:extLst>
          </p:cNvPr>
          <p:cNvSpPr>
            <a:spLocks noGrp="1"/>
          </p:cNvSpPr>
          <p:nvPr>
            <p:ph type="dt" sz="half" idx="10"/>
          </p:nvPr>
        </p:nvSpPr>
        <p:spPr/>
        <p:txBody>
          <a:bodyPr/>
          <a:lstStyle/>
          <a:p>
            <a:fld id="{191F1CA0-C994-6745-9030-12748ED8F58D}" type="datetimeFigureOut">
              <a:rPr lang="en-US" smtClean="0"/>
              <a:t>9/22/19</a:t>
            </a:fld>
            <a:endParaRPr lang="en-US"/>
          </a:p>
        </p:txBody>
      </p:sp>
      <p:sp>
        <p:nvSpPr>
          <p:cNvPr id="5" name="Footer Placeholder 4">
            <a:extLst>
              <a:ext uri="{FF2B5EF4-FFF2-40B4-BE49-F238E27FC236}">
                <a16:creationId xmlns:a16="http://schemas.microsoft.com/office/drawing/2014/main" id="{14A27ADE-14E2-1446-B69D-7E57D61392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9AA14-99A0-0743-8B38-83FD9F03E489}"/>
              </a:ext>
            </a:extLst>
          </p:cNvPr>
          <p:cNvSpPr>
            <a:spLocks noGrp="1"/>
          </p:cNvSpPr>
          <p:nvPr>
            <p:ph type="sldNum" sz="quarter" idx="12"/>
          </p:nvPr>
        </p:nvSpPr>
        <p:spPr/>
        <p:txBody>
          <a:bodyPr/>
          <a:lstStyle/>
          <a:p>
            <a:fld id="{52A82F70-0C6B-BE4D-B7F2-A2701763D4B9}" type="slidenum">
              <a:rPr lang="en-US" smtClean="0"/>
              <a:t>‹#›</a:t>
            </a:fld>
            <a:endParaRPr lang="en-US"/>
          </a:p>
        </p:txBody>
      </p:sp>
    </p:spTree>
    <p:extLst>
      <p:ext uri="{BB962C8B-B14F-4D97-AF65-F5344CB8AC3E}">
        <p14:creationId xmlns:p14="http://schemas.microsoft.com/office/powerpoint/2010/main" val="254809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214213-9BD0-BC43-AF91-272733C7CA6F}"/>
              </a:ext>
            </a:extLst>
          </p:cNvPr>
          <p:cNvSpPr/>
          <p:nvPr userDrawn="1"/>
        </p:nvSpPr>
        <p:spPr>
          <a:xfrm>
            <a:off x="0" y="0"/>
            <a:ext cx="12192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AC767C7-790E-DB46-9BA4-79F8412D2AA9}"/>
              </a:ext>
            </a:extLst>
          </p:cNvPr>
          <p:cNvSpPr/>
          <p:nvPr userDrawn="1"/>
        </p:nvSpPr>
        <p:spPr>
          <a:xfrm>
            <a:off x="166255" y="152400"/>
            <a:ext cx="11859491" cy="6569075"/>
          </a:xfrm>
          <a:prstGeom prst="rect">
            <a:avLst/>
          </a:pr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AB20614-6888-6447-A838-8283168BC932}"/>
              </a:ext>
            </a:extLst>
          </p:cNvPr>
          <p:cNvPicPr>
            <a:picLocks noChangeAspect="1"/>
          </p:cNvPicPr>
          <p:nvPr userDrawn="1"/>
        </p:nvPicPr>
        <p:blipFill>
          <a:blip r:embed="rId2"/>
          <a:stretch>
            <a:fillRect/>
          </a:stretch>
        </p:blipFill>
        <p:spPr>
          <a:xfrm>
            <a:off x="517124" y="554182"/>
            <a:ext cx="2564359" cy="2043474"/>
          </a:xfrm>
          <a:prstGeom prst="rect">
            <a:avLst/>
          </a:prstGeom>
        </p:spPr>
      </p:pic>
      <p:sp>
        <p:nvSpPr>
          <p:cNvPr id="2" name="Vertical Title 1">
            <a:extLst>
              <a:ext uri="{FF2B5EF4-FFF2-40B4-BE49-F238E27FC236}">
                <a16:creationId xmlns:a16="http://schemas.microsoft.com/office/drawing/2014/main" id="{3381D571-6AD5-DE49-9D44-99971A26E7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9FED23-90B2-5040-93BC-714DEDB0959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F13CBE-FEB2-414D-94A3-05CC4B5AE002}"/>
              </a:ext>
            </a:extLst>
          </p:cNvPr>
          <p:cNvSpPr>
            <a:spLocks noGrp="1"/>
          </p:cNvSpPr>
          <p:nvPr>
            <p:ph type="dt" sz="half" idx="10"/>
          </p:nvPr>
        </p:nvSpPr>
        <p:spPr/>
        <p:txBody>
          <a:bodyPr/>
          <a:lstStyle/>
          <a:p>
            <a:fld id="{191F1CA0-C994-6745-9030-12748ED8F58D}" type="datetimeFigureOut">
              <a:rPr lang="en-US" smtClean="0"/>
              <a:t>9/22/19</a:t>
            </a:fld>
            <a:endParaRPr lang="en-US"/>
          </a:p>
        </p:txBody>
      </p:sp>
      <p:sp>
        <p:nvSpPr>
          <p:cNvPr id="5" name="Footer Placeholder 4">
            <a:extLst>
              <a:ext uri="{FF2B5EF4-FFF2-40B4-BE49-F238E27FC236}">
                <a16:creationId xmlns:a16="http://schemas.microsoft.com/office/drawing/2014/main" id="{22957FFE-A1CA-7740-92EB-318D960BF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75AFDA-2864-1643-B262-54D7FC50A114}"/>
              </a:ext>
            </a:extLst>
          </p:cNvPr>
          <p:cNvSpPr>
            <a:spLocks noGrp="1"/>
          </p:cNvSpPr>
          <p:nvPr>
            <p:ph type="sldNum" sz="quarter" idx="12"/>
          </p:nvPr>
        </p:nvSpPr>
        <p:spPr/>
        <p:txBody>
          <a:bodyPr/>
          <a:lstStyle/>
          <a:p>
            <a:fld id="{52A82F70-0C6B-BE4D-B7F2-A2701763D4B9}" type="slidenum">
              <a:rPr lang="en-US" smtClean="0"/>
              <a:t>‹#›</a:t>
            </a:fld>
            <a:endParaRPr lang="en-US"/>
          </a:p>
        </p:txBody>
      </p:sp>
    </p:spTree>
    <p:extLst>
      <p:ext uri="{BB962C8B-B14F-4D97-AF65-F5344CB8AC3E}">
        <p14:creationId xmlns:p14="http://schemas.microsoft.com/office/powerpoint/2010/main" val="1958627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2A9CD6-0B9C-0E49-A281-76CD7B7B8CC6}"/>
              </a:ext>
            </a:extLst>
          </p:cNvPr>
          <p:cNvSpPr/>
          <p:nvPr userDrawn="1"/>
        </p:nvSpPr>
        <p:spPr>
          <a:xfrm>
            <a:off x="0" y="0"/>
            <a:ext cx="12192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175F804-6677-454D-9CDC-B7423AC27391}"/>
              </a:ext>
            </a:extLst>
          </p:cNvPr>
          <p:cNvSpPr/>
          <p:nvPr userDrawn="1"/>
        </p:nvSpPr>
        <p:spPr>
          <a:xfrm>
            <a:off x="166255" y="152400"/>
            <a:ext cx="11859491" cy="6569075"/>
          </a:xfrm>
          <a:prstGeom prst="rect">
            <a:avLst/>
          </a:pr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8B9D0E1-D57A-8A4C-9301-E3CCE479DF25}"/>
              </a:ext>
            </a:extLst>
          </p:cNvPr>
          <p:cNvPicPr>
            <a:picLocks noChangeAspect="1"/>
          </p:cNvPicPr>
          <p:nvPr userDrawn="1"/>
        </p:nvPicPr>
        <p:blipFill>
          <a:blip r:embed="rId2"/>
          <a:stretch>
            <a:fillRect/>
          </a:stretch>
        </p:blipFill>
        <p:spPr>
          <a:xfrm>
            <a:off x="9079233" y="4405745"/>
            <a:ext cx="2564359" cy="2043474"/>
          </a:xfrm>
          <a:prstGeom prst="rect">
            <a:avLst/>
          </a:prstGeom>
        </p:spPr>
      </p:pic>
      <p:sp>
        <p:nvSpPr>
          <p:cNvPr id="2" name="Title 1">
            <a:extLst>
              <a:ext uri="{FF2B5EF4-FFF2-40B4-BE49-F238E27FC236}">
                <a16:creationId xmlns:a16="http://schemas.microsoft.com/office/drawing/2014/main" id="{F149CB86-324D-1E44-9E0A-D603628287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E4553-2AA8-BF4D-A713-B4F10CC0F6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027EBC-7E95-154B-B7AB-C84FB8B06932}"/>
              </a:ext>
            </a:extLst>
          </p:cNvPr>
          <p:cNvSpPr>
            <a:spLocks noGrp="1"/>
          </p:cNvSpPr>
          <p:nvPr>
            <p:ph type="dt" sz="half" idx="10"/>
          </p:nvPr>
        </p:nvSpPr>
        <p:spPr/>
        <p:txBody>
          <a:bodyPr/>
          <a:lstStyle/>
          <a:p>
            <a:fld id="{191F1CA0-C994-6745-9030-12748ED8F58D}" type="datetimeFigureOut">
              <a:rPr lang="en-US" smtClean="0"/>
              <a:t>9/22/19</a:t>
            </a:fld>
            <a:endParaRPr lang="en-US"/>
          </a:p>
        </p:txBody>
      </p:sp>
      <p:sp>
        <p:nvSpPr>
          <p:cNvPr id="5" name="Footer Placeholder 4">
            <a:extLst>
              <a:ext uri="{FF2B5EF4-FFF2-40B4-BE49-F238E27FC236}">
                <a16:creationId xmlns:a16="http://schemas.microsoft.com/office/drawing/2014/main" id="{544B2B22-59BF-0A46-B89C-94EBF05207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CDEF72-EEAE-D94E-8E8D-E2A574DF2CB0}"/>
              </a:ext>
            </a:extLst>
          </p:cNvPr>
          <p:cNvSpPr>
            <a:spLocks noGrp="1"/>
          </p:cNvSpPr>
          <p:nvPr>
            <p:ph type="sldNum" sz="quarter" idx="12"/>
          </p:nvPr>
        </p:nvSpPr>
        <p:spPr/>
        <p:txBody>
          <a:bodyPr/>
          <a:lstStyle/>
          <a:p>
            <a:fld id="{52A82F70-0C6B-BE4D-B7F2-A2701763D4B9}" type="slidenum">
              <a:rPr lang="en-US" smtClean="0"/>
              <a:t>‹#›</a:t>
            </a:fld>
            <a:endParaRPr lang="en-US"/>
          </a:p>
        </p:txBody>
      </p:sp>
    </p:spTree>
    <p:extLst>
      <p:ext uri="{BB962C8B-B14F-4D97-AF65-F5344CB8AC3E}">
        <p14:creationId xmlns:p14="http://schemas.microsoft.com/office/powerpoint/2010/main" val="1843928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48FCA9-4963-3B45-A07D-23E95EDDAA40}"/>
              </a:ext>
            </a:extLst>
          </p:cNvPr>
          <p:cNvSpPr/>
          <p:nvPr userDrawn="1"/>
        </p:nvSpPr>
        <p:spPr>
          <a:xfrm>
            <a:off x="0" y="0"/>
            <a:ext cx="12192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DD03B0-982C-CE44-BF2F-4BC4116D62B6}"/>
              </a:ext>
            </a:extLst>
          </p:cNvPr>
          <p:cNvSpPr/>
          <p:nvPr userDrawn="1"/>
        </p:nvSpPr>
        <p:spPr>
          <a:xfrm>
            <a:off x="166255" y="152400"/>
            <a:ext cx="11859491" cy="6569075"/>
          </a:xfrm>
          <a:prstGeom prst="rect">
            <a:avLst/>
          </a:pr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2E36824-CF80-F34A-B337-770CB9AC90CC}"/>
              </a:ext>
            </a:extLst>
          </p:cNvPr>
          <p:cNvPicPr>
            <a:picLocks noChangeAspect="1"/>
          </p:cNvPicPr>
          <p:nvPr userDrawn="1"/>
        </p:nvPicPr>
        <p:blipFill>
          <a:blip r:embed="rId2"/>
          <a:stretch>
            <a:fillRect/>
          </a:stretch>
        </p:blipFill>
        <p:spPr>
          <a:xfrm>
            <a:off x="9079233" y="4405745"/>
            <a:ext cx="2564359" cy="2043474"/>
          </a:xfrm>
          <a:prstGeom prst="rect">
            <a:avLst/>
          </a:prstGeom>
        </p:spPr>
      </p:pic>
      <p:sp>
        <p:nvSpPr>
          <p:cNvPr id="2" name="Title 1">
            <a:extLst>
              <a:ext uri="{FF2B5EF4-FFF2-40B4-BE49-F238E27FC236}">
                <a16:creationId xmlns:a16="http://schemas.microsoft.com/office/drawing/2014/main" id="{C0B0406A-58B9-5F40-BDA4-A1A491E25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25FF7B-D9D4-D641-B51E-264E37ED7C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DE05EA-2B2D-3842-ACE0-3419977241EE}"/>
              </a:ext>
            </a:extLst>
          </p:cNvPr>
          <p:cNvSpPr>
            <a:spLocks noGrp="1"/>
          </p:cNvSpPr>
          <p:nvPr>
            <p:ph type="dt" sz="half" idx="10"/>
          </p:nvPr>
        </p:nvSpPr>
        <p:spPr/>
        <p:txBody>
          <a:bodyPr/>
          <a:lstStyle/>
          <a:p>
            <a:fld id="{191F1CA0-C994-6745-9030-12748ED8F58D}" type="datetimeFigureOut">
              <a:rPr lang="en-US" smtClean="0"/>
              <a:t>9/22/19</a:t>
            </a:fld>
            <a:endParaRPr lang="en-US"/>
          </a:p>
        </p:txBody>
      </p:sp>
      <p:sp>
        <p:nvSpPr>
          <p:cNvPr id="5" name="Footer Placeholder 4">
            <a:extLst>
              <a:ext uri="{FF2B5EF4-FFF2-40B4-BE49-F238E27FC236}">
                <a16:creationId xmlns:a16="http://schemas.microsoft.com/office/drawing/2014/main" id="{5C799A09-1296-4545-BAED-C405C341F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A0454-768C-E244-A733-CD8EFA2E6790}"/>
              </a:ext>
            </a:extLst>
          </p:cNvPr>
          <p:cNvSpPr>
            <a:spLocks noGrp="1"/>
          </p:cNvSpPr>
          <p:nvPr>
            <p:ph type="sldNum" sz="quarter" idx="12"/>
          </p:nvPr>
        </p:nvSpPr>
        <p:spPr/>
        <p:txBody>
          <a:bodyPr/>
          <a:lstStyle/>
          <a:p>
            <a:fld id="{52A82F70-0C6B-BE4D-B7F2-A2701763D4B9}" type="slidenum">
              <a:rPr lang="en-US" smtClean="0"/>
              <a:t>‹#›</a:t>
            </a:fld>
            <a:endParaRPr lang="en-US"/>
          </a:p>
        </p:txBody>
      </p:sp>
    </p:spTree>
    <p:extLst>
      <p:ext uri="{BB962C8B-B14F-4D97-AF65-F5344CB8AC3E}">
        <p14:creationId xmlns:p14="http://schemas.microsoft.com/office/powerpoint/2010/main" val="1879460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817CECB-CD31-2F41-A30E-4BEECA235BD0}"/>
              </a:ext>
            </a:extLst>
          </p:cNvPr>
          <p:cNvSpPr/>
          <p:nvPr userDrawn="1"/>
        </p:nvSpPr>
        <p:spPr>
          <a:xfrm>
            <a:off x="0" y="0"/>
            <a:ext cx="12192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F0CE9F-CCBB-E54A-99FD-08CC51966BB3}"/>
              </a:ext>
            </a:extLst>
          </p:cNvPr>
          <p:cNvSpPr/>
          <p:nvPr userDrawn="1"/>
        </p:nvSpPr>
        <p:spPr>
          <a:xfrm>
            <a:off x="166255" y="152400"/>
            <a:ext cx="11859491" cy="6569075"/>
          </a:xfrm>
          <a:prstGeom prst="rect">
            <a:avLst/>
          </a:pr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70891D1-6E3F-CE4C-A829-C866828B9932}"/>
              </a:ext>
            </a:extLst>
          </p:cNvPr>
          <p:cNvPicPr>
            <a:picLocks noChangeAspect="1"/>
          </p:cNvPicPr>
          <p:nvPr userDrawn="1"/>
        </p:nvPicPr>
        <p:blipFill>
          <a:blip r:embed="rId2"/>
          <a:stretch>
            <a:fillRect/>
          </a:stretch>
        </p:blipFill>
        <p:spPr>
          <a:xfrm>
            <a:off x="9079233" y="4405745"/>
            <a:ext cx="2564359" cy="2043474"/>
          </a:xfrm>
          <a:prstGeom prst="rect">
            <a:avLst/>
          </a:prstGeom>
        </p:spPr>
      </p:pic>
      <p:sp>
        <p:nvSpPr>
          <p:cNvPr id="2" name="Title 1">
            <a:extLst>
              <a:ext uri="{FF2B5EF4-FFF2-40B4-BE49-F238E27FC236}">
                <a16:creationId xmlns:a16="http://schemas.microsoft.com/office/drawing/2014/main" id="{183AD6FE-98B0-0F41-AB86-1EF66CB42E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BAD73-96C3-604F-B33C-496C0A918CC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6D9B2C-2814-2045-B038-71357AEF9C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3DF1B6-4498-C44A-BC32-50C075932FC3}"/>
              </a:ext>
            </a:extLst>
          </p:cNvPr>
          <p:cNvSpPr>
            <a:spLocks noGrp="1"/>
          </p:cNvSpPr>
          <p:nvPr>
            <p:ph type="dt" sz="half" idx="10"/>
          </p:nvPr>
        </p:nvSpPr>
        <p:spPr/>
        <p:txBody>
          <a:bodyPr/>
          <a:lstStyle/>
          <a:p>
            <a:fld id="{191F1CA0-C994-6745-9030-12748ED8F58D}" type="datetimeFigureOut">
              <a:rPr lang="en-US" smtClean="0"/>
              <a:t>9/22/19</a:t>
            </a:fld>
            <a:endParaRPr lang="en-US"/>
          </a:p>
        </p:txBody>
      </p:sp>
      <p:sp>
        <p:nvSpPr>
          <p:cNvPr id="6" name="Footer Placeholder 5">
            <a:extLst>
              <a:ext uri="{FF2B5EF4-FFF2-40B4-BE49-F238E27FC236}">
                <a16:creationId xmlns:a16="http://schemas.microsoft.com/office/drawing/2014/main" id="{F74D45CA-0A13-0543-A769-EBC03C3E81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2E15B3-6E4D-8D46-A931-D2EAC977F2BB}"/>
              </a:ext>
            </a:extLst>
          </p:cNvPr>
          <p:cNvSpPr>
            <a:spLocks noGrp="1"/>
          </p:cNvSpPr>
          <p:nvPr>
            <p:ph type="sldNum" sz="quarter" idx="12"/>
          </p:nvPr>
        </p:nvSpPr>
        <p:spPr/>
        <p:txBody>
          <a:bodyPr/>
          <a:lstStyle/>
          <a:p>
            <a:fld id="{52A82F70-0C6B-BE4D-B7F2-A2701763D4B9}" type="slidenum">
              <a:rPr lang="en-US" smtClean="0"/>
              <a:t>‹#›</a:t>
            </a:fld>
            <a:endParaRPr lang="en-US"/>
          </a:p>
        </p:txBody>
      </p:sp>
    </p:spTree>
    <p:extLst>
      <p:ext uri="{BB962C8B-B14F-4D97-AF65-F5344CB8AC3E}">
        <p14:creationId xmlns:p14="http://schemas.microsoft.com/office/powerpoint/2010/main" val="395509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037F392-1186-3443-85F2-F081831D6286}"/>
              </a:ext>
            </a:extLst>
          </p:cNvPr>
          <p:cNvSpPr/>
          <p:nvPr userDrawn="1"/>
        </p:nvSpPr>
        <p:spPr>
          <a:xfrm>
            <a:off x="0" y="0"/>
            <a:ext cx="12192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10F7E1-2B70-454E-9257-7A3D61747D4E}"/>
              </a:ext>
            </a:extLst>
          </p:cNvPr>
          <p:cNvSpPr/>
          <p:nvPr userDrawn="1"/>
        </p:nvSpPr>
        <p:spPr>
          <a:xfrm>
            <a:off x="166255" y="152400"/>
            <a:ext cx="11859491" cy="6569075"/>
          </a:xfrm>
          <a:prstGeom prst="rect">
            <a:avLst/>
          </a:pr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634C2FD-DDF3-2847-ABFD-D821524E2779}"/>
              </a:ext>
            </a:extLst>
          </p:cNvPr>
          <p:cNvPicPr>
            <a:picLocks noChangeAspect="1"/>
          </p:cNvPicPr>
          <p:nvPr userDrawn="1"/>
        </p:nvPicPr>
        <p:blipFill>
          <a:blip r:embed="rId2"/>
          <a:stretch>
            <a:fillRect/>
          </a:stretch>
        </p:blipFill>
        <p:spPr>
          <a:xfrm>
            <a:off x="9079233" y="4405745"/>
            <a:ext cx="2564359" cy="2043474"/>
          </a:xfrm>
          <a:prstGeom prst="rect">
            <a:avLst/>
          </a:prstGeom>
        </p:spPr>
      </p:pic>
      <p:sp>
        <p:nvSpPr>
          <p:cNvPr id="2" name="Title 1">
            <a:extLst>
              <a:ext uri="{FF2B5EF4-FFF2-40B4-BE49-F238E27FC236}">
                <a16:creationId xmlns:a16="http://schemas.microsoft.com/office/drawing/2014/main" id="{0533EE75-AA23-2348-841F-9B48A6B13A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B7502A-E117-AF49-979B-96B71EC167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361447-C4FB-614A-9123-8493E005AB6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C11A2-C01B-F046-BFEA-A2CD05DD9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2497157-6392-C44D-BB9E-B3588E9E8E7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975F18-F771-7C43-B5AA-13E8B06253A3}"/>
              </a:ext>
            </a:extLst>
          </p:cNvPr>
          <p:cNvSpPr>
            <a:spLocks noGrp="1"/>
          </p:cNvSpPr>
          <p:nvPr>
            <p:ph type="dt" sz="half" idx="10"/>
          </p:nvPr>
        </p:nvSpPr>
        <p:spPr/>
        <p:txBody>
          <a:bodyPr/>
          <a:lstStyle/>
          <a:p>
            <a:fld id="{191F1CA0-C994-6745-9030-12748ED8F58D}" type="datetimeFigureOut">
              <a:rPr lang="en-US" smtClean="0"/>
              <a:t>9/22/19</a:t>
            </a:fld>
            <a:endParaRPr lang="en-US"/>
          </a:p>
        </p:txBody>
      </p:sp>
      <p:sp>
        <p:nvSpPr>
          <p:cNvPr id="8" name="Footer Placeholder 7">
            <a:extLst>
              <a:ext uri="{FF2B5EF4-FFF2-40B4-BE49-F238E27FC236}">
                <a16:creationId xmlns:a16="http://schemas.microsoft.com/office/drawing/2014/main" id="{2048AB02-3651-214A-8631-56906E44CB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D4E31F-1CA0-5E44-9253-3575C4985B9C}"/>
              </a:ext>
            </a:extLst>
          </p:cNvPr>
          <p:cNvSpPr>
            <a:spLocks noGrp="1"/>
          </p:cNvSpPr>
          <p:nvPr>
            <p:ph type="sldNum" sz="quarter" idx="12"/>
          </p:nvPr>
        </p:nvSpPr>
        <p:spPr/>
        <p:txBody>
          <a:bodyPr/>
          <a:lstStyle/>
          <a:p>
            <a:fld id="{52A82F70-0C6B-BE4D-B7F2-A2701763D4B9}" type="slidenum">
              <a:rPr lang="en-US" smtClean="0"/>
              <a:t>‹#›</a:t>
            </a:fld>
            <a:endParaRPr lang="en-US"/>
          </a:p>
        </p:txBody>
      </p:sp>
    </p:spTree>
    <p:extLst>
      <p:ext uri="{BB962C8B-B14F-4D97-AF65-F5344CB8AC3E}">
        <p14:creationId xmlns:p14="http://schemas.microsoft.com/office/powerpoint/2010/main" val="325026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D9EB86-D2D4-324E-9B29-CA013564E305}"/>
              </a:ext>
            </a:extLst>
          </p:cNvPr>
          <p:cNvSpPr/>
          <p:nvPr userDrawn="1"/>
        </p:nvSpPr>
        <p:spPr>
          <a:xfrm>
            <a:off x="0" y="0"/>
            <a:ext cx="12192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7F2ECA-22F0-6445-85D1-1E9A53CBC255}"/>
              </a:ext>
            </a:extLst>
          </p:cNvPr>
          <p:cNvSpPr/>
          <p:nvPr userDrawn="1"/>
        </p:nvSpPr>
        <p:spPr>
          <a:xfrm>
            <a:off x="166255" y="152400"/>
            <a:ext cx="11859491" cy="6569075"/>
          </a:xfrm>
          <a:prstGeom prst="rect">
            <a:avLst/>
          </a:pr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F87D6D4-F6B4-7348-AF4A-A56E321D7256}"/>
              </a:ext>
            </a:extLst>
          </p:cNvPr>
          <p:cNvPicPr>
            <a:picLocks noChangeAspect="1"/>
          </p:cNvPicPr>
          <p:nvPr userDrawn="1"/>
        </p:nvPicPr>
        <p:blipFill>
          <a:blip r:embed="rId2"/>
          <a:stretch>
            <a:fillRect/>
          </a:stretch>
        </p:blipFill>
        <p:spPr>
          <a:xfrm>
            <a:off x="9079233" y="4405745"/>
            <a:ext cx="2564359" cy="2043474"/>
          </a:xfrm>
          <a:prstGeom prst="rect">
            <a:avLst/>
          </a:prstGeom>
        </p:spPr>
      </p:pic>
      <p:sp>
        <p:nvSpPr>
          <p:cNvPr id="2" name="Title 1">
            <a:extLst>
              <a:ext uri="{FF2B5EF4-FFF2-40B4-BE49-F238E27FC236}">
                <a16:creationId xmlns:a16="http://schemas.microsoft.com/office/drawing/2014/main" id="{844E8EF8-08C5-4741-AB57-DAD0C1A3B1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C72404-CE7A-AB4B-934C-1FE63E31FB05}"/>
              </a:ext>
            </a:extLst>
          </p:cNvPr>
          <p:cNvSpPr>
            <a:spLocks noGrp="1"/>
          </p:cNvSpPr>
          <p:nvPr>
            <p:ph type="dt" sz="half" idx="10"/>
          </p:nvPr>
        </p:nvSpPr>
        <p:spPr/>
        <p:txBody>
          <a:bodyPr/>
          <a:lstStyle/>
          <a:p>
            <a:fld id="{191F1CA0-C994-6745-9030-12748ED8F58D}" type="datetimeFigureOut">
              <a:rPr lang="en-US" smtClean="0"/>
              <a:t>9/22/19</a:t>
            </a:fld>
            <a:endParaRPr lang="en-US"/>
          </a:p>
        </p:txBody>
      </p:sp>
      <p:sp>
        <p:nvSpPr>
          <p:cNvPr id="4" name="Footer Placeholder 3">
            <a:extLst>
              <a:ext uri="{FF2B5EF4-FFF2-40B4-BE49-F238E27FC236}">
                <a16:creationId xmlns:a16="http://schemas.microsoft.com/office/drawing/2014/main" id="{987F1AD1-9177-434B-9CF6-1D70F3BDD6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090378-4A24-8647-B517-AA773FCDCE83}"/>
              </a:ext>
            </a:extLst>
          </p:cNvPr>
          <p:cNvSpPr>
            <a:spLocks noGrp="1"/>
          </p:cNvSpPr>
          <p:nvPr>
            <p:ph type="sldNum" sz="quarter" idx="12"/>
          </p:nvPr>
        </p:nvSpPr>
        <p:spPr/>
        <p:txBody>
          <a:bodyPr/>
          <a:lstStyle/>
          <a:p>
            <a:fld id="{52A82F70-0C6B-BE4D-B7F2-A2701763D4B9}" type="slidenum">
              <a:rPr lang="en-US" smtClean="0"/>
              <a:t>‹#›</a:t>
            </a:fld>
            <a:endParaRPr lang="en-US"/>
          </a:p>
        </p:txBody>
      </p:sp>
    </p:spTree>
    <p:extLst>
      <p:ext uri="{BB962C8B-B14F-4D97-AF65-F5344CB8AC3E}">
        <p14:creationId xmlns:p14="http://schemas.microsoft.com/office/powerpoint/2010/main" val="3555461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39EC50-DAB3-1144-B2B9-298B51E8FD8B}"/>
              </a:ext>
            </a:extLst>
          </p:cNvPr>
          <p:cNvSpPr/>
          <p:nvPr userDrawn="1"/>
        </p:nvSpPr>
        <p:spPr>
          <a:xfrm>
            <a:off x="0" y="0"/>
            <a:ext cx="12192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5D9335B-E8B2-2C47-9294-17AD1D1BCD0E}"/>
              </a:ext>
            </a:extLst>
          </p:cNvPr>
          <p:cNvSpPr/>
          <p:nvPr userDrawn="1"/>
        </p:nvSpPr>
        <p:spPr>
          <a:xfrm>
            <a:off x="166255" y="152400"/>
            <a:ext cx="11859491" cy="6569075"/>
          </a:xfrm>
          <a:prstGeom prst="rect">
            <a:avLst/>
          </a:pr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FDE7DC6-FD3D-F942-9756-1512B8B96BF8}"/>
              </a:ext>
            </a:extLst>
          </p:cNvPr>
          <p:cNvPicPr>
            <a:picLocks noChangeAspect="1"/>
          </p:cNvPicPr>
          <p:nvPr userDrawn="1"/>
        </p:nvPicPr>
        <p:blipFill>
          <a:blip r:embed="rId2"/>
          <a:stretch>
            <a:fillRect/>
          </a:stretch>
        </p:blipFill>
        <p:spPr>
          <a:xfrm>
            <a:off x="9856693" y="4885981"/>
            <a:ext cx="1961710" cy="1563238"/>
          </a:xfrm>
          <a:prstGeom prst="rect">
            <a:avLst/>
          </a:prstGeom>
        </p:spPr>
      </p:pic>
      <p:sp>
        <p:nvSpPr>
          <p:cNvPr id="2" name="Date Placeholder 1">
            <a:extLst>
              <a:ext uri="{FF2B5EF4-FFF2-40B4-BE49-F238E27FC236}">
                <a16:creationId xmlns:a16="http://schemas.microsoft.com/office/drawing/2014/main" id="{B58C0B1A-B907-F849-A69B-1CDADA376E54}"/>
              </a:ext>
            </a:extLst>
          </p:cNvPr>
          <p:cNvSpPr>
            <a:spLocks noGrp="1"/>
          </p:cNvSpPr>
          <p:nvPr>
            <p:ph type="dt" sz="half" idx="10"/>
          </p:nvPr>
        </p:nvSpPr>
        <p:spPr/>
        <p:txBody>
          <a:bodyPr/>
          <a:lstStyle/>
          <a:p>
            <a:fld id="{191F1CA0-C994-6745-9030-12748ED8F58D}" type="datetimeFigureOut">
              <a:rPr lang="en-US" smtClean="0"/>
              <a:t>9/22/19</a:t>
            </a:fld>
            <a:endParaRPr lang="en-US"/>
          </a:p>
        </p:txBody>
      </p:sp>
      <p:sp>
        <p:nvSpPr>
          <p:cNvPr id="3" name="Footer Placeholder 2">
            <a:extLst>
              <a:ext uri="{FF2B5EF4-FFF2-40B4-BE49-F238E27FC236}">
                <a16:creationId xmlns:a16="http://schemas.microsoft.com/office/drawing/2014/main" id="{25C6854F-D193-514E-8745-2F66660108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F9F942-E8BC-8A4A-9289-1FF4C176940B}"/>
              </a:ext>
            </a:extLst>
          </p:cNvPr>
          <p:cNvSpPr>
            <a:spLocks noGrp="1"/>
          </p:cNvSpPr>
          <p:nvPr>
            <p:ph type="sldNum" sz="quarter" idx="12"/>
          </p:nvPr>
        </p:nvSpPr>
        <p:spPr/>
        <p:txBody>
          <a:bodyPr/>
          <a:lstStyle/>
          <a:p>
            <a:fld id="{52A82F70-0C6B-BE4D-B7F2-A2701763D4B9}" type="slidenum">
              <a:rPr lang="en-US" smtClean="0"/>
              <a:t>‹#›</a:t>
            </a:fld>
            <a:endParaRPr lang="en-US"/>
          </a:p>
        </p:txBody>
      </p:sp>
    </p:spTree>
    <p:extLst>
      <p:ext uri="{BB962C8B-B14F-4D97-AF65-F5344CB8AC3E}">
        <p14:creationId xmlns:p14="http://schemas.microsoft.com/office/powerpoint/2010/main" val="4148938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A0C9F4-CAAE-BD48-B7ED-B0940D636229}"/>
              </a:ext>
            </a:extLst>
          </p:cNvPr>
          <p:cNvSpPr/>
          <p:nvPr userDrawn="1"/>
        </p:nvSpPr>
        <p:spPr>
          <a:xfrm>
            <a:off x="0" y="0"/>
            <a:ext cx="12192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4B3AEC9-5CCE-934B-B04C-B55BAFABB477}"/>
              </a:ext>
            </a:extLst>
          </p:cNvPr>
          <p:cNvSpPr/>
          <p:nvPr userDrawn="1"/>
        </p:nvSpPr>
        <p:spPr>
          <a:xfrm>
            <a:off x="166255" y="152400"/>
            <a:ext cx="11859491" cy="6569075"/>
          </a:xfrm>
          <a:prstGeom prst="rect">
            <a:avLst/>
          </a:pr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2AEF4E1-B0A6-9E4C-8801-EECA31D3A176}"/>
              </a:ext>
            </a:extLst>
          </p:cNvPr>
          <p:cNvPicPr>
            <a:picLocks noChangeAspect="1"/>
          </p:cNvPicPr>
          <p:nvPr userDrawn="1"/>
        </p:nvPicPr>
        <p:blipFill>
          <a:blip r:embed="rId2"/>
          <a:stretch>
            <a:fillRect/>
          </a:stretch>
        </p:blipFill>
        <p:spPr>
          <a:xfrm>
            <a:off x="9079233" y="4405745"/>
            <a:ext cx="2564359" cy="2043474"/>
          </a:xfrm>
          <a:prstGeom prst="rect">
            <a:avLst/>
          </a:prstGeom>
        </p:spPr>
      </p:pic>
      <p:sp>
        <p:nvSpPr>
          <p:cNvPr id="2" name="Title 1">
            <a:extLst>
              <a:ext uri="{FF2B5EF4-FFF2-40B4-BE49-F238E27FC236}">
                <a16:creationId xmlns:a16="http://schemas.microsoft.com/office/drawing/2014/main" id="{BE0172AF-2CB7-D248-8F82-D3C5ED3FAA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93D3AE-D053-A540-B496-657A4ACFFD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27F195-29AF-5E49-8D12-6DC21D40F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2E85F5-F3F6-F941-906C-3D922C39A1A7}"/>
              </a:ext>
            </a:extLst>
          </p:cNvPr>
          <p:cNvSpPr>
            <a:spLocks noGrp="1"/>
          </p:cNvSpPr>
          <p:nvPr>
            <p:ph type="dt" sz="half" idx="10"/>
          </p:nvPr>
        </p:nvSpPr>
        <p:spPr/>
        <p:txBody>
          <a:bodyPr/>
          <a:lstStyle/>
          <a:p>
            <a:fld id="{191F1CA0-C994-6745-9030-12748ED8F58D}" type="datetimeFigureOut">
              <a:rPr lang="en-US" smtClean="0"/>
              <a:t>9/22/19</a:t>
            </a:fld>
            <a:endParaRPr lang="en-US"/>
          </a:p>
        </p:txBody>
      </p:sp>
      <p:sp>
        <p:nvSpPr>
          <p:cNvPr id="6" name="Footer Placeholder 5">
            <a:extLst>
              <a:ext uri="{FF2B5EF4-FFF2-40B4-BE49-F238E27FC236}">
                <a16:creationId xmlns:a16="http://schemas.microsoft.com/office/drawing/2014/main" id="{38B09A94-143E-8F43-86FE-402B73A0D9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19BA3B-2C25-ED46-8621-8ADE5A26C895}"/>
              </a:ext>
            </a:extLst>
          </p:cNvPr>
          <p:cNvSpPr>
            <a:spLocks noGrp="1"/>
          </p:cNvSpPr>
          <p:nvPr>
            <p:ph type="sldNum" sz="quarter" idx="12"/>
          </p:nvPr>
        </p:nvSpPr>
        <p:spPr/>
        <p:txBody>
          <a:bodyPr/>
          <a:lstStyle/>
          <a:p>
            <a:fld id="{52A82F70-0C6B-BE4D-B7F2-A2701763D4B9}" type="slidenum">
              <a:rPr lang="en-US" smtClean="0"/>
              <a:t>‹#›</a:t>
            </a:fld>
            <a:endParaRPr lang="en-US"/>
          </a:p>
        </p:txBody>
      </p:sp>
    </p:spTree>
    <p:extLst>
      <p:ext uri="{BB962C8B-B14F-4D97-AF65-F5344CB8AC3E}">
        <p14:creationId xmlns:p14="http://schemas.microsoft.com/office/powerpoint/2010/main" val="3338190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3A3104-B294-2A4B-9D76-A62CBD7B44E5}"/>
              </a:ext>
            </a:extLst>
          </p:cNvPr>
          <p:cNvSpPr/>
          <p:nvPr userDrawn="1"/>
        </p:nvSpPr>
        <p:spPr>
          <a:xfrm>
            <a:off x="0" y="0"/>
            <a:ext cx="12192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CC3E5E4-DA54-F542-9807-31B1810FFAD5}"/>
              </a:ext>
            </a:extLst>
          </p:cNvPr>
          <p:cNvSpPr/>
          <p:nvPr userDrawn="1"/>
        </p:nvSpPr>
        <p:spPr>
          <a:xfrm>
            <a:off x="166255" y="152400"/>
            <a:ext cx="11859491" cy="6569075"/>
          </a:xfrm>
          <a:prstGeom prst="rect">
            <a:avLst/>
          </a:pr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305AADD-68D0-4E40-88BD-6ED2D2757FE0}"/>
              </a:ext>
            </a:extLst>
          </p:cNvPr>
          <p:cNvPicPr>
            <a:picLocks noChangeAspect="1"/>
          </p:cNvPicPr>
          <p:nvPr userDrawn="1"/>
        </p:nvPicPr>
        <p:blipFill>
          <a:blip r:embed="rId2"/>
          <a:stretch>
            <a:fillRect/>
          </a:stretch>
        </p:blipFill>
        <p:spPr>
          <a:xfrm>
            <a:off x="9079233" y="4405745"/>
            <a:ext cx="2564359" cy="2043474"/>
          </a:xfrm>
          <a:prstGeom prst="rect">
            <a:avLst/>
          </a:prstGeom>
        </p:spPr>
      </p:pic>
      <p:sp>
        <p:nvSpPr>
          <p:cNvPr id="2" name="Title 1">
            <a:extLst>
              <a:ext uri="{FF2B5EF4-FFF2-40B4-BE49-F238E27FC236}">
                <a16:creationId xmlns:a16="http://schemas.microsoft.com/office/drawing/2014/main" id="{C908D6E1-722A-8640-BBB8-93773231F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88F605-DF2D-D346-AEC2-D6973D00EF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FBCFC0F-06B1-BE48-A5A4-33C179FCC0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35B500-F06C-9E4F-8101-57673EAFC0B9}"/>
              </a:ext>
            </a:extLst>
          </p:cNvPr>
          <p:cNvSpPr>
            <a:spLocks noGrp="1"/>
          </p:cNvSpPr>
          <p:nvPr>
            <p:ph type="dt" sz="half" idx="10"/>
          </p:nvPr>
        </p:nvSpPr>
        <p:spPr/>
        <p:txBody>
          <a:bodyPr/>
          <a:lstStyle/>
          <a:p>
            <a:fld id="{191F1CA0-C994-6745-9030-12748ED8F58D}" type="datetimeFigureOut">
              <a:rPr lang="en-US" smtClean="0"/>
              <a:t>9/22/19</a:t>
            </a:fld>
            <a:endParaRPr lang="en-US"/>
          </a:p>
        </p:txBody>
      </p:sp>
      <p:sp>
        <p:nvSpPr>
          <p:cNvPr id="6" name="Footer Placeholder 5">
            <a:extLst>
              <a:ext uri="{FF2B5EF4-FFF2-40B4-BE49-F238E27FC236}">
                <a16:creationId xmlns:a16="http://schemas.microsoft.com/office/drawing/2014/main" id="{2F952A42-F46D-5E48-A662-373FB500D5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FA08A4-D48F-2145-AFC9-FCF2BF62D5B9}"/>
              </a:ext>
            </a:extLst>
          </p:cNvPr>
          <p:cNvSpPr>
            <a:spLocks noGrp="1"/>
          </p:cNvSpPr>
          <p:nvPr>
            <p:ph type="sldNum" sz="quarter" idx="12"/>
          </p:nvPr>
        </p:nvSpPr>
        <p:spPr/>
        <p:txBody>
          <a:bodyPr/>
          <a:lstStyle/>
          <a:p>
            <a:fld id="{52A82F70-0C6B-BE4D-B7F2-A2701763D4B9}" type="slidenum">
              <a:rPr lang="en-US" smtClean="0"/>
              <a:t>‹#›</a:t>
            </a:fld>
            <a:endParaRPr lang="en-US"/>
          </a:p>
        </p:txBody>
      </p:sp>
    </p:spTree>
    <p:extLst>
      <p:ext uri="{BB962C8B-B14F-4D97-AF65-F5344CB8AC3E}">
        <p14:creationId xmlns:p14="http://schemas.microsoft.com/office/powerpoint/2010/main" val="4221477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7A770C-50AD-9E41-89C7-77D26F6B411F}"/>
              </a:ext>
            </a:extLst>
          </p:cNvPr>
          <p:cNvSpPr/>
          <p:nvPr userDrawn="1"/>
        </p:nvSpPr>
        <p:spPr>
          <a:xfrm>
            <a:off x="0" y="0"/>
            <a:ext cx="12192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D0D3BA-A31D-5F4C-BABE-BE0D940AD4FE}"/>
              </a:ext>
            </a:extLst>
          </p:cNvPr>
          <p:cNvSpPr/>
          <p:nvPr userDrawn="1"/>
        </p:nvSpPr>
        <p:spPr>
          <a:xfrm>
            <a:off x="166255" y="152400"/>
            <a:ext cx="11859491" cy="6569075"/>
          </a:xfrm>
          <a:prstGeom prst="rect">
            <a:avLst/>
          </a:pr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5268B4E-B99C-3F4A-89EA-8D649D3CD4EC}"/>
              </a:ext>
            </a:extLst>
          </p:cNvPr>
          <p:cNvPicPr>
            <a:picLocks noChangeAspect="1"/>
          </p:cNvPicPr>
          <p:nvPr userDrawn="1"/>
        </p:nvPicPr>
        <p:blipFill>
          <a:blip r:embed="rId13"/>
          <a:stretch>
            <a:fillRect/>
          </a:stretch>
        </p:blipFill>
        <p:spPr>
          <a:xfrm>
            <a:off x="9079233" y="4405745"/>
            <a:ext cx="2564359" cy="2043474"/>
          </a:xfrm>
          <a:prstGeom prst="rect">
            <a:avLst/>
          </a:prstGeom>
        </p:spPr>
      </p:pic>
      <p:sp>
        <p:nvSpPr>
          <p:cNvPr id="2" name="Title Placeholder 1">
            <a:extLst>
              <a:ext uri="{FF2B5EF4-FFF2-40B4-BE49-F238E27FC236}">
                <a16:creationId xmlns:a16="http://schemas.microsoft.com/office/drawing/2014/main" id="{AD40A3BD-CF1D-FB4D-A8FC-976635CBD1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91B270-798E-7747-95B7-78C266A675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F6EB590-B67B-F746-A1DC-5BFC4534DB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1F1CA0-C994-6745-9030-12748ED8F58D}" type="datetimeFigureOut">
              <a:rPr lang="en-US" smtClean="0"/>
              <a:t>9/22/19</a:t>
            </a:fld>
            <a:endParaRPr lang="en-US"/>
          </a:p>
        </p:txBody>
      </p:sp>
      <p:sp>
        <p:nvSpPr>
          <p:cNvPr id="5" name="Footer Placeholder 4">
            <a:extLst>
              <a:ext uri="{FF2B5EF4-FFF2-40B4-BE49-F238E27FC236}">
                <a16:creationId xmlns:a16="http://schemas.microsoft.com/office/drawing/2014/main" id="{D68A6D81-FD86-974C-A2B9-9D11D0C347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6A9106-01E0-5344-8D5C-5F079E45C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82F70-0C6B-BE4D-B7F2-A2701763D4B9}" type="slidenum">
              <a:rPr lang="en-US" smtClean="0"/>
              <a:t>‹#›</a:t>
            </a:fld>
            <a:endParaRPr lang="en-US"/>
          </a:p>
        </p:txBody>
      </p:sp>
    </p:spTree>
    <p:extLst>
      <p:ext uri="{BB962C8B-B14F-4D97-AF65-F5344CB8AC3E}">
        <p14:creationId xmlns:p14="http://schemas.microsoft.com/office/powerpoint/2010/main" val="3124192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800" kern="1200">
          <a:solidFill>
            <a:schemeClr val="accent6">
              <a:lumMod val="5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C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70E0F-E46D-2B43-BC0A-C49FDE4A8ACF}"/>
              </a:ext>
            </a:extLst>
          </p:cNvPr>
          <p:cNvSpPr>
            <a:spLocks noGrp="1"/>
          </p:cNvSpPr>
          <p:nvPr>
            <p:ph type="ctrTitle"/>
          </p:nvPr>
        </p:nvSpPr>
        <p:spPr>
          <a:xfrm>
            <a:off x="1524000" y="954740"/>
            <a:ext cx="9144000" cy="1990445"/>
          </a:xfrm>
        </p:spPr>
        <p:txBody>
          <a:bodyPr>
            <a:normAutofit/>
          </a:bodyPr>
          <a:lstStyle/>
          <a:p>
            <a:r>
              <a:rPr lang="en-US" sz="4400" dirty="0"/>
              <a:t>Rhyolite ignimbrite boulders and cobbles in the Middle Jurassic Carmel Formation of Utah and Arizona</a:t>
            </a:r>
            <a:r>
              <a:rPr lang="en-US" sz="4400" dirty="0">
                <a:effectLst/>
              </a:rPr>
              <a:t> </a:t>
            </a:r>
            <a:endParaRPr lang="en-US" sz="4400" dirty="0"/>
          </a:p>
        </p:txBody>
      </p:sp>
      <p:sp>
        <p:nvSpPr>
          <p:cNvPr id="3" name="Subtitle 2">
            <a:extLst>
              <a:ext uri="{FF2B5EF4-FFF2-40B4-BE49-F238E27FC236}">
                <a16:creationId xmlns:a16="http://schemas.microsoft.com/office/drawing/2014/main" id="{1210DF4F-A126-6A4D-8CB1-37A884C5FA4C}"/>
              </a:ext>
            </a:extLst>
          </p:cNvPr>
          <p:cNvSpPr>
            <a:spLocks noGrp="1"/>
          </p:cNvSpPr>
          <p:nvPr>
            <p:ph type="subTitle" idx="1"/>
          </p:nvPr>
        </p:nvSpPr>
        <p:spPr>
          <a:xfrm>
            <a:off x="1524000" y="3602038"/>
            <a:ext cx="9144000" cy="2691186"/>
          </a:xfrm>
        </p:spPr>
        <p:txBody>
          <a:bodyPr>
            <a:normAutofit/>
          </a:bodyPr>
          <a:lstStyle/>
          <a:p>
            <a:r>
              <a:rPr lang="en-US" dirty="0"/>
              <a:t>Bart J. Kowallis</a:t>
            </a:r>
            <a:r>
              <a:rPr lang="en-US" baseline="30000" dirty="0"/>
              <a:t>1</a:t>
            </a:r>
            <a:r>
              <a:rPr lang="en-US" dirty="0"/>
              <a:t>, Douglas A. Sprinkel</a:t>
            </a:r>
            <a:r>
              <a:rPr lang="en-US" baseline="30000" dirty="0"/>
              <a:t>2</a:t>
            </a:r>
            <a:r>
              <a:rPr lang="en-US" dirty="0"/>
              <a:t>, Eric H Christiansen</a:t>
            </a:r>
            <a:r>
              <a:rPr lang="en-US" baseline="30000" dirty="0"/>
              <a:t>1</a:t>
            </a:r>
            <a:r>
              <a:rPr lang="en-US" dirty="0"/>
              <a:t>, </a:t>
            </a:r>
            <a:r>
              <a:rPr lang="en-US" dirty="0" err="1"/>
              <a:t>Skylor</a:t>
            </a:r>
            <a:r>
              <a:rPr lang="en-US" dirty="0"/>
              <a:t> Steed</a:t>
            </a:r>
            <a:r>
              <a:rPr lang="en-US" baseline="30000" dirty="0"/>
              <a:t>1</a:t>
            </a:r>
            <a:r>
              <a:rPr lang="en-US" dirty="0"/>
              <a:t>, and David F. Wheatley</a:t>
            </a:r>
            <a:r>
              <a:rPr lang="en-US" baseline="30000" dirty="0"/>
              <a:t>3</a:t>
            </a:r>
          </a:p>
          <a:p>
            <a:pPr algn="l"/>
            <a:endParaRPr lang="en-US" baseline="30000" dirty="0"/>
          </a:p>
          <a:p>
            <a:pPr algn="l"/>
            <a:r>
              <a:rPr lang="en-US" sz="1700" baseline="30000" dirty="0"/>
              <a:t>1</a:t>
            </a:r>
            <a:r>
              <a:rPr lang="en-US" sz="1700" dirty="0"/>
              <a:t>Department of Geological Sciences, Brigham Young University, Provo, UT 84604 (</a:t>
            </a:r>
            <a:r>
              <a:rPr lang="en-US" sz="1700" dirty="0" err="1"/>
              <a:t>bkowallis@byu.edu</a:t>
            </a:r>
            <a:r>
              <a:rPr lang="en-US" sz="1700" dirty="0"/>
              <a:t>)</a:t>
            </a:r>
          </a:p>
          <a:p>
            <a:pPr algn="l"/>
            <a:r>
              <a:rPr lang="en-US" sz="1700" baseline="30000" dirty="0"/>
              <a:t>2</a:t>
            </a:r>
            <a:r>
              <a:rPr lang="en-US" sz="1700" dirty="0"/>
              <a:t>Utah Geological Survey, P.O. Box 146100, Salt Lake City, UT 84114</a:t>
            </a:r>
          </a:p>
          <a:p>
            <a:pPr algn="l"/>
            <a:r>
              <a:rPr lang="en-US" sz="1700" baseline="30000" dirty="0"/>
              <a:t>3</a:t>
            </a:r>
            <a:r>
              <a:rPr lang="en-US" sz="1700" dirty="0"/>
              <a:t>Department of Geology and Geophysics, University of Utah, Salt Lake City, UT 84112</a:t>
            </a:r>
          </a:p>
          <a:p>
            <a:pPr algn="l"/>
            <a:endParaRPr lang="en-US" sz="1600" dirty="0"/>
          </a:p>
          <a:p>
            <a:endParaRPr lang="en-US" dirty="0"/>
          </a:p>
        </p:txBody>
      </p:sp>
    </p:spTree>
    <p:extLst>
      <p:ext uri="{BB962C8B-B14F-4D97-AF65-F5344CB8AC3E}">
        <p14:creationId xmlns:p14="http://schemas.microsoft.com/office/powerpoint/2010/main" val="3184055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1251BE-8021-A243-9A0B-F8B813002A1D}"/>
              </a:ext>
            </a:extLst>
          </p:cNvPr>
          <p:cNvPicPr>
            <a:picLocks noChangeAspect="1"/>
          </p:cNvPicPr>
          <p:nvPr/>
        </p:nvPicPr>
        <p:blipFill>
          <a:blip r:embed="rId2"/>
          <a:stretch>
            <a:fillRect/>
          </a:stretch>
        </p:blipFill>
        <p:spPr>
          <a:xfrm>
            <a:off x="174812" y="155465"/>
            <a:ext cx="9937766" cy="6568063"/>
          </a:xfrm>
          <a:prstGeom prst="rect">
            <a:avLst/>
          </a:prstGeom>
        </p:spPr>
      </p:pic>
      <p:sp>
        <p:nvSpPr>
          <p:cNvPr id="8" name="TextBox 7">
            <a:extLst>
              <a:ext uri="{FF2B5EF4-FFF2-40B4-BE49-F238E27FC236}">
                <a16:creationId xmlns:a16="http://schemas.microsoft.com/office/drawing/2014/main" id="{78934EFE-7E5E-FA49-BCF2-BD1B295DC36E}"/>
              </a:ext>
            </a:extLst>
          </p:cNvPr>
          <p:cNvSpPr txBox="1"/>
          <p:nvPr/>
        </p:nvSpPr>
        <p:spPr>
          <a:xfrm>
            <a:off x="10340788" y="1156447"/>
            <a:ext cx="1358153" cy="3416320"/>
          </a:xfrm>
          <a:prstGeom prst="rect">
            <a:avLst/>
          </a:prstGeom>
          <a:noFill/>
        </p:spPr>
        <p:txBody>
          <a:bodyPr wrap="square" rtlCol="0">
            <a:spAutoFit/>
          </a:bodyPr>
          <a:lstStyle/>
          <a:p>
            <a:r>
              <a:rPr lang="en-US" dirty="0"/>
              <a:t>Pumice are also not compressed or welded</a:t>
            </a:r>
          </a:p>
          <a:p>
            <a:endParaRPr lang="en-US" dirty="0"/>
          </a:p>
          <a:p>
            <a:r>
              <a:rPr lang="en-US" dirty="0"/>
              <a:t>Wide dimension on photos is 1 mm, except B, which is 0.5 mm.</a:t>
            </a:r>
          </a:p>
        </p:txBody>
      </p:sp>
    </p:spTree>
    <p:extLst>
      <p:ext uri="{BB962C8B-B14F-4D97-AF65-F5344CB8AC3E}">
        <p14:creationId xmlns:p14="http://schemas.microsoft.com/office/powerpoint/2010/main" val="2088822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99454-DE05-4C47-A96F-E26D7C17BCFD}"/>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A788424F-D92E-634A-9D72-0A29568D9C26}"/>
              </a:ext>
            </a:extLst>
          </p:cNvPr>
          <p:cNvSpPr>
            <a:spLocks noGrp="1"/>
          </p:cNvSpPr>
          <p:nvPr>
            <p:ph idx="1"/>
          </p:nvPr>
        </p:nvSpPr>
        <p:spPr>
          <a:xfrm>
            <a:off x="838200" y="1529790"/>
            <a:ext cx="10515600" cy="3728010"/>
          </a:xfrm>
        </p:spPr>
        <p:txBody>
          <a:bodyPr/>
          <a:lstStyle/>
          <a:p>
            <a:r>
              <a:rPr lang="en-US" dirty="0"/>
              <a:t>Tuffs were not strongly welded</a:t>
            </a:r>
          </a:p>
          <a:p>
            <a:r>
              <a:rPr lang="en-US" b="1" dirty="0"/>
              <a:t>The clasts come from multiple tuff eruptions</a:t>
            </a:r>
          </a:p>
          <a:p>
            <a:r>
              <a:rPr lang="en-US" dirty="0"/>
              <a:t>Tuff clasts are several million years older (~171 Ma) than the enclosing sediments (~166 Ma).</a:t>
            </a:r>
          </a:p>
          <a:p>
            <a:r>
              <a:rPr lang="en-US" dirty="0"/>
              <a:t>Original emplacement of tuffs likely occurred in distal lobes confined in </a:t>
            </a:r>
            <a:r>
              <a:rPr lang="en-US" dirty="0" err="1"/>
              <a:t>paleovalleys</a:t>
            </a:r>
            <a:endParaRPr lang="en-US" dirty="0"/>
          </a:p>
          <a:p>
            <a:r>
              <a:rPr lang="en-US" dirty="0"/>
              <a:t>The Jurassic tectonic setting may be similar to modern Central America</a:t>
            </a:r>
          </a:p>
        </p:txBody>
      </p:sp>
    </p:spTree>
    <p:extLst>
      <p:ext uri="{BB962C8B-B14F-4D97-AF65-F5344CB8AC3E}">
        <p14:creationId xmlns:p14="http://schemas.microsoft.com/office/powerpoint/2010/main" val="2102004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C24C91-07A6-D44D-B324-754C23D6660A}"/>
              </a:ext>
            </a:extLst>
          </p:cNvPr>
          <p:cNvPicPr>
            <a:picLocks noChangeAspect="1"/>
          </p:cNvPicPr>
          <p:nvPr/>
        </p:nvPicPr>
        <p:blipFill>
          <a:blip r:embed="rId2"/>
          <a:stretch>
            <a:fillRect/>
          </a:stretch>
        </p:blipFill>
        <p:spPr>
          <a:xfrm>
            <a:off x="613065" y="441638"/>
            <a:ext cx="8728364" cy="6139088"/>
          </a:xfrm>
          <a:prstGeom prst="rect">
            <a:avLst/>
          </a:prstGeom>
        </p:spPr>
      </p:pic>
      <p:sp>
        <p:nvSpPr>
          <p:cNvPr id="6" name="TextBox 5">
            <a:extLst>
              <a:ext uri="{FF2B5EF4-FFF2-40B4-BE49-F238E27FC236}">
                <a16:creationId xmlns:a16="http://schemas.microsoft.com/office/drawing/2014/main" id="{A26D72FC-8023-7B47-BB62-F98E514E0DF6}"/>
              </a:ext>
            </a:extLst>
          </p:cNvPr>
          <p:cNvSpPr txBox="1"/>
          <p:nvPr/>
        </p:nvSpPr>
        <p:spPr>
          <a:xfrm>
            <a:off x="9446166" y="1880753"/>
            <a:ext cx="2561920" cy="1200329"/>
          </a:xfrm>
          <a:prstGeom prst="rect">
            <a:avLst/>
          </a:prstGeom>
          <a:noFill/>
        </p:spPr>
        <p:txBody>
          <a:bodyPr wrap="none" rtlCol="0">
            <a:spAutoFit/>
          </a:bodyPr>
          <a:lstStyle/>
          <a:p>
            <a:pPr algn="ctr"/>
            <a:r>
              <a:rPr lang="en-US" sz="3600" dirty="0"/>
              <a:t>Whole-rock</a:t>
            </a:r>
          </a:p>
          <a:p>
            <a:pPr algn="ctr"/>
            <a:r>
              <a:rPr lang="en-US" sz="3600" dirty="0"/>
              <a:t>Composition</a:t>
            </a:r>
          </a:p>
        </p:txBody>
      </p:sp>
    </p:spTree>
    <p:extLst>
      <p:ext uri="{BB962C8B-B14F-4D97-AF65-F5344CB8AC3E}">
        <p14:creationId xmlns:p14="http://schemas.microsoft.com/office/powerpoint/2010/main" val="3495102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D2B91B-3777-7A40-83F8-F8447FD21BE8}"/>
              </a:ext>
            </a:extLst>
          </p:cNvPr>
          <p:cNvSpPr txBox="1"/>
          <p:nvPr/>
        </p:nvSpPr>
        <p:spPr>
          <a:xfrm>
            <a:off x="8957794" y="2171699"/>
            <a:ext cx="2561920" cy="1200329"/>
          </a:xfrm>
          <a:prstGeom prst="rect">
            <a:avLst/>
          </a:prstGeom>
          <a:noFill/>
        </p:spPr>
        <p:txBody>
          <a:bodyPr wrap="none" rtlCol="0">
            <a:spAutoFit/>
          </a:bodyPr>
          <a:lstStyle/>
          <a:p>
            <a:r>
              <a:rPr lang="en-US" sz="3600" dirty="0"/>
              <a:t>Whole-rock</a:t>
            </a:r>
          </a:p>
          <a:p>
            <a:r>
              <a:rPr lang="en-US" sz="3600" dirty="0"/>
              <a:t>Composition</a:t>
            </a:r>
          </a:p>
        </p:txBody>
      </p:sp>
      <p:pic>
        <p:nvPicPr>
          <p:cNvPr id="4" name="Picture 3">
            <a:extLst>
              <a:ext uri="{FF2B5EF4-FFF2-40B4-BE49-F238E27FC236}">
                <a16:creationId xmlns:a16="http://schemas.microsoft.com/office/drawing/2014/main" id="{CB0751DD-EB2B-164A-9EC2-848E7B36D14E}"/>
              </a:ext>
            </a:extLst>
          </p:cNvPr>
          <p:cNvPicPr>
            <a:picLocks noChangeAspect="1"/>
          </p:cNvPicPr>
          <p:nvPr/>
        </p:nvPicPr>
        <p:blipFill>
          <a:blip r:embed="rId2"/>
          <a:stretch>
            <a:fillRect/>
          </a:stretch>
        </p:blipFill>
        <p:spPr>
          <a:xfrm>
            <a:off x="1662545" y="298500"/>
            <a:ext cx="6431973" cy="6259303"/>
          </a:xfrm>
          <a:prstGeom prst="rect">
            <a:avLst/>
          </a:prstGeom>
        </p:spPr>
      </p:pic>
    </p:spTree>
    <p:extLst>
      <p:ext uri="{BB962C8B-B14F-4D97-AF65-F5344CB8AC3E}">
        <p14:creationId xmlns:p14="http://schemas.microsoft.com/office/powerpoint/2010/main" val="4082147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D87256-0B9E-E544-8A4E-7B4409CEAFF1}"/>
              </a:ext>
            </a:extLst>
          </p:cNvPr>
          <p:cNvPicPr>
            <a:picLocks noChangeAspect="1"/>
          </p:cNvPicPr>
          <p:nvPr/>
        </p:nvPicPr>
        <p:blipFill>
          <a:blip r:embed="rId2"/>
          <a:stretch>
            <a:fillRect/>
          </a:stretch>
        </p:blipFill>
        <p:spPr>
          <a:xfrm>
            <a:off x="342152" y="331051"/>
            <a:ext cx="5709948" cy="4792278"/>
          </a:xfrm>
          <a:prstGeom prst="rect">
            <a:avLst/>
          </a:prstGeom>
        </p:spPr>
      </p:pic>
      <p:pic>
        <p:nvPicPr>
          <p:cNvPr id="9" name="Picture 8">
            <a:extLst>
              <a:ext uri="{FF2B5EF4-FFF2-40B4-BE49-F238E27FC236}">
                <a16:creationId xmlns:a16="http://schemas.microsoft.com/office/drawing/2014/main" id="{95095D30-1260-B542-9BF2-FFC20F29BE91}"/>
              </a:ext>
            </a:extLst>
          </p:cNvPr>
          <p:cNvPicPr>
            <a:picLocks noChangeAspect="1"/>
          </p:cNvPicPr>
          <p:nvPr/>
        </p:nvPicPr>
        <p:blipFill>
          <a:blip r:embed="rId3"/>
          <a:stretch>
            <a:fillRect/>
          </a:stretch>
        </p:blipFill>
        <p:spPr>
          <a:xfrm>
            <a:off x="6382123" y="331051"/>
            <a:ext cx="5156200" cy="4521200"/>
          </a:xfrm>
          <a:prstGeom prst="rect">
            <a:avLst/>
          </a:prstGeom>
        </p:spPr>
      </p:pic>
      <p:sp>
        <p:nvSpPr>
          <p:cNvPr id="2" name="TextBox 1">
            <a:extLst>
              <a:ext uri="{FF2B5EF4-FFF2-40B4-BE49-F238E27FC236}">
                <a16:creationId xmlns:a16="http://schemas.microsoft.com/office/drawing/2014/main" id="{7CD91A6E-E3F7-F840-807E-41BEF676ADAB}"/>
              </a:ext>
            </a:extLst>
          </p:cNvPr>
          <p:cNvSpPr txBox="1"/>
          <p:nvPr/>
        </p:nvSpPr>
        <p:spPr>
          <a:xfrm>
            <a:off x="3738806" y="5600699"/>
            <a:ext cx="4626588" cy="646331"/>
          </a:xfrm>
          <a:prstGeom prst="rect">
            <a:avLst/>
          </a:prstGeom>
          <a:noFill/>
        </p:spPr>
        <p:txBody>
          <a:bodyPr wrap="none" rtlCol="0">
            <a:spAutoFit/>
          </a:bodyPr>
          <a:lstStyle/>
          <a:p>
            <a:r>
              <a:rPr lang="en-US" sz="3600" dirty="0"/>
              <a:t>K-Feldspar Composition</a:t>
            </a:r>
          </a:p>
        </p:txBody>
      </p:sp>
    </p:spTree>
    <p:extLst>
      <p:ext uri="{BB962C8B-B14F-4D97-AF65-F5344CB8AC3E}">
        <p14:creationId xmlns:p14="http://schemas.microsoft.com/office/powerpoint/2010/main" val="2338739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329EBC-DEF3-AE4D-ADE9-1EFF0A726CAB}"/>
              </a:ext>
            </a:extLst>
          </p:cNvPr>
          <p:cNvSpPr txBox="1"/>
          <p:nvPr/>
        </p:nvSpPr>
        <p:spPr>
          <a:xfrm>
            <a:off x="9279912" y="1891144"/>
            <a:ext cx="2561920" cy="1200329"/>
          </a:xfrm>
          <a:prstGeom prst="rect">
            <a:avLst/>
          </a:prstGeom>
          <a:noFill/>
        </p:spPr>
        <p:txBody>
          <a:bodyPr wrap="none" rtlCol="0">
            <a:spAutoFit/>
          </a:bodyPr>
          <a:lstStyle/>
          <a:p>
            <a:pPr algn="ctr"/>
            <a:r>
              <a:rPr lang="en-US" sz="3600" dirty="0"/>
              <a:t>Biotite</a:t>
            </a:r>
          </a:p>
          <a:p>
            <a:pPr algn="ctr"/>
            <a:r>
              <a:rPr lang="en-US" sz="3600" dirty="0"/>
              <a:t>Composition</a:t>
            </a:r>
          </a:p>
        </p:txBody>
      </p:sp>
      <p:pic>
        <p:nvPicPr>
          <p:cNvPr id="4" name="Picture 3">
            <a:extLst>
              <a:ext uri="{FF2B5EF4-FFF2-40B4-BE49-F238E27FC236}">
                <a16:creationId xmlns:a16="http://schemas.microsoft.com/office/drawing/2014/main" id="{2D33A930-58C7-1E4D-8251-A7164D3CDA92}"/>
              </a:ext>
            </a:extLst>
          </p:cNvPr>
          <p:cNvPicPr>
            <a:picLocks noChangeAspect="1"/>
          </p:cNvPicPr>
          <p:nvPr/>
        </p:nvPicPr>
        <p:blipFill>
          <a:blip r:embed="rId2"/>
          <a:stretch>
            <a:fillRect/>
          </a:stretch>
        </p:blipFill>
        <p:spPr>
          <a:xfrm>
            <a:off x="1215736" y="523927"/>
            <a:ext cx="7775324" cy="6157428"/>
          </a:xfrm>
          <a:prstGeom prst="rect">
            <a:avLst/>
          </a:prstGeom>
        </p:spPr>
      </p:pic>
    </p:spTree>
    <p:extLst>
      <p:ext uri="{BB962C8B-B14F-4D97-AF65-F5344CB8AC3E}">
        <p14:creationId xmlns:p14="http://schemas.microsoft.com/office/powerpoint/2010/main" val="3800131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99454-DE05-4C47-A96F-E26D7C17BCFD}"/>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A788424F-D92E-634A-9D72-0A29568D9C26}"/>
              </a:ext>
            </a:extLst>
          </p:cNvPr>
          <p:cNvSpPr>
            <a:spLocks noGrp="1"/>
          </p:cNvSpPr>
          <p:nvPr>
            <p:ph idx="1"/>
          </p:nvPr>
        </p:nvSpPr>
        <p:spPr>
          <a:xfrm>
            <a:off x="838200" y="1529790"/>
            <a:ext cx="10515600" cy="3728010"/>
          </a:xfrm>
        </p:spPr>
        <p:txBody>
          <a:bodyPr/>
          <a:lstStyle/>
          <a:p>
            <a:r>
              <a:rPr lang="en-US" dirty="0"/>
              <a:t>Tuffs were not strongly welded</a:t>
            </a:r>
          </a:p>
          <a:p>
            <a:r>
              <a:rPr lang="en-US" dirty="0"/>
              <a:t>The clasts come from multiple tuff eruptions</a:t>
            </a:r>
          </a:p>
          <a:p>
            <a:r>
              <a:rPr lang="en-US" b="1" dirty="0"/>
              <a:t>Tuff clasts are several million years older (~171 Ma) than the enclosing sediments (~166 Ma)</a:t>
            </a:r>
          </a:p>
          <a:p>
            <a:r>
              <a:rPr lang="en-US" dirty="0"/>
              <a:t>Original emplacement of tuffs likely occurred in distal lobes confined in </a:t>
            </a:r>
            <a:r>
              <a:rPr lang="en-US" dirty="0" err="1"/>
              <a:t>paleovalleys</a:t>
            </a:r>
            <a:endParaRPr lang="en-US" dirty="0"/>
          </a:p>
          <a:p>
            <a:r>
              <a:rPr lang="en-US" dirty="0"/>
              <a:t>The Jurassic tectonic setting may be similar to modern Central America</a:t>
            </a:r>
          </a:p>
        </p:txBody>
      </p:sp>
    </p:spTree>
    <p:extLst>
      <p:ext uri="{BB962C8B-B14F-4D97-AF65-F5344CB8AC3E}">
        <p14:creationId xmlns:p14="http://schemas.microsoft.com/office/powerpoint/2010/main" val="836393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ADFCD4-864E-F34C-BF19-985835FAFFE0}"/>
              </a:ext>
            </a:extLst>
          </p:cNvPr>
          <p:cNvPicPr>
            <a:picLocks noChangeAspect="1"/>
          </p:cNvPicPr>
          <p:nvPr/>
        </p:nvPicPr>
        <p:blipFill>
          <a:blip r:embed="rId2"/>
          <a:stretch>
            <a:fillRect/>
          </a:stretch>
        </p:blipFill>
        <p:spPr>
          <a:xfrm>
            <a:off x="509059" y="212097"/>
            <a:ext cx="8716232" cy="6501321"/>
          </a:xfrm>
          <a:prstGeom prst="rect">
            <a:avLst/>
          </a:prstGeom>
        </p:spPr>
      </p:pic>
      <p:sp>
        <p:nvSpPr>
          <p:cNvPr id="2" name="TextBox 1">
            <a:extLst>
              <a:ext uri="{FF2B5EF4-FFF2-40B4-BE49-F238E27FC236}">
                <a16:creationId xmlns:a16="http://schemas.microsoft.com/office/drawing/2014/main" id="{4FAAE298-1756-1F49-B2EE-540EA5BA9BDD}"/>
              </a:ext>
            </a:extLst>
          </p:cNvPr>
          <p:cNvSpPr txBox="1"/>
          <p:nvPr/>
        </p:nvSpPr>
        <p:spPr>
          <a:xfrm>
            <a:off x="9559636" y="1091045"/>
            <a:ext cx="2150919" cy="1323439"/>
          </a:xfrm>
          <a:prstGeom prst="rect">
            <a:avLst/>
          </a:prstGeom>
          <a:noFill/>
          <a:ln w="19050">
            <a:solidFill>
              <a:schemeClr val="accent6">
                <a:lumMod val="75000"/>
              </a:schemeClr>
            </a:solidFill>
          </a:ln>
        </p:spPr>
        <p:txBody>
          <a:bodyPr wrap="square" rtlCol="0">
            <a:spAutoFit/>
          </a:bodyPr>
          <a:lstStyle/>
          <a:p>
            <a:r>
              <a:rPr lang="en-US" sz="2000" dirty="0">
                <a:latin typeface="AGBuch-Regular" pitchFamily="2" charset="0"/>
              </a:rPr>
              <a:t>Sanidine </a:t>
            </a:r>
            <a:r>
              <a:rPr lang="en-US" sz="2000" baseline="30000" dirty="0">
                <a:latin typeface="AGBuch-Regular" pitchFamily="2" charset="0"/>
              </a:rPr>
              <a:t>40</a:t>
            </a:r>
            <a:r>
              <a:rPr lang="en-US" sz="2000" dirty="0">
                <a:latin typeface="AGBuch-Regular" pitchFamily="2" charset="0"/>
              </a:rPr>
              <a:t>Ar/</a:t>
            </a:r>
            <a:r>
              <a:rPr lang="en-US" sz="2000" baseline="30000" dirty="0">
                <a:latin typeface="AGBuch-Regular" pitchFamily="2" charset="0"/>
              </a:rPr>
              <a:t>39</a:t>
            </a:r>
            <a:r>
              <a:rPr lang="en-US" sz="2000" dirty="0">
                <a:latin typeface="AGBuch-Regular" pitchFamily="2" charset="0"/>
              </a:rPr>
              <a:t>Ar single-crystal, laser probe ages from </a:t>
            </a:r>
            <a:r>
              <a:rPr lang="en-US" sz="2000" b="1" u="sng" dirty="0">
                <a:latin typeface="AGBuch-Regular" pitchFamily="2" charset="0"/>
              </a:rPr>
              <a:t>clast 1-1</a:t>
            </a:r>
          </a:p>
        </p:txBody>
      </p:sp>
    </p:spTree>
    <p:extLst>
      <p:ext uri="{BB962C8B-B14F-4D97-AF65-F5344CB8AC3E}">
        <p14:creationId xmlns:p14="http://schemas.microsoft.com/office/powerpoint/2010/main" val="1882290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60F093-AC1F-0347-9B45-7A2089DA577E}"/>
              </a:ext>
            </a:extLst>
          </p:cNvPr>
          <p:cNvPicPr>
            <a:picLocks noChangeAspect="1"/>
          </p:cNvPicPr>
          <p:nvPr/>
        </p:nvPicPr>
        <p:blipFill>
          <a:blip r:embed="rId2"/>
          <a:stretch>
            <a:fillRect/>
          </a:stretch>
        </p:blipFill>
        <p:spPr>
          <a:xfrm>
            <a:off x="322355" y="347008"/>
            <a:ext cx="9103343" cy="6228603"/>
          </a:xfrm>
          <a:prstGeom prst="rect">
            <a:avLst/>
          </a:prstGeom>
        </p:spPr>
      </p:pic>
      <p:sp>
        <p:nvSpPr>
          <p:cNvPr id="4" name="TextBox 3">
            <a:extLst>
              <a:ext uri="{FF2B5EF4-FFF2-40B4-BE49-F238E27FC236}">
                <a16:creationId xmlns:a16="http://schemas.microsoft.com/office/drawing/2014/main" id="{A04F7377-BF4A-F74D-82CF-2DB78533AF95}"/>
              </a:ext>
            </a:extLst>
          </p:cNvPr>
          <p:cNvSpPr txBox="1"/>
          <p:nvPr/>
        </p:nvSpPr>
        <p:spPr>
          <a:xfrm>
            <a:off x="9559636" y="1091045"/>
            <a:ext cx="2150919" cy="1323439"/>
          </a:xfrm>
          <a:prstGeom prst="rect">
            <a:avLst/>
          </a:prstGeom>
          <a:noFill/>
          <a:ln w="19050">
            <a:solidFill>
              <a:schemeClr val="accent6">
                <a:lumMod val="75000"/>
              </a:schemeClr>
            </a:solidFill>
          </a:ln>
        </p:spPr>
        <p:txBody>
          <a:bodyPr wrap="square" rtlCol="0">
            <a:spAutoFit/>
          </a:bodyPr>
          <a:lstStyle/>
          <a:p>
            <a:r>
              <a:rPr lang="en-US" sz="2000" dirty="0">
                <a:latin typeface="AGBuch-Regular" pitchFamily="2" charset="0"/>
              </a:rPr>
              <a:t>Zircon U-</a:t>
            </a:r>
            <a:r>
              <a:rPr lang="en-US" sz="2000" dirty="0" err="1">
                <a:latin typeface="AGBuch-Regular" pitchFamily="2" charset="0"/>
              </a:rPr>
              <a:t>Pb</a:t>
            </a:r>
            <a:r>
              <a:rPr lang="en-US" sz="2000" dirty="0">
                <a:latin typeface="AGBuch-Regular" pitchFamily="2" charset="0"/>
              </a:rPr>
              <a:t> single-crystal ages from </a:t>
            </a:r>
            <a:r>
              <a:rPr lang="en-US" sz="2000" b="1" u="sng" dirty="0">
                <a:latin typeface="AGBuch-Regular" pitchFamily="2" charset="0"/>
              </a:rPr>
              <a:t>clast  WH-2</a:t>
            </a:r>
          </a:p>
        </p:txBody>
      </p:sp>
    </p:spTree>
    <p:extLst>
      <p:ext uri="{BB962C8B-B14F-4D97-AF65-F5344CB8AC3E}">
        <p14:creationId xmlns:p14="http://schemas.microsoft.com/office/powerpoint/2010/main" val="3148625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B2E05B-C6BD-A649-A943-A35A0274341C}"/>
              </a:ext>
            </a:extLst>
          </p:cNvPr>
          <p:cNvPicPr>
            <a:picLocks noChangeAspect="1"/>
          </p:cNvPicPr>
          <p:nvPr/>
        </p:nvPicPr>
        <p:blipFill>
          <a:blip r:embed="rId2"/>
          <a:stretch>
            <a:fillRect/>
          </a:stretch>
        </p:blipFill>
        <p:spPr>
          <a:xfrm>
            <a:off x="416858" y="622118"/>
            <a:ext cx="11454279" cy="3826243"/>
          </a:xfrm>
          <a:prstGeom prst="rect">
            <a:avLst/>
          </a:prstGeom>
        </p:spPr>
      </p:pic>
      <p:sp>
        <p:nvSpPr>
          <p:cNvPr id="8" name="TextBox 7">
            <a:extLst>
              <a:ext uri="{FF2B5EF4-FFF2-40B4-BE49-F238E27FC236}">
                <a16:creationId xmlns:a16="http://schemas.microsoft.com/office/drawing/2014/main" id="{B8CB57BB-5518-A147-93BC-27893AC36160}"/>
              </a:ext>
            </a:extLst>
          </p:cNvPr>
          <p:cNvSpPr txBox="1"/>
          <p:nvPr/>
        </p:nvSpPr>
        <p:spPr>
          <a:xfrm>
            <a:off x="2030506" y="4795897"/>
            <a:ext cx="7433510" cy="2062103"/>
          </a:xfrm>
          <a:prstGeom prst="rect">
            <a:avLst/>
          </a:prstGeom>
          <a:noFill/>
        </p:spPr>
        <p:txBody>
          <a:bodyPr wrap="none" rtlCol="0">
            <a:spAutoFit/>
          </a:bodyPr>
          <a:lstStyle/>
          <a:p>
            <a:pPr algn="ctr"/>
            <a:r>
              <a:rPr lang="en-US" sz="2800" dirty="0"/>
              <a:t>163.9 +/- 3.3 Ma</a:t>
            </a:r>
          </a:p>
          <a:p>
            <a:pPr algn="ctr"/>
            <a:r>
              <a:rPr lang="en-US" dirty="0"/>
              <a:t>Age of tuff bed from the base of the overlying Winsor Member of Carmel Fm.</a:t>
            </a:r>
          </a:p>
          <a:p>
            <a:pPr algn="ctr"/>
            <a:endParaRPr lang="en-US" dirty="0"/>
          </a:p>
          <a:p>
            <a:pPr algn="ctr"/>
            <a:r>
              <a:rPr lang="en-US" sz="2800" dirty="0"/>
              <a:t>163 to 169 Ma</a:t>
            </a:r>
          </a:p>
          <a:p>
            <a:pPr algn="ctr"/>
            <a:r>
              <a:rPr lang="en-US" dirty="0"/>
              <a:t>Range of ages from ash beds found in all members of Carmel Formation</a:t>
            </a:r>
          </a:p>
          <a:p>
            <a:pPr algn="ctr"/>
            <a:endParaRPr lang="en-US" dirty="0"/>
          </a:p>
        </p:txBody>
      </p:sp>
      <p:sp>
        <p:nvSpPr>
          <p:cNvPr id="4" name="TextBox 3">
            <a:extLst>
              <a:ext uri="{FF2B5EF4-FFF2-40B4-BE49-F238E27FC236}">
                <a16:creationId xmlns:a16="http://schemas.microsoft.com/office/drawing/2014/main" id="{E38D4A79-5A76-A448-A67E-25F76F6B8E45}"/>
              </a:ext>
            </a:extLst>
          </p:cNvPr>
          <p:cNvSpPr txBox="1"/>
          <p:nvPr/>
        </p:nvSpPr>
        <p:spPr>
          <a:xfrm>
            <a:off x="1552700" y="222008"/>
            <a:ext cx="9182594" cy="400110"/>
          </a:xfrm>
          <a:prstGeom prst="rect">
            <a:avLst/>
          </a:prstGeom>
          <a:noFill/>
          <a:ln w="19050">
            <a:solidFill>
              <a:schemeClr val="accent6">
                <a:lumMod val="75000"/>
              </a:schemeClr>
            </a:solidFill>
          </a:ln>
        </p:spPr>
        <p:txBody>
          <a:bodyPr wrap="square" rtlCol="0">
            <a:spAutoFit/>
          </a:bodyPr>
          <a:lstStyle/>
          <a:p>
            <a:r>
              <a:rPr lang="en-US" sz="2000" dirty="0">
                <a:latin typeface="AGBuch-Regular" pitchFamily="2" charset="0"/>
              </a:rPr>
              <a:t>Zircon U-</a:t>
            </a:r>
            <a:r>
              <a:rPr lang="en-US" sz="2000" dirty="0" err="1">
                <a:latin typeface="AGBuch-Regular" pitchFamily="2" charset="0"/>
              </a:rPr>
              <a:t>Pb</a:t>
            </a:r>
            <a:r>
              <a:rPr lang="en-US" sz="2000" dirty="0">
                <a:latin typeface="AGBuch-Regular" pitchFamily="2" charset="0"/>
              </a:rPr>
              <a:t> single-crystal ages from ash bed stratigraphically near the clast layer</a:t>
            </a:r>
          </a:p>
        </p:txBody>
      </p:sp>
    </p:spTree>
    <p:extLst>
      <p:ext uri="{BB962C8B-B14F-4D97-AF65-F5344CB8AC3E}">
        <p14:creationId xmlns:p14="http://schemas.microsoft.com/office/powerpoint/2010/main" val="1867502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D363E5-31BC-8A46-BCE3-196FB39CDC45}"/>
              </a:ext>
            </a:extLst>
          </p:cNvPr>
          <p:cNvPicPr>
            <a:picLocks noChangeAspect="1"/>
          </p:cNvPicPr>
          <p:nvPr/>
        </p:nvPicPr>
        <p:blipFill>
          <a:blip r:embed="rId2"/>
          <a:stretch>
            <a:fillRect/>
          </a:stretch>
        </p:blipFill>
        <p:spPr>
          <a:xfrm>
            <a:off x="174810" y="155582"/>
            <a:ext cx="9282589" cy="6554500"/>
          </a:xfrm>
          <a:prstGeom prst="rect">
            <a:avLst/>
          </a:prstGeom>
        </p:spPr>
      </p:pic>
    </p:spTree>
    <p:extLst>
      <p:ext uri="{BB962C8B-B14F-4D97-AF65-F5344CB8AC3E}">
        <p14:creationId xmlns:p14="http://schemas.microsoft.com/office/powerpoint/2010/main" val="222978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99454-DE05-4C47-A96F-E26D7C17BCFD}"/>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A788424F-D92E-634A-9D72-0A29568D9C26}"/>
              </a:ext>
            </a:extLst>
          </p:cNvPr>
          <p:cNvSpPr>
            <a:spLocks noGrp="1"/>
          </p:cNvSpPr>
          <p:nvPr>
            <p:ph idx="1"/>
          </p:nvPr>
        </p:nvSpPr>
        <p:spPr>
          <a:xfrm>
            <a:off x="838200" y="1529790"/>
            <a:ext cx="10515600" cy="3728010"/>
          </a:xfrm>
        </p:spPr>
        <p:txBody>
          <a:bodyPr/>
          <a:lstStyle/>
          <a:p>
            <a:r>
              <a:rPr lang="en-US" dirty="0"/>
              <a:t>Tuffs were not strongly welded</a:t>
            </a:r>
          </a:p>
          <a:p>
            <a:r>
              <a:rPr lang="en-US" dirty="0"/>
              <a:t>The clasts come from multiple tuff eruptions</a:t>
            </a:r>
          </a:p>
          <a:p>
            <a:r>
              <a:rPr lang="en-US" dirty="0"/>
              <a:t>Tuff clasts are several million years older (~171 Ma) than the enclosing sediments (~166 Ma).</a:t>
            </a:r>
          </a:p>
          <a:p>
            <a:r>
              <a:rPr lang="en-US" b="1" dirty="0"/>
              <a:t>Original emplacement of tuffs likely occurred in distal lobes confined in </a:t>
            </a:r>
            <a:r>
              <a:rPr lang="en-US" b="1" dirty="0" err="1"/>
              <a:t>paleovalleys</a:t>
            </a:r>
            <a:endParaRPr lang="en-US" b="1" dirty="0"/>
          </a:p>
          <a:p>
            <a:r>
              <a:rPr lang="en-US" dirty="0"/>
              <a:t>The Jurassic tectonic setting may be similar to modern Central America</a:t>
            </a:r>
          </a:p>
        </p:txBody>
      </p:sp>
    </p:spTree>
    <p:extLst>
      <p:ext uri="{BB962C8B-B14F-4D97-AF65-F5344CB8AC3E}">
        <p14:creationId xmlns:p14="http://schemas.microsoft.com/office/powerpoint/2010/main" val="1935620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EA76C-EA05-FF42-8959-86B451B811F0}"/>
              </a:ext>
            </a:extLst>
          </p:cNvPr>
          <p:cNvPicPr>
            <a:picLocks noChangeAspect="1"/>
          </p:cNvPicPr>
          <p:nvPr/>
        </p:nvPicPr>
        <p:blipFill>
          <a:blip r:embed="rId2"/>
          <a:stretch>
            <a:fillRect/>
          </a:stretch>
        </p:blipFill>
        <p:spPr>
          <a:xfrm>
            <a:off x="0" y="-83332"/>
            <a:ext cx="10727514" cy="13882664"/>
          </a:xfrm>
          <a:prstGeom prst="rect">
            <a:avLst/>
          </a:prstGeom>
        </p:spPr>
      </p:pic>
    </p:spTree>
    <p:extLst>
      <p:ext uri="{BB962C8B-B14F-4D97-AF65-F5344CB8AC3E}">
        <p14:creationId xmlns:p14="http://schemas.microsoft.com/office/powerpoint/2010/main" val="2112645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2AC27B-1F29-BE4F-8CB7-7FFE35794737}"/>
              </a:ext>
            </a:extLst>
          </p:cNvPr>
          <p:cNvPicPr>
            <a:picLocks noChangeAspect="1"/>
          </p:cNvPicPr>
          <p:nvPr/>
        </p:nvPicPr>
        <p:blipFill>
          <a:blip r:embed="rId3"/>
          <a:stretch>
            <a:fillRect/>
          </a:stretch>
        </p:blipFill>
        <p:spPr>
          <a:xfrm>
            <a:off x="469383" y="290946"/>
            <a:ext cx="11309235" cy="5912427"/>
          </a:xfrm>
          <a:prstGeom prst="rect">
            <a:avLst/>
          </a:prstGeom>
        </p:spPr>
      </p:pic>
    </p:spTree>
    <p:extLst>
      <p:ext uri="{BB962C8B-B14F-4D97-AF65-F5344CB8AC3E}">
        <p14:creationId xmlns:p14="http://schemas.microsoft.com/office/powerpoint/2010/main" val="1707507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99454-DE05-4C47-A96F-E26D7C17BCFD}"/>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A788424F-D92E-634A-9D72-0A29568D9C26}"/>
              </a:ext>
            </a:extLst>
          </p:cNvPr>
          <p:cNvSpPr>
            <a:spLocks noGrp="1"/>
          </p:cNvSpPr>
          <p:nvPr>
            <p:ph idx="1"/>
          </p:nvPr>
        </p:nvSpPr>
        <p:spPr>
          <a:xfrm>
            <a:off x="838200" y="1529790"/>
            <a:ext cx="10515600" cy="3728010"/>
          </a:xfrm>
        </p:spPr>
        <p:txBody>
          <a:bodyPr/>
          <a:lstStyle/>
          <a:p>
            <a:r>
              <a:rPr lang="en-US" dirty="0"/>
              <a:t>Tuffs were not strongly welded</a:t>
            </a:r>
          </a:p>
          <a:p>
            <a:r>
              <a:rPr lang="en-US" dirty="0"/>
              <a:t>The clasts come from multiple tuff eruptions</a:t>
            </a:r>
          </a:p>
          <a:p>
            <a:r>
              <a:rPr lang="en-US" dirty="0"/>
              <a:t>Tuff clasts are several million years older (~171 Ma) than the enclosing sediments (~166 Ma).</a:t>
            </a:r>
          </a:p>
          <a:p>
            <a:r>
              <a:rPr lang="en-US" dirty="0"/>
              <a:t>Original emplacement of tuffs likely occurred in distal lobes confined in </a:t>
            </a:r>
            <a:r>
              <a:rPr lang="en-US" dirty="0" err="1"/>
              <a:t>paleovalleys</a:t>
            </a:r>
            <a:endParaRPr lang="en-US" dirty="0"/>
          </a:p>
          <a:p>
            <a:r>
              <a:rPr lang="en-US" b="1" dirty="0"/>
              <a:t>The Jurassic tectonic setting may be similar to modern Central America</a:t>
            </a:r>
          </a:p>
        </p:txBody>
      </p:sp>
    </p:spTree>
    <p:extLst>
      <p:ext uri="{BB962C8B-B14F-4D97-AF65-F5344CB8AC3E}">
        <p14:creationId xmlns:p14="http://schemas.microsoft.com/office/powerpoint/2010/main" val="2974539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F91ED0-B84D-CD4F-9CDB-631AFD848FC7}"/>
              </a:ext>
            </a:extLst>
          </p:cNvPr>
          <p:cNvPicPr>
            <a:picLocks noChangeAspect="1"/>
          </p:cNvPicPr>
          <p:nvPr/>
        </p:nvPicPr>
        <p:blipFill>
          <a:blip r:embed="rId2"/>
          <a:stretch>
            <a:fillRect/>
          </a:stretch>
        </p:blipFill>
        <p:spPr>
          <a:xfrm>
            <a:off x="2421083" y="282255"/>
            <a:ext cx="6832133" cy="6295190"/>
          </a:xfrm>
          <a:prstGeom prst="rect">
            <a:avLst/>
          </a:prstGeom>
        </p:spPr>
      </p:pic>
    </p:spTree>
    <p:extLst>
      <p:ext uri="{BB962C8B-B14F-4D97-AF65-F5344CB8AC3E}">
        <p14:creationId xmlns:p14="http://schemas.microsoft.com/office/powerpoint/2010/main" val="2189894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15E2FC-575B-BF44-97EA-9CE6323AB8F1}"/>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EA39E0B-36C3-7849-A92C-1D5B7364642C}"/>
              </a:ext>
            </a:extLst>
          </p:cNvPr>
          <p:cNvPicPr>
            <a:picLocks noChangeAspect="1"/>
          </p:cNvPicPr>
          <p:nvPr/>
        </p:nvPicPr>
        <p:blipFill>
          <a:blip r:embed="rId3"/>
          <a:stretch>
            <a:fillRect/>
          </a:stretch>
        </p:blipFill>
        <p:spPr>
          <a:xfrm>
            <a:off x="528625" y="145676"/>
            <a:ext cx="11134749" cy="6566647"/>
          </a:xfrm>
          <a:prstGeom prst="rect">
            <a:avLst/>
          </a:prstGeom>
        </p:spPr>
      </p:pic>
    </p:spTree>
    <p:extLst>
      <p:ext uri="{BB962C8B-B14F-4D97-AF65-F5344CB8AC3E}">
        <p14:creationId xmlns:p14="http://schemas.microsoft.com/office/powerpoint/2010/main" val="763481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19871-4291-5A44-97F2-979E2694F6F7}"/>
              </a:ext>
            </a:extLst>
          </p:cNvPr>
          <p:cNvPicPr>
            <a:picLocks noChangeAspect="1"/>
          </p:cNvPicPr>
          <p:nvPr/>
        </p:nvPicPr>
        <p:blipFill>
          <a:blip r:embed="rId2"/>
          <a:stretch>
            <a:fillRect/>
          </a:stretch>
        </p:blipFill>
        <p:spPr>
          <a:xfrm>
            <a:off x="654627" y="376158"/>
            <a:ext cx="10904984" cy="6118160"/>
          </a:xfrm>
          <a:prstGeom prst="rect">
            <a:avLst/>
          </a:prstGeom>
        </p:spPr>
      </p:pic>
    </p:spTree>
    <p:extLst>
      <p:ext uri="{BB962C8B-B14F-4D97-AF65-F5344CB8AC3E}">
        <p14:creationId xmlns:p14="http://schemas.microsoft.com/office/powerpoint/2010/main" val="4205112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00F40-8FA6-EA46-8ED6-E0F183C1FBFA}"/>
              </a:ext>
            </a:extLst>
          </p:cNvPr>
          <p:cNvPicPr>
            <a:picLocks noChangeAspect="1"/>
          </p:cNvPicPr>
          <p:nvPr/>
        </p:nvPicPr>
        <p:blipFill>
          <a:blip r:embed="rId2"/>
          <a:stretch>
            <a:fillRect/>
          </a:stretch>
        </p:blipFill>
        <p:spPr>
          <a:xfrm>
            <a:off x="1464139" y="335598"/>
            <a:ext cx="4720403" cy="6192200"/>
          </a:xfrm>
          <a:prstGeom prst="rect">
            <a:avLst/>
          </a:prstGeom>
        </p:spPr>
      </p:pic>
      <p:sp>
        <p:nvSpPr>
          <p:cNvPr id="4" name="5-Point Star 3">
            <a:extLst>
              <a:ext uri="{FF2B5EF4-FFF2-40B4-BE49-F238E27FC236}">
                <a16:creationId xmlns:a16="http://schemas.microsoft.com/office/drawing/2014/main" id="{B9741FE0-622A-514E-984F-C2163E7329D8}"/>
              </a:ext>
            </a:extLst>
          </p:cNvPr>
          <p:cNvSpPr/>
          <p:nvPr/>
        </p:nvSpPr>
        <p:spPr>
          <a:xfrm>
            <a:off x="5432612" y="4760259"/>
            <a:ext cx="376518" cy="33617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BC3B300E-27BC-6549-B5EB-A8D26B352DF1}"/>
              </a:ext>
            </a:extLst>
          </p:cNvPr>
          <p:cNvCxnSpPr>
            <a:cxnSpLocks/>
            <a:endCxn id="4" idx="4"/>
          </p:cNvCxnSpPr>
          <p:nvPr/>
        </p:nvCxnSpPr>
        <p:spPr>
          <a:xfrm flipH="1">
            <a:off x="5809130" y="4491318"/>
            <a:ext cx="1438836" cy="3973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C2AFE2D-FD3F-C844-BD52-2BD0361C96FB}"/>
              </a:ext>
            </a:extLst>
          </p:cNvPr>
          <p:cNvSpPr txBox="1"/>
          <p:nvPr/>
        </p:nvSpPr>
        <p:spPr>
          <a:xfrm>
            <a:off x="6862154" y="4054078"/>
            <a:ext cx="1769908" cy="830997"/>
          </a:xfrm>
          <a:prstGeom prst="rect">
            <a:avLst/>
          </a:prstGeom>
          <a:noFill/>
        </p:spPr>
        <p:txBody>
          <a:bodyPr wrap="none" rtlCol="0">
            <a:spAutoFit/>
          </a:bodyPr>
          <a:lstStyle/>
          <a:p>
            <a:pPr algn="ctr"/>
            <a:r>
              <a:rPr lang="en-US" sz="2400" dirty="0"/>
              <a:t>Jurassic clast</a:t>
            </a:r>
          </a:p>
          <a:p>
            <a:pPr algn="ctr"/>
            <a:r>
              <a:rPr lang="en-US" sz="2400" dirty="0"/>
              <a:t>locality</a:t>
            </a:r>
          </a:p>
        </p:txBody>
      </p:sp>
      <p:sp>
        <p:nvSpPr>
          <p:cNvPr id="9" name="TextBox 8">
            <a:extLst>
              <a:ext uri="{FF2B5EF4-FFF2-40B4-BE49-F238E27FC236}">
                <a16:creationId xmlns:a16="http://schemas.microsoft.com/office/drawing/2014/main" id="{9746D356-9E5E-D342-BBED-25744DA3C507}"/>
              </a:ext>
            </a:extLst>
          </p:cNvPr>
          <p:cNvSpPr txBox="1"/>
          <p:nvPr/>
        </p:nvSpPr>
        <p:spPr>
          <a:xfrm>
            <a:off x="6163760" y="6358126"/>
            <a:ext cx="1880643" cy="276999"/>
          </a:xfrm>
          <a:prstGeom prst="rect">
            <a:avLst/>
          </a:prstGeom>
          <a:noFill/>
        </p:spPr>
        <p:txBody>
          <a:bodyPr wrap="none" rtlCol="0">
            <a:spAutoFit/>
          </a:bodyPr>
          <a:lstStyle/>
          <a:p>
            <a:r>
              <a:rPr lang="en-US" sz="1200" i="1" dirty="0"/>
              <a:t>Map from Dickinson (2006)</a:t>
            </a:r>
          </a:p>
        </p:txBody>
      </p:sp>
    </p:spTree>
    <p:extLst>
      <p:ext uri="{BB962C8B-B14F-4D97-AF65-F5344CB8AC3E}">
        <p14:creationId xmlns:p14="http://schemas.microsoft.com/office/powerpoint/2010/main" val="562353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7F459-42E7-0046-A4D4-2BD0DAC37D56}"/>
              </a:ext>
            </a:extLst>
          </p:cNvPr>
          <p:cNvSpPr>
            <a:spLocks noGrp="1"/>
          </p:cNvSpPr>
          <p:nvPr>
            <p:ph type="title"/>
          </p:nvPr>
        </p:nvSpPr>
        <p:spPr/>
        <p:txBody>
          <a:bodyPr/>
          <a:lstStyle/>
          <a:p>
            <a:r>
              <a:rPr lang="en-US" dirty="0"/>
              <a:t>Previous Work</a:t>
            </a:r>
          </a:p>
        </p:txBody>
      </p:sp>
      <p:sp>
        <p:nvSpPr>
          <p:cNvPr id="3" name="Content Placeholder 2">
            <a:extLst>
              <a:ext uri="{FF2B5EF4-FFF2-40B4-BE49-F238E27FC236}">
                <a16:creationId xmlns:a16="http://schemas.microsoft.com/office/drawing/2014/main" id="{4EE17B44-FD91-E248-9D8C-1DF9D3A4A433}"/>
              </a:ext>
            </a:extLst>
          </p:cNvPr>
          <p:cNvSpPr>
            <a:spLocks noGrp="1"/>
          </p:cNvSpPr>
          <p:nvPr>
            <p:ph idx="1"/>
          </p:nvPr>
        </p:nvSpPr>
        <p:spPr/>
        <p:txBody>
          <a:bodyPr/>
          <a:lstStyle/>
          <a:p>
            <a:r>
              <a:rPr lang="en-US" dirty="0"/>
              <a:t>Chapman (1987, 1989, 1993)</a:t>
            </a:r>
          </a:p>
          <a:p>
            <a:r>
              <a:rPr lang="en-US" dirty="0" err="1"/>
              <a:t>Marzolf</a:t>
            </a:r>
            <a:r>
              <a:rPr lang="en-US" dirty="0"/>
              <a:t> (1990)</a:t>
            </a:r>
          </a:p>
          <a:p>
            <a:r>
              <a:rPr lang="en-US" dirty="0"/>
              <a:t>Blakey and Parnell (1995)</a:t>
            </a:r>
          </a:p>
          <a:p>
            <a:endParaRPr lang="en-US" dirty="0"/>
          </a:p>
          <a:p>
            <a:pPr marL="0" indent="0">
              <a:buNone/>
            </a:pPr>
            <a:r>
              <a:rPr lang="en-US" dirty="0"/>
              <a:t>These authors all reported on and studied these volcanic clasts.</a:t>
            </a:r>
          </a:p>
        </p:txBody>
      </p:sp>
    </p:spTree>
    <p:extLst>
      <p:ext uri="{BB962C8B-B14F-4D97-AF65-F5344CB8AC3E}">
        <p14:creationId xmlns:p14="http://schemas.microsoft.com/office/powerpoint/2010/main" val="2523640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99454-DE05-4C47-A96F-E26D7C17BCFD}"/>
              </a:ext>
            </a:extLst>
          </p:cNvPr>
          <p:cNvSpPr>
            <a:spLocks noGrp="1"/>
          </p:cNvSpPr>
          <p:nvPr>
            <p:ph type="title"/>
          </p:nvPr>
        </p:nvSpPr>
        <p:spPr/>
        <p:txBody>
          <a:bodyPr/>
          <a:lstStyle/>
          <a:p>
            <a:r>
              <a:rPr lang="en-US" dirty="0"/>
              <a:t>Chapman (1993)</a:t>
            </a:r>
          </a:p>
        </p:txBody>
      </p:sp>
      <p:sp>
        <p:nvSpPr>
          <p:cNvPr id="3" name="Content Placeholder 2">
            <a:extLst>
              <a:ext uri="{FF2B5EF4-FFF2-40B4-BE49-F238E27FC236}">
                <a16:creationId xmlns:a16="http://schemas.microsoft.com/office/drawing/2014/main" id="{A788424F-D92E-634A-9D72-0A29568D9C26}"/>
              </a:ext>
            </a:extLst>
          </p:cNvPr>
          <p:cNvSpPr>
            <a:spLocks noGrp="1"/>
          </p:cNvSpPr>
          <p:nvPr>
            <p:ph idx="1"/>
          </p:nvPr>
        </p:nvSpPr>
        <p:spPr>
          <a:xfrm>
            <a:off x="838200" y="1529790"/>
            <a:ext cx="10515600" cy="2141257"/>
          </a:xfrm>
        </p:spPr>
        <p:txBody>
          <a:bodyPr/>
          <a:lstStyle/>
          <a:p>
            <a:r>
              <a:rPr lang="en-US" dirty="0"/>
              <a:t>Welded tuff clasts</a:t>
            </a:r>
          </a:p>
          <a:p>
            <a:r>
              <a:rPr lang="en-US" dirty="0"/>
              <a:t>Debris flows generated by huge flood/s</a:t>
            </a:r>
          </a:p>
          <a:p>
            <a:r>
              <a:rPr lang="en-US" dirty="0"/>
              <a:t>Boulders and cobbles transported 250-300 km</a:t>
            </a:r>
          </a:p>
          <a:p>
            <a:r>
              <a:rPr lang="en-US" dirty="0"/>
              <a:t>Also, examined several other possible scenarios</a:t>
            </a:r>
          </a:p>
        </p:txBody>
      </p:sp>
      <p:sp>
        <p:nvSpPr>
          <p:cNvPr id="4" name="Title 1">
            <a:extLst>
              <a:ext uri="{FF2B5EF4-FFF2-40B4-BE49-F238E27FC236}">
                <a16:creationId xmlns:a16="http://schemas.microsoft.com/office/drawing/2014/main" id="{54966B0F-A42B-AF48-9F65-07C8EF3105E1}"/>
              </a:ext>
            </a:extLst>
          </p:cNvPr>
          <p:cNvSpPr txBox="1">
            <a:spLocks/>
          </p:cNvSpPr>
          <p:nvPr/>
        </p:nvSpPr>
        <p:spPr>
          <a:xfrm>
            <a:off x="838200" y="38055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accent6">
                    <a:lumMod val="50000"/>
                  </a:schemeClr>
                </a:solidFill>
                <a:latin typeface="+mn-lt"/>
                <a:ea typeface="+mj-ea"/>
                <a:cs typeface="+mj-cs"/>
              </a:defRPr>
            </a:lvl1pPr>
          </a:lstStyle>
          <a:p>
            <a:r>
              <a:rPr lang="en-US" dirty="0"/>
              <a:t>Blakey &amp; Parnell (1995)</a:t>
            </a:r>
          </a:p>
        </p:txBody>
      </p:sp>
      <p:sp>
        <p:nvSpPr>
          <p:cNvPr id="5" name="Content Placeholder 2">
            <a:extLst>
              <a:ext uri="{FF2B5EF4-FFF2-40B4-BE49-F238E27FC236}">
                <a16:creationId xmlns:a16="http://schemas.microsoft.com/office/drawing/2014/main" id="{4FC7B944-9465-7644-AB2B-3FA7FFF49537}"/>
              </a:ext>
            </a:extLst>
          </p:cNvPr>
          <p:cNvSpPr txBox="1">
            <a:spLocks/>
          </p:cNvSpPr>
          <p:nvPr/>
        </p:nvSpPr>
        <p:spPr>
          <a:xfrm>
            <a:off x="838200" y="4902945"/>
            <a:ext cx="10515600" cy="16840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C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Tuff outcrops were likely only several km away</a:t>
            </a:r>
          </a:p>
          <a:p>
            <a:endParaRPr lang="en-US" dirty="0"/>
          </a:p>
        </p:txBody>
      </p:sp>
    </p:spTree>
    <p:extLst>
      <p:ext uri="{BB962C8B-B14F-4D97-AF65-F5344CB8AC3E}">
        <p14:creationId xmlns:p14="http://schemas.microsoft.com/office/powerpoint/2010/main" val="3474473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99454-DE05-4C47-A96F-E26D7C17BCFD}"/>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A788424F-D92E-634A-9D72-0A29568D9C26}"/>
              </a:ext>
            </a:extLst>
          </p:cNvPr>
          <p:cNvSpPr>
            <a:spLocks noGrp="1"/>
          </p:cNvSpPr>
          <p:nvPr>
            <p:ph idx="1"/>
          </p:nvPr>
        </p:nvSpPr>
        <p:spPr>
          <a:xfrm>
            <a:off x="838200" y="1529790"/>
            <a:ext cx="10515600" cy="3728010"/>
          </a:xfrm>
        </p:spPr>
        <p:txBody>
          <a:bodyPr/>
          <a:lstStyle/>
          <a:p>
            <a:r>
              <a:rPr lang="en-US" b="1" dirty="0"/>
              <a:t>Tuffs were not strongly welded</a:t>
            </a:r>
          </a:p>
          <a:p>
            <a:r>
              <a:rPr lang="en-US" dirty="0"/>
              <a:t>The clasts come from multiple tuff eruptions</a:t>
            </a:r>
          </a:p>
          <a:p>
            <a:r>
              <a:rPr lang="en-US" dirty="0"/>
              <a:t>Tuff clasts are several million years older (~171 Ma) than the enclosing sediments (~166 Ma).</a:t>
            </a:r>
          </a:p>
          <a:p>
            <a:r>
              <a:rPr lang="en-US" dirty="0"/>
              <a:t>Original emplacement of tuffs likely occurred in distal lobes confined in </a:t>
            </a:r>
            <a:r>
              <a:rPr lang="en-US" dirty="0" err="1"/>
              <a:t>paleovalleys</a:t>
            </a:r>
            <a:endParaRPr lang="en-US" dirty="0"/>
          </a:p>
          <a:p>
            <a:r>
              <a:rPr lang="en-US" dirty="0"/>
              <a:t>The Jurassic tectonic setting may be similar to modern Central America</a:t>
            </a:r>
          </a:p>
        </p:txBody>
      </p:sp>
    </p:spTree>
    <p:extLst>
      <p:ext uri="{BB962C8B-B14F-4D97-AF65-F5344CB8AC3E}">
        <p14:creationId xmlns:p14="http://schemas.microsoft.com/office/powerpoint/2010/main" val="2249460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1E7C9-B541-9F41-85D1-FDB213C5B0D8}"/>
              </a:ext>
            </a:extLst>
          </p:cNvPr>
          <p:cNvPicPr>
            <a:picLocks noChangeAspect="1"/>
          </p:cNvPicPr>
          <p:nvPr/>
        </p:nvPicPr>
        <p:blipFill>
          <a:blip r:embed="rId2"/>
          <a:stretch>
            <a:fillRect/>
          </a:stretch>
        </p:blipFill>
        <p:spPr>
          <a:xfrm>
            <a:off x="174812" y="162858"/>
            <a:ext cx="9841007" cy="6560671"/>
          </a:xfrm>
          <a:prstGeom prst="rect">
            <a:avLst/>
          </a:prstGeom>
        </p:spPr>
      </p:pic>
      <p:sp>
        <p:nvSpPr>
          <p:cNvPr id="4" name="TextBox 3">
            <a:extLst>
              <a:ext uri="{FF2B5EF4-FFF2-40B4-BE49-F238E27FC236}">
                <a16:creationId xmlns:a16="http://schemas.microsoft.com/office/drawing/2014/main" id="{B835FE7B-624F-DC4B-80D7-3D715D9FAF84}"/>
              </a:ext>
            </a:extLst>
          </p:cNvPr>
          <p:cNvSpPr txBox="1"/>
          <p:nvPr/>
        </p:nvSpPr>
        <p:spPr>
          <a:xfrm>
            <a:off x="10206318" y="1156447"/>
            <a:ext cx="1358153" cy="2308324"/>
          </a:xfrm>
          <a:prstGeom prst="rect">
            <a:avLst/>
          </a:prstGeom>
          <a:noFill/>
        </p:spPr>
        <p:txBody>
          <a:bodyPr wrap="square" rtlCol="0">
            <a:spAutoFit/>
          </a:bodyPr>
          <a:lstStyle/>
          <a:p>
            <a:r>
              <a:rPr lang="en-US" dirty="0"/>
              <a:t>Glass shards show lack of welding</a:t>
            </a:r>
          </a:p>
          <a:p>
            <a:endParaRPr lang="en-US" dirty="0"/>
          </a:p>
          <a:p>
            <a:r>
              <a:rPr lang="en-US" dirty="0"/>
              <a:t>Wide dimension on photo is 1 mm</a:t>
            </a:r>
          </a:p>
        </p:txBody>
      </p:sp>
    </p:spTree>
    <p:extLst>
      <p:ext uri="{BB962C8B-B14F-4D97-AF65-F5344CB8AC3E}">
        <p14:creationId xmlns:p14="http://schemas.microsoft.com/office/powerpoint/2010/main" val="3483561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GSA Kowallis Jurassic clasts" id="{B5DF856F-C586-9D46-9552-3EEDC937B7F1}" vid="{27F7E9F2-285C-7D49-BAE3-B39B06F012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TotalTime>
  <Words>636</Words>
  <Application>Microsoft Macintosh PowerPoint</Application>
  <PresentationFormat>Widescreen</PresentationFormat>
  <Paragraphs>75</Paragraphs>
  <Slides>24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AGBuch-Regular</vt:lpstr>
      <vt:lpstr>Arial</vt:lpstr>
      <vt:lpstr>Calibri</vt:lpstr>
      <vt:lpstr>Office Theme</vt:lpstr>
      <vt:lpstr>Rhyolite ignimbrite boulders and cobbles in the Middle Jurassic Carmel Formation of Utah and Arizona </vt:lpstr>
      <vt:lpstr>PowerPoint Presentation</vt:lpstr>
      <vt:lpstr>PowerPoint Presentation</vt:lpstr>
      <vt:lpstr>PowerPoint Presentation</vt:lpstr>
      <vt:lpstr>PowerPoint Presentation</vt:lpstr>
      <vt:lpstr>Previous Work</vt:lpstr>
      <vt:lpstr>Chapman (1993)</vt:lpstr>
      <vt:lpstr>Conclusions</vt:lpstr>
      <vt:lpstr>PowerPoint Presentation</vt:lpstr>
      <vt:lpstr>PowerPoint Presentation</vt:lpstr>
      <vt:lpstr>Conclusions</vt:lpstr>
      <vt:lpstr>PowerPoint Presentation</vt:lpstr>
      <vt:lpstr>PowerPoint Presentation</vt:lpstr>
      <vt:lpstr>PowerPoint Presentation</vt:lpstr>
      <vt:lpstr>PowerPoint Presentation</vt:lpstr>
      <vt:lpstr>Conclusions</vt:lpstr>
      <vt:lpstr>PowerPoint Presentation</vt:lpstr>
      <vt:lpstr>PowerPoint Presentation</vt:lpstr>
      <vt:lpstr>PowerPoint Presentation</vt:lpstr>
      <vt:lpstr>Conclusions</vt:lpstr>
      <vt:lpstr>PowerPoint Presentation</vt:lpstr>
      <vt:lpstr>PowerPoint Presentation</vt:lpstr>
      <vt:lpstr>Conclusions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Rhyolite ignimbrite boulders and cobbles in the Middle Jurassic Carmel Formation of Utah and Arizona </dc:title>
  <dc:creator>Bart Kowallis</dc:creator>
  <cp:lastModifiedBy>Bart Kowallis</cp:lastModifiedBy>
  <cp:revision>12</cp:revision>
  <dcterms:created xsi:type="dcterms:W3CDTF">2019-09-22T02:32:00Z</dcterms:created>
  <dcterms:modified xsi:type="dcterms:W3CDTF">2019-09-22T20:02:49Z</dcterms:modified>
</cp:coreProperties>
</file>