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15" r:id="rId2"/>
    <p:sldId id="1852" r:id="rId3"/>
    <p:sldId id="1849" r:id="rId4"/>
    <p:sldId id="310" r:id="rId5"/>
    <p:sldId id="291" r:id="rId6"/>
    <p:sldId id="267" r:id="rId7"/>
    <p:sldId id="1865" r:id="rId8"/>
    <p:sldId id="1866" r:id="rId9"/>
    <p:sldId id="1867" r:id="rId10"/>
    <p:sldId id="312" r:id="rId11"/>
    <p:sldId id="1870" r:id="rId12"/>
    <p:sldId id="1868" r:id="rId13"/>
    <p:sldId id="308" r:id="rId14"/>
    <p:sldId id="964" r:id="rId15"/>
    <p:sldId id="1864" r:id="rId16"/>
    <p:sldId id="1850" r:id="rId17"/>
    <p:sldId id="292" r:id="rId18"/>
    <p:sldId id="1851" r:id="rId19"/>
    <p:sldId id="1856" r:id="rId20"/>
    <p:sldId id="1853" r:id="rId21"/>
    <p:sldId id="1854" r:id="rId22"/>
    <p:sldId id="286" r:id="rId23"/>
    <p:sldId id="942" r:id="rId24"/>
    <p:sldId id="1857" r:id="rId25"/>
    <p:sldId id="1858" r:id="rId26"/>
    <p:sldId id="1863" r:id="rId27"/>
    <p:sldId id="1869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27"/>
    <p:restoredTop sz="94684"/>
  </p:normalViewPr>
  <p:slideViewPr>
    <p:cSldViewPr snapToGrid="0" snapToObjects="1">
      <p:cViewPr varScale="1">
        <p:scale>
          <a:sx n="135" d="100"/>
          <a:sy n="135" d="100"/>
        </p:scale>
        <p:origin x="-96" y="-2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Workspace\IVO\Earth-Io%20volcanism%20comparison\Earth_Io_eruption_effusion_rate_comp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5110930557181"/>
          <c:y val="0.024969655381687"/>
          <c:w val="0.629558541266795"/>
          <c:h val="0.739583333333334"/>
        </c:manualLayout>
      </c:layout>
      <c:barChart>
        <c:barDir val="col"/>
        <c:grouping val="clustered"/>
        <c:varyColors val="0"/>
        <c:ser>
          <c:idx val="0"/>
          <c:order val="0"/>
          <c:tx>
            <c:v>Earth</c:v>
          </c:tx>
          <c:spPr>
            <a:solidFill>
              <a:srgbClr val="FF0000"/>
            </a:solidFill>
          </c:spPr>
          <c:invertIfNegative val="0"/>
          <c:cat>
            <c:strRef>
              <c:f>Sheet1!$A$7:$A$10</c:f>
              <c:strCache>
                <c:ptCount val="4"/>
                <c:pt idx="0">
                  <c:v>Pahoehoe flows</c:v>
                </c:pt>
                <c:pt idx="1">
                  <c:v>Lava lake</c:v>
                </c:pt>
                <c:pt idx="2">
                  <c:v>Open channel flows</c:v>
                </c:pt>
                <c:pt idx="3">
                  <c:v>Io outburst</c:v>
                </c:pt>
              </c:strCache>
            </c:strRef>
          </c:cat>
          <c:val>
            <c:numRef>
              <c:f>Sheet1!$B$7:$B$10</c:f>
              <c:numCache>
                <c:formatCode>General</c:formatCode>
                <c:ptCount val="4"/>
                <c:pt idx="0">
                  <c:v>5.0</c:v>
                </c:pt>
                <c:pt idx="1">
                  <c:v>5.0</c:v>
                </c:pt>
                <c:pt idx="2">
                  <c:v>1000.0</c:v>
                </c:pt>
                <c:pt idx="3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C8-F044-856A-9C42383DF016}"/>
            </c:ext>
          </c:extLst>
        </c:ser>
        <c:ser>
          <c:idx val="1"/>
          <c:order val="1"/>
          <c:tx>
            <c:v>Io</c:v>
          </c:tx>
          <c:invertIfNegative val="0"/>
          <c:cat>
            <c:strRef>
              <c:f>Sheet1!$A$7:$A$10</c:f>
              <c:strCache>
                <c:ptCount val="4"/>
                <c:pt idx="0">
                  <c:v>Pahoehoe flows</c:v>
                </c:pt>
                <c:pt idx="1">
                  <c:v>Lava lake</c:v>
                </c:pt>
                <c:pt idx="2">
                  <c:v>Open channel flows</c:v>
                </c:pt>
                <c:pt idx="3">
                  <c:v>Io outburst</c:v>
                </c:pt>
              </c:strCache>
            </c:strRef>
          </c:cat>
          <c:val>
            <c:numRef>
              <c:f>Sheet1!$C$7:$C$10</c:f>
              <c:numCache>
                <c:formatCode>General</c:formatCode>
                <c:ptCount val="4"/>
                <c:pt idx="0">
                  <c:v>67.5</c:v>
                </c:pt>
                <c:pt idx="1">
                  <c:v>300.0</c:v>
                </c:pt>
                <c:pt idx="2">
                  <c:v>40000.0</c:v>
                </c:pt>
                <c:pt idx="3">
                  <c:v>500000.0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FC8-F044-856A-9C42383DF0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9388392"/>
        <c:axId val="2119995672"/>
      </c:barChart>
      <c:catAx>
        <c:axId val="2119388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2119995672"/>
        <c:crosses val="autoZero"/>
        <c:auto val="1"/>
        <c:lblAlgn val="ctr"/>
        <c:lblOffset val="100"/>
        <c:noMultiLvlLbl val="0"/>
      </c:catAx>
      <c:valAx>
        <c:axId val="2119995672"/>
        <c:scaling>
          <c:logBase val="10.0"/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0.E+00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211938839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1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100"/>
            </a:pPr>
            <a:endParaRPr lang="en-US"/>
          </a:p>
        </c:txPr>
      </c:legendEntry>
      <c:layout>
        <c:manualLayout>
          <c:xMode val="edge"/>
          <c:yMode val="edge"/>
          <c:x val="0.172923545847092"/>
          <c:y val="0.0647836246078996"/>
          <c:w val="0.12990115146897"/>
          <c:h val="0.13872543371103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8B5FE-6950-3F4C-B00B-62DB931E08DB}" type="datetimeFigureOut">
              <a:rPr lang="en-US" smtClean="0"/>
              <a:t>9/23/19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57F08-F40E-C343-B742-798333A75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72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Least active</a:t>
            </a:r>
            <a:r>
              <a:rPr lang="en-US" baseline="0" dirty="0"/>
              <a:t> centers comparable to most active region of Earth, such as Kilauea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57F08-F40E-C343-B742-798333A753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47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C40B54-80C4-C345-967D-DA3479984698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1783 Laki = year w/o summer, Mississippi river froze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57F08-F40E-C343-B742-798333A753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84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F6464F3-ABE0-6D42-93A1-4A94DB67D8D4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93DA6-51D7-5746-A592-4B43D8191FB5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1F49-01E9-D54D-BABB-F32049DB8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93DA6-51D7-5746-A592-4B43D8191FB5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1F49-01E9-D54D-BABB-F32049DB8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93DA6-51D7-5746-A592-4B43D8191FB5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1F49-01E9-D54D-BABB-F32049DB8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3136808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93DA6-51D7-5746-A592-4B43D8191FB5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1F49-01E9-D54D-BABB-F32049DB8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93DA6-51D7-5746-A592-4B43D8191FB5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1F49-01E9-D54D-BABB-F32049DB8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93DA6-51D7-5746-A592-4B43D8191FB5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1F49-01E9-D54D-BABB-F32049DB8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93DA6-51D7-5746-A592-4B43D8191FB5}" type="datetimeFigureOut">
              <a:rPr lang="en-US" smtClean="0"/>
              <a:t>9/23/19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1F49-01E9-D54D-BABB-F32049DB8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93DA6-51D7-5746-A592-4B43D8191FB5}" type="datetimeFigureOut">
              <a:rPr lang="en-US" smtClean="0"/>
              <a:t>9/23/19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1F49-01E9-D54D-BABB-F32049DB8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93DA6-51D7-5746-A592-4B43D8191FB5}" type="datetimeFigureOut">
              <a:rPr lang="en-US" smtClean="0"/>
              <a:t>9/23/19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1F49-01E9-D54D-BABB-F32049DB8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93DA6-51D7-5746-A592-4B43D8191FB5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1F49-01E9-D54D-BABB-F32049DB8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93DA6-51D7-5746-A592-4B43D8191FB5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1F49-01E9-D54D-BABB-F32049DB86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93DA6-51D7-5746-A592-4B43D8191FB5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31F49-01E9-D54D-BABB-F32049DB867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eg"/><Relationship Id="rId3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5" Type="http://schemas.openxmlformats.org/officeDocument/2006/relationships/image" Target="../media/image12.jpg"/><Relationship Id="rId6" Type="http://schemas.openxmlformats.org/officeDocument/2006/relationships/image" Target="../media/image13.gi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o-anti-Jove-hemis-PIA023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1"/>
            <a:ext cx="51435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156" y="1"/>
            <a:ext cx="4045656" cy="5143499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Thrilling Discoveries about the Tidally Tortured Volcanic Wonderland Io</a:t>
            </a:r>
            <a:br>
              <a:rPr lang="en-US" sz="4000" b="1" dirty="0">
                <a:solidFill>
                  <a:srgbClr val="FFFF00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/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Alfred McEwen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GSA Gilbert session, 2019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73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356" y="65593"/>
            <a:ext cx="7281333" cy="956450"/>
          </a:xfrm>
        </p:spPr>
        <p:txBody>
          <a:bodyPr>
            <a:noAutofit/>
          </a:bodyPr>
          <a:lstStyle/>
          <a:p>
            <a:r>
              <a:rPr lang="en-US" sz="2000" b="1" dirty="0"/>
              <a:t>Sulfur v. Silicate Eruptions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i="1" dirty="0"/>
              <a:t>Voyager 1</a:t>
            </a:r>
            <a:r>
              <a:rPr lang="en-US" sz="1800" dirty="0"/>
              <a:t> (1979) discovered the active volcanism, but just missed detection of silicate lava temperatures.  Earth-based and </a:t>
            </a:r>
            <a:r>
              <a:rPr lang="en-US" sz="1800" i="1" dirty="0"/>
              <a:t>Galileo </a:t>
            </a:r>
            <a:r>
              <a:rPr lang="en-US" sz="1800" dirty="0"/>
              <a:t>observations showed that Io’s heat flow is dominated by eruption of silicate lava.</a:t>
            </a:r>
          </a:p>
        </p:txBody>
      </p:sp>
      <p:pic>
        <p:nvPicPr>
          <p:cNvPr id="7" name="Picture 6" descr="Planck-plo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442" y="1118076"/>
            <a:ext cx="4661497" cy="4003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52901" y="2709270"/>
            <a:ext cx="1870801" cy="1384995"/>
          </a:xfrm>
          <a:prstGeom prst="rect">
            <a:avLst/>
          </a:prstGeom>
          <a:noFill/>
          <a:ln w="19050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Voyager IRIS sensitive from ~5-50 microns, but the shapes of the Planck functions are too similar to identify temperatures &gt;800 K.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22044" y="1726706"/>
            <a:ext cx="1015607" cy="954107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Voyager camera sensitivity &lt;600 nm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087455" y="2680813"/>
            <a:ext cx="0" cy="1784174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6752901" y="4097119"/>
            <a:ext cx="0" cy="491814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14AEF9-F1F7-0149-9840-A99072243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3" y="65593"/>
            <a:ext cx="1627634" cy="16276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5BAAA52-8BC5-EA44-AE10-05D892397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39965" y="1473650"/>
            <a:ext cx="3412228" cy="391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64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616" y="34091"/>
            <a:ext cx="8229600" cy="729876"/>
          </a:xfrm>
        </p:spPr>
        <p:txBody>
          <a:bodyPr>
            <a:normAutofit fontScale="90000"/>
          </a:bodyPr>
          <a:lstStyle/>
          <a:p>
            <a:r>
              <a:rPr lang="en-US" dirty="0"/>
              <a:t>1996: Thrilling Discoveries by </a:t>
            </a:r>
            <a:r>
              <a:rPr lang="en-US" i="1" dirty="0"/>
              <a:t>Galileo</a:t>
            </a:r>
            <a:r>
              <a:rPr lang="en-US" dirty="0"/>
              <a:t> Spacecraft </a:t>
            </a:r>
            <a:br>
              <a:rPr lang="en-US" dirty="0"/>
            </a:br>
            <a:r>
              <a:rPr lang="en-US" sz="2200" dirty="0"/>
              <a:t>(but not people on Earth)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033" y="807155"/>
            <a:ext cx="6096045" cy="4129467"/>
          </a:xfrm>
        </p:spPr>
        <p:txBody>
          <a:bodyPr>
            <a:noAutofit/>
          </a:bodyPr>
          <a:lstStyle/>
          <a:p>
            <a:pPr>
              <a:lnSpc>
                <a:spcPts val="2160"/>
              </a:lnSpc>
            </a:pPr>
            <a:r>
              <a:rPr lang="en-US" sz="1800" dirty="0"/>
              <a:t>Only planned close flyby of Io was just before Jupiter Orbit Insertion.</a:t>
            </a:r>
          </a:p>
          <a:p>
            <a:pPr>
              <a:lnSpc>
                <a:spcPts val="2160"/>
              </a:lnSpc>
            </a:pPr>
            <a:r>
              <a:rPr lang="en-US" sz="1800" dirty="0"/>
              <a:t>We carefully planned remote-sensing observations of our favorite Io targets</a:t>
            </a:r>
          </a:p>
          <a:p>
            <a:pPr>
              <a:lnSpc>
                <a:spcPts val="2160"/>
              </a:lnSpc>
            </a:pPr>
            <a:r>
              <a:rPr lang="en-US" sz="1800" dirty="0"/>
              <a:t>Due to sticky tape recorder, project decided to not </a:t>
            </a:r>
            <a:r>
              <a:rPr lang="en-US" sz="1800" dirty="0" smtClean="0"/>
              <a:t>record the </a:t>
            </a:r>
            <a:r>
              <a:rPr lang="en-US" sz="1800" dirty="0"/>
              <a:t>Io </a:t>
            </a:r>
            <a:r>
              <a:rPr lang="en-US" sz="1800" dirty="0" smtClean="0"/>
              <a:t>remote-sensing data </a:t>
            </a:r>
            <a:r>
              <a:rPr lang="en-US" sz="1800" dirty="0"/>
              <a:t>(to protect Jupiter probe data)</a:t>
            </a:r>
          </a:p>
          <a:p>
            <a:pPr>
              <a:lnSpc>
                <a:spcPts val="2160"/>
              </a:lnSpc>
            </a:pPr>
            <a:r>
              <a:rPr lang="en-US" sz="1800" dirty="0"/>
              <a:t>Entire sequence executed perfectly</a:t>
            </a:r>
          </a:p>
          <a:p>
            <a:pPr>
              <a:lnSpc>
                <a:spcPts val="2160"/>
              </a:lnSpc>
            </a:pPr>
            <a:r>
              <a:rPr lang="en-US" sz="1800" dirty="0"/>
              <a:t>Later, engineers realized that the tape recorder just needed to be exercised more!</a:t>
            </a:r>
          </a:p>
          <a:p>
            <a:pPr>
              <a:lnSpc>
                <a:spcPts val="2160"/>
              </a:lnSpc>
            </a:pPr>
            <a:r>
              <a:rPr lang="en-US" sz="1800" i="1" dirty="0"/>
              <a:t>We’ll never know what the </a:t>
            </a:r>
            <a:r>
              <a:rPr lang="en-US" sz="1800" i="1"/>
              <a:t>instruments </a:t>
            </a:r>
            <a:r>
              <a:rPr lang="en-US" sz="1800" i="1" smtClean="0"/>
              <a:t>recorded!</a:t>
            </a:r>
            <a:endParaRPr lang="en-US" sz="1800" i="1" dirty="0"/>
          </a:p>
          <a:p>
            <a:pPr>
              <a:lnSpc>
                <a:spcPts val="2160"/>
              </a:lnSpc>
            </a:pPr>
            <a:r>
              <a:rPr lang="en-US" sz="1800" dirty="0"/>
              <a:t>There were close flybys of Io in the late extended mission, but instrument functionality had been </a:t>
            </a:r>
            <a:r>
              <a:rPr lang="en-US" sz="1800" dirty="0" smtClean="0"/>
              <a:t>lost, </a:t>
            </a:r>
            <a:r>
              <a:rPr lang="en-US" sz="1800" dirty="0"/>
              <a:t>and </a:t>
            </a:r>
            <a:r>
              <a:rPr lang="en-US" sz="1800" dirty="0" smtClean="0"/>
              <a:t>they didn’t </a:t>
            </a:r>
            <a:r>
              <a:rPr lang="en-US" sz="1800" dirty="0"/>
              <a:t>cover the region observed by Voyager at the highest resolution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C0CB34-4D93-0746-82BC-2DF4E45C0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844" y="473250"/>
            <a:ext cx="2548977" cy="2064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1FD5CC-D75E-6E4F-80E0-7278AE9CF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603" y="2538243"/>
            <a:ext cx="3109397" cy="253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49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9-20 at 5.10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93173" cy="1526251"/>
          </a:xfrm>
          <a:prstGeom prst="rect">
            <a:avLst/>
          </a:prstGeom>
        </p:spPr>
      </p:pic>
      <p:pic>
        <p:nvPicPr>
          <p:cNvPr id="5" name="Picture 4" descr="Screen Shot 2019-09-20 at 5.10.5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589" y="19585"/>
            <a:ext cx="2449829" cy="298760"/>
          </a:xfrm>
          <a:prstGeom prst="rect">
            <a:avLst/>
          </a:prstGeom>
        </p:spPr>
      </p:pic>
      <p:pic>
        <p:nvPicPr>
          <p:cNvPr id="6" name="Picture 5" descr="Screen Shot 2019-09-20 at 5.14.5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6444"/>
            <a:ext cx="2603193" cy="1937056"/>
          </a:xfrm>
          <a:prstGeom prst="rect">
            <a:avLst/>
          </a:prstGeom>
        </p:spPr>
      </p:pic>
      <p:pic>
        <p:nvPicPr>
          <p:cNvPr id="7" name="Picture 6" descr="Screen Shot 2019-09-20 at 5.16.1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251"/>
            <a:ext cx="5491006" cy="1776502"/>
          </a:xfrm>
          <a:prstGeom prst="rect">
            <a:avLst/>
          </a:prstGeom>
        </p:spPr>
      </p:pic>
      <p:pic>
        <p:nvPicPr>
          <p:cNvPr id="9" name="Picture 8" descr="Screen Shot 2019-09-20 at 5.14.35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61" y="2816685"/>
            <a:ext cx="2391239" cy="2383189"/>
          </a:xfrm>
          <a:prstGeom prst="rect">
            <a:avLst/>
          </a:prstGeom>
        </p:spPr>
      </p:pic>
      <p:pic>
        <p:nvPicPr>
          <p:cNvPr id="10" name="Picture 9" descr="Screen Shot 2019-09-20 at 5.14.09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88" y="318345"/>
            <a:ext cx="3266486" cy="2498340"/>
          </a:xfrm>
          <a:prstGeom prst="rect">
            <a:avLst/>
          </a:prstGeom>
        </p:spPr>
      </p:pic>
      <p:pic>
        <p:nvPicPr>
          <p:cNvPr id="11" name="Picture 10" descr="Screen Shot 2019-09-20 at 5.13.26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60" y="3153785"/>
            <a:ext cx="4038860" cy="20460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26437" y="3214575"/>
            <a:ext cx="3884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   1-micron image          clear </a:t>
            </a:r>
            <a:r>
              <a:rPr lang="en-US" sz="1600" dirty="0" err="1">
                <a:solidFill>
                  <a:srgbClr val="FFFF00"/>
                </a:solidFill>
              </a:rPr>
              <a:t>bandpass</a:t>
            </a:r>
            <a:r>
              <a:rPr lang="en-US" sz="1600" dirty="0">
                <a:solidFill>
                  <a:srgbClr val="FFFF00"/>
                </a:solidFill>
              </a:rPr>
              <a:t> image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02145" y="523480"/>
            <a:ext cx="1101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NIMS data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9350" y="3045298"/>
            <a:ext cx="1101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SSI data</a:t>
            </a:r>
          </a:p>
        </p:txBody>
      </p:sp>
    </p:spTree>
    <p:extLst>
      <p:ext uri="{BB962C8B-B14F-4D97-AF65-F5344CB8AC3E}">
        <p14:creationId xmlns:p14="http://schemas.microsoft.com/office/powerpoint/2010/main" val="4123402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14949" y="540242"/>
            <a:ext cx="3559584" cy="4603258"/>
          </a:xfrm>
          <a:noFill/>
          <a:ln w="28575" cmpd="sng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Peak temperature reports up to 1600ºC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(McEwen et al., 1998; Davies, 2007 de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Kleer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et al., 2014) 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These temperatures suggest Io’</a:t>
            </a:r>
            <a:r>
              <a:rPr lang="en-US" altLang="ja-JP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 mantle has a high degree of melt (</a:t>
            </a:r>
            <a:r>
              <a:rPr lang="en-US" altLang="ja-JP" sz="16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Keszthelyi</a:t>
            </a:r>
            <a:r>
              <a:rPr lang="en-US" altLang="ja-JP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et al. 2007), but the low viscosity could lead to insufficient tidal heating. 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Could a high melt fraction be stable?</a:t>
            </a:r>
            <a:r>
              <a:rPr lang="en-US" altLang="ja-JP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ja-JP" sz="13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Expect rapid melt migration as it approaches 10% melt fraction</a:t>
            </a:r>
          </a:p>
          <a:p>
            <a:pPr lvl="1">
              <a:lnSpc>
                <a:spcPct val="90000"/>
              </a:lnSpc>
            </a:pPr>
            <a:r>
              <a:rPr lang="en-US" altLang="ja-JP" sz="13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Io’s thick lithosphere is under compression, may trap lava?</a:t>
            </a:r>
          </a:p>
          <a:p>
            <a:pPr lvl="1">
              <a:lnSpc>
                <a:spcPct val="90000"/>
              </a:lnSpc>
            </a:pPr>
            <a:r>
              <a:rPr lang="en-US" altLang="ja-JP" sz="13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Magnetic induction data explained by at least 20% melt (Khurana et al., 2011)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Temperature measurements may be wrong. </a:t>
            </a:r>
          </a:p>
          <a:p>
            <a:pPr lvl="1">
              <a:lnSpc>
                <a:spcPct val="90000"/>
              </a:lnSpc>
            </a:pPr>
            <a:r>
              <a:rPr lang="en-US" altLang="ja-JP" sz="13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Extremely rapid cooling possible between acquisition of 2 colors</a:t>
            </a:r>
          </a:p>
        </p:txBody>
      </p:sp>
      <p:pic>
        <p:nvPicPr>
          <p:cNvPr id="30726" name="Picture 4" descr="FIG1REVIS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3357" y="682978"/>
            <a:ext cx="5347961" cy="352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 Box 5"/>
          <p:cNvSpPr txBox="1">
            <a:spLocks noChangeArrowheads="1"/>
          </p:cNvSpPr>
          <p:nvPr/>
        </p:nvSpPr>
        <p:spPr bwMode="auto">
          <a:xfrm>
            <a:off x="3737815" y="3898209"/>
            <a:ext cx="14287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50" dirty="0"/>
              <a:t>(Moore et al, 2001)</a:t>
            </a:r>
            <a:endParaRPr lang="en-US" sz="2400" dirty="0"/>
          </a:p>
        </p:txBody>
      </p:sp>
      <p:sp>
        <p:nvSpPr>
          <p:cNvPr id="30723" name="Slide Number Placeholder 3"/>
          <p:cNvSpPr txBox="1">
            <a:spLocks/>
          </p:cNvSpPr>
          <p:nvPr/>
        </p:nvSpPr>
        <p:spPr bwMode="auto">
          <a:xfrm>
            <a:off x="6572250" y="4914900"/>
            <a:ext cx="14287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050"/>
              <a:t>8</a:t>
            </a:r>
          </a:p>
        </p:txBody>
      </p:sp>
      <p:sp>
        <p:nvSpPr>
          <p:cNvPr id="30724" name="Title 1"/>
          <p:cNvSpPr txBox="1">
            <a:spLocks/>
          </p:cNvSpPr>
          <p:nvPr/>
        </p:nvSpPr>
        <p:spPr bwMode="auto">
          <a:xfrm>
            <a:off x="114949" y="0"/>
            <a:ext cx="911856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700" dirty="0"/>
              <a:t>High lava temperatures </a:t>
            </a:r>
            <a:r>
              <a:rPr lang="en-US" sz="2700" dirty="0">
                <a:sym typeface="Wingdings"/>
              </a:rPr>
              <a:t></a:t>
            </a:r>
            <a:r>
              <a:rPr lang="en-US" sz="2700" dirty="0"/>
              <a:t> High degree of partial melting</a:t>
            </a:r>
          </a:p>
        </p:txBody>
      </p:sp>
    </p:spTree>
    <p:extLst>
      <p:ext uri="{BB962C8B-B14F-4D97-AF65-F5344CB8AC3E}">
        <p14:creationId xmlns:p14="http://schemas.microsoft.com/office/powerpoint/2010/main" val="3845887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3F6920-8DD0-8C42-878E-90247732D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837"/>
            <a:ext cx="3079750" cy="16210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Lava Tube Skylights </a:t>
            </a:r>
            <a:br>
              <a:rPr lang="en-US" dirty="0"/>
            </a:br>
            <a:r>
              <a:rPr lang="en-US" sz="1200" dirty="0"/>
              <a:t>(Davies et al., 2016)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xmlns="" id="{E2300DB2-1805-C443-AB5B-96F42FE36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5582" y="127000"/>
            <a:ext cx="5958417" cy="1195917"/>
          </a:xfrm>
          <a:solidFill>
            <a:schemeClr val="accent5">
              <a:lumMod val="20000"/>
              <a:lumOff val="80000"/>
            </a:schemeClr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en-US" altLang="en-US" sz="1600" dirty="0"/>
              <a:t>Ideal way to measure lava </a:t>
            </a:r>
            <a:r>
              <a:rPr lang="en-US" altLang="en-US" sz="1600" dirty="0" err="1"/>
              <a:t>Ts</a:t>
            </a:r>
            <a:r>
              <a:rPr lang="en-US" altLang="en-US" sz="1600" dirty="0"/>
              <a:t> remotely, as the lava is exposed just long enough to measure it, but not to cool off significantly. </a:t>
            </a:r>
          </a:p>
          <a:p>
            <a:r>
              <a:rPr lang="en-US" altLang="en-US" sz="1600" dirty="0"/>
              <a:t>Long, insulated flows are abundant on Io, so skylights are likely</a:t>
            </a:r>
          </a:p>
          <a:p>
            <a:pPr lvl="1"/>
            <a:r>
              <a:rPr lang="en-US" altLang="en-US" sz="1400" dirty="0"/>
              <a:t>Up to 10x larger than on Earth, due to lower g</a:t>
            </a:r>
          </a:p>
        </p:txBody>
      </p:sp>
      <p:pic>
        <p:nvPicPr>
          <p:cNvPr id="62467" name="Picture 3">
            <a:extLst>
              <a:ext uri="{FF2B5EF4-FFF2-40B4-BE49-F238E27FC236}">
                <a16:creationId xmlns:a16="http://schemas.microsoft.com/office/drawing/2014/main" xmlns="" id="{70164F60-44B4-114E-B1B6-7934C307D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716882"/>
            <a:ext cx="3757083" cy="235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Box 4">
            <a:extLst>
              <a:ext uri="{FF2B5EF4-FFF2-40B4-BE49-F238E27FC236}">
                <a16:creationId xmlns:a16="http://schemas.microsoft.com/office/drawing/2014/main" xmlns="" id="{738A11FB-6292-1846-92E0-F96555A3A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4176861"/>
            <a:ext cx="389466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dirty="0"/>
              <a:t>Hawai’i lava tube skylight a few m across through which the lava stream can be viewed. </a:t>
            </a:r>
          </a:p>
        </p:txBody>
      </p:sp>
      <p:pic>
        <p:nvPicPr>
          <p:cNvPr id="62469" name="Picture 5">
            <a:extLst>
              <a:ext uri="{FF2B5EF4-FFF2-40B4-BE49-F238E27FC236}">
                <a16:creationId xmlns:a16="http://schemas.microsoft.com/office/drawing/2014/main" xmlns="" id="{F82A7CB4-17D7-494C-8B1D-DDCDFF1A3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103" y="1393511"/>
            <a:ext cx="3884480" cy="386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Box 6">
            <a:extLst>
              <a:ext uri="{FF2B5EF4-FFF2-40B4-BE49-F238E27FC236}">
                <a16:creationId xmlns:a16="http://schemas.microsoft.com/office/drawing/2014/main" xmlns="" id="{D7A7CBDC-9881-AE46-8886-A2AA83DF1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4583" y="2345591"/>
            <a:ext cx="125941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dirty="0"/>
              <a:t>Ultramafic lavas clearly distinguished from basaltic lavas for surface exposure times &lt;10 s.</a:t>
            </a:r>
          </a:p>
        </p:txBody>
      </p:sp>
    </p:spTree>
    <p:extLst>
      <p:ext uri="{BB962C8B-B14F-4D97-AF65-F5344CB8AC3E}">
        <p14:creationId xmlns:p14="http://schemas.microsoft.com/office/powerpoint/2010/main" val="3030897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>
            <a:extLst>
              <a:ext uri="{FF2B5EF4-FFF2-40B4-BE49-F238E27FC236}">
                <a16:creationId xmlns:a16="http://schemas.microsoft.com/office/drawing/2014/main" xmlns="" id="{6BBA7EFC-1ABE-D84B-86C1-46ADBFF0DE3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00891" y="57150"/>
            <a:ext cx="7710714" cy="800100"/>
          </a:xfrm>
        </p:spPr>
        <p:txBody>
          <a:bodyPr/>
          <a:lstStyle/>
          <a:p>
            <a:r>
              <a:rPr lang="en-US" sz="1900" b="1" dirty="0">
                <a:latin typeface="Arial" charset="0"/>
                <a:ea typeface="ＭＳ Ｐゴシック" charset="0"/>
                <a:cs typeface="ＭＳ Ｐゴシック" charset="0"/>
              </a:rPr>
              <a:t>Mapping Christiansen Feature (CF) demonstrated by </a:t>
            </a:r>
            <a:r>
              <a:rPr lang="en-US" sz="1900" b="1" i="1" dirty="0">
                <a:latin typeface="Arial" charset="0"/>
                <a:ea typeface="ＭＳ Ｐゴシック" charset="0"/>
                <a:cs typeface="ＭＳ Ｐゴシック" charset="0"/>
              </a:rPr>
              <a:t>LRO</a:t>
            </a:r>
            <a:r>
              <a:rPr lang="en-US" sz="1900" b="1" dirty="0">
                <a:latin typeface="Arial" charset="0"/>
                <a:ea typeface="ＭＳ Ｐゴシック" charset="0"/>
                <a:cs typeface="ＭＳ Ｐゴシック" charset="0"/>
              </a:rPr>
              <a:t> Diviner and with field spectrometers on cooling lavas in Hawai</a:t>
            </a:r>
            <a:r>
              <a:rPr lang="en-US" altLang="ja-JP" sz="1900" b="1" dirty="0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endParaRPr lang="en-US" sz="19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3" name="Picture 1" descr="CF-Greenhage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898" y="799867"/>
            <a:ext cx="6561773" cy="426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2"/>
          <p:cNvSpPr txBox="1">
            <a:spLocks noChangeArrowheads="1"/>
          </p:cNvSpPr>
          <p:nvPr/>
        </p:nvSpPr>
        <p:spPr bwMode="auto">
          <a:xfrm>
            <a:off x="62166" y="3766381"/>
            <a:ext cx="22467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/>
              <a:t>Global Silicate Mineralogy of the Moon from the Diviner Lunar Radiometer, </a:t>
            </a:r>
            <a:r>
              <a:rPr lang="en-US" sz="1200" dirty="0" err="1"/>
              <a:t>Greenhagen</a:t>
            </a:r>
            <a:r>
              <a:rPr lang="en-US" sz="1200" dirty="0"/>
              <a:t> et al., Science 329, 2010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2023" y="1318218"/>
            <a:ext cx="1838348" cy="1815880"/>
          </a:xfrm>
          <a:prstGeom prst="rect">
            <a:avLst/>
          </a:prstGeom>
          <a:noFill/>
          <a:ln w="28575" cap="flat" cmpd="sng">
            <a:solidFill>
              <a:srgbClr val="8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altLang="ja-JP" sz="1600" dirty="0">
                <a:latin typeface="Arial" charset="0"/>
                <a:ea typeface="ＭＳ Ｐゴシック" charset="0"/>
                <a:cs typeface="ＭＳ Ｐゴシック" charset="0"/>
              </a:rPr>
              <a:t>Best remote-sensing method to determine composition of fresh glassy lavas (glass reduces NIR absorptions).</a:t>
            </a:r>
          </a:p>
        </p:txBody>
      </p:sp>
    </p:spTree>
    <p:extLst>
      <p:ext uri="{BB962C8B-B14F-4D97-AF65-F5344CB8AC3E}">
        <p14:creationId xmlns:p14="http://schemas.microsoft.com/office/powerpoint/2010/main" val="425775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812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Ultramafic volcanism was common on the terrestrial planets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625849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Arial" charset="0"/>
                <a:ea typeface="ＭＳ Ｐゴシック" charset="0"/>
              </a:rPr>
              <a:t>Earth</a:t>
            </a:r>
            <a:r>
              <a:rPr lang="en-US" dirty="0">
                <a:latin typeface="Arial" charset="0"/>
                <a:ea typeface="ＭＳ Ｐゴシック" charset="0"/>
              </a:rPr>
              <a:t>: Arndt &amp; Nisbet 2012; </a:t>
            </a:r>
            <a:r>
              <a:rPr lang="en-US" dirty="0" err="1">
                <a:latin typeface="Arial" charset="0"/>
                <a:ea typeface="ＭＳ Ｐゴシック" charset="0"/>
              </a:rPr>
              <a:t>Andrault</a:t>
            </a:r>
            <a:r>
              <a:rPr lang="en-US" dirty="0">
                <a:latin typeface="Arial" charset="0"/>
                <a:ea typeface="ＭＳ Ｐゴシック" charset="0"/>
              </a:rPr>
              <a:t> et al. 2018; Ernst 2017</a:t>
            </a:r>
          </a:p>
          <a:p>
            <a:r>
              <a:rPr lang="en-US" b="1" dirty="0">
                <a:latin typeface="Arial" charset="0"/>
                <a:ea typeface="ＭＳ Ｐゴシック" charset="0"/>
              </a:rPr>
              <a:t>Moon</a:t>
            </a:r>
            <a:r>
              <a:rPr lang="en-US" dirty="0">
                <a:latin typeface="Arial" charset="0"/>
                <a:ea typeface="ＭＳ Ｐゴシック" charset="0"/>
              </a:rPr>
              <a:t>: Hurwitz et al. 2012; Klima et al. 2011; </a:t>
            </a:r>
            <a:r>
              <a:rPr lang="en-US" dirty="0" err="1">
                <a:latin typeface="Arial" charset="0"/>
                <a:ea typeface="ＭＳ Ｐゴシック" charset="0"/>
              </a:rPr>
              <a:t>Elardo</a:t>
            </a:r>
            <a:r>
              <a:rPr lang="en-US" dirty="0">
                <a:latin typeface="Arial" charset="0"/>
                <a:ea typeface="ＭＳ Ｐゴシック" charset="0"/>
              </a:rPr>
              <a:t> et al. 2015</a:t>
            </a:r>
          </a:p>
          <a:p>
            <a:r>
              <a:rPr lang="en-US" b="1" dirty="0">
                <a:latin typeface="Arial" charset="0"/>
                <a:ea typeface="ＭＳ Ｐゴシック" charset="0"/>
              </a:rPr>
              <a:t>Mars</a:t>
            </a:r>
            <a:r>
              <a:rPr lang="en-US" dirty="0">
                <a:latin typeface="Arial" charset="0"/>
                <a:ea typeface="ＭＳ Ｐゴシック" charset="0"/>
              </a:rPr>
              <a:t>: Morris et al. 2008; </a:t>
            </a:r>
            <a:r>
              <a:rPr lang="en-US" dirty="0" err="1">
                <a:latin typeface="Arial" charset="0"/>
                <a:ea typeface="ＭＳ Ｐゴシック" charset="0"/>
              </a:rPr>
              <a:t>Rampey</a:t>
            </a:r>
            <a:r>
              <a:rPr lang="en-US" dirty="0">
                <a:latin typeface="Arial" charset="0"/>
                <a:ea typeface="ＭＳ Ｐゴシック" charset="0"/>
              </a:rPr>
              <a:t> &amp; Harvey 2012; Baumgartner et al., 2017; </a:t>
            </a:r>
            <a:r>
              <a:rPr lang="en-US" dirty="0" err="1">
                <a:latin typeface="Arial" charset="0"/>
                <a:ea typeface="ＭＳ Ｐゴシック" charset="0"/>
              </a:rPr>
              <a:t>Barrat</a:t>
            </a:r>
            <a:r>
              <a:rPr lang="en-US" dirty="0">
                <a:latin typeface="Arial" charset="0"/>
                <a:ea typeface="ＭＳ Ｐゴシック" charset="0"/>
              </a:rPr>
              <a:t> and </a:t>
            </a:r>
            <a:r>
              <a:rPr lang="en-US" dirty="0" err="1">
                <a:latin typeface="Arial" charset="0"/>
                <a:ea typeface="ＭＳ Ｐゴシック" charset="0"/>
              </a:rPr>
              <a:t>Bachèlery</a:t>
            </a:r>
            <a:r>
              <a:rPr lang="en-US" dirty="0">
                <a:latin typeface="Arial" charset="0"/>
                <a:ea typeface="ＭＳ Ｐゴシック" charset="0"/>
              </a:rPr>
              <a:t> 2019</a:t>
            </a:r>
          </a:p>
          <a:p>
            <a:r>
              <a:rPr lang="en-US" b="1" dirty="0">
                <a:latin typeface="Arial" charset="0"/>
                <a:ea typeface="ＭＳ Ｐゴシック" charset="0"/>
              </a:rPr>
              <a:t>Mercury</a:t>
            </a:r>
            <a:r>
              <a:rPr lang="en-US" dirty="0">
                <a:latin typeface="Arial" charset="0"/>
                <a:ea typeface="ＭＳ Ｐゴシック" charset="0"/>
              </a:rPr>
              <a:t>: </a:t>
            </a:r>
            <a:r>
              <a:rPr lang="en-US" dirty="0" err="1">
                <a:latin typeface="Arial" charset="0"/>
                <a:ea typeface="ＭＳ Ｐゴシック" charset="0"/>
              </a:rPr>
              <a:t>Stockstill</a:t>
            </a:r>
            <a:r>
              <a:rPr lang="en-US" dirty="0">
                <a:latin typeface="Arial" charset="0"/>
                <a:ea typeface="ＭＳ Ｐゴシック" charset="0"/>
              </a:rPr>
              <a:t>-Cahill et al. 2012; </a:t>
            </a:r>
            <a:r>
              <a:rPr lang="en-US" dirty="0" err="1">
                <a:latin typeface="Arial" charset="0"/>
                <a:ea typeface="ＭＳ Ｐゴシック" charset="0"/>
              </a:rPr>
              <a:t>Denevi</a:t>
            </a:r>
            <a:r>
              <a:rPr lang="en-US" dirty="0">
                <a:latin typeface="Arial" charset="0"/>
                <a:ea typeface="ＭＳ Ｐゴシック" charset="0"/>
              </a:rPr>
              <a:t> et al., 2013; Namur and </a:t>
            </a:r>
            <a:r>
              <a:rPr lang="en-US" dirty="0" err="1">
                <a:latin typeface="Arial" charset="0"/>
                <a:ea typeface="ＭＳ Ｐゴシック" charset="0"/>
              </a:rPr>
              <a:t>Charlier</a:t>
            </a:r>
            <a:r>
              <a:rPr lang="en-US" dirty="0">
                <a:latin typeface="Arial" charset="0"/>
                <a:ea typeface="ＭＳ Ｐゴシック" charset="0"/>
              </a:rPr>
              <a:t>, 2017; </a:t>
            </a:r>
            <a:r>
              <a:rPr lang="en-US" dirty="0" err="1">
                <a:latin typeface="Arial" charset="0"/>
                <a:ea typeface="ＭＳ Ｐゴシック" charset="0"/>
              </a:rPr>
              <a:t>Mojzsis</a:t>
            </a:r>
            <a:r>
              <a:rPr lang="en-US" dirty="0">
                <a:latin typeface="Arial" charset="0"/>
                <a:ea typeface="ＭＳ Ｐゴシック" charset="0"/>
              </a:rPr>
              <a:t> et al. </a:t>
            </a:r>
            <a:r>
              <a:rPr lang="en-US" dirty="0" smtClean="0">
                <a:latin typeface="Arial" charset="0"/>
                <a:ea typeface="ＭＳ Ｐゴシック" charset="0"/>
              </a:rPr>
              <a:t>2018</a:t>
            </a:r>
          </a:p>
          <a:p>
            <a:r>
              <a:rPr lang="en-US" b="1" dirty="0" smtClean="0">
                <a:latin typeface="Arial" charset="0"/>
                <a:ea typeface="ＭＳ Ｐゴシック" charset="0"/>
              </a:rPr>
              <a:t>Venus</a:t>
            </a:r>
            <a:r>
              <a:rPr lang="en-US" dirty="0" smtClean="0">
                <a:latin typeface="Arial" charset="0"/>
                <a:ea typeface="ＭＳ Ｐゴシック" charset="0"/>
              </a:rPr>
              <a:t>: poorly known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873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301387" y="44980"/>
            <a:ext cx="8511992" cy="775361"/>
          </a:xfrm>
        </p:spPr>
        <p:txBody>
          <a:bodyPr>
            <a:normAutofit fontScale="90000"/>
          </a:bodyPr>
          <a:lstStyle/>
          <a:p>
            <a:r>
              <a:rPr lang="en-US" dirty="0"/>
              <a:t>Io’s Interior structure is key to understanding tidal heating and melt production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221945" y="914400"/>
            <a:ext cx="5817908" cy="4229100"/>
          </a:xfrm>
          <a:ln w="38100">
            <a:solidFill>
              <a:srgbClr val="C00000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Bulk Density of Io</a:t>
            </a:r>
          </a:p>
          <a:p>
            <a:pPr lvl="1"/>
            <a:r>
              <a:rPr lang="en-US" sz="1800" dirty="0"/>
              <a:t>3530 kg m</a:t>
            </a:r>
            <a:r>
              <a:rPr lang="en-US" sz="1800" baseline="30000" dirty="0"/>
              <a:t>-3 </a:t>
            </a:r>
            <a:r>
              <a:rPr lang="en-US" sz="1800" dirty="0"/>
              <a:t> (dominantly silicate)</a:t>
            </a:r>
          </a:p>
          <a:p>
            <a:r>
              <a:rPr lang="en-US" sz="2200" dirty="0"/>
              <a:t>Bulk structure </a:t>
            </a:r>
          </a:p>
          <a:p>
            <a:pPr lvl="1"/>
            <a:r>
              <a:rPr lang="en-US" sz="1700" dirty="0"/>
              <a:t>Moment of inertia C/MR</a:t>
            </a:r>
            <a:r>
              <a:rPr lang="en-US" sz="1700" baseline="30000" dirty="0"/>
              <a:t>2</a:t>
            </a:r>
            <a:r>
              <a:rPr lang="en-US" sz="1700" dirty="0"/>
              <a:t> = 0.371-0.380 based on shape &amp; gravity measurements </a:t>
            </a:r>
            <a:r>
              <a:rPr lang="en-US" sz="1200" dirty="0"/>
              <a:t>(Thomas et al. 1998, Anderson et al. 2001)</a:t>
            </a:r>
          </a:p>
          <a:p>
            <a:pPr lvl="1"/>
            <a:r>
              <a:rPr lang="en-US" sz="1700" dirty="0"/>
              <a:t>Large Fe-rich core + silicate mantle</a:t>
            </a:r>
          </a:p>
          <a:p>
            <a:r>
              <a:rPr lang="en-US" sz="2200" dirty="0"/>
              <a:t>Global </a:t>
            </a:r>
            <a:r>
              <a:rPr lang="en-US" sz="2200" dirty="0" smtClean="0"/>
              <a:t>average </a:t>
            </a:r>
            <a:r>
              <a:rPr lang="en-US" sz="2200" i="1" u="sng" dirty="0" smtClean="0"/>
              <a:t>minimum</a:t>
            </a:r>
            <a:r>
              <a:rPr lang="en-US" sz="2200" dirty="0" smtClean="0"/>
              <a:t> </a:t>
            </a:r>
            <a:r>
              <a:rPr lang="en-US" sz="2200" dirty="0"/>
              <a:t>heat output ~2.5 Wm</a:t>
            </a:r>
            <a:r>
              <a:rPr lang="en-US" sz="2200" baseline="30000" dirty="0"/>
              <a:t>-2</a:t>
            </a:r>
            <a:r>
              <a:rPr lang="en-US" sz="2200" dirty="0"/>
              <a:t> </a:t>
            </a:r>
          </a:p>
          <a:p>
            <a:pPr lvl="1"/>
            <a:r>
              <a:rPr lang="en-US" sz="1900" dirty="0"/>
              <a:t>&gt;20x heat flow of Earth</a:t>
            </a:r>
          </a:p>
          <a:p>
            <a:pPr eaLnBrk="0" hangingPunct="0">
              <a:buFontTx/>
              <a:buChar char="•"/>
              <a:defRPr/>
            </a:pPr>
            <a:r>
              <a:rPr lang="en-US" sz="2000" kern="0" dirty="0"/>
              <a:t>Internal magnetic field (if present at all) is very weak (&lt; few hundred </a:t>
            </a:r>
            <a:r>
              <a:rPr lang="en-US" sz="2000" kern="0" dirty="0" err="1"/>
              <a:t>nT</a:t>
            </a:r>
            <a:r>
              <a:rPr lang="en-US" sz="2000" kern="0" dirty="0"/>
              <a:t>)</a:t>
            </a:r>
          </a:p>
          <a:p>
            <a:pPr marL="714375" lvl="1" indent="-257175" eaLnBrk="0" hangingPunct="0">
              <a:buFontTx/>
              <a:buChar char="•"/>
              <a:defRPr/>
            </a:pPr>
            <a:r>
              <a:rPr lang="en-US" sz="1700" kern="0" dirty="0"/>
              <a:t>Core not </a:t>
            </a:r>
            <a:r>
              <a:rPr lang="en-US" sz="1700" kern="0" dirty="0" err="1"/>
              <a:t>convecting</a:t>
            </a:r>
            <a:r>
              <a:rPr lang="en-US" sz="1700" kern="0" dirty="0"/>
              <a:t> because Io isn’t cooling</a:t>
            </a:r>
          </a:p>
          <a:p>
            <a:pPr eaLnBrk="0" hangingPunct="0">
              <a:buFontTx/>
              <a:buChar char="•"/>
              <a:defRPr/>
            </a:pPr>
            <a:r>
              <a:rPr lang="en-US" sz="2000" kern="0" dirty="0"/>
              <a:t>Induced magnetic signature interpreted as due to a global layer with &gt;20% melt</a:t>
            </a:r>
            <a:r>
              <a:rPr lang="en-US" sz="1650" kern="0" dirty="0"/>
              <a:t> </a:t>
            </a:r>
            <a:r>
              <a:rPr lang="en-US" sz="1500" kern="0" dirty="0"/>
              <a:t>(Khurana et al., 2011)</a:t>
            </a:r>
          </a:p>
          <a:p>
            <a:pPr lvl="1" eaLnBrk="0" hangingPunct="0">
              <a:buFontTx/>
              <a:buChar char="•"/>
              <a:defRPr/>
            </a:pPr>
            <a:r>
              <a:rPr lang="en-US" sz="1700" kern="0" dirty="0"/>
              <a:t>H</a:t>
            </a:r>
            <a:r>
              <a:rPr lang="en-US" sz="1700" kern="0" dirty="0" smtClean="0"/>
              <a:t>as </a:t>
            </a:r>
            <a:r>
              <a:rPr lang="en-US" sz="1700" kern="0" dirty="0"/>
              <a:t>been controversial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B86244D-1C9D-4BCD-9B48-2FF7C97F7B8B}" type="slidenum">
              <a:rPr lang="en-US" smtClean="0">
                <a:latin typeface="Arial" pitchFamily="34" charset="0"/>
                <a:ea typeface="MS PGothic" pitchFamily="34" charset="-128"/>
              </a:rPr>
              <a:pPr/>
              <a:t>17</a:t>
            </a:fld>
            <a:endParaRPr lang="en-US"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1877" y="1115227"/>
            <a:ext cx="2852445" cy="316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5779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12376" y="4800600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914400"/>
          </a:lstStyle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25" name="Major Partners:…"/>
          <p:cNvSpPr txBox="1"/>
          <p:nvPr/>
        </p:nvSpPr>
        <p:spPr>
          <a:xfrm>
            <a:off x="5143500" y="0"/>
            <a:ext cx="3771901" cy="4878260"/>
          </a:xfrm>
          <a:prstGeom prst="rect">
            <a:avLst/>
          </a:prstGeom>
          <a:solidFill>
            <a:srgbClr val="CCFFC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600" b="1"/>
            </a:pPr>
            <a:r>
              <a:rPr lang="en-US" sz="2400" i="1" dirty="0">
                <a:solidFill>
                  <a:srgbClr val="800000"/>
                </a:solidFill>
              </a:rPr>
              <a:t>Io Volcano Observer</a:t>
            </a:r>
          </a:p>
          <a:p>
            <a:pPr algn="ctr">
              <a:defRPr sz="1600" b="1"/>
            </a:pPr>
            <a:r>
              <a:rPr lang="en-US" sz="1800" i="1" dirty="0"/>
              <a:t>Understand tidal heating as a fundamental planetary process</a:t>
            </a:r>
          </a:p>
          <a:p>
            <a:pPr algn="ctr">
              <a:defRPr sz="1600" b="1"/>
            </a:pPr>
            <a:r>
              <a:rPr lang="en-US" sz="2400" dirty="0"/>
              <a:t>Follow the Heat!</a:t>
            </a:r>
          </a:p>
          <a:p>
            <a:pPr>
              <a:defRPr sz="1600" b="1"/>
            </a:pPr>
            <a:endParaRPr lang="en-US" dirty="0"/>
          </a:p>
          <a:p>
            <a:pPr algn="ctr">
              <a:defRPr sz="1600" b="1"/>
            </a:pPr>
            <a:r>
              <a:rPr dirty="0"/>
              <a:t>Major Partners:</a:t>
            </a:r>
          </a:p>
          <a:p>
            <a:pPr>
              <a:defRPr sz="1300" b="1"/>
            </a:pPr>
            <a:r>
              <a:rPr dirty="0"/>
              <a:t>University of Arizona: </a:t>
            </a:r>
            <a:r>
              <a:rPr b="0" dirty="0"/>
              <a:t>Science operations, student collaboration camer</a:t>
            </a:r>
            <a:r>
              <a:rPr lang="en-US" b="0" dirty="0"/>
              <a:t>a</a:t>
            </a:r>
          </a:p>
          <a:p>
            <a:pPr>
              <a:defRPr sz="1300" b="1"/>
            </a:pPr>
            <a:endParaRPr b="0" dirty="0"/>
          </a:p>
          <a:p>
            <a:pPr>
              <a:defRPr sz="1300" b="1"/>
            </a:pPr>
            <a:r>
              <a:rPr dirty="0"/>
              <a:t>JHU APL: </a:t>
            </a:r>
            <a:r>
              <a:rPr b="0" dirty="0"/>
              <a:t>Mission and spacecraft design, build, and management; </a:t>
            </a:r>
            <a:r>
              <a:rPr lang="en-US" b="0" dirty="0"/>
              <a:t>narrow-angle </a:t>
            </a:r>
            <a:r>
              <a:rPr b="0" dirty="0"/>
              <a:t>camera</a:t>
            </a:r>
            <a:r>
              <a:rPr lang="en-US" b="0" dirty="0"/>
              <a:t> (NAC)</a:t>
            </a:r>
            <a:r>
              <a:rPr b="0" dirty="0"/>
              <a:t>; Plasma Instrument for Magnetic Sounding (PIMS)</a:t>
            </a:r>
            <a:endParaRPr lang="en-US" b="0" dirty="0"/>
          </a:p>
          <a:p>
            <a:pPr>
              <a:defRPr sz="1300" b="1"/>
            </a:pPr>
            <a:endParaRPr b="0" dirty="0"/>
          </a:p>
          <a:p>
            <a:pPr>
              <a:defRPr sz="1300" b="1"/>
            </a:pPr>
            <a:r>
              <a:rPr dirty="0"/>
              <a:t>UCLA:</a:t>
            </a:r>
            <a:r>
              <a:rPr b="0" dirty="0"/>
              <a:t> Dual fluxgate magnetometers</a:t>
            </a:r>
          </a:p>
          <a:p>
            <a:pPr>
              <a:defRPr sz="1300"/>
            </a:pPr>
            <a:endParaRPr b="0" dirty="0"/>
          </a:p>
          <a:p>
            <a:pPr>
              <a:defRPr sz="1300" b="1"/>
            </a:pPr>
            <a:r>
              <a:rPr dirty="0"/>
              <a:t>JPL:</a:t>
            </a:r>
            <a:r>
              <a:rPr b="0" dirty="0"/>
              <a:t> Radio science, navigation</a:t>
            </a:r>
          </a:p>
          <a:p>
            <a:pPr>
              <a:defRPr sz="1300"/>
            </a:pPr>
            <a:endParaRPr b="0" dirty="0"/>
          </a:p>
          <a:p>
            <a:pPr>
              <a:defRPr sz="1300" b="1"/>
            </a:pPr>
            <a:r>
              <a:rPr dirty="0"/>
              <a:t>German Aerospace Center (DLR): </a:t>
            </a:r>
            <a:r>
              <a:rPr b="0" dirty="0"/>
              <a:t>Thermal Mapper</a:t>
            </a:r>
          </a:p>
          <a:p>
            <a:pPr>
              <a:defRPr sz="1300"/>
            </a:pPr>
            <a:endParaRPr b="0" dirty="0"/>
          </a:p>
          <a:p>
            <a:pPr>
              <a:defRPr sz="1300" b="1"/>
            </a:pPr>
            <a:r>
              <a:rPr dirty="0"/>
              <a:t>University of Bern: </a:t>
            </a:r>
            <a:r>
              <a:rPr b="0" dirty="0"/>
              <a:t>Ion and Neutral Mass Spectrometer (INMS)</a:t>
            </a:r>
          </a:p>
        </p:txBody>
      </p:sp>
      <p:pic>
        <p:nvPicPr>
          <p:cNvPr id="2" name="Picture 1" descr="LPSC2019_Keane_IVO_poster_ar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3931" y="4745813"/>
            <a:ext cx="251372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Art by James Tuttle Keane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BB5506-B505-0A45-9A12-FCBC87F9B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207" y="0"/>
            <a:ext cx="612793" cy="61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252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IVO will measure tidal k2, libration amplitude, magnetic induction response, lava temperatures, and map Io’s volcanism and heat flow to test all four of these hypotheses."/>
          <p:cNvSpPr txBox="1"/>
          <p:nvPr/>
        </p:nvSpPr>
        <p:spPr>
          <a:xfrm>
            <a:off x="46796" y="1746004"/>
            <a:ext cx="3892276" cy="1323439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200" b="1" i="1"/>
            </a:pPr>
            <a:r>
              <a:rPr sz="1600" dirty="0"/>
              <a:t>IVO </a:t>
            </a:r>
            <a:r>
              <a:rPr lang="en-US" sz="1600" dirty="0"/>
              <a:t>can</a:t>
            </a:r>
            <a:r>
              <a:rPr sz="1600" dirty="0"/>
              <a:t> measure tidal k</a:t>
            </a:r>
            <a:r>
              <a:rPr sz="1600" baseline="-25000" dirty="0"/>
              <a:t>2</a:t>
            </a:r>
            <a:r>
              <a:rPr sz="1600" dirty="0"/>
              <a:t>, libration amplitude, magnetic induction response, lava </a:t>
            </a:r>
            <a:r>
              <a:rPr lang="en-US" sz="1600" dirty="0"/>
              <a:t>compositions</a:t>
            </a:r>
            <a:r>
              <a:rPr sz="1600" dirty="0"/>
              <a:t>, and map Io’s volcanism and heat flow to test</a:t>
            </a:r>
            <a:r>
              <a:rPr lang="en-US" sz="1600" dirty="0"/>
              <a:t> these</a:t>
            </a:r>
            <a:r>
              <a:rPr sz="1600" dirty="0"/>
              <a:t> four </a:t>
            </a:r>
            <a:r>
              <a:rPr lang="en-US" sz="1600" dirty="0"/>
              <a:t>interior</a:t>
            </a:r>
            <a:r>
              <a:rPr sz="1600" dirty="0"/>
              <a:t> hypotheses.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F34959-8072-2E4F-8881-564AA605B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46" y="684646"/>
            <a:ext cx="5018454" cy="44199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9C3849C-5564-A24D-BD41-B36306F5E8D0}"/>
              </a:ext>
            </a:extLst>
          </p:cNvPr>
          <p:cNvSpPr txBox="1"/>
          <p:nvPr/>
        </p:nvSpPr>
        <p:spPr>
          <a:xfrm>
            <a:off x="2076614" y="47570"/>
            <a:ext cx="372491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Io’s interior </a:t>
            </a:r>
            <a:r>
              <a:rPr kumimoji="0" lang="en-US" sz="3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structure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8716" y="684646"/>
            <a:ext cx="3616641" cy="830995"/>
          </a:xfrm>
          <a:prstGeom prst="rect">
            <a:avLst/>
          </a:prstGeom>
          <a:noFill/>
          <a:ln w="19050" cap="flat" cmpd="sng">
            <a:solidFill>
              <a:srgbClr val="8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Melt distribution is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key to 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understanding tidal 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heating</a:t>
            </a:r>
          </a:p>
        </p:txBody>
      </p:sp>
      <p:pic>
        <p:nvPicPr>
          <p:cNvPr id="5" name="Picture 4" descr="Screen Shot 2019-09-18 at 2.29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500"/>
            <a:ext cx="4125546" cy="190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BB5506-B505-0A45-9A12-FCBC87F9B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207" y="0"/>
            <a:ext cx="612793" cy="61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014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Io is Special"/>
          <p:cNvSpPr txBox="1">
            <a:spLocks noGrp="1"/>
          </p:cNvSpPr>
          <p:nvPr>
            <p:ph type="title" idx="4294967295"/>
          </p:nvPr>
        </p:nvSpPr>
        <p:spPr>
          <a:xfrm>
            <a:off x="1739900" y="40216"/>
            <a:ext cx="3070225" cy="350839"/>
          </a:xfrm>
          <a:prstGeom prst="rect">
            <a:avLst/>
          </a:prstGeom>
        </p:spPr>
        <p:txBody>
          <a:bodyPr>
            <a:noAutofit/>
          </a:bodyPr>
          <a:lstStyle>
            <a:lvl1pPr defTabSz="548640">
              <a:defRPr sz="1920">
                <a:effectLst>
                  <a:outerShdw blurRad="7620" dist="15240" dir="2700000" rotWithShape="0">
                    <a:srgbClr val="FFFFFF"/>
                  </a:outerShdw>
                </a:effectLst>
              </a:defRPr>
            </a:lvl1pPr>
          </a:lstStyle>
          <a:p>
            <a:r>
              <a:rPr sz="3200" b="1" dirty="0"/>
              <a:t>Io is Special</a:t>
            </a:r>
          </a:p>
        </p:txBody>
      </p:sp>
      <p:pic>
        <p:nvPicPr>
          <p:cNvPr id="43" name="Galilean_moon_Laplace_resonance_animation" descr="Galilean_moon_Laplace_resonance_animatio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2382" y="0"/>
            <a:ext cx="2898776" cy="1947863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Intense volcanism driven by tidal heating from 4:2:1 orbital resonance of Io-Europa-Ganymede…"/>
          <p:cNvSpPr txBox="1">
            <a:spLocks noGrp="1"/>
          </p:cNvSpPr>
          <p:nvPr>
            <p:ph type="body" sz="half" idx="4294967295"/>
          </p:nvPr>
        </p:nvSpPr>
        <p:spPr>
          <a:xfrm>
            <a:off x="148166" y="494771"/>
            <a:ext cx="5806967" cy="2765480"/>
          </a:xfrm>
          <a:prstGeom prst="rect">
            <a:avLst/>
          </a:prstGeom>
          <a:solidFill>
            <a:srgbClr val="CCFFCC"/>
          </a:solidFill>
          <a:ln w="28575">
            <a:solidFill>
              <a:srgbClr val="800000"/>
            </a:solidFill>
            <a:round/>
          </a:ln>
        </p:spPr>
        <p:txBody>
          <a:bodyPr>
            <a:normAutofit lnSpcReduction="10000"/>
          </a:bodyPr>
          <a:lstStyle/>
          <a:p>
            <a:pPr>
              <a:spcBef>
                <a:spcPts val="200"/>
              </a:spcBef>
              <a:buChar char="•"/>
              <a:defRPr sz="1500"/>
            </a:pPr>
            <a:r>
              <a:rPr sz="1600" dirty="0"/>
              <a:t>I</a:t>
            </a:r>
            <a:r>
              <a:rPr lang="en-US" sz="1600" dirty="0"/>
              <a:t>o’s i</a:t>
            </a:r>
            <a:r>
              <a:rPr sz="1600" dirty="0"/>
              <a:t>ntense volcanism driven by tidal heating from 4:2:1 orbital resonance of Io-Europa-Ganymede</a:t>
            </a:r>
          </a:p>
          <a:p>
            <a:pPr>
              <a:spcBef>
                <a:spcPts val="200"/>
              </a:spcBef>
              <a:buChar char="•"/>
              <a:defRPr sz="1500"/>
            </a:pPr>
            <a:r>
              <a:rPr sz="1600" dirty="0"/>
              <a:t>Best place to understand the tidal heating as a fundamental planetary process </a:t>
            </a:r>
          </a:p>
          <a:p>
            <a:pPr marL="742950" lvl="1" indent="-285750">
              <a:spcBef>
                <a:spcPts val="200"/>
              </a:spcBef>
              <a:defRPr sz="1100"/>
            </a:pPr>
            <a:r>
              <a:rPr lang="en-US" sz="1400" dirty="0"/>
              <a:t>We can easily measure the heat flow, lava temperatures, tides, interior (erupted) compositions, magnetic induction, etc.</a:t>
            </a:r>
            <a:endParaRPr sz="1400" dirty="0"/>
          </a:p>
          <a:p>
            <a:pPr>
              <a:spcBef>
                <a:spcPts val="200"/>
              </a:spcBef>
              <a:buChar char="•"/>
              <a:defRPr sz="1500"/>
            </a:pPr>
            <a:r>
              <a:rPr lang="en-US" sz="1600" dirty="0"/>
              <a:t>Only place to watch l</a:t>
            </a:r>
            <a:r>
              <a:rPr sz="1600" dirty="0"/>
              <a:t>arge-scale silicate and </a:t>
            </a:r>
            <a:r>
              <a:rPr lang="en-US" sz="1600" dirty="0"/>
              <a:t>potential </a:t>
            </a:r>
            <a:r>
              <a:rPr sz="1600" dirty="0"/>
              <a:t>ultramafic volcanism </a:t>
            </a:r>
            <a:r>
              <a:rPr lang="en-US" sz="1600" dirty="0"/>
              <a:t>that </a:t>
            </a:r>
            <a:r>
              <a:rPr sz="1600" dirty="0"/>
              <a:t>has been a key process on all of the terrestrial planets</a:t>
            </a:r>
          </a:p>
          <a:p>
            <a:pPr>
              <a:spcBef>
                <a:spcPts val="200"/>
              </a:spcBef>
              <a:buChar char="•"/>
              <a:defRPr sz="1600"/>
            </a:pPr>
            <a:r>
              <a:rPr lang="en-US" sz="1600" dirty="0"/>
              <a:t>Best place to understand h</a:t>
            </a:r>
            <a:r>
              <a:rPr sz="1600" dirty="0"/>
              <a:t>eat-pipe tectonic end-member</a:t>
            </a:r>
            <a:r>
              <a:rPr lang="en-US" sz="1600" dirty="0"/>
              <a:t>,</a:t>
            </a:r>
            <a:r>
              <a:rPr sz="1600" dirty="0"/>
              <a:t> relevant to early </a:t>
            </a:r>
            <a:r>
              <a:rPr lang="en-US" sz="1600" dirty="0"/>
              <a:t>terrestrial planets</a:t>
            </a:r>
            <a:r>
              <a:rPr sz="1600" dirty="0"/>
              <a:t> and </a:t>
            </a:r>
            <a:r>
              <a:rPr lang="en-US" sz="1600" dirty="0"/>
              <a:t>present-day </a:t>
            </a:r>
            <a:r>
              <a:rPr sz="1600" dirty="0"/>
              <a:t>exoplanets</a:t>
            </a:r>
          </a:p>
        </p:txBody>
      </p:sp>
      <p:pic>
        <p:nvPicPr>
          <p:cNvPr id="4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1831" y="3354442"/>
            <a:ext cx="4440212" cy="1491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t.tiff" descr="t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876" y="3326438"/>
            <a:ext cx="1851025" cy="1817062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Laplace resonance"/>
          <p:cNvSpPr txBox="1"/>
          <p:nvPr/>
        </p:nvSpPr>
        <p:spPr>
          <a:xfrm>
            <a:off x="8038970" y="1363087"/>
            <a:ext cx="992188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000"/>
            </a:lvl1pPr>
          </a:lstStyle>
          <a:p>
            <a:r>
              <a:rPr sz="1600" dirty="0"/>
              <a:t>Laplace resonance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F564EAE-FE65-FE4B-93C5-2CBE88063C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805" y="3175225"/>
            <a:ext cx="2051353" cy="16280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F221115-C2BB-B343-A38A-3DD6DF61B5C2}"/>
              </a:ext>
            </a:extLst>
          </p:cNvPr>
          <p:cNvSpPr txBox="1"/>
          <p:nvPr/>
        </p:nvSpPr>
        <p:spPr>
          <a:xfrm>
            <a:off x="6986674" y="4745328"/>
            <a:ext cx="215732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Mountains &gt;10 km high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8A33B75-43D6-654A-A6AB-57100A64EDD2}"/>
              </a:ext>
            </a:extLst>
          </p:cNvPr>
          <p:cNvSpPr txBox="1"/>
          <p:nvPr/>
        </p:nvSpPr>
        <p:spPr>
          <a:xfrm>
            <a:off x="1872147" y="4803229"/>
            <a:ext cx="4750645" cy="323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 dirty="0"/>
              <a:t>Plume deposits covering areas of Texas and Arizona</a:t>
            </a:r>
            <a:endParaRPr kumimoji="0" lang="en-US" sz="1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1" name="Picture 5" descr="Spencer-jupmag5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5224" y="2024359"/>
            <a:ext cx="1534771" cy="115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F221115-C2BB-B343-A38A-3DD6DF61B5C2}"/>
              </a:ext>
            </a:extLst>
          </p:cNvPr>
          <p:cNvSpPr txBox="1"/>
          <p:nvPr/>
        </p:nvSpPr>
        <p:spPr>
          <a:xfrm>
            <a:off x="7905749" y="2167228"/>
            <a:ext cx="1088409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Plasma Torus</a:t>
            </a:r>
          </a:p>
        </p:txBody>
      </p:sp>
    </p:spTree>
    <p:extLst>
      <p:ext uri="{BB962C8B-B14F-4D97-AF65-F5344CB8AC3E}">
        <p14:creationId xmlns:p14="http://schemas.microsoft.com/office/powerpoint/2010/main" val="325095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4A40E2-97C6-4F44-A758-7AB334BBE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72" y="69056"/>
            <a:ext cx="3083814" cy="1364230"/>
          </a:xfrm>
        </p:spPr>
        <p:txBody>
          <a:bodyPr>
            <a:normAutofit fontScale="90000"/>
          </a:bodyPr>
          <a:lstStyle/>
          <a:p>
            <a:r>
              <a:rPr lang="en-US" dirty="0"/>
              <a:t>Why is Tidal Heating Important?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0782246-D298-3E46-97A1-0F83948FD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4786" y="162321"/>
            <a:ext cx="5861842" cy="4780643"/>
          </a:xfrm>
          <a:prstGeom prst="rect">
            <a:avLst/>
          </a:prstGeom>
        </p:spPr>
      </p:pic>
      <p:sp>
        <p:nvSpPr>
          <p:cNvPr id="5" name="Intense volcanism driven by tidal heating from 4:2:1 orbital resonance of Io-Europa-Ganymede…">
            <a:extLst>
              <a:ext uri="{FF2B5EF4-FFF2-40B4-BE49-F238E27FC236}">
                <a16:creationId xmlns:a16="http://schemas.microsoft.com/office/drawing/2014/main" xmlns="" id="{C178816E-BE49-1B46-9908-09096E815591}"/>
              </a:ext>
            </a:extLst>
          </p:cNvPr>
          <p:cNvSpPr txBox="1">
            <a:spLocks/>
          </p:cNvSpPr>
          <p:nvPr/>
        </p:nvSpPr>
        <p:spPr>
          <a:xfrm>
            <a:off x="267361" y="1732643"/>
            <a:ext cx="2898569" cy="2884715"/>
          </a:xfrm>
          <a:prstGeom prst="rect">
            <a:avLst/>
          </a:prstGeom>
          <a:solidFill>
            <a:srgbClr val="CCFFCC"/>
          </a:solidFill>
          <a:ln w="28575">
            <a:solidFill>
              <a:srgbClr val="800000"/>
            </a:solidFill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8001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145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336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5908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0480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052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39624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spcBef>
                <a:spcPts val="200"/>
              </a:spcBef>
              <a:buFontTx/>
              <a:buChar char="•"/>
              <a:defRPr sz="1500"/>
            </a:pPr>
            <a:r>
              <a:rPr lang="en-US" sz="2000" dirty="0"/>
              <a:t>Tidal heating expands the habitable zone beyond the region where liquid water can exist on the surface</a:t>
            </a:r>
          </a:p>
          <a:p>
            <a:pPr hangingPunct="1">
              <a:spcBef>
                <a:spcPts val="200"/>
              </a:spcBef>
              <a:buFontTx/>
              <a:buChar char="•"/>
              <a:defRPr sz="1500"/>
            </a:pPr>
            <a:r>
              <a:rPr lang="en-US" sz="2000" dirty="0"/>
              <a:t>Tidal heating is important for tidally locked </a:t>
            </a:r>
            <a:r>
              <a:rPr lang="en-US" sz="2000" dirty="0" err="1"/>
              <a:t>exoplanets</a:t>
            </a:r>
            <a:endParaRPr lang="en-US" sz="2000" dirty="0"/>
          </a:p>
          <a:p>
            <a:pPr hangingPunct="1">
              <a:spcBef>
                <a:spcPts val="200"/>
              </a:spcBef>
              <a:buFontTx/>
              <a:buChar char="•"/>
              <a:defRPr sz="1500"/>
            </a:pPr>
            <a:r>
              <a:rPr lang="en-US" sz="2000" dirty="0"/>
              <a:t>Active volcanism!</a:t>
            </a:r>
          </a:p>
          <a:p>
            <a:pPr marL="742950" lvl="1" indent="-285750" hangingPunct="1">
              <a:spcBef>
                <a:spcPts val="200"/>
              </a:spcBef>
              <a:defRPr sz="1100"/>
            </a:pPr>
            <a:endParaRPr lang="en-US" sz="1400" dirty="0"/>
          </a:p>
          <a:p>
            <a:pPr marL="457200" lvl="1" indent="0" hangingPunct="1">
              <a:spcBef>
                <a:spcPts val="200"/>
              </a:spcBef>
              <a:buNone/>
              <a:defRPr sz="1100"/>
            </a:pPr>
            <a:endParaRPr lang="en-US" sz="1400" dirty="0"/>
          </a:p>
          <a:p>
            <a:pPr hangingPunct="1">
              <a:spcBef>
                <a:spcPts val="200"/>
              </a:spcBef>
              <a:buFontTx/>
              <a:buChar char="•"/>
              <a:defRPr sz="1500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73670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xmlns="" id="{F61FB31B-954A-7248-A4D2-451213570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230" y="25400"/>
            <a:ext cx="4916134" cy="5097463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2400" b="1" dirty="0"/>
              <a:t>Keck Institute workshop on Tidal Heating </a:t>
            </a:r>
            <a:r>
              <a:rPr lang="en-US" altLang="en-US" sz="1000" dirty="0"/>
              <a:t>October 15-19, 2018</a:t>
            </a:r>
            <a:br>
              <a:rPr lang="en-US" altLang="en-US" sz="1000" dirty="0"/>
            </a:br>
            <a:r>
              <a:rPr lang="en-US" altLang="en-US" sz="1600" dirty="0"/>
              <a:t>http://</a:t>
            </a:r>
            <a:r>
              <a:rPr lang="en-US" altLang="en-US" sz="1600" dirty="0" err="1"/>
              <a:t>kiss.caltech.edu</a:t>
            </a:r>
            <a:r>
              <a:rPr lang="en-US" altLang="en-US" sz="1600" dirty="0"/>
              <a:t>/</a:t>
            </a:r>
            <a:r>
              <a:rPr lang="en-US" altLang="en-US" sz="1600" dirty="0" err="1"/>
              <a:t>programs.html#tidal_heating</a:t>
            </a:r>
            <a:r>
              <a:rPr lang="en-US" altLang="en-US" sz="1600" dirty="0"/>
              <a:t/>
            </a:r>
            <a:br>
              <a:rPr lang="en-US" altLang="en-US" sz="1600" dirty="0"/>
            </a:br>
            <a:r>
              <a:rPr lang="en-US" altLang="en-US" sz="2100" dirty="0"/>
              <a:t/>
            </a:r>
            <a:br>
              <a:rPr lang="en-US" altLang="en-US" sz="2100" dirty="0"/>
            </a:br>
            <a:r>
              <a:rPr lang="en-US" altLang="en-US" sz="2000" b="1" i="1" dirty="0"/>
              <a:t>Identified 5 key questions:</a:t>
            </a:r>
            <a:br>
              <a:rPr lang="en-US" altLang="en-US" sz="2000" b="1" i="1" dirty="0"/>
            </a:br>
            <a:r>
              <a:rPr lang="en-US" altLang="en-US" sz="1600" b="1" dirty="0"/>
              <a:t/>
            </a:r>
            <a:br>
              <a:rPr lang="en-US" altLang="en-US" sz="1600" b="1" dirty="0"/>
            </a:br>
            <a:r>
              <a:rPr lang="en-US" altLang="en-US" sz="1600" b="1" dirty="0"/>
              <a:t>1. What do volcanic eruptions tell us about the interior?</a:t>
            </a:r>
            <a:r>
              <a:rPr lang="en-US" altLang="en-US" sz="1600" dirty="0"/>
              <a:t/>
            </a:r>
            <a:br>
              <a:rPr lang="en-US" altLang="en-US" sz="1600" dirty="0"/>
            </a:br>
            <a:r>
              <a:rPr lang="en-US" altLang="en-US" sz="1600" dirty="0"/>
              <a:t>   </a:t>
            </a:r>
            <a:br>
              <a:rPr lang="en-US" altLang="en-US" sz="1600" dirty="0"/>
            </a:br>
            <a:r>
              <a:rPr lang="en-US" altLang="en-US" sz="1600" b="1" dirty="0"/>
              <a:t>2. How is dissipation partitioned between solid and fluid layers?</a:t>
            </a:r>
            <a:r>
              <a:rPr lang="en-US" altLang="en-US" sz="1600" dirty="0"/>
              <a:t/>
            </a:r>
            <a:br>
              <a:rPr lang="en-US" altLang="en-US" sz="1600" dirty="0"/>
            </a:br>
            <a:r>
              <a:rPr lang="en-US" altLang="en-US" sz="1600" dirty="0"/>
              <a:t/>
            </a:r>
            <a:br>
              <a:rPr lang="en-US" altLang="en-US" sz="1600" dirty="0"/>
            </a:br>
            <a:r>
              <a:rPr lang="en-US" altLang="en-US" sz="1600" b="1" dirty="0"/>
              <a:t>3. Does Io have a melt-rich layer (magma ocean) that decouples the lithosphere?</a:t>
            </a:r>
            <a:r>
              <a:rPr lang="en-US" altLang="en-US" sz="1600" dirty="0"/>
              <a:t/>
            </a:r>
            <a:br>
              <a:rPr lang="en-US" altLang="en-US" sz="1600" dirty="0"/>
            </a:br>
            <a:r>
              <a:rPr lang="en-US" altLang="en-US" sz="1600" dirty="0"/>
              <a:t>  </a:t>
            </a:r>
            <a:br>
              <a:rPr lang="en-US" altLang="en-US" sz="1600" dirty="0"/>
            </a:br>
            <a:r>
              <a:rPr lang="en-US" altLang="en-US" sz="1600" b="1" dirty="0"/>
              <a:t>4. Is the Jupiter/Laplace system in equilibrium?  </a:t>
            </a:r>
            <a:br>
              <a:rPr lang="en-US" altLang="en-US" sz="1600" b="1" dirty="0"/>
            </a:br>
            <a:r>
              <a:rPr lang="en-US" altLang="en-US" sz="1600" b="1" dirty="0"/>
              <a:t/>
            </a:r>
            <a:br>
              <a:rPr lang="en-US" altLang="en-US" sz="1600" b="1" dirty="0"/>
            </a:br>
            <a:r>
              <a:rPr lang="en-US" altLang="en-US" sz="1600" b="1" dirty="0"/>
              <a:t>5. Can stable isotopes inform long-term evolution?</a:t>
            </a:r>
            <a:br>
              <a:rPr lang="en-US" altLang="en-US" sz="1600" b="1" dirty="0"/>
            </a:br>
            <a:r>
              <a:rPr lang="en-US" altLang="en-US" sz="1600" b="1" dirty="0"/>
              <a:t/>
            </a:r>
            <a:br>
              <a:rPr lang="en-US" altLang="en-US" sz="1600" b="1" dirty="0"/>
            </a:br>
            <a:r>
              <a:rPr lang="en-US" altLang="en-US" sz="1600" b="1" i="1" dirty="0">
                <a:solidFill>
                  <a:srgbClr val="C00000"/>
                </a:solidFill>
              </a:rPr>
              <a:t>IVO</a:t>
            </a:r>
            <a:r>
              <a:rPr lang="en-US" altLang="en-US" sz="1600" b="1" dirty="0">
                <a:solidFill>
                  <a:srgbClr val="C00000"/>
                </a:solidFill>
              </a:rPr>
              <a:t> can help address all 5 questions</a:t>
            </a:r>
          </a:p>
        </p:txBody>
      </p:sp>
      <p:sp>
        <p:nvSpPr>
          <p:cNvPr id="19458" name="Slide Number Placeholder 3">
            <a:extLst>
              <a:ext uri="{FF2B5EF4-FFF2-40B4-BE49-F238E27FC236}">
                <a16:creationId xmlns:a16="http://schemas.microsoft.com/office/drawing/2014/main" xmlns="" id="{DD5E7D27-11F5-6B41-8796-9A933F02D1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56FB7F-7473-A04F-A28A-AE4F1DD19E87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000"/>
          </a:p>
        </p:txBody>
      </p:sp>
      <p:pic>
        <p:nvPicPr>
          <p:cNvPr id="19459" name="Picture 4">
            <a:extLst>
              <a:ext uri="{FF2B5EF4-FFF2-40B4-BE49-F238E27FC236}">
                <a16:creationId xmlns:a16="http://schemas.microsoft.com/office/drawing/2014/main" xmlns="" id="{0BC1DD85-1FF1-C842-AC47-5788E3EDD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-90488"/>
            <a:ext cx="4043362" cy="523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">
            <a:extLst>
              <a:ext uri="{FF2B5EF4-FFF2-40B4-BE49-F238E27FC236}">
                <a16:creationId xmlns:a16="http://schemas.microsoft.com/office/drawing/2014/main" xmlns="" id="{6D10A098-790A-5C43-8E15-2362332AA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11430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025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11" y="-45160"/>
            <a:ext cx="8505417" cy="527000"/>
          </a:xfrm>
        </p:spPr>
        <p:txBody>
          <a:bodyPr>
            <a:normAutofit fontScale="90000"/>
          </a:bodyPr>
          <a:lstStyle/>
          <a:p>
            <a:r>
              <a:rPr lang="en-US" dirty="0"/>
              <a:t>Jovian Magnetic Field Probes Io’s Interior</a:t>
            </a:r>
          </a:p>
        </p:txBody>
      </p:sp>
      <p:pic>
        <p:nvPicPr>
          <p:cNvPr id="4" name="Picture 2" descr="animation_VL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972" y="525256"/>
            <a:ext cx="3072396" cy="21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0972" y="2694006"/>
            <a:ext cx="3072396" cy="18158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dirty="0"/>
              <a:t>The ~10°tilt of the Jovian dipole moment relative to planetary rotation axis yields a variable field at Io.</a:t>
            </a:r>
          </a:p>
          <a:p>
            <a:pPr eaLnBrk="1" hangingPunct="1"/>
            <a:endParaRPr lang="en-US" altLang="en-US" sz="1400" dirty="0"/>
          </a:p>
          <a:p>
            <a:pPr eaLnBrk="1" hangingPunct="1"/>
            <a:r>
              <a:rPr lang="en-US" altLang="en-US" sz="1400" dirty="0"/>
              <a:t>Over one Jovian rotation (13 hours in Io frame), the radial component of the field (By) at Io varies by ~1500 </a:t>
            </a:r>
            <a:r>
              <a:rPr lang="en-US" altLang="en-US" sz="1400" dirty="0" err="1"/>
              <a:t>nT.</a:t>
            </a:r>
            <a:endParaRPr lang="en-US" altLang="en-US" sz="1400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532990" y="4439095"/>
            <a:ext cx="5270839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dirty="0"/>
              <a:t>This imposed variable field causes an induction response in Io</a:t>
            </a:r>
            <a:r>
              <a:rPr lang="ja-JP" altLang="en-US" sz="1400" dirty="0"/>
              <a:t>’</a:t>
            </a:r>
            <a:r>
              <a:rPr lang="en-US" altLang="ja-JP" sz="1400" dirty="0"/>
              <a:t>s electrically conducting mantle.</a:t>
            </a:r>
          </a:p>
        </p:txBody>
      </p:sp>
      <p:pic>
        <p:nvPicPr>
          <p:cNvPr id="3" name="Picture 2" descr="Screen Shot 2019-09-20 at 5.50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53" y="577333"/>
            <a:ext cx="5624139" cy="38353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BBB5506-B505-0A45-9A12-FCBC87F9B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207" y="0"/>
            <a:ext cx="612793" cy="61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8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3">
            <a:extLst>
              <a:ext uri="{FF2B5EF4-FFF2-40B4-BE49-F238E27FC236}">
                <a16:creationId xmlns:a16="http://schemas.microsoft.com/office/drawing/2014/main" xmlns="" id="{8B16FFE5-A305-214B-B21A-F1D88468D58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145381" y="857250"/>
            <a:ext cx="6858000" cy="4286250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388F40-AEB9-7F43-BC72-87D7AECD96D5}"/>
              </a:ext>
            </a:extLst>
          </p:cNvPr>
          <p:cNvSpPr/>
          <p:nvPr/>
        </p:nvSpPr>
        <p:spPr>
          <a:xfrm>
            <a:off x="710296" y="591349"/>
            <a:ext cx="7592682" cy="45521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38915" name="Picture 1">
            <a:extLst>
              <a:ext uri="{FF2B5EF4-FFF2-40B4-BE49-F238E27FC236}">
                <a16:creationId xmlns:a16="http://schemas.microsoft.com/office/drawing/2014/main" xmlns="" id="{36881E7E-4510-C14B-8FBC-4DBBBBC90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053" y="1113235"/>
            <a:ext cx="3384947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CBC2D20-261F-CA41-8793-26ECE5C4C925}"/>
              </a:ext>
            </a:extLst>
          </p:cNvPr>
          <p:cNvSpPr/>
          <p:nvPr/>
        </p:nvSpPr>
        <p:spPr>
          <a:xfrm>
            <a:off x="1160860" y="2753917"/>
            <a:ext cx="6824663" cy="2964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38917" name="Picture 19">
            <a:extLst>
              <a:ext uri="{FF2B5EF4-FFF2-40B4-BE49-F238E27FC236}">
                <a16:creationId xmlns:a16="http://schemas.microsoft.com/office/drawing/2014/main" xmlns="" id="{D3C92E67-0460-DE42-93E0-D33D046C9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5147" y="3175398"/>
            <a:ext cx="3384947" cy="169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5A1DE98-9559-A341-9E74-B768388F7676}"/>
              </a:ext>
            </a:extLst>
          </p:cNvPr>
          <p:cNvSpPr/>
          <p:nvPr/>
        </p:nvSpPr>
        <p:spPr>
          <a:xfrm>
            <a:off x="1184673" y="2640806"/>
            <a:ext cx="358378" cy="3631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485EDED-430C-B749-92F0-482E3B0D5893}"/>
              </a:ext>
            </a:extLst>
          </p:cNvPr>
          <p:cNvSpPr/>
          <p:nvPr/>
        </p:nvSpPr>
        <p:spPr>
          <a:xfrm>
            <a:off x="1175148" y="1085850"/>
            <a:ext cx="97631" cy="3631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ED42989-F6DE-C345-927A-BB527B40FEC8}"/>
              </a:ext>
            </a:extLst>
          </p:cNvPr>
          <p:cNvSpPr/>
          <p:nvPr/>
        </p:nvSpPr>
        <p:spPr>
          <a:xfrm>
            <a:off x="1159669" y="3118247"/>
            <a:ext cx="98822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FBE4628-6D1C-E542-9E92-F4CA2C2D4C93}"/>
              </a:ext>
            </a:extLst>
          </p:cNvPr>
          <p:cNvSpPr/>
          <p:nvPr/>
        </p:nvSpPr>
        <p:spPr>
          <a:xfrm>
            <a:off x="2457450" y="3050381"/>
            <a:ext cx="685800" cy="210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BF28D20-E381-9D46-9379-7DD832340E87}"/>
              </a:ext>
            </a:extLst>
          </p:cNvPr>
          <p:cNvSpPr/>
          <p:nvPr/>
        </p:nvSpPr>
        <p:spPr>
          <a:xfrm>
            <a:off x="1175147" y="4832748"/>
            <a:ext cx="685800" cy="210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3DD23EC-B87D-F049-B510-AE3A50FA03D0}"/>
              </a:ext>
            </a:extLst>
          </p:cNvPr>
          <p:cNvSpPr/>
          <p:nvPr/>
        </p:nvSpPr>
        <p:spPr>
          <a:xfrm>
            <a:off x="4505325" y="4767263"/>
            <a:ext cx="685800" cy="210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8924" name="Rectangle 35">
            <a:extLst>
              <a:ext uri="{FF2B5EF4-FFF2-40B4-BE49-F238E27FC236}">
                <a16:creationId xmlns:a16="http://schemas.microsoft.com/office/drawing/2014/main" xmlns="" id="{DB50C3D7-0E2C-4A4A-996C-E0AF920FD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382" y="845344"/>
            <a:ext cx="331231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500">
                <a:latin typeface="Myriad Pro Light" charset="0"/>
              </a:rPr>
              <a:t>Deep-mantle heating end-member</a:t>
            </a:r>
          </a:p>
        </p:txBody>
      </p:sp>
      <p:sp>
        <p:nvSpPr>
          <p:cNvPr id="38925" name="Rectangle 36">
            <a:extLst>
              <a:ext uri="{FF2B5EF4-FFF2-40B4-BE49-F238E27FC236}">
                <a16:creationId xmlns:a16="http://schemas.microsoft.com/office/drawing/2014/main" xmlns="" id="{66A9451B-4F3A-6D44-A3D5-2F263E99A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758" y="2967038"/>
            <a:ext cx="357318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500" dirty="0" err="1">
                <a:latin typeface="Myriad Pro Light" charset="0"/>
              </a:rPr>
              <a:t>Asthenospheric</a:t>
            </a:r>
            <a:r>
              <a:rPr lang="en-US" altLang="en-US" sz="1500" dirty="0">
                <a:latin typeface="Myriad Pro Light" charset="0"/>
              </a:rPr>
              <a:t> heating end-member</a:t>
            </a:r>
          </a:p>
        </p:txBody>
      </p:sp>
      <p:pic>
        <p:nvPicPr>
          <p:cNvPr id="38926" name="Picture 3">
            <a:extLst>
              <a:ext uri="{FF2B5EF4-FFF2-40B4-BE49-F238E27FC236}">
                <a16:creationId xmlns:a16="http://schemas.microsoft.com/office/drawing/2014/main" xmlns="" id="{CC6AA4CF-C377-DF4B-A534-8D550C2ED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7725" y="3200400"/>
            <a:ext cx="3162300" cy="159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4">
            <a:extLst>
              <a:ext uri="{FF2B5EF4-FFF2-40B4-BE49-F238E27FC236}">
                <a16:creationId xmlns:a16="http://schemas.microsoft.com/office/drawing/2014/main" xmlns="" id="{874691B7-54EF-8845-98AA-0CF4F099C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272"/>
          <a:stretch>
            <a:fillRect/>
          </a:stretch>
        </p:blipFill>
        <p:spPr bwMode="auto">
          <a:xfrm>
            <a:off x="4670822" y="1084660"/>
            <a:ext cx="3371850" cy="17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Picture 23">
            <a:extLst>
              <a:ext uri="{FF2B5EF4-FFF2-40B4-BE49-F238E27FC236}">
                <a16:creationId xmlns:a16="http://schemas.microsoft.com/office/drawing/2014/main" xmlns="" id="{13C9E928-D645-9642-8633-94E5C04E3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700" y="4800600"/>
            <a:ext cx="337185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9" name="Rectangle 26">
            <a:extLst>
              <a:ext uri="{FF2B5EF4-FFF2-40B4-BE49-F238E27FC236}">
                <a16:creationId xmlns:a16="http://schemas.microsoft.com/office/drawing/2014/main" xmlns="" id="{B9EE9E1E-8008-2843-B54D-37E6869C2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4944" y="847509"/>
            <a:ext cx="376058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500" dirty="0">
                <a:latin typeface="Myriad Pro Light" charset="0"/>
              </a:rPr>
              <a:t>Low-Q (Creeping Flow in Asthenosphere)</a:t>
            </a:r>
          </a:p>
        </p:txBody>
      </p:sp>
      <p:sp>
        <p:nvSpPr>
          <p:cNvPr id="38930" name="Rectangle 27">
            <a:extLst>
              <a:ext uri="{FF2B5EF4-FFF2-40B4-BE49-F238E27FC236}">
                <a16:creationId xmlns:a16="http://schemas.microsoft.com/office/drawing/2014/main" xmlns="" id="{F3435CED-768D-6B44-8EC8-8D78CC163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3450" y="2914650"/>
            <a:ext cx="32480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500">
                <a:latin typeface="Myriad Pro Light" charset="0"/>
              </a:rPr>
              <a:t>High-Q (Fluidal Asthenosphere)</a:t>
            </a:r>
          </a:p>
        </p:txBody>
      </p:sp>
      <p:pic>
        <p:nvPicPr>
          <p:cNvPr id="38931" name="Picture 40">
            <a:extLst>
              <a:ext uri="{FF2B5EF4-FFF2-40B4-BE49-F238E27FC236}">
                <a16:creationId xmlns:a16="http://schemas.microsoft.com/office/drawing/2014/main" xmlns="" id="{D005BF61-31A2-C34B-B0CC-F79C0FC348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7561659" y="1696641"/>
            <a:ext cx="778669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32" name="Group 41">
            <a:extLst>
              <a:ext uri="{FF2B5EF4-FFF2-40B4-BE49-F238E27FC236}">
                <a16:creationId xmlns:a16="http://schemas.microsoft.com/office/drawing/2014/main" xmlns="" id="{221E0626-88B9-DE4D-9E3E-90F12DC3D5BA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7077075" y="1790700"/>
            <a:ext cx="1428750" cy="76200"/>
            <a:chOff x="-1066800" y="4648200"/>
            <a:chExt cx="4267200" cy="293512"/>
          </a:xfrm>
        </p:grpSpPr>
        <p:pic>
          <p:nvPicPr>
            <p:cNvPr id="38949" name="Picture 42">
              <a:extLst>
                <a:ext uri="{FF2B5EF4-FFF2-40B4-BE49-F238E27FC236}">
                  <a16:creationId xmlns:a16="http://schemas.microsoft.com/office/drawing/2014/main" xmlns="" id="{BC93E187-A189-1646-97EE-50BEC3D52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6800" y="4787901"/>
              <a:ext cx="4267200" cy="153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50" name="Picture 43">
              <a:extLst>
                <a:ext uri="{FF2B5EF4-FFF2-40B4-BE49-F238E27FC236}">
                  <a16:creationId xmlns:a16="http://schemas.microsoft.com/office/drawing/2014/main" xmlns="" id="{144C72BA-C232-BF40-BB46-65469085E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6800" y="4648200"/>
              <a:ext cx="426720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933" name="TextBox 44">
            <a:extLst>
              <a:ext uri="{FF2B5EF4-FFF2-40B4-BE49-F238E27FC236}">
                <a16:creationId xmlns:a16="http://schemas.microsoft.com/office/drawing/2014/main" xmlns="" id="{83102910-A65D-604D-BA08-D9C1B3CB8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2371725"/>
            <a:ext cx="23756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750"/>
              <a:t>1</a:t>
            </a:r>
          </a:p>
        </p:txBody>
      </p:sp>
      <p:sp>
        <p:nvSpPr>
          <p:cNvPr id="38934" name="TextBox 45">
            <a:extLst>
              <a:ext uri="{FF2B5EF4-FFF2-40B4-BE49-F238E27FC236}">
                <a16:creationId xmlns:a16="http://schemas.microsoft.com/office/drawing/2014/main" xmlns="" id="{BD9113BF-D1C7-4646-B853-5A6DF866B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9544" y="1085850"/>
            <a:ext cx="23756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750"/>
              <a:t>4</a:t>
            </a:r>
          </a:p>
        </p:txBody>
      </p:sp>
      <p:sp>
        <p:nvSpPr>
          <p:cNvPr id="38935" name="TextBox 46">
            <a:extLst>
              <a:ext uri="{FF2B5EF4-FFF2-40B4-BE49-F238E27FC236}">
                <a16:creationId xmlns:a16="http://schemas.microsoft.com/office/drawing/2014/main" xmlns="" id="{92A6546A-25A9-384F-80ED-4706E2A5B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925" y="1485900"/>
            <a:ext cx="23756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750"/>
              <a:t>3</a:t>
            </a:r>
          </a:p>
        </p:txBody>
      </p:sp>
      <p:sp>
        <p:nvSpPr>
          <p:cNvPr id="38936" name="TextBox 47">
            <a:extLst>
              <a:ext uri="{FF2B5EF4-FFF2-40B4-BE49-F238E27FC236}">
                <a16:creationId xmlns:a16="http://schemas.microsoft.com/office/drawing/2014/main" xmlns="" id="{B8F1B004-C2AE-AF48-AB38-6DFA4C4FC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9544" y="1924050"/>
            <a:ext cx="23756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750"/>
              <a:t>2</a:t>
            </a:r>
          </a:p>
        </p:txBody>
      </p:sp>
      <p:pic>
        <p:nvPicPr>
          <p:cNvPr id="38937" name="Picture 48">
            <a:extLst>
              <a:ext uri="{FF2B5EF4-FFF2-40B4-BE49-F238E27FC236}">
                <a16:creationId xmlns:a16="http://schemas.microsoft.com/office/drawing/2014/main" xmlns="" id="{B79ADD2A-E614-6243-B2DC-AC1C694C7B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7564041" y="3773091"/>
            <a:ext cx="778669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38" name="Group 49">
            <a:extLst>
              <a:ext uri="{FF2B5EF4-FFF2-40B4-BE49-F238E27FC236}">
                <a16:creationId xmlns:a16="http://schemas.microsoft.com/office/drawing/2014/main" xmlns="" id="{F25AD4D1-0F70-C847-978A-1383FB5AC696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7079456" y="3867150"/>
            <a:ext cx="1428750" cy="76200"/>
            <a:chOff x="-1066800" y="4648200"/>
            <a:chExt cx="4267200" cy="293512"/>
          </a:xfrm>
        </p:grpSpPr>
        <p:pic>
          <p:nvPicPr>
            <p:cNvPr id="38947" name="Picture 50">
              <a:extLst>
                <a:ext uri="{FF2B5EF4-FFF2-40B4-BE49-F238E27FC236}">
                  <a16:creationId xmlns:a16="http://schemas.microsoft.com/office/drawing/2014/main" xmlns="" id="{96F4B3DC-CC4C-3C45-BD39-1EDE26DC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6800" y="4787901"/>
              <a:ext cx="4267200" cy="153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48" name="Picture 51">
              <a:extLst>
                <a:ext uri="{FF2B5EF4-FFF2-40B4-BE49-F238E27FC236}">
                  <a16:creationId xmlns:a16="http://schemas.microsoft.com/office/drawing/2014/main" xmlns="" id="{69AD8DEC-F530-E34E-B207-7316C4505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6800" y="4648200"/>
              <a:ext cx="426720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939" name="TextBox 52">
            <a:extLst>
              <a:ext uri="{FF2B5EF4-FFF2-40B4-BE49-F238E27FC236}">
                <a16:creationId xmlns:a16="http://schemas.microsoft.com/office/drawing/2014/main" xmlns="" id="{5F4BAE63-8FDF-DC4E-B1CD-F2E562CBE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4781" y="4448175"/>
            <a:ext cx="23756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750"/>
              <a:t>1</a:t>
            </a:r>
          </a:p>
        </p:txBody>
      </p:sp>
      <p:sp>
        <p:nvSpPr>
          <p:cNvPr id="38940" name="TextBox 53">
            <a:extLst>
              <a:ext uri="{FF2B5EF4-FFF2-40B4-BE49-F238E27FC236}">
                <a16:creationId xmlns:a16="http://schemas.microsoft.com/office/drawing/2014/main" xmlns="" id="{CFF315E1-FD8B-E04A-9995-ACA1FF53D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925" y="3162300"/>
            <a:ext cx="23756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750"/>
              <a:t>4</a:t>
            </a:r>
          </a:p>
        </p:txBody>
      </p:sp>
      <p:sp>
        <p:nvSpPr>
          <p:cNvPr id="38941" name="TextBox 54">
            <a:extLst>
              <a:ext uri="{FF2B5EF4-FFF2-40B4-BE49-F238E27FC236}">
                <a16:creationId xmlns:a16="http://schemas.microsoft.com/office/drawing/2014/main" xmlns="" id="{239D2C86-6C75-3C47-B430-8596226E6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4306" y="3562350"/>
            <a:ext cx="23756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750"/>
              <a:t>3</a:t>
            </a:r>
          </a:p>
        </p:txBody>
      </p:sp>
      <p:sp>
        <p:nvSpPr>
          <p:cNvPr id="38942" name="TextBox 55">
            <a:extLst>
              <a:ext uri="{FF2B5EF4-FFF2-40B4-BE49-F238E27FC236}">
                <a16:creationId xmlns:a16="http://schemas.microsoft.com/office/drawing/2014/main" xmlns="" id="{ED2767CC-61E3-6D4C-BDC0-ED68E542F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925" y="4000500"/>
            <a:ext cx="23756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750"/>
              <a:t>2</a:t>
            </a:r>
          </a:p>
        </p:txBody>
      </p:sp>
      <p:sp>
        <p:nvSpPr>
          <p:cNvPr id="38943" name="TextBox 2">
            <a:extLst>
              <a:ext uri="{FF2B5EF4-FFF2-40B4-BE49-F238E27FC236}">
                <a16:creationId xmlns:a16="http://schemas.microsoft.com/office/drawing/2014/main" xmlns="" id="{107FAA4C-771C-DA4F-9D72-8A2FA4B34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450" y="4912519"/>
            <a:ext cx="151195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50"/>
              <a:t>(Hamilton et al., 2013)</a:t>
            </a:r>
          </a:p>
        </p:txBody>
      </p:sp>
      <p:sp>
        <p:nvSpPr>
          <p:cNvPr id="38944" name="TextBox 56">
            <a:extLst>
              <a:ext uri="{FF2B5EF4-FFF2-40B4-BE49-F238E27FC236}">
                <a16:creationId xmlns:a16="http://schemas.microsoft.com/office/drawing/2014/main" xmlns="" id="{7DF8EFC4-DCBD-F746-A678-7305BE17A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3575" y="4922044"/>
            <a:ext cx="127791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50"/>
              <a:t>(Tyler et al., 2015)</a:t>
            </a:r>
          </a:p>
        </p:txBody>
      </p:sp>
      <p:sp>
        <p:nvSpPr>
          <p:cNvPr id="38945" name="Slide Number Placeholder 3">
            <a:extLst>
              <a:ext uri="{FF2B5EF4-FFF2-40B4-BE49-F238E27FC236}">
                <a16:creationId xmlns:a16="http://schemas.microsoft.com/office/drawing/2014/main" xmlns="" id="{77C5692E-CCC1-C444-A67D-CCFBE262DFB2}"/>
              </a:ext>
            </a:extLst>
          </p:cNvPr>
          <p:cNvSpPr txBox="1">
            <a:spLocks/>
          </p:cNvSpPr>
          <p:nvPr/>
        </p:nvSpPr>
        <p:spPr bwMode="auto">
          <a:xfrm>
            <a:off x="6572250" y="4914900"/>
            <a:ext cx="14287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050"/>
              <a:t>11</a:t>
            </a:r>
          </a:p>
        </p:txBody>
      </p:sp>
      <p:sp>
        <p:nvSpPr>
          <p:cNvPr id="38946" name="Title 1">
            <a:extLst>
              <a:ext uri="{FF2B5EF4-FFF2-40B4-BE49-F238E27FC236}">
                <a16:creationId xmlns:a16="http://schemas.microsoft.com/office/drawing/2014/main" xmlns="" id="{FA602B67-91BE-F842-931B-BE03E4870815}"/>
              </a:ext>
            </a:extLst>
          </p:cNvPr>
          <p:cNvSpPr txBox="1">
            <a:spLocks/>
          </p:cNvSpPr>
          <p:nvPr/>
        </p:nvSpPr>
        <p:spPr bwMode="auto">
          <a:xfrm>
            <a:off x="710296" y="4763"/>
            <a:ext cx="7592682" cy="78224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tx2"/>
                </a:solidFill>
              </a:rPr>
              <a:t>Global patterns of heat flow and volcanic eruption style to test interior heating models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7BBB5506-B505-0A45-9A12-FCBC87F9BF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207" y="0"/>
            <a:ext cx="612793" cy="61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95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397" y="17517"/>
            <a:ext cx="847917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The Heat Pipe end-member for how planets lose heat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558727"/>
            <a:ext cx="4843425" cy="584773"/>
          </a:xfrm>
          <a:prstGeom prst="rect">
            <a:avLst/>
          </a:prstGeom>
          <a:solidFill>
            <a:srgbClr val="CCFF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Conduction cannot keep pace with subsidence rate, so lithosphere</a:t>
            </a:r>
            <a:r>
              <a:rPr kumimoji="0" lang="en-US" sz="1600" b="0" i="1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is cold and rigid</a:t>
            </a:r>
            <a:endParaRPr kumimoji="0" lang="en-US" sz="16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7" name="Picture 6" descr="Screen Shot 2019-09-20 at 6.53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1182"/>
            <a:ext cx="9144000" cy="3567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972" y="420667"/>
            <a:ext cx="8953028" cy="6771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After e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arly planetary magma oceans cool and solidify, </a:t>
            </a:r>
            <a:r>
              <a:rPr lang="en-US" dirty="0"/>
              <a:t>they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may</a:t>
            </a:r>
            <a:r>
              <a:rPr kumimoji="0" 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lose hea</a:t>
            </a:r>
            <a:r>
              <a:rPr lang="en-US" dirty="0"/>
              <a:t>t primarily via heat pipes like we envision for Io today</a:t>
            </a:r>
            <a:r>
              <a:rPr lang="en-US" sz="2000" dirty="0"/>
              <a:t> </a:t>
            </a:r>
            <a:r>
              <a:rPr lang="en-US" sz="1400" dirty="0"/>
              <a:t>(Moore et al. papers)</a:t>
            </a:r>
            <a:r>
              <a:rPr lang="en-US" sz="2000" dirty="0"/>
              <a:t>. 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70333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9259" y="-44562"/>
            <a:ext cx="7397654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How thick and rigid is Io’s lithosphere? 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(Test of heat-pipe model)</a:t>
            </a:r>
          </a:p>
        </p:txBody>
      </p:sp>
      <p:pic>
        <p:nvPicPr>
          <p:cNvPr id="4" name="Picture 3" descr="libration_vs_k2_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6" y="724877"/>
            <a:ext cx="5202193" cy="33554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416" y="4034023"/>
            <a:ext cx="7961586" cy="1015661"/>
          </a:xfrm>
          <a:prstGeom prst="rect">
            <a:avLst/>
          </a:prstGeom>
          <a:solidFill>
            <a:srgbClr val="CCFF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Combined measurements of k</a:t>
            </a:r>
            <a:r>
              <a:rPr kumimoji="0" lang="en-US" sz="20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2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libration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amplitude, and lithospheric</a:t>
            </a: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thickness from magnetic induction tightly constrain the lithosphere’s thickness and rigidity. Low rigidity not expected from heat-pipe model.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49426" y="3010999"/>
            <a:ext cx="143382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Hypothetical example</a:t>
            </a:r>
          </a:p>
        </p:txBody>
      </p:sp>
      <p:pic>
        <p:nvPicPr>
          <p:cNvPr id="3" name="Picture 2" descr="PIA00324-crop-Boosau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388" y="732063"/>
            <a:ext cx="3200611" cy="3348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BB5506-B505-0A45-9A12-FCBC87F9B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207" y="0"/>
            <a:ext cx="612793" cy="61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570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69056"/>
            <a:ext cx="8229600" cy="72353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Is the tidal heating and orbital evolution of Io-Europa-Ganymede in Equilibrium?</a:t>
            </a:r>
          </a:p>
        </p:txBody>
      </p:sp>
      <p:sp>
        <p:nvSpPr>
          <p:cNvPr id="58370" name="Slide Number Placeholder 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E3223BE-9DAB-AE40-96C5-28513E8738D7}" type="slidenum">
              <a:rPr lang="en-US" sz="1400"/>
              <a:pPr/>
              <a:t>26</a:t>
            </a:fld>
            <a:endParaRPr lang="en-US" sz="1400"/>
          </a:p>
        </p:txBody>
      </p:sp>
      <p:pic>
        <p:nvPicPr>
          <p:cNvPr id="58371" name="image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174" y="1013087"/>
            <a:ext cx="4168269" cy="304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6007" y="981613"/>
            <a:ext cx="4460767" cy="4154981"/>
          </a:xfrm>
          <a:prstGeom prst="rect">
            <a:avLst/>
          </a:prstGeom>
          <a:noFill/>
          <a:ln w="28575" cap="flat" cmpd="sng">
            <a:solidFill>
              <a:srgbClr val="8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Io astrometry will be the weak link (with </a:t>
            </a:r>
            <a:r>
              <a:rPr lang="en-US" sz="2400" i="1" dirty="0"/>
              <a:t>JUICE</a:t>
            </a:r>
            <a:r>
              <a:rPr lang="en-US" sz="2400" dirty="0"/>
              <a:t> and </a:t>
            </a:r>
            <a:r>
              <a:rPr lang="en-US" sz="2400" i="1" dirty="0"/>
              <a:t>Europa Clipper </a:t>
            </a:r>
            <a:r>
              <a:rPr lang="en-US" sz="2400" dirty="0"/>
              <a:t>data) in understanding orbital evolution and tidal heating of Io-Europa-Ganymede.</a:t>
            </a:r>
          </a:p>
          <a:p>
            <a:pPr marL="342900" indent="-342900">
              <a:buFont typeface="Arial"/>
              <a:buChar char="•"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Radiometric ranging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(spacecraft-Earth) via radio science directly measures center of mass.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sym typeface="Arial"/>
              </a:rPr>
              <a:t>Need multiple close flybys</a:t>
            </a:r>
            <a:endParaRPr kumimoji="0" lang="en-US" sz="20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BB5506-B505-0A45-9A12-FCBC87F9B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207" y="0"/>
            <a:ext cx="612793" cy="61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15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96" y="291922"/>
            <a:ext cx="6503746" cy="58661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Conclusion: I want </a:t>
            </a:r>
            <a:r>
              <a:rPr lang="en-US" sz="4000" i="1" dirty="0"/>
              <a:t>IVO</a:t>
            </a:r>
            <a:r>
              <a:rPr lang="en-US" sz="4000" dirty="0"/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47498" y="4425612"/>
            <a:ext cx="381907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Thanks for listening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BB5506-B505-0A45-9A12-FCBC87F9B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662" y="1"/>
            <a:ext cx="1944338" cy="1944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72700" y="3439496"/>
            <a:ext cx="4641765" cy="646331"/>
          </a:xfrm>
          <a:prstGeom prst="rect">
            <a:avLst/>
          </a:prstGeom>
          <a:noFill/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See The </a:t>
            </a:r>
            <a:r>
              <a:rPr lang="en-US" i="1" dirty="0"/>
              <a:t>Io Volcano Observer</a:t>
            </a:r>
            <a:r>
              <a:rPr lang="en-US" dirty="0"/>
              <a:t>: Follow the Heat!</a:t>
            </a:r>
          </a:p>
          <a:p>
            <a:r>
              <a:rPr lang="en-US" dirty="0"/>
              <a:t>Poster 272 Tomorrow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72700" y="1388544"/>
            <a:ext cx="2127819" cy="1631216"/>
          </a:xfrm>
          <a:prstGeom prst="rect">
            <a:avLst/>
          </a:prstGeom>
          <a:noFill/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Don’t let Io be a hole in our understanding of the interrelated Jupiter system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719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Thrilling Discoveries about the Tidally Tortured Volcanic Wonderland Io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066DA9F-AD84-0540-B077-AECE40100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49" y="878537"/>
            <a:ext cx="3973041" cy="39730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00262" y="1188489"/>
            <a:ext cx="2009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Juno</a:t>
            </a:r>
            <a:r>
              <a:rPr lang="en-US" dirty="0">
                <a:solidFill>
                  <a:srgbClr val="FFFF00"/>
                </a:solidFill>
              </a:rPr>
              <a:t> image of Io’s shadow on Jupiter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Credit :</a:t>
            </a:r>
            <a:r>
              <a:rPr lang="en-US" sz="1200" dirty="0">
                <a:solidFill>
                  <a:schemeClr val="bg1"/>
                </a:solidFill>
              </a:rPr>
              <a:t> NASA / </a:t>
            </a:r>
            <a:r>
              <a:rPr lang="en-US" sz="1200" dirty="0" err="1">
                <a:solidFill>
                  <a:schemeClr val="bg1"/>
                </a:solidFill>
              </a:rPr>
              <a:t>SwRI</a:t>
            </a:r>
            <a:r>
              <a:rPr lang="en-US" sz="1200" dirty="0">
                <a:solidFill>
                  <a:schemeClr val="bg1"/>
                </a:solidFill>
              </a:rPr>
              <a:t> / MSSS / Tanya </a:t>
            </a:r>
            <a:r>
              <a:rPr lang="en-US" sz="1200" dirty="0" err="1">
                <a:solidFill>
                  <a:schemeClr val="bg1"/>
                </a:solidFill>
              </a:rPr>
              <a:t>Oleksuik</a:t>
            </a:r>
            <a:r>
              <a:rPr lang="en-US" sz="1200" dirty="0">
                <a:solidFill>
                  <a:schemeClr val="bg1"/>
                </a:solidFill>
              </a:rPr>
              <a:t> © cc by</a:t>
            </a:r>
          </a:p>
        </p:txBody>
      </p:sp>
    </p:spTree>
    <p:extLst>
      <p:ext uri="{BB962C8B-B14F-4D97-AF65-F5344CB8AC3E}">
        <p14:creationId xmlns:p14="http://schemas.microsoft.com/office/powerpoint/2010/main" val="3357055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xmlns="" id="{E892E0BD-EF41-BE46-AF00-C2EA34CDA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4" y="47793"/>
            <a:ext cx="9062186" cy="5715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Io has Hundreds of extremely active* volcanic centers</a:t>
            </a:r>
            <a:r>
              <a:rPr lang="en-US" altLang="en-US" sz="2000" dirty="0"/>
              <a:t> *More active than Kilauea</a:t>
            </a:r>
          </a:p>
        </p:txBody>
      </p:sp>
      <p:sp>
        <p:nvSpPr>
          <p:cNvPr id="17410" name="Slide Number Placeholder 3">
            <a:extLst>
              <a:ext uri="{FF2B5EF4-FFF2-40B4-BE49-F238E27FC236}">
                <a16:creationId xmlns:a16="http://schemas.microsoft.com/office/drawing/2014/main" xmlns="" id="{03BB005E-222D-334A-8B06-EAA33DEC8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08152B-E148-C64A-B2F1-F8C5BB9490E9}" type="slidenum">
              <a:rPr lang="en-US" altLang="en-US" sz="105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0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DCA3F1-490E-1A45-9856-E17E2AFB264E}"/>
              </a:ext>
            </a:extLst>
          </p:cNvPr>
          <p:cNvSpPr txBox="1"/>
          <p:nvPr/>
        </p:nvSpPr>
        <p:spPr>
          <a:xfrm>
            <a:off x="424415" y="4388282"/>
            <a:ext cx="8357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Also &gt;400 Dark </a:t>
            </a:r>
            <a:r>
              <a:rPr lang="en-US" dirty="0" err="1"/>
              <a:t>paterae</a:t>
            </a:r>
            <a:r>
              <a:rPr lang="en-US" dirty="0"/>
              <a:t> and flow fields without measured thermal emission but that must have elevated heat flow to prevent SO</a:t>
            </a:r>
            <a:r>
              <a:rPr lang="en-US" baseline="-25000" dirty="0"/>
              <a:t>2</a:t>
            </a:r>
            <a:r>
              <a:rPr lang="en-US" dirty="0"/>
              <a:t> condensation.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90" y="725981"/>
            <a:ext cx="8088319" cy="35401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32446" y="4223784"/>
            <a:ext cx="2554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Davies </a:t>
            </a:r>
            <a:r>
              <a:rPr lang="en-US" sz="1200" i="1" dirty="0"/>
              <a:t>et al.</a:t>
            </a:r>
            <a:r>
              <a:rPr lang="en-US" sz="1200" dirty="0"/>
              <a:t>, 2015, </a:t>
            </a:r>
            <a:r>
              <a:rPr lang="en-US" sz="1200" i="1" dirty="0"/>
              <a:t>Icarus</a:t>
            </a:r>
            <a:r>
              <a:rPr lang="en-US" sz="1200" dirty="0"/>
              <a:t>, 262, 67-78.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0" y="1383555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Thermal </a:t>
            </a:r>
          </a:p>
          <a:p>
            <a:r>
              <a:rPr lang="en-US" sz="1200" dirty="0"/>
              <a:t>emission</a:t>
            </a:r>
          </a:p>
        </p:txBody>
      </p:sp>
    </p:spTree>
    <p:extLst>
      <p:ext uri="{BB962C8B-B14F-4D97-AF65-F5344CB8AC3E}">
        <p14:creationId xmlns:p14="http://schemas.microsoft.com/office/powerpoint/2010/main" val="3876669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9"/>
          <p:cNvSpPr>
            <a:spLocks noGrp="1"/>
          </p:cNvSpPr>
          <p:nvPr>
            <p:ph sz="half" idx="4294967295"/>
          </p:nvPr>
        </p:nvSpPr>
        <p:spPr>
          <a:xfrm>
            <a:off x="4503478" y="327479"/>
            <a:ext cx="3766065" cy="940758"/>
          </a:xfrm>
          <a:solidFill>
            <a:schemeClr val="accent5">
              <a:lumMod val="40000"/>
              <a:lumOff val="60000"/>
            </a:schemeClr>
          </a:solidFill>
          <a:ln w="28575" cmpd="sng">
            <a:solidFill>
              <a:srgbClr val="80000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Effusion rates are 10-100x greater on Io than on Earth (today) for comparable eruption styles.</a:t>
            </a:r>
          </a:p>
        </p:txBody>
      </p:sp>
      <p:sp>
        <p:nvSpPr>
          <p:cNvPr id="35844" name="TextBox 37"/>
          <p:cNvSpPr txBox="1">
            <a:spLocks noChangeArrowheads="1"/>
          </p:cNvSpPr>
          <p:nvPr/>
        </p:nvSpPr>
        <p:spPr bwMode="auto">
          <a:xfrm>
            <a:off x="4398443" y="1665203"/>
            <a:ext cx="43427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/>
              <a:t>Effusion rate comparisons – contemporary eruptions</a:t>
            </a:r>
          </a:p>
        </p:txBody>
      </p:sp>
      <p:pic>
        <p:nvPicPr>
          <p:cNvPr id="35845" name="Picture 1" descr="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3" y="0"/>
            <a:ext cx="377904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C8F458-0D28-B44F-8F4A-64E7219D3EBE}"/>
              </a:ext>
            </a:extLst>
          </p:cNvPr>
          <p:cNvSpPr txBox="1"/>
          <p:nvPr/>
        </p:nvSpPr>
        <p:spPr>
          <a:xfrm>
            <a:off x="1917145" y="1919119"/>
            <a:ext cx="1749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(All to the same scale)</a:t>
            </a:r>
            <a:endParaRPr lang="en-US" dirty="0"/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xmlns="" id="{70646971-3106-F84D-899C-6BE6113D56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0054036"/>
              </p:ext>
            </p:extLst>
          </p:nvPr>
        </p:nvGraphicFramePr>
        <p:xfrm>
          <a:off x="4295421" y="1919119"/>
          <a:ext cx="5176662" cy="3480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extBox 8">
            <a:extLst>
              <a:ext uri="{FF2B5EF4-FFF2-40B4-BE49-F238E27FC236}">
                <a16:creationId xmlns:a16="http://schemas.microsoft.com/office/drawing/2014/main" xmlns="" id="{413A99B6-7576-B14E-AA7D-FA33383F0774}"/>
              </a:ext>
            </a:extLst>
          </p:cNvPr>
          <p:cNvSpPr txBox="1"/>
          <p:nvPr/>
        </p:nvSpPr>
        <p:spPr bwMode="auto">
          <a:xfrm rot="16200000">
            <a:off x="6531388" y="3301590"/>
            <a:ext cx="2178463" cy="2682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/>
              <a:t>No terrestrial equivalent</a:t>
            </a:r>
            <a:endParaRPr lang="en-US" sz="1400" baseline="30000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3145043" y="3084376"/>
            <a:ext cx="1876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Effusion rate, m</a:t>
            </a:r>
            <a:r>
              <a:rPr lang="en-US" sz="1600" baseline="30000" dirty="0"/>
              <a:t>3</a:t>
            </a:r>
            <a:r>
              <a:rPr lang="en-US" sz="1600" dirty="0"/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3980220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8763" cy="574933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pulses in flood volcanism caused mass extinctions </a:t>
            </a:r>
          </a:p>
        </p:txBody>
      </p:sp>
      <p:pic>
        <p:nvPicPr>
          <p:cNvPr id="4" name="Picture 3" descr="Impact-Volc-G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4" y="710563"/>
            <a:ext cx="3219349" cy="4033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32C76F-F9E1-904F-8F6B-16673D067EFB}"/>
              </a:ext>
            </a:extLst>
          </p:cNvPr>
          <p:cNvSpPr txBox="1"/>
          <p:nvPr/>
        </p:nvSpPr>
        <p:spPr>
          <a:xfrm>
            <a:off x="3354917" y="674588"/>
            <a:ext cx="2259673" cy="3139321"/>
          </a:xfrm>
          <a:prstGeom prst="rect">
            <a:avLst/>
          </a:prstGeom>
          <a:noFill/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Radiometric age dates closely tie major pulses in volcanism to 4 of the 5 Phanerozoic mass extinctions and to multiple other ocean anoxia events.  </a:t>
            </a:r>
          </a:p>
          <a:p>
            <a:pPr algn="ctr">
              <a:buFont typeface="Arial"/>
              <a:buChar char="•"/>
            </a:pPr>
            <a:endParaRPr lang="en-US" dirty="0"/>
          </a:p>
          <a:p>
            <a:pPr algn="ctr"/>
            <a:r>
              <a:rPr lang="en-US" dirty="0"/>
              <a:t>This close match in ages cannot be a coincidence!</a:t>
            </a:r>
          </a:p>
        </p:txBody>
      </p:sp>
      <p:pic>
        <p:nvPicPr>
          <p:cNvPr id="9" name="Picture 8" descr="Fig%202.jpg">
            <a:extLst>
              <a:ext uri="{FF2B5EF4-FFF2-40B4-BE49-F238E27FC236}">
                <a16:creationId xmlns:a16="http://schemas.microsoft.com/office/drawing/2014/main" xmlns="" id="{867CCF83-93DB-124C-B96D-7903CCDEA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917" y="692842"/>
            <a:ext cx="3293689" cy="325376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A1E51F-CE16-7646-ADBA-BC61A789392B}"/>
              </a:ext>
            </a:extLst>
          </p:cNvPr>
          <p:cNvSpPr txBox="1"/>
          <p:nvPr/>
        </p:nvSpPr>
        <p:spPr>
          <a:xfrm>
            <a:off x="3627268" y="4250449"/>
            <a:ext cx="5169970" cy="64633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Io is the only place in the solar system where we can directly observe such high effusion rates.</a:t>
            </a:r>
          </a:p>
        </p:txBody>
      </p:sp>
    </p:spTree>
    <p:extLst>
      <p:ext uri="{BB962C8B-B14F-4D97-AF65-F5344CB8AC3E}">
        <p14:creationId xmlns:p14="http://schemas.microsoft.com/office/powerpoint/2010/main" val="329958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03" y="43161"/>
            <a:ext cx="6827264" cy="342304"/>
          </a:xfrm>
        </p:spPr>
        <p:txBody>
          <a:bodyPr>
            <a:normAutofit fontScale="90000"/>
          </a:bodyPr>
          <a:lstStyle/>
          <a:p>
            <a:r>
              <a:rPr lang="en-US" dirty="0"/>
              <a:t>Early History of Io Discoveries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13" y="540392"/>
            <a:ext cx="7405644" cy="4561291"/>
          </a:xfrm>
          <a:ln w="28575">
            <a:solidFill>
              <a:srgbClr val="C00000"/>
            </a:solidFill>
          </a:ln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1600" dirty="0"/>
              <a:t>1610: Galileo Galilei discovered the Galilean Satellites</a:t>
            </a:r>
          </a:p>
          <a:p>
            <a:pPr>
              <a:spcBef>
                <a:spcPts val="300"/>
              </a:spcBef>
            </a:pPr>
            <a:r>
              <a:rPr lang="en-US" sz="1600" dirty="0"/>
              <a:t>1771: Laplace described the 4:2:1 resonance 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Significance realized 200 years later</a:t>
            </a:r>
          </a:p>
          <a:p>
            <a:pPr>
              <a:spcBef>
                <a:spcPts val="300"/>
              </a:spcBef>
            </a:pPr>
            <a:r>
              <a:rPr lang="en-US" sz="1600" dirty="0"/>
              <a:t>1979:</a:t>
            </a:r>
          </a:p>
          <a:p>
            <a:pPr>
              <a:spcBef>
                <a:spcPts val="300"/>
              </a:spcBef>
            </a:pPr>
            <a:r>
              <a:rPr lang="en-US" sz="1600" dirty="0"/>
              <a:t>Transient IR brightening of Io observed by </a:t>
            </a:r>
            <a:r>
              <a:rPr lang="en-US" sz="1600" dirty="0" err="1"/>
              <a:t>Witteborn</a:t>
            </a:r>
            <a:r>
              <a:rPr lang="en-US" sz="1600" dirty="0"/>
              <a:t> et al (1979)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An eruption of that magnitude has never been observed on Earth, so they favored a non-volcanic interpretation</a:t>
            </a:r>
          </a:p>
          <a:p>
            <a:pPr>
              <a:spcBef>
                <a:spcPts val="300"/>
              </a:spcBef>
            </a:pPr>
            <a:r>
              <a:rPr lang="en-US" sz="1600" dirty="0"/>
              <a:t>Peale et al. (1979) “Melting of Io by Tidal Dissipation”</a:t>
            </a:r>
            <a:endParaRPr lang="en-US" sz="1600" b="1" dirty="0"/>
          </a:p>
          <a:p>
            <a:pPr lvl="1">
              <a:spcBef>
                <a:spcPts val="300"/>
              </a:spcBef>
            </a:pPr>
            <a:r>
              <a:rPr lang="en-US" sz="1400" dirty="0"/>
              <a:t>Laplace resonance creates significant forced eccentricity in orbits of Io and Europa, so they are periodically deformed by massive Jupiter, generating internal heat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Predicted runaway melting of the interior of Io, thinning the lithosphere so that it could conduct away the heat.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Predicted that Voyager spacecraft might observe widespread and recurrent volcanism</a:t>
            </a:r>
          </a:p>
          <a:p>
            <a:pPr>
              <a:spcBef>
                <a:spcPts val="300"/>
              </a:spcBef>
            </a:pPr>
            <a:r>
              <a:rPr lang="en-US" sz="1600" dirty="0"/>
              <a:t>Widespread volcanism prediction confirmed a few months later by </a:t>
            </a:r>
            <a:r>
              <a:rPr lang="en-US" sz="1600" i="1" dirty="0"/>
              <a:t>Voyager 1</a:t>
            </a:r>
            <a:r>
              <a:rPr lang="en-US" sz="1600" dirty="0"/>
              <a:t> 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Discovered many signs of active volcanism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But also that Io has large mountains up to 17 km high! </a:t>
            </a:r>
          </a:p>
          <a:p>
            <a:pPr lvl="2">
              <a:spcBef>
                <a:spcPts val="300"/>
              </a:spcBef>
            </a:pPr>
            <a:r>
              <a:rPr lang="en-US" sz="1400" b="1" dirty="0"/>
              <a:t>How is that possible with a thin lithosphere over a molten interior?</a:t>
            </a:r>
            <a:endParaRPr lang="en-US" sz="1400" dirty="0"/>
          </a:p>
        </p:txBody>
      </p:sp>
      <p:pic>
        <p:nvPicPr>
          <p:cNvPr id="4" name="Boosaule-PIA00324.tif-cro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2934" y="3492568"/>
            <a:ext cx="1533540" cy="1609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398" y="1256221"/>
            <a:ext cx="1603602" cy="2111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409" y="-17416"/>
            <a:ext cx="1568591" cy="123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42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9-20 at 2.57.22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4452" y="156085"/>
            <a:ext cx="2365515" cy="4434415"/>
          </a:xfrm>
          <a:prstGeom prst="rect">
            <a:avLst/>
          </a:prstGeom>
        </p:spPr>
      </p:pic>
      <p:pic>
        <p:nvPicPr>
          <p:cNvPr id="5" name="Picture 4" descr="Screen Shot 2019-09-20 at 2.53.0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9667" cy="965054"/>
          </a:xfrm>
          <a:prstGeom prst="rect">
            <a:avLst/>
          </a:prstGeom>
        </p:spPr>
      </p:pic>
      <p:pic>
        <p:nvPicPr>
          <p:cNvPr id="6" name="Picture 5" descr="Screen Shot 2019-09-20 at 2.53.2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83" y="890753"/>
            <a:ext cx="1841500" cy="310365"/>
          </a:xfrm>
          <a:prstGeom prst="rect">
            <a:avLst/>
          </a:prstGeom>
        </p:spPr>
      </p:pic>
      <p:pic>
        <p:nvPicPr>
          <p:cNvPr id="7" name="Picture 6" descr="Screen Shot 2019-09-20 at 3.00.3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67" y="102047"/>
            <a:ext cx="3280834" cy="50414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" y="3587801"/>
            <a:ext cx="45296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4 months between Voyager 1 and Voyager 2 encounters, new 1400-km plume deposits formed around both </a:t>
            </a:r>
            <a:r>
              <a:rPr lang="en-US" dirty="0" err="1"/>
              <a:t>Surt</a:t>
            </a:r>
            <a:r>
              <a:rPr lang="en-US" dirty="0"/>
              <a:t> and </a:t>
            </a:r>
            <a:r>
              <a:rPr lang="en-US" dirty="0" err="1"/>
              <a:t>Aten</a:t>
            </a:r>
            <a:r>
              <a:rPr lang="en-US" dirty="0"/>
              <a:t> </a:t>
            </a:r>
            <a:r>
              <a:rPr lang="en-US" dirty="0" err="1"/>
              <a:t>Paterae</a:t>
            </a:r>
            <a:r>
              <a:rPr lang="en-US" dirty="0"/>
              <a:t>, whose floors darkened, and a 5-micron outburst was observed from Earth</a:t>
            </a:r>
            <a:r>
              <a:rPr lang="en-US" sz="1400" dirty="0"/>
              <a:t> (Sinton 1980).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10501" y="274396"/>
            <a:ext cx="13335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Surt</a:t>
            </a:r>
            <a:r>
              <a:rPr lang="en-US" sz="1600" dirty="0"/>
              <a:t>, </a:t>
            </a:r>
            <a:r>
              <a:rPr lang="en-US" sz="1600" dirty="0" err="1"/>
              <a:t>Aten</a:t>
            </a:r>
            <a:r>
              <a:rPr lang="en-US" sz="1600" dirty="0"/>
              <a:t>, Pele, Loki, plus markings of past plumes revealed a global dichotomy: Large plumes (and 5-micron outbursts?) concentrated on trailing hemisphere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333" y="3217497"/>
            <a:ext cx="1111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Voyager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53733" y="3249247"/>
            <a:ext cx="1111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Voyager 2</a:t>
            </a:r>
          </a:p>
        </p:txBody>
      </p:sp>
    </p:spTree>
    <p:extLst>
      <p:ext uri="{BB962C8B-B14F-4D97-AF65-F5344CB8AC3E}">
        <p14:creationId xmlns:p14="http://schemas.microsoft.com/office/powerpoint/2010/main" val="450788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9-09-20 at 3.10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" y="0"/>
            <a:ext cx="8424333" cy="929088"/>
          </a:xfrm>
          <a:prstGeom prst="rect">
            <a:avLst/>
          </a:prstGeom>
        </p:spPr>
      </p:pic>
      <p:pic>
        <p:nvPicPr>
          <p:cNvPr id="4" name="Picture 3" descr="Screen Shot 2019-09-20 at 3.12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1" y="1139248"/>
            <a:ext cx="6998430" cy="3655002"/>
          </a:xfrm>
          <a:prstGeom prst="rect">
            <a:avLst/>
          </a:prstGeom>
        </p:spPr>
      </p:pic>
      <p:pic>
        <p:nvPicPr>
          <p:cNvPr id="5" name="Picture 4" descr="Screen Shot 2019-09-20 at 3.10.5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738"/>
            <a:ext cx="3315758" cy="192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584" y="1492250"/>
            <a:ext cx="19261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</a:t>
            </a:r>
            <a:r>
              <a:rPr lang="mr-IN" dirty="0"/>
              <a:t>…</a:t>
            </a:r>
            <a:r>
              <a:rPr lang="en-US" dirty="0"/>
              <a:t>the preference for bright eruptions to occur on Io’s trailing hemisphere ... remains unexplained.”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73917" y="4774168"/>
            <a:ext cx="54610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circle size proportional to the log of the 3.8 </a:t>
            </a:r>
            <a:r>
              <a:rPr lang="en-US" dirty="0" err="1"/>
              <a:t>μm</a:t>
            </a:r>
            <a:r>
              <a:rPr lang="en-US" dirty="0"/>
              <a:t> intensity </a:t>
            </a:r>
          </a:p>
        </p:txBody>
      </p:sp>
    </p:spTree>
    <p:extLst>
      <p:ext uri="{BB962C8B-B14F-4D97-AF65-F5344CB8AC3E}">
        <p14:creationId xmlns:p14="http://schemas.microsoft.com/office/powerpoint/2010/main" val="4254597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ntiaguito_santamar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3896"/>
            <a:ext cx="3170020" cy="2106082"/>
          </a:xfrm>
          <a:prstGeom prst="rect">
            <a:avLst/>
          </a:prstGeom>
        </p:spPr>
      </p:pic>
      <p:pic>
        <p:nvPicPr>
          <p:cNvPr id="5" name="Picture 4" descr="Screen Shot 2019-09-20 at 4.30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083" y="0"/>
            <a:ext cx="5894916" cy="941749"/>
          </a:xfrm>
          <a:prstGeom prst="rect">
            <a:avLst/>
          </a:prstGeom>
        </p:spPr>
      </p:pic>
      <p:pic>
        <p:nvPicPr>
          <p:cNvPr id="6" name="Picture 5" descr="Screen Shot 2019-09-20 at 4.31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508000"/>
            <a:ext cx="4002617" cy="205896"/>
          </a:xfrm>
          <a:prstGeom prst="rect">
            <a:avLst/>
          </a:prstGeom>
        </p:spPr>
      </p:pic>
      <p:pic>
        <p:nvPicPr>
          <p:cNvPr id="7" name="Picture 6" descr="Screen Shot 2019-09-20 at 4.32.2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26" y="1024596"/>
            <a:ext cx="6027674" cy="3399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12571"/>
            <a:ext cx="317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My introduction to active geology: Guatemala, 1975-77</a:t>
            </a:r>
          </a:p>
        </p:txBody>
      </p:sp>
      <p:pic>
        <p:nvPicPr>
          <p:cNvPr id="9" name="Picture 8" descr="Screen Shot 2019-09-20 at 4.53.3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31254"/>
            <a:ext cx="3170021" cy="24122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15113" y="4462098"/>
            <a:ext cx="697050" cy="369332"/>
          </a:xfrm>
          <a:prstGeom prst="rect">
            <a:avLst/>
          </a:prstGeom>
          <a:noFill/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Zunil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43582" y="4447546"/>
            <a:ext cx="1432293" cy="369332"/>
          </a:xfrm>
          <a:prstGeom prst="rect">
            <a:avLst/>
          </a:prstGeom>
          <a:noFill/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Santa Maria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585945" y="3428204"/>
            <a:ext cx="229168" cy="1033894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375875" y="3428204"/>
            <a:ext cx="0" cy="1033894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525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 Presentation">
    <a:majorFont>
      <a:latin typeface="Arial"/>
      <a:ea typeface="ＭＳ Ｐゴシック"/>
      <a:cs typeface="ＭＳ Ｐゴシック"/>
    </a:majorFont>
    <a:minorFont>
      <a:latin typeface="Arial"/>
      <a:ea typeface="ＭＳ Ｐゴシック"/>
      <a:cs typeface="ＭＳ Ｐゴシック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6965</TotalTime>
  <Words>1859</Words>
  <Application>Microsoft Macintosh PowerPoint</Application>
  <PresentationFormat>On-screen Show (16:9)</PresentationFormat>
  <Paragraphs>179</Paragraphs>
  <Slides>27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Thrilling Discoveries about the Tidally Tortured Volcanic Wonderland Io  Alfred McEwen GSA Gilbert session, 2019</vt:lpstr>
      <vt:lpstr>Io is Special</vt:lpstr>
      <vt:lpstr>Io has Hundreds of extremely active* volcanic centers *More active than Kilauea</vt:lpstr>
      <vt:lpstr>PowerPoint Presentation</vt:lpstr>
      <vt:lpstr>Large pulses in flood volcanism caused mass extinctions </vt:lpstr>
      <vt:lpstr>Early History of Io Discoveries</vt:lpstr>
      <vt:lpstr>PowerPoint Presentation</vt:lpstr>
      <vt:lpstr>PowerPoint Presentation</vt:lpstr>
      <vt:lpstr>PowerPoint Presentation</vt:lpstr>
      <vt:lpstr>Sulfur v. Silicate Eruptions  Voyager 1 (1979) discovered the active volcanism, but just missed detection of silicate lava temperatures.  Earth-based and Galileo observations showed that Io’s heat flow is dominated by eruption of silicate lava.</vt:lpstr>
      <vt:lpstr>1996: Thrilling Discoveries by Galileo Spacecraft  (but not people on Earth)</vt:lpstr>
      <vt:lpstr>PowerPoint Presentation</vt:lpstr>
      <vt:lpstr>PowerPoint Presentation</vt:lpstr>
      <vt:lpstr>Lava Tube Skylights  (Davies et al., 2016)</vt:lpstr>
      <vt:lpstr>Mapping Christiansen Feature (CF) demonstrated by LRO Diviner and with field spectrometers on cooling lavas in Hawaii</vt:lpstr>
      <vt:lpstr>Ultramafic volcanism was common on the terrestrial planets</vt:lpstr>
      <vt:lpstr>Io’s Interior structure is key to understanding tidal heating and melt production</vt:lpstr>
      <vt:lpstr>PowerPoint Presentation</vt:lpstr>
      <vt:lpstr>PowerPoint Presentation</vt:lpstr>
      <vt:lpstr>Why is Tidal Heating Important?</vt:lpstr>
      <vt:lpstr>Keck Institute workshop on Tidal Heating October 15-19, 2018 http://kiss.caltech.edu/programs.html#tidal_heating  Identified 5 key questions:  1. What do volcanic eruptions tell us about the interior?     2. How is dissipation partitioned between solid and fluid layers?  3. Does Io have a melt-rich layer (magma ocean) that decouples the lithosphere?    4. Is the Jupiter/Laplace system in equilibrium?    5. Can stable isotopes inform long-term evolution?  IVO can help address all 5 questions</vt:lpstr>
      <vt:lpstr>Jovian Magnetic Field Probes Io’s Interior</vt:lpstr>
      <vt:lpstr>PowerPoint Presentation</vt:lpstr>
      <vt:lpstr>PowerPoint Presentation</vt:lpstr>
      <vt:lpstr>PowerPoint Presentation</vt:lpstr>
      <vt:lpstr>Is the tidal heating and orbital evolution of Io-Europa-Ganymede in Equilibrium?</vt:lpstr>
      <vt:lpstr>Conclusion: I want IVO!</vt:lpstr>
    </vt:vector>
  </TitlesOfParts>
  <Company>University of Arizona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Ground-Breaking Active Geologic Process in the Solar System</dc:title>
  <dc:creator>Alfred McEwen</dc:creator>
  <cp:lastModifiedBy>Alfred McEwen</cp:lastModifiedBy>
  <cp:revision>184</cp:revision>
  <dcterms:created xsi:type="dcterms:W3CDTF">2015-11-26T16:57:17Z</dcterms:created>
  <dcterms:modified xsi:type="dcterms:W3CDTF">2019-09-23T17:15:06Z</dcterms:modified>
</cp:coreProperties>
</file>