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  <p:sldMasterId id="2147483658" r:id="rId2"/>
  </p:sldMasterIdLst>
  <p:notesMasterIdLst>
    <p:notesMasterId r:id="rId23"/>
  </p:notesMasterIdLst>
  <p:sldIdLst>
    <p:sldId id="256" r:id="rId3"/>
    <p:sldId id="257" r:id="rId4"/>
    <p:sldId id="296" r:id="rId5"/>
    <p:sldId id="300" r:id="rId6"/>
    <p:sldId id="299" r:id="rId7"/>
    <p:sldId id="297" r:id="rId8"/>
    <p:sldId id="312" r:id="rId9"/>
    <p:sldId id="298" r:id="rId10"/>
    <p:sldId id="301" r:id="rId11"/>
    <p:sldId id="302" r:id="rId12"/>
    <p:sldId id="303" r:id="rId13"/>
    <p:sldId id="304" r:id="rId14"/>
    <p:sldId id="305" r:id="rId15"/>
    <p:sldId id="306" r:id="rId16"/>
    <p:sldId id="269" r:id="rId17"/>
    <p:sldId id="307" r:id="rId18"/>
    <p:sldId id="308" r:id="rId19"/>
    <p:sldId id="309" r:id="rId20"/>
    <p:sldId id="310" r:id="rId21"/>
    <p:sldId id="311" r:id="rId22"/>
  </p:sldIdLst>
  <p:sldSz cx="12192000" cy="6858000"/>
  <p:notesSz cx="6723063" cy="9853613"/>
  <p:embeddedFontLst>
    <p:embeddedFont>
      <p:font typeface="Arial Narrow" panose="020B060402020202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Garamond" panose="02020404030301010803" pitchFamily="18" charset="0"/>
      <p:regular r:id="rId29"/>
      <p:bold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3">
          <p15:clr>
            <a:srgbClr val="000000"/>
          </p15:clr>
        </p15:guide>
        <p15:guide id="2" pos="2117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2FFCA7-08B7-4457-96AA-2D19AC22EC6D}">
  <a:tblStyle styleId="{D82FFCA7-08B7-4457-96AA-2D19AC22EC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224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03"/>
        <p:guide pos="211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3062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08412" y="0"/>
            <a:ext cx="2913062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59900"/>
            <a:ext cx="2913062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08412" y="9359900"/>
            <a:ext cx="2913062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130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317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18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973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481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603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736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266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73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7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406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91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895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7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057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49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249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784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363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575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73100" y="4679950"/>
            <a:ext cx="5378450" cy="44338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02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011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230" y="2177331"/>
            <a:ext cx="8425293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75230" y="3567981"/>
            <a:ext cx="8427265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R="0" lvl="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te and bulleted list 2011">
  <p:cSld name="Tilte and bulleted list 201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451976" y="396770"/>
            <a:ext cx="103680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6153"/>
              </a:lnSpc>
              <a:spcBef>
                <a:spcPts val="624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440000" y="1577500"/>
            <a:ext cx="10401600" cy="458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10096501" y="6402387"/>
            <a:ext cx="12488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720167" y="6402387"/>
            <a:ext cx="53763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345334" y="6400800"/>
            <a:ext cx="4995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1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te and bulleted list 2011">
  <p:cSld name="Tilte and bulleted list 201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451976" y="396770"/>
            <a:ext cx="103680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6153"/>
              </a:lnSpc>
              <a:spcBef>
                <a:spcPts val="624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440000" y="1577500"/>
            <a:ext cx="10401600" cy="458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10096501" y="6402387"/>
            <a:ext cx="12488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720167" y="6402387"/>
            <a:ext cx="53763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345334" y="6400800"/>
            <a:ext cx="4995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1439334" y="1577976"/>
            <a:ext cx="10401300" cy="458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:\Universiteit Twente\Verkenningsfase 2008\Information Technology\Specifications\Logoset Universiteit Twente\04-07-09 Universiteit Twente Logoset ENG NL\Universiteit Twente Logoset ENG NL\RGB\WMF\UT_Logo_Black_EN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300" y="6332538"/>
            <a:ext cx="2692400" cy="40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3"/>
          <p:cNvCxnSpPr/>
          <p:nvPr/>
        </p:nvCxnSpPr>
        <p:spPr>
          <a:xfrm>
            <a:off x="1439334" y="1273175"/>
            <a:ext cx="10763249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7" name="Google Shape;17;p3" descr="Itc_logo transpara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300" y="6010276"/>
            <a:ext cx="677333" cy="5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 descr="UT_ITC powerpoint sheet small_2"/>
          <p:cNvPicPr preferRelativeResize="0"/>
          <p:nvPr/>
        </p:nvPicPr>
        <p:blipFill rotWithShape="1">
          <a:blip r:embed="rId5">
            <a:alphaModFix/>
          </a:blip>
          <a:srcRect t="1813"/>
          <a:stretch/>
        </p:blipFill>
        <p:spPr>
          <a:xfrm>
            <a:off x="-12700" y="465138"/>
            <a:ext cx="1303867" cy="494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1439334" y="1577976"/>
            <a:ext cx="10401300" cy="458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47058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10096501" y="6402387"/>
            <a:ext cx="12488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720167" y="6402387"/>
            <a:ext cx="53763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345334" y="6400800"/>
            <a:ext cx="4995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9.tiff"/><Relationship Id="rId7" Type="http://schemas.openxmlformats.org/officeDocument/2006/relationships/image" Target="../media/image31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0.jpg"/><Relationship Id="rId5" Type="http://schemas.openxmlformats.org/officeDocument/2006/relationships/image" Target="../media/image7.png"/><Relationship Id="rId10" Type="http://schemas.openxmlformats.org/officeDocument/2006/relationships/image" Target="../media/image34.jpg"/><Relationship Id="rId4" Type="http://schemas.openxmlformats.org/officeDocument/2006/relationships/image" Target="../media/image6.jp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1223/osf.io/6v4h3" TargetMode="External"/><Relationship Id="rId3" Type="http://schemas.openxmlformats.org/officeDocument/2006/relationships/image" Target="../media/image9.tiff"/><Relationship Id="rId7" Type="http://schemas.openxmlformats.org/officeDocument/2006/relationships/hyperlink" Target="https://igarss2019.org/Papers/ViewPapers.asp?PaperNum=311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hyperlink" Target="https://library.itc.utwente.nl/papers_2019/msc/gfm/majumdar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tif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9.tif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9.tiff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9.tif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subTitle" idx="1"/>
          </p:nvPr>
        </p:nvSpPr>
        <p:spPr>
          <a:xfrm>
            <a:off x="1168426" y="458894"/>
            <a:ext cx="9998191" cy="186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ts val="2500"/>
            </a:pPr>
            <a:r>
              <a:rPr lang="en-US" sz="4000" b="1" dirty="0">
                <a:solidFill>
                  <a:schemeClr val="tx1"/>
                </a:solidFill>
              </a:rPr>
              <a:t>Spaceborne Polarimetric SAR Interferometry for Snow Depth Retrieval in the Northwestern Himalayan Watershed</a:t>
            </a:r>
            <a:endParaRPr sz="4000" b="1" dirty="0">
              <a:solidFill>
                <a:schemeClr val="tx1"/>
              </a:solidFill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1974987" y="3104553"/>
            <a:ext cx="8385071" cy="95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*Sayantan Majumdar, Praveen K. Thakur, Ling Chang, Shashi Kumar, Ryan Smith</a:t>
            </a:r>
            <a:endParaRPr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BF7AE-0845-DC47-8AF9-64FDA1BD6454}"/>
              </a:ext>
            </a:extLst>
          </p:cNvPr>
          <p:cNvGrpSpPr/>
          <p:nvPr/>
        </p:nvGrpSpPr>
        <p:grpSpPr>
          <a:xfrm>
            <a:off x="2" y="5907448"/>
            <a:ext cx="2352234" cy="950552"/>
            <a:chOff x="2" y="5907448"/>
            <a:chExt cx="2352234" cy="9505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6AFB1E-0042-3042-8FF0-01450A77D9F8}"/>
                </a:ext>
              </a:extLst>
            </p:cNvPr>
            <p:cNvSpPr txBox="1"/>
            <p:nvPr/>
          </p:nvSpPr>
          <p:spPr>
            <a:xfrm>
              <a:off x="2" y="5907448"/>
              <a:ext cx="2352234" cy="95055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28" name="Google Shape;128;p19"/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102597" y="6111389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2253ED-FD0F-D647-B2A8-E7D983F76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019" y="6072061"/>
              <a:ext cx="672794" cy="6727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9B4249-7873-FA48-94CC-15DD8CFED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7740" y="6077416"/>
              <a:ext cx="754495" cy="75449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16DBD6D-249A-6C42-B151-55CDF9631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6665" y="0"/>
            <a:ext cx="1559071" cy="7033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DEM ERROR ANALYSIS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299979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9713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1EE6D9-5D27-CE4E-B599-FBE972C41DD3}"/>
              </a:ext>
            </a:extLst>
          </p:cNvPr>
          <p:cNvGrpSpPr/>
          <p:nvPr/>
        </p:nvGrpSpPr>
        <p:grpSpPr>
          <a:xfrm>
            <a:off x="1478933" y="1051176"/>
            <a:ext cx="9234133" cy="4913577"/>
            <a:chOff x="-12132935" y="-5855958"/>
            <a:chExt cx="9234133" cy="491357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8C82E4-ACCD-2942-BFA3-98D897DD8285}"/>
                </a:ext>
              </a:extLst>
            </p:cNvPr>
            <p:cNvGrpSpPr/>
            <p:nvPr/>
          </p:nvGrpSpPr>
          <p:grpSpPr>
            <a:xfrm>
              <a:off x="-12132935" y="-5855958"/>
              <a:ext cx="8385302" cy="4913577"/>
              <a:chOff x="-2464006" y="8244889"/>
              <a:chExt cx="8385302" cy="49135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3F820B6-DA74-1848-9361-FA2A3D7D2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64006" y="8244889"/>
                <a:ext cx="8385302" cy="4913577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C6A753F-CB57-3E4D-975D-490E38A23D81}"/>
                  </a:ext>
                </a:extLst>
              </p:cNvPr>
              <p:cNvSpPr/>
              <p:nvPr/>
            </p:nvSpPr>
            <p:spPr>
              <a:xfrm>
                <a:off x="-1875512" y="12520830"/>
                <a:ext cx="166231" cy="1801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418CF3-5FB8-5448-B396-D49DE8497834}"/>
                </a:ext>
              </a:extLst>
            </p:cNvPr>
            <p:cNvSpPr txBox="1"/>
            <p:nvPr/>
          </p:nvSpPr>
          <p:spPr>
            <a:xfrm rot="16200000">
              <a:off x="-4548064" y="-3568447"/>
              <a:ext cx="2959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sz="1600" dirty="0"/>
                <a:t>Low impact of LIA errors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2A23A5-98B4-CE4A-BC60-AB42E362B044}"/>
              </a:ext>
            </a:extLst>
          </p:cNvPr>
          <p:cNvGrpSpPr/>
          <p:nvPr/>
        </p:nvGrpSpPr>
        <p:grpSpPr>
          <a:xfrm>
            <a:off x="1478933" y="970810"/>
            <a:ext cx="9737019" cy="4964937"/>
            <a:chOff x="-13471437" y="-4960576"/>
            <a:chExt cx="9737019" cy="49649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58D2EF-95E9-1B40-8589-8A70BD6A5BA5}"/>
                </a:ext>
              </a:extLst>
            </p:cNvPr>
            <p:cNvGrpSpPr/>
            <p:nvPr/>
          </p:nvGrpSpPr>
          <p:grpSpPr>
            <a:xfrm>
              <a:off x="-13471437" y="-4960576"/>
              <a:ext cx="8472950" cy="4964937"/>
              <a:chOff x="2109204" y="1367931"/>
              <a:chExt cx="8472950" cy="496493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AD80B41-D848-5645-8712-E60C9B27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204" y="1367931"/>
                <a:ext cx="8472950" cy="496493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4034DDF-8D29-1243-A677-CF994A956611}"/>
                  </a:ext>
                </a:extLst>
              </p:cNvPr>
              <p:cNvSpPr/>
              <p:nvPr/>
            </p:nvSpPr>
            <p:spPr>
              <a:xfrm>
                <a:off x="2715538" y="5736741"/>
                <a:ext cx="166231" cy="1801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E896FC-BD40-5C47-942E-0AE533B553C8}"/>
                </a:ext>
              </a:extLst>
            </p:cNvPr>
            <p:cNvSpPr txBox="1"/>
            <p:nvPr/>
          </p:nvSpPr>
          <p:spPr>
            <a:xfrm rot="16200000">
              <a:off x="-5571555" y="-2893606"/>
              <a:ext cx="2843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sz="1600" dirty="0"/>
                <a:t>Dhundi RMSE = 6.71 m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IN" sz="1600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sz="1600" dirty="0"/>
                <a:t>Kothi RMSE = 8.8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3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RESULTS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68432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792A96-5119-5A45-8D91-A966A51EDD4B}"/>
              </a:ext>
            </a:extLst>
          </p:cNvPr>
          <p:cNvGrpSpPr/>
          <p:nvPr/>
        </p:nvGrpSpPr>
        <p:grpSpPr>
          <a:xfrm>
            <a:off x="842328" y="1051176"/>
            <a:ext cx="10542424" cy="5151357"/>
            <a:chOff x="144137" y="7900810"/>
            <a:chExt cx="10542424" cy="51513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212F37-E31F-214D-8826-DEC5051D5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08"/>
            <a:stretch/>
          </p:blipFill>
          <p:spPr>
            <a:xfrm>
              <a:off x="144138" y="7900810"/>
              <a:ext cx="10542423" cy="437054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646FDE-40B9-AC41-8BE4-0DA90BEB7807}"/>
                    </a:ext>
                  </a:extLst>
                </p:cNvPr>
                <p:cNvSpPr txBox="1"/>
                <p:nvPr/>
              </p:nvSpPr>
              <p:spPr>
                <a:xfrm>
                  <a:off x="144137" y="12221170"/>
                  <a:ext cx="634674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IN" sz="1600" dirty="0"/>
                    <a:t> 54.64 cm</a:t>
                  </a:r>
                  <a14:m>
                    <m:oMath xmlns:m="http://schemas.openxmlformats.org/officeDocument/2006/math">
                      <m:r>
                        <a:rPr lang="en-IN" sz="16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IN" sz="1600" dirty="0"/>
                    <a:t> 0.58 cm.</a:t>
                  </a:r>
                </a:p>
                <a:p>
                  <a:r>
                    <a:rPr lang="en-IN" sz="1600" dirty="0"/>
                    <a:t>Ground measurement: 54.9 cm (AWS, UTC 00:53 hrs, Jan 8, 2016)</a:t>
                  </a:r>
                </a:p>
                <a:p>
                  <a:endParaRPr lang="en-IN" sz="16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646FDE-40B9-AC41-8BE4-0DA90BEB7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137" y="12221170"/>
                  <a:ext cx="6346747" cy="830997"/>
                </a:xfrm>
                <a:prstGeom prst="rect">
                  <a:avLst/>
                </a:prstGeom>
                <a:blipFill>
                  <a:blip r:embed="rId8"/>
                  <a:stretch>
                    <a:fillRect l="-399" t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05469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CONCLUSION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68432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73E1EE-01E1-BF4D-A522-862F5DCD6B11}"/>
                  </a:ext>
                </a:extLst>
              </p:cNvPr>
              <p:cNvSpPr/>
              <p:nvPr/>
            </p:nvSpPr>
            <p:spPr>
              <a:xfrm>
                <a:off x="627770" y="1051176"/>
                <a:ext cx="10613526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IN" sz="1800" dirty="0">
                    <a:latin typeface="+mj-lt"/>
                  </a:rPr>
                  <a:t> This work showcases the practicability of the SSD inversion model in the presence of complex hydrometeorological and terrain conditions.</a:t>
                </a:r>
              </a:p>
              <a:p>
                <a:pPr algn="just">
                  <a:buFont typeface="Wingdings" panose="05000000000000000000" pitchFamily="2" charset="2"/>
                  <a:buChar char="Ø"/>
                </a:pPr>
                <a:endParaRPr lang="en-IN" sz="1800" dirty="0">
                  <a:latin typeface="+mj-lt"/>
                </a:endParaRP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IN" sz="1800" dirty="0">
                    <a:latin typeface="+mj-lt"/>
                  </a:rPr>
                  <a:t> H-</a:t>
                </a:r>
                <a14:m>
                  <m:oMath xmlns:m="http://schemas.openxmlformats.org/officeDocument/2006/math">
                    <m:r>
                      <a:rPr lang="en-IN" sz="1800" i="1">
                        <a:latin typeface="+mj-lt"/>
                      </a:rPr>
                      <m:t>𝛼</m:t>
                    </m:r>
                  </m:oMath>
                </a14:m>
                <a:r>
                  <a:rPr lang="en-IN" sz="1800" dirty="0">
                    <a:latin typeface="+mj-lt"/>
                  </a:rPr>
                  <a:t> decomposition and Wishart classification techniques are used to link the potential uncertainty sources to the ground features observed during the field campaign.</a:t>
                </a:r>
              </a:p>
              <a:p>
                <a:pPr marL="101600" indent="0" algn="just">
                  <a:buNone/>
                </a:pPr>
                <a:endParaRPr lang="en-IN" sz="1800" dirty="0">
                  <a:latin typeface="+mj-lt"/>
                </a:endParaRP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IN" sz="1800" dirty="0">
                    <a:latin typeface="+mj-lt"/>
                  </a:rPr>
                  <a:t> The estimates show high accuracy and low standard deviation over Dhundi after performing appropriate sensitivity analysis.</a:t>
                </a:r>
              </a:p>
              <a:p>
                <a:pPr marL="101600" indent="0" algn="just">
                  <a:buNone/>
                </a:pPr>
                <a:endParaRPr lang="en-IN" sz="1800" dirty="0">
                  <a:latin typeface="+mj-lt"/>
                </a:endParaRP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IN" sz="1800" dirty="0">
                    <a:latin typeface="+mj-lt"/>
                  </a:rPr>
                  <a:t> Recommendations:</a:t>
                </a:r>
              </a:p>
              <a:p>
                <a:pPr lvl="2" algn="just"/>
                <a:endParaRPr lang="en-IN" sz="1800" dirty="0">
                  <a:latin typeface="+mj-lt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IN" sz="1800" dirty="0">
                    <a:latin typeface="+mj-lt"/>
                  </a:rPr>
                  <a:t>Snow density simulation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IN" sz="1800" dirty="0">
                    <a:latin typeface="+mj-lt"/>
                  </a:rPr>
                  <a:t>Datasets: L-band data from upcoming NISAR and Tandem-L missions, InSAR altimeter.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IN" sz="1800" dirty="0">
                    <a:latin typeface="+mj-lt"/>
                  </a:rPr>
                  <a:t>Statistical significance testing, time-series analysis, snow cover maps (SAR and optical data).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73E1EE-01E1-BF4D-A522-862F5DCD6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70" y="1051176"/>
                <a:ext cx="10613526" cy="3970318"/>
              </a:xfrm>
              <a:prstGeom prst="rect">
                <a:avLst/>
              </a:prstGeom>
              <a:blipFill>
                <a:blip r:embed="rId7"/>
                <a:stretch>
                  <a:fillRect l="-358" t="-639" r="-358" b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15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MORE FIELD PHOTOS (OCT 14-21, 2018)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68432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C503A-EB1C-4345-A571-D8451CCC7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92" y="1479156"/>
            <a:ext cx="7390891" cy="4160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4CFDFB-3B50-BC43-A1B5-768400653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88" y="1477450"/>
            <a:ext cx="7515978" cy="42312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0C0D7D-63D7-5745-8766-E822BFB80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92" y="1502242"/>
            <a:ext cx="7512484" cy="4229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25A112-7918-6642-B010-B6244BA3B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34" y="1500535"/>
            <a:ext cx="7515517" cy="42309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14642F7-FA82-1549-8BA1-D554F6C04293}"/>
              </a:ext>
            </a:extLst>
          </p:cNvPr>
          <p:cNvGrpSpPr/>
          <p:nvPr/>
        </p:nvGrpSpPr>
        <p:grpSpPr>
          <a:xfrm>
            <a:off x="2108338" y="1155285"/>
            <a:ext cx="7820554" cy="4744424"/>
            <a:chOff x="2420184" y="1537467"/>
            <a:chExt cx="7820554" cy="47444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96EEFE-A4D0-144D-A252-38AD71CC9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184" y="1566069"/>
              <a:ext cx="3496522" cy="47158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649F75-BF87-AD4A-A471-EBFBD7490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841" y="1537467"/>
              <a:ext cx="3541897" cy="474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0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RELATED PUBLICATIONS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106934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C3CDC6-EF93-F74F-9C53-205409D58B93}"/>
              </a:ext>
            </a:extLst>
          </p:cNvPr>
          <p:cNvSpPr txBox="1"/>
          <p:nvPr/>
        </p:nvSpPr>
        <p:spPr>
          <a:xfrm>
            <a:off x="534492" y="1051176"/>
            <a:ext cx="113621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[1]  S. Majumdar, P. K. Thakur, L. Chang, and S. Kumar, “X-band Polarimetric SAR </a:t>
            </a:r>
            <a:r>
              <a:rPr lang="en-US" sz="1600" dirty="0" err="1"/>
              <a:t>Copolar</a:t>
            </a:r>
            <a:r>
              <a:rPr lang="en-US" sz="1600" dirty="0"/>
              <a:t> Phase Difference for Fresh Snow Depth Estimation in the Northwestern Himalayan Watershed.” Presented at the</a:t>
            </a:r>
            <a:r>
              <a:rPr lang="en-US" sz="1600" b="1" dirty="0"/>
              <a:t> IEEE Geoscience and Remote Sensing Symposium (IGARSS) 2019, </a:t>
            </a:r>
            <a:r>
              <a:rPr lang="en-US" sz="1600" dirty="0"/>
              <a:t>Yokohama, Japan, July 28-Aug 2, 2019. </a:t>
            </a:r>
          </a:p>
          <a:p>
            <a:r>
              <a:rPr lang="en-US" sz="1600" dirty="0"/>
              <a:t>Link: </a:t>
            </a:r>
            <a:r>
              <a:rPr lang="en-US" sz="1600" dirty="0">
                <a:hlinkClick r:id="rId7"/>
              </a:rPr>
              <a:t>https://igarss2019.org/Papers/ViewPapers.asp?PaperNum=3115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[2] S. Majumdar, P. K. Thakur, L. Chang, S. Kumar, and S. Mani, “Pol-</a:t>
            </a:r>
            <a:r>
              <a:rPr lang="en-US" sz="1600" dirty="0" err="1"/>
              <a:t>InSAR</a:t>
            </a:r>
            <a:r>
              <a:rPr lang="en-US" sz="1600" dirty="0"/>
              <a:t> and </a:t>
            </a:r>
            <a:r>
              <a:rPr lang="en-US" sz="1600" dirty="0" err="1"/>
              <a:t>PolSAR</a:t>
            </a:r>
            <a:r>
              <a:rPr lang="en-US" sz="1600" dirty="0"/>
              <a:t> based Inversion Modelling for Snow Depth and SWE Estimation in the Northwestern Himalayan Watershed (</a:t>
            </a:r>
            <a:r>
              <a:rPr lang="en-US" sz="1600" b="1" dirty="0"/>
              <a:t>under review, Cold Regions Science and Technology</a:t>
            </a:r>
            <a:r>
              <a:rPr lang="en-US" sz="1600" dirty="0"/>
              <a:t>),” 2019. Preprint available on </a:t>
            </a:r>
            <a:r>
              <a:rPr lang="en-US" sz="1600" dirty="0" err="1"/>
              <a:t>EarthArXiv</a:t>
            </a:r>
            <a:r>
              <a:rPr lang="en-US" sz="1600" dirty="0"/>
              <a:t>: </a:t>
            </a:r>
            <a:r>
              <a:rPr lang="en-US" sz="1600" dirty="0">
                <a:hlinkClick r:id="rId8"/>
              </a:rPr>
              <a:t>https://doi.org/10.31223/osf.io/6v4h3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[3] S. Majumdar, “Snow Depth and SWE Estimation using Spaceborne Polarimetric and Interferometric Synthetic Aperture Radar” (</a:t>
            </a:r>
            <a:r>
              <a:rPr lang="en-US" sz="1600" b="1" dirty="0"/>
              <a:t>MSc Thesis</a:t>
            </a:r>
            <a:r>
              <a:rPr lang="en-US" sz="1600" dirty="0"/>
              <a:t>). Available at </a:t>
            </a:r>
            <a:r>
              <a:rPr lang="en-US" sz="1600" dirty="0">
                <a:hlinkClick r:id="rId9"/>
              </a:rPr>
              <a:t>https://library.itc.utwente.nl/papers_2019/msc/gfm/majumdar.pdf</a:t>
            </a:r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94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/>
          <p:nvPr/>
        </p:nvSpPr>
        <p:spPr>
          <a:xfrm>
            <a:off x="5334000" y="-457200"/>
            <a:ext cx="121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3432011" y="420217"/>
            <a:ext cx="3803978" cy="98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en-US" sz="4000" b="1" dirty="0">
                <a:solidFill>
                  <a:schemeClr val="dk1"/>
                </a:solidFill>
              </a:rPr>
              <a:t>THANK YOU</a:t>
            </a:r>
            <a:endParaRPr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D8A56-15D7-A54E-A8FA-3DB6F9345AF1}"/>
              </a:ext>
            </a:extLst>
          </p:cNvPr>
          <p:cNvGrpSpPr/>
          <p:nvPr/>
        </p:nvGrpSpPr>
        <p:grpSpPr>
          <a:xfrm>
            <a:off x="2" y="5907448"/>
            <a:ext cx="2352234" cy="950552"/>
            <a:chOff x="2" y="5907448"/>
            <a:chExt cx="2352234" cy="95055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7E9BFA-6804-2A44-820E-E22DA53246B5}"/>
                </a:ext>
              </a:extLst>
            </p:cNvPr>
            <p:cNvSpPr txBox="1"/>
            <p:nvPr/>
          </p:nvSpPr>
          <p:spPr>
            <a:xfrm>
              <a:off x="2" y="5907448"/>
              <a:ext cx="2352234" cy="95055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4" name="Google Shape;128;p19">
              <a:extLst>
                <a:ext uri="{FF2B5EF4-FFF2-40B4-BE49-F238E27FC236}">
                  <a16:creationId xmlns:a16="http://schemas.microsoft.com/office/drawing/2014/main" id="{883BAC8E-09B9-4B44-A5AC-97940B288C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102597" y="6111389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2DA979-667F-3C4A-AFFC-A678A3A7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019" y="6072061"/>
              <a:ext cx="672794" cy="6727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D0B3DC-EFBC-7440-941D-22F5DCA9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7740" y="6077416"/>
              <a:ext cx="754495" cy="75449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BDB182F-4D1D-5A41-A591-622A81266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3893" y="71007"/>
            <a:ext cx="2570148" cy="11594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FORMULAS &amp; MODELS (I)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3212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2C1ED34-45A1-C84E-8752-6693928FE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501544"/>
                  </p:ext>
                </p:extLst>
              </p:nvPr>
            </p:nvGraphicFramePr>
            <p:xfrm>
              <a:off x="3266819" y="1706252"/>
              <a:ext cx="5457190" cy="1366139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545719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indent="0" algn="just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arg</m:t>
                                    </m:r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</m:acc>
                                        <m:d>
                                          <m:d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acc>
                                          </m:e>
                                        </m:d>
                                        <m:sSup>
                                          <m:sSup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IN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IN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IN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𝑡𝑜𝑝𝑜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sinc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  <m:d>
                                          <m:d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sinc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d>
                                      <m:d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func>
                                  <m:func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⃗"/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IN" sz="16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𝑤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𝑣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acc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0.8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2C1ED34-45A1-C84E-8752-6693928FE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501544"/>
                  </p:ext>
                </p:extLst>
              </p:nvPr>
            </p:nvGraphicFramePr>
            <p:xfrm>
              <a:off x="3266819" y="1706252"/>
              <a:ext cx="5457190" cy="1366139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545719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10358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33" t="-1220" b="-341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3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33" t="-319231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3AC3E7-0C7C-F347-800C-32A9D16D09CD}"/>
                  </a:ext>
                </a:extLst>
              </p:cNvPr>
              <p:cNvSpPr/>
              <p:nvPr/>
            </p:nvSpPr>
            <p:spPr>
              <a:xfrm>
                <a:off x="2947414" y="3429000"/>
                <a:ext cx="6096000" cy="18810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GB" sz="1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IN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func>
                              <m:func>
                                <m:func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GB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unc>
                                    <m:func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cos</m:t>
                                          </m:r>
                                        </m:e>
                                        <m:sup>
                                          <m:r>
                                            <a:rPr lang="en-GB" sz="16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GB" sz="16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func>
                                  <m:r>
                                    <a:rPr lang="en-GB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cos</m:t>
                                          </m:r>
                                        </m:e>
                                        <m:sup>
                                          <m:r>
                                            <a:rPr lang="en-GB" sz="16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IN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IN" sz="1600" dirty="0"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1600" dirty="0">
                    <a:effectLst/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where, </a:t>
                </a:r>
                <a:endParaRPr lang="en-IN" sz="1600" dirty="0">
                  <a:effectLst/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IN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𝑑𝑧</m:t>
                              </m:r>
                            </m:num>
                            <m:den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func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IN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IN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𝑑𝑧</m:t>
                              </m:r>
                            </m:num>
                            <m:den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N" sz="16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3AC3E7-0C7C-F347-800C-32A9D16D0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414" y="3429000"/>
                <a:ext cx="6096000" cy="1881028"/>
              </a:xfrm>
              <a:prstGeom prst="rect">
                <a:avLst/>
              </a:prstGeom>
              <a:blipFill>
                <a:blip r:embed="rId8"/>
                <a:stretch>
                  <a:fillRect l="-416" b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B7E0CD7-C52D-C447-A060-2B65E67A0314}"/>
              </a:ext>
            </a:extLst>
          </p:cNvPr>
          <p:cNvSpPr txBox="1"/>
          <p:nvPr/>
        </p:nvSpPr>
        <p:spPr>
          <a:xfrm>
            <a:off x="1706251" y="1706252"/>
            <a:ext cx="433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pPr marL="342900" indent="-342900">
              <a:buFont typeface="+mj-lt"/>
              <a:buAutoNum type="arabicParenR"/>
            </a:pP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/>
            </a:pP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/>
            </a:pPr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51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FORMULAS &amp; MODELS (II)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3212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20489569-CF27-0541-A7EB-033ACBEE24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756277"/>
                  </p:ext>
                </p:extLst>
              </p:nvPr>
            </p:nvGraphicFramePr>
            <p:xfrm>
              <a:off x="3115830" y="1131170"/>
              <a:ext cx="6503183" cy="3863732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65031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136854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en-IN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undOvr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acc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GB" sz="16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</m:nary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IN" sz="16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𝑠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IN" sz="16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acc>
                                                          <m:accPr>
                                                            <m:chr m:val="⃗"/>
                                                            <m:ctrlPr>
                                                              <a:rPr lang="en-IN" sz="1600" i="1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accPr>
                                                          <m:e>
                                                            <m:sSub>
                                                              <m:sSubPr>
                                                                <m:ctrlPr>
                                                                  <a:rPr lang="en-IN" sz="1600" i="1">
                                                                    <a:effectLst/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</m:ctrlPr>
                                                              </m:sSubPr>
                                                              <m:e>
                                                                <m:r>
                                                                  <a:rPr lang="en-GB" sz="1600">
                                                                    <a:effectLst/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𝑤</m:t>
                                                                </m:r>
                                                              </m:e>
                                                              <m:sub>
                                                                <m:r>
                                                                  <a:rPr lang="en-GB" sz="1600">
                                                                    <a:effectLst/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1</m:t>
                                                                </m:r>
                                                              </m:sub>
                                                            </m:sSub>
                                                          </m:e>
                                                        </m:acc>
                                                      </m:e>
                                                    </m:d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IN" sz="16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IN" sz="16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𝑠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  <m:r>
                                                          <a:rPr lang="en-GB" sz="16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IN" sz="16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acc>
                                                          <m:accPr>
                                                            <m:chr m:val="⃗"/>
                                                            <m:ctrlPr>
                                                              <a:rPr lang="en-IN" sz="1600" i="1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accPr>
                                                          <m:e>
                                                            <m:sSub>
                                                              <m:sSubPr>
                                                                <m:ctrlPr>
                                                                  <a:rPr lang="en-IN" sz="1600" i="1">
                                                                    <a:effectLst/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</m:ctrlPr>
                                                              </m:sSubPr>
                                                              <m:e>
                                                                <m:r>
                                                                  <a:rPr lang="en-GB" sz="1600">
                                                                    <a:effectLst/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𝑤</m:t>
                                                                </m:r>
                                                              </m:e>
                                                              <m:sub>
                                                                <m:r>
                                                                  <a:rPr lang="en-GB" sz="1600">
                                                                    <a:effectLst/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2</m:t>
                                                                </m:r>
                                                              </m:sub>
                                                            </m:sSub>
                                                          </m:e>
                                                        </m:acc>
                                                      </m:e>
                                                    </m:d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</m:e>
                                    </m:rad>
                                  </m:den>
                                </m:f>
                                <m:r>
                                  <a:rPr lang="en-IN" sz="1600">
                                    <a:effectLst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IN" sz="16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6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en-IN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IN" sz="1600">
                                    <a:effectLst/>
                                    <a:latin typeface="Cambria Math" panose="02040503050406030204" pitchFamily="18" charset="0"/>
                                  </a:rPr>
                                  <m:t>∈[0, 1]</m:t>
                                </m:r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07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GB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sSup>
                                  <m:s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N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IN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IN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IN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IN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𝑓𝑙𝑎𝑡</m:t>
                                        </m:r>
                                      </m:sub>
                                      <m:sup>
                                        <m:r>
                                          <a:rPr lang="en-IN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p>
                                    </m:sSubSup>
                                  </m:sup>
                                </m:sSup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1773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hh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𝑣𝑣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hh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𝑣𝑣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  <m:rad>
                                  <m:radPr>
                                    <m:degHide m:val="on"/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h𝑣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1773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hh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𝑣𝑣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hh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𝑣𝑣</m:t>
                                        </m:r>
                                      </m:sub>
                                      <m:sup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GB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  <m:rad>
                                  <m:radPr>
                                    <m:degHide m:val="on"/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sSubSup>
                                  <m:sSub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h𝑣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57643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sSup>
                                  <m:s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IN" sz="16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p>
                                              </m:sSup>
                                            </m:e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IN" sz="16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IN" sz="16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p>
                                              </m:sSup>
                                            </m:e>
                                          </m:mr>
                                        </m:m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sSup>
                                  <m:sSup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IN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IN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func>
                                                <m:funcPr>
                                                  <m:ctrlPr>
                                                    <a:rPr lang="en-IN" sz="16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cos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</m:e>
                                              </m:func>
                                            </m:e>
                                            <m:e>
                                              <m:func>
                                                <m:funcPr>
                                                  <m:ctrlPr>
                                                    <a:rPr lang="en-IN" sz="16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IN" sz="1600" i="1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GB" sz="1600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r>
                                                        <a:rPr lang="en-GB" sz="1600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𝛽</m:t>
                                                      </m:r>
                                                      <m:sSup>
                                                        <m:sSupPr>
                                                          <m:ctrlPr>
                                                            <a:rPr lang="en-IN" sz="1600" i="1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GB" sz="16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𝑒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GB" sz="16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𝑗</m:t>
                                                          </m:r>
                                                          <m:r>
                                                            <a:rPr lang="en-GB" sz="16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𝛿</m:t>
                                                          </m:r>
                                                        </m:sup>
                                                      </m:sSup>
                                                    </m:e>
                                                  </m:func>
                                                </m:e>
                                              </m:func>
                                            </m:e>
                                            <m:e>
                                              <m:func>
                                                <m:funcPr>
                                                  <m:ctrlPr>
                                                    <a:rPr lang="en-IN" sz="16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GB" sz="16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IN" sz="1600" i="1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GB" sz="1600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sin</m:t>
                                                      </m:r>
                                                    </m:fName>
                                                    <m:e>
                                                      <m:r>
                                                        <a:rPr lang="en-GB" sz="1600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𝛽</m:t>
                                                      </m:r>
                                                      <m:sSup>
                                                        <m:sSupPr>
                                                          <m:ctrlPr>
                                                            <a:rPr lang="en-IN" sz="1600" i="1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GB" sz="16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𝑒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GB" sz="16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𝑗</m:t>
                                                          </m:r>
                                                          <m:r>
                                                            <a:rPr lang="en-GB" sz="16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𝜇</m:t>
                                                          </m:r>
                                                        </m:sup>
                                                      </m:sSup>
                                                    </m:e>
                                                  </m:func>
                                                </m:e>
                                              </m:func>
                                            </m:e>
                                          </m:mr>
                                        </m:m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20489569-CF27-0541-A7EB-033ACBEE24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756277"/>
                  </p:ext>
                </p:extLst>
              </p:nvPr>
            </p:nvGraphicFramePr>
            <p:xfrm>
              <a:off x="3115830" y="1131170"/>
              <a:ext cx="6503183" cy="3863732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65031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13685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4630" r="195" b="-18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0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353125" r="195" b="-5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177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258929" r="195" b="-19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177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352632" r="195" b="-894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576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496154" r="195" b="1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24223CA-D432-054E-BC02-043470CF22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9637" y="5080348"/>
            <a:ext cx="7306704" cy="6604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5193CE-576A-2940-A7A0-7F166581DEF3}"/>
              </a:ext>
            </a:extLst>
          </p:cNvPr>
          <p:cNvSpPr txBox="1"/>
          <p:nvPr/>
        </p:nvSpPr>
        <p:spPr>
          <a:xfrm>
            <a:off x="3459637" y="5593721"/>
            <a:ext cx="1615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Secant Method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710EE-585C-EF45-8454-BD14C71C4CDF}"/>
              </a:ext>
            </a:extLst>
          </p:cNvPr>
          <p:cNvSpPr txBox="1"/>
          <p:nvPr/>
        </p:nvSpPr>
        <p:spPr>
          <a:xfrm>
            <a:off x="1706251" y="1706252"/>
            <a:ext cx="128204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5"/>
            </a:pP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 startAt="5"/>
            </a:pP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 startAt="5"/>
            </a:pP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 startAt="5"/>
            </a:pP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 startAt="5"/>
            </a:pP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  <a:p>
            <a:pPr marL="342900" indent="-342900">
              <a:buFont typeface="+mj-lt"/>
              <a:buAutoNum type="arabicParenR" startAt="5"/>
            </a:pPr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76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FORMULAS &amp; MODELS (III)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3212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2F7B120-C6E5-094B-813F-E24C34D5AF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0042589"/>
                  </p:ext>
                </p:extLst>
              </p:nvPr>
            </p:nvGraphicFramePr>
            <p:xfrm>
              <a:off x="1461119" y="1424257"/>
              <a:ext cx="8205849" cy="3313215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21482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271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817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9548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326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Polarisation Selection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(°)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(°)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(°)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(°)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HH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45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90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VV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45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180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HH+VV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HH-VV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LL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45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90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LR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RR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45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-90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2F7B120-C6E5-094B-813F-E24C34D5AF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0042589"/>
                  </p:ext>
                </p:extLst>
              </p:nvPr>
            </p:nvGraphicFramePr>
            <p:xfrm>
              <a:off x="1461119" y="1424257"/>
              <a:ext cx="8205849" cy="3313215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21482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271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817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9548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326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Polarisation Selection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8056" t="-10345" r="-23125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7843" t="-10345" r="-22647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95035" t="-10345" r="-6383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12088" t="-10345" r="1099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HH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45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90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VV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45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180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HH+VV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HH-VV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LL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45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90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LR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81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RR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45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-90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67437E6-3994-624D-8A8E-BAB976D3E64A}"/>
                  </a:ext>
                </a:extLst>
              </p:cNvPr>
              <p:cNvSpPr/>
              <p:nvPr/>
            </p:nvSpPr>
            <p:spPr>
              <a:xfrm>
                <a:off x="1375030" y="4923607"/>
                <a:ext cx="175534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acc>
                      <m:r>
                        <a:rPr lang="en-GB" sz="160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I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I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I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IN" sz="16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67437E6-3994-624D-8A8E-BAB976D3E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030" y="4923607"/>
                <a:ext cx="1755346" cy="338554"/>
              </a:xfrm>
              <a:prstGeom prst="rect">
                <a:avLst/>
              </a:prstGeom>
              <a:blipFill>
                <a:blip r:embed="rId8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DDA449-31EA-834E-B7DF-07D0A56883ED}"/>
                  </a:ext>
                </a:extLst>
              </p:cNvPr>
              <p:cNvSpPr/>
              <p:nvPr/>
            </p:nvSpPr>
            <p:spPr>
              <a:xfrm>
                <a:off x="7731572" y="4933328"/>
                <a:ext cx="175534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IN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GB" sz="160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I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I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I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IN" sz="16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DDA449-31EA-834E-B7DF-07D0A5688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572" y="4933328"/>
                <a:ext cx="1755346" cy="338554"/>
              </a:xfrm>
              <a:prstGeom prst="rect">
                <a:avLst/>
              </a:prstGeom>
              <a:blipFill>
                <a:blip r:embed="rId9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555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E4FFF35-C8F1-6B45-A605-728212243B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3731774"/>
                  </p:ext>
                </p:extLst>
              </p:nvPr>
            </p:nvGraphicFramePr>
            <p:xfrm>
              <a:off x="2094433" y="3901368"/>
              <a:ext cx="7485323" cy="2889520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13994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407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615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8898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34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(rad)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𝐬𝐢𝐧𝐜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GB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𝐬𝐢𝐧𝐜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  <m:sub>
                                      <m:r>
                                        <a:rPr lang="en-GB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(rad)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𝐬𝐢𝐧𝐜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IN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  <m:sub>
                                      <m:r>
                                        <a:rPr lang="en-GB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(rad)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0.984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0.935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0.206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0.858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0.308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0.300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0.757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0.409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0.400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0.637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0.509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0.500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0.505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0.607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0.600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0.368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0.703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0.234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0.798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0.109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0.891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E4FFF35-C8F1-6B45-A605-728212243B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3731774"/>
                  </p:ext>
                </p:extLst>
              </p:nvPr>
            </p:nvGraphicFramePr>
            <p:xfrm>
              <a:off x="2094433" y="3901368"/>
              <a:ext cx="7485323" cy="2889520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13994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407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615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8898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34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692" r="-437273" b="-7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459" t="-7692" r="-160000" b="-7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2230" t="-7692" r="-112950" b="-7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76433" t="-7692" b="-79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0.984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0.935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0.206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0.858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0.308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0.300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0.757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0.409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0.400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0.637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0.509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0.500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0.505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0.607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0.600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0.368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0.703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0.234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0.798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838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0.109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0.891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SINC &amp; SINC INVERSE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11515548" y="144970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3212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1E163C9C-8B50-594D-97B3-D49FC7D460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5936845"/>
                  </p:ext>
                </p:extLst>
              </p:nvPr>
            </p:nvGraphicFramePr>
            <p:xfrm>
              <a:off x="2094433" y="819394"/>
              <a:ext cx="7485322" cy="2955850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12871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391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41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10483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(rad)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𝐬𝐢𝐧𝐜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IN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𝐬𝐢𝐧𝐜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  <m:sup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(rad)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IN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𝐬𝐢𝐧𝐜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  <m:sup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>
                              <a:effectLst/>
                            </a:rPr>
                            <a:t> (rad)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0.998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0.993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0.207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0.985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0.300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0.974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0.413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0.400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0.959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0.516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0.941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0.618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0.721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0.897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0.823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0.925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1E163C9C-8B50-594D-97B3-D49FC7D460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5936845"/>
                  </p:ext>
                </p:extLst>
              </p:nvPr>
            </p:nvGraphicFramePr>
            <p:xfrm>
              <a:off x="2094433" y="819394"/>
              <a:ext cx="7485322" cy="2955850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12871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391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41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10483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55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26087" r="-479412" b="-9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5435" t="-26087" r="-165761" b="-9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5755" t="-26087" r="-119424" b="-9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56024" t="-26087" b="-93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0.998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0.993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0.207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0.200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0.985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0.31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0.300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0.974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0.413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0.400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0.959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0.516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0.500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0.941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0.618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0.600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0.721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0.700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0.897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0.823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95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0.87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0.925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4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0.900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3362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INTRODUCTION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7" name="Google Shape;137;p20"/>
          <p:cNvSpPr txBox="1"/>
          <p:nvPr/>
        </p:nvSpPr>
        <p:spPr>
          <a:xfrm>
            <a:off x="670034" y="918651"/>
            <a:ext cx="11056910" cy="68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dk1"/>
                </a:solidFill>
              </a:rPr>
              <a:t>Snow depth (SD) / snow height and snow water equivalent (SWE) are two of the most important physical properties of snow.</a:t>
            </a:r>
            <a:endParaRPr dirty="0"/>
          </a:p>
          <a:p>
            <a:endParaRPr sz="1800" dirty="0">
              <a:solidFill>
                <a:schemeClr val="dk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65871" y="1721054"/>
            <a:ext cx="7039106" cy="4125098"/>
            <a:chOff x="2432272" y="2255374"/>
            <a:chExt cx="7039106" cy="4125098"/>
          </a:xfrm>
        </p:grpSpPr>
        <p:grpSp>
          <p:nvGrpSpPr>
            <p:cNvPr id="4" name="Group 3"/>
            <p:cNvGrpSpPr/>
            <p:nvPr/>
          </p:nvGrpSpPr>
          <p:grpSpPr>
            <a:xfrm>
              <a:off x="2432272" y="2255374"/>
              <a:ext cx="7039106" cy="4125098"/>
              <a:chOff x="2432272" y="2255374"/>
              <a:chExt cx="7039106" cy="412509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432272" y="6041918"/>
                <a:ext cx="7039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600" dirty="0"/>
                  <a:t>Dhundi in </a:t>
                </a:r>
                <a:r>
                  <a:rPr lang="en-IN" sz="1600" b="1" dirty="0"/>
                  <a:t>snow-free</a:t>
                </a:r>
                <a:r>
                  <a:rPr lang="en-IN" sz="1600" dirty="0"/>
                  <a:t> (Oct 2018) and </a:t>
                </a:r>
                <a:r>
                  <a:rPr lang="en-IN" sz="1600" b="1" dirty="0"/>
                  <a:t>snow-covered</a:t>
                </a:r>
                <a:r>
                  <a:rPr lang="en-IN" sz="1600" dirty="0"/>
                  <a:t> conditions (Feb 2019)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821881" y="2255374"/>
                <a:ext cx="6136987" cy="3763853"/>
                <a:chOff x="2420184" y="1537467"/>
                <a:chExt cx="7820554" cy="4744424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0184" y="1566069"/>
                  <a:ext cx="3496522" cy="4715822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8841" y="1537467"/>
                  <a:ext cx="3541897" cy="4744424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/>
            <p:cNvSpPr txBox="1"/>
            <p:nvPr/>
          </p:nvSpPr>
          <p:spPr>
            <a:xfrm rot="16200000">
              <a:off x="7413517" y="3994460"/>
              <a:ext cx="37529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/>
                <a:t>Source: WRD, IIRS Fieldwork, 2018-19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1105049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AVAILABLE DATASETS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374887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13432"/>
            <a:ext cx="103212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AE83B12-3A0C-A84C-90EF-7B1656DA1B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8033261"/>
                  </p:ext>
                </p:extLst>
              </p:nvPr>
            </p:nvGraphicFramePr>
            <p:xfrm>
              <a:off x="1044349" y="1281895"/>
              <a:ext cx="9953388" cy="3562858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14558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692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240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3213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1597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4775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Date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Time (UTC)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Polarisations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Orbital Direction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b="1" dirty="0">
                              <a:effectLst/>
                            </a:rPr>
                            <a:t>(m)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b="1" dirty="0">
                              <a:effectLst/>
                            </a:rPr>
                            <a:t> (m)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600" b="1" i="1">
                                  <a:effectLst/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lang="en-IN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GB" sz="16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𝑫𝑪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b="1" dirty="0">
                              <a:effectLst/>
                            </a:rPr>
                            <a:t> (Hz) 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29/12/2015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12:46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273.51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18.54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5.58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08/01/2016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00:53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De</a:t>
                          </a:r>
                          <a:r>
                            <a:rPr lang="nl-NL" sz="1600" dirty="0">
                              <a:effectLst/>
                            </a:rPr>
                            <a:t>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96.34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63.18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11.83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09/01/2016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12:46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Quad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Ascending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288.29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17.61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8.6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19/01/2016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00:53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Descending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96.10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63.34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4.11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20/01/2016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Ascending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289.68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17.53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12.53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30/01/2016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00:53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Descending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98.15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62.02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25.75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06/01/2017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HH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230.17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22.18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20.96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24/03/2017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377.97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13.44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10.82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15/04/2017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327.53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15.52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2.58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26/04/2017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Ascending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286.69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17.73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10.11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08/06/2017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00:53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Dual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Descending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93.09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65.37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8.57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65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24/08/2017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00:53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Descending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17.51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347.49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0.08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AE83B12-3A0C-A84C-90EF-7B1656DA1B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8033261"/>
                  </p:ext>
                </p:extLst>
              </p:nvPr>
            </p:nvGraphicFramePr>
            <p:xfrm>
              <a:off x="1044349" y="1281895"/>
              <a:ext cx="9953388" cy="3562858"/>
            </p:xfrm>
            <a:graphic>
              <a:graphicData uri="http://schemas.openxmlformats.org/drawingml/2006/table">
                <a:tbl>
                  <a:tblPr firstRow="1" firstCol="1" bandRow="1">
                    <a:tableStyleId>{D82FFCA7-08B7-4457-96AA-2D19AC22EC6D}</a:tableStyleId>
                  </a:tblPr>
                  <a:tblGrid>
                    <a:gridCol w="14558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692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240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3213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1597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4775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Date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Time (UTC)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Polarisations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effectLst/>
                            </a:rPr>
                            <a:t>Orbital Direction</a:t>
                          </a:r>
                          <a:endParaRPr lang="en-IN" sz="1600" b="1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56250" t="-18182" r="-223750" b="-12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28916" t="-18182" r="-115663" b="-12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16667" t="-18182" b="-12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29/12/2015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12:46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273.51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18.54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5.58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08/01/2016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00:53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De</a:t>
                          </a:r>
                          <a:r>
                            <a:rPr lang="nl-NL" sz="1600" dirty="0">
                              <a:effectLst/>
                            </a:rPr>
                            <a:t>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96.34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63.18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11.83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09/01/2016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12:46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Quad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Ascending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288.29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17.61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8.6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19/01/2016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00:53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Descending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96.10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63.34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4.11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20/01/2016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Ascending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289.68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17.53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12.53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30/01/2016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00:53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Quad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Descending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98.15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62.02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25.75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06/01/2017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HH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230.17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22.18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20.96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24/03/2017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377.97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13.44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10.82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15/04/2017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Ascending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327.53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15.52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2.58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26/04/2017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12:46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Ascending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286.69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17.73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10.11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08/06/2017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00:53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Dual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Descending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93.09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65.37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8.57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7406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24/08/2017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>
                              <a:effectLst/>
                            </a:rPr>
                            <a:t>00:53</a:t>
                          </a:r>
                          <a:endParaRPr lang="en-IN" sz="160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Dual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Descending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17.51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347.49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1600" dirty="0">
                              <a:effectLst/>
                            </a:rPr>
                            <a:t>0.08</a:t>
                          </a:r>
                          <a:endParaRPr lang="en-IN" sz="1600" dirty="0">
                            <a:effectLst/>
                            <a:latin typeface="Garamond" panose="02020404030301010803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2700" cmpd="sng">
                          <a:noFill/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5976870-BFB8-3249-95E3-951B54E1257C}"/>
              </a:ext>
            </a:extLst>
          </p:cNvPr>
          <p:cNvSpPr txBox="1"/>
          <p:nvPr/>
        </p:nvSpPr>
        <p:spPr>
          <a:xfrm>
            <a:off x="2292988" y="5250964"/>
            <a:ext cx="71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TerraSAR-X (TSX), TanDEM-X (TDX) CoSSC Products (Thanks to DLR!)</a:t>
            </a:r>
          </a:p>
        </p:txBody>
      </p:sp>
    </p:spTree>
    <p:extLst>
      <p:ext uri="{BB962C8B-B14F-4D97-AF65-F5344CB8AC3E}">
        <p14:creationId xmlns:p14="http://schemas.microsoft.com/office/powerpoint/2010/main" val="380097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SAR &amp; SNOW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87488" y="733097"/>
            <a:ext cx="1108935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Google Shape;150;p21">
            <a:extLst>
              <a:ext uri="{FF2B5EF4-FFF2-40B4-BE49-F238E27FC236}">
                <a16:creationId xmlns:a16="http://schemas.microsoft.com/office/drawing/2014/main" id="{B7E48270-6CA9-8A44-9192-9C34CC18F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640019"/>
              </p:ext>
            </p:extLst>
          </p:nvPr>
        </p:nvGraphicFramePr>
        <p:xfrm>
          <a:off x="687488" y="1416004"/>
          <a:ext cx="9764148" cy="2377360"/>
        </p:xfrm>
        <a:graphic>
          <a:graphicData uri="http://schemas.openxmlformats.org/drawingml/2006/table">
            <a:tbl>
              <a:tblPr>
                <a:noFill/>
                <a:tableStyleId>{D82FFCA7-08B7-4457-96AA-2D19AC22EC6D}</a:tableStyleId>
              </a:tblPr>
              <a:tblGrid>
                <a:gridCol w="325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4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PolSAR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InSAR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Pol-InSAR</a:t>
                      </a:r>
                      <a:endParaRPr sz="1800" b="1" i="0" u="none" strike="noStrike" cap="non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067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Used for classifying dry and wet snow, measuring snow wetness and snow density.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Recently, fresh SD has been measured using copolar phase difference (CPD).</a:t>
                      </a:r>
                      <a:endParaRPr dirty="0"/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Used for estimating dry SD and SWE.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Works on the concept of phase difference.</a:t>
                      </a:r>
                      <a:endParaRPr dirty="0"/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r>
                        <a:rPr lang="en-IN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Allows arbitrary</a:t>
                      </a:r>
                      <a:r>
                        <a:rPr lang="en-IN" sz="1800" b="0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polarisation selection for interferogram generation.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endParaRPr lang="en-IN" sz="1800" b="0" i="0" u="none" strike="noStrike" cap="none" baseline="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r>
                        <a:rPr lang="en-IN" sz="1800" b="0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Extensively used for tree height estimation.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Wingdings" panose="05000000000000000000" pitchFamily="2" charset="2"/>
                        <a:buChar char="Ø"/>
                      </a:pP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" name="Google Shape;148;p21">
            <a:extLst>
              <a:ext uri="{FF2B5EF4-FFF2-40B4-BE49-F238E27FC236}">
                <a16:creationId xmlns:a16="http://schemas.microsoft.com/office/drawing/2014/main" id="{51BF0A47-2459-4E4B-AB34-0961BAB93C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6527"/>
          <a:stretch/>
        </p:blipFill>
        <p:spPr>
          <a:xfrm>
            <a:off x="2801157" y="4017998"/>
            <a:ext cx="5525774" cy="216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31DFB0-E868-3147-A998-207E3A95FA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9"/>
          <a:stretch/>
        </p:blipFill>
        <p:spPr>
          <a:xfrm>
            <a:off x="1330962" y="3975729"/>
            <a:ext cx="8466164" cy="223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E5C4C-CEA5-0545-8247-678EFD876DA6}"/>
              </a:ext>
            </a:extLst>
          </p:cNvPr>
          <p:cNvSpPr txBox="1"/>
          <p:nvPr/>
        </p:nvSpPr>
        <p:spPr>
          <a:xfrm rot="5400000">
            <a:off x="9047293" y="2867367"/>
            <a:ext cx="4261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PolSAR</a:t>
            </a:r>
            <a:r>
              <a:rPr lang="en-US" dirty="0"/>
              <a:t>: Polarimetric Synthetic Aperture Radar</a:t>
            </a:r>
          </a:p>
          <a:p>
            <a:endParaRPr lang="en-US" dirty="0"/>
          </a:p>
          <a:p>
            <a:r>
              <a:rPr lang="en-US" dirty="0" err="1"/>
              <a:t>InSAR</a:t>
            </a:r>
            <a:r>
              <a:rPr lang="en-US" dirty="0"/>
              <a:t>: Interferometric SAR</a:t>
            </a:r>
          </a:p>
          <a:p>
            <a:endParaRPr lang="en-US" dirty="0"/>
          </a:p>
          <a:p>
            <a:r>
              <a:rPr lang="en-US" dirty="0"/>
              <a:t>Pol-</a:t>
            </a:r>
            <a:r>
              <a:rPr lang="en-US" dirty="0" err="1"/>
              <a:t>InSAR</a:t>
            </a:r>
            <a:r>
              <a:rPr lang="en-US" dirty="0"/>
              <a:t>: Polarimetric </a:t>
            </a:r>
            <a:r>
              <a:rPr lang="en-US" dirty="0" err="1"/>
              <a:t>InSAR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4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RESEARCH OBJECTIVE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9713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Google Shape;176;p23">
            <a:extLst>
              <a:ext uri="{FF2B5EF4-FFF2-40B4-BE49-F238E27FC236}">
                <a16:creationId xmlns:a16="http://schemas.microsoft.com/office/drawing/2014/main" id="{894942CB-D0E2-0442-8EDC-A7838EE7B745}"/>
              </a:ext>
            </a:extLst>
          </p:cNvPr>
          <p:cNvSpPr txBox="1"/>
          <p:nvPr/>
        </p:nvSpPr>
        <p:spPr>
          <a:xfrm>
            <a:off x="4604627" y="5319648"/>
            <a:ext cx="5784849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en-US" dirty="0">
                <a:solidFill>
                  <a:schemeClr val="dk1"/>
                </a:solidFill>
              </a:rPr>
              <a:t>http://seom.esa.int/polinsar-biomass2015/files/D3S3_Cryosphere_5.pdf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55014B-A1DD-FF4F-952B-9DB97C12DB6D}"/>
              </a:ext>
            </a:extLst>
          </p:cNvPr>
          <p:cNvGrpSpPr/>
          <p:nvPr/>
        </p:nvGrpSpPr>
        <p:grpSpPr>
          <a:xfrm>
            <a:off x="7610764" y="1174430"/>
            <a:ext cx="2605881" cy="4145218"/>
            <a:chOff x="8989219" y="1426510"/>
            <a:chExt cx="2605881" cy="4145218"/>
          </a:xfrm>
        </p:grpSpPr>
        <p:pic>
          <p:nvPicPr>
            <p:cNvPr id="13" name="Google Shape;175;p23">
              <a:extLst>
                <a:ext uri="{FF2B5EF4-FFF2-40B4-BE49-F238E27FC236}">
                  <a16:creationId xmlns:a16="http://schemas.microsoft.com/office/drawing/2014/main" id="{67F13C5C-A506-9846-BC21-86EA6FFC11F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59" r="43610" b="66888"/>
            <a:stretch/>
          </p:blipFill>
          <p:spPr>
            <a:xfrm>
              <a:off x="9009063" y="4217591"/>
              <a:ext cx="2586037" cy="1354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7;p23">
              <a:extLst>
                <a:ext uri="{FF2B5EF4-FFF2-40B4-BE49-F238E27FC236}">
                  <a16:creationId xmlns:a16="http://schemas.microsoft.com/office/drawing/2014/main" id="{7C766F4B-1E0F-0A43-9BAD-395FE7745DA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3779" t="31234" r="49734" b="34967"/>
            <a:stretch/>
          </p:blipFill>
          <p:spPr>
            <a:xfrm>
              <a:off x="9071768" y="2784329"/>
              <a:ext cx="2254250" cy="144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8;p23">
              <a:extLst>
                <a:ext uri="{FF2B5EF4-FFF2-40B4-BE49-F238E27FC236}">
                  <a16:creationId xmlns:a16="http://schemas.microsoft.com/office/drawing/2014/main" id="{B2D75BEE-1E00-4A4F-BD3F-B09046BB5CB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2119" t="68786" r="48073"/>
            <a:stretch/>
          </p:blipFill>
          <p:spPr>
            <a:xfrm>
              <a:off x="8989219" y="1426510"/>
              <a:ext cx="2462212" cy="136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94931D5-9BF3-3F4C-A919-F4161B6DCF5A}"/>
              </a:ext>
            </a:extLst>
          </p:cNvPr>
          <p:cNvSpPr/>
          <p:nvPr/>
        </p:nvSpPr>
        <p:spPr>
          <a:xfrm>
            <a:off x="676452" y="1293118"/>
            <a:ext cx="6530593" cy="308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8888"/>
              </a:lnSpc>
              <a:spcBef>
                <a:spcPts val="360"/>
              </a:spcBef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Estimating standing (or old) snow depth (SSD) and its corresponding SWE using Pol-</a:t>
            </a:r>
            <a:r>
              <a:rPr lang="en-US" sz="1800" dirty="0" err="1">
                <a:solidFill>
                  <a:schemeClr val="tx1"/>
                </a:solidFill>
              </a:rPr>
              <a:t>InSAR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38888"/>
              </a:lnSpc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IN" sz="1600" dirty="0"/>
              <a:t>Which Pol-</a:t>
            </a:r>
            <a:r>
              <a:rPr lang="en-IN" sz="1600" dirty="0" err="1"/>
              <a:t>InSAR</a:t>
            </a:r>
            <a:r>
              <a:rPr lang="en-IN" sz="1600" dirty="0"/>
              <a:t> height inversion model should be chosen?</a:t>
            </a:r>
          </a:p>
          <a:p>
            <a:pPr marL="285750" indent="-285750">
              <a:lnSpc>
                <a:spcPct val="138888"/>
              </a:lnSpc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IN" sz="1600" dirty="0"/>
              <a:t>How to optimise the free parameters for accurate SSD retrieval?</a:t>
            </a:r>
          </a:p>
          <a:p>
            <a:pPr marL="285750" indent="-285750">
              <a:lnSpc>
                <a:spcPct val="138888"/>
              </a:lnSpc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IN" sz="1600" dirty="0"/>
              <a:t>How to find the potential uncertainty sources?</a:t>
            </a:r>
          </a:p>
          <a:p>
            <a:pPr marL="285750" indent="-285750">
              <a:lnSpc>
                <a:spcPct val="138888"/>
              </a:lnSpc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IN" sz="1600" dirty="0"/>
              <a:t>How to validate the results?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METHODOLOGY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9713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9209B2E-B6F0-D64B-8E4C-B0BB6AAC1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441" y="918404"/>
            <a:ext cx="8295205" cy="53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3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STUDY AREA &amp; DATA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9713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DC1CE2-28F5-CA40-9015-F215A70C4B73}"/>
              </a:ext>
            </a:extLst>
          </p:cNvPr>
          <p:cNvGrpSpPr/>
          <p:nvPr/>
        </p:nvGrpSpPr>
        <p:grpSpPr>
          <a:xfrm>
            <a:off x="2613516" y="1321225"/>
            <a:ext cx="7132637" cy="4854573"/>
            <a:chOff x="2613516" y="1321225"/>
            <a:chExt cx="7132637" cy="4854573"/>
          </a:xfrm>
        </p:grpSpPr>
        <p:grpSp>
          <p:nvGrpSpPr>
            <p:cNvPr id="18" name="Google Shape;239;p29">
              <a:extLst>
                <a:ext uri="{FF2B5EF4-FFF2-40B4-BE49-F238E27FC236}">
                  <a16:creationId xmlns:a16="http://schemas.microsoft.com/office/drawing/2014/main" id="{CF2A66AA-29F5-1142-9B6C-B33DA4278437}"/>
                </a:ext>
              </a:extLst>
            </p:cNvPr>
            <p:cNvGrpSpPr/>
            <p:nvPr/>
          </p:nvGrpSpPr>
          <p:grpSpPr>
            <a:xfrm>
              <a:off x="2613516" y="1321225"/>
              <a:ext cx="7132637" cy="4700587"/>
              <a:chOff x="0" y="0"/>
              <a:chExt cx="2147483647" cy="2147483647"/>
            </a:xfrm>
          </p:grpSpPr>
          <p:sp>
            <p:nvSpPr>
              <p:cNvPr id="19" name="Google Shape;240;p29">
                <a:extLst>
                  <a:ext uri="{FF2B5EF4-FFF2-40B4-BE49-F238E27FC236}">
                    <a16:creationId xmlns:a16="http://schemas.microsoft.com/office/drawing/2014/main" id="{229A14B5-1CF0-4443-A18F-DC1BFD906ECF}"/>
                  </a:ext>
                </a:extLst>
              </p:cNvPr>
              <p:cNvSpPr txBox="1"/>
              <p:nvPr/>
            </p:nvSpPr>
            <p:spPr>
              <a:xfrm>
                <a:off x="360383411" y="1852249779"/>
                <a:ext cx="719810963" cy="295233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indent="-342900">
                  <a:buClr>
                    <a:schemeClr val="dk1"/>
                  </a:buClr>
                  <a:buSzPts val="1800"/>
                  <a:buFont typeface="Arial"/>
                  <a:buAutoNum type="arabicParenR"/>
                </a:pPr>
                <a:r>
                  <a:rPr lang="en-US" sz="1800">
                    <a:solidFill>
                      <a:schemeClr val="dk1"/>
                    </a:solidFill>
                  </a:rPr>
                  <a:t>Jan 8, 2016, Desc</a:t>
                </a:r>
                <a:endParaRPr/>
              </a:p>
              <a:p>
                <a:pPr marL="342900" indent="-342900">
                  <a:buClr>
                    <a:schemeClr val="dk1"/>
                  </a:buClr>
                  <a:buSzPts val="1800"/>
                  <a:buFont typeface="Arial"/>
                  <a:buAutoNum type="arabicParenR"/>
                </a:pPr>
                <a:r>
                  <a:rPr lang="en-US" sz="1800">
                    <a:solidFill>
                      <a:schemeClr val="dk1"/>
                    </a:solidFill>
                  </a:rPr>
                  <a:t>Apr 15, 2017, Asc</a:t>
                </a:r>
                <a:endParaRPr/>
              </a:p>
            </p:txBody>
          </p:sp>
          <p:pic>
            <p:nvPicPr>
              <p:cNvPr id="20" name="Google Shape;241;p29">
                <a:extLst>
                  <a:ext uri="{FF2B5EF4-FFF2-40B4-BE49-F238E27FC236}">
                    <a16:creationId xmlns:a16="http://schemas.microsoft.com/office/drawing/2014/main" id="{CB4A5826-A992-A248-AD8C-A3951A893937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10231"/>
              <a:stretch/>
            </p:blipFill>
            <p:spPr>
              <a:xfrm>
                <a:off x="193574498" y="0"/>
                <a:ext cx="1953909148" cy="21464286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242;p29">
                <a:extLst>
                  <a:ext uri="{FF2B5EF4-FFF2-40B4-BE49-F238E27FC236}">
                    <a16:creationId xmlns:a16="http://schemas.microsoft.com/office/drawing/2014/main" id="{8E13EC2F-5857-F945-8724-30E4EC52916C}"/>
                  </a:ext>
                </a:extLst>
              </p:cNvPr>
              <p:cNvSpPr txBox="1"/>
              <p:nvPr/>
            </p:nvSpPr>
            <p:spPr>
              <a:xfrm>
                <a:off x="0" y="17936683"/>
                <a:ext cx="979822684" cy="168761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US" sz="1800" dirty="0">
                    <a:solidFill>
                      <a:schemeClr val="dk1"/>
                    </a:solidFill>
                  </a:rPr>
                  <a:t>Manali Area, India (UTM 43N)</a:t>
                </a:r>
                <a:endParaRPr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37BC24-F221-7C40-9CB6-099FFB0FB6C6}"/>
                </a:ext>
              </a:extLst>
            </p:cNvPr>
            <p:cNvSpPr txBox="1"/>
            <p:nvPr/>
          </p:nvSpPr>
          <p:spPr>
            <a:xfrm>
              <a:off x="2988142" y="5375579"/>
              <a:ext cx="3324167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1600" dirty="0"/>
                <a:t>Jan 8, 2016   (TSX/TDX Desc)</a:t>
              </a:r>
            </a:p>
            <a:p>
              <a:pPr marL="342900" indent="-342900">
                <a:buAutoNum type="arabicParenR"/>
              </a:pPr>
              <a:r>
                <a:rPr lang="en-US" sz="1600" dirty="0"/>
                <a:t>Apr 15, 2017 (TSX/TDX </a:t>
              </a:r>
              <a:r>
                <a:rPr lang="en-US" sz="1600" dirty="0" err="1"/>
                <a:t>Asc</a:t>
              </a:r>
              <a:r>
                <a:rPr lang="en-US" sz="1600" dirty="0"/>
                <a:t>)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430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FIELD WORK PHOTOS (OCT 14-21, 2018)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9713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6C5DE9C-D81A-C74F-8906-A32E589AB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55" y="1483865"/>
            <a:ext cx="7515978" cy="423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23AB90-10B2-024A-9552-B128321CE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83" y="1483865"/>
            <a:ext cx="7562561" cy="4257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F36D65-6201-8042-8554-2FF3BCDA9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80" y="1376029"/>
            <a:ext cx="6331832" cy="47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892742-D2AC-2B45-BD8B-3ED1C46F6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2" y="920149"/>
            <a:ext cx="6440982" cy="5107043"/>
          </a:xfrm>
          <a:prstGeom prst="rect">
            <a:avLst/>
          </a:prstGeom>
        </p:spPr>
      </p:pic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UNCERTAINTY SOURCES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53416" y="713433"/>
            <a:ext cx="1120428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173BC57-135C-0041-BC65-4B40619FD2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/>
          <a:stretch/>
        </p:blipFill>
        <p:spPr>
          <a:xfrm>
            <a:off x="7726108" y="2059610"/>
            <a:ext cx="4303610" cy="320042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375AFCA-A5FA-724A-8B57-867AB5784DC7}"/>
              </a:ext>
            </a:extLst>
          </p:cNvPr>
          <p:cNvGrpSpPr/>
          <p:nvPr/>
        </p:nvGrpSpPr>
        <p:grpSpPr>
          <a:xfrm>
            <a:off x="885042" y="939981"/>
            <a:ext cx="6880395" cy="4995511"/>
            <a:chOff x="1310113" y="1381043"/>
            <a:chExt cx="6880395" cy="49955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751F30-9BF6-0A40-A1E0-C04CB0563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556" y="1381043"/>
              <a:ext cx="6686952" cy="49955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245FCD-424F-1D4E-AF1B-B5946003A97B}"/>
                </a:ext>
              </a:extLst>
            </p:cNvPr>
            <p:cNvSpPr txBox="1"/>
            <p:nvPr/>
          </p:nvSpPr>
          <p:spPr>
            <a:xfrm rot="5400000">
              <a:off x="730468" y="2077997"/>
              <a:ext cx="1467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January 8, 2016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DFB4C9-A88D-6142-80B8-9013E6FB1A9E}"/>
                </a:ext>
              </a:extLst>
            </p:cNvPr>
            <p:cNvSpPr txBox="1"/>
            <p:nvPr/>
          </p:nvSpPr>
          <p:spPr>
            <a:xfrm rot="5400000">
              <a:off x="4276040" y="2077996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June 8, 2017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E38437-9E04-8B4B-B351-BCC420B80463}"/>
                </a:ext>
              </a:extLst>
            </p:cNvPr>
            <p:cNvSpPr txBox="1"/>
            <p:nvPr/>
          </p:nvSpPr>
          <p:spPr>
            <a:xfrm rot="5400000">
              <a:off x="2068465" y="4963997"/>
              <a:ext cx="2252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January 8, 2016 Quad-pol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32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676452" y="144970"/>
            <a:ext cx="9775184" cy="8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600"/>
            </a:pPr>
            <a:r>
              <a:rPr lang="en-US" dirty="0"/>
              <a:t>SENSITIVITY ANALYSIS</a:t>
            </a:r>
            <a:br>
              <a:rPr lang="en-US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5327823" y="6187099"/>
            <a:ext cx="157601" cy="338554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F27BA-0E3B-AD42-B787-03059343C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64" y="5935492"/>
            <a:ext cx="1412094" cy="637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E6785B-0B1D-CA4F-BA34-15364D33F13D}"/>
              </a:ext>
            </a:extLst>
          </p:cNvPr>
          <p:cNvGrpSpPr/>
          <p:nvPr/>
        </p:nvGrpSpPr>
        <p:grpSpPr>
          <a:xfrm>
            <a:off x="9780080" y="5899709"/>
            <a:ext cx="2249638" cy="759850"/>
            <a:chOff x="9602691" y="5876436"/>
            <a:chExt cx="2249638" cy="759850"/>
          </a:xfrm>
        </p:grpSpPr>
        <p:pic>
          <p:nvPicPr>
            <p:cNvPr id="24" name="Google Shape;128;p19">
              <a:extLst>
                <a:ext uri="{FF2B5EF4-FFF2-40B4-BE49-F238E27FC236}">
                  <a16:creationId xmlns:a16="http://schemas.microsoft.com/office/drawing/2014/main" id="{2E8710B8-5618-3A47-BCAC-89963AEC4D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500" t="19018" r="61667" b="42946"/>
            <a:stretch/>
          </p:blipFill>
          <p:spPr>
            <a:xfrm>
              <a:off x="9602691" y="5915764"/>
              <a:ext cx="788422" cy="707519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EA42CF-2B52-E945-8F42-32EA40E9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1113" y="5876436"/>
              <a:ext cx="672794" cy="672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C37D39-DFD7-9B40-A4E1-5CBF2E07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97834" y="5881791"/>
              <a:ext cx="754495" cy="754495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1527A-BEEF-1947-9762-1234D58B0F38}"/>
              </a:ext>
            </a:extLst>
          </p:cNvPr>
          <p:cNvCxnSpPr>
            <a:cxnSpLocks/>
          </p:cNvCxnSpPr>
          <p:nvPr/>
        </p:nvCxnSpPr>
        <p:spPr>
          <a:xfrm>
            <a:off x="676452" y="733097"/>
            <a:ext cx="9713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C97F8-A867-AB45-B989-2D54E592E83E}"/>
              </a:ext>
            </a:extLst>
          </p:cNvPr>
          <p:cNvGrpSpPr/>
          <p:nvPr/>
        </p:nvGrpSpPr>
        <p:grpSpPr>
          <a:xfrm>
            <a:off x="2974157" y="1106517"/>
            <a:ext cx="6273445" cy="4985913"/>
            <a:chOff x="-6273445" y="-213635"/>
            <a:chExt cx="6273445" cy="49859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F8655B-8E2E-924B-A58B-265E3C258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67"/>
            <a:stretch/>
          </p:blipFill>
          <p:spPr>
            <a:xfrm>
              <a:off x="-6273445" y="-213635"/>
              <a:ext cx="6273445" cy="498591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F796F9-7BAC-C242-8F92-8E66122BD920}"/>
                </a:ext>
              </a:extLst>
            </p:cNvPr>
            <p:cNvSpPr/>
            <p:nvPr/>
          </p:nvSpPr>
          <p:spPr>
            <a:xfrm>
              <a:off x="-5544704" y="4257233"/>
              <a:ext cx="514350" cy="15968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8B6A19-8E14-9740-A49A-44D9C6D17247}"/>
              </a:ext>
            </a:extLst>
          </p:cNvPr>
          <p:cNvGrpSpPr/>
          <p:nvPr/>
        </p:nvGrpSpPr>
        <p:grpSpPr>
          <a:xfrm>
            <a:off x="1712596" y="1599975"/>
            <a:ext cx="8766808" cy="3816427"/>
            <a:chOff x="-7575237" y="16438"/>
            <a:chExt cx="8766808" cy="38164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79114A-5B29-4C44-9813-65C883D50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75237" y="16438"/>
              <a:ext cx="8766808" cy="381642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4F157C-DF60-EB47-84F5-EF70C4CCA656}"/>
                </a:ext>
              </a:extLst>
            </p:cNvPr>
            <p:cNvSpPr/>
            <p:nvPr/>
          </p:nvSpPr>
          <p:spPr>
            <a:xfrm>
              <a:off x="-2089260" y="3290738"/>
              <a:ext cx="378394" cy="159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D0A14B-51EE-6642-9A08-0840AC704076}"/>
              </a:ext>
            </a:extLst>
          </p:cNvPr>
          <p:cNvGrpSpPr/>
          <p:nvPr/>
        </p:nvGrpSpPr>
        <p:grpSpPr>
          <a:xfrm>
            <a:off x="1878885" y="1179443"/>
            <a:ext cx="8029167" cy="4840060"/>
            <a:chOff x="10210648" y="8566117"/>
            <a:chExt cx="8029167" cy="48400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CF5ED6-C5F1-834F-BB40-B13CBABA7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648" y="8566117"/>
              <a:ext cx="8029167" cy="484006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D10D70-E972-1A44-B4CD-93B41014B99E}"/>
                </a:ext>
              </a:extLst>
            </p:cNvPr>
            <p:cNvSpPr/>
            <p:nvPr/>
          </p:nvSpPr>
          <p:spPr>
            <a:xfrm>
              <a:off x="14957981" y="12807544"/>
              <a:ext cx="514350" cy="15968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9047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ITC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TC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1034</Words>
  <Application>Microsoft Macintosh PowerPoint</Application>
  <PresentationFormat>Widescreen</PresentationFormat>
  <Paragraphs>338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 Narrow</vt:lpstr>
      <vt:lpstr>Cambria Math</vt:lpstr>
      <vt:lpstr>Noto Sans Symbols</vt:lpstr>
      <vt:lpstr>Garamond</vt:lpstr>
      <vt:lpstr>Wingdings</vt:lpstr>
      <vt:lpstr>Arial</vt:lpstr>
      <vt:lpstr>1_ITC</vt:lpstr>
      <vt:lpstr>2_ITC</vt:lpstr>
      <vt:lpstr>PowerPoint Presentation</vt:lpstr>
      <vt:lpstr>INTRODUCTION </vt:lpstr>
      <vt:lpstr>SAR &amp; SNOW </vt:lpstr>
      <vt:lpstr>RESEARCH OBJECTIVE </vt:lpstr>
      <vt:lpstr>METHODOLOGY </vt:lpstr>
      <vt:lpstr>STUDY AREA &amp; DATA </vt:lpstr>
      <vt:lpstr>FIELD WORK PHOTOS (OCT 14-21, 2018) </vt:lpstr>
      <vt:lpstr>UNCERTAINTY SOURCES </vt:lpstr>
      <vt:lpstr>SENSITIVITY ANALYSIS </vt:lpstr>
      <vt:lpstr>DEM ERROR ANALYSIS </vt:lpstr>
      <vt:lpstr>RESULTS </vt:lpstr>
      <vt:lpstr>CONCLUSION </vt:lpstr>
      <vt:lpstr>MORE FIELD PHOTOS (OCT 14-21, 2018) </vt:lpstr>
      <vt:lpstr>RELATED PUBLICATIONS </vt:lpstr>
      <vt:lpstr>PowerPoint Presentation</vt:lpstr>
      <vt:lpstr>FORMULAS &amp; MODELS (I) </vt:lpstr>
      <vt:lpstr>FORMULAS &amp; MODELS (II) </vt:lpstr>
      <vt:lpstr>FORMULAS &amp; MODELS (III) </vt:lpstr>
      <vt:lpstr>SINC &amp; SINC INVERSE </vt:lpstr>
      <vt:lpstr>AVAILABLE DATASETS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Sayantan Majumdar</dc:creator>
  <cp:lastModifiedBy>Microsoft Office User</cp:lastModifiedBy>
  <cp:revision>384</cp:revision>
  <dcterms:modified xsi:type="dcterms:W3CDTF">2019-09-20T23:03:09Z</dcterms:modified>
</cp:coreProperties>
</file>