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61" r:id="rId3"/>
    <p:sldId id="258" r:id="rId4"/>
    <p:sldId id="262" r:id="rId5"/>
    <p:sldId id="263" r:id="rId6"/>
    <p:sldId id="274" r:id="rId7"/>
    <p:sldId id="273" r:id="rId8"/>
    <p:sldId id="267" r:id="rId9"/>
    <p:sldId id="264" r:id="rId10"/>
    <p:sldId id="270" r:id="rId11"/>
    <p:sldId id="275" r:id="rId12"/>
    <p:sldId id="265" r:id="rId13"/>
    <p:sldId id="272" r:id="rId14"/>
    <p:sldId id="276" r:id="rId15"/>
    <p:sldId id="283" r:id="rId16"/>
    <p:sldId id="290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415" autoAdjust="0"/>
    <p:restoredTop sz="82807" autoAdjust="0"/>
  </p:normalViewPr>
  <p:slideViewPr>
    <p:cSldViewPr snapToGrid="0" snapToObjects="1">
      <p:cViewPr varScale="1">
        <p:scale>
          <a:sx n="99" d="100"/>
          <a:sy n="99" d="100"/>
        </p:scale>
        <p:origin x="232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56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F58F9-AC97-9042-8930-47E7E8E5482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B05788-77A1-3047-AE31-77EB1E6502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72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6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77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32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86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C3317AD-A99D-BB42-8FF5-308184A45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89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567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16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94AF37D-D037-004B-879B-84C9A504E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17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93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60C69A3-5D56-3C4C-A3B4-A3A80F472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7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A6A2247-1C1B-0C43-97E3-53FB60D79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18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4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B936F00-6490-4C44-962C-C2C9404333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4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4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40324F0-8AD3-0C42-B4EE-BFDD5E5641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85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B05788-77A1-3047-AE31-77EB1E6502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75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50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5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59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4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7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8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52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55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0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162FA-745B-4C49-B655-608D9473EE72}" type="datetimeFigureOut">
              <a:rPr lang="en-US" smtClean="0"/>
              <a:t>10/14/19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8AB60-B515-A34B-89FF-0972130D9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514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Tim.Redfield@NGU.NO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Morgan.Ganerod@NGU.NO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alvar.braathen@geo.uio.no" TargetMode="External"/><Relationship Id="rId5" Type="http://schemas.openxmlformats.org/officeDocument/2006/relationships/hyperlink" Target="mailto:sparcher@gmav.unomaha.edu" TargetMode="External"/><Relationship Id="rId4" Type="http://schemas.openxmlformats.org/officeDocument/2006/relationships/hyperlink" Target="mailto:harmon_maher@unomaha.edu" TargetMode="External"/><Relationship Id="rId9" Type="http://schemas.openxmlformats.org/officeDocument/2006/relationships/hyperlink" Target="mailto:per.t.osmundsen@ntnu.n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3" Type="http://schemas.openxmlformats.org/officeDocument/2006/relationships/image" Target="../media/image31.png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D9ECF7-0E00-1944-B31C-33EAD8ACA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33585"/>
            <a:ext cx="9124945" cy="6051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4854B4-3B26-8948-A0EA-03CBB03196F5}"/>
              </a:ext>
            </a:extLst>
          </p:cNvPr>
          <p:cNvSpPr txBox="1"/>
          <p:nvPr/>
        </p:nvSpPr>
        <p:spPr>
          <a:xfrm>
            <a:off x="677627" y="4020327"/>
            <a:ext cx="85580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FF00"/>
                </a:solidFill>
                <a:latin typeface="Helvetica" pitchFamily="2" charset="0"/>
              </a:rPr>
              <a:t>Talk organization</a:t>
            </a:r>
          </a:p>
          <a:p>
            <a:r>
              <a:rPr lang="en-US" sz="2200" dirty="0">
                <a:solidFill>
                  <a:srgbClr val="FFFF00"/>
                </a:solidFill>
                <a:latin typeface="Helvetica" pitchFamily="2" charset="0"/>
              </a:rPr>
              <a:t>- Svalbard’s Late Silurian to Early Devonian plate setting</a:t>
            </a:r>
          </a:p>
          <a:p>
            <a:r>
              <a:rPr lang="en-US" sz="2200" dirty="0">
                <a:solidFill>
                  <a:srgbClr val="FFFF00"/>
                </a:solidFill>
                <a:latin typeface="Helvetica" pitchFamily="2" charset="0"/>
              </a:rPr>
              <a:t>- </a:t>
            </a:r>
            <a:r>
              <a:rPr lang="en-US" sz="2200" dirty="0" err="1">
                <a:solidFill>
                  <a:srgbClr val="FFFF00"/>
                </a:solidFill>
                <a:latin typeface="Helvetica" pitchFamily="2" charset="0"/>
              </a:rPr>
              <a:t>Keiserhjelmen</a:t>
            </a:r>
            <a:r>
              <a:rPr lang="en-US" sz="2200" dirty="0">
                <a:solidFill>
                  <a:srgbClr val="FFFF00"/>
                </a:solidFill>
                <a:latin typeface="Helvetica" pitchFamily="2" charset="0"/>
              </a:rPr>
              <a:t> Detachment’s location and geologic context.</a:t>
            </a:r>
          </a:p>
          <a:p>
            <a:r>
              <a:rPr lang="en-US" sz="2200" dirty="0">
                <a:solidFill>
                  <a:srgbClr val="FFFF00"/>
                </a:solidFill>
                <a:latin typeface="Helvetica" pitchFamily="2" charset="0"/>
              </a:rPr>
              <a:t>- Ascend through the detachment in outcrop and thin section. </a:t>
            </a:r>
          </a:p>
          <a:p>
            <a:r>
              <a:rPr lang="en-US" sz="2200" dirty="0">
                <a:solidFill>
                  <a:srgbClr val="FFFF00"/>
                </a:solidFill>
                <a:latin typeface="Helvetica" pitchFamily="2" charset="0"/>
              </a:rPr>
              <a:t>- Conclusions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86325-415B-9848-A6B1-BD23ECB8E7E5}"/>
              </a:ext>
            </a:extLst>
          </p:cNvPr>
          <p:cNvSpPr txBox="1"/>
          <p:nvPr/>
        </p:nvSpPr>
        <p:spPr>
          <a:xfrm>
            <a:off x="-73615" y="0"/>
            <a:ext cx="919856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Helvetica" pitchFamily="2" charset="0"/>
              </a:rPr>
              <a:t>Keiserhjelmen</a:t>
            </a:r>
            <a:r>
              <a:rPr lang="en-US" sz="2800" b="1" dirty="0">
                <a:latin typeface="Helvetica" pitchFamily="2" charset="0"/>
              </a:rPr>
              <a:t> Detachment fault rock development, NW Spitsbergen</a:t>
            </a:r>
            <a:endParaRPr lang="en-US" dirty="0"/>
          </a:p>
          <a:p>
            <a:pPr algn="ctr"/>
            <a:r>
              <a:rPr lang="en-US" sz="1200" dirty="0">
                <a:latin typeface="Helvetica" pitchFamily="2" charset="0"/>
              </a:rPr>
              <a:t>Harmon Maher, Sara </a:t>
            </a:r>
            <a:r>
              <a:rPr lang="en-US" sz="1200" dirty="0" err="1">
                <a:latin typeface="Helvetica" pitchFamily="2" charset="0"/>
              </a:rPr>
              <a:t>Parcher</a:t>
            </a:r>
            <a:r>
              <a:rPr lang="en-US" sz="1200" dirty="0">
                <a:latin typeface="Helvetica" pitchFamily="2" charset="0"/>
              </a:rPr>
              <a:t>, Alvar Braathen, Morgan </a:t>
            </a:r>
            <a:r>
              <a:rPr lang="en-US" sz="1200" dirty="0" err="1">
                <a:latin typeface="Helvetica" pitchFamily="2" charset="0"/>
              </a:rPr>
              <a:t>Ganerød</a:t>
            </a:r>
            <a:r>
              <a:rPr lang="en-US" sz="1200" dirty="0">
                <a:latin typeface="Helvetica" pitchFamily="2" charset="0"/>
              </a:rPr>
              <a:t>, Per </a:t>
            </a:r>
            <a:r>
              <a:rPr lang="en-US" sz="1200" dirty="0" err="1">
                <a:latin typeface="Helvetica" pitchFamily="2" charset="0"/>
              </a:rPr>
              <a:t>Terje</a:t>
            </a:r>
            <a:r>
              <a:rPr lang="en-US" sz="1200" dirty="0">
                <a:latin typeface="Helvetica" pitchFamily="2" charset="0"/>
              </a:rPr>
              <a:t> </a:t>
            </a:r>
            <a:r>
              <a:rPr lang="en-US" sz="1200" dirty="0" err="1">
                <a:latin typeface="Helvetica" pitchFamily="2" charset="0"/>
              </a:rPr>
              <a:t>Osmundsen</a:t>
            </a:r>
            <a:r>
              <a:rPr lang="en-US" sz="1200" dirty="0">
                <a:latin typeface="Helvetica" pitchFamily="2" charset="0"/>
              </a:rPr>
              <a:t>, Tim Redfield </a:t>
            </a:r>
            <a:endParaRPr lang="en-US" sz="1200" u="sng" dirty="0">
              <a:latin typeface="Helvetica" pitchFamily="2" charset="0"/>
              <a:hlinkClick r:id="rId4"/>
            </a:endParaRPr>
          </a:p>
          <a:p>
            <a:pPr algn="ctr"/>
            <a:r>
              <a:rPr lang="en-US" sz="1200" u="sng" dirty="0">
                <a:latin typeface="Helvetica" pitchFamily="2" charset="0"/>
                <a:hlinkClick r:id="rId4"/>
              </a:rPr>
              <a:t>harmon_maher@unomaha.edu</a:t>
            </a:r>
            <a:r>
              <a:rPr lang="en-US" sz="1200" dirty="0">
                <a:latin typeface="Helvetica" pitchFamily="2" charset="0"/>
              </a:rPr>
              <a:t>, </a:t>
            </a:r>
            <a:r>
              <a:rPr lang="en-US" sz="1200" u="sng" dirty="0">
                <a:latin typeface="Helvetica" pitchFamily="2" charset="0"/>
                <a:hlinkClick r:id="rId5"/>
              </a:rPr>
              <a:t>sparcher@gmav.unomaha.edu</a:t>
            </a:r>
            <a:r>
              <a:rPr lang="en-US" sz="1200" dirty="0">
                <a:latin typeface="Helvetica" pitchFamily="2" charset="0"/>
              </a:rPr>
              <a:t>, Dept. of Geography &amp; Geology, Univ. of Nebraska at Omaha</a:t>
            </a:r>
          </a:p>
          <a:p>
            <a:pPr algn="ctr"/>
            <a:r>
              <a:rPr lang="en-US" sz="1200" u="sng" dirty="0">
                <a:latin typeface="Helvetica" pitchFamily="2" charset="0"/>
                <a:hlinkClick r:id="rId6"/>
              </a:rPr>
              <a:t>alvar.braathen@geo.uio.no</a:t>
            </a:r>
            <a:r>
              <a:rPr lang="en-US" sz="1200" u="sng" dirty="0">
                <a:latin typeface="Helvetica" pitchFamily="2" charset="0"/>
              </a:rPr>
              <a:t>, </a:t>
            </a:r>
            <a:r>
              <a:rPr lang="en-US" sz="1200" dirty="0">
                <a:latin typeface="Helvetica" pitchFamily="2" charset="0"/>
              </a:rPr>
              <a:t>Department of Geoscience, University of Oslo, N-0316 Oslo, Norway</a:t>
            </a:r>
          </a:p>
          <a:p>
            <a:pPr algn="ctr"/>
            <a:r>
              <a:rPr lang="en-US" sz="1200" u="sng" dirty="0">
                <a:latin typeface="Helvetica" pitchFamily="2" charset="0"/>
                <a:hlinkClick r:id="rId7"/>
              </a:rPr>
              <a:t>Morgan.Ganerod@NGU.NO</a:t>
            </a:r>
            <a:r>
              <a:rPr lang="en-US" sz="1200" dirty="0">
                <a:latin typeface="Helvetica" pitchFamily="2" charset="0"/>
              </a:rPr>
              <a:t>  </a:t>
            </a:r>
            <a:r>
              <a:rPr lang="en-US" sz="1200" u="sng" dirty="0">
                <a:latin typeface="Helvetica" pitchFamily="2" charset="0"/>
                <a:hlinkClick r:id="rId8"/>
              </a:rPr>
              <a:t>Tim.Redfield@NGU.NO</a:t>
            </a:r>
            <a:r>
              <a:rPr lang="en-US" sz="1200" u="sng" dirty="0">
                <a:latin typeface="Helvetica" pitchFamily="2" charset="0"/>
              </a:rPr>
              <a:t>, </a:t>
            </a:r>
            <a:r>
              <a:rPr lang="en-US" sz="1200" dirty="0">
                <a:latin typeface="Helvetica" pitchFamily="2" charset="0"/>
              </a:rPr>
              <a:t>Geological Survey of Norway, </a:t>
            </a:r>
            <a:r>
              <a:rPr lang="en-US" sz="1200" dirty="0" err="1">
                <a:latin typeface="Helvetica" pitchFamily="2" charset="0"/>
              </a:rPr>
              <a:t>Tromsø</a:t>
            </a:r>
            <a:r>
              <a:rPr lang="en-US" sz="1200" dirty="0">
                <a:latin typeface="Helvetica" pitchFamily="2" charset="0"/>
              </a:rPr>
              <a:t>, N-7491, Norway</a:t>
            </a:r>
          </a:p>
          <a:p>
            <a:pPr algn="ctr"/>
            <a:r>
              <a:rPr lang="en-US" sz="1200" u="sng" dirty="0">
                <a:latin typeface="Helvetica" pitchFamily="2" charset="0"/>
                <a:hlinkClick r:id="rId9"/>
              </a:rPr>
              <a:t>per.t.osmundsen@ntnu.no</a:t>
            </a:r>
            <a:r>
              <a:rPr lang="en-US" sz="1200" u="sng" dirty="0">
                <a:latin typeface="Helvetica" pitchFamily="2" charset="0"/>
              </a:rPr>
              <a:t>, </a:t>
            </a:r>
            <a:r>
              <a:rPr lang="en-US" sz="1200" dirty="0">
                <a:latin typeface="Helvetica" pitchFamily="2" charset="0"/>
              </a:rPr>
              <a:t>Dept.  of Geoscience &amp; Petroleum, Norwegian University of </a:t>
            </a:r>
            <a:r>
              <a:rPr lang="en-US" sz="1400" dirty="0">
                <a:latin typeface="Helvetica" pitchFamily="2" charset="0"/>
              </a:rPr>
              <a:t>Science &amp; Technology (NTNU), 7491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7A78C-32C1-0542-9565-CD139877EC86}"/>
              </a:ext>
            </a:extLst>
          </p:cNvPr>
          <p:cNvSpPr txBox="1"/>
          <p:nvPr/>
        </p:nvSpPr>
        <p:spPr>
          <a:xfrm>
            <a:off x="-168817" y="2620514"/>
            <a:ext cx="261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Helvetica" pitchFamily="2" charset="0"/>
              </a:rPr>
              <a:t>Devonian strata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85EC0E-A387-9D48-903E-A8E34198421D}"/>
              </a:ext>
            </a:extLst>
          </p:cNvPr>
          <p:cNvSpPr txBox="1"/>
          <p:nvPr/>
        </p:nvSpPr>
        <p:spPr>
          <a:xfrm>
            <a:off x="2809203" y="1933469"/>
            <a:ext cx="3525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Caledonian migmatites and late granites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5130985-4780-B04C-B225-4EE407B3F288}"/>
              </a:ext>
            </a:extLst>
          </p:cNvPr>
          <p:cNvSpPr/>
          <p:nvPr/>
        </p:nvSpPr>
        <p:spPr>
          <a:xfrm>
            <a:off x="2254101" y="2609850"/>
            <a:ext cx="6818811" cy="130873"/>
          </a:xfrm>
          <a:custGeom>
            <a:avLst/>
            <a:gdLst>
              <a:gd name="connsiteX0" fmla="*/ 0 w 7452096"/>
              <a:gd name="connsiteY0" fmla="*/ 105115 h 130873"/>
              <a:gd name="connsiteX1" fmla="*/ 798490 w 7452096"/>
              <a:gd name="connsiteY1" fmla="*/ 130873 h 130873"/>
              <a:gd name="connsiteX2" fmla="*/ 1841679 w 7452096"/>
              <a:gd name="connsiteY2" fmla="*/ 105115 h 130873"/>
              <a:gd name="connsiteX3" fmla="*/ 2743200 w 7452096"/>
              <a:gd name="connsiteY3" fmla="*/ 79357 h 130873"/>
              <a:gd name="connsiteX4" fmla="*/ 3786389 w 7452096"/>
              <a:gd name="connsiteY4" fmla="*/ 66479 h 130873"/>
              <a:gd name="connsiteX5" fmla="*/ 4443211 w 7452096"/>
              <a:gd name="connsiteY5" fmla="*/ 40721 h 130873"/>
              <a:gd name="connsiteX6" fmla="*/ 5331854 w 7452096"/>
              <a:gd name="connsiteY6" fmla="*/ 53600 h 130873"/>
              <a:gd name="connsiteX7" fmla="*/ 7212169 w 7452096"/>
              <a:gd name="connsiteY7" fmla="*/ 2084 h 130873"/>
              <a:gd name="connsiteX8" fmla="*/ 7366716 w 7452096"/>
              <a:gd name="connsiteY8" fmla="*/ 14963 h 13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52096" h="130873">
                <a:moveTo>
                  <a:pt x="0" y="105115"/>
                </a:moveTo>
                <a:cubicBezTo>
                  <a:pt x="245772" y="117994"/>
                  <a:pt x="491544" y="130873"/>
                  <a:pt x="798490" y="130873"/>
                </a:cubicBezTo>
                <a:cubicBezTo>
                  <a:pt x="1105436" y="130873"/>
                  <a:pt x="1841679" y="105115"/>
                  <a:pt x="1841679" y="105115"/>
                </a:cubicBezTo>
                <a:lnTo>
                  <a:pt x="2743200" y="79357"/>
                </a:lnTo>
                <a:lnTo>
                  <a:pt x="3786389" y="66479"/>
                </a:lnTo>
                <a:cubicBezTo>
                  <a:pt x="4069724" y="60040"/>
                  <a:pt x="4443211" y="40721"/>
                  <a:pt x="4443211" y="40721"/>
                </a:cubicBezTo>
                <a:cubicBezTo>
                  <a:pt x="4700788" y="38575"/>
                  <a:pt x="4870361" y="60039"/>
                  <a:pt x="5331854" y="53600"/>
                </a:cubicBezTo>
                <a:cubicBezTo>
                  <a:pt x="5793347" y="47161"/>
                  <a:pt x="6873025" y="8523"/>
                  <a:pt x="7212169" y="2084"/>
                </a:cubicBezTo>
                <a:cubicBezTo>
                  <a:pt x="7551313" y="-4355"/>
                  <a:pt x="7459014" y="5304"/>
                  <a:pt x="7366716" y="14963"/>
                </a:cubicBezTo>
              </a:path>
            </a:pathLst>
          </a:custGeom>
          <a:noFill/>
          <a:ln w="76200">
            <a:solidFill>
              <a:srgbClr val="FFFF00">
                <a:alpha val="64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13DDBF-A42D-8B42-B2E6-6C3CB7315FBD}"/>
              </a:ext>
            </a:extLst>
          </p:cNvPr>
          <p:cNvSpPr txBox="1"/>
          <p:nvPr/>
        </p:nvSpPr>
        <p:spPr>
          <a:xfrm>
            <a:off x="5467530" y="2468342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chemeClr val="bg1"/>
                </a:solidFill>
                <a:latin typeface="Helvetica" pitchFamily="2" charset="0"/>
              </a:rPr>
              <a:t>Keiserhjelmen</a:t>
            </a:r>
            <a:r>
              <a:rPr lang="en-US" b="1" i="1" dirty="0">
                <a:solidFill>
                  <a:schemeClr val="bg1"/>
                </a:solidFill>
                <a:latin typeface="Helvetica" pitchFamily="2" charset="0"/>
              </a:rPr>
              <a:t> detachment</a:t>
            </a:r>
          </a:p>
        </p:txBody>
      </p:sp>
    </p:spTree>
    <p:extLst>
      <p:ext uri="{BB962C8B-B14F-4D97-AF65-F5344CB8AC3E}">
        <p14:creationId xmlns:p14="http://schemas.microsoft.com/office/powerpoint/2010/main" val="13218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08458E-A955-4346-AA70-AD3D00619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717"/>
            <a:ext cx="9128479" cy="59500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5ED44-A893-AA43-955F-D7C7B4242061}"/>
              </a:ext>
            </a:extLst>
          </p:cNvPr>
          <p:cNvSpPr txBox="1"/>
          <p:nvPr/>
        </p:nvSpPr>
        <p:spPr>
          <a:xfrm>
            <a:off x="167425" y="6065949"/>
            <a:ext cx="5695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Granitic sheets dismembered within the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mylonite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 shore of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Liefdefjorden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C8383-BFE1-4DCC-9A6A-4B2E437B3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918" y="5631604"/>
            <a:ext cx="2519082" cy="122639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D4D0D42-CAC5-4E5D-BF5D-7FC9BD7FD6AB}"/>
              </a:ext>
            </a:extLst>
          </p:cNvPr>
          <p:cNvCxnSpPr/>
          <p:nvPr/>
        </p:nvCxnSpPr>
        <p:spPr>
          <a:xfrm flipV="1">
            <a:off x="7978588" y="6167718"/>
            <a:ext cx="188259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7233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69EA0A-1AB9-F24A-985E-56A89376C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5177307" cy="68208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D2DB67-8C78-5B4B-8541-A9C4BDEF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7306" y="0"/>
            <a:ext cx="3966694" cy="569576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1AD8AE-D155-FB40-8095-6F60B94652DF}"/>
              </a:ext>
            </a:extLst>
          </p:cNvPr>
          <p:cNvSpPr txBox="1"/>
          <p:nvPr/>
        </p:nvSpPr>
        <p:spPr>
          <a:xfrm>
            <a:off x="5280338" y="5695766"/>
            <a:ext cx="3863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Lineated late kinematic granite with composite surfaces &amp; elongation lineation near base of shear zone, W side of </a:t>
            </a:r>
            <a:r>
              <a:rPr lang="en-US" dirty="0" err="1">
                <a:solidFill>
                  <a:srgbClr val="FFFF00"/>
                </a:solidFill>
                <a:latin typeface="Helvetica" pitchFamily="2" charset="0"/>
              </a:rPr>
              <a:t>Raudfjorden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93934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EAB3F1-CDB4-6E43-B4A4-1198B899D26C}"/>
              </a:ext>
            </a:extLst>
          </p:cNvPr>
          <p:cNvCxnSpPr/>
          <p:nvPr/>
        </p:nvCxnSpPr>
        <p:spPr>
          <a:xfrm flipV="1">
            <a:off x="1266961" y="604068"/>
            <a:ext cx="231639" cy="3611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C6ED796-7D72-9D4A-A24F-AD9E156A2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2" y="29434"/>
            <a:ext cx="2245634" cy="1093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A2B770-0E3E-8D4A-B026-E5B5A1D4B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2165"/>
            <a:ext cx="9144000" cy="538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A2E3BF-DA39-5848-BC1C-751F0B6AE084}"/>
              </a:ext>
            </a:extLst>
          </p:cNvPr>
          <p:cNvSpPr txBox="1"/>
          <p:nvPr/>
        </p:nvSpPr>
        <p:spPr>
          <a:xfrm>
            <a:off x="5396627" y="0"/>
            <a:ext cx="381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Folded foliated </a:t>
            </a:r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cataclasite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, E limb of </a:t>
            </a:r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Liefdefjorden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antiform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, top of detachment, looking 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DBC34F-E9A0-CA40-81E9-46C84A9E59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366" y="1715210"/>
            <a:ext cx="5444229" cy="516067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1AA856-2A4D-224F-921C-66FCA8834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434"/>
            <a:ext cx="5461400" cy="343865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A398AA-6A8E-CC48-8F29-8E4F54185EAB}"/>
              </a:ext>
            </a:extLst>
          </p:cNvPr>
          <p:cNvSpPr txBox="1"/>
          <p:nvPr/>
        </p:nvSpPr>
        <p:spPr>
          <a:xfrm>
            <a:off x="4056195" y="414818"/>
            <a:ext cx="1340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pitchFamily="2" charset="0"/>
              </a:rPr>
              <a:t>Devonian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Helvetica" pitchFamily="2" charset="0"/>
              </a:rPr>
              <a:t>clastics</a:t>
            </a:r>
            <a:endParaRPr lang="en-US" sz="20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9EFDB7F6-8604-BC4D-B4E2-ABF8897E862E}"/>
              </a:ext>
            </a:extLst>
          </p:cNvPr>
          <p:cNvSpPr/>
          <p:nvPr/>
        </p:nvSpPr>
        <p:spPr>
          <a:xfrm>
            <a:off x="2555227" y="189823"/>
            <a:ext cx="2918294" cy="1986707"/>
          </a:xfrm>
          <a:custGeom>
            <a:avLst/>
            <a:gdLst>
              <a:gd name="connsiteX0" fmla="*/ 2918294 w 2918294"/>
              <a:gd name="connsiteY0" fmla="*/ 3360 h 1986707"/>
              <a:gd name="connsiteX1" fmla="*/ 1347072 w 2918294"/>
              <a:gd name="connsiteY1" fmla="*/ 41997 h 1986707"/>
              <a:gd name="connsiteX2" fmla="*/ 187973 w 2918294"/>
              <a:gd name="connsiteY2" fmla="*/ 299574 h 1986707"/>
              <a:gd name="connsiteX3" fmla="*/ 46305 w 2918294"/>
              <a:gd name="connsiteY3" fmla="*/ 840487 h 1986707"/>
              <a:gd name="connsiteX4" fmla="*/ 651612 w 2918294"/>
              <a:gd name="connsiteY4" fmla="*/ 1986707 h 198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8294" h="1986707">
                <a:moveTo>
                  <a:pt x="2918294" y="3360"/>
                </a:moveTo>
                <a:cubicBezTo>
                  <a:pt x="2360209" y="-2006"/>
                  <a:pt x="1802125" y="-7372"/>
                  <a:pt x="1347072" y="41997"/>
                </a:cubicBezTo>
                <a:cubicBezTo>
                  <a:pt x="892018" y="91366"/>
                  <a:pt x="404767" y="166492"/>
                  <a:pt x="187973" y="299574"/>
                </a:cubicBezTo>
                <a:cubicBezTo>
                  <a:pt x="-28821" y="432656"/>
                  <a:pt x="-30968" y="559298"/>
                  <a:pt x="46305" y="840487"/>
                </a:cubicBezTo>
                <a:cubicBezTo>
                  <a:pt x="123578" y="1121676"/>
                  <a:pt x="387595" y="1554191"/>
                  <a:pt x="651612" y="1986707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67CC72FD-3879-FD4A-8CB2-F2FFA0CF5FA0}"/>
              </a:ext>
            </a:extLst>
          </p:cNvPr>
          <p:cNvSpPr/>
          <p:nvPr/>
        </p:nvSpPr>
        <p:spPr>
          <a:xfrm>
            <a:off x="3717366" y="604068"/>
            <a:ext cx="390995" cy="851245"/>
          </a:xfrm>
          <a:custGeom>
            <a:avLst/>
            <a:gdLst>
              <a:gd name="connsiteX0" fmla="*/ 390995 w 390995"/>
              <a:gd name="connsiteY0" fmla="*/ 1239 h 851245"/>
              <a:gd name="connsiteX1" fmla="*/ 94780 w 390995"/>
              <a:gd name="connsiteY1" fmla="*/ 78512 h 851245"/>
              <a:gd name="connsiteX2" fmla="*/ 17507 w 390995"/>
              <a:gd name="connsiteY2" fmla="*/ 503515 h 851245"/>
              <a:gd name="connsiteX3" fmla="*/ 390995 w 390995"/>
              <a:gd name="connsiteY3" fmla="*/ 851245 h 85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0995" h="851245">
                <a:moveTo>
                  <a:pt x="390995" y="1239"/>
                </a:moveTo>
                <a:cubicBezTo>
                  <a:pt x="274011" y="-1981"/>
                  <a:pt x="157028" y="-5201"/>
                  <a:pt x="94780" y="78512"/>
                </a:cubicBezTo>
                <a:cubicBezTo>
                  <a:pt x="32532" y="162225"/>
                  <a:pt x="-31862" y="374726"/>
                  <a:pt x="17507" y="503515"/>
                </a:cubicBezTo>
                <a:cubicBezTo>
                  <a:pt x="66876" y="632304"/>
                  <a:pt x="228935" y="741774"/>
                  <a:pt x="390995" y="851245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15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A034CE-AE55-BC45-BD4B-CE056B1F3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" y="-1"/>
            <a:ext cx="9141238" cy="667125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CBCEAB-F7CB-3846-8400-9A1F9BC5C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661" y="0"/>
            <a:ext cx="3657339" cy="6671256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8BEAA0-64A6-4EA3-BA1B-450CE7E50997}"/>
              </a:ext>
            </a:extLst>
          </p:cNvPr>
          <p:cNvSpPr txBox="1"/>
          <p:nvPr/>
        </p:nvSpPr>
        <p:spPr>
          <a:xfrm>
            <a:off x="143431" y="6001553"/>
            <a:ext cx="4944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Polished fault surface and </a:t>
            </a:r>
            <a:r>
              <a:rPr lang="en-US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pseudotachylite</a:t>
            </a:r>
            <a:r>
              <a:rPr lang="en-US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top of shear zone, SW </a:t>
            </a:r>
            <a:r>
              <a:rPr lang="en-US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Raudfjorden</a:t>
            </a:r>
            <a:endParaRPr lang="en-US" b="1" dirty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CCDADC-C45C-4E28-856C-0506F57FF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73" y="44382"/>
            <a:ext cx="2486796" cy="1210677"/>
          </a:xfrm>
          <a:prstGeom prst="rect">
            <a:avLst/>
          </a:prstGeom>
          <a:noFill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2BFAF9-30FD-4865-8389-479E713E0CFC}"/>
              </a:ext>
            </a:extLst>
          </p:cNvPr>
          <p:cNvCxnSpPr/>
          <p:nvPr/>
        </p:nvCxnSpPr>
        <p:spPr>
          <a:xfrm flipV="1">
            <a:off x="286871" y="582706"/>
            <a:ext cx="286870" cy="9144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218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11AFC-4D52-734B-B16D-9F02967F8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3401" cy="5460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E55A4C-447E-444A-BFF5-6FB739AE0910}"/>
              </a:ext>
            </a:extLst>
          </p:cNvPr>
          <p:cNvSpPr txBox="1"/>
          <p:nvPr/>
        </p:nvSpPr>
        <p:spPr>
          <a:xfrm>
            <a:off x="171450" y="5763986"/>
            <a:ext cx="8727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Devonian coarse conglomerate (light green) deformed within and on top of dark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cataclasites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at very top of the detachment, W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Raudfjorden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184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766DC29-2452-9441-838D-DC163AB10CCC}"/>
              </a:ext>
            </a:extLst>
          </p:cNvPr>
          <p:cNvSpPr txBox="1"/>
          <p:nvPr/>
        </p:nvSpPr>
        <p:spPr>
          <a:xfrm>
            <a:off x="677432" y="5957704"/>
            <a:ext cx="78641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quartz grain size and structures from top to bottom from the SW </a:t>
            </a:r>
            <a:r>
              <a:rPr lang="en-US" sz="2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Raudfjorden</a:t>
            </a:r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transect, all at same scale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3A2E57-7453-5F4B-A1A3-AEA519088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082603" cy="30619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116A5-E43D-444A-A5DD-2BDA24E3A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54" y="0"/>
            <a:ext cx="4056845" cy="3042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ECC66B-EA6F-D44B-BC66-C871DF52D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" y="1994616"/>
            <a:ext cx="4082603" cy="30619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8B1571-7A68-4E46-8FB5-19A1E664F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7388" y="1907683"/>
            <a:ext cx="4056845" cy="3042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520EF-D672-B84D-B620-DE746D9368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2" y="3872974"/>
            <a:ext cx="4082603" cy="3061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421AD8-8083-A743-840B-3ED106E7B4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432" y="3898810"/>
            <a:ext cx="4078288" cy="3058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906819-EF02-A24C-A1BF-0168A759A128}"/>
              </a:ext>
            </a:extLst>
          </p:cNvPr>
          <p:cNvSpPr txBox="1"/>
          <p:nvPr/>
        </p:nvSpPr>
        <p:spPr>
          <a:xfrm>
            <a:off x="3844933" y="504703"/>
            <a:ext cx="1479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of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9C9D7E-2715-CF44-B877-8D5F4AC328DC}"/>
              </a:ext>
            </a:extLst>
          </p:cNvPr>
          <p:cNvSpPr txBox="1"/>
          <p:nvPr/>
        </p:nvSpPr>
        <p:spPr>
          <a:xfrm>
            <a:off x="3844933" y="3078475"/>
            <a:ext cx="1479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of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2C2A21-2FD8-A342-83FD-0F96AD33D61D}"/>
              </a:ext>
            </a:extLst>
          </p:cNvPr>
          <p:cNvSpPr txBox="1"/>
          <p:nvPr/>
        </p:nvSpPr>
        <p:spPr>
          <a:xfrm>
            <a:off x="3867383" y="4680508"/>
            <a:ext cx="1479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of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</a:p>
        </p:txBody>
      </p:sp>
    </p:spTree>
    <p:extLst>
      <p:ext uri="{BB962C8B-B14F-4D97-AF65-F5344CB8AC3E}">
        <p14:creationId xmlns:p14="http://schemas.microsoft.com/office/powerpoint/2010/main" val="345847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6A4C0-460C-A842-831F-B0DB6128D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4272197" cy="3204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DD8118-2F2F-F148-ABA6-EB692F5022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803" y="0"/>
            <a:ext cx="4272197" cy="32041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6B9052-F2DB-1E4E-B9D6-C5DA9F5F1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742605"/>
            <a:ext cx="4257207" cy="319290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17E08-9920-0747-A473-3F6F470EB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6805" y="1742605"/>
            <a:ext cx="4277195" cy="32078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56CF3C-BD12-4748-937A-BB5B3574F3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6805" y="3650105"/>
            <a:ext cx="4277195" cy="320789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79193-638B-D34C-8A6C-B1F56EC461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65095"/>
            <a:ext cx="4257206" cy="319290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885412-2494-C144-86EE-18A8F77600FB}"/>
              </a:ext>
            </a:extLst>
          </p:cNvPr>
          <p:cNvSpPr txBox="1"/>
          <p:nvPr/>
        </p:nvSpPr>
        <p:spPr>
          <a:xfrm>
            <a:off x="3820829" y="474722"/>
            <a:ext cx="1479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of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27F1D0-F5F6-0840-B5D6-171E681123C8}"/>
              </a:ext>
            </a:extLst>
          </p:cNvPr>
          <p:cNvSpPr txBox="1"/>
          <p:nvPr/>
        </p:nvSpPr>
        <p:spPr>
          <a:xfrm>
            <a:off x="3820829" y="3048494"/>
            <a:ext cx="1479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Middle of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74D1FF-D21F-BD4D-BD3C-35C0FEA4FE84}"/>
              </a:ext>
            </a:extLst>
          </p:cNvPr>
          <p:cNvSpPr txBox="1"/>
          <p:nvPr/>
        </p:nvSpPr>
        <p:spPr>
          <a:xfrm>
            <a:off x="3843279" y="4650527"/>
            <a:ext cx="147989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 of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</a:t>
            </a:r>
          </a:p>
        </p:txBody>
      </p:sp>
    </p:spTree>
    <p:extLst>
      <p:ext uri="{BB962C8B-B14F-4D97-AF65-F5344CB8AC3E}">
        <p14:creationId xmlns:p14="http://schemas.microsoft.com/office/powerpoint/2010/main" val="15721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B6B386-F8F6-264D-9F0A-53C2E1187280}"/>
              </a:ext>
            </a:extLst>
          </p:cNvPr>
          <p:cNvSpPr txBox="1"/>
          <p:nvPr/>
        </p:nvSpPr>
        <p:spPr>
          <a:xfrm>
            <a:off x="1455313" y="927279"/>
            <a:ext cx="6400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 of part 1 (due to file size restrictions) – please download/view part 2. </a:t>
            </a:r>
          </a:p>
        </p:txBody>
      </p:sp>
    </p:spTree>
    <p:extLst>
      <p:ext uri="{BB962C8B-B14F-4D97-AF65-F5344CB8AC3E}">
        <p14:creationId xmlns:p14="http://schemas.microsoft.com/office/powerpoint/2010/main" val="798849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50BDC6-B73A-D946-996C-A5263CA83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353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2A88BF-EAB2-F242-98FF-8B2576F90521}"/>
              </a:ext>
            </a:extLst>
          </p:cNvPr>
          <p:cNvSpPr txBox="1"/>
          <p:nvPr/>
        </p:nvSpPr>
        <p:spPr>
          <a:xfrm>
            <a:off x="5763530" y="0"/>
            <a:ext cx="334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Left: from Cocks and </a:t>
            </a:r>
            <a:r>
              <a:rPr lang="en-US" dirty="0" err="1">
                <a:solidFill>
                  <a:srgbClr val="FFFF00"/>
                </a:solidFill>
                <a:latin typeface="Helvetica" pitchFamily="2" charset="0"/>
              </a:rPr>
              <a:t>Torsvik</a:t>
            </a:r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 2011, Early Devonian.</a:t>
            </a:r>
          </a:p>
          <a:p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Below: from Braathen et al. 2017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443CA1AB-E778-EA47-A8B7-BE4157C98956}"/>
              </a:ext>
            </a:extLst>
          </p:cNvPr>
          <p:cNvSpPr/>
          <p:nvPr/>
        </p:nvSpPr>
        <p:spPr>
          <a:xfrm>
            <a:off x="2535451" y="2652572"/>
            <a:ext cx="1615627" cy="1829276"/>
          </a:xfrm>
          <a:custGeom>
            <a:avLst/>
            <a:gdLst>
              <a:gd name="connsiteX0" fmla="*/ 1519707 w 1615627"/>
              <a:gd name="connsiteY0" fmla="*/ 1829276 h 1829276"/>
              <a:gd name="connsiteX1" fmla="*/ 1571223 w 1615627"/>
              <a:gd name="connsiteY1" fmla="*/ 1327000 h 1829276"/>
              <a:gd name="connsiteX2" fmla="*/ 1584102 w 1615627"/>
              <a:gd name="connsiteY2" fmla="*/ 824724 h 1829276"/>
              <a:gd name="connsiteX3" fmla="*/ 1133341 w 1615627"/>
              <a:gd name="connsiteY3" fmla="*/ 206538 h 1829276"/>
              <a:gd name="connsiteX4" fmla="*/ 785611 w 1615627"/>
              <a:gd name="connsiteY4" fmla="*/ 13355 h 1829276"/>
              <a:gd name="connsiteX5" fmla="*/ 321972 w 1615627"/>
              <a:gd name="connsiteY5" fmla="*/ 39113 h 1829276"/>
              <a:gd name="connsiteX6" fmla="*/ 0 w 1615627"/>
              <a:gd name="connsiteY6" fmla="*/ 219417 h 1829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5627" h="1829276">
                <a:moveTo>
                  <a:pt x="1519707" y="1829276"/>
                </a:moveTo>
                <a:cubicBezTo>
                  <a:pt x="1540099" y="1661850"/>
                  <a:pt x="1560491" y="1494425"/>
                  <a:pt x="1571223" y="1327000"/>
                </a:cubicBezTo>
                <a:cubicBezTo>
                  <a:pt x="1581955" y="1159575"/>
                  <a:pt x="1657082" y="1011468"/>
                  <a:pt x="1584102" y="824724"/>
                </a:cubicBezTo>
                <a:cubicBezTo>
                  <a:pt x="1511122" y="637980"/>
                  <a:pt x="1266423" y="341766"/>
                  <a:pt x="1133341" y="206538"/>
                </a:cubicBezTo>
                <a:cubicBezTo>
                  <a:pt x="1000259" y="71310"/>
                  <a:pt x="920839" y="41259"/>
                  <a:pt x="785611" y="13355"/>
                </a:cubicBezTo>
                <a:cubicBezTo>
                  <a:pt x="650383" y="-14549"/>
                  <a:pt x="452907" y="4769"/>
                  <a:pt x="321972" y="39113"/>
                </a:cubicBezTo>
                <a:cubicBezTo>
                  <a:pt x="191037" y="73457"/>
                  <a:pt x="95518" y="146437"/>
                  <a:pt x="0" y="219417"/>
                </a:cubicBezTo>
              </a:path>
            </a:pathLst>
          </a:cu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8DE114-6B25-584E-B8D0-1CAC0BB85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667" y="1300883"/>
            <a:ext cx="4031154" cy="55571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6961A4-9C21-F543-8FE1-1FA7DC5DC987}"/>
              </a:ext>
            </a:extLst>
          </p:cNvPr>
          <p:cNvSpPr txBox="1"/>
          <p:nvPr/>
        </p:nvSpPr>
        <p:spPr>
          <a:xfrm>
            <a:off x="1717376" y="4672334"/>
            <a:ext cx="325177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Continued intra-continental  </a:t>
            </a:r>
          </a:p>
          <a:p>
            <a:pPr algn="ctr"/>
            <a:r>
              <a:rPr lang="en-US" b="1" dirty="0">
                <a:latin typeface="Helvetica" pitchFamily="2" charset="0"/>
              </a:rPr>
              <a:t>tectonism along suture.</a:t>
            </a:r>
          </a:p>
        </p:txBody>
      </p:sp>
    </p:spTree>
    <p:extLst>
      <p:ext uri="{BB962C8B-B14F-4D97-AF65-F5344CB8AC3E}">
        <p14:creationId xmlns:p14="http://schemas.microsoft.com/office/powerpoint/2010/main" val="3084764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B8CA5-6358-0F43-8792-BC75782A5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30390"/>
            <a:ext cx="8458200" cy="665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284E4-5C67-684A-9E6E-A825F1122AC3}"/>
              </a:ext>
            </a:extLst>
          </p:cNvPr>
          <p:cNvSpPr txBox="1"/>
          <p:nvPr/>
        </p:nvSpPr>
        <p:spPr>
          <a:xfrm>
            <a:off x="4765182" y="-4536"/>
            <a:ext cx="4378818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From:  </a:t>
            </a:r>
            <a:r>
              <a:rPr lang="en-US" dirty="0" err="1">
                <a:solidFill>
                  <a:srgbClr val="FFFF00"/>
                </a:solidFill>
              </a:rPr>
              <a:t>Pettersson</a:t>
            </a:r>
            <a:r>
              <a:rPr lang="en-US" dirty="0">
                <a:solidFill>
                  <a:srgbClr val="FFFF00"/>
                </a:solidFill>
              </a:rPr>
              <a:t> et al.   </a:t>
            </a:r>
            <a:r>
              <a:rPr lang="en-US" sz="1600" dirty="0">
                <a:solidFill>
                  <a:srgbClr val="FFFF00"/>
                </a:solidFill>
              </a:rPr>
              <a:t>https://</a:t>
            </a:r>
            <a:r>
              <a:rPr lang="en-US" sz="1600" dirty="0" err="1">
                <a:solidFill>
                  <a:srgbClr val="FFFF00"/>
                </a:solidFill>
              </a:rPr>
              <a:t>jgs.lyellcollection.org</a:t>
            </a:r>
            <a:r>
              <a:rPr lang="en-US" sz="1600" dirty="0">
                <a:solidFill>
                  <a:srgbClr val="FFFF00"/>
                </a:solidFill>
              </a:rPr>
              <a:t>/content/</a:t>
            </a:r>
            <a:r>
              <a:rPr lang="en-US" sz="1600" dirty="0" err="1">
                <a:solidFill>
                  <a:srgbClr val="FFFF00"/>
                </a:solidFill>
              </a:rPr>
              <a:t>jgs</a:t>
            </a:r>
            <a:r>
              <a:rPr lang="en-US" sz="1600" dirty="0">
                <a:solidFill>
                  <a:srgbClr val="FFFF00"/>
                </a:solidFill>
              </a:rPr>
              <a:t>/167/5/1019.full.pdf</a:t>
            </a:r>
          </a:p>
        </p:txBody>
      </p:sp>
    </p:spTree>
    <p:extLst>
      <p:ext uri="{BB962C8B-B14F-4D97-AF65-F5344CB8AC3E}">
        <p14:creationId xmlns:p14="http://schemas.microsoft.com/office/powerpoint/2010/main" val="2939672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20B79-2374-544E-A267-0A5E9687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3688" y="14604"/>
            <a:ext cx="535880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8E5D815-9E3F-F44D-B467-D723BAA3BA50}"/>
              </a:ext>
            </a:extLst>
          </p:cNvPr>
          <p:cNvSpPr/>
          <p:nvPr/>
        </p:nvSpPr>
        <p:spPr>
          <a:xfrm>
            <a:off x="5540508" y="109471"/>
            <a:ext cx="824248" cy="4082603"/>
          </a:xfrm>
          <a:custGeom>
            <a:avLst/>
            <a:gdLst>
              <a:gd name="connsiteX0" fmla="*/ 0 w 824248"/>
              <a:gd name="connsiteY0" fmla="*/ 0 h 4082603"/>
              <a:gd name="connsiteX1" fmla="*/ 167426 w 824248"/>
              <a:gd name="connsiteY1" fmla="*/ 901521 h 4082603"/>
              <a:gd name="connsiteX2" fmla="*/ 270457 w 824248"/>
              <a:gd name="connsiteY2" fmla="*/ 1893194 h 4082603"/>
              <a:gd name="connsiteX3" fmla="*/ 437882 w 824248"/>
              <a:gd name="connsiteY3" fmla="*/ 2356834 h 4082603"/>
              <a:gd name="connsiteX4" fmla="*/ 540913 w 824248"/>
              <a:gd name="connsiteY4" fmla="*/ 2562896 h 4082603"/>
              <a:gd name="connsiteX5" fmla="*/ 579550 w 824248"/>
              <a:gd name="connsiteY5" fmla="*/ 2807594 h 4082603"/>
              <a:gd name="connsiteX6" fmla="*/ 734096 w 824248"/>
              <a:gd name="connsiteY6" fmla="*/ 3181082 h 4082603"/>
              <a:gd name="connsiteX7" fmla="*/ 785612 w 824248"/>
              <a:gd name="connsiteY7" fmla="*/ 3541690 h 4082603"/>
              <a:gd name="connsiteX8" fmla="*/ 824248 w 824248"/>
              <a:gd name="connsiteY8" fmla="*/ 4082603 h 408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4248" h="4082603">
                <a:moveTo>
                  <a:pt x="0" y="0"/>
                </a:moveTo>
                <a:cubicBezTo>
                  <a:pt x="61175" y="292994"/>
                  <a:pt x="122350" y="585989"/>
                  <a:pt x="167426" y="901521"/>
                </a:cubicBezTo>
                <a:cubicBezTo>
                  <a:pt x="212502" y="1217053"/>
                  <a:pt x="225381" y="1650642"/>
                  <a:pt x="270457" y="1893194"/>
                </a:cubicBezTo>
                <a:cubicBezTo>
                  <a:pt x="315533" y="2135746"/>
                  <a:pt x="392806" y="2245217"/>
                  <a:pt x="437882" y="2356834"/>
                </a:cubicBezTo>
                <a:cubicBezTo>
                  <a:pt x="482958" y="2468451"/>
                  <a:pt x="517302" y="2487769"/>
                  <a:pt x="540913" y="2562896"/>
                </a:cubicBezTo>
                <a:cubicBezTo>
                  <a:pt x="564524" y="2638023"/>
                  <a:pt x="547353" y="2704563"/>
                  <a:pt x="579550" y="2807594"/>
                </a:cubicBezTo>
                <a:cubicBezTo>
                  <a:pt x="611747" y="2910625"/>
                  <a:pt x="699752" y="3058733"/>
                  <a:pt x="734096" y="3181082"/>
                </a:cubicBezTo>
                <a:cubicBezTo>
                  <a:pt x="768440" y="3303431"/>
                  <a:pt x="770587" y="3391437"/>
                  <a:pt x="785612" y="3541690"/>
                </a:cubicBezTo>
                <a:cubicBezTo>
                  <a:pt x="800637" y="3691943"/>
                  <a:pt x="812442" y="3887273"/>
                  <a:pt x="824248" y="4082603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02E2185-99E3-0342-88A6-5ACC74E568A2}"/>
              </a:ext>
            </a:extLst>
          </p:cNvPr>
          <p:cNvSpPr/>
          <p:nvPr/>
        </p:nvSpPr>
        <p:spPr>
          <a:xfrm>
            <a:off x="6712485" y="2440547"/>
            <a:ext cx="579550" cy="2975020"/>
          </a:xfrm>
          <a:custGeom>
            <a:avLst/>
            <a:gdLst>
              <a:gd name="connsiteX0" fmla="*/ 579550 w 579550"/>
              <a:gd name="connsiteY0" fmla="*/ 2975020 h 2975020"/>
              <a:gd name="connsiteX1" fmla="*/ 540913 w 579550"/>
              <a:gd name="connsiteY1" fmla="*/ 1983347 h 2975020"/>
              <a:gd name="connsiteX2" fmla="*/ 476519 w 579550"/>
              <a:gd name="connsiteY2" fmla="*/ 1107583 h 2975020"/>
              <a:gd name="connsiteX3" fmla="*/ 309093 w 579550"/>
              <a:gd name="connsiteY3" fmla="*/ 669701 h 2975020"/>
              <a:gd name="connsiteX4" fmla="*/ 77274 w 579550"/>
              <a:gd name="connsiteY4" fmla="*/ 309093 h 2975020"/>
              <a:gd name="connsiteX5" fmla="*/ 0 w 579550"/>
              <a:gd name="connsiteY5" fmla="*/ 0 h 297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550" h="2975020">
                <a:moveTo>
                  <a:pt x="579550" y="2975020"/>
                </a:moveTo>
                <a:cubicBezTo>
                  <a:pt x="568817" y="2634803"/>
                  <a:pt x="558085" y="2294586"/>
                  <a:pt x="540913" y="1983347"/>
                </a:cubicBezTo>
                <a:cubicBezTo>
                  <a:pt x="523741" y="1672107"/>
                  <a:pt x="515156" y="1326524"/>
                  <a:pt x="476519" y="1107583"/>
                </a:cubicBezTo>
                <a:cubicBezTo>
                  <a:pt x="437882" y="888642"/>
                  <a:pt x="375634" y="802783"/>
                  <a:pt x="309093" y="669701"/>
                </a:cubicBezTo>
                <a:cubicBezTo>
                  <a:pt x="242552" y="536619"/>
                  <a:pt x="128789" y="420710"/>
                  <a:pt x="77274" y="309093"/>
                </a:cubicBezTo>
                <a:cubicBezTo>
                  <a:pt x="25759" y="197476"/>
                  <a:pt x="12879" y="98738"/>
                  <a:pt x="0" y="0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C968152-F8B5-3346-B89D-6E0DE1385026}"/>
              </a:ext>
            </a:extLst>
          </p:cNvPr>
          <p:cNvSpPr/>
          <p:nvPr/>
        </p:nvSpPr>
        <p:spPr>
          <a:xfrm>
            <a:off x="6336815" y="4229445"/>
            <a:ext cx="1201063" cy="2421654"/>
          </a:xfrm>
          <a:custGeom>
            <a:avLst/>
            <a:gdLst>
              <a:gd name="connsiteX0" fmla="*/ 1133340 w 1201063"/>
              <a:gd name="connsiteY0" fmla="*/ 1378039 h 2421654"/>
              <a:gd name="connsiteX1" fmla="*/ 1171977 w 1201063"/>
              <a:gd name="connsiteY1" fmla="*/ 1712890 h 2421654"/>
              <a:gd name="connsiteX2" fmla="*/ 1197735 w 1201063"/>
              <a:gd name="connsiteY2" fmla="*/ 2189408 h 2421654"/>
              <a:gd name="connsiteX3" fmla="*/ 1094704 w 1201063"/>
              <a:gd name="connsiteY3" fmla="*/ 2421228 h 2421654"/>
              <a:gd name="connsiteX4" fmla="*/ 643943 w 1201063"/>
              <a:gd name="connsiteY4" fmla="*/ 2228045 h 2421654"/>
              <a:gd name="connsiteX5" fmla="*/ 502276 w 1201063"/>
              <a:gd name="connsiteY5" fmla="*/ 1622738 h 2421654"/>
              <a:gd name="connsiteX6" fmla="*/ 425002 w 1201063"/>
              <a:gd name="connsiteY6" fmla="*/ 1197735 h 2421654"/>
              <a:gd name="connsiteX7" fmla="*/ 257577 w 1201063"/>
              <a:gd name="connsiteY7" fmla="*/ 734095 h 2421654"/>
              <a:gd name="connsiteX8" fmla="*/ 77273 w 1201063"/>
              <a:gd name="connsiteY8" fmla="*/ 257577 h 2421654"/>
              <a:gd name="connsiteX9" fmla="*/ 0 w 1201063"/>
              <a:gd name="connsiteY9" fmla="*/ 0 h 2421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01063" h="2421654">
                <a:moveTo>
                  <a:pt x="1133340" y="1378039"/>
                </a:moveTo>
                <a:cubicBezTo>
                  <a:pt x="1147292" y="1477850"/>
                  <a:pt x="1161245" y="1577662"/>
                  <a:pt x="1171977" y="1712890"/>
                </a:cubicBezTo>
                <a:cubicBezTo>
                  <a:pt x="1182709" y="1848118"/>
                  <a:pt x="1210614" y="2071352"/>
                  <a:pt x="1197735" y="2189408"/>
                </a:cubicBezTo>
                <a:cubicBezTo>
                  <a:pt x="1184856" y="2307464"/>
                  <a:pt x="1187003" y="2414789"/>
                  <a:pt x="1094704" y="2421228"/>
                </a:cubicBezTo>
                <a:cubicBezTo>
                  <a:pt x="1002405" y="2427667"/>
                  <a:pt x="742681" y="2361127"/>
                  <a:pt x="643943" y="2228045"/>
                </a:cubicBezTo>
                <a:cubicBezTo>
                  <a:pt x="545205" y="2094963"/>
                  <a:pt x="538766" y="1794456"/>
                  <a:pt x="502276" y="1622738"/>
                </a:cubicBezTo>
                <a:cubicBezTo>
                  <a:pt x="465786" y="1451020"/>
                  <a:pt x="465785" y="1345842"/>
                  <a:pt x="425002" y="1197735"/>
                </a:cubicBezTo>
                <a:cubicBezTo>
                  <a:pt x="384219" y="1049628"/>
                  <a:pt x="315532" y="890788"/>
                  <a:pt x="257577" y="734095"/>
                </a:cubicBezTo>
                <a:cubicBezTo>
                  <a:pt x="199622" y="577402"/>
                  <a:pt x="120202" y="379926"/>
                  <a:pt x="77273" y="257577"/>
                </a:cubicBezTo>
                <a:cubicBezTo>
                  <a:pt x="34344" y="135228"/>
                  <a:pt x="17172" y="67614"/>
                  <a:pt x="0" y="0"/>
                </a:cubicBezTo>
              </a:path>
            </a:pathLst>
          </a:custGeom>
          <a:noFill/>
          <a:ln w="762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55EBC30-BAD9-8645-B080-A673D4AD506D}"/>
              </a:ext>
            </a:extLst>
          </p:cNvPr>
          <p:cNvSpPr/>
          <p:nvPr/>
        </p:nvSpPr>
        <p:spPr>
          <a:xfrm>
            <a:off x="6802637" y="2208727"/>
            <a:ext cx="1738648" cy="3979572"/>
          </a:xfrm>
          <a:custGeom>
            <a:avLst/>
            <a:gdLst>
              <a:gd name="connsiteX0" fmla="*/ 0 w 1738648"/>
              <a:gd name="connsiteY0" fmla="*/ 0 h 3979572"/>
              <a:gd name="connsiteX1" fmla="*/ 437882 w 1738648"/>
              <a:gd name="connsiteY1" fmla="*/ 386367 h 3979572"/>
              <a:gd name="connsiteX2" fmla="*/ 579550 w 1738648"/>
              <a:gd name="connsiteY2" fmla="*/ 592428 h 3979572"/>
              <a:gd name="connsiteX3" fmla="*/ 528034 w 1738648"/>
              <a:gd name="connsiteY3" fmla="*/ 759854 h 3979572"/>
              <a:gd name="connsiteX4" fmla="*/ 489397 w 1738648"/>
              <a:gd name="connsiteY4" fmla="*/ 978795 h 3979572"/>
              <a:gd name="connsiteX5" fmla="*/ 399245 w 1738648"/>
              <a:gd name="connsiteY5" fmla="*/ 1056068 h 3979572"/>
              <a:gd name="connsiteX6" fmla="*/ 553792 w 1738648"/>
              <a:gd name="connsiteY6" fmla="*/ 1094705 h 3979572"/>
              <a:gd name="connsiteX7" fmla="*/ 721217 w 1738648"/>
              <a:gd name="connsiteY7" fmla="*/ 1043189 h 3979572"/>
              <a:gd name="connsiteX8" fmla="*/ 824248 w 1738648"/>
              <a:gd name="connsiteY8" fmla="*/ 1120462 h 3979572"/>
              <a:gd name="connsiteX9" fmla="*/ 901521 w 1738648"/>
              <a:gd name="connsiteY9" fmla="*/ 1262130 h 3979572"/>
              <a:gd name="connsiteX10" fmla="*/ 901521 w 1738648"/>
              <a:gd name="connsiteY10" fmla="*/ 1506828 h 3979572"/>
              <a:gd name="connsiteX11" fmla="*/ 914400 w 1738648"/>
              <a:gd name="connsiteY11" fmla="*/ 1712890 h 3979572"/>
              <a:gd name="connsiteX12" fmla="*/ 1094705 w 1738648"/>
              <a:gd name="connsiteY12" fmla="*/ 1906074 h 3979572"/>
              <a:gd name="connsiteX13" fmla="*/ 1378040 w 1738648"/>
              <a:gd name="connsiteY13" fmla="*/ 2292440 h 3979572"/>
              <a:gd name="connsiteX14" fmla="*/ 1455313 w 1738648"/>
              <a:gd name="connsiteY14" fmla="*/ 2807595 h 3979572"/>
              <a:gd name="connsiteX15" fmla="*/ 1584102 w 1738648"/>
              <a:gd name="connsiteY15" fmla="*/ 3348507 h 3979572"/>
              <a:gd name="connsiteX16" fmla="*/ 1738648 w 1738648"/>
              <a:gd name="connsiteY16" fmla="*/ 3979572 h 397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38648" h="3979572">
                <a:moveTo>
                  <a:pt x="0" y="0"/>
                </a:moveTo>
                <a:cubicBezTo>
                  <a:pt x="170645" y="143814"/>
                  <a:pt x="341290" y="287629"/>
                  <a:pt x="437882" y="386367"/>
                </a:cubicBezTo>
                <a:cubicBezTo>
                  <a:pt x="534474" y="485105"/>
                  <a:pt x="564525" y="530180"/>
                  <a:pt x="579550" y="592428"/>
                </a:cubicBezTo>
                <a:cubicBezTo>
                  <a:pt x="594575" y="654676"/>
                  <a:pt x="543060" y="695460"/>
                  <a:pt x="528034" y="759854"/>
                </a:cubicBezTo>
                <a:cubicBezTo>
                  <a:pt x="513009" y="824249"/>
                  <a:pt x="510862" y="929426"/>
                  <a:pt x="489397" y="978795"/>
                </a:cubicBezTo>
                <a:cubicBezTo>
                  <a:pt x="467932" y="1028164"/>
                  <a:pt x="388513" y="1036750"/>
                  <a:pt x="399245" y="1056068"/>
                </a:cubicBezTo>
                <a:cubicBezTo>
                  <a:pt x="409977" y="1075386"/>
                  <a:pt x="500130" y="1096851"/>
                  <a:pt x="553792" y="1094705"/>
                </a:cubicBezTo>
                <a:cubicBezTo>
                  <a:pt x="607454" y="1092559"/>
                  <a:pt x="676141" y="1038896"/>
                  <a:pt x="721217" y="1043189"/>
                </a:cubicBezTo>
                <a:cubicBezTo>
                  <a:pt x="766293" y="1047482"/>
                  <a:pt x="794197" y="1083972"/>
                  <a:pt x="824248" y="1120462"/>
                </a:cubicBezTo>
                <a:cubicBezTo>
                  <a:pt x="854299" y="1156952"/>
                  <a:pt x="888642" y="1197736"/>
                  <a:pt x="901521" y="1262130"/>
                </a:cubicBezTo>
                <a:cubicBezTo>
                  <a:pt x="914400" y="1326524"/>
                  <a:pt x="899375" y="1431701"/>
                  <a:pt x="901521" y="1506828"/>
                </a:cubicBezTo>
                <a:cubicBezTo>
                  <a:pt x="903668" y="1581955"/>
                  <a:pt x="882203" y="1646349"/>
                  <a:pt x="914400" y="1712890"/>
                </a:cubicBezTo>
                <a:cubicBezTo>
                  <a:pt x="946597" y="1779431"/>
                  <a:pt x="1017432" y="1809482"/>
                  <a:pt x="1094705" y="1906074"/>
                </a:cubicBezTo>
                <a:cubicBezTo>
                  <a:pt x="1171978" y="2002666"/>
                  <a:pt x="1317939" y="2142187"/>
                  <a:pt x="1378040" y="2292440"/>
                </a:cubicBezTo>
                <a:cubicBezTo>
                  <a:pt x="1438141" y="2442693"/>
                  <a:pt x="1420969" y="2631584"/>
                  <a:pt x="1455313" y="2807595"/>
                </a:cubicBezTo>
                <a:cubicBezTo>
                  <a:pt x="1489657" y="2983606"/>
                  <a:pt x="1536880" y="3153178"/>
                  <a:pt x="1584102" y="3348507"/>
                </a:cubicBezTo>
                <a:cubicBezTo>
                  <a:pt x="1631324" y="3543836"/>
                  <a:pt x="1684986" y="3761704"/>
                  <a:pt x="1738648" y="3979572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78C1BD2-3B7E-DD45-BFE4-B78C1656CC2D}"/>
              </a:ext>
            </a:extLst>
          </p:cNvPr>
          <p:cNvSpPr/>
          <p:nvPr/>
        </p:nvSpPr>
        <p:spPr>
          <a:xfrm>
            <a:off x="6583643" y="2092404"/>
            <a:ext cx="180358" cy="335264"/>
          </a:xfrm>
          <a:custGeom>
            <a:avLst/>
            <a:gdLst>
              <a:gd name="connsiteX0" fmla="*/ 103085 w 180358"/>
              <a:gd name="connsiteY0" fmla="*/ 335264 h 335264"/>
              <a:gd name="connsiteX1" fmla="*/ 54 w 180358"/>
              <a:gd name="connsiteY1" fmla="*/ 103444 h 335264"/>
              <a:gd name="connsiteX2" fmla="*/ 90206 w 180358"/>
              <a:gd name="connsiteY2" fmla="*/ 413 h 335264"/>
              <a:gd name="connsiteX3" fmla="*/ 180358 w 180358"/>
              <a:gd name="connsiteY3" fmla="*/ 64808 h 335264"/>
              <a:gd name="connsiteX4" fmla="*/ 180358 w 180358"/>
              <a:gd name="connsiteY4" fmla="*/ 64808 h 33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358" h="335264">
                <a:moveTo>
                  <a:pt x="103085" y="335264"/>
                </a:moveTo>
                <a:cubicBezTo>
                  <a:pt x="52642" y="247258"/>
                  <a:pt x="2200" y="159252"/>
                  <a:pt x="54" y="103444"/>
                </a:cubicBezTo>
                <a:cubicBezTo>
                  <a:pt x="-2092" y="47636"/>
                  <a:pt x="60155" y="6852"/>
                  <a:pt x="90206" y="413"/>
                </a:cubicBezTo>
                <a:cubicBezTo>
                  <a:pt x="120257" y="-6026"/>
                  <a:pt x="180358" y="64808"/>
                  <a:pt x="180358" y="64808"/>
                </a:cubicBezTo>
                <a:lnTo>
                  <a:pt x="180358" y="64808"/>
                </a:lnTo>
              </a:path>
            </a:pathLst>
          </a:custGeom>
          <a:noFill/>
          <a:ln w="7620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822ADED-8886-DC4F-90CC-16CDA45F1CC3}"/>
              </a:ext>
            </a:extLst>
          </p:cNvPr>
          <p:cNvSpPr/>
          <p:nvPr/>
        </p:nvSpPr>
        <p:spPr>
          <a:xfrm>
            <a:off x="5913995" y="122350"/>
            <a:ext cx="1120462" cy="2163651"/>
          </a:xfrm>
          <a:custGeom>
            <a:avLst/>
            <a:gdLst>
              <a:gd name="connsiteX0" fmla="*/ 0 w 1120462"/>
              <a:gd name="connsiteY0" fmla="*/ 0 h 2163651"/>
              <a:gd name="connsiteX1" fmla="*/ 309093 w 1120462"/>
              <a:gd name="connsiteY1" fmla="*/ 798490 h 2163651"/>
              <a:gd name="connsiteX2" fmla="*/ 592428 w 1120462"/>
              <a:gd name="connsiteY2" fmla="*/ 1287887 h 2163651"/>
              <a:gd name="connsiteX3" fmla="*/ 850006 w 1120462"/>
              <a:gd name="connsiteY3" fmla="*/ 1661375 h 2163651"/>
              <a:gd name="connsiteX4" fmla="*/ 1017431 w 1120462"/>
              <a:gd name="connsiteY4" fmla="*/ 1970467 h 2163651"/>
              <a:gd name="connsiteX5" fmla="*/ 1120462 w 1120462"/>
              <a:gd name="connsiteY5" fmla="*/ 2163651 h 216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0462" h="2163651">
                <a:moveTo>
                  <a:pt x="0" y="0"/>
                </a:moveTo>
                <a:cubicBezTo>
                  <a:pt x="105177" y="291921"/>
                  <a:pt x="210355" y="583842"/>
                  <a:pt x="309093" y="798490"/>
                </a:cubicBezTo>
                <a:cubicBezTo>
                  <a:pt x="407831" y="1013138"/>
                  <a:pt x="502276" y="1144073"/>
                  <a:pt x="592428" y="1287887"/>
                </a:cubicBezTo>
                <a:cubicBezTo>
                  <a:pt x="682580" y="1431701"/>
                  <a:pt x="779172" y="1547612"/>
                  <a:pt x="850006" y="1661375"/>
                </a:cubicBezTo>
                <a:cubicBezTo>
                  <a:pt x="920840" y="1775138"/>
                  <a:pt x="972355" y="1886754"/>
                  <a:pt x="1017431" y="1970467"/>
                </a:cubicBezTo>
                <a:cubicBezTo>
                  <a:pt x="1062507" y="2054180"/>
                  <a:pt x="1091484" y="2108915"/>
                  <a:pt x="1120462" y="2163651"/>
                </a:cubicBez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extLst>
              <a:ext uri="{FF2B5EF4-FFF2-40B4-BE49-F238E27FC236}">
                <a16:creationId xmlns:a16="http://schemas.microsoft.com/office/drawing/2014/main" id="{A8D926B1-EBDE-E744-9F74-0C453A06F03D}"/>
              </a:ext>
            </a:extLst>
          </p:cNvPr>
          <p:cNvSpPr/>
          <p:nvPr/>
        </p:nvSpPr>
        <p:spPr>
          <a:xfrm>
            <a:off x="5476114" y="457201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extLst>
              <a:ext uri="{FF2B5EF4-FFF2-40B4-BE49-F238E27FC236}">
                <a16:creationId xmlns:a16="http://schemas.microsoft.com/office/drawing/2014/main" id="{D50FD8EB-221F-A949-B232-DCBF10CEFD73}"/>
              </a:ext>
            </a:extLst>
          </p:cNvPr>
          <p:cNvSpPr/>
          <p:nvPr/>
        </p:nvSpPr>
        <p:spPr>
          <a:xfrm>
            <a:off x="5579145" y="1023871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>
            <a:extLst>
              <a:ext uri="{FF2B5EF4-FFF2-40B4-BE49-F238E27FC236}">
                <a16:creationId xmlns:a16="http://schemas.microsoft.com/office/drawing/2014/main" id="{E88BBED1-103B-394A-B9E8-5D0759655056}"/>
              </a:ext>
            </a:extLst>
          </p:cNvPr>
          <p:cNvSpPr/>
          <p:nvPr/>
        </p:nvSpPr>
        <p:spPr>
          <a:xfrm>
            <a:off x="5602719" y="1665860"/>
            <a:ext cx="360248" cy="32777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>
            <a:extLst>
              <a:ext uri="{FF2B5EF4-FFF2-40B4-BE49-F238E27FC236}">
                <a16:creationId xmlns:a16="http://schemas.microsoft.com/office/drawing/2014/main" id="{420102AD-A04F-2B4F-88A4-CC4475E55E9D}"/>
              </a:ext>
            </a:extLst>
          </p:cNvPr>
          <p:cNvSpPr/>
          <p:nvPr/>
        </p:nvSpPr>
        <p:spPr>
          <a:xfrm>
            <a:off x="5592024" y="1329745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>
            <a:extLst>
              <a:ext uri="{FF2B5EF4-FFF2-40B4-BE49-F238E27FC236}">
                <a16:creationId xmlns:a16="http://schemas.microsoft.com/office/drawing/2014/main" id="{7D1A6DC1-34B3-854B-AEF6-76B2DEDE44A6}"/>
              </a:ext>
            </a:extLst>
          </p:cNvPr>
          <p:cNvSpPr/>
          <p:nvPr/>
        </p:nvSpPr>
        <p:spPr>
          <a:xfrm>
            <a:off x="5488993" y="730876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>
            <a:extLst>
              <a:ext uri="{FF2B5EF4-FFF2-40B4-BE49-F238E27FC236}">
                <a16:creationId xmlns:a16="http://schemas.microsoft.com/office/drawing/2014/main" id="{4E3D0F7E-66DC-9846-A70F-00D4E3F20A07}"/>
              </a:ext>
            </a:extLst>
          </p:cNvPr>
          <p:cNvSpPr/>
          <p:nvPr/>
        </p:nvSpPr>
        <p:spPr>
          <a:xfrm>
            <a:off x="6119458" y="2936384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>
            <a:extLst>
              <a:ext uri="{FF2B5EF4-FFF2-40B4-BE49-F238E27FC236}">
                <a16:creationId xmlns:a16="http://schemas.microsoft.com/office/drawing/2014/main" id="{5053BBC5-0867-9941-92DD-A9D8A557E4B6}"/>
              </a:ext>
            </a:extLst>
          </p:cNvPr>
          <p:cNvSpPr/>
          <p:nvPr/>
        </p:nvSpPr>
        <p:spPr>
          <a:xfrm>
            <a:off x="6827796" y="2153992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extLst>
              <a:ext uri="{FF2B5EF4-FFF2-40B4-BE49-F238E27FC236}">
                <a16:creationId xmlns:a16="http://schemas.microsoft.com/office/drawing/2014/main" id="{AD925122-08E3-6649-822E-7D671B9C99DE}"/>
              </a:ext>
            </a:extLst>
          </p:cNvPr>
          <p:cNvSpPr/>
          <p:nvPr/>
        </p:nvSpPr>
        <p:spPr>
          <a:xfrm>
            <a:off x="7124010" y="2639744"/>
            <a:ext cx="390293" cy="354169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>
            <a:extLst>
              <a:ext uri="{FF2B5EF4-FFF2-40B4-BE49-F238E27FC236}">
                <a16:creationId xmlns:a16="http://schemas.microsoft.com/office/drawing/2014/main" id="{131F7F22-D4E4-6F4F-A9B3-78C91F305332}"/>
              </a:ext>
            </a:extLst>
          </p:cNvPr>
          <p:cNvSpPr/>
          <p:nvPr/>
        </p:nvSpPr>
        <p:spPr>
          <a:xfrm>
            <a:off x="7498096" y="3248696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id="{3E029330-70D4-3C43-B511-DC7C316900D7}"/>
              </a:ext>
            </a:extLst>
          </p:cNvPr>
          <p:cNvSpPr/>
          <p:nvPr/>
        </p:nvSpPr>
        <p:spPr>
          <a:xfrm>
            <a:off x="7150367" y="3641077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>
            <a:extLst>
              <a:ext uri="{FF2B5EF4-FFF2-40B4-BE49-F238E27FC236}">
                <a16:creationId xmlns:a16="http://schemas.microsoft.com/office/drawing/2014/main" id="{2968CB20-DFC7-0644-ACCE-C9C651995ED5}"/>
              </a:ext>
            </a:extLst>
          </p:cNvPr>
          <p:cNvSpPr/>
          <p:nvPr/>
        </p:nvSpPr>
        <p:spPr>
          <a:xfrm>
            <a:off x="7626884" y="3825026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5-Point Star 24">
            <a:extLst>
              <a:ext uri="{FF2B5EF4-FFF2-40B4-BE49-F238E27FC236}">
                <a16:creationId xmlns:a16="http://schemas.microsoft.com/office/drawing/2014/main" id="{E7190EE3-8B76-484C-A08B-C509878E243B}"/>
              </a:ext>
            </a:extLst>
          </p:cNvPr>
          <p:cNvSpPr/>
          <p:nvPr/>
        </p:nvSpPr>
        <p:spPr>
          <a:xfrm>
            <a:off x="6686727" y="2453426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5-Point Star 25">
            <a:extLst>
              <a:ext uri="{FF2B5EF4-FFF2-40B4-BE49-F238E27FC236}">
                <a16:creationId xmlns:a16="http://schemas.microsoft.com/office/drawing/2014/main" id="{C3AC573E-0AC5-E945-B523-3D69D6DF720B}"/>
              </a:ext>
            </a:extLst>
          </p:cNvPr>
          <p:cNvSpPr/>
          <p:nvPr/>
        </p:nvSpPr>
        <p:spPr>
          <a:xfrm>
            <a:off x="6905069" y="2952482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1F0D230-5CA1-9A4A-B599-C1F6D61239C8}"/>
              </a:ext>
            </a:extLst>
          </p:cNvPr>
          <p:cNvSpPr/>
          <p:nvPr/>
        </p:nvSpPr>
        <p:spPr>
          <a:xfrm>
            <a:off x="7382187" y="3419341"/>
            <a:ext cx="605307" cy="2331076"/>
          </a:xfrm>
          <a:custGeom>
            <a:avLst/>
            <a:gdLst>
              <a:gd name="connsiteX0" fmla="*/ 605307 w 605307"/>
              <a:gd name="connsiteY0" fmla="*/ 2331076 h 2331076"/>
              <a:gd name="connsiteX1" fmla="*/ 360608 w 605307"/>
              <a:gd name="connsiteY1" fmla="*/ 1519707 h 2331076"/>
              <a:gd name="connsiteX2" fmla="*/ 193183 w 605307"/>
              <a:gd name="connsiteY2" fmla="*/ 734096 h 2331076"/>
              <a:gd name="connsiteX3" fmla="*/ 0 w 605307"/>
              <a:gd name="connsiteY3" fmla="*/ 0 h 2331076"/>
              <a:gd name="connsiteX4" fmla="*/ 0 w 605307"/>
              <a:gd name="connsiteY4" fmla="*/ 0 h 2331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307" h="2331076">
                <a:moveTo>
                  <a:pt x="605307" y="2331076"/>
                </a:moveTo>
                <a:cubicBezTo>
                  <a:pt x="517301" y="2058473"/>
                  <a:pt x="429295" y="1785870"/>
                  <a:pt x="360608" y="1519707"/>
                </a:cubicBezTo>
                <a:cubicBezTo>
                  <a:pt x="291921" y="1253544"/>
                  <a:pt x="253284" y="987380"/>
                  <a:pt x="193183" y="734096"/>
                </a:cubicBezTo>
                <a:cubicBezTo>
                  <a:pt x="133082" y="48081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CEAE837-144A-B249-8039-2E599A1BDD86}"/>
              </a:ext>
            </a:extLst>
          </p:cNvPr>
          <p:cNvCxnSpPr>
            <a:cxnSpLocks/>
          </p:cNvCxnSpPr>
          <p:nvPr/>
        </p:nvCxnSpPr>
        <p:spPr>
          <a:xfrm flipV="1">
            <a:off x="7639764" y="5286779"/>
            <a:ext cx="437882" cy="128788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E99805B-6273-CB4E-AF08-75298C1A3123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846182" y="2595094"/>
            <a:ext cx="394337" cy="252853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47954FF-42D5-F946-A2A3-781A9FBE92F9}"/>
              </a:ext>
            </a:extLst>
          </p:cNvPr>
          <p:cNvCxnSpPr>
            <a:cxnSpLocks/>
          </p:cNvCxnSpPr>
          <p:nvPr/>
        </p:nvCxnSpPr>
        <p:spPr>
          <a:xfrm flipV="1">
            <a:off x="7201882" y="3520764"/>
            <a:ext cx="437882" cy="1287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F92246C1-BB98-EE46-8214-64F278C3A9C8}"/>
              </a:ext>
            </a:extLst>
          </p:cNvPr>
          <p:cNvSpPr/>
          <p:nvPr/>
        </p:nvSpPr>
        <p:spPr>
          <a:xfrm>
            <a:off x="6867032" y="2453426"/>
            <a:ext cx="521279" cy="976139"/>
          </a:xfrm>
          <a:custGeom>
            <a:avLst/>
            <a:gdLst>
              <a:gd name="connsiteX0" fmla="*/ 373487 w 521279"/>
              <a:gd name="connsiteY0" fmla="*/ 656822 h 976139"/>
              <a:gd name="connsiteX1" fmla="*/ 515155 w 521279"/>
              <a:gd name="connsiteY1" fmla="*/ 965915 h 976139"/>
              <a:gd name="connsiteX2" fmla="*/ 193183 w 521279"/>
              <a:gd name="connsiteY2" fmla="*/ 321972 h 976139"/>
              <a:gd name="connsiteX3" fmla="*/ 51515 w 521279"/>
              <a:gd name="connsiteY3" fmla="*/ 103031 h 976139"/>
              <a:gd name="connsiteX4" fmla="*/ 51515 w 521279"/>
              <a:gd name="connsiteY4" fmla="*/ 103031 h 976139"/>
              <a:gd name="connsiteX5" fmla="*/ 0 w 521279"/>
              <a:gd name="connsiteY5" fmla="*/ 0 h 97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1279" h="976139">
                <a:moveTo>
                  <a:pt x="373487" y="656822"/>
                </a:moveTo>
                <a:cubicBezTo>
                  <a:pt x="459346" y="839272"/>
                  <a:pt x="545206" y="1021723"/>
                  <a:pt x="515155" y="965915"/>
                </a:cubicBezTo>
                <a:cubicBezTo>
                  <a:pt x="485104" y="910107"/>
                  <a:pt x="270456" y="465786"/>
                  <a:pt x="193183" y="321972"/>
                </a:cubicBezTo>
                <a:cubicBezTo>
                  <a:pt x="115910" y="178158"/>
                  <a:pt x="51515" y="103031"/>
                  <a:pt x="51515" y="103031"/>
                </a:cubicBezTo>
                <a:lnTo>
                  <a:pt x="51515" y="103031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>
            <a:extLst>
              <a:ext uri="{FF2B5EF4-FFF2-40B4-BE49-F238E27FC236}">
                <a16:creationId xmlns:a16="http://schemas.microsoft.com/office/drawing/2014/main" id="{46CDA512-9D7F-4B45-8787-6C2E73501EF1}"/>
              </a:ext>
            </a:extLst>
          </p:cNvPr>
          <p:cNvSpPr/>
          <p:nvPr/>
        </p:nvSpPr>
        <p:spPr>
          <a:xfrm>
            <a:off x="7189004" y="3078052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4BA633-6DA5-7042-8FC0-6AC5EBB6266A}"/>
              </a:ext>
            </a:extLst>
          </p:cNvPr>
          <p:cNvSpPr txBox="1"/>
          <p:nvPr/>
        </p:nvSpPr>
        <p:spPr>
          <a:xfrm>
            <a:off x="7765224" y="4056070"/>
            <a:ext cx="1201063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Helvetica" pitchFamily="2" charset="0"/>
              </a:rPr>
              <a:t>basement</a:t>
            </a:r>
          </a:p>
          <a:p>
            <a:pPr algn="ctr"/>
            <a:r>
              <a:rPr lang="en-US" dirty="0" err="1">
                <a:solidFill>
                  <a:srgbClr val="FFFF00"/>
                </a:solidFill>
                <a:latin typeface="Helvetica" pitchFamily="2" charset="0"/>
              </a:rPr>
              <a:t>antiform</a:t>
            </a:r>
            <a:endParaRPr lang="en-US" dirty="0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757C78-6A2D-EA42-9F83-6EA9DD592F0B}"/>
              </a:ext>
            </a:extLst>
          </p:cNvPr>
          <p:cNvSpPr txBox="1"/>
          <p:nvPr/>
        </p:nvSpPr>
        <p:spPr>
          <a:xfrm>
            <a:off x="61786" y="181136"/>
            <a:ext cx="28824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Keiserhjelmen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 Detachment</a:t>
            </a: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757AE33A-DECA-6A45-807D-CFD7D4D7EBAF}"/>
              </a:ext>
            </a:extLst>
          </p:cNvPr>
          <p:cNvSpPr/>
          <p:nvPr/>
        </p:nvSpPr>
        <p:spPr>
          <a:xfrm rot="1920896">
            <a:off x="2590384" y="411974"/>
            <a:ext cx="322449" cy="425002"/>
          </a:xfrm>
          <a:custGeom>
            <a:avLst/>
            <a:gdLst>
              <a:gd name="connsiteX0" fmla="*/ 0 w 322449"/>
              <a:gd name="connsiteY0" fmla="*/ 0 h 425002"/>
              <a:gd name="connsiteX1" fmla="*/ 115910 w 322449"/>
              <a:gd name="connsiteY1" fmla="*/ 231819 h 425002"/>
              <a:gd name="connsiteX2" fmla="*/ 218941 w 322449"/>
              <a:gd name="connsiteY2" fmla="*/ 334850 h 425002"/>
              <a:gd name="connsiteX3" fmla="*/ 309093 w 322449"/>
              <a:gd name="connsiteY3" fmla="*/ 373487 h 425002"/>
              <a:gd name="connsiteX4" fmla="*/ 321972 w 322449"/>
              <a:gd name="connsiteY4" fmla="*/ 425002 h 425002"/>
              <a:gd name="connsiteX5" fmla="*/ 321972 w 322449"/>
              <a:gd name="connsiteY5" fmla="*/ 425002 h 425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449" h="425002">
                <a:moveTo>
                  <a:pt x="0" y="0"/>
                </a:moveTo>
                <a:cubicBezTo>
                  <a:pt x="39710" y="88005"/>
                  <a:pt x="79420" y="176011"/>
                  <a:pt x="115910" y="231819"/>
                </a:cubicBezTo>
                <a:cubicBezTo>
                  <a:pt x="152400" y="287627"/>
                  <a:pt x="186744" y="311239"/>
                  <a:pt x="218941" y="334850"/>
                </a:cubicBezTo>
                <a:cubicBezTo>
                  <a:pt x="251138" y="358461"/>
                  <a:pt x="309093" y="373487"/>
                  <a:pt x="309093" y="373487"/>
                </a:cubicBezTo>
                <a:cubicBezTo>
                  <a:pt x="326265" y="388512"/>
                  <a:pt x="321972" y="425002"/>
                  <a:pt x="321972" y="425002"/>
                </a:cubicBezTo>
                <a:lnTo>
                  <a:pt x="321972" y="425002"/>
                </a:ln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02E9C5-4F91-2F41-928D-1DBCA4548DFE}"/>
              </a:ext>
            </a:extLst>
          </p:cNvPr>
          <p:cNvCxnSpPr>
            <a:cxnSpLocks/>
            <a:stCxn id="38" idx="3"/>
          </p:cNvCxnSpPr>
          <p:nvPr/>
        </p:nvCxnSpPr>
        <p:spPr>
          <a:xfrm flipV="1">
            <a:off x="2944243" y="187577"/>
            <a:ext cx="2544750" cy="4090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676ACAD-5BFA-1740-A299-1865128453B2}"/>
              </a:ext>
            </a:extLst>
          </p:cNvPr>
          <p:cNvSpPr txBox="1"/>
          <p:nvPr/>
        </p:nvSpPr>
        <p:spPr>
          <a:xfrm>
            <a:off x="61786" y="1073402"/>
            <a:ext cx="289558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sample/data</a:t>
            </a:r>
          </a:p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locality</a:t>
            </a:r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B1F4E6EF-7169-B94E-9E5B-F21D312F69AC}"/>
              </a:ext>
            </a:extLst>
          </p:cNvPr>
          <p:cNvSpPr/>
          <p:nvPr/>
        </p:nvSpPr>
        <p:spPr>
          <a:xfrm>
            <a:off x="2683649" y="1372837"/>
            <a:ext cx="206062" cy="20606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8E2B04-20A6-6542-A5C4-3F08CD16F5FF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2957371" y="596635"/>
            <a:ext cx="2549774" cy="8922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688220-6DA9-ED4D-97DA-FCBEB267B84C}"/>
              </a:ext>
            </a:extLst>
          </p:cNvPr>
          <p:cNvCxnSpPr>
            <a:stCxn id="34" idx="3"/>
          </p:cNvCxnSpPr>
          <p:nvPr/>
        </p:nvCxnSpPr>
        <p:spPr>
          <a:xfrm flipH="1" flipV="1">
            <a:off x="6802637" y="2360054"/>
            <a:ext cx="115910" cy="1964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39C5D709-6F4D-8445-A531-09B029792C31}"/>
              </a:ext>
            </a:extLst>
          </p:cNvPr>
          <p:cNvSpPr txBox="1"/>
          <p:nvPr/>
        </p:nvSpPr>
        <p:spPr>
          <a:xfrm>
            <a:off x="61787" y="1970281"/>
            <a:ext cx="291000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upper plate</a:t>
            </a:r>
          </a:p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movement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DF052937-37B8-4340-BA3D-35DCFAD262FD}"/>
              </a:ext>
            </a:extLst>
          </p:cNvPr>
          <p:cNvCxnSpPr>
            <a:cxnSpLocks/>
          </p:cNvCxnSpPr>
          <p:nvPr/>
        </p:nvCxnSpPr>
        <p:spPr>
          <a:xfrm flipH="1" flipV="1">
            <a:off x="6393309" y="3028145"/>
            <a:ext cx="186428" cy="853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3781331-6B0A-474B-BD1C-68EAFDFC9C21}"/>
              </a:ext>
            </a:extLst>
          </p:cNvPr>
          <p:cNvCxnSpPr>
            <a:cxnSpLocks/>
          </p:cNvCxnSpPr>
          <p:nvPr/>
        </p:nvCxnSpPr>
        <p:spPr>
          <a:xfrm flipH="1" flipV="1">
            <a:off x="6773786" y="2978240"/>
            <a:ext cx="186428" cy="853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713216A-A5DF-7140-AB1B-EF971D670576}"/>
              </a:ext>
            </a:extLst>
          </p:cNvPr>
          <p:cNvCxnSpPr>
            <a:cxnSpLocks/>
          </p:cNvCxnSpPr>
          <p:nvPr/>
        </p:nvCxnSpPr>
        <p:spPr>
          <a:xfrm flipH="1" flipV="1">
            <a:off x="5837010" y="910414"/>
            <a:ext cx="186428" cy="853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B1B6C92B-08B4-EF44-A29C-29D7F8424AD6}"/>
              </a:ext>
            </a:extLst>
          </p:cNvPr>
          <p:cNvCxnSpPr>
            <a:cxnSpLocks/>
          </p:cNvCxnSpPr>
          <p:nvPr/>
        </p:nvCxnSpPr>
        <p:spPr>
          <a:xfrm flipH="1" flipV="1">
            <a:off x="7596197" y="2601532"/>
            <a:ext cx="186428" cy="85322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7E4CE6D-C68E-2649-95E6-C4DCDF5336C8}"/>
              </a:ext>
            </a:extLst>
          </p:cNvPr>
          <p:cNvCxnSpPr>
            <a:cxnSpLocks/>
          </p:cNvCxnSpPr>
          <p:nvPr/>
        </p:nvCxnSpPr>
        <p:spPr>
          <a:xfrm flipH="1" flipV="1">
            <a:off x="2715317" y="1948093"/>
            <a:ext cx="174394" cy="8120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FDD42E7A-9F87-2B4F-A2D7-26C3BCF3C633}"/>
              </a:ext>
            </a:extLst>
          </p:cNvPr>
          <p:cNvSpPr txBox="1"/>
          <p:nvPr/>
        </p:nvSpPr>
        <p:spPr>
          <a:xfrm>
            <a:off x="7150367" y="193551"/>
            <a:ext cx="18385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Rabotdalen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 fault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17E2DC2-ED71-664E-BA3A-DE99603745C9}"/>
              </a:ext>
            </a:extLst>
          </p:cNvPr>
          <p:cNvCxnSpPr>
            <a:cxnSpLocks/>
            <a:stCxn id="66" idx="1"/>
          </p:cNvCxnSpPr>
          <p:nvPr/>
        </p:nvCxnSpPr>
        <p:spPr>
          <a:xfrm flipH="1">
            <a:off x="6325521" y="609050"/>
            <a:ext cx="824846" cy="45472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60B6A8EC-BD16-D649-91E4-6916BFC56DBE}"/>
              </a:ext>
            </a:extLst>
          </p:cNvPr>
          <p:cNvSpPr/>
          <p:nvPr/>
        </p:nvSpPr>
        <p:spPr>
          <a:xfrm rot="20125239">
            <a:off x="4309977" y="1618837"/>
            <a:ext cx="1204774" cy="1835921"/>
          </a:xfrm>
          <a:prstGeom prst="ellipse">
            <a:avLst/>
          </a:prstGeom>
          <a:noFill/>
          <a:ln w="285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AD19B4C-3D2C-7449-9124-881586ACB04B}"/>
              </a:ext>
            </a:extLst>
          </p:cNvPr>
          <p:cNvSpPr txBox="1"/>
          <p:nvPr/>
        </p:nvSpPr>
        <p:spPr>
          <a:xfrm>
            <a:off x="3660762" y="3565998"/>
            <a:ext cx="217292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FF00"/>
                </a:solidFill>
                <a:latin typeface="Helvetica" pitchFamily="2" charset="0"/>
              </a:rPr>
              <a:t>Hornetoppen</a:t>
            </a:r>
            <a:r>
              <a:rPr lang="en-US" sz="2000" dirty="0">
                <a:solidFill>
                  <a:srgbClr val="FFFF00"/>
                </a:solidFill>
                <a:latin typeface="Helvetica" pitchFamily="2" charset="0"/>
              </a:rPr>
              <a:t> Late Silurian to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  <a:latin typeface="Helvetica" pitchFamily="2" charset="0"/>
              </a:rPr>
              <a:t>Devonian granite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616F05B-8A0F-D145-8CE4-C29545BA1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936" y="2884556"/>
            <a:ext cx="2772960" cy="39493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845FA64-C3FF-4DBA-9C8E-7B36F6AC6C89}"/>
              </a:ext>
            </a:extLst>
          </p:cNvPr>
          <p:cNvSpPr txBox="1"/>
          <p:nvPr/>
        </p:nvSpPr>
        <p:spPr>
          <a:xfrm>
            <a:off x="258584" y="6340189"/>
            <a:ext cx="2643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Detachment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mylonites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34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1" grpId="0" animBg="1"/>
      <p:bldP spid="38" grpId="0" animBg="1"/>
      <p:bldP spid="41" grpId="0" animBg="1"/>
      <p:bldP spid="46" grpId="0" animBg="1"/>
      <p:bldP spid="45" grpId="0" animBg="1"/>
      <p:bldP spid="58" grpId="0" animBg="1"/>
      <p:bldP spid="66" grpId="0" animBg="1"/>
      <p:bldP spid="69" grpId="0" animBg="1"/>
      <p:bldP spid="70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80B146-B50D-E348-BE03-F3B28C49D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" y="0"/>
            <a:ext cx="5364766" cy="6897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8700A9-2871-2E4F-A1C0-F65963F8A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0646"/>
            <a:ext cx="9144000" cy="16410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A32AE8-6A07-B44A-B9CD-7E5EE071F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581" y="2690536"/>
            <a:ext cx="8127692" cy="420495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2CD57A0-4DEB-CE47-8E50-E4760A6E94C5}"/>
              </a:ext>
            </a:extLst>
          </p:cNvPr>
          <p:cNvCxnSpPr>
            <a:cxnSpLocks/>
          </p:cNvCxnSpPr>
          <p:nvPr/>
        </p:nvCxnSpPr>
        <p:spPr>
          <a:xfrm flipV="1">
            <a:off x="2189408" y="2187340"/>
            <a:ext cx="352945" cy="43880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EDA9D44-CE4D-174A-A21A-DDB72F09AF9B}"/>
              </a:ext>
            </a:extLst>
          </p:cNvPr>
          <p:cNvCxnSpPr>
            <a:cxnSpLocks/>
          </p:cNvCxnSpPr>
          <p:nvPr/>
        </p:nvCxnSpPr>
        <p:spPr>
          <a:xfrm>
            <a:off x="1283086" y="0"/>
            <a:ext cx="494199" cy="669701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ABD6C4D9-EAE8-564D-9B5B-59FCA632D3DA}"/>
              </a:ext>
            </a:extLst>
          </p:cNvPr>
          <p:cNvSpPr/>
          <p:nvPr/>
        </p:nvSpPr>
        <p:spPr>
          <a:xfrm>
            <a:off x="1365161" y="3721994"/>
            <a:ext cx="2446985" cy="309093"/>
          </a:xfrm>
          <a:custGeom>
            <a:avLst/>
            <a:gdLst>
              <a:gd name="connsiteX0" fmla="*/ 0 w 2446985"/>
              <a:gd name="connsiteY0" fmla="*/ 309093 h 309093"/>
              <a:gd name="connsiteX1" fmla="*/ 1223493 w 2446985"/>
              <a:gd name="connsiteY1" fmla="*/ 231820 h 309093"/>
              <a:gd name="connsiteX2" fmla="*/ 2150771 w 2446985"/>
              <a:gd name="connsiteY2" fmla="*/ 141668 h 309093"/>
              <a:gd name="connsiteX3" fmla="*/ 1957588 w 2446985"/>
              <a:gd name="connsiteY3" fmla="*/ 38637 h 309093"/>
              <a:gd name="connsiteX4" fmla="*/ 2446985 w 2446985"/>
              <a:gd name="connsiteY4" fmla="*/ 0 h 309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6985" h="309093">
                <a:moveTo>
                  <a:pt x="0" y="309093"/>
                </a:moveTo>
                <a:lnTo>
                  <a:pt x="1223493" y="231820"/>
                </a:lnTo>
                <a:cubicBezTo>
                  <a:pt x="1581955" y="203916"/>
                  <a:pt x="2028422" y="173865"/>
                  <a:pt x="2150771" y="141668"/>
                </a:cubicBezTo>
                <a:cubicBezTo>
                  <a:pt x="2273120" y="109471"/>
                  <a:pt x="1908219" y="62248"/>
                  <a:pt x="1957588" y="38637"/>
                </a:cubicBezTo>
                <a:cubicBezTo>
                  <a:pt x="2006957" y="15026"/>
                  <a:pt x="2226971" y="7513"/>
                  <a:pt x="2446985" y="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304DCE83-D195-654F-B3D0-7322AF456C77}"/>
              </a:ext>
            </a:extLst>
          </p:cNvPr>
          <p:cNvSpPr/>
          <p:nvPr/>
        </p:nvSpPr>
        <p:spPr>
          <a:xfrm>
            <a:off x="2009104" y="3477296"/>
            <a:ext cx="631065" cy="489397"/>
          </a:xfrm>
          <a:custGeom>
            <a:avLst/>
            <a:gdLst>
              <a:gd name="connsiteX0" fmla="*/ 0 w 631065"/>
              <a:gd name="connsiteY0" fmla="*/ 0 h 489397"/>
              <a:gd name="connsiteX1" fmla="*/ 450761 w 631065"/>
              <a:gd name="connsiteY1" fmla="*/ 321972 h 489397"/>
              <a:gd name="connsiteX2" fmla="*/ 631065 w 631065"/>
              <a:gd name="connsiteY2" fmla="*/ 489397 h 489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065" h="489397">
                <a:moveTo>
                  <a:pt x="0" y="0"/>
                </a:moveTo>
                <a:cubicBezTo>
                  <a:pt x="172792" y="120203"/>
                  <a:pt x="345584" y="240406"/>
                  <a:pt x="450761" y="321972"/>
                </a:cubicBezTo>
                <a:cubicBezTo>
                  <a:pt x="555938" y="403538"/>
                  <a:pt x="593501" y="446467"/>
                  <a:pt x="631065" y="489397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69E68A-6030-1843-B8BF-B51C24BDB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6567" y="1979"/>
            <a:ext cx="6254706" cy="3192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FD125B-6673-47E0-864A-A7928D3A8ED3}"/>
              </a:ext>
            </a:extLst>
          </p:cNvPr>
          <p:cNvSpPr txBox="1"/>
          <p:nvPr/>
        </p:nvSpPr>
        <p:spPr>
          <a:xfrm>
            <a:off x="3812723" y="3497762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 brittle fault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F2B91C-713D-4CD6-97E4-1D5774BB0E95}"/>
              </a:ext>
            </a:extLst>
          </p:cNvPr>
          <p:cNvSpPr txBox="1"/>
          <p:nvPr/>
        </p:nvSpPr>
        <p:spPr>
          <a:xfrm>
            <a:off x="1120158" y="2840224"/>
            <a:ext cx="184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discordant Devonian strata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EFEA0C-C2A2-4A46-A6E6-9143B3C30081}"/>
              </a:ext>
            </a:extLst>
          </p:cNvPr>
          <p:cNvSpPr txBox="1"/>
          <p:nvPr/>
        </p:nvSpPr>
        <p:spPr>
          <a:xfrm rot="677268">
            <a:off x="6547760" y="4091869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Devonian strata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B64B188-4B48-49C4-93DE-C390D33EE70D}"/>
              </a:ext>
            </a:extLst>
          </p:cNvPr>
          <p:cNvSpPr/>
          <p:nvPr/>
        </p:nvSpPr>
        <p:spPr>
          <a:xfrm>
            <a:off x="1943100" y="4422884"/>
            <a:ext cx="7217229" cy="1234966"/>
          </a:xfrm>
          <a:custGeom>
            <a:avLst/>
            <a:gdLst>
              <a:gd name="connsiteX0" fmla="*/ 0 w 7217229"/>
              <a:gd name="connsiteY0" fmla="*/ 345059 h 1234966"/>
              <a:gd name="connsiteX1" fmla="*/ 938893 w 7217229"/>
              <a:gd name="connsiteY1" fmla="*/ 42980 h 1234966"/>
              <a:gd name="connsiteX2" fmla="*/ 1371600 w 7217229"/>
              <a:gd name="connsiteY2" fmla="*/ 2159 h 1234966"/>
              <a:gd name="connsiteX3" fmla="*/ 2457450 w 7217229"/>
              <a:gd name="connsiteY3" fmla="*/ 18487 h 1234966"/>
              <a:gd name="connsiteX4" fmla="*/ 3355521 w 7217229"/>
              <a:gd name="connsiteY4" fmla="*/ 83802 h 1234966"/>
              <a:gd name="connsiteX5" fmla="*/ 5486400 w 7217229"/>
              <a:gd name="connsiteY5" fmla="*/ 638973 h 1234966"/>
              <a:gd name="connsiteX6" fmla="*/ 6115050 w 7217229"/>
              <a:gd name="connsiteY6" fmla="*/ 892066 h 1234966"/>
              <a:gd name="connsiteX7" fmla="*/ 7217229 w 7217229"/>
              <a:gd name="connsiteY7" fmla="*/ 1234966 h 123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7229" h="1234966">
                <a:moveTo>
                  <a:pt x="0" y="345059"/>
                </a:moveTo>
                <a:cubicBezTo>
                  <a:pt x="355146" y="222594"/>
                  <a:pt x="710293" y="100130"/>
                  <a:pt x="938893" y="42980"/>
                </a:cubicBezTo>
                <a:cubicBezTo>
                  <a:pt x="1167493" y="-14170"/>
                  <a:pt x="1371600" y="2159"/>
                  <a:pt x="1371600" y="2159"/>
                </a:cubicBezTo>
                <a:cubicBezTo>
                  <a:pt x="1624693" y="-1923"/>
                  <a:pt x="2126797" y="4880"/>
                  <a:pt x="2457450" y="18487"/>
                </a:cubicBezTo>
                <a:cubicBezTo>
                  <a:pt x="2788103" y="32094"/>
                  <a:pt x="2850696" y="-19612"/>
                  <a:pt x="3355521" y="83802"/>
                </a:cubicBezTo>
                <a:cubicBezTo>
                  <a:pt x="3860346" y="187216"/>
                  <a:pt x="5026479" y="504262"/>
                  <a:pt x="5486400" y="638973"/>
                </a:cubicBezTo>
                <a:cubicBezTo>
                  <a:pt x="5946322" y="773684"/>
                  <a:pt x="5826579" y="792734"/>
                  <a:pt x="6115050" y="892066"/>
                </a:cubicBezTo>
                <a:cubicBezTo>
                  <a:pt x="6403521" y="991398"/>
                  <a:pt x="6810375" y="1113182"/>
                  <a:pt x="7217229" y="1234966"/>
                </a:cubicBezTo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79260-01E3-4638-BFFE-1FB64286608C}"/>
              </a:ext>
            </a:extLst>
          </p:cNvPr>
          <p:cNvSpPr txBox="1"/>
          <p:nvPr/>
        </p:nvSpPr>
        <p:spPr>
          <a:xfrm>
            <a:off x="2804145" y="4491216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mylonites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D4CFF6-9E9B-4642-8709-3DB39A0645D5}"/>
              </a:ext>
            </a:extLst>
          </p:cNvPr>
          <p:cNvSpPr/>
          <p:nvPr/>
        </p:nvSpPr>
        <p:spPr>
          <a:xfrm>
            <a:off x="4065814" y="1160311"/>
            <a:ext cx="3649436" cy="472546"/>
          </a:xfrm>
          <a:custGeom>
            <a:avLst/>
            <a:gdLst>
              <a:gd name="connsiteX0" fmla="*/ 0 w 3649436"/>
              <a:gd name="connsiteY0" fmla="*/ 472546 h 472546"/>
              <a:gd name="connsiteX1" fmla="*/ 628650 w 3649436"/>
              <a:gd name="connsiteY1" fmla="*/ 309260 h 472546"/>
              <a:gd name="connsiteX2" fmla="*/ 1036865 w 3649436"/>
              <a:gd name="connsiteY2" fmla="*/ 170468 h 472546"/>
              <a:gd name="connsiteX3" fmla="*/ 1453243 w 3649436"/>
              <a:gd name="connsiteY3" fmla="*/ 129646 h 472546"/>
              <a:gd name="connsiteX4" fmla="*/ 2473779 w 3649436"/>
              <a:gd name="connsiteY4" fmla="*/ 15346 h 472546"/>
              <a:gd name="connsiteX5" fmla="*/ 3012622 w 3649436"/>
              <a:gd name="connsiteY5" fmla="*/ 39839 h 472546"/>
              <a:gd name="connsiteX6" fmla="*/ 3649436 w 3649436"/>
              <a:gd name="connsiteY6" fmla="*/ 366410 h 47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49436" h="472546">
                <a:moveTo>
                  <a:pt x="0" y="472546"/>
                </a:moveTo>
                <a:cubicBezTo>
                  <a:pt x="227919" y="416076"/>
                  <a:pt x="455839" y="359606"/>
                  <a:pt x="628650" y="309260"/>
                </a:cubicBezTo>
                <a:cubicBezTo>
                  <a:pt x="801461" y="258914"/>
                  <a:pt x="899433" y="200404"/>
                  <a:pt x="1036865" y="170468"/>
                </a:cubicBezTo>
                <a:cubicBezTo>
                  <a:pt x="1174297" y="140532"/>
                  <a:pt x="1453243" y="129646"/>
                  <a:pt x="1453243" y="129646"/>
                </a:cubicBezTo>
                <a:cubicBezTo>
                  <a:pt x="1692729" y="103792"/>
                  <a:pt x="2213882" y="30314"/>
                  <a:pt x="2473779" y="15346"/>
                </a:cubicBezTo>
                <a:cubicBezTo>
                  <a:pt x="2733676" y="378"/>
                  <a:pt x="2816679" y="-18672"/>
                  <a:pt x="3012622" y="39839"/>
                </a:cubicBezTo>
                <a:cubicBezTo>
                  <a:pt x="3208565" y="98350"/>
                  <a:pt x="3429000" y="232380"/>
                  <a:pt x="3649436" y="366410"/>
                </a:cubicBezTo>
              </a:path>
            </a:pathLst>
          </a:custGeom>
          <a:noFill/>
          <a:ln w="5715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4331A8-90C1-4A7D-AF9B-F3716065D54E}"/>
              </a:ext>
            </a:extLst>
          </p:cNvPr>
          <p:cNvSpPr txBox="1"/>
          <p:nvPr/>
        </p:nvSpPr>
        <p:spPr>
          <a:xfrm>
            <a:off x="5636567" y="472446"/>
            <a:ext cx="1846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discordant Devonian strata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941853-EFD4-41EF-B202-65CB301ED1E9}"/>
              </a:ext>
            </a:extLst>
          </p:cNvPr>
          <p:cNvSpPr txBox="1"/>
          <p:nvPr/>
        </p:nvSpPr>
        <p:spPr>
          <a:xfrm>
            <a:off x="5173167" y="2169794"/>
            <a:ext cx="2122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mylonites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56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3" grpId="0"/>
      <p:bldP spid="16" grpId="0"/>
      <p:bldP spid="18" grpId="0"/>
      <p:bldP spid="7" grpId="0" animBg="1"/>
      <p:bldP spid="19" grpId="0"/>
      <p:bldP spid="10" grpId="0" animBg="1"/>
      <p:bldP spid="2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37149-D3D6-4147-BD20-AF78046C7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F7BF23-7E3B-0F4B-96D3-B8C624A80E7E}"/>
              </a:ext>
            </a:extLst>
          </p:cNvPr>
          <p:cNvSpPr txBox="1"/>
          <p:nvPr/>
        </p:nvSpPr>
        <p:spPr>
          <a:xfrm>
            <a:off x="57954" y="60960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Biotite migmatite w aplite &amp; biotite granite </a:t>
            </a:r>
            <a:r>
              <a:rPr lang="en-US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leucosome</a:t>
            </a:r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&amp; deformed amphibolite xenoliths, from the W side of </a:t>
            </a:r>
            <a:r>
              <a:rPr lang="en-US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Raudfjorden</a:t>
            </a:r>
            <a:r>
              <a:rPr lang="en-US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several hundred meters from the detachment base. </a:t>
            </a:r>
          </a:p>
        </p:txBody>
      </p:sp>
    </p:spTree>
    <p:extLst>
      <p:ext uri="{BB962C8B-B14F-4D97-AF65-F5344CB8AC3E}">
        <p14:creationId xmlns:p14="http://schemas.microsoft.com/office/powerpoint/2010/main" val="4118167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1B6681-396E-7C4C-B01E-E0DD6A9EF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439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B009E-F4BA-A543-927F-9C404D6E626A}"/>
              </a:ext>
            </a:extLst>
          </p:cNvPr>
          <p:cNvSpPr txBox="1"/>
          <p:nvPr/>
        </p:nvSpPr>
        <p:spPr>
          <a:xfrm>
            <a:off x="285751" y="5507139"/>
            <a:ext cx="5184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Coarser biotite-garnet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mylonite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sinistral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composite surfaces from near the bottom of detachment zone, SW </a:t>
            </a:r>
            <a:r>
              <a:rPr lang="en-US" sz="2000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Raudfjorden</a:t>
            </a:r>
            <a:r>
              <a:rPr lang="en-US" sz="2000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F93FB-704D-4109-9473-0391FEE3F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303" y="5132369"/>
            <a:ext cx="3410382" cy="166031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9B6F699-82B4-4D11-BD54-FC491F324207}"/>
              </a:ext>
            </a:extLst>
          </p:cNvPr>
          <p:cNvCxnSpPr/>
          <p:nvPr/>
        </p:nvCxnSpPr>
        <p:spPr>
          <a:xfrm flipV="1">
            <a:off x="6400800" y="5997408"/>
            <a:ext cx="0" cy="5225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12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64986-5F62-7B48-B3A6-BA051A120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680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4ADBC0-5440-9E4A-B904-F45B11E91694}"/>
              </a:ext>
            </a:extLst>
          </p:cNvPr>
          <p:cNvSpPr txBox="1"/>
          <p:nvPr/>
        </p:nvSpPr>
        <p:spPr>
          <a:xfrm>
            <a:off x="209862" y="5769281"/>
            <a:ext cx="5923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Typical dark </a:t>
            </a:r>
            <a:r>
              <a:rPr lang="en-US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mylonite</a:t>
            </a:r>
            <a:r>
              <a:rPr lang="en-US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sheared quartz vein material. North to left, on E limb near top of </a:t>
            </a:r>
            <a:r>
              <a:rPr lang="en-US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antiform</a:t>
            </a:r>
            <a:r>
              <a:rPr lang="en-US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south of </a:t>
            </a:r>
            <a:r>
              <a:rPr lang="en-US" b="1" dirty="0" err="1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Liefdefjorden</a:t>
            </a:r>
            <a:r>
              <a:rPr lang="en-US" b="1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C37F1AC-C305-384B-BDF3-005A37EE01C7}"/>
              </a:ext>
            </a:extLst>
          </p:cNvPr>
          <p:cNvSpPr/>
          <p:nvPr/>
        </p:nvSpPr>
        <p:spPr>
          <a:xfrm>
            <a:off x="5099970" y="2998033"/>
            <a:ext cx="566312" cy="180904"/>
          </a:xfrm>
          <a:custGeom>
            <a:avLst/>
            <a:gdLst>
              <a:gd name="connsiteX0" fmla="*/ 566312 w 566312"/>
              <a:gd name="connsiteY0" fmla="*/ 0 h 180904"/>
              <a:gd name="connsiteX1" fmla="*/ 26666 w 566312"/>
              <a:gd name="connsiteY1" fmla="*/ 179882 h 180904"/>
              <a:gd name="connsiteX2" fmla="*/ 131597 w 566312"/>
              <a:gd name="connsiteY2" fmla="*/ 59960 h 180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312" h="180904">
                <a:moveTo>
                  <a:pt x="566312" y="0"/>
                </a:moveTo>
                <a:cubicBezTo>
                  <a:pt x="332715" y="84944"/>
                  <a:pt x="99118" y="169889"/>
                  <a:pt x="26666" y="179882"/>
                </a:cubicBezTo>
                <a:cubicBezTo>
                  <a:pt x="-45786" y="189875"/>
                  <a:pt x="42905" y="124917"/>
                  <a:pt x="131597" y="59960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C5112B9-7A23-EB42-AB4D-D4BA29896382}"/>
              </a:ext>
            </a:extLst>
          </p:cNvPr>
          <p:cNvSpPr/>
          <p:nvPr/>
        </p:nvSpPr>
        <p:spPr>
          <a:xfrm>
            <a:off x="4317167" y="2994312"/>
            <a:ext cx="2158584" cy="304004"/>
          </a:xfrm>
          <a:custGeom>
            <a:avLst/>
            <a:gdLst>
              <a:gd name="connsiteX0" fmla="*/ 0 w 2158584"/>
              <a:gd name="connsiteY0" fmla="*/ 303524 h 304004"/>
              <a:gd name="connsiteX1" fmla="*/ 539646 w 2158584"/>
              <a:gd name="connsiteY1" fmla="*/ 273544 h 304004"/>
              <a:gd name="connsiteX2" fmla="*/ 1394085 w 2158584"/>
              <a:gd name="connsiteY2" fmla="*/ 108652 h 304004"/>
              <a:gd name="connsiteX3" fmla="*/ 1753849 w 2158584"/>
              <a:gd name="connsiteY3" fmla="*/ 3721 h 304004"/>
              <a:gd name="connsiteX4" fmla="*/ 2158584 w 2158584"/>
              <a:gd name="connsiteY4" fmla="*/ 33701 h 30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8584" h="304004">
                <a:moveTo>
                  <a:pt x="0" y="303524"/>
                </a:moveTo>
                <a:cubicBezTo>
                  <a:pt x="153649" y="304773"/>
                  <a:pt x="307299" y="306023"/>
                  <a:pt x="539646" y="273544"/>
                </a:cubicBezTo>
                <a:cubicBezTo>
                  <a:pt x="771994" y="241065"/>
                  <a:pt x="1191718" y="153622"/>
                  <a:pt x="1394085" y="108652"/>
                </a:cubicBezTo>
                <a:cubicBezTo>
                  <a:pt x="1596452" y="63681"/>
                  <a:pt x="1626433" y="16213"/>
                  <a:pt x="1753849" y="3721"/>
                </a:cubicBezTo>
                <a:cubicBezTo>
                  <a:pt x="1881266" y="-8771"/>
                  <a:pt x="2019925" y="12465"/>
                  <a:pt x="2158584" y="33701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D28683E-6FBA-9F4A-A840-82465F2EC0B6}"/>
              </a:ext>
            </a:extLst>
          </p:cNvPr>
          <p:cNvSpPr/>
          <p:nvPr/>
        </p:nvSpPr>
        <p:spPr>
          <a:xfrm>
            <a:off x="209862" y="1438190"/>
            <a:ext cx="1723869" cy="280352"/>
          </a:xfrm>
          <a:custGeom>
            <a:avLst/>
            <a:gdLst>
              <a:gd name="connsiteX0" fmla="*/ 0 w 1723869"/>
              <a:gd name="connsiteY0" fmla="*/ 225718 h 280352"/>
              <a:gd name="connsiteX1" fmla="*/ 374754 w 1723869"/>
              <a:gd name="connsiteY1" fmla="*/ 270689 h 280352"/>
              <a:gd name="connsiteX2" fmla="*/ 779489 w 1723869"/>
              <a:gd name="connsiteY2" fmla="*/ 60826 h 280352"/>
              <a:gd name="connsiteX3" fmla="*/ 1094282 w 1723869"/>
              <a:gd name="connsiteY3" fmla="*/ 866 h 280352"/>
              <a:gd name="connsiteX4" fmla="*/ 1723869 w 1723869"/>
              <a:gd name="connsiteY4" fmla="*/ 30846 h 280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869" h="280352">
                <a:moveTo>
                  <a:pt x="0" y="225718"/>
                </a:moveTo>
                <a:cubicBezTo>
                  <a:pt x="122419" y="261944"/>
                  <a:pt x="244839" y="298171"/>
                  <a:pt x="374754" y="270689"/>
                </a:cubicBezTo>
                <a:cubicBezTo>
                  <a:pt x="504669" y="243207"/>
                  <a:pt x="659568" y="105797"/>
                  <a:pt x="779489" y="60826"/>
                </a:cubicBezTo>
                <a:cubicBezTo>
                  <a:pt x="899410" y="15855"/>
                  <a:pt x="936885" y="5863"/>
                  <a:pt x="1094282" y="866"/>
                </a:cubicBezTo>
                <a:cubicBezTo>
                  <a:pt x="1251679" y="-4131"/>
                  <a:pt x="1487774" y="13357"/>
                  <a:pt x="1723869" y="30846"/>
                </a:cubicBezTo>
              </a:path>
            </a:pathLst>
          </a:custGeom>
          <a:noFill/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32D6039-22A5-594D-ACF6-CA9D5BA2AD01}"/>
              </a:ext>
            </a:extLst>
          </p:cNvPr>
          <p:cNvSpPr/>
          <p:nvPr/>
        </p:nvSpPr>
        <p:spPr>
          <a:xfrm>
            <a:off x="989273" y="1349115"/>
            <a:ext cx="389822" cy="105630"/>
          </a:xfrm>
          <a:custGeom>
            <a:avLst/>
            <a:gdLst>
              <a:gd name="connsiteX0" fmla="*/ 389822 w 389822"/>
              <a:gd name="connsiteY0" fmla="*/ 29980 h 105630"/>
              <a:gd name="connsiteX1" fmla="*/ 119999 w 389822"/>
              <a:gd name="connsiteY1" fmla="*/ 44970 h 105630"/>
              <a:gd name="connsiteX2" fmla="*/ 78 w 389822"/>
              <a:gd name="connsiteY2" fmla="*/ 104931 h 105630"/>
              <a:gd name="connsiteX3" fmla="*/ 134989 w 389822"/>
              <a:gd name="connsiteY3" fmla="*/ 0 h 105630"/>
              <a:gd name="connsiteX4" fmla="*/ 134989 w 389822"/>
              <a:gd name="connsiteY4" fmla="*/ 0 h 10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822" h="105630">
                <a:moveTo>
                  <a:pt x="389822" y="29980"/>
                </a:moveTo>
                <a:cubicBezTo>
                  <a:pt x="287389" y="31229"/>
                  <a:pt x="184956" y="32478"/>
                  <a:pt x="119999" y="44970"/>
                </a:cubicBezTo>
                <a:cubicBezTo>
                  <a:pt x="55042" y="57462"/>
                  <a:pt x="-2420" y="112426"/>
                  <a:pt x="78" y="104931"/>
                </a:cubicBezTo>
                <a:cubicBezTo>
                  <a:pt x="2576" y="97436"/>
                  <a:pt x="134989" y="0"/>
                  <a:pt x="134989" y="0"/>
                </a:cubicBezTo>
                <a:lnTo>
                  <a:pt x="134989" y="0"/>
                </a:lnTo>
              </a:path>
            </a:pathLst>
          </a:cu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739A5D-A0FC-489A-94BB-9045AF4C9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670" y="5675544"/>
            <a:ext cx="2456329" cy="1195844"/>
          </a:xfrm>
          <a:prstGeom prst="rect">
            <a:avLst/>
          </a:prstGeom>
          <a:noFill/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EE08E5-CED1-41A7-ABAB-1380361276CE}"/>
              </a:ext>
            </a:extLst>
          </p:cNvPr>
          <p:cNvCxnSpPr/>
          <p:nvPr/>
        </p:nvCxnSpPr>
        <p:spPr>
          <a:xfrm flipV="1">
            <a:off x="8095129" y="6230946"/>
            <a:ext cx="0" cy="46166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205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AB6311-CDF4-3643-B5AE-E1B0DD349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7" y="1841371"/>
            <a:ext cx="9133053" cy="50739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71ACAC-E50B-CC4D-88D1-3D1FDF1CBBAC}"/>
              </a:ext>
            </a:extLst>
          </p:cNvPr>
          <p:cNvSpPr txBox="1"/>
          <p:nvPr/>
        </p:nvSpPr>
        <p:spPr>
          <a:xfrm>
            <a:off x="10947" y="96667"/>
            <a:ext cx="5354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Dextral sense of shear in </a:t>
            </a:r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mylonites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 on </a:t>
            </a:r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antiform’s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 W side, S of </a:t>
            </a:r>
            <a:r>
              <a:rPr lang="en-US" sz="2400" dirty="0" err="1">
                <a:solidFill>
                  <a:srgbClr val="FFFF00"/>
                </a:solidFill>
                <a:latin typeface="Helvetica" pitchFamily="2" charset="0"/>
              </a:rPr>
              <a:t>Liefdefjorden</a:t>
            </a:r>
            <a:r>
              <a:rPr lang="en-US" sz="2400" dirty="0">
                <a:solidFill>
                  <a:srgbClr val="FFFF00"/>
                </a:solidFill>
                <a:latin typeface="Helvetica" pitchFamily="2" charset="0"/>
              </a:rPr>
              <a:t>, a shear sense consistent with top to N kinematics. 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E5803-877D-AA4F-8386-E40F2E097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773" y="27967"/>
            <a:ext cx="3365280" cy="163836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8FAB097-6B8B-1443-856C-F5D5372A24B8}"/>
              </a:ext>
            </a:extLst>
          </p:cNvPr>
          <p:cNvCxnSpPr>
            <a:cxnSpLocks/>
          </p:cNvCxnSpPr>
          <p:nvPr/>
        </p:nvCxnSpPr>
        <p:spPr>
          <a:xfrm flipH="1" flipV="1">
            <a:off x="7375628" y="796193"/>
            <a:ext cx="149569" cy="6202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422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511</Words>
  <Application>Microsoft Macintosh PowerPoint</Application>
  <PresentationFormat>On-screen Show (4:3)</PresentationFormat>
  <Paragraphs>78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166</cp:revision>
  <dcterms:created xsi:type="dcterms:W3CDTF">2019-09-06T17:49:34Z</dcterms:created>
  <dcterms:modified xsi:type="dcterms:W3CDTF">2019-10-14T15:38:37Z</dcterms:modified>
</cp:coreProperties>
</file>