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98" r:id="rId2"/>
    <p:sldId id="286" r:id="rId3"/>
    <p:sldId id="296" r:id="rId4"/>
    <p:sldId id="280" r:id="rId5"/>
    <p:sldId id="288" r:id="rId6"/>
    <p:sldId id="284" r:id="rId7"/>
    <p:sldId id="294" r:id="rId8"/>
    <p:sldId id="287" r:id="rId9"/>
    <p:sldId id="292" r:id="rId10"/>
    <p:sldId id="293" r:id="rId11"/>
    <p:sldId id="279" r:id="rId12"/>
    <p:sldId id="285" r:id="rId13"/>
    <p:sldId id="291" r:id="rId14"/>
    <p:sldId id="295" r:id="rId15"/>
    <p:sldId id="260" r:id="rId16"/>
    <p:sldId id="289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3415" autoAdjust="0"/>
    <p:restoredTop sz="82807" autoAdjust="0"/>
  </p:normalViewPr>
  <p:slideViewPr>
    <p:cSldViewPr snapToGrid="0" snapToObjects="1">
      <p:cViewPr varScale="1">
        <p:scale>
          <a:sx n="99" d="100"/>
          <a:sy n="99" d="100"/>
        </p:scale>
        <p:origin x="2328" y="17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5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F58F9-AC97-9042-8930-47E7E8E5482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05788-77A1-3047-AE31-77EB1E650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94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54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52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63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12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10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Shuyun</a:t>
            </a:r>
            <a:r>
              <a:rPr lang="en-US" dirty="0"/>
              <a:t> Cao, Franz Neubauer, </a:t>
            </a:r>
            <a:r>
              <a:rPr lang="en-US" dirty="0" err="1"/>
              <a:t>Junlai</a:t>
            </a:r>
            <a:r>
              <a:rPr lang="en-US" dirty="0"/>
              <a:t> Liu, Manfred </a:t>
            </a:r>
            <a:r>
              <a:rPr lang="en-US" dirty="0" err="1"/>
              <a:t>Bernroider</a:t>
            </a:r>
            <a:r>
              <a:rPr lang="en-US" dirty="0"/>
              <a:t>, </a:t>
            </a:r>
            <a:r>
              <a:rPr lang="en-US" dirty="0" err="1"/>
              <a:t>Xuemei</a:t>
            </a:r>
            <a:r>
              <a:rPr lang="en-US" dirty="0"/>
              <a:t> Cheng, </a:t>
            </a:r>
            <a:r>
              <a:rPr lang="en-US" dirty="0" err="1"/>
              <a:t>Junyu</a:t>
            </a:r>
            <a:r>
              <a:rPr lang="en-US" dirty="0"/>
              <a:t> Li, </a:t>
            </a:r>
            <a:r>
              <a:rPr lang="en-US" dirty="0" err="1"/>
              <a:t>Zunpu</a:t>
            </a:r>
            <a:r>
              <a:rPr lang="en-US" dirty="0"/>
              <a:t> Yu, Johann </a:t>
            </a:r>
            <a:r>
              <a:rPr lang="en-US" dirty="0" err="1"/>
              <a:t>Genser</a:t>
            </a:r>
            <a:r>
              <a:rPr lang="en-US" dirty="0"/>
              <a:t>,, Rheological weakening of high-grade </a:t>
            </a:r>
            <a:r>
              <a:rPr lang="en-US" dirty="0" err="1"/>
              <a:t>mylonites</a:t>
            </a:r>
            <a:r>
              <a:rPr lang="en-US" dirty="0"/>
              <a:t> during low-temperature retrogression: The exhumed continental </a:t>
            </a:r>
            <a:r>
              <a:rPr lang="en-US" dirty="0" err="1"/>
              <a:t>Ailao</a:t>
            </a:r>
            <a:r>
              <a:rPr lang="en-US" dirty="0"/>
              <a:t> Shan-Red River fault zone, SE Asia, Journal of Asian Earth Sciences, Volume 139, 2017, Pages 40-60, https://</a:t>
            </a:r>
            <a:r>
              <a:rPr lang="en-US" dirty="0" err="1"/>
              <a:t>www.sciencedirect.com</a:t>
            </a:r>
            <a:r>
              <a:rPr lang="en-US" dirty="0"/>
              <a:t>/science/article/</a:t>
            </a:r>
            <a:r>
              <a:rPr lang="en-US" dirty="0" err="1"/>
              <a:t>pii</a:t>
            </a:r>
            <a:r>
              <a:rPr lang="en-US" dirty="0"/>
              <a:t>/S1367912016303030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81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6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8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CA9A04C-B293-B44D-9C7B-163DB239F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50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15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5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9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7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8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5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5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0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51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archer@gmav.unomaha.edu" TargetMode="External"/><Relationship Id="rId7" Type="http://schemas.openxmlformats.org/officeDocument/2006/relationships/hyperlink" Target="mailto:per.t.osmundsen@ntnu.no" TargetMode="External"/><Relationship Id="rId2" Type="http://schemas.openxmlformats.org/officeDocument/2006/relationships/hyperlink" Target="mailto:harmon_maher@unomaha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im.Redfield@NGU.NO" TargetMode="External"/><Relationship Id="rId5" Type="http://schemas.openxmlformats.org/officeDocument/2006/relationships/hyperlink" Target="mailto:Morgan.Ganerod@NGU.NO" TargetMode="External"/><Relationship Id="rId4" Type="http://schemas.openxmlformats.org/officeDocument/2006/relationships/hyperlink" Target="mailto:alvar.braathen@geo.uio.n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2F93E-B2D2-6449-8D1E-CD9BF6BC9C17}"/>
              </a:ext>
            </a:extLst>
          </p:cNvPr>
          <p:cNvSpPr txBox="1"/>
          <p:nvPr/>
        </p:nvSpPr>
        <p:spPr>
          <a:xfrm>
            <a:off x="2073499" y="2970825"/>
            <a:ext cx="5370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part 2 of this presentation, which was divided because of file size limitations.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7BD6F6-CB30-F44B-971B-10BFEB2DF212}"/>
              </a:ext>
            </a:extLst>
          </p:cNvPr>
          <p:cNvSpPr txBox="1"/>
          <p:nvPr/>
        </p:nvSpPr>
        <p:spPr>
          <a:xfrm>
            <a:off x="-73615" y="0"/>
            <a:ext cx="91985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Helvetica" pitchFamily="2" charset="0"/>
              </a:rPr>
              <a:t>Keiserhjelmen</a:t>
            </a:r>
            <a:r>
              <a:rPr lang="en-US" sz="2800" b="1" dirty="0">
                <a:latin typeface="Helvetica" pitchFamily="2" charset="0"/>
              </a:rPr>
              <a:t> Detachment fault rock development, NW Spitsbergen</a:t>
            </a:r>
            <a:endParaRPr lang="en-US" dirty="0"/>
          </a:p>
          <a:p>
            <a:pPr algn="ctr"/>
            <a:r>
              <a:rPr lang="en-US" sz="1200" dirty="0">
                <a:latin typeface="Helvetica" pitchFamily="2" charset="0"/>
              </a:rPr>
              <a:t>Harmon Maher, Sara </a:t>
            </a:r>
            <a:r>
              <a:rPr lang="en-US" sz="1200" dirty="0" err="1">
                <a:latin typeface="Helvetica" pitchFamily="2" charset="0"/>
              </a:rPr>
              <a:t>Parcher</a:t>
            </a:r>
            <a:r>
              <a:rPr lang="en-US" sz="1200" dirty="0">
                <a:latin typeface="Helvetica" pitchFamily="2" charset="0"/>
              </a:rPr>
              <a:t>, Alvar Braathen, Morgan </a:t>
            </a:r>
            <a:r>
              <a:rPr lang="en-US" sz="1200" dirty="0" err="1">
                <a:latin typeface="Helvetica" pitchFamily="2" charset="0"/>
              </a:rPr>
              <a:t>Ganerød</a:t>
            </a:r>
            <a:r>
              <a:rPr lang="en-US" sz="1200" dirty="0">
                <a:latin typeface="Helvetica" pitchFamily="2" charset="0"/>
              </a:rPr>
              <a:t>, Per </a:t>
            </a:r>
            <a:r>
              <a:rPr lang="en-US" sz="1200" dirty="0" err="1">
                <a:latin typeface="Helvetica" pitchFamily="2" charset="0"/>
              </a:rPr>
              <a:t>Terje</a:t>
            </a:r>
            <a:r>
              <a:rPr lang="en-US" sz="1200" dirty="0">
                <a:latin typeface="Helvetica" pitchFamily="2" charset="0"/>
              </a:rPr>
              <a:t> </a:t>
            </a:r>
            <a:r>
              <a:rPr lang="en-US" sz="1200" dirty="0" err="1">
                <a:latin typeface="Helvetica" pitchFamily="2" charset="0"/>
              </a:rPr>
              <a:t>Osmundsen</a:t>
            </a:r>
            <a:r>
              <a:rPr lang="en-US" sz="1200" dirty="0">
                <a:latin typeface="Helvetica" pitchFamily="2" charset="0"/>
              </a:rPr>
              <a:t>, Tim Redfield </a:t>
            </a:r>
            <a:endParaRPr lang="en-US" sz="1200" u="sng" dirty="0">
              <a:latin typeface="Helvetica" pitchFamily="2" charset="0"/>
              <a:hlinkClick r:id="rId2"/>
            </a:endParaRPr>
          </a:p>
          <a:p>
            <a:pPr algn="ctr"/>
            <a:r>
              <a:rPr lang="en-US" sz="1200" u="sng" dirty="0">
                <a:latin typeface="Helvetica" pitchFamily="2" charset="0"/>
                <a:hlinkClick r:id="rId2"/>
              </a:rPr>
              <a:t>harmon_maher@unomaha.edu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u="sng" dirty="0">
                <a:latin typeface="Helvetica" pitchFamily="2" charset="0"/>
                <a:hlinkClick r:id="rId3"/>
              </a:rPr>
              <a:t>sparcher@gmav.unomaha.edu</a:t>
            </a:r>
            <a:r>
              <a:rPr lang="en-US" sz="1200" dirty="0">
                <a:latin typeface="Helvetica" pitchFamily="2" charset="0"/>
              </a:rPr>
              <a:t>, Dept. of Geography &amp; Geology, Univ. of Nebraska at Omaha</a:t>
            </a:r>
          </a:p>
          <a:p>
            <a:pPr algn="ctr"/>
            <a:r>
              <a:rPr lang="en-US" sz="1200" u="sng" dirty="0">
                <a:latin typeface="Helvetica" pitchFamily="2" charset="0"/>
                <a:hlinkClick r:id="rId4"/>
              </a:rPr>
              <a:t>alvar.braathen@geo.uio.no</a:t>
            </a:r>
            <a:r>
              <a:rPr lang="en-US" sz="1200" u="sng" dirty="0">
                <a:latin typeface="Helvetica" pitchFamily="2" charset="0"/>
              </a:rPr>
              <a:t>, </a:t>
            </a:r>
            <a:r>
              <a:rPr lang="en-US" sz="1200" dirty="0">
                <a:latin typeface="Helvetica" pitchFamily="2" charset="0"/>
              </a:rPr>
              <a:t>Department of Geoscience, University of Oslo, N-0316 Oslo, Norway</a:t>
            </a:r>
          </a:p>
          <a:p>
            <a:pPr algn="ctr"/>
            <a:r>
              <a:rPr lang="en-US" sz="1200" u="sng" dirty="0">
                <a:latin typeface="Helvetica" pitchFamily="2" charset="0"/>
                <a:hlinkClick r:id="rId5"/>
              </a:rPr>
              <a:t>Morgan.Ganerod@NGU.NO</a:t>
            </a:r>
            <a:r>
              <a:rPr lang="en-US" sz="1200" dirty="0">
                <a:latin typeface="Helvetica" pitchFamily="2" charset="0"/>
              </a:rPr>
              <a:t>  </a:t>
            </a:r>
            <a:r>
              <a:rPr lang="en-US" sz="1200" u="sng" dirty="0">
                <a:latin typeface="Helvetica" pitchFamily="2" charset="0"/>
                <a:hlinkClick r:id="rId6"/>
              </a:rPr>
              <a:t>Tim.Redfield@NGU.NO</a:t>
            </a:r>
            <a:r>
              <a:rPr lang="en-US" sz="1200" u="sng" dirty="0">
                <a:latin typeface="Helvetica" pitchFamily="2" charset="0"/>
              </a:rPr>
              <a:t>, </a:t>
            </a:r>
            <a:r>
              <a:rPr lang="en-US" sz="1200" dirty="0">
                <a:latin typeface="Helvetica" pitchFamily="2" charset="0"/>
              </a:rPr>
              <a:t>Geological Survey of Norway, </a:t>
            </a:r>
            <a:r>
              <a:rPr lang="en-US" sz="1200" dirty="0" err="1">
                <a:latin typeface="Helvetica" pitchFamily="2" charset="0"/>
              </a:rPr>
              <a:t>Tromsø</a:t>
            </a:r>
            <a:r>
              <a:rPr lang="en-US" sz="1200" dirty="0">
                <a:latin typeface="Helvetica" pitchFamily="2" charset="0"/>
              </a:rPr>
              <a:t>, N-7491, Norway</a:t>
            </a:r>
          </a:p>
          <a:p>
            <a:pPr algn="ctr"/>
            <a:r>
              <a:rPr lang="en-US" sz="1200" u="sng" dirty="0">
                <a:latin typeface="Helvetica" pitchFamily="2" charset="0"/>
                <a:hlinkClick r:id="rId7"/>
              </a:rPr>
              <a:t>per.t.osmundsen@ntnu.no</a:t>
            </a:r>
            <a:r>
              <a:rPr lang="en-US" sz="1200" u="sng" dirty="0">
                <a:latin typeface="Helvetica" pitchFamily="2" charset="0"/>
              </a:rPr>
              <a:t>, </a:t>
            </a:r>
            <a:r>
              <a:rPr lang="en-US" sz="1200" dirty="0">
                <a:latin typeface="Helvetica" pitchFamily="2" charset="0"/>
              </a:rPr>
              <a:t>Dept.  of Geoscience &amp; Petroleum, Norwegian University of </a:t>
            </a:r>
            <a:r>
              <a:rPr lang="en-US" sz="1400" dirty="0">
                <a:latin typeface="Helvetica" pitchFamily="2" charset="0"/>
              </a:rPr>
              <a:t>Science &amp; Technology (NTNU), 7491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0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C6132-FD8F-3347-B914-273EE3106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9" y="-1"/>
            <a:ext cx="9150519" cy="224852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2379C-B459-0C44-9D88-403796FA4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2248524"/>
            <a:ext cx="9169371" cy="212860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56288-B4CE-7746-BB75-E59A562072F7}"/>
              </a:ext>
            </a:extLst>
          </p:cNvPr>
          <p:cNvSpPr txBox="1"/>
          <p:nvPr/>
        </p:nvSpPr>
        <p:spPr>
          <a:xfrm>
            <a:off x="4137285" y="4443728"/>
            <a:ext cx="5006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Photomicrographs of 60HM2011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ulramylonite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western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Liefdefjorden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exposure of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Keiserhjelmen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Detachment with biotite-chlorite mica seam with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sinistral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fabric.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3617D-2D27-3C4E-898B-C6EED9CA7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" y="4236670"/>
            <a:ext cx="4083184" cy="267431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8FB513-AECD-264E-B152-D0F7E26AE8AA}"/>
              </a:ext>
            </a:extLst>
          </p:cNvPr>
          <p:cNvCxnSpPr/>
          <p:nvPr/>
        </p:nvCxnSpPr>
        <p:spPr>
          <a:xfrm flipV="1">
            <a:off x="2008682" y="569626"/>
            <a:ext cx="2128603" cy="365760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FEE14B-9ECA-BC4B-B678-0E103565AEFE}"/>
              </a:ext>
            </a:extLst>
          </p:cNvPr>
          <p:cNvSpPr txBox="1"/>
          <p:nvPr/>
        </p:nvSpPr>
        <p:spPr>
          <a:xfrm>
            <a:off x="4246797" y="5825127"/>
            <a:ext cx="2509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low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bierefrigence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chlorite, interleaved with biotite.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46EA78-92CB-7F4F-8703-20BF4ADFD8DD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429000" y="4917003"/>
            <a:ext cx="817797" cy="13697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E7AF7314-1365-A04D-BBBE-1E4DB1303EB8}"/>
              </a:ext>
            </a:extLst>
          </p:cNvPr>
          <p:cNvSpPr/>
          <p:nvPr/>
        </p:nvSpPr>
        <p:spPr>
          <a:xfrm>
            <a:off x="494676" y="1082136"/>
            <a:ext cx="2158584" cy="374672"/>
          </a:xfrm>
          <a:custGeom>
            <a:avLst/>
            <a:gdLst>
              <a:gd name="connsiteX0" fmla="*/ 0 w 2158584"/>
              <a:gd name="connsiteY0" fmla="*/ 57116 h 374672"/>
              <a:gd name="connsiteX1" fmla="*/ 629587 w 2158584"/>
              <a:gd name="connsiteY1" fmla="*/ 12145 h 374672"/>
              <a:gd name="connsiteX2" fmla="*/ 1079292 w 2158584"/>
              <a:gd name="connsiteY2" fmla="*/ 251988 h 374672"/>
              <a:gd name="connsiteX3" fmla="*/ 1424066 w 2158584"/>
              <a:gd name="connsiteY3" fmla="*/ 371909 h 374672"/>
              <a:gd name="connsiteX4" fmla="*/ 1843790 w 2158584"/>
              <a:gd name="connsiteY4" fmla="*/ 326939 h 374672"/>
              <a:gd name="connsiteX5" fmla="*/ 2158584 w 2158584"/>
              <a:gd name="connsiteY5" fmla="*/ 222008 h 37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8584" h="374672">
                <a:moveTo>
                  <a:pt x="0" y="57116"/>
                </a:moveTo>
                <a:cubicBezTo>
                  <a:pt x="224852" y="18391"/>
                  <a:pt x="449705" y="-20334"/>
                  <a:pt x="629587" y="12145"/>
                </a:cubicBezTo>
                <a:cubicBezTo>
                  <a:pt x="809469" y="44624"/>
                  <a:pt x="946879" y="192027"/>
                  <a:pt x="1079292" y="251988"/>
                </a:cubicBezTo>
                <a:cubicBezTo>
                  <a:pt x="1211705" y="311949"/>
                  <a:pt x="1296650" y="359417"/>
                  <a:pt x="1424066" y="371909"/>
                </a:cubicBezTo>
                <a:cubicBezTo>
                  <a:pt x="1551482" y="384401"/>
                  <a:pt x="1721370" y="351923"/>
                  <a:pt x="1843790" y="326939"/>
                </a:cubicBezTo>
                <a:cubicBezTo>
                  <a:pt x="1966210" y="301956"/>
                  <a:pt x="2062397" y="261982"/>
                  <a:pt x="2158584" y="222008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04DCB9-3498-1042-BC9F-60AC1535E9D6}"/>
              </a:ext>
            </a:extLst>
          </p:cNvPr>
          <p:cNvCxnSpPr/>
          <p:nvPr/>
        </p:nvCxnSpPr>
        <p:spPr>
          <a:xfrm flipH="1">
            <a:off x="929390" y="569626"/>
            <a:ext cx="1259174" cy="26982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E8429E-5292-5E43-8AED-B6B037EF844B}"/>
              </a:ext>
            </a:extLst>
          </p:cNvPr>
          <p:cNvCxnSpPr>
            <a:cxnSpLocks/>
          </p:cNvCxnSpPr>
          <p:nvPr/>
        </p:nvCxnSpPr>
        <p:spPr>
          <a:xfrm rot="10800000" flipH="1">
            <a:off x="1338736" y="1538439"/>
            <a:ext cx="1259174" cy="26982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63B1D50-5BE8-D246-AB12-2576BB6D0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100" y="5715914"/>
            <a:ext cx="2120900" cy="103254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1B0DE6-B943-AE4D-9829-7F23EBE85E21}"/>
              </a:ext>
            </a:extLst>
          </p:cNvPr>
          <p:cNvCxnSpPr/>
          <p:nvPr/>
        </p:nvCxnSpPr>
        <p:spPr>
          <a:xfrm flipV="1">
            <a:off x="7099300" y="6197600"/>
            <a:ext cx="412884" cy="428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86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C96752-156A-0F43-9D0B-C6EC261E2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7506" cy="336138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5767FD-8AA3-D946-983D-004830B6A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1385"/>
            <a:ext cx="9144000" cy="335642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DB44E9-31E0-9A47-AD69-14D182E7F6CE}"/>
              </a:ext>
            </a:extLst>
          </p:cNvPr>
          <p:cNvSpPr txBox="1"/>
          <p:nvPr/>
        </p:nvSpPr>
        <p:spPr>
          <a:xfrm>
            <a:off x="6207617" y="0"/>
            <a:ext cx="293638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Helvetica" pitchFamily="2" charset="0"/>
              </a:rPr>
              <a:t>Brittle-ductile shear zone in orthogneiss, w significant grain size reduction &amp; increase of </a:t>
            </a:r>
            <a:r>
              <a:rPr lang="en-US" sz="1600" b="1" dirty="0" err="1">
                <a:solidFill>
                  <a:srgbClr val="FFFF00"/>
                </a:solidFill>
                <a:latin typeface="Helvetica" pitchFamily="2" charset="0"/>
              </a:rPr>
              <a:t>opaques</a:t>
            </a:r>
            <a:r>
              <a:rPr lang="en-US" sz="1600" b="1" dirty="0">
                <a:solidFill>
                  <a:srgbClr val="FFFF00"/>
                </a:solidFill>
                <a:latin typeface="Helvetica" pitchFamily="2" charset="0"/>
              </a:rPr>
              <a:t> (pressure solution). </a:t>
            </a:r>
          </a:p>
        </p:txBody>
      </p:sp>
    </p:spTree>
    <p:extLst>
      <p:ext uri="{BB962C8B-B14F-4D97-AF65-F5344CB8AC3E}">
        <p14:creationId xmlns:p14="http://schemas.microsoft.com/office/powerpoint/2010/main" val="221031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25864-AE8D-834F-8292-4287A70D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2745"/>
            <a:ext cx="9082866" cy="29915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F1EFC-7C2E-4448-BE11-472EC1060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0" y="9555"/>
            <a:ext cx="9130940" cy="29530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8E6AB-0C55-FF4F-9304-0AA410CE3898}"/>
              </a:ext>
            </a:extLst>
          </p:cNvPr>
          <p:cNvSpPr txBox="1"/>
          <p:nvPr/>
        </p:nvSpPr>
        <p:spPr>
          <a:xfrm>
            <a:off x="0" y="6482213"/>
            <a:ext cx="908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Foliated </a:t>
            </a:r>
            <a:r>
              <a:rPr lang="en-US" b="1" dirty="0" err="1">
                <a:solidFill>
                  <a:srgbClr val="FFFF00"/>
                </a:solidFill>
                <a:latin typeface="Helvetica" pitchFamily="2" charset="0"/>
              </a:rPr>
              <a:t>cataclasite</a:t>
            </a:r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 – 09SV4D – W side of </a:t>
            </a:r>
            <a:r>
              <a:rPr lang="en-US" b="1" dirty="0" err="1">
                <a:solidFill>
                  <a:srgbClr val="FFFF00"/>
                </a:solidFill>
                <a:latin typeface="Helvetica" pitchFamily="2" charset="0"/>
              </a:rPr>
              <a:t>Liefdefjorden</a:t>
            </a:r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68C18-F858-034E-BF5B-CA73299CA6DA}"/>
              </a:ext>
            </a:extLst>
          </p:cNvPr>
          <p:cNvSpPr txBox="1"/>
          <p:nvPr/>
        </p:nvSpPr>
        <p:spPr>
          <a:xfrm>
            <a:off x="6806490" y="3015724"/>
            <a:ext cx="22878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garnet </a:t>
            </a:r>
            <a:r>
              <a:rPr lang="en-US" dirty="0" err="1">
                <a:solidFill>
                  <a:srgbClr val="FFFF00"/>
                </a:solidFill>
                <a:latin typeface="Helvetica" pitchFamily="2" charset="0"/>
              </a:rPr>
              <a:t>porphyroclast</a:t>
            </a:r>
            <a:endParaRPr lang="en-US" dirty="0">
              <a:solidFill>
                <a:srgbClr val="FFFF00"/>
              </a:solidFill>
              <a:latin typeface="Helvetica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922F8A-6F77-4049-B653-257B1C5CE26B}"/>
              </a:ext>
            </a:extLst>
          </p:cNvPr>
          <p:cNvCxnSpPr>
            <a:cxnSpLocks/>
          </p:cNvCxnSpPr>
          <p:nvPr/>
        </p:nvCxnSpPr>
        <p:spPr>
          <a:xfrm flipH="1" flipV="1">
            <a:off x="5786203" y="571284"/>
            <a:ext cx="2164190" cy="24495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11CE2E-BBA9-A14E-89B6-99D400A0D6F6}"/>
              </a:ext>
            </a:extLst>
          </p:cNvPr>
          <p:cNvCxnSpPr>
            <a:cxnSpLocks/>
          </p:cNvCxnSpPr>
          <p:nvPr/>
        </p:nvCxnSpPr>
        <p:spPr>
          <a:xfrm flipH="1">
            <a:off x="5586368" y="3372774"/>
            <a:ext cx="1968516" cy="5975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863E22-4122-2F41-89BC-3ED141E42A0B}"/>
              </a:ext>
            </a:extLst>
          </p:cNvPr>
          <p:cNvSpPr txBox="1"/>
          <p:nvPr/>
        </p:nvSpPr>
        <p:spPr>
          <a:xfrm>
            <a:off x="29981" y="3008237"/>
            <a:ext cx="14157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chlorite vein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58A9EA-C3D2-8F41-B66B-65A52FBA84E5}"/>
              </a:ext>
            </a:extLst>
          </p:cNvPr>
          <p:cNvCxnSpPr>
            <a:stCxn id="10" idx="0"/>
          </p:cNvCxnSpPr>
          <p:nvPr/>
        </p:nvCxnSpPr>
        <p:spPr>
          <a:xfrm flipV="1">
            <a:off x="737867" y="1124262"/>
            <a:ext cx="1045963" cy="1883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6CE4F5-9BBC-5940-85E0-7290254A9510}"/>
              </a:ext>
            </a:extLst>
          </p:cNvPr>
          <p:cNvCxnSpPr>
            <a:stCxn id="10" idx="2"/>
          </p:cNvCxnSpPr>
          <p:nvPr/>
        </p:nvCxnSpPr>
        <p:spPr>
          <a:xfrm>
            <a:off x="737867" y="3377569"/>
            <a:ext cx="943750" cy="804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2683F3-DC73-554A-84A5-AD70D81958C2}"/>
              </a:ext>
            </a:extLst>
          </p:cNvPr>
          <p:cNvSpPr txBox="1"/>
          <p:nvPr/>
        </p:nvSpPr>
        <p:spPr>
          <a:xfrm>
            <a:off x="1528744" y="3010306"/>
            <a:ext cx="18261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shredded biotite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7056D-EA60-A649-816A-45658E3DBA41}"/>
              </a:ext>
            </a:extLst>
          </p:cNvPr>
          <p:cNvSpPr txBox="1"/>
          <p:nvPr/>
        </p:nvSpPr>
        <p:spPr>
          <a:xfrm>
            <a:off x="3411486" y="2998025"/>
            <a:ext cx="33650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rounded feldspar </a:t>
            </a:r>
            <a:r>
              <a:rPr lang="en-US" dirty="0" err="1">
                <a:solidFill>
                  <a:srgbClr val="FFFF00"/>
                </a:solidFill>
                <a:latin typeface="Helvetica" pitchFamily="2" charset="0"/>
              </a:rPr>
              <a:t>porphyroclast</a:t>
            </a:r>
            <a:endParaRPr lang="en-US" dirty="0">
              <a:solidFill>
                <a:srgbClr val="FFFF00"/>
              </a:solidFill>
              <a:latin typeface="Helvetica" pitchFamily="2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1D2A69-9120-204A-99F0-0D95BB35BAC9}"/>
              </a:ext>
            </a:extLst>
          </p:cNvPr>
          <p:cNvCxnSpPr/>
          <p:nvPr/>
        </p:nvCxnSpPr>
        <p:spPr>
          <a:xfrm flipH="1" flipV="1">
            <a:off x="3762531" y="271161"/>
            <a:ext cx="1361447" cy="2691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A15550-20F8-554A-8ED8-8B53AEA6F832}"/>
              </a:ext>
            </a:extLst>
          </p:cNvPr>
          <p:cNvCxnSpPr>
            <a:stCxn id="16" idx="2"/>
          </p:cNvCxnSpPr>
          <p:nvPr/>
        </p:nvCxnSpPr>
        <p:spPr>
          <a:xfrm flipH="1">
            <a:off x="3717561" y="3367357"/>
            <a:ext cx="1376437" cy="289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2672BD-7497-1B45-B8F6-CCDAA8E22099}"/>
              </a:ext>
            </a:extLst>
          </p:cNvPr>
          <p:cNvCxnSpPr/>
          <p:nvPr/>
        </p:nvCxnSpPr>
        <p:spPr>
          <a:xfrm flipH="1" flipV="1">
            <a:off x="2010668" y="2066249"/>
            <a:ext cx="446136" cy="896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75A64D-38DF-8E4F-ADCA-523A09E0C856}"/>
              </a:ext>
            </a:extLst>
          </p:cNvPr>
          <p:cNvCxnSpPr>
            <a:stCxn id="15" idx="2"/>
          </p:cNvCxnSpPr>
          <p:nvPr/>
        </p:nvCxnSpPr>
        <p:spPr>
          <a:xfrm flipH="1">
            <a:off x="2162693" y="3379638"/>
            <a:ext cx="279122" cy="2196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082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731AE-4AA9-3D45-AC66-60D1A9A7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6" y="0"/>
            <a:ext cx="881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50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D1763-7654-4741-8387-2B88BEE369B5}"/>
              </a:ext>
            </a:extLst>
          </p:cNvPr>
          <p:cNvSpPr txBox="1"/>
          <p:nvPr/>
        </p:nvSpPr>
        <p:spPr>
          <a:xfrm>
            <a:off x="393852" y="916859"/>
            <a:ext cx="14526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cordierite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9A1E8-BB88-4542-83CC-2D93EC5ED290}"/>
              </a:ext>
            </a:extLst>
          </p:cNvPr>
          <p:cNvSpPr txBox="1"/>
          <p:nvPr/>
        </p:nvSpPr>
        <p:spPr>
          <a:xfrm>
            <a:off x="3034014" y="916858"/>
            <a:ext cx="170751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Helvetica" pitchFamily="2" charset="0"/>
              </a:rPr>
              <a:t>muscovite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61095-EF7D-4F40-ABC9-BF74018C55F4}"/>
              </a:ext>
            </a:extLst>
          </p:cNvPr>
          <p:cNvSpPr txBox="1"/>
          <p:nvPr/>
        </p:nvSpPr>
        <p:spPr>
          <a:xfrm>
            <a:off x="3031168" y="1720799"/>
            <a:ext cx="12634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Helvetica" pitchFamily="2" charset="0"/>
              </a:rPr>
              <a:t>sericite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62510-1F16-E74F-B006-C38BFE5A9B8E}"/>
              </a:ext>
            </a:extLst>
          </p:cNvPr>
          <p:cNvSpPr txBox="1"/>
          <p:nvPr/>
        </p:nvSpPr>
        <p:spPr>
          <a:xfrm>
            <a:off x="422519" y="1489967"/>
            <a:ext cx="158889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K-feldspar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0E458-9B0B-FC44-9C4A-9C55D19082E1}"/>
              </a:ext>
            </a:extLst>
          </p:cNvPr>
          <p:cNvSpPr txBox="1"/>
          <p:nvPr/>
        </p:nvSpPr>
        <p:spPr>
          <a:xfrm>
            <a:off x="3047303" y="2729971"/>
            <a:ext cx="12955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Helvetica" pitchFamily="2" charset="0"/>
              </a:rPr>
              <a:t>chlorite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30B39-E5E6-E545-8037-A98F0F4A0BE0}"/>
              </a:ext>
            </a:extLst>
          </p:cNvPr>
          <p:cNvSpPr txBox="1"/>
          <p:nvPr/>
        </p:nvSpPr>
        <p:spPr>
          <a:xfrm>
            <a:off x="3047303" y="3508310"/>
            <a:ext cx="144943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Helvetica" pitchFamily="2" charset="0"/>
              </a:rPr>
              <a:t>opaques</a:t>
            </a:r>
            <a:endParaRPr lang="en-US" sz="2400" b="1" dirty="0">
              <a:solidFill>
                <a:srgbClr val="00B050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04C0C-550A-B742-9C41-E6180F4271E7}"/>
              </a:ext>
            </a:extLst>
          </p:cNvPr>
          <p:cNvSpPr txBox="1"/>
          <p:nvPr/>
        </p:nvSpPr>
        <p:spPr>
          <a:xfrm>
            <a:off x="435019" y="3386509"/>
            <a:ext cx="11913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Helvetica" pitchFamily="2" charset="0"/>
              </a:rPr>
              <a:t>biotite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6B000-9FA9-4042-BB7C-6D803EF567F9}"/>
              </a:ext>
            </a:extLst>
          </p:cNvPr>
          <p:cNvSpPr txBox="1"/>
          <p:nvPr/>
        </p:nvSpPr>
        <p:spPr>
          <a:xfrm>
            <a:off x="435019" y="2722008"/>
            <a:ext cx="10583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garnet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CAA1F-4A1C-1C4A-93FE-895330B57E34}"/>
              </a:ext>
            </a:extLst>
          </p:cNvPr>
          <p:cNvSpPr txBox="1"/>
          <p:nvPr/>
        </p:nvSpPr>
        <p:spPr>
          <a:xfrm>
            <a:off x="435019" y="2087487"/>
            <a:ext cx="17283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plagioclase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F48528-92DA-3D47-B0E2-FF7A56454956}"/>
              </a:ext>
            </a:extLst>
          </p:cNvPr>
          <p:cNvCxnSpPr>
            <a:stCxn id="2" idx="3"/>
            <a:endCxn id="3" idx="1"/>
          </p:cNvCxnSpPr>
          <p:nvPr/>
        </p:nvCxnSpPr>
        <p:spPr>
          <a:xfrm flipV="1">
            <a:off x="1846494" y="1147691"/>
            <a:ext cx="1187520" cy="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3A10F0-789A-4E47-93B9-06C307732856}"/>
              </a:ext>
            </a:extLst>
          </p:cNvPr>
          <p:cNvCxnSpPr>
            <a:stCxn id="2" idx="3"/>
            <a:endCxn id="4" idx="1"/>
          </p:cNvCxnSpPr>
          <p:nvPr/>
        </p:nvCxnSpPr>
        <p:spPr>
          <a:xfrm>
            <a:off x="1846494" y="1147692"/>
            <a:ext cx="1184674" cy="80394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BDCED7-C9F1-9F4A-AA25-43B849F909C5}"/>
              </a:ext>
            </a:extLst>
          </p:cNvPr>
          <p:cNvCxnSpPr>
            <a:stCxn id="5" idx="3"/>
            <a:endCxn id="3" idx="1"/>
          </p:cNvCxnSpPr>
          <p:nvPr/>
        </p:nvCxnSpPr>
        <p:spPr>
          <a:xfrm flipV="1">
            <a:off x="2011416" y="1147691"/>
            <a:ext cx="1022598" cy="57310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1498E5-EB72-7045-88B2-AF874FDB0FD5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2011416" y="1720800"/>
            <a:ext cx="1019752" cy="23083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C960E9-CC1A-4E45-81D2-B5CD41E5E46D}"/>
              </a:ext>
            </a:extLst>
          </p:cNvPr>
          <p:cNvCxnSpPr>
            <a:stCxn id="10" idx="3"/>
            <a:endCxn id="4" idx="1"/>
          </p:cNvCxnSpPr>
          <p:nvPr/>
        </p:nvCxnSpPr>
        <p:spPr>
          <a:xfrm flipV="1">
            <a:off x="2163377" y="1951632"/>
            <a:ext cx="867791" cy="3666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F4F3B5-DEB6-CA47-9F47-3BEDAF20CD27}"/>
              </a:ext>
            </a:extLst>
          </p:cNvPr>
          <p:cNvCxnSpPr>
            <a:stCxn id="9" idx="2"/>
            <a:endCxn id="8" idx="0"/>
          </p:cNvCxnSpPr>
          <p:nvPr/>
        </p:nvCxnSpPr>
        <p:spPr>
          <a:xfrm>
            <a:off x="964171" y="3183673"/>
            <a:ext cx="66524" cy="20283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323D8C-B3F8-CC45-B668-8F66973B33CC}"/>
              </a:ext>
            </a:extLst>
          </p:cNvPr>
          <p:cNvCxnSpPr>
            <a:stCxn id="9" idx="3"/>
            <a:endCxn id="6" idx="1"/>
          </p:cNvCxnSpPr>
          <p:nvPr/>
        </p:nvCxnSpPr>
        <p:spPr>
          <a:xfrm>
            <a:off x="1493322" y="2952841"/>
            <a:ext cx="1553981" cy="796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43AF34-7692-B146-8AC7-EB7B47191C90}"/>
              </a:ext>
            </a:extLst>
          </p:cNvPr>
          <p:cNvCxnSpPr>
            <a:stCxn id="8" idx="3"/>
            <a:endCxn id="6" idx="1"/>
          </p:cNvCxnSpPr>
          <p:nvPr/>
        </p:nvCxnSpPr>
        <p:spPr>
          <a:xfrm flipV="1">
            <a:off x="1626371" y="2960804"/>
            <a:ext cx="1420932" cy="65653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29BE17-FC8A-1247-8714-8F7DE90991C4}"/>
              </a:ext>
            </a:extLst>
          </p:cNvPr>
          <p:cNvCxnSpPr>
            <a:stCxn id="8" idx="3"/>
            <a:endCxn id="7" idx="1"/>
          </p:cNvCxnSpPr>
          <p:nvPr/>
        </p:nvCxnSpPr>
        <p:spPr>
          <a:xfrm>
            <a:off x="1626371" y="3617342"/>
            <a:ext cx="1420932" cy="12180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00C38F6-4217-E34E-88B6-C4F408792DCF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3695077" y="3191636"/>
            <a:ext cx="76944" cy="31667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64B3841-44B5-F445-9A23-A8F8440E1104}"/>
              </a:ext>
            </a:extLst>
          </p:cNvPr>
          <p:cNvSpPr txBox="1"/>
          <p:nvPr/>
        </p:nvSpPr>
        <p:spPr>
          <a:xfrm>
            <a:off x="332095" y="94836"/>
            <a:ext cx="855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Summary of retrogression in </a:t>
            </a:r>
            <a:r>
              <a:rPr lang="en-US" sz="2400" b="1" dirty="0" err="1">
                <a:latin typeface="Helvetica" pitchFamily="2" charset="0"/>
              </a:rPr>
              <a:t>Keiserhjelmen</a:t>
            </a:r>
            <a:r>
              <a:rPr lang="en-US" sz="2400" b="1" dirty="0">
                <a:latin typeface="Helvetica" pitchFamily="2" charset="0"/>
              </a:rPr>
              <a:t> Detachment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E72039-4F26-8243-A909-4AF486650CD5}"/>
              </a:ext>
            </a:extLst>
          </p:cNvPr>
          <p:cNvSpPr txBox="1"/>
          <p:nvPr/>
        </p:nvSpPr>
        <p:spPr>
          <a:xfrm>
            <a:off x="5211815" y="820553"/>
            <a:ext cx="335779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Helvetica" pitchFamily="2" charset="0"/>
              </a:rPr>
              <a:t>growth </a:t>
            </a:r>
            <a:r>
              <a:rPr lang="en-US" sz="2000" b="1" dirty="0" err="1">
                <a:solidFill>
                  <a:srgbClr val="00B050"/>
                </a:solidFill>
                <a:latin typeface="Helvetica" pitchFamily="2" charset="0"/>
              </a:rPr>
              <a:t>syn-mylonitization</a:t>
            </a:r>
            <a:r>
              <a:rPr lang="en-US" sz="2000" b="1" dirty="0">
                <a:solidFill>
                  <a:srgbClr val="00B050"/>
                </a:solidFill>
                <a:latin typeface="Helvetica" pitchFamily="2" charset="0"/>
              </a:rPr>
              <a:t>, along C-surfaces and asymmetric </a:t>
            </a:r>
            <a:r>
              <a:rPr lang="en-US" sz="2000" b="1" dirty="0" err="1">
                <a:solidFill>
                  <a:srgbClr val="00B050"/>
                </a:solidFill>
                <a:latin typeface="Helvetica" pitchFamily="2" charset="0"/>
              </a:rPr>
              <a:t>porphyroclasts</a:t>
            </a:r>
            <a:endParaRPr lang="en-US" sz="2000" b="1" dirty="0">
              <a:solidFill>
                <a:srgbClr val="00B050"/>
              </a:solidFill>
              <a:latin typeface="Helvetica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7CCB34-BB89-E04E-A4E0-676063963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892" y="3373311"/>
            <a:ext cx="4407108" cy="348469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9EAF34B-0F9F-F745-A0C0-C482AC71FD2E}"/>
              </a:ext>
            </a:extLst>
          </p:cNvPr>
          <p:cNvSpPr txBox="1"/>
          <p:nvPr/>
        </p:nvSpPr>
        <p:spPr>
          <a:xfrm>
            <a:off x="4886793" y="2134976"/>
            <a:ext cx="413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Helvetica" pitchFamily="2" charset="0"/>
              </a:rPr>
              <a:t>Biotite grain enclosed in feldspar with partial retrogression to chlorite in migmatite in footwall plate from S of </a:t>
            </a:r>
            <a:r>
              <a:rPr lang="en-US" i="1" dirty="0" err="1">
                <a:latin typeface="Helvetica" pitchFamily="2" charset="0"/>
              </a:rPr>
              <a:t>Liefdefjorden</a:t>
            </a:r>
            <a:r>
              <a:rPr lang="en-US" i="1" dirty="0">
                <a:latin typeface="Helvetica" pitchFamily="2" charset="0"/>
              </a:rPr>
              <a:t> (specimen 123HM09).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DCDB52-DF9C-7345-8DDA-088C114B9069}"/>
              </a:ext>
            </a:extLst>
          </p:cNvPr>
          <p:cNvCxnSpPr/>
          <p:nvPr/>
        </p:nvCxnSpPr>
        <p:spPr>
          <a:xfrm flipH="1">
            <a:off x="7555043" y="5321508"/>
            <a:ext cx="1014569" cy="3597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EFE23CA-1A54-134C-9C2F-131CD2CD149C}"/>
              </a:ext>
            </a:extLst>
          </p:cNvPr>
          <p:cNvSpPr txBox="1"/>
          <p:nvPr/>
        </p:nvSpPr>
        <p:spPr>
          <a:xfrm>
            <a:off x="8395381" y="4925951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Helvetica" pitchFamily="2" charset="0"/>
              </a:rPr>
              <a:t>chl</a:t>
            </a:r>
            <a:endParaRPr lang="en-US" sz="2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7A22C5-5BB2-1048-9ABE-9B0BA9484524}"/>
              </a:ext>
            </a:extLst>
          </p:cNvPr>
          <p:cNvSpPr txBox="1"/>
          <p:nvPr/>
        </p:nvSpPr>
        <p:spPr>
          <a:xfrm>
            <a:off x="142940" y="4159298"/>
            <a:ext cx="4743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Fault strain likely localized upwards with time due to feedback between dynamic grain size reduction and softening, whereas retrogression likely migrated downwards.</a:t>
            </a:r>
          </a:p>
        </p:txBody>
      </p:sp>
    </p:spTree>
    <p:extLst>
      <p:ext uri="{BB962C8B-B14F-4D97-AF65-F5344CB8AC3E}">
        <p14:creationId xmlns:p14="http://schemas.microsoft.com/office/powerpoint/2010/main" val="592165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744C90-B724-4B45-945E-AD18DB61832F}"/>
              </a:ext>
            </a:extLst>
          </p:cNvPr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Conclusions</a:t>
            </a:r>
          </a:p>
          <a:p>
            <a:endParaRPr lang="en-US" sz="2400" b="1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The </a:t>
            </a:r>
            <a:r>
              <a:rPr lang="en-US" sz="2400" b="1" dirty="0" err="1">
                <a:solidFill>
                  <a:srgbClr val="FFFF00"/>
                </a:solidFill>
                <a:latin typeface="Helvetica" pitchFamily="2" charset="0"/>
              </a:rPr>
              <a:t>Keiserhjelmen</a:t>
            </a:r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 Detachment’s length (&gt;150 km), thickness, &amp; degree of fault rock development indicate it is a major feature in Svalbard’s transition from the end Caledonian into Devonian basin formation.</a:t>
            </a:r>
          </a:p>
          <a:p>
            <a:endParaRPr lang="en-US" sz="2400" b="1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A consistent bottom-top, ductile-brittle fault architecture exists. </a:t>
            </a:r>
          </a:p>
          <a:p>
            <a:endParaRPr lang="en-US" sz="2400" b="1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Detachment retrogression was likely associated with significant cross and along fault fluid transport.  </a:t>
            </a:r>
          </a:p>
          <a:p>
            <a:endParaRPr lang="en-US" sz="2400" b="1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Biotite played a crucial role in evolving fault rheology.</a:t>
            </a:r>
          </a:p>
          <a:p>
            <a:endParaRPr lang="en-US" sz="2400" b="1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Traits are consistent w those of a metamorphic core complex that formed soon after Caledonian crustal thickening, intrusion &amp; </a:t>
            </a:r>
            <a:r>
              <a:rPr lang="en-US" sz="2400" b="1" dirty="0" err="1">
                <a:solidFill>
                  <a:srgbClr val="FFFF00"/>
                </a:solidFill>
                <a:latin typeface="Helvetica" pitchFamily="2" charset="0"/>
              </a:rPr>
              <a:t>migmatization</a:t>
            </a:r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, during </a:t>
            </a:r>
            <a:r>
              <a:rPr lang="en-US" sz="2400" b="1" dirty="0" err="1">
                <a:solidFill>
                  <a:srgbClr val="FFFF00"/>
                </a:solidFill>
                <a:latin typeface="Helvetica" pitchFamily="2" charset="0"/>
              </a:rPr>
              <a:t>sinistral</a:t>
            </a:r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elvetica" pitchFamily="2" charset="0"/>
              </a:rPr>
              <a:t>transtension</a:t>
            </a:r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896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75978-9658-C740-9B6C-B262DB086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81133" cy="6115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6BE8C-6172-614F-B555-28C531D2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19" y="1440171"/>
            <a:ext cx="7771381" cy="54178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D5B18-C556-3942-A825-6D8DEAF7CE47}"/>
              </a:ext>
            </a:extLst>
          </p:cNvPr>
          <p:cNvSpPr txBox="1"/>
          <p:nvPr/>
        </p:nvSpPr>
        <p:spPr>
          <a:xfrm>
            <a:off x="6475752" y="0"/>
            <a:ext cx="266824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Diagrams from Cao et al. 2017 for retrogression in SE Asia Cenozoic </a:t>
            </a:r>
            <a:r>
              <a:rPr lang="en-US" dirty="0" err="1">
                <a:solidFill>
                  <a:srgbClr val="FFFF00"/>
                </a:solidFill>
              </a:rPr>
              <a:t>sinistral</a:t>
            </a:r>
            <a:r>
              <a:rPr lang="en-US" dirty="0">
                <a:solidFill>
                  <a:srgbClr val="FFFF00"/>
                </a:solidFill>
              </a:rPr>
              <a:t> core complex, with </a:t>
            </a:r>
            <a:r>
              <a:rPr lang="en-US" dirty="0" err="1">
                <a:solidFill>
                  <a:srgbClr val="FFFF00"/>
                </a:solidFill>
              </a:rPr>
              <a:t>antiform</a:t>
            </a:r>
            <a:r>
              <a:rPr lang="en-US" dirty="0">
                <a:solidFill>
                  <a:srgbClr val="FFFF00"/>
                </a:solidFill>
              </a:rPr>
              <a:t> parallel transport.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497AB-ADB6-184C-BFCB-5ABE44BCCF84}"/>
              </a:ext>
            </a:extLst>
          </p:cNvPr>
          <p:cNvSpPr txBox="1"/>
          <p:nvPr/>
        </p:nvSpPr>
        <p:spPr>
          <a:xfrm>
            <a:off x="3207659" y="3971035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toward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35871-960C-5E44-ABBD-303D19B8FC66}"/>
              </a:ext>
            </a:extLst>
          </p:cNvPr>
          <p:cNvSpPr txBox="1"/>
          <p:nvPr/>
        </p:nvSpPr>
        <p:spPr>
          <a:xfrm>
            <a:off x="5791603" y="3914265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away</a:t>
            </a:r>
          </a:p>
        </p:txBody>
      </p:sp>
    </p:spTree>
    <p:extLst>
      <p:ext uri="{BB962C8B-B14F-4D97-AF65-F5344CB8AC3E}">
        <p14:creationId xmlns:p14="http://schemas.microsoft.com/office/powerpoint/2010/main" val="7018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2A7354-C4D7-AF47-BF17-5817B84D0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" y="231819"/>
            <a:ext cx="9088804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68F53-36D7-A048-9924-470333817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76" y="-24493"/>
            <a:ext cx="8292210" cy="329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6B7D8F-D666-B54E-BAE7-C236D2E64E06}"/>
              </a:ext>
            </a:extLst>
          </p:cNvPr>
          <p:cNvSpPr txBox="1"/>
          <p:nvPr/>
        </p:nvSpPr>
        <p:spPr>
          <a:xfrm>
            <a:off x="418276" y="3264352"/>
            <a:ext cx="575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Asymmetric and ductile micro-</a:t>
            </a:r>
            <a:r>
              <a:rPr lang="en-US" dirty="0" err="1">
                <a:solidFill>
                  <a:srgbClr val="FFFF00"/>
                </a:solidFill>
                <a:latin typeface="Helvetica" pitchFamily="2" charset="0"/>
              </a:rPr>
              <a:t>boudinage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 of feldspar.   Top: specimen 11HM111, bottom: specimen 11HM131.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D499B-0BF4-2D48-96FE-E4B807ACF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84" y="3936277"/>
            <a:ext cx="8662051" cy="292172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5E6BCFE-6E5E-6541-BDFC-3C75C1A7A5BE}"/>
              </a:ext>
            </a:extLst>
          </p:cNvPr>
          <p:cNvSpPr/>
          <p:nvPr/>
        </p:nvSpPr>
        <p:spPr>
          <a:xfrm>
            <a:off x="1334125" y="776590"/>
            <a:ext cx="4738290" cy="1864345"/>
          </a:xfrm>
          <a:custGeom>
            <a:avLst/>
            <a:gdLst>
              <a:gd name="connsiteX0" fmla="*/ 89941 w 4738290"/>
              <a:gd name="connsiteY0" fmla="*/ 167790 h 1864345"/>
              <a:gd name="connsiteX1" fmla="*/ 674557 w 4738290"/>
              <a:gd name="connsiteY1" fmla="*/ 2899 h 1864345"/>
              <a:gd name="connsiteX2" fmla="*/ 1289154 w 4738290"/>
              <a:gd name="connsiteY2" fmla="*/ 92840 h 1864345"/>
              <a:gd name="connsiteX3" fmla="*/ 1738859 w 4738290"/>
              <a:gd name="connsiteY3" fmla="*/ 452603 h 1864345"/>
              <a:gd name="connsiteX4" fmla="*/ 2293495 w 4738290"/>
              <a:gd name="connsiteY4" fmla="*/ 677456 h 1864345"/>
              <a:gd name="connsiteX5" fmla="*/ 3267855 w 4738290"/>
              <a:gd name="connsiteY5" fmla="*/ 1022230 h 1864345"/>
              <a:gd name="connsiteX6" fmla="*/ 3777521 w 4738290"/>
              <a:gd name="connsiteY6" fmla="*/ 1202112 h 1864345"/>
              <a:gd name="connsiteX7" fmla="*/ 4272196 w 4738290"/>
              <a:gd name="connsiteY7" fmla="*/ 1142151 h 1864345"/>
              <a:gd name="connsiteX8" fmla="*/ 4422098 w 4738290"/>
              <a:gd name="connsiteY8" fmla="*/ 1232092 h 1864345"/>
              <a:gd name="connsiteX9" fmla="*/ 4736891 w 4738290"/>
              <a:gd name="connsiteY9" fmla="*/ 1531895 h 1864345"/>
              <a:gd name="connsiteX10" fmla="*/ 4512039 w 4738290"/>
              <a:gd name="connsiteY10" fmla="*/ 1786728 h 1864345"/>
              <a:gd name="connsiteX11" fmla="*/ 3942413 w 4738290"/>
              <a:gd name="connsiteY11" fmla="*/ 1861679 h 1864345"/>
              <a:gd name="connsiteX12" fmla="*/ 3612629 w 4738290"/>
              <a:gd name="connsiteY12" fmla="*/ 1711777 h 1864345"/>
              <a:gd name="connsiteX13" fmla="*/ 3552668 w 4738290"/>
              <a:gd name="connsiteY13" fmla="*/ 1471935 h 1864345"/>
              <a:gd name="connsiteX14" fmla="*/ 3177914 w 4738290"/>
              <a:gd name="connsiteY14" fmla="*/ 1172131 h 1864345"/>
              <a:gd name="connsiteX15" fmla="*/ 2398426 w 4738290"/>
              <a:gd name="connsiteY15" fmla="*/ 902308 h 1864345"/>
              <a:gd name="connsiteX16" fmla="*/ 1813809 w 4738290"/>
              <a:gd name="connsiteY16" fmla="*/ 887318 h 1864345"/>
              <a:gd name="connsiteX17" fmla="*/ 1424065 w 4738290"/>
              <a:gd name="connsiteY17" fmla="*/ 947279 h 1864345"/>
              <a:gd name="connsiteX18" fmla="*/ 974360 w 4738290"/>
              <a:gd name="connsiteY18" fmla="*/ 1022230 h 1864345"/>
              <a:gd name="connsiteX19" fmla="*/ 554636 w 4738290"/>
              <a:gd name="connsiteY19" fmla="*/ 812367 h 1864345"/>
              <a:gd name="connsiteX20" fmla="*/ 194872 w 4738290"/>
              <a:gd name="connsiteY20" fmla="*/ 602505 h 1864345"/>
              <a:gd name="connsiteX21" fmla="*/ 0 w 4738290"/>
              <a:gd name="connsiteY21" fmla="*/ 272721 h 186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38290" h="1864345">
                <a:moveTo>
                  <a:pt x="89941" y="167790"/>
                </a:moveTo>
                <a:cubicBezTo>
                  <a:pt x="282314" y="91590"/>
                  <a:pt x="474688" y="15391"/>
                  <a:pt x="674557" y="2899"/>
                </a:cubicBezTo>
                <a:cubicBezTo>
                  <a:pt x="874426" y="-9593"/>
                  <a:pt x="1111770" y="17889"/>
                  <a:pt x="1289154" y="92840"/>
                </a:cubicBezTo>
                <a:cubicBezTo>
                  <a:pt x="1466538" y="167791"/>
                  <a:pt x="1571469" y="355167"/>
                  <a:pt x="1738859" y="452603"/>
                </a:cubicBezTo>
                <a:cubicBezTo>
                  <a:pt x="1906249" y="550039"/>
                  <a:pt x="2038662" y="582518"/>
                  <a:pt x="2293495" y="677456"/>
                </a:cubicBezTo>
                <a:cubicBezTo>
                  <a:pt x="2548328" y="772394"/>
                  <a:pt x="3267855" y="1022230"/>
                  <a:pt x="3267855" y="1022230"/>
                </a:cubicBezTo>
                <a:cubicBezTo>
                  <a:pt x="3515193" y="1109673"/>
                  <a:pt x="3610131" y="1182125"/>
                  <a:pt x="3777521" y="1202112"/>
                </a:cubicBezTo>
                <a:cubicBezTo>
                  <a:pt x="3944911" y="1222099"/>
                  <a:pt x="4164767" y="1137154"/>
                  <a:pt x="4272196" y="1142151"/>
                </a:cubicBezTo>
                <a:cubicBezTo>
                  <a:pt x="4379625" y="1147148"/>
                  <a:pt x="4344649" y="1167135"/>
                  <a:pt x="4422098" y="1232092"/>
                </a:cubicBezTo>
                <a:cubicBezTo>
                  <a:pt x="4499547" y="1297049"/>
                  <a:pt x="4721901" y="1439456"/>
                  <a:pt x="4736891" y="1531895"/>
                </a:cubicBezTo>
                <a:cubicBezTo>
                  <a:pt x="4751881" y="1624334"/>
                  <a:pt x="4644452" y="1731764"/>
                  <a:pt x="4512039" y="1786728"/>
                </a:cubicBezTo>
                <a:cubicBezTo>
                  <a:pt x="4379626" y="1841692"/>
                  <a:pt x="4092315" y="1874171"/>
                  <a:pt x="3942413" y="1861679"/>
                </a:cubicBezTo>
                <a:cubicBezTo>
                  <a:pt x="3792511" y="1849187"/>
                  <a:pt x="3677586" y="1776734"/>
                  <a:pt x="3612629" y="1711777"/>
                </a:cubicBezTo>
                <a:cubicBezTo>
                  <a:pt x="3547672" y="1646820"/>
                  <a:pt x="3625120" y="1561876"/>
                  <a:pt x="3552668" y="1471935"/>
                </a:cubicBezTo>
                <a:cubicBezTo>
                  <a:pt x="3480216" y="1381994"/>
                  <a:pt x="3370288" y="1267069"/>
                  <a:pt x="3177914" y="1172131"/>
                </a:cubicBezTo>
                <a:cubicBezTo>
                  <a:pt x="2985540" y="1077193"/>
                  <a:pt x="2625777" y="949777"/>
                  <a:pt x="2398426" y="902308"/>
                </a:cubicBezTo>
                <a:cubicBezTo>
                  <a:pt x="2171075" y="854839"/>
                  <a:pt x="1976202" y="879823"/>
                  <a:pt x="1813809" y="887318"/>
                </a:cubicBezTo>
                <a:cubicBezTo>
                  <a:pt x="1651416" y="894813"/>
                  <a:pt x="1424065" y="947279"/>
                  <a:pt x="1424065" y="947279"/>
                </a:cubicBezTo>
                <a:cubicBezTo>
                  <a:pt x="1284157" y="969764"/>
                  <a:pt x="1119265" y="1044715"/>
                  <a:pt x="974360" y="1022230"/>
                </a:cubicBezTo>
                <a:cubicBezTo>
                  <a:pt x="829455" y="999745"/>
                  <a:pt x="684551" y="882321"/>
                  <a:pt x="554636" y="812367"/>
                </a:cubicBezTo>
                <a:cubicBezTo>
                  <a:pt x="424721" y="742413"/>
                  <a:pt x="287311" y="692446"/>
                  <a:pt x="194872" y="602505"/>
                </a:cubicBezTo>
                <a:cubicBezTo>
                  <a:pt x="102433" y="512564"/>
                  <a:pt x="51216" y="392642"/>
                  <a:pt x="0" y="272721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3FA66A3-8DAF-554A-8320-EF972825E9A9}"/>
              </a:ext>
            </a:extLst>
          </p:cNvPr>
          <p:cNvSpPr/>
          <p:nvPr/>
        </p:nvSpPr>
        <p:spPr>
          <a:xfrm>
            <a:off x="1888761" y="4675672"/>
            <a:ext cx="4942028" cy="1473517"/>
          </a:xfrm>
          <a:custGeom>
            <a:avLst/>
            <a:gdLst>
              <a:gd name="connsiteX0" fmla="*/ 59960 w 4942028"/>
              <a:gd name="connsiteY0" fmla="*/ 61220 h 1473517"/>
              <a:gd name="connsiteX1" fmla="*/ 974360 w 4942028"/>
              <a:gd name="connsiteY1" fmla="*/ 16249 h 1473517"/>
              <a:gd name="connsiteX2" fmla="*/ 1558977 w 4942028"/>
              <a:gd name="connsiteY2" fmla="*/ 16249 h 1473517"/>
              <a:gd name="connsiteX3" fmla="*/ 2098623 w 4942028"/>
              <a:gd name="connsiteY3" fmla="*/ 211121 h 1473517"/>
              <a:gd name="connsiteX4" fmla="*/ 2683239 w 4942028"/>
              <a:gd name="connsiteY4" fmla="*/ 450964 h 1473517"/>
              <a:gd name="connsiteX5" fmla="*/ 3117954 w 4942028"/>
              <a:gd name="connsiteY5" fmla="*/ 600866 h 1473517"/>
              <a:gd name="connsiteX6" fmla="*/ 3612629 w 4942028"/>
              <a:gd name="connsiteY6" fmla="*/ 480944 h 1473517"/>
              <a:gd name="connsiteX7" fmla="*/ 4047344 w 4942028"/>
              <a:gd name="connsiteY7" fmla="*/ 331043 h 1473517"/>
              <a:gd name="connsiteX8" fmla="*/ 4272196 w 4942028"/>
              <a:gd name="connsiteY8" fmla="*/ 361023 h 1473517"/>
              <a:gd name="connsiteX9" fmla="*/ 4557009 w 4942028"/>
              <a:gd name="connsiteY9" fmla="*/ 540905 h 1473517"/>
              <a:gd name="connsiteX10" fmla="*/ 4841823 w 4942028"/>
              <a:gd name="connsiteY10" fmla="*/ 885679 h 1473517"/>
              <a:gd name="connsiteX11" fmla="*/ 4916773 w 4942028"/>
              <a:gd name="connsiteY11" fmla="*/ 1035580 h 1473517"/>
              <a:gd name="connsiteX12" fmla="*/ 4437088 w 4942028"/>
              <a:gd name="connsiteY12" fmla="*/ 1440315 h 1473517"/>
              <a:gd name="connsiteX13" fmla="*/ 3807501 w 4942028"/>
              <a:gd name="connsiteY13" fmla="*/ 1395344 h 1473517"/>
              <a:gd name="connsiteX14" fmla="*/ 3297836 w 4942028"/>
              <a:gd name="connsiteY14" fmla="*/ 960630 h 1473517"/>
              <a:gd name="connsiteX15" fmla="*/ 2968052 w 4942028"/>
              <a:gd name="connsiteY15" fmla="*/ 765758 h 1473517"/>
              <a:gd name="connsiteX16" fmla="*/ 2578308 w 4942028"/>
              <a:gd name="connsiteY16" fmla="*/ 765758 h 1473517"/>
              <a:gd name="connsiteX17" fmla="*/ 2203554 w 4942028"/>
              <a:gd name="connsiteY17" fmla="*/ 900669 h 1473517"/>
              <a:gd name="connsiteX18" fmla="*/ 1873770 w 4942028"/>
              <a:gd name="connsiteY18" fmla="*/ 1185482 h 1473517"/>
              <a:gd name="connsiteX19" fmla="*/ 1514006 w 4942028"/>
              <a:gd name="connsiteY19" fmla="*/ 1320394 h 1473517"/>
              <a:gd name="connsiteX20" fmla="*/ 1064301 w 4942028"/>
              <a:gd name="connsiteY20" fmla="*/ 1170492 h 1473517"/>
              <a:gd name="connsiteX21" fmla="*/ 674557 w 4942028"/>
              <a:gd name="connsiteY21" fmla="*/ 810728 h 1473517"/>
              <a:gd name="connsiteX22" fmla="*/ 239842 w 4942028"/>
              <a:gd name="connsiteY22" fmla="*/ 465954 h 1473517"/>
              <a:gd name="connsiteX23" fmla="*/ 0 w 4942028"/>
              <a:gd name="connsiteY23" fmla="*/ 166151 h 147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42028" h="1473517">
                <a:moveTo>
                  <a:pt x="59960" y="61220"/>
                </a:moveTo>
                <a:lnTo>
                  <a:pt x="974360" y="16249"/>
                </a:lnTo>
                <a:cubicBezTo>
                  <a:pt x="1224196" y="8754"/>
                  <a:pt x="1371600" y="-16230"/>
                  <a:pt x="1558977" y="16249"/>
                </a:cubicBezTo>
                <a:cubicBezTo>
                  <a:pt x="1746354" y="48728"/>
                  <a:pt x="1911246" y="138669"/>
                  <a:pt x="2098623" y="211121"/>
                </a:cubicBezTo>
                <a:cubicBezTo>
                  <a:pt x="2286000" y="283573"/>
                  <a:pt x="2513351" y="386007"/>
                  <a:pt x="2683239" y="450964"/>
                </a:cubicBezTo>
                <a:cubicBezTo>
                  <a:pt x="2853128" y="515922"/>
                  <a:pt x="2963056" y="595869"/>
                  <a:pt x="3117954" y="600866"/>
                </a:cubicBezTo>
                <a:cubicBezTo>
                  <a:pt x="3272852" y="605863"/>
                  <a:pt x="3457731" y="525915"/>
                  <a:pt x="3612629" y="480944"/>
                </a:cubicBezTo>
                <a:cubicBezTo>
                  <a:pt x="3767527" y="435973"/>
                  <a:pt x="3937416" y="351030"/>
                  <a:pt x="4047344" y="331043"/>
                </a:cubicBezTo>
                <a:cubicBezTo>
                  <a:pt x="4157272" y="311056"/>
                  <a:pt x="4187252" y="326046"/>
                  <a:pt x="4272196" y="361023"/>
                </a:cubicBezTo>
                <a:cubicBezTo>
                  <a:pt x="4357140" y="396000"/>
                  <a:pt x="4462071" y="453462"/>
                  <a:pt x="4557009" y="540905"/>
                </a:cubicBezTo>
                <a:cubicBezTo>
                  <a:pt x="4651947" y="628348"/>
                  <a:pt x="4781862" y="803233"/>
                  <a:pt x="4841823" y="885679"/>
                </a:cubicBezTo>
                <a:cubicBezTo>
                  <a:pt x="4901784" y="968125"/>
                  <a:pt x="4984229" y="943141"/>
                  <a:pt x="4916773" y="1035580"/>
                </a:cubicBezTo>
                <a:cubicBezTo>
                  <a:pt x="4849317" y="1128019"/>
                  <a:pt x="4621967" y="1380354"/>
                  <a:pt x="4437088" y="1440315"/>
                </a:cubicBezTo>
                <a:cubicBezTo>
                  <a:pt x="4252209" y="1500276"/>
                  <a:pt x="3997376" y="1475291"/>
                  <a:pt x="3807501" y="1395344"/>
                </a:cubicBezTo>
                <a:cubicBezTo>
                  <a:pt x="3617626" y="1315397"/>
                  <a:pt x="3437744" y="1065561"/>
                  <a:pt x="3297836" y="960630"/>
                </a:cubicBezTo>
                <a:cubicBezTo>
                  <a:pt x="3157928" y="855699"/>
                  <a:pt x="3087973" y="798237"/>
                  <a:pt x="2968052" y="765758"/>
                </a:cubicBezTo>
                <a:cubicBezTo>
                  <a:pt x="2848131" y="733279"/>
                  <a:pt x="2705724" y="743273"/>
                  <a:pt x="2578308" y="765758"/>
                </a:cubicBezTo>
                <a:cubicBezTo>
                  <a:pt x="2450892" y="788243"/>
                  <a:pt x="2320977" y="830715"/>
                  <a:pt x="2203554" y="900669"/>
                </a:cubicBezTo>
                <a:cubicBezTo>
                  <a:pt x="2086131" y="970623"/>
                  <a:pt x="1988695" y="1115528"/>
                  <a:pt x="1873770" y="1185482"/>
                </a:cubicBezTo>
                <a:cubicBezTo>
                  <a:pt x="1758845" y="1255436"/>
                  <a:pt x="1648918" y="1322892"/>
                  <a:pt x="1514006" y="1320394"/>
                </a:cubicBezTo>
                <a:cubicBezTo>
                  <a:pt x="1379095" y="1317896"/>
                  <a:pt x="1204209" y="1255436"/>
                  <a:pt x="1064301" y="1170492"/>
                </a:cubicBezTo>
                <a:cubicBezTo>
                  <a:pt x="924393" y="1085548"/>
                  <a:pt x="811967" y="928151"/>
                  <a:pt x="674557" y="810728"/>
                </a:cubicBezTo>
                <a:cubicBezTo>
                  <a:pt x="537147" y="693305"/>
                  <a:pt x="352268" y="573383"/>
                  <a:pt x="239842" y="465954"/>
                </a:cubicBezTo>
                <a:cubicBezTo>
                  <a:pt x="127416" y="358525"/>
                  <a:pt x="63708" y="262338"/>
                  <a:pt x="0" y="166151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99032-945F-45BB-A3D2-600EB78CB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74" y="3137772"/>
            <a:ext cx="2120900" cy="103254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834CC5-280B-43FB-BCD8-B683A8091747}"/>
              </a:ext>
            </a:extLst>
          </p:cNvPr>
          <p:cNvCxnSpPr/>
          <p:nvPr/>
        </p:nvCxnSpPr>
        <p:spPr>
          <a:xfrm flipV="1">
            <a:off x="7821385" y="3672670"/>
            <a:ext cx="212272" cy="256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69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6C4F5-18F5-A84E-BC84-F96AF7E85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08" y="3473520"/>
            <a:ext cx="8948791" cy="338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ADB7B-F4D4-844C-899F-B11FCB119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09" y="0"/>
            <a:ext cx="8948791" cy="340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432E3-56AD-2944-8B4C-9AF37CC2B2F8}"/>
              </a:ext>
            </a:extLst>
          </p:cNvPr>
          <p:cNvSpPr txBox="1"/>
          <p:nvPr/>
        </p:nvSpPr>
        <p:spPr>
          <a:xfrm>
            <a:off x="2057399" y="3080434"/>
            <a:ext cx="591910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Brittlely pulled apart garnet </a:t>
            </a:r>
            <a:r>
              <a:rPr lang="en-US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porphyroclast</a:t>
            </a:r>
            <a:r>
              <a:rPr lang="en-US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biotite in ‘gaps’.  </a:t>
            </a:r>
            <a:r>
              <a:rPr lang="en-US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Mylonite</a:t>
            </a:r>
            <a:r>
              <a:rPr lang="en-US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sample 18HM18 from SW </a:t>
            </a:r>
            <a:r>
              <a:rPr lang="en-US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Raudfjorden</a:t>
            </a:r>
            <a:r>
              <a:rPr lang="en-US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5970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513D0-4D28-B949-B759-E76973DB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8139448" cy="34883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B8AFB-5B95-D945-A227-588FB6658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4415"/>
            <a:ext cx="8139448" cy="33752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D5304-7392-3946-9337-C782B3750B70}"/>
              </a:ext>
            </a:extLst>
          </p:cNvPr>
          <p:cNvSpPr txBox="1"/>
          <p:nvPr/>
        </p:nvSpPr>
        <p:spPr>
          <a:xfrm>
            <a:off x="6851561" y="2440195"/>
            <a:ext cx="128788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Sheared biotite cordierite  </a:t>
            </a:r>
            <a:r>
              <a:rPr lang="en-US" sz="1600" dirty="0" err="1">
                <a:solidFill>
                  <a:srgbClr val="FFFF00"/>
                </a:solidFill>
                <a:latin typeface="Helvetica" pitchFamily="2" charset="0"/>
              </a:rPr>
              <a:t>migmatitic</a:t>
            </a:r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 gneiss from SW </a:t>
            </a:r>
            <a:r>
              <a:rPr lang="en-US" sz="1600" dirty="0" err="1">
                <a:solidFill>
                  <a:srgbClr val="FFFF00"/>
                </a:solidFill>
                <a:latin typeface="Helvetica" pitchFamily="2" charset="0"/>
              </a:rPr>
              <a:t>Raudfjorden</a:t>
            </a:r>
            <a:endParaRPr lang="en-US" sz="1600" dirty="0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90AA5-3FD8-480F-9F84-136D9206668E}"/>
              </a:ext>
            </a:extLst>
          </p:cNvPr>
          <p:cNvSpPr txBox="1"/>
          <p:nvPr/>
        </p:nvSpPr>
        <p:spPr>
          <a:xfrm>
            <a:off x="310243" y="50929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D7917-D9F7-4598-86D2-857CEE8F6CB0}"/>
              </a:ext>
            </a:extLst>
          </p:cNvPr>
          <p:cNvSpPr txBox="1"/>
          <p:nvPr/>
        </p:nvSpPr>
        <p:spPr>
          <a:xfrm>
            <a:off x="515879" y="388674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57D97-4F1D-449C-8168-B880C370CA2C}"/>
              </a:ext>
            </a:extLst>
          </p:cNvPr>
          <p:cNvSpPr txBox="1"/>
          <p:nvPr/>
        </p:nvSpPr>
        <p:spPr>
          <a:xfrm>
            <a:off x="2650671" y="117820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BAC8D-2829-42F5-8E30-D30C3AAFEA55}"/>
              </a:ext>
            </a:extLst>
          </p:cNvPr>
          <p:cNvSpPr txBox="1"/>
          <p:nvPr/>
        </p:nvSpPr>
        <p:spPr>
          <a:xfrm>
            <a:off x="2831815" y="461002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188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4D11B0-10DD-D34E-BE7C-58680738B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17571" cy="5591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40011-00EA-BA48-938F-543DA489EAAD}"/>
              </a:ext>
            </a:extLst>
          </p:cNvPr>
          <p:cNvSpPr txBox="1"/>
          <p:nvPr/>
        </p:nvSpPr>
        <p:spPr>
          <a:xfrm>
            <a:off x="0" y="5650669"/>
            <a:ext cx="695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Specimen 14HM09 – dark </a:t>
            </a:r>
            <a:r>
              <a:rPr lang="en-US" b="1" dirty="0" err="1">
                <a:solidFill>
                  <a:srgbClr val="FFFF00"/>
                </a:solidFill>
                <a:latin typeface="Helvetica" pitchFamily="2" charset="0"/>
              </a:rPr>
              <a:t>mylonite</a:t>
            </a:r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 w well developed dextral composite shear surfaces.  Muscovite forms </a:t>
            </a:r>
            <a:r>
              <a:rPr lang="en-US" b="1" dirty="0" err="1">
                <a:solidFill>
                  <a:srgbClr val="FFFF00"/>
                </a:solidFill>
                <a:latin typeface="Helvetica" pitchFamily="2" charset="0"/>
              </a:rPr>
              <a:t>porphyroclast</a:t>
            </a:r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 mica fish (m) while finer grained biotite tends to adorn the slip surfaces (red dashed) lines.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2768D-29B8-F34F-980D-9BEE078A8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7" y="56271"/>
            <a:ext cx="9092453" cy="5478785"/>
          </a:xfrm>
          <a:prstGeom prst="rect">
            <a:avLst/>
          </a:prstGeom>
          <a:ln w="2857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A6965B-9C29-5846-9CD1-C117F62415BA}"/>
              </a:ext>
            </a:extLst>
          </p:cNvPr>
          <p:cNvSpPr txBox="1"/>
          <p:nvPr/>
        </p:nvSpPr>
        <p:spPr>
          <a:xfrm>
            <a:off x="3072984" y="170887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1B9DF-564A-B144-BEA7-706E9D4F00DA}"/>
              </a:ext>
            </a:extLst>
          </p:cNvPr>
          <p:cNvSpPr txBox="1"/>
          <p:nvPr/>
        </p:nvSpPr>
        <p:spPr>
          <a:xfrm>
            <a:off x="5788702" y="2840793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644AA-FDA4-9344-BC48-930393C73CB0}"/>
              </a:ext>
            </a:extLst>
          </p:cNvPr>
          <p:cNvSpPr txBox="1"/>
          <p:nvPr/>
        </p:nvSpPr>
        <p:spPr>
          <a:xfrm>
            <a:off x="3296172" y="2685738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m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F135984-106D-D04F-8067-1B13C42B3026}"/>
              </a:ext>
            </a:extLst>
          </p:cNvPr>
          <p:cNvSpPr/>
          <p:nvPr/>
        </p:nvSpPr>
        <p:spPr>
          <a:xfrm>
            <a:off x="3792511" y="1603948"/>
            <a:ext cx="2083633" cy="659567"/>
          </a:xfrm>
          <a:custGeom>
            <a:avLst/>
            <a:gdLst>
              <a:gd name="connsiteX0" fmla="*/ 0 w 2083633"/>
              <a:gd name="connsiteY0" fmla="*/ 0 h 659567"/>
              <a:gd name="connsiteX1" fmla="*/ 839450 w 2083633"/>
              <a:gd name="connsiteY1" fmla="*/ 179882 h 659567"/>
              <a:gd name="connsiteX2" fmla="*/ 1454046 w 2083633"/>
              <a:gd name="connsiteY2" fmla="*/ 314793 h 659567"/>
              <a:gd name="connsiteX3" fmla="*/ 2083633 w 2083633"/>
              <a:gd name="connsiteY3" fmla="*/ 659567 h 659567"/>
              <a:gd name="connsiteX4" fmla="*/ 2083633 w 2083633"/>
              <a:gd name="connsiteY4" fmla="*/ 659567 h 65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633" h="659567">
                <a:moveTo>
                  <a:pt x="0" y="0"/>
                </a:moveTo>
                <a:lnTo>
                  <a:pt x="839450" y="179882"/>
                </a:lnTo>
                <a:cubicBezTo>
                  <a:pt x="1081791" y="232347"/>
                  <a:pt x="1246682" y="234846"/>
                  <a:pt x="1454046" y="314793"/>
                </a:cubicBezTo>
                <a:cubicBezTo>
                  <a:pt x="1661410" y="394741"/>
                  <a:pt x="2083633" y="659567"/>
                  <a:pt x="2083633" y="659567"/>
                </a:cubicBezTo>
                <a:lnTo>
                  <a:pt x="2083633" y="659567"/>
                </a:ln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F23EADB-6DF1-404A-8E4D-C497DC3CCF2F}"/>
              </a:ext>
            </a:extLst>
          </p:cNvPr>
          <p:cNvSpPr/>
          <p:nvPr/>
        </p:nvSpPr>
        <p:spPr>
          <a:xfrm>
            <a:off x="4946754" y="3207895"/>
            <a:ext cx="1948721" cy="442261"/>
          </a:xfrm>
          <a:custGeom>
            <a:avLst/>
            <a:gdLst>
              <a:gd name="connsiteX0" fmla="*/ 0 w 1948721"/>
              <a:gd name="connsiteY0" fmla="*/ 0 h 442261"/>
              <a:gd name="connsiteX1" fmla="*/ 554636 w 1948721"/>
              <a:gd name="connsiteY1" fmla="*/ 134912 h 442261"/>
              <a:gd name="connsiteX2" fmla="*/ 1094282 w 1948721"/>
              <a:gd name="connsiteY2" fmla="*/ 314794 h 442261"/>
              <a:gd name="connsiteX3" fmla="*/ 1469036 w 1948721"/>
              <a:gd name="connsiteY3" fmla="*/ 434715 h 442261"/>
              <a:gd name="connsiteX4" fmla="*/ 1948721 w 1948721"/>
              <a:gd name="connsiteY4" fmla="*/ 419725 h 44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721" h="442261">
                <a:moveTo>
                  <a:pt x="0" y="0"/>
                </a:moveTo>
                <a:cubicBezTo>
                  <a:pt x="186128" y="41223"/>
                  <a:pt x="372256" y="82446"/>
                  <a:pt x="554636" y="134912"/>
                </a:cubicBezTo>
                <a:cubicBezTo>
                  <a:pt x="737016" y="187378"/>
                  <a:pt x="1094282" y="314794"/>
                  <a:pt x="1094282" y="314794"/>
                </a:cubicBezTo>
                <a:cubicBezTo>
                  <a:pt x="1246682" y="364761"/>
                  <a:pt x="1326630" y="417227"/>
                  <a:pt x="1469036" y="434715"/>
                </a:cubicBezTo>
                <a:cubicBezTo>
                  <a:pt x="1611442" y="452203"/>
                  <a:pt x="1780081" y="435964"/>
                  <a:pt x="1948721" y="419725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1A13BA4-0F8D-A442-A0F6-EE50AE7F9243}"/>
              </a:ext>
            </a:extLst>
          </p:cNvPr>
          <p:cNvSpPr/>
          <p:nvPr/>
        </p:nvSpPr>
        <p:spPr>
          <a:xfrm>
            <a:off x="5981075" y="2323476"/>
            <a:ext cx="1783830" cy="539646"/>
          </a:xfrm>
          <a:custGeom>
            <a:avLst/>
            <a:gdLst>
              <a:gd name="connsiteX0" fmla="*/ 0 w 1783830"/>
              <a:gd name="connsiteY0" fmla="*/ 0 h 539646"/>
              <a:gd name="connsiteX1" fmla="*/ 299804 w 1783830"/>
              <a:gd name="connsiteY1" fmla="*/ 254833 h 539646"/>
              <a:gd name="connsiteX2" fmla="*/ 809469 w 1783830"/>
              <a:gd name="connsiteY2" fmla="*/ 404734 h 539646"/>
              <a:gd name="connsiteX3" fmla="*/ 1394086 w 1783830"/>
              <a:gd name="connsiteY3" fmla="*/ 494675 h 539646"/>
              <a:gd name="connsiteX4" fmla="*/ 1783830 w 1783830"/>
              <a:gd name="connsiteY4" fmla="*/ 539646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830" h="539646">
                <a:moveTo>
                  <a:pt x="0" y="0"/>
                </a:moveTo>
                <a:cubicBezTo>
                  <a:pt x="82446" y="93688"/>
                  <a:pt x="164893" y="187377"/>
                  <a:pt x="299804" y="254833"/>
                </a:cubicBezTo>
                <a:cubicBezTo>
                  <a:pt x="434715" y="322289"/>
                  <a:pt x="627089" y="364760"/>
                  <a:pt x="809469" y="404734"/>
                </a:cubicBezTo>
                <a:cubicBezTo>
                  <a:pt x="991849" y="444708"/>
                  <a:pt x="1231693" y="472190"/>
                  <a:pt x="1394086" y="494675"/>
                </a:cubicBezTo>
                <a:cubicBezTo>
                  <a:pt x="1556479" y="517160"/>
                  <a:pt x="1670154" y="528403"/>
                  <a:pt x="1783830" y="539646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D57B3D2-E2BD-5349-B443-3E3920B9197E}"/>
              </a:ext>
            </a:extLst>
          </p:cNvPr>
          <p:cNvSpPr/>
          <p:nvPr/>
        </p:nvSpPr>
        <p:spPr>
          <a:xfrm>
            <a:off x="1439056" y="2083633"/>
            <a:ext cx="2218544" cy="426427"/>
          </a:xfrm>
          <a:custGeom>
            <a:avLst/>
            <a:gdLst>
              <a:gd name="connsiteX0" fmla="*/ 0 w 2218544"/>
              <a:gd name="connsiteY0" fmla="*/ 0 h 426427"/>
              <a:gd name="connsiteX1" fmla="*/ 1319134 w 2218544"/>
              <a:gd name="connsiteY1" fmla="*/ 239842 h 426427"/>
              <a:gd name="connsiteX2" fmla="*/ 1948721 w 2218544"/>
              <a:gd name="connsiteY2" fmla="*/ 404734 h 426427"/>
              <a:gd name="connsiteX3" fmla="*/ 2218544 w 2218544"/>
              <a:gd name="connsiteY3" fmla="*/ 419724 h 42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544" h="426427">
                <a:moveTo>
                  <a:pt x="0" y="0"/>
                </a:moveTo>
                <a:lnTo>
                  <a:pt x="1319134" y="239842"/>
                </a:lnTo>
                <a:cubicBezTo>
                  <a:pt x="1643921" y="307298"/>
                  <a:pt x="1798819" y="374754"/>
                  <a:pt x="1948721" y="404734"/>
                </a:cubicBezTo>
                <a:cubicBezTo>
                  <a:pt x="2098623" y="434714"/>
                  <a:pt x="2158583" y="427219"/>
                  <a:pt x="2218544" y="419724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3977F3C-C288-1941-80BA-4D00BFC178B2}"/>
              </a:ext>
            </a:extLst>
          </p:cNvPr>
          <p:cNvSpPr/>
          <p:nvPr/>
        </p:nvSpPr>
        <p:spPr>
          <a:xfrm>
            <a:off x="1858780" y="2983043"/>
            <a:ext cx="3867463" cy="1019331"/>
          </a:xfrm>
          <a:custGeom>
            <a:avLst/>
            <a:gdLst>
              <a:gd name="connsiteX0" fmla="*/ 3867463 w 3867463"/>
              <a:gd name="connsiteY0" fmla="*/ 1019331 h 1019331"/>
              <a:gd name="connsiteX1" fmla="*/ 3372787 w 3867463"/>
              <a:gd name="connsiteY1" fmla="*/ 914400 h 1019331"/>
              <a:gd name="connsiteX2" fmla="*/ 2998033 w 3867463"/>
              <a:gd name="connsiteY2" fmla="*/ 674557 h 1019331"/>
              <a:gd name="connsiteX3" fmla="*/ 2578309 w 3867463"/>
              <a:gd name="connsiteY3" fmla="*/ 509665 h 1019331"/>
              <a:gd name="connsiteX4" fmla="*/ 1843790 w 3867463"/>
              <a:gd name="connsiteY4" fmla="*/ 434714 h 1019331"/>
              <a:gd name="connsiteX5" fmla="*/ 1274164 w 3867463"/>
              <a:gd name="connsiteY5" fmla="*/ 239842 h 1019331"/>
              <a:gd name="connsiteX6" fmla="*/ 749509 w 3867463"/>
              <a:gd name="connsiteY6" fmla="*/ 194872 h 1019331"/>
              <a:gd name="connsiteX7" fmla="*/ 404735 w 3867463"/>
              <a:gd name="connsiteY7" fmla="*/ 119921 h 1019331"/>
              <a:gd name="connsiteX8" fmla="*/ 0 w 3867463"/>
              <a:gd name="connsiteY8" fmla="*/ 0 h 101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7463" h="1019331">
                <a:moveTo>
                  <a:pt x="3867463" y="1019331"/>
                </a:moveTo>
                <a:cubicBezTo>
                  <a:pt x="3692577" y="995596"/>
                  <a:pt x="3517692" y="971862"/>
                  <a:pt x="3372787" y="914400"/>
                </a:cubicBezTo>
                <a:cubicBezTo>
                  <a:pt x="3227882" y="856938"/>
                  <a:pt x="3130446" y="742013"/>
                  <a:pt x="2998033" y="674557"/>
                </a:cubicBezTo>
                <a:cubicBezTo>
                  <a:pt x="2865620" y="607101"/>
                  <a:pt x="2770683" y="549639"/>
                  <a:pt x="2578309" y="509665"/>
                </a:cubicBezTo>
                <a:cubicBezTo>
                  <a:pt x="2385935" y="469691"/>
                  <a:pt x="2061148" y="479685"/>
                  <a:pt x="1843790" y="434714"/>
                </a:cubicBezTo>
                <a:cubicBezTo>
                  <a:pt x="1626432" y="389743"/>
                  <a:pt x="1456544" y="279816"/>
                  <a:pt x="1274164" y="239842"/>
                </a:cubicBezTo>
                <a:cubicBezTo>
                  <a:pt x="1091784" y="199868"/>
                  <a:pt x="894414" y="214859"/>
                  <a:pt x="749509" y="194872"/>
                </a:cubicBezTo>
                <a:cubicBezTo>
                  <a:pt x="604604" y="174885"/>
                  <a:pt x="529653" y="152400"/>
                  <a:pt x="404735" y="119921"/>
                </a:cubicBezTo>
                <a:cubicBezTo>
                  <a:pt x="279817" y="87442"/>
                  <a:pt x="139908" y="43721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144168-B484-4AD3-9D5C-65B599F21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100" y="5715914"/>
            <a:ext cx="2120900" cy="103254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B8A4A9-9D39-4F26-AA74-1FF285812370}"/>
              </a:ext>
            </a:extLst>
          </p:cNvPr>
          <p:cNvCxnSpPr>
            <a:cxnSpLocks/>
          </p:cNvCxnSpPr>
          <p:nvPr/>
        </p:nvCxnSpPr>
        <p:spPr>
          <a:xfrm flipH="1" flipV="1">
            <a:off x="8006443" y="6232185"/>
            <a:ext cx="154214" cy="3035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53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BF3C7-98ED-8141-AE80-91AB5F0D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3224" cy="4407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B92E2-B38A-2942-9F15-84468F83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45" y="4047345"/>
            <a:ext cx="7270680" cy="2810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62412B-B514-7541-94E7-0FB09FE73D8C}"/>
              </a:ext>
            </a:extLst>
          </p:cNvPr>
          <p:cNvSpPr txBox="1"/>
          <p:nvPr/>
        </p:nvSpPr>
        <p:spPr>
          <a:xfrm>
            <a:off x="0" y="4432225"/>
            <a:ext cx="212271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25HM18A SW </a:t>
            </a:r>
            <a:r>
              <a:rPr lang="en-US" sz="1600" dirty="0" err="1">
                <a:solidFill>
                  <a:srgbClr val="FFFF00"/>
                </a:solidFill>
                <a:latin typeface="Helvetica" pitchFamily="2" charset="0"/>
              </a:rPr>
              <a:t>Raudfjorden</a:t>
            </a:r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: </a:t>
            </a:r>
          </a:p>
          <a:p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Top: muscovite in feldspar </a:t>
            </a:r>
            <a:r>
              <a:rPr lang="en-US" sz="1600" dirty="0" err="1">
                <a:solidFill>
                  <a:srgbClr val="FFFF00"/>
                </a:solidFill>
                <a:latin typeface="Helvetica" pitchFamily="2" charset="0"/>
              </a:rPr>
              <a:t>microvein</a:t>
            </a:r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. </a:t>
            </a:r>
          </a:p>
          <a:p>
            <a:endParaRPr lang="en-US" sz="1600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Bottom: calcite  </a:t>
            </a:r>
            <a:r>
              <a:rPr lang="en-US" sz="1600" dirty="0" err="1">
                <a:solidFill>
                  <a:srgbClr val="FFFF00"/>
                </a:solidFill>
                <a:latin typeface="Helvetica" pitchFamily="2" charset="0"/>
              </a:rPr>
              <a:t>microvein</a:t>
            </a:r>
            <a:r>
              <a:rPr lang="en-US" sz="1600" dirty="0">
                <a:solidFill>
                  <a:srgbClr val="FFFF00"/>
                </a:solidFill>
                <a:latin typeface="Helvetica" pitchFamily="2" charset="0"/>
              </a:rPr>
              <a:t> parallel to fluid inclusion planes.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7737A1-04EB-7148-ACE1-A75689CEE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239" y="8163"/>
            <a:ext cx="3777521" cy="69079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51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6081F-1B04-6044-BFD6-1D1228D44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2735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D3C2F-112B-5A46-B4DE-82D3E12D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94828" y="1140556"/>
            <a:ext cx="4125544" cy="731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88E1D-FE8F-E24B-990C-D3EB16433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05" y="756598"/>
            <a:ext cx="4943061" cy="486829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3185E-E0E8-9E4A-A901-9857777DBB24}"/>
              </a:ext>
            </a:extLst>
          </p:cNvPr>
          <p:cNvSpPr txBox="1"/>
          <p:nvPr/>
        </p:nvSpPr>
        <p:spPr>
          <a:xfrm>
            <a:off x="7315200" y="2797282"/>
            <a:ext cx="182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Calcite </a:t>
            </a:r>
            <a:r>
              <a:rPr lang="en-US" b="1" dirty="0" err="1">
                <a:solidFill>
                  <a:srgbClr val="FFFF00"/>
                </a:solidFill>
                <a:latin typeface="Helvetica" pitchFamily="2" charset="0"/>
              </a:rPr>
              <a:t>microvien</a:t>
            </a:r>
            <a:endParaRPr lang="en-US" b="1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tips and fluid inclusion planes in deformed quartz veins in </a:t>
            </a:r>
            <a:r>
              <a:rPr lang="en-US" b="1" dirty="0" err="1">
                <a:solidFill>
                  <a:srgbClr val="FFFF00"/>
                </a:solidFill>
                <a:latin typeface="Helvetica" pitchFamily="2" charset="0"/>
              </a:rPr>
              <a:t>ultramylonite</a:t>
            </a:r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 (60HM2011, W side of </a:t>
            </a:r>
            <a:r>
              <a:rPr lang="en-US" b="1" dirty="0" err="1">
                <a:solidFill>
                  <a:srgbClr val="FFFF00"/>
                </a:solidFill>
                <a:latin typeface="Helvetica" pitchFamily="2" charset="0"/>
              </a:rPr>
              <a:t>Liefdefjorden</a:t>
            </a:r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5E6E1-633E-AA49-A7A2-3189428FD11F}"/>
              </a:ext>
            </a:extLst>
          </p:cNvPr>
          <p:cNvSpPr txBox="1"/>
          <p:nvPr/>
        </p:nvSpPr>
        <p:spPr>
          <a:xfrm>
            <a:off x="1886804" y="5581447"/>
            <a:ext cx="494306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Helvetica" pitchFamily="2" charset="0"/>
              </a:rPr>
              <a:t>What volume % of quartz is fluid inclusions?</a:t>
            </a:r>
          </a:p>
        </p:txBody>
      </p:sp>
    </p:spTree>
    <p:extLst>
      <p:ext uri="{BB962C8B-B14F-4D97-AF65-F5344CB8AC3E}">
        <p14:creationId xmlns:p14="http://schemas.microsoft.com/office/powerpoint/2010/main" val="35248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DCBF9-6C0D-304A-B240-6D0DBABB7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8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FF308F-51C8-E74E-B620-52EE1E626AA7}"/>
              </a:ext>
            </a:extLst>
          </p:cNvPr>
          <p:cNvSpPr txBox="1"/>
          <p:nvPr/>
        </p:nvSpPr>
        <p:spPr>
          <a:xfrm>
            <a:off x="106135" y="5255544"/>
            <a:ext cx="5669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Ultramylonite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 N side of </a:t>
            </a:r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Liefdefjorden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 limb of folded detachment with discrete  reverse slip surface and associated </a:t>
            </a:r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echelon chlorite veins.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6D208-B29C-9B40-AD10-E88018805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863" y="5166644"/>
            <a:ext cx="3474137" cy="169135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2DB0F9-93DF-8045-ADE5-C5F7FC7D1B3F}"/>
              </a:ext>
            </a:extLst>
          </p:cNvPr>
          <p:cNvCxnSpPr/>
          <p:nvPr/>
        </p:nvCxnSpPr>
        <p:spPr>
          <a:xfrm flipH="1">
            <a:off x="8509000" y="5255544"/>
            <a:ext cx="215900" cy="408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83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D613E-5300-E64D-AE16-DF82EAC1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" y="0"/>
            <a:ext cx="9141967" cy="575000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D8583-2831-F347-90A6-35F5DD229EFE}"/>
              </a:ext>
            </a:extLst>
          </p:cNvPr>
          <p:cNvSpPr txBox="1"/>
          <p:nvPr/>
        </p:nvSpPr>
        <p:spPr>
          <a:xfrm>
            <a:off x="186786" y="5859067"/>
            <a:ext cx="8559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60HM2011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Ultramylonite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W limb of detachment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synform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Liefdefjorden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Both lower angle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sinistral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(yellow) slip surfaces &amp; subordinate higher angle dextral (red) slip surfaces occur.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4F9C0C2-1E01-DB49-A16D-B17ACD251F02}"/>
              </a:ext>
            </a:extLst>
          </p:cNvPr>
          <p:cNvSpPr/>
          <p:nvPr/>
        </p:nvSpPr>
        <p:spPr>
          <a:xfrm>
            <a:off x="734518" y="3025587"/>
            <a:ext cx="3642610" cy="826885"/>
          </a:xfrm>
          <a:custGeom>
            <a:avLst/>
            <a:gdLst>
              <a:gd name="connsiteX0" fmla="*/ 0 w 3642610"/>
              <a:gd name="connsiteY0" fmla="*/ 826885 h 826885"/>
              <a:gd name="connsiteX1" fmla="*/ 839449 w 3642610"/>
              <a:gd name="connsiteY1" fmla="*/ 661993 h 826885"/>
              <a:gd name="connsiteX2" fmla="*/ 1708879 w 3642610"/>
              <a:gd name="connsiteY2" fmla="*/ 362190 h 826885"/>
              <a:gd name="connsiteX3" fmla="*/ 2593298 w 3642610"/>
              <a:gd name="connsiteY3" fmla="*/ 62387 h 826885"/>
              <a:gd name="connsiteX4" fmla="*/ 3222885 w 3642610"/>
              <a:gd name="connsiteY4" fmla="*/ 2426 h 826885"/>
              <a:gd name="connsiteX5" fmla="*/ 3642610 w 3642610"/>
              <a:gd name="connsiteY5" fmla="*/ 17416 h 82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2610" h="826885">
                <a:moveTo>
                  <a:pt x="0" y="826885"/>
                </a:moveTo>
                <a:cubicBezTo>
                  <a:pt x="277318" y="783163"/>
                  <a:pt x="554636" y="739442"/>
                  <a:pt x="839449" y="661993"/>
                </a:cubicBezTo>
                <a:cubicBezTo>
                  <a:pt x="1124262" y="584544"/>
                  <a:pt x="1708879" y="362190"/>
                  <a:pt x="1708879" y="362190"/>
                </a:cubicBezTo>
                <a:cubicBezTo>
                  <a:pt x="2001187" y="262256"/>
                  <a:pt x="2340964" y="122348"/>
                  <a:pt x="2593298" y="62387"/>
                </a:cubicBezTo>
                <a:cubicBezTo>
                  <a:pt x="2845632" y="2426"/>
                  <a:pt x="3048000" y="9921"/>
                  <a:pt x="3222885" y="2426"/>
                </a:cubicBezTo>
                <a:cubicBezTo>
                  <a:pt x="3397770" y="-5069"/>
                  <a:pt x="3520190" y="6173"/>
                  <a:pt x="3642610" y="17416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565A6B1-F903-4544-A0CD-4CD655AB5249}"/>
              </a:ext>
            </a:extLst>
          </p:cNvPr>
          <p:cNvSpPr/>
          <p:nvPr/>
        </p:nvSpPr>
        <p:spPr>
          <a:xfrm>
            <a:off x="3582649" y="1796337"/>
            <a:ext cx="2953062" cy="1032615"/>
          </a:xfrm>
          <a:custGeom>
            <a:avLst/>
            <a:gdLst>
              <a:gd name="connsiteX0" fmla="*/ 0 w 2953062"/>
              <a:gd name="connsiteY0" fmla="*/ 1021814 h 1032615"/>
              <a:gd name="connsiteX1" fmla="*/ 389744 w 2953062"/>
              <a:gd name="connsiteY1" fmla="*/ 1006824 h 1032615"/>
              <a:gd name="connsiteX2" fmla="*/ 914400 w 2953062"/>
              <a:gd name="connsiteY2" fmla="*/ 796961 h 1032615"/>
              <a:gd name="connsiteX3" fmla="*/ 1484026 w 2953062"/>
              <a:gd name="connsiteY3" fmla="*/ 737001 h 1032615"/>
              <a:gd name="connsiteX4" fmla="*/ 2158584 w 2953062"/>
              <a:gd name="connsiteY4" fmla="*/ 422207 h 1032615"/>
              <a:gd name="connsiteX5" fmla="*/ 2653259 w 2953062"/>
              <a:gd name="connsiteY5" fmla="*/ 47453 h 1032615"/>
              <a:gd name="connsiteX6" fmla="*/ 2953062 w 2953062"/>
              <a:gd name="connsiteY6" fmla="*/ 17473 h 103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3062" h="1032615">
                <a:moveTo>
                  <a:pt x="0" y="1021814"/>
                </a:moveTo>
                <a:cubicBezTo>
                  <a:pt x="118672" y="1033056"/>
                  <a:pt x="237344" y="1044299"/>
                  <a:pt x="389744" y="1006824"/>
                </a:cubicBezTo>
                <a:cubicBezTo>
                  <a:pt x="542144" y="969349"/>
                  <a:pt x="732020" y="841931"/>
                  <a:pt x="914400" y="796961"/>
                </a:cubicBezTo>
                <a:cubicBezTo>
                  <a:pt x="1096780" y="751991"/>
                  <a:pt x="1276662" y="799460"/>
                  <a:pt x="1484026" y="737001"/>
                </a:cubicBezTo>
                <a:cubicBezTo>
                  <a:pt x="1691390" y="674542"/>
                  <a:pt x="1963712" y="537132"/>
                  <a:pt x="2158584" y="422207"/>
                </a:cubicBezTo>
                <a:cubicBezTo>
                  <a:pt x="2353456" y="307282"/>
                  <a:pt x="2520846" y="114909"/>
                  <a:pt x="2653259" y="47453"/>
                </a:cubicBezTo>
                <a:cubicBezTo>
                  <a:pt x="2785672" y="-20003"/>
                  <a:pt x="2869367" y="-1265"/>
                  <a:pt x="2953062" y="17473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63F90BA-3146-E745-860D-E5C734E3E063}"/>
              </a:ext>
            </a:extLst>
          </p:cNvPr>
          <p:cNvSpPr/>
          <p:nvPr/>
        </p:nvSpPr>
        <p:spPr>
          <a:xfrm>
            <a:off x="3447738" y="1424066"/>
            <a:ext cx="5336498" cy="2308587"/>
          </a:xfrm>
          <a:custGeom>
            <a:avLst/>
            <a:gdLst>
              <a:gd name="connsiteX0" fmla="*/ 0 w 5336498"/>
              <a:gd name="connsiteY0" fmla="*/ 2263514 h 2308587"/>
              <a:gd name="connsiteX1" fmla="*/ 644577 w 5336498"/>
              <a:gd name="connsiteY1" fmla="*/ 2293495 h 2308587"/>
              <a:gd name="connsiteX2" fmla="*/ 1094282 w 5336498"/>
              <a:gd name="connsiteY2" fmla="*/ 2053652 h 2308587"/>
              <a:gd name="connsiteX3" fmla="*/ 1349114 w 5336498"/>
              <a:gd name="connsiteY3" fmla="*/ 1993691 h 2308587"/>
              <a:gd name="connsiteX4" fmla="*/ 1828800 w 5336498"/>
              <a:gd name="connsiteY4" fmla="*/ 1903750 h 2308587"/>
              <a:gd name="connsiteX5" fmla="*/ 2563318 w 5336498"/>
              <a:gd name="connsiteY5" fmla="*/ 1633927 h 2308587"/>
              <a:gd name="connsiteX6" fmla="*/ 3462728 w 5336498"/>
              <a:gd name="connsiteY6" fmla="*/ 1169232 h 2308587"/>
              <a:gd name="connsiteX7" fmla="*/ 4092314 w 5336498"/>
              <a:gd name="connsiteY7" fmla="*/ 734518 h 2308587"/>
              <a:gd name="connsiteX8" fmla="*/ 4856813 w 5336498"/>
              <a:gd name="connsiteY8" fmla="*/ 299803 h 2308587"/>
              <a:gd name="connsiteX9" fmla="*/ 5336498 w 5336498"/>
              <a:gd name="connsiteY9" fmla="*/ 0 h 230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6498" h="2308587">
                <a:moveTo>
                  <a:pt x="0" y="2263514"/>
                </a:moveTo>
                <a:cubicBezTo>
                  <a:pt x="231098" y="2295993"/>
                  <a:pt x="462197" y="2328472"/>
                  <a:pt x="644577" y="2293495"/>
                </a:cubicBezTo>
                <a:cubicBezTo>
                  <a:pt x="826957" y="2258518"/>
                  <a:pt x="976859" y="2103619"/>
                  <a:pt x="1094282" y="2053652"/>
                </a:cubicBezTo>
                <a:cubicBezTo>
                  <a:pt x="1211705" y="2003685"/>
                  <a:pt x="1226694" y="2018675"/>
                  <a:pt x="1349114" y="1993691"/>
                </a:cubicBezTo>
                <a:cubicBezTo>
                  <a:pt x="1471534" y="1968707"/>
                  <a:pt x="1626433" y="1963711"/>
                  <a:pt x="1828800" y="1903750"/>
                </a:cubicBezTo>
                <a:cubicBezTo>
                  <a:pt x="2031167" y="1843789"/>
                  <a:pt x="2290997" y="1756347"/>
                  <a:pt x="2563318" y="1633927"/>
                </a:cubicBezTo>
                <a:cubicBezTo>
                  <a:pt x="2835639" y="1511507"/>
                  <a:pt x="3207895" y="1319133"/>
                  <a:pt x="3462728" y="1169232"/>
                </a:cubicBezTo>
                <a:cubicBezTo>
                  <a:pt x="3717561" y="1019331"/>
                  <a:pt x="3859967" y="879423"/>
                  <a:pt x="4092314" y="734518"/>
                </a:cubicBezTo>
                <a:cubicBezTo>
                  <a:pt x="4324662" y="589613"/>
                  <a:pt x="4649449" y="422223"/>
                  <a:pt x="4856813" y="299803"/>
                </a:cubicBezTo>
                <a:cubicBezTo>
                  <a:pt x="5064177" y="177383"/>
                  <a:pt x="5200337" y="88691"/>
                  <a:pt x="5336498" y="0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5098264-B12F-094F-A3DF-034D6ED6901F}"/>
              </a:ext>
            </a:extLst>
          </p:cNvPr>
          <p:cNvSpPr/>
          <p:nvPr/>
        </p:nvSpPr>
        <p:spPr>
          <a:xfrm>
            <a:off x="4599554" y="14990"/>
            <a:ext cx="242269" cy="2578308"/>
          </a:xfrm>
          <a:custGeom>
            <a:avLst/>
            <a:gdLst>
              <a:gd name="connsiteX0" fmla="*/ 242269 w 242269"/>
              <a:gd name="connsiteY0" fmla="*/ 0 h 2578308"/>
              <a:gd name="connsiteX1" fmla="*/ 47397 w 242269"/>
              <a:gd name="connsiteY1" fmla="*/ 749508 h 2578308"/>
              <a:gd name="connsiteX2" fmla="*/ 62387 w 242269"/>
              <a:gd name="connsiteY2" fmla="*/ 1409076 h 2578308"/>
              <a:gd name="connsiteX3" fmla="*/ 137338 w 242269"/>
              <a:gd name="connsiteY3" fmla="*/ 1828800 h 2578308"/>
              <a:gd name="connsiteX4" fmla="*/ 62387 w 242269"/>
              <a:gd name="connsiteY4" fmla="*/ 2158584 h 2578308"/>
              <a:gd name="connsiteX5" fmla="*/ 2426 w 242269"/>
              <a:gd name="connsiteY5" fmla="*/ 2443397 h 2578308"/>
              <a:gd name="connsiteX6" fmla="*/ 17416 w 242269"/>
              <a:gd name="connsiteY6" fmla="*/ 2578308 h 257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269" h="2578308">
                <a:moveTo>
                  <a:pt x="242269" y="0"/>
                </a:moveTo>
                <a:cubicBezTo>
                  <a:pt x="159823" y="257331"/>
                  <a:pt x="77377" y="514662"/>
                  <a:pt x="47397" y="749508"/>
                </a:cubicBezTo>
                <a:cubicBezTo>
                  <a:pt x="17417" y="984354"/>
                  <a:pt x="47397" y="1229194"/>
                  <a:pt x="62387" y="1409076"/>
                </a:cubicBezTo>
                <a:cubicBezTo>
                  <a:pt x="77377" y="1588958"/>
                  <a:pt x="137338" y="1703882"/>
                  <a:pt x="137338" y="1828800"/>
                </a:cubicBezTo>
                <a:cubicBezTo>
                  <a:pt x="137338" y="1953718"/>
                  <a:pt x="84872" y="2056151"/>
                  <a:pt x="62387" y="2158584"/>
                </a:cubicBezTo>
                <a:cubicBezTo>
                  <a:pt x="39902" y="2261017"/>
                  <a:pt x="9921" y="2373443"/>
                  <a:pt x="2426" y="2443397"/>
                </a:cubicBezTo>
                <a:cubicBezTo>
                  <a:pt x="-5069" y="2513351"/>
                  <a:pt x="6173" y="2545829"/>
                  <a:pt x="17416" y="257830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339096D-19C0-E949-915B-7149FF362684}"/>
              </a:ext>
            </a:extLst>
          </p:cNvPr>
          <p:cNvSpPr/>
          <p:nvPr/>
        </p:nvSpPr>
        <p:spPr>
          <a:xfrm>
            <a:off x="7240249" y="14990"/>
            <a:ext cx="494676" cy="914400"/>
          </a:xfrm>
          <a:custGeom>
            <a:avLst/>
            <a:gdLst>
              <a:gd name="connsiteX0" fmla="*/ 0 w 494676"/>
              <a:gd name="connsiteY0" fmla="*/ 0 h 914400"/>
              <a:gd name="connsiteX1" fmla="*/ 149902 w 494676"/>
              <a:gd name="connsiteY1" fmla="*/ 209862 h 914400"/>
              <a:gd name="connsiteX2" fmla="*/ 224853 w 494676"/>
              <a:gd name="connsiteY2" fmla="*/ 584617 h 914400"/>
              <a:gd name="connsiteX3" fmla="*/ 329784 w 494676"/>
              <a:gd name="connsiteY3" fmla="*/ 764499 h 914400"/>
              <a:gd name="connsiteX4" fmla="*/ 494676 w 494676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76" h="914400">
                <a:moveTo>
                  <a:pt x="0" y="0"/>
                </a:moveTo>
                <a:cubicBezTo>
                  <a:pt x="56213" y="56213"/>
                  <a:pt x="112427" y="112426"/>
                  <a:pt x="149902" y="209862"/>
                </a:cubicBezTo>
                <a:cubicBezTo>
                  <a:pt x="187377" y="307298"/>
                  <a:pt x="194873" y="492178"/>
                  <a:pt x="224853" y="584617"/>
                </a:cubicBezTo>
                <a:cubicBezTo>
                  <a:pt x="254833" y="677056"/>
                  <a:pt x="284814" y="709535"/>
                  <a:pt x="329784" y="764499"/>
                </a:cubicBezTo>
                <a:cubicBezTo>
                  <a:pt x="374754" y="819463"/>
                  <a:pt x="434715" y="866931"/>
                  <a:pt x="494676" y="91440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1F69D75-7C68-ED47-8927-D3BBAAB636CB}"/>
              </a:ext>
            </a:extLst>
          </p:cNvPr>
          <p:cNvSpPr/>
          <p:nvPr/>
        </p:nvSpPr>
        <p:spPr>
          <a:xfrm>
            <a:off x="8109678" y="14990"/>
            <a:ext cx="494676" cy="914400"/>
          </a:xfrm>
          <a:custGeom>
            <a:avLst/>
            <a:gdLst>
              <a:gd name="connsiteX0" fmla="*/ 0 w 494676"/>
              <a:gd name="connsiteY0" fmla="*/ 0 h 914400"/>
              <a:gd name="connsiteX1" fmla="*/ 149902 w 494676"/>
              <a:gd name="connsiteY1" fmla="*/ 209862 h 914400"/>
              <a:gd name="connsiteX2" fmla="*/ 224853 w 494676"/>
              <a:gd name="connsiteY2" fmla="*/ 584617 h 914400"/>
              <a:gd name="connsiteX3" fmla="*/ 329784 w 494676"/>
              <a:gd name="connsiteY3" fmla="*/ 764499 h 914400"/>
              <a:gd name="connsiteX4" fmla="*/ 494676 w 494676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76" h="914400">
                <a:moveTo>
                  <a:pt x="0" y="0"/>
                </a:moveTo>
                <a:cubicBezTo>
                  <a:pt x="56213" y="56213"/>
                  <a:pt x="112427" y="112426"/>
                  <a:pt x="149902" y="209862"/>
                </a:cubicBezTo>
                <a:cubicBezTo>
                  <a:pt x="187377" y="307298"/>
                  <a:pt x="194873" y="492178"/>
                  <a:pt x="224853" y="584617"/>
                </a:cubicBezTo>
                <a:cubicBezTo>
                  <a:pt x="254833" y="677056"/>
                  <a:pt x="284814" y="709535"/>
                  <a:pt x="329784" y="764499"/>
                </a:cubicBezTo>
                <a:cubicBezTo>
                  <a:pt x="374754" y="819463"/>
                  <a:pt x="434715" y="866931"/>
                  <a:pt x="494676" y="91440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56E1F8-6AD3-314E-BA6C-3C246EE96E30}"/>
              </a:ext>
            </a:extLst>
          </p:cNvPr>
          <p:cNvSpPr/>
          <p:nvPr/>
        </p:nvSpPr>
        <p:spPr>
          <a:xfrm>
            <a:off x="2503357" y="718238"/>
            <a:ext cx="1394086" cy="523371"/>
          </a:xfrm>
          <a:custGeom>
            <a:avLst/>
            <a:gdLst>
              <a:gd name="connsiteX0" fmla="*/ 0 w 1394086"/>
              <a:gd name="connsiteY0" fmla="*/ 495965 h 523371"/>
              <a:gd name="connsiteX1" fmla="*/ 509666 w 1394086"/>
              <a:gd name="connsiteY1" fmla="*/ 495965 h 523371"/>
              <a:gd name="connsiteX2" fmla="*/ 839450 w 1394086"/>
              <a:gd name="connsiteY2" fmla="*/ 211152 h 523371"/>
              <a:gd name="connsiteX3" fmla="*/ 1049312 w 1394086"/>
              <a:gd name="connsiteY3" fmla="*/ 31270 h 523371"/>
              <a:gd name="connsiteX4" fmla="*/ 1394086 w 1394086"/>
              <a:gd name="connsiteY4" fmla="*/ 1290 h 52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086" h="523371">
                <a:moveTo>
                  <a:pt x="0" y="495965"/>
                </a:moveTo>
                <a:cubicBezTo>
                  <a:pt x="184879" y="519699"/>
                  <a:pt x="369758" y="543434"/>
                  <a:pt x="509666" y="495965"/>
                </a:cubicBezTo>
                <a:cubicBezTo>
                  <a:pt x="649574" y="448496"/>
                  <a:pt x="839450" y="211152"/>
                  <a:pt x="839450" y="211152"/>
                </a:cubicBezTo>
                <a:cubicBezTo>
                  <a:pt x="929391" y="133703"/>
                  <a:pt x="956873" y="66247"/>
                  <a:pt x="1049312" y="31270"/>
                </a:cubicBezTo>
                <a:cubicBezTo>
                  <a:pt x="1141751" y="-3707"/>
                  <a:pt x="1267918" y="-1209"/>
                  <a:pt x="1394086" y="1290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7EF38B-6E19-1B48-81FC-D4A5A5EA8CA2}"/>
              </a:ext>
            </a:extLst>
          </p:cNvPr>
          <p:cNvCxnSpPr>
            <a:cxnSpLocks/>
          </p:cNvCxnSpPr>
          <p:nvPr/>
        </p:nvCxnSpPr>
        <p:spPr>
          <a:xfrm flipH="1">
            <a:off x="4999603" y="2875003"/>
            <a:ext cx="800098" cy="32622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F698B0-D8B0-6D4B-90FB-458C5C3B5301}"/>
              </a:ext>
            </a:extLst>
          </p:cNvPr>
          <p:cNvCxnSpPr>
            <a:cxnSpLocks/>
          </p:cNvCxnSpPr>
          <p:nvPr/>
        </p:nvCxnSpPr>
        <p:spPr>
          <a:xfrm rot="10800000" flipH="1">
            <a:off x="4573016" y="3463379"/>
            <a:ext cx="800098" cy="329184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0F115A-8132-7E4E-84E1-5A231DFE52D4}"/>
              </a:ext>
            </a:extLst>
          </p:cNvPr>
          <p:cNvCxnSpPr/>
          <p:nvPr/>
        </p:nvCxnSpPr>
        <p:spPr>
          <a:xfrm flipH="1">
            <a:off x="4776202" y="1599702"/>
            <a:ext cx="131242" cy="64457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0C05BD-65D7-8F41-B060-F0BA465ED5E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400857" y="1933782"/>
            <a:ext cx="131242" cy="64457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>
            <a:extLst>
              <a:ext uri="{FF2B5EF4-FFF2-40B4-BE49-F238E27FC236}">
                <a16:creationId xmlns:a16="http://schemas.microsoft.com/office/drawing/2014/main" id="{3000BED4-C51D-C14D-8373-901B46438763}"/>
              </a:ext>
            </a:extLst>
          </p:cNvPr>
          <p:cNvSpPr/>
          <p:nvPr/>
        </p:nvSpPr>
        <p:spPr>
          <a:xfrm rot="2138564">
            <a:off x="5346349" y="241512"/>
            <a:ext cx="774732" cy="1302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9CF90D-ED44-5341-89BC-A54151EFF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527" y="4343400"/>
            <a:ext cx="2860473" cy="139259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98A5F5-E648-A44C-B235-BD844D5F06C4}"/>
              </a:ext>
            </a:extLst>
          </p:cNvPr>
          <p:cNvCxnSpPr/>
          <p:nvPr/>
        </p:nvCxnSpPr>
        <p:spPr>
          <a:xfrm flipV="1">
            <a:off x="6535711" y="4965700"/>
            <a:ext cx="347689" cy="292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592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1809</TotalTime>
  <Words>686</Words>
  <Application>Microsoft Macintosh PowerPoint</Application>
  <PresentationFormat>On-screen Show (4:3)</PresentationFormat>
  <Paragraphs>80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167</cp:revision>
  <dcterms:created xsi:type="dcterms:W3CDTF">2019-09-06T17:49:34Z</dcterms:created>
  <dcterms:modified xsi:type="dcterms:W3CDTF">2019-10-14T15:43:45Z</dcterms:modified>
</cp:coreProperties>
</file>