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76" r:id="rId4"/>
    <p:sldId id="258" r:id="rId5"/>
    <p:sldId id="274" r:id="rId6"/>
    <p:sldId id="287" r:id="rId7"/>
    <p:sldId id="300" r:id="rId8"/>
    <p:sldId id="280" r:id="rId9"/>
    <p:sldId id="279" r:id="rId10"/>
    <p:sldId id="277" r:id="rId11"/>
    <p:sldId id="284" r:id="rId12"/>
    <p:sldId id="283" r:id="rId13"/>
    <p:sldId id="291" r:id="rId14"/>
    <p:sldId id="265" r:id="rId15"/>
    <p:sldId id="304" r:id="rId16"/>
    <p:sldId id="295" r:id="rId17"/>
    <p:sldId id="267" r:id="rId18"/>
    <p:sldId id="306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E7E1"/>
    <a:srgbClr val="BC0606"/>
    <a:srgbClr val="0E00F6"/>
    <a:srgbClr val="A700F4"/>
    <a:srgbClr val="00FF00"/>
    <a:srgbClr val="FF00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0866" autoAdjust="0"/>
    <p:restoredTop sz="87260" autoAdjust="0"/>
  </p:normalViewPr>
  <p:slideViewPr>
    <p:cSldViewPr snapToGrid="0" snapToObjects="1">
      <p:cViewPr>
        <p:scale>
          <a:sx n="100" d="100"/>
          <a:sy n="100" d="100"/>
        </p:scale>
        <p:origin x="-1352" y="-880"/>
      </p:cViewPr>
      <p:guideLst>
        <p:guide orient="horz" pos="162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EC76A-A3DA-7B4B-97C6-7D87FFA66786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41BF-D583-FE4E-B8D4-481580F0C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engine optimized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Few similar structures of this age &amp; style in region</a:t>
            </a:r>
          </a:p>
          <a:p>
            <a:r>
              <a:rPr lang="en-US" sz="2000" dirty="0" smtClean="0"/>
              <a:t>One potential match is at Mountain Pass (I-15)</a:t>
            </a:r>
          </a:p>
          <a:p>
            <a:pPr lvl="1"/>
            <a:r>
              <a:rPr lang="en-US" sz="2000" dirty="0" smtClean="0"/>
              <a:t>South-</a:t>
            </a:r>
            <a:r>
              <a:rPr lang="en-US" sz="2000" dirty="0" err="1" smtClean="0"/>
              <a:t>Kokoweef</a:t>
            </a:r>
            <a:r>
              <a:rPr lang="en-US" sz="2000" dirty="0" smtClean="0"/>
              <a:t>-Slaughterhouse fault system</a:t>
            </a:r>
          </a:p>
          <a:p>
            <a:pPr lvl="1"/>
            <a:r>
              <a:rPr lang="en-US" sz="2000" dirty="0" err="1" smtClean="0"/>
              <a:t>Subvertical</a:t>
            </a:r>
            <a:r>
              <a:rPr lang="en-US" sz="2000" dirty="0" smtClean="0"/>
              <a:t>, ESE to SSE strikes</a:t>
            </a:r>
          </a:p>
          <a:p>
            <a:pPr lvl="1"/>
            <a:r>
              <a:rPr lang="en-US" sz="2000" dirty="0" smtClean="0"/>
              <a:t>Sinistral slip </a:t>
            </a:r>
          </a:p>
          <a:p>
            <a:pPr lvl="1"/>
            <a:r>
              <a:rPr lang="en-US" sz="2000" dirty="0" smtClean="0"/>
              <a:t>Cuts 100.5 Ma volcanics (Fleck et al., 1994)</a:t>
            </a:r>
          </a:p>
          <a:p>
            <a:pPr lvl="1"/>
            <a:r>
              <a:rPr lang="en-US" sz="2000" dirty="0" smtClean="0"/>
              <a:t>Nearby Late K thrusting between 100 &amp; 83 Ma (Fleck et al., 1994) </a:t>
            </a:r>
          </a:p>
          <a:p>
            <a:pPr lvl="2"/>
            <a:r>
              <a:rPr lang="en-US" sz="1800" dirty="0" smtClean="0"/>
              <a:t>Thrusting interpreted to deform South fault (</a:t>
            </a:r>
            <a:r>
              <a:rPr lang="en-US" sz="1800" dirty="0" err="1" smtClean="0"/>
              <a:t>Ramsdell</a:t>
            </a:r>
            <a:r>
              <a:rPr lang="en-US" sz="1800" dirty="0" smtClean="0"/>
              <a:t>, 1999)</a:t>
            </a:r>
          </a:p>
          <a:p>
            <a:pPr>
              <a:buNone/>
            </a:pPr>
            <a:r>
              <a:rPr lang="en-US" sz="2000" dirty="0" smtClean="0"/>
              <a:t>	This area also has J &amp; K plutons &amp; J &amp; K thrusts (Walker et al., 1995)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Active San Andreas, Garlock faults;</a:t>
            </a:r>
            <a:r>
              <a:rPr lang="en-US" baseline="0" dirty="0" smtClean="0"/>
              <a:t>  </a:t>
            </a:r>
            <a:r>
              <a:rPr lang="en-US" dirty="0" smtClean="0"/>
              <a:t>Eastern California shear zone;</a:t>
            </a:r>
            <a:r>
              <a:rPr lang="en-US" baseline="0" dirty="0" smtClean="0"/>
              <a:t>  </a:t>
            </a:r>
            <a:r>
              <a:rPr lang="en-US" dirty="0" smtClean="0"/>
              <a:t>Basin and range;</a:t>
            </a:r>
            <a:r>
              <a:rPr lang="en-US" baseline="0" dirty="0" smtClean="0"/>
              <a:t>  </a:t>
            </a:r>
            <a:r>
              <a:rPr lang="en-US" dirty="0" smtClean="0"/>
              <a:t> Inboard arc deformation zone; Panamint</a:t>
            </a:r>
            <a:r>
              <a:rPr lang="en-US" baseline="0" dirty="0" smtClean="0"/>
              <a:t> big block; Death Valley 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Alternative caldera collapse, linked normal-</a:t>
            </a:r>
            <a:r>
              <a:rPr lang="en-US" dirty="0" err="1" smtClean="0"/>
              <a:t>ss</a:t>
            </a:r>
            <a:r>
              <a:rPr lang="en-US" baseline="0" dirty="0" smtClean="0"/>
              <a:t> fault system;  look North = Butte Valley, Striped Butte; Johnnie Fm, </a:t>
            </a:r>
            <a:r>
              <a:rPr lang="en-US" baseline="0" dirty="0" err="1" smtClean="0"/>
              <a:t>Stirling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Qzt</a:t>
            </a:r>
            <a:r>
              <a:rPr lang="en-US" baseline="0" dirty="0" smtClean="0"/>
              <a:t>; Bird Spring Fm., Butte Valley Fm., Warm Spring Fm., Manly Peak </a:t>
            </a:r>
            <a:r>
              <a:rPr lang="en-US" baseline="0" dirty="0" err="1" smtClean="0"/>
              <a:t>qz</a:t>
            </a:r>
            <a:r>
              <a:rPr lang="en-US" baseline="0" dirty="0" smtClean="0"/>
              <a:t> monzonite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Faults and striae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-Faults cuts </a:t>
            </a:r>
            <a:r>
              <a:rPr lang="en-US" sz="1200" dirty="0" err="1" smtClean="0"/>
              <a:t>Zj</a:t>
            </a:r>
            <a:r>
              <a:rPr lang="en-US" sz="1200" dirty="0" smtClean="0"/>
              <a:t> &amp; Zs</a:t>
            </a:r>
          </a:p>
          <a:p>
            <a:r>
              <a:rPr lang="en-US" sz="1200" dirty="0" smtClean="0"/>
              <a:t>  &amp; ~151 Ma IDS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BVF cuts top-NE (J) thrust faults in Cambrian</a:t>
            </a:r>
          </a:p>
          <a:p>
            <a:r>
              <a:rPr lang="en-US" sz="2000" dirty="0" smtClean="0"/>
              <a:t>then curves to south with west dips</a:t>
            </a:r>
          </a:p>
          <a:p>
            <a:pPr lvl="1"/>
            <a:r>
              <a:rPr lang="en-US" sz="2000" dirty="0" smtClean="0"/>
              <a:t>intersection with top-E (LK) thrust system along W range flank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Jh</a:t>
            </a:r>
            <a:r>
              <a:rPr lang="en-US" sz="2000" dirty="0" smtClean="0">
                <a:solidFill>
                  <a:srgbClr val="0000FF"/>
                </a:solidFill>
              </a:rPr>
              <a:t> = </a:t>
            </a:r>
            <a:r>
              <a:rPr lang="en-US" sz="2000" b="1" dirty="0" smtClean="0">
                <a:solidFill>
                  <a:srgbClr val="0000FF"/>
                </a:solidFill>
              </a:rPr>
              <a:t>177.721 </a:t>
            </a:r>
            <a:r>
              <a:rPr lang="en-US" sz="2000" dirty="0" smtClean="0">
                <a:solidFill>
                  <a:srgbClr val="0000FF"/>
                </a:solidFill>
              </a:rPr>
              <a:t>±0.074 Ma</a:t>
            </a:r>
            <a:r>
              <a:rPr lang="en-US" sz="2000" dirty="0" smtClean="0"/>
              <a:t>, </a:t>
            </a:r>
            <a:r>
              <a:rPr lang="en-US" sz="2000" dirty="0" err="1" smtClean="0"/>
              <a:t>Ksp</a:t>
            </a:r>
            <a:r>
              <a:rPr lang="en-US" sz="2000" dirty="0" smtClean="0"/>
              <a:t> = 109±1 Ma  &amp;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41BF-D583-FE4E-B8D4-481580F0C71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35C5F-39E9-4047-9EB3-D76AEDEBBCCD}" type="datetimeFigureOut">
              <a:rPr lang="en-US" smtClean="0"/>
              <a:pPr/>
              <a:t>10/13/19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16304-33B0-B242-9408-6771F4D39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pd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20" Type="http://schemas.openxmlformats.org/officeDocument/2006/relationships/image" Target="../media/image36.png"/><Relationship Id="rId21" Type="http://schemas.openxmlformats.org/officeDocument/2006/relationships/image" Target="../media/image37.png"/><Relationship Id="rId22" Type="http://schemas.openxmlformats.org/officeDocument/2006/relationships/image" Target="../media/image38.png"/><Relationship Id="rId23" Type="http://schemas.openxmlformats.org/officeDocument/2006/relationships/image" Target="../media/image40.png"/><Relationship Id="rId24" Type="http://schemas.openxmlformats.org/officeDocument/2006/relationships/image" Target="../media/image39.png"/><Relationship Id="rId10" Type="http://schemas.openxmlformats.org/officeDocument/2006/relationships/image" Target="../media/image20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22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d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pd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VviewMnPk.jpg"/>
          <p:cNvPicPr>
            <a:picLocks noChangeAspect="1"/>
          </p:cNvPicPr>
          <p:nvPr/>
        </p:nvPicPr>
        <p:blipFill>
          <a:blip r:embed="rId3">
            <a:alphaModFix amt="71000"/>
          </a:blip>
          <a:srcRect b="1319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513864"/>
          </a:xfrm>
        </p:spPr>
        <p:txBody>
          <a:bodyPr>
            <a:noAutofit/>
          </a:bodyPr>
          <a:lstStyle/>
          <a:p>
            <a:r>
              <a:rPr lang="en-US" sz="3200" b="1" dirty="0"/>
              <a:t>Deciphering the </a:t>
            </a:r>
            <a:r>
              <a:rPr lang="en-US" sz="3200" b="1" dirty="0" err="1"/>
              <a:t>polyphase</a:t>
            </a:r>
            <a:r>
              <a:rPr lang="en-US" sz="3200" b="1" dirty="0"/>
              <a:t> tectonic evolution of the Jurassic-Cretaceous arc in the Death Valley region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by </a:t>
            </a:r>
            <a:r>
              <a:rPr lang="en-US" sz="3200" b="1" dirty="0"/>
              <a:t>revisiting the enigmatic Butte Valley fault, Panamint Range, </a:t>
            </a:r>
            <a:r>
              <a:rPr lang="en-US" sz="3200" b="1" dirty="0" smtClean="0"/>
              <a:t>California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53258"/>
            <a:ext cx="6400800" cy="93939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J. Andrew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University of Kansas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155700" y="774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3" descr="manpbend.jpg                                                   00000002ZIPPEEDOODA                    B86B6BB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07"/>
            <a:ext cx="9144000" cy="5205413"/>
          </a:xfrm>
          <a:prstGeom prst="rect">
            <a:avLst/>
          </a:prstGeom>
          <a:noFill/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667000" y="1143793"/>
            <a:ext cx="490489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/>
              <a:t>Zn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432175" y="2436960"/>
            <a:ext cx="490489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/>
              <a:t>Zn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600200" y="3429793"/>
            <a:ext cx="468698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/>
              <a:t>Zk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3851" y="1975295"/>
            <a:ext cx="468698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/>
              <a:t>Zk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800600" y="2286793"/>
            <a:ext cx="402424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/>
              <a:t>Zj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514600" y="762793"/>
            <a:ext cx="402424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/>
              <a:t>Zj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352800" y="686593"/>
            <a:ext cx="449161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/>
              <a:t>Zs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731000" y="2206128"/>
            <a:ext cx="713807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qmz</a:t>
            </a:r>
            <a:endParaRPr lang="en-US" altLang="en-US" sz="24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775075" y="-79771"/>
            <a:ext cx="5368926" cy="84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Manly Peak rim sync</a:t>
            </a:r>
            <a:r>
              <a:rPr kumimoji="0" lang="en-US" altLang="en-US" sz="3600" b="0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line</a:t>
            </a:r>
            <a:endParaRPr kumimoji="0" lang="en-US" altLang="en-US" sz="36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210050" y="2235200"/>
            <a:ext cx="552450" cy="1555750"/>
          </a:xfrm>
          <a:custGeom>
            <a:avLst/>
            <a:gdLst>
              <a:gd name="connsiteX0" fmla="*/ 552450 w 552450"/>
              <a:gd name="connsiteY0" fmla="*/ 1555750 h 1555750"/>
              <a:gd name="connsiteX1" fmla="*/ 438150 w 552450"/>
              <a:gd name="connsiteY1" fmla="*/ 1327150 h 1555750"/>
              <a:gd name="connsiteX2" fmla="*/ 279400 w 552450"/>
              <a:gd name="connsiteY2" fmla="*/ 1028700 h 1555750"/>
              <a:gd name="connsiteX3" fmla="*/ 279400 w 552450"/>
              <a:gd name="connsiteY3" fmla="*/ 704850 h 1555750"/>
              <a:gd name="connsiteX4" fmla="*/ 336550 w 552450"/>
              <a:gd name="connsiteY4" fmla="*/ 514350 h 1555750"/>
              <a:gd name="connsiteX5" fmla="*/ 330200 w 552450"/>
              <a:gd name="connsiteY5" fmla="*/ 406400 h 1555750"/>
              <a:gd name="connsiteX6" fmla="*/ 203200 w 552450"/>
              <a:gd name="connsiteY6" fmla="*/ 260350 h 1555750"/>
              <a:gd name="connsiteX7" fmla="*/ 0 w 552450"/>
              <a:gd name="connsiteY7" fmla="*/ 0 h 155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" h="1555750">
                <a:moveTo>
                  <a:pt x="552450" y="1555750"/>
                </a:moveTo>
                <a:cubicBezTo>
                  <a:pt x="518054" y="1485371"/>
                  <a:pt x="483658" y="1414992"/>
                  <a:pt x="438150" y="1327150"/>
                </a:cubicBezTo>
                <a:cubicBezTo>
                  <a:pt x="392642" y="1239308"/>
                  <a:pt x="305858" y="1132417"/>
                  <a:pt x="279400" y="1028700"/>
                </a:cubicBezTo>
                <a:cubicBezTo>
                  <a:pt x="252942" y="924983"/>
                  <a:pt x="269875" y="790575"/>
                  <a:pt x="279400" y="704850"/>
                </a:cubicBezTo>
                <a:cubicBezTo>
                  <a:pt x="288925" y="619125"/>
                  <a:pt x="328083" y="564092"/>
                  <a:pt x="336550" y="514350"/>
                </a:cubicBezTo>
                <a:cubicBezTo>
                  <a:pt x="345017" y="464608"/>
                  <a:pt x="352425" y="448733"/>
                  <a:pt x="330200" y="406400"/>
                </a:cubicBezTo>
                <a:cubicBezTo>
                  <a:pt x="307975" y="364067"/>
                  <a:pt x="258233" y="328083"/>
                  <a:pt x="203200" y="260350"/>
                </a:cubicBezTo>
                <a:cubicBezTo>
                  <a:pt x="148167" y="192617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17155" y="4271457"/>
            <a:ext cx="251519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Late-stage pluton sinking </a:t>
            </a:r>
          </a:p>
          <a:p>
            <a:pPr algn="ctr"/>
            <a:r>
              <a:rPr lang="en-US" dirty="0" smtClean="0"/>
              <a:t>(Glazner &amp; Miller, 1997)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cgeolmap.jpg                                                   00000002ZIPPEEDOODA                    B86B6BB2:"/>
          <p:cNvPicPr>
            <a:picLocks noChangeAspect="1" noChangeArrowheads="1"/>
          </p:cNvPicPr>
          <p:nvPr/>
        </p:nvPicPr>
        <p:blipFill>
          <a:blip r:embed="rId2">
            <a:alphaModFix amt="72000"/>
          </a:blip>
          <a:srcRect/>
          <a:stretch>
            <a:fillRect/>
          </a:stretch>
        </p:blipFill>
        <p:spPr bwMode="auto">
          <a:xfrm>
            <a:off x="2616200" y="-37416"/>
            <a:ext cx="6604000" cy="5180916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5003800" y="1126067"/>
            <a:ext cx="3911600" cy="1388533"/>
          </a:xfrm>
          <a:custGeom>
            <a:avLst/>
            <a:gdLst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1181100 w 3911600"/>
              <a:gd name="connsiteY7" fmla="*/ 148435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609600 w 3911600"/>
              <a:gd name="connsiteY6" fmla="*/ 548229 h 1373729"/>
              <a:gd name="connsiteX7" fmla="*/ 876300 w 3911600"/>
              <a:gd name="connsiteY7" fmla="*/ 278248 h 1373729"/>
              <a:gd name="connsiteX8" fmla="*/ 1219200 w 3911600"/>
              <a:gd name="connsiteY8" fmla="*/ 91029 h 1373729"/>
              <a:gd name="connsiteX9" fmla="*/ 1270000 w 3911600"/>
              <a:gd name="connsiteY9" fmla="*/ 40229 h 1373729"/>
              <a:gd name="connsiteX10" fmla="*/ 1574800 w 3911600"/>
              <a:gd name="connsiteY10" fmla="*/ 2129 h 1373729"/>
              <a:gd name="connsiteX11" fmla="*/ 1676400 w 3911600"/>
              <a:gd name="connsiteY11" fmla="*/ 14829 h 1373729"/>
              <a:gd name="connsiteX12" fmla="*/ 1701800 w 3911600"/>
              <a:gd name="connsiteY12" fmla="*/ 14829 h 1373729"/>
              <a:gd name="connsiteX13" fmla="*/ 2082800 w 3911600"/>
              <a:gd name="connsiteY13" fmla="*/ 179929 h 1373729"/>
              <a:gd name="connsiteX14" fmla="*/ 2120900 w 3911600"/>
              <a:gd name="connsiteY14" fmla="*/ 218029 h 1373729"/>
              <a:gd name="connsiteX15" fmla="*/ 2159000 w 3911600"/>
              <a:gd name="connsiteY15" fmla="*/ 230729 h 1373729"/>
              <a:gd name="connsiteX16" fmla="*/ 2197100 w 3911600"/>
              <a:gd name="connsiteY16" fmla="*/ 256129 h 1373729"/>
              <a:gd name="connsiteX17" fmla="*/ 2324100 w 3911600"/>
              <a:gd name="connsiteY17" fmla="*/ 294229 h 1373729"/>
              <a:gd name="connsiteX18" fmla="*/ 2374900 w 3911600"/>
              <a:gd name="connsiteY18" fmla="*/ 319629 h 1373729"/>
              <a:gd name="connsiteX19" fmla="*/ 3035300 w 3911600"/>
              <a:gd name="connsiteY19" fmla="*/ 662529 h 1373729"/>
              <a:gd name="connsiteX20" fmla="*/ 3556000 w 3911600"/>
              <a:gd name="connsiteY20" fmla="*/ 1195929 h 1373729"/>
              <a:gd name="connsiteX21" fmla="*/ 3911600 w 3911600"/>
              <a:gd name="connsiteY21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40335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082800 w 3911600"/>
              <a:gd name="connsiteY11" fmla="*/ 194733 h 1388533"/>
              <a:gd name="connsiteX12" fmla="*/ 2120900 w 3911600"/>
              <a:gd name="connsiteY12" fmla="*/ 232833 h 1388533"/>
              <a:gd name="connsiteX13" fmla="*/ 2159000 w 3911600"/>
              <a:gd name="connsiteY13" fmla="*/ 245533 h 1388533"/>
              <a:gd name="connsiteX14" fmla="*/ 2197100 w 3911600"/>
              <a:gd name="connsiteY14" fmla="*/ 270933 h 1388533"/>
              <a:gd name="connsiteX15" fmla="*/ 2324100 w 3911600"/>
              <a:gd name="connsiteY15" fmla="*/ 309033 h 1388533"/>
              <a:gd name="connsiteX16" fmla="*/ 2374900 w 3911600"/>
              <a:gd name="connsiteY16" fmla="*/ 334433 h 1388533"/>
              <a:gd name="connsiteX17" fmla="*/ 3035300 w 3911600"/>
              <a:gd name="connsiteY17" fmla="*/ 677333 h 1388533"/>
              <a:gd name="connsiteX18" fmla="*/ 3556000 w 3911600"/>
              <a:gd name="connsiteY18" fmla="*/ 1210733 h 1388533"/>
              <a:gd name="connsiteX19" fmla="*/ 3911600 w 3911600"/>
              <a:gd name="connsiteY19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120900 w 3911600"/>
              <a:gd name="connsiteY11" fmla="*/ 2328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468967 h 1481667"/>
              <a:gd name="connsiteX1" fmla="*/ 139700 w 3911600"/>
              <a:gd name="connsiteY1" fmla="*/ 986367 h 1481667"/>
              <a:gd name="connsiteX2" fmla="*/ 406400 w 3911600"/>
              <a:gd name="connsiteY2" fmla="*/ 757767 h 1481667"/>
              <a:gd name="connsiteX3" fmla="*/ 444500 w 3911600"/>
              <a:gd name="connsiteY3" fmla="*/ 745067 h 1481667"/>
              <a:gd name="connsiteX4" fmla="*/ 520700 w 3911600"/>
              <a:gd name="connsiteY4" fmla="*/ 694267 h 1481667"/>
              <a:gd name="connsiteX5" fmla="*/ 685800 w 3911600"/>
              <a:gd name="connsiteY5" fmla="*/ 535517 h 1481667"/>
              <a:gd name="connsiteX6" fmla="*/ 876300 w 3911600"/>
              <a:gd name="connsiteY6" fmla="*/ 386186 h 1481667"/>
              <a:gd name="connsiteX7" fmla="*/ 1219200 w 3911600"/>
              <a:gd name="connsiteY7" fmla="*/ 198967 h 1481667"/>
              <a:gd name="connsiteX8" fmla="*/ 1403350 w 3911600"/>
              <a:gd name="connsiteY8" fmla="*/ 148167 h 1481667"/>
              <a:gd name="connsiteX9" fmla="*/ 1574800 w 3911600"/>
              <a:gd name="connsiteY9" fmla="*/ 110067 h 1481667"/>
              <a:gd name="connsiteX10" fmla="*/ 1701800 w 3911600"/>
              <a:gd name="connsiteY10" fmla="*/ 122767 h 1481667"/>
              <a:gd name="connsiteX11" fmla="*/ 2120900 w 3911600"/>
              <a:gd name="connsiteY11" fmla="*/ 325967 h 1481667"/>
              <a:gd name="connsiteX12" fmla="*/ 2209800 w 3911600"/>
              <a:gd name="connsiteY12" fmla="*/ 2117 h 1481667"/>
              <a:gd name="connsiteX13" fmla="*/ 2159000 w 3911600"/>
              <a:gd name="connsiteY13" fmla="*/ 338667 h 1481667"/>
              <a:gd name="connsiteX14" fmla="*/ 2197100 w 3911600"/>
              <a:gd name="connsiteY14" fmla="*/ 364067 h 1481667"/>
              <a:gd name="connsiteX15" fmla="*/ 2324100 w 3911600"/>
              <a:gd name="connsiteY15" fmla="*/ 402167 h 1481667"/>
              <a:gd name="connsiteX16" fmla="*/ 2374900 w 3911600"/>
              <a:gd name="connsiteY16" fmla="*/ 427567 h 1481667"/>
              <a:gd name="connsiteX17" fmla="*/ 3035300 w 3911600"/>
              <a:gd name="connsiteY17" fmla="*/ 770467 h 1481667"/>
              <a:gd name="connsiteX18" fmla="*/ 3556000 w 3911600"/>
              <a:gd name="connsiteY18" fmla="*/ 1303867 h 1481667"/>
              <a:gd name="connsiteX19" fmla="*/ 3911600 w 3911600"/>
              <a:gd name="connsiteY19" fmla="*/ 1481667 h 1481667"/>
              <a:gd name="connsiteX0" fmla="*/ 0 w 3911600"/>
              <a:gd name="connsiteY0" fmla="*/ 1492250 h 1504950"/>
              <a:gd name="connsiteX1" fmla="*/ 139700 w 3911600"/>
              <a:gd name="connsiteY1" fmla="*/ 1009650 h 1504950"/>
              <a:gd name="connsiteX2" fmla="*/ 406400 w 3911600"/>
              <a:gd name="connsiteY2" fmla="*/ 781050 h 1504950"/>
              <a:gd name="connsiteX3" fmla="*/ 444500 w 3911600"/>
              <a:gd name="connsiteY3" fmla="*/ 768350 h 1504950"/>
              <a:gd name="connsiteX4" fmla="*/ 520700 w 3911600"/>
              <a:gd name="connsiteY4" fmla="*/ 717550 h 1504950"/>
              <a:gd name="connsiteX5" fmla="*/ 685800 w 3911600"/>
              <a:gd name="connsiteY5" fmla="*/ 558800 h 1504950"/>
              <a:gd name="connsiteX6" fmla="*/ 876300 w 3911600"/>
              <a:gd name="connsiteY6" fmla="*/ 409469 h 1504950"/>
              <a:gd name="connsiteX7" fmla="*/ 1219200 w 3911600"/>
              <a:gd name="connsiteY7" fmla="*/ 222250 h 1504950"/>
              <a:gd name="connsiteX8" fmla="*/ 1403350 w 3911600"/>
              <a:gd name="connsiteY8" fmla="*/ 171450 h 1504950"/>
              <a:gd name="connsiteX9" fmla="*/ 1574800 w 3911600"/>
              <a:gd name="connsiteY9" fmla="*/ 133350 h 1504950"/>
              <a:gd name="connsiteX10" fmla="*/ 1701800 w 3911600"/>
              <a:gd name="connsiteY10" fmla="*/ 146050 h 1504950"/>
              <a:gd name="connsiteX11" fmla="*/ 1949450 w 3911600"/>
              <a:gd name="connsiteY11" fmla="*/ 209550 h 1504950"/>
              <a:gd name="connsiteX12" fmla="*/ 2209800 w 3911600"/>
              <a:gd name="connsiteY12" fmla="*/ 25400 h 1504950"/>
              <a:gd name="connsiteX13" fmla="*/ 2159000 w 3911600"/>
              <a:gd name="connsiteY13" fmla="*/ 361950 h 1504950"/>
              <a:gd name="connsiteX14" fmla="*/ 2197100 w 3911600"/>
              <a:gd name="connsiteY14" fmla="*/ 387350 h 1504950"/>
              <a:gd name="connsiteX15" fmla="*/ 2324100 w 3911600"/>
              <a:gd name="connsiteY15" fmla="*/ 425450 h 1504950"/>
              <a:gd name="connsiteX16" fmla="*/ 2374900 w 3911600"/>
              <a:gd name="connsiteY16" fmla="*/ 450850 h 1504950"/>
              <a:gd name="connsiteX17" fmla="*/ 3035300 w 3911600"/>
              <a:gd name="connsiteY17" fmla="*/ 793750 h 1504950"/>
              <a:gd name="connsiteX18" fmla="*/ 3556000 w 3911600"/>
              <a:gd name="connsiteY18" fmla="*/ 1327150 h 1504950"/>
              <a:gd name="connsiteX19" fmla="*/ 3911600 w 3911600"/>
              <a:gd name="connsiteY19" fmla="*/ 1504950 h 1504950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24100 w 3911600"/>
              <a:gd name="connsiteY13" fmla="*/ 309033 h 1388533"/>
              <a:gd name="connsiteX14" fmla="*/ 2374900 w 3911600"/>
              <a:gd name="connsiteY14" fmla="*/ 334433 h 1388533"/>
              <a:gd name="connsiteX15" fmla="*/ 3035300 w 3911600"/>
              <a:gd name="connsiteY15" fmla="*/ 677333 h 1388533"/>
              <a:gd name="connsiteX16" fmla="*/ 3556000 w 3911600"/>
              <a:gd name="connsiteY16" fmla="*/ 1210733 h 1388533"/>
              <a:gd name="connsiteX17" fmla="*/ 3911600 w 3911600"/>
              <a:gd name="connsiteY17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44500 w 3911600"/>
              <a:gd name="connsiteY2" fmla="*/ 651933 h 1388533"/>
              <a:gd name="connsiteX3" fmla="*/ 520700 w 3911600"/>
              <a:gd name="connsiteY3" fmla="*/ 601133 h 1388533"/>
              <a:gd name="connsiteX4" fmla="*/ 685800 w 3911600"/>
              <a:gd name="connsiteY4" fmla="*/ 442383 h 1388533"/>
              <a:gd name="connsiteX5" fmla="*/ 876300 w 3911600"/>
              <a:gd name="connsiteY5" fmla="*/ 293052 h 1388533"/>
              <a:gd name="connsiteX6" fmla="*/ 1219200 w 3911600"/>
              <a:gd name="connsiteY6" fmla="*/ 105833 h 1388533"/>
              <a:gd name="connsiteX7" fmla="*/ 1403350 w 3911600"/>
              <a:gd name="connsiteY7" fmla="*/ 55033 h 1388533"/>
              <a:gd name="connsiteX8" fmla="*/ 1574800 w 3911600"/>
              <a:gd name="connsiteY8" fmla="*/ 16933 h 1388533"/>
              <a:gd name="connsiteX9" fmla="*/ 1701800 w 3911600"/>
              <a:gd name="connsiteY9" fmla="*/ 29633 h 1388533"/>
              <a:gd name="connsiteX10" fmla="*/ 1949450 w 3911600"/>
              <a:gd name="connsiteY10" fmla="*/ 93133 h 1388533"/>
              <a:gd name="connsiteX11" fmla="*/ 2159000 w 3911600"/>
              <a:gd name="connsiteY11" fmla="*/ 245533 h 1388533"/>
              <a:gd name="connsiteX12" fmla="*/ 2374900 w 3911600"/>
              <a:gd name="connsiteY12" fmla="*/ 334433 h 1388533"/>
              <a:gd name="connsiteX13" fmla="*/ 3035300 w 3911600"/>
              <a:gd name="connsiteY13" fmla="*/ 677333 h 1388533"/>
              <a:gd name="connsiteX14" fmla="*/ 3556000 w 3911600"/>
              <a:gd name="connsiteY14" fmla="*/ 1210733 h 1388533"/>
              <a:gd name="connsiteX15" fmla="*/ 3911600 w 3911600"/>
              <a:gd name="connsiteY15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685800 w 3911600"/>
              <a:gd name="connsiteY3" fmla="*/ 442383 h 1388533"/>
              <a:gd name="connsiteX4" fmla="*/ 876300 w 3911600"/>
              <a:gd name="connsiteY4" fmla="*/ 293052 h 1388533"/>
              <a:gd name="connsiteX5" fmla="*/ 1219200 w 3911600"/>
              <a:gd name="connsiteY5" fmla="*/ 105833 h 1388533"/>
              <a:gd name="connsiteX6" fmla="*/ 1403350 w 3911600"/>
              <a:gd name="connsiteY6" fmla="*/ 55033 h 1388533"/>
              <a:gd name="connsiteX7" fmla="*/ 1574800 w 3911600"/>
              <a:gd name="connsiteY7" fmla="*/ 16933 h 1388533"/>
              <a:gd name="connsiteX8" fmla="*/ 1701800 w 3911600"/>
              <a:gd name="connsiteY8" fmla="*/ 29633 h 1388533"/>
              <a:gd name="connsiteX9" fmla="*/ 1949450 w 3911600"/>
              <a:gd name="connsiteY9" fmla="*/ 93133 h 1388533"/>
              <a:gd name="connsiteX10" fmla="*/ 2159000 w 3911600"/>
              <a:gd name="connsiteY10" fmla="*/ 245533 h 1388533"/>
              <a:gd name="connsiteX11" fmla="*/ 2374900 w 3911600"/>
              <a:gd name="connsiteY11" fmla="*/ 334433 h 1388533"/>
              <a:gd name="connsiteX12" fmla="*/ 3035300 w 3911600"/>
              <a:gd name="connsiteY12" fmla="*/ 677333 h 1388533"/>
              <a:gd name="connsiteX13" fmla="*/ 3556000 w 3911600"/>
              <a:gd name="connsiteY13" fmla="*/ 1210733 h 1388533"/>
              <a:gd name="connsiteX14" fmla="*/ 3911600 w 3911600"/>
              <a:gd name="connsiteY14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219200 w 3911600"/>
              <a:gd name="connsiteY4" fmla="*/ 105833 h 1388533"/>
              <a:gd name="connsiteX5" fmla="*/ 1403350 w 3911600"/>
              <a:gd name="connsiteY5" fmla="*/ 55033 h 1388533"/>
              <a:gd name="connsiteX6" fmla="*/ 1574800 w 3911600"/>
              <a:gd name="connsiteY6" fmla="*/ 16933 h 1388533"/>
              <a:gd name="connsiteX7" fmla="*/ 1701800 w 3911600"/>
              <a:gd name="connsiteY7" fmla="*/ 29633 h 1388533"/>
              <a:gd name="connsiteX8" fmla="*/ 1949450 w 3911600"/>
              <a:gd name="connsiteY8" fmla="*/ 93133 h 1388533"/>
              <a:gd name="connsiteX9" fmla="*/ 2159000 w 3911600"/>
              <a:gd name="connsiteY9" fmla="*/ 245533 h 1388533"/>
              <a:gd name="connsiteX10" fmla="*/ 2374900 w 3911600"/>
              <a:gd name="connsiteY10" fmla="*/ 334433 h 1388533"/>
              <a:gd name="connsiteX11" fmla="*/ 3035300 w 3911600"/>
              <a:gd name="connsiteY11" fmla="*/ 677333 h 1388533"/>
              <a:gd name="connsiteX12" fmla="*/ 3556000 w 3911600"/>
              <a:gd name="connsiteY12" fmla="*/ 1210733 h 1388533"/>
              <a:gd name="connsiteX13" fmla="*/ 3911600 w 3911600"/>
              <a:gd name="connsiteY13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2479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1600" h="1388533">
                <a:moveTo>
                  <a:pt x="0" y="1375833"/>
                </a:moveTo>
                <a:cubicBezTo>
                  <a:pt x="46567" y="1214966"/>
                  <a:pt x="52917" y="1022350"/>
                  <a:pt x="139700" y="893233"/>
                </a:cubicBezTo>
                <a:cubicBezTo>
                  <a:pt x="226483" y="764116"/>
                  <a:pt x="429683" y="676275"/>
                  <a:pt x="520700" y="601133"/>
                </a:cubicBezTo>
                <a:cubicBezTo>
                  <a:pt x="643467" y="501103"/>
                  <a:pt x="759883" y="375602"/>
                  <a:pt x="876300" y="293052"/>
                </a:cubicBezTo>
                <a:cubicBezTo>
                  <a:pt x="992717" y="210502"/>
                  <a:pt x="1286933" y="101053"/>
                  <a:pt x="1403350" y="55033"/>
                </a:cubicBezTo>
                <a:cubicBezTo>
                  <a:pt x="1504950" y="42333"/>
                  <a:pt x="1472609" y="23320"/>
                  <a:pt x="1574800" y="16933"/>
                </a:cubicBezTo>
                <a:cubicBezTo>
                  <a:pt x="1624542" y="12700"/>
                  <a:pt x="1617133" y="0"/>
                  <a:pt x="1701800" y="29633"/>
                </a:cubicBezTo>
                <a:cubicBezTo>
                  <a:pt x="1792817" y="65616"/>
                  <a:pt x="1858433" y="57150"/>
                  <a:pt x="1949450" y="93133"/>
                </a:cubicBezTo>
                <a:cubicBezTo>
                  <a:pt x="2040467" y="129116"/>
                  <a:pt x="2176992" y="205316"/>
                  <a:pt x="2247900" y="245533"/>
                </a:cubicBezTo>
                <a:cubicBezTo>
                  <a:pt x="2318808" y="285750"/>
                  <a:pt x="2243667" y="262466"/>
                  <a:pt x="2374900" y="334433"/>
                </a:cubicBezTo>
                <a:cubicBezTo>
                  <a:pt x="2506133" y="406400"/>
                  <a:pt x="2838450" y="531283"/>
                  <a:pt x="3035300" y="677333"/>
                </a:cubicBezTo>
                <a:cubicBezTo>
                  <a:pt x="3232150" y="823383"/>
                  <a:pt x="3409950" y="1092200"/>
                  <a:pt x="3556000" y="1210733"/>
                </a:cubicBezTo>
                <a:lnTo>
                  <a:pt x="3911600" y="1388533"/>
                </a:lnTo>
              </a:path>
            </a:pathLst>
          </a:custGeom>
          <a:ln w="38100" cap="flat" cmpd="sng" algn="ctr">
            <a:solidFill>
              <a:srgbClr val="FF0000">
                <a:alpha val="48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127500" y="4051300"/>
            <a:ext cx="304800" cy="1003300"/>
          </a:xfrm>
          <a:custGeom>
            <a:avLst/>
            <a:gdLst>
              <a:gd name="connsiteX0" fmla="*/ 25400 w 304800"/>
              <a:gd name="connsiteY0" fmla="*/ 1003300 h 1003300"/>
              <a:gd name="connsiteX1" fmla="*/ 12700 w 304800"/>
              <a:gd name="connsiteY1" fmla="*/ 901700 h 1003300"/>
              <a:gd name="connsiteX2" fmla="*/ 0 w 304800"/>
              <a:gd name="connsiteY2" fmla="*/ 584200 h 1003300"/>
              <a:gd name="connsiteX3" fmla="*/ 25400 w 304800"/>
              <a:gd name="connsiteY3" fmla="*/ 469900 h 1003300"/>
              <a:gd name="connsiteX4" fmla="*/ 139700 w 304800"/>
              <a:gd name="connsiteY4" fmla="*/ 279400 h 1003300"/>
              <a:gd name="connsiteX5" fmla="*/ 215900 w 304800"/>
              <a:gd name="connsiteY5" fmla="*/ 177800 h 1003300"/>
              <a:gd name="connsiteX6" fmla="*/ 304800 w 304800"/>
              <a:gd name="connsiteY6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1003300">
                <a:moveTo>
                  <a:pt x="25400" y="1003300"/>
                </a:moveTo>
                <a:lnTo>
                  <a:pt x="12700" y="901700"/>
                </a:lnTo>
                <a:lnTo>
                  <a:pt x="0" y="584200"/>
                </a:lnTo>
                <a:lnTo>
                  <a:pt x="25400" y="469900"/>
                </a:lnTo>
                <a:lnTo>
                  <a:pt x="139700" y="279400"/>
                </a:lnTo>
                <a:lnTo>
                  <a:pt x="215900" y="177800"/>
                </a:lnTo>
                <a:lnTo>
                  <a:pt x="304800" y="0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3"/>
          <p:cNvGrpSpPr/>
          <p:nvPr/>
        </p:nvGrpSpPr>
        <p:grpSpPr>
          <a:xfrm>
            <a:off x="4419600" y="2514600"/>
            <a:ext cx="635000" cy="1562100"/>
            <a:chOff x="4419600" y="2514600"/>
            <a:chExt cx="635000" cy="1562100"/>
          </a:xfrm>
        </p:grpSpPr>
        <p:sp>
          <p:nvSpPr>
            <p:cNvPr id="7" name="Freeform 6"/>
            <p:cNvSpPr/>
            <p:nvPr/>
          </p:nvSpPr>
          <p:spPr>
            <a:xfrm>
              <a:off x="4419600" y="2514600"/>
              <a:ext cx="571500" cy="1511300"/>
            </a:xfrm>
            <a:custGeom>
              <a:avLst/>
              <a:gdLst>
                <a:gd name="connsiteX0" fmla="*/ 0 w 571500"/>
                <a:gd name="connsiteY0" fmla="*/ 1511300 h 1511300"/>
                <a:gd name="connsiteX1" fmla="*/ 571500 w 571500"/>
                <a:gd name="connsiteY1" fmla="*/ 0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511300">
                  <a:moveTo>
                    <a:pt x="0" y="15113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483100" y="2870200"/>
              <a:ext cx="571500" cy="1206500"/>
            </a:xfrm>
            <a:custGeom>
              <a:avLst/>
              <a:gdLst>
                <a:gd name="connsiteX0" fmla="*/ 0 w 571500"/>
                <a:gd name="connsiteY0" fmla="*/ 1206500 h 1206500"/>
                <a:gd name="connsiteX1" fmla="*/ 571500 w 571500"/>
                <a:gd name="connsiteY1" fmla="*/ 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206500">
                  <a:moveTo>
                    <a:pt x="0" y="12065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6578600" y="1130300"/>
            <a:ext cx="2311400" cy="1320800"/>
          </a:xfrm>
          <a:custGeom>
            <a:avLst/>
            <a:gdLst>
              <a:gd name="connsiteX0" fmla="*/ 0 w 2311400"/>
              <a:gd name="connsiteY0" fmla="*/ 0 h 1320800"/>
              <a:gd name="connsiteX1" fmla="*/ 469900 w 2311400"/>
              <a:gd name="connsiteY1" fmla="*/ 152400 h 1320800"/>
              <a:gd name="connsiteX2" fmla="*/ 584200 w 2311400"/>
              <a:gd name="connsiteY2" fmla="*/ 304800 h 1320800"/>
              <a:gd name="connsiteX3" fmla="*/ 838200 w 2311400"/>
              <a:gd name="connsiteY3" fmla="*/ 419100 h 1320800"/>
              <a:gd name="connsiteX4" fmla="*/ 1295400 w 2311400"/>
              <a:gd name="connsiteY4" fmla="*/ 584200 h 1320800"/>
              <a:gd name="connsiteX5" fmla="*/ 1651000 w 2311400"/>
              <a:gd name="connsiteY5" fmla="*/ 863600 h 1320800"/>
              <a:gd name="connsiteX6" fmla="*/ 1930400 w 2311400"/>
              <a:gd name="connsiteY6" fmla="*/ 1130300 h 1320800"/>
              <a:gd name="connsiteX7" fmla="*/ 2032000 w 2311400"/>
              <a:gd name="connsiteY7" fmla="*/ 1181100 h 1320800"/>
              <a:gd name="connsiteX8" fmla="*/ 2311400 w 2311400"/>
              <a:gd name="connsiteY8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1400" h="1320800">
                <a:moveTo>
                  <a:pt x="0" y="0"/>
                </a:moveTo>
                <a:lnTo>
                  <a:pt x="469900" y="152400"/>
                </a:lnTo>
                <a:lnTo>
                  <a:pt x="584200" y="304800"/>
                </a:lnTo>
                <a:lnTo>
                  <a:pt x="838200" y="419100"/>
                </a:lnTo>
                <a:lnTo>
                  <a:pt x="1295400" y="584200"/>
                </a:lnTo>
                <a:lnTo>
                  <a:pt x="1651000" y="863600"/>
                </a:lnTo>
                <a:lnTo>
                  <a:pt x="1930400" y="1130300"/>
                </a:lnTo>
                <a:lnTo>
                  <a:pt x="2032000" y="1181100"/>
                </a:lnTo>
                <a:lnTo>
                  <a:pt x="2311400" y="1320800"/>
                </a:lnTo>
              </a:path>
            </a:pathLst>
          </a:custGeom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34"/>
          <p:cNvGrpSpPr/>
          <p:nvPr/>
        </p:nvGrpSpPr>
        <p:grpSpPr>
          <a:xfrm>
            <a:off x="3573992" y="2035176"/>
            <a:ext cx="1366308" cy="2225675"/>
            <a:chOff x="3573992" y="2035176"/>
            <a:chExt cx="1366308" cy="2225675"/>
          </a:xfrm>
        </p:grpSpPr>
        <p:sp>
          <p:nvSpPr>
            <p:cNvPr id="15" name="Freeform 14"/>
            <p:cNvSpPr/>
            <p:nvPr/>
          </p:nvSpPr>
          <p:spPr>
            <a:xfrm>
              <a:off x="3625329" y="2152651"/>
              <a:ext cx="1314971" cy="2108200"/>
            </a:xfrm>
            <a:custGeom>
              <a:avLst/>
              <a:gdLst>
                <a:gd name="connsiteX0" fmla="*/ 896408 w 1245658"/>
                <a:gd name="connsiteY0" fmla="*/ 1997075 h 1997075"/>
                <a:gd name="connsiteX1" fmla="*/ 490008 w 1245658"/>
                <a:gd name="connsiteY1" fmla="*/ 1743075 h 1997075"/>
                <a:gd name="connsiteX2" fmla="*/ 490008 w 1245658"/>
                <a:gd name="connsiteY2" fmla="*/ 1743075 h 1997075"/>
                <a:gd name="connsiteX3" fmla="*/ 89958 w 1245658"/>
                <a:gd name="connsiteY3" fmla="*/ 1254125 h 1997075"/>
                <a:gd name="connsiteX4" fmla="*/ 32808 w 1245658"/>
                <a:gd name="connsiteY4" fmla="*/ 828675 h 1997075"/>
                <a:gd name="connsiteX5" fmla="*/ 286808 w 1245658"/>
                <a:gd name="connsiteY5" fmla="*/ 238125 h 1997075"/>
                <a:gd name="connsiteX6" fmla="*/ 782108 w 1245658"/>
                <a:gd name="connsiteY6" fmla="*/ 34925 h 1997075"/>
                <a:gd name="connsiteX7" fmla="*/ 1245658 w 1245658"/>
                <a:gd name="connsiteY7" fmla="*/ 28575 h 199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5658" h="1997075">
                  <a:moveTo>
                    <a:pt x="896408" y="1997075"/>
                  </a:moveTo>
                  <a:lnTo>
                    <a:pt x="490008" y="1743075"/>
                  </a:lnTo>
                  <a:lnTo>
                    <a:pt x="490008" y="1743075"/>
                  </a:lnTo>
                  <a:cubicBezTo>
                    <a:pt x="423333" y="1661583"/>
                    <a:pt x="166158" y="1406525"/>
                    <a:pt x="89958" y="1254125"/>
                  </a:cubicBezTo>
                  <a:cubicBezTo>
                    <a:pt x="13758" y="1101725"/>
                    <a:pt x="0" y="998008"/>
                    <a:pt x="32808" y="828675"/>
                  </a:cubicBezTo>
                  <a:cubicBezTo>
                    <a:pt x="65616" y="659342"/>
                    <a:pt x="161925" y="370417"/>
                    <a:pt x="286808" y="238125"/>
                  </a:cubicBezTo>
                  <a:cubicBezTo>
                    <a:pt x="411691" y="105833"/>
                    <a:pt x="622300" y="69850"/>
                    <a:pt x="782108" y="34925"/>
                  </a:cubicBezTo>
                  <a:cubicBezTo>
                    <a:pt x="941916" y="0"/>
                    <a:pt x="1245658" y="28575"/>
                    <a:pt x="1245658" y="28575"/>
                  </a:cubicBezTo>
                </a:path>
              </a:pathLst>
            </a:cu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H="1">
              <a:off x="4467225" y="2171701"/>
              <a:ext cx="298450" cy="2540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3905250" y="2285999"/>
              <a:ext cx="196850" cy="1968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73992" y="3028950"/>
              <a:ext cx="236008" cy="76199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867150" y="3676650"/>
              <a:ext cx="196850" cy="1460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4432300" y="4102100"/>
              <a:ext cx="209550" cy="1079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29"/>
          <p:cNvSpPr/>
          <p:nvPr/>
        </p:nvSpPr>
        <p:spPr>
          <a:xfrm>
            <a:off x="6597650" y="1035050"/>
            <a:ext cx="1149350" cy="565150"/>
          </a:xfrm>
          <a:custGeom>
            <a:avLst/>
            <a:gdLst>
              <a:gd name="connsiteX0" fmla="*/ 0 w 1149350"/>
              <a:gd name="connsiteY0" fmla="*/ 0 h 565150"/>
              <a:gd name="connsiteX1" fmla="*/ 330200 w 1149350"/>
              <a:gd name="connsiteY1" fmla="*/ 82550 h 565150"/>
              <a:gd name="connsiteX2" fmla="*/ 622300 w 1149350"/>
              <a:gd name="connsiteY2" fmla="*/ 241300 h 565150"/>
              <a:gd name="connsiteX3" fmla="*/ 863600 w 1149350"/>
              <a:gd name="connsiteY3" fmla="*/ 400050 h 565150"/>
              <a:gd name="connsiteX4" fmla="*/ 1149350 w 1149350"/>
              <a:gd name="connsiteY4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350" h="565150">
                <a:moveTo>
                  <a:pt x="0" y="0"/>
                </a:moveTo>
                <a:cubicBezTo>
                  <a:pt x="113241" y="21166"/>
                  <a:pt x="226483" y="42333"/>
                  <a:pt x="330200" y="82550"/>
                </a:cubicBezTo>
                <a:cubicBezTo>
                  <a:pt x="433917" y="122767"/>
                  <a:pt x="533400" y="188383"/>
                  <a:pt x="622300" y="241300"/>
                </a:cubicBezTo>
                <a:cubicBezTo>
                  <a:pt x="711200" y="294217"/>
                  <a:pt x="775758" y="346075"/>
                  <a:pt x="863600" y="400050"/>
                </a:cubicBezTo>
                <a:cubicBezTo>
                  <a:pt x="951442" y="454025"/>
                  <a:pt x="1149350" y="565150"/>
                  <a:pt x="1149350" y="565150"/>
                </a:cubicBezTo>
              </a:path>
            </a:pathLst>
          </a:custGeom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143751" y="1247775"/>
            <a:ext cx="228599" cy="1333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150783" y="4051300"/>
            <a:ext cx="294217" cy="444500"/>
          </a:xfrm>
          <a:custGeom>
            <a:avLst/>
            <a:gdLst>
              <a:gd name="connsiteX0" fmla="*/ 294217 w 294217"/>
              <a:gd name="connsiteY0" fmla="*/ 0 h 444500"/>
              <a:gd name="connsiteX1" fmla="*/ 179917 w 294217"/>
              <a:gd name="connsiteY1" fmla="*/ 215900 h 444500"/>
              <a:gd name="connsiteX2" fmla="*/ 27517 w 294217"/>
              <a:gd name="connsiteY2" fmla="*/ 406400 h 444500"/>
              <a:gd name="connsiteX3" fmla="*/ 14817 w 294217"/>
              <a:gd name="connsiteY3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217" h="444500">
                <a:moveTo>
                  <a:pt x="294217" y="0"/>
                </a:moveTo>
                <a:cubicBezTo>
                  <a:pt x="259292" y="74083"/>
                  <a:pt x="224367" y="148167"/>
                  <a:pt x="179917" y="215900"/>
                </a:cubicBezTo>
                <a:cubicBezTo>
                  <a:pt x="135467" y="283633"/>
                  <a:pt x="55034" y="368300"/>
                  <a:pt x="27517" y="406400"/>
                </a:cubicBezTo>
                <a:cubicBezTo>
                  <a:pt x="0" y="444500"/>
                  <a:pt x="14817" y="444500"/>
                  <a:pt x="14817" y="444500"/>
                </a:cubicBezTo>
              </a:path>
            </a:pathLst>
          </a:custGeom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92900" y="3271440"/>
            <a:ext cx="2451100" cy="18466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00" dirty="0" err="1" smtClean="0"/>
              <a:t>Mz</a:t>
            </a:r>
            <a:r>
              <a:rPr lang="en-US" sz="1900" dirty="0" smtClean="0"/>
              <a:t> plutonic</a:t>
            </a:r>
          </a:p>
          <a:p>
            <a:r>
              <a:rPr lang="en-US" sz="1900" dirty="0" smtClean="0"/>
              <a:t>J volcanic</a:t>
            </a:r>
          </a:p>
          <a:p>
            <a:r>
              <a:rPr lang="en-US" sz="1900" dirty="0" err="1" smtClean="0"/>
              <a:t>Pz</a:t>
            </a:r>
            <a:r>
              <a:rPr lang="en-US" sz="1900" dirty="0" smtClean="0"/>
              <a:t> + </a:t>
            </a:r>
            <a:r>
              <a:rPr lang="en-US" sz="1900" dirty="0" err="1" smtClean="0"/>
              <a:t>Tr</a:t>
            </a:r>
            <a:r>
              <a:rPr lang="en-US" sz="1900" dirty="0" smtClean="0"/>
              <a:t> sedimentary</a:t>
            </a:r>
          </a:p>
          <a:p>
            <a:r>
              <a:rPr lang="en-US" sz="1900" dirty="0" smtClean="0"/>
              <a:t>Zn, </a:t>
            </a:r>
            <a:r>
              <a:rPr lang="en-US" sz="1900" dirty="0" err="1" smtClean="0"/>
              <a:t>Zj</a:t>
            </a:r>
            <a:r>
              <a:rPr lang="en-US" sz="1900" dirty="0" smtClean="0"/>
              <a:t>, &amp; Zs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err="1" smtClean="0"/>
              <a:t>Yc</a:t>
            </a:r>
            <a:r>
              <a:rPr lang="en-US" sz="1900" dirty="0" smtClean="0"/>
              <a:t> + </a:t>
            </a:r>
            <a:r>
              <a:rPr lang="en-US" sz="1900" dirty="0" err="1" smtClean="0"/>
              <a:t>Zk</a:t>
            </a:r>
            <a:r>
              <a:rPr lang="en-US" sz="1900" dirty="0" smtClean="0"/>
              <a:t>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smtClean="0"/>
              <a:t>XY basement</a:t>
            </a:r>
            <a:endParaRPr lang="en-US" sz="1900" dirty="0"/>
          </a:p>
        </p:txBody>
      </p:sp>
      <p:sp>
        <p:nvSpPr>
          <p:cNvPr id="25" name="Freeform 24"/>
          <p:cNvSpPr/>
          <p:nvPr/>
        </p:nvSpPr>
        <p:spPr>
          <a:xfrm>
            <a:off x="2867377" y="-204611"/>
            <a:ext cx="915812" cy="2593622"/>
          </a:xfrm>
          <a:custGeom>
            <a:avLst/>
            <a:gdLst>
              <a:gd name="connsiteX0" fmla="*/ 282223 w 915812"/>
              <a:gd name="connsiteY0" fmla="*/ 2592211 h 2593622"/>
              <a:gd name="connsiteX1" fmla="*/ 400756 w 915812"/>
              <a:gd name="connsiteY1" fmla="*/ 2405944 h 2593622"/>
              <a:gd name="connsiteX2" fmla="*/ 434623 w 915812"/>
              <a:gd name="connsiteY2" fmla="*/ 2278944 h 2593622"/>
              <a:gd name="connsiteX3" fmla="*/ 527756 w 915812"/>
              <a:gd name="connsiteY3" fmla="*/ 2245078 h 2593622"/>
              <a:gd name="connsiteX4" fmla="*/ 688623 w 915812"/>
              <a:gd name="connsiteY4" fmla="*/ 1914878 h 2593622"/>
              <a:gd name="connsiteX5" fmla="*/ 764823 w 915812"/>
              <a:gd name="connsiteY5" fmla="*/ 1754011 h 2593622"/>
              <a:gd name="connsiteX6" fmla="*/ 798690 w 915812"/>
              <a:gd name="connsiteY6" fmla="*/ 1627011 h 2593622"/>
              <a:gd name="connsiteX7" fmla="*/ 815623 w 915812"/>
              <a:gd name="connsiteY7" fmla="*/ 1567744 h 2593622"/>
              <a:gd name="connsiteX8" fmla="*/ 807156 w 915812"/>
              <a:gd name="connsiteY8" fmla="*/ 1432278 h 2593622"/>
              <a:gd name="connsiteX9" fmla="*/ 722490 w 915812"/>
              <a:gd name="connsiteY9" fmla="*/ 1254478 h 2593622"/>
              <a:gd name="connsiteX10" fmla="*/ 790223 w 915812"/>
              <a:gd name="connsiteY10" fmla="*/ 1220611 h 2593622"/>
              <a:gd name="connsiteX11" fmla="*/ 832556 w 915812"/>
              <a:gd name="connsiteY11" fmla="*/ 1161344 h 2593622"/>
              <a:gd name="connsiteX12" fmla="*/ 883356 w 915812"/>
              <a:gd name="connsiteY12" fmla="*/ 1034344 h 2593622"/>
              <a:gd name="connsiteX13" fmla="*/ 908756 w 915812"/>
              <a:gd name="connsiteY13" fmla="*/ 966611 h 2593622"/>
              <a:gd name="connsiteX14" fmla="*/ 891823 w 915812"/>
              <a:gd name="connsiteY14" fmla="*/ 907344 h 2593622"/>
              <a:gd name="connsiteX15" fmla="*/ 764823 w 915812"/>
              <a:gd name="connsiteY15" fmla="*/ 797278 h 2593622"/>
              <a:gd name="connsiteX16" fmla="*/ 714023 w 915812"/>
              <a:gd name="connsiteY16" fmla="*/ 729544 h 2593622"/>
              <a:gd name="connsiteX17" fmla="*/ 629356 w 915812"/>
              <a:gd name="connsiteY17" fmla="*/ 729544 h 2593622"/>
              <a:gd name="connsiteX18" fmla="*/ 595490 w 915812"/>
              <a:gd name="connsiteY18" fmla="*/ 805744 h 2593622"/>
              <a:gd name="connsiteX19" fmla="*/ 476956 w 915812"/>
              <a:gd name="connsiteY19" fmla="*/ 704144 h 2593622"/>
              <a:gd name="connsiteX20" fmla="*/ 451556 w 915812"/>
              <a:gd name="connsiteY20" fmla="*/ 644878 h 2593622"/>
              <a:gd name="connsiteX21" fmla="*/ 493890 w 915812"/>
              <a:gd name="connsiteY21" fmla="*/ 467078 h 2593622"/>
              <a:gd name="connsiteX22" fmla="*/ 502356 w 915812"/>
              <a:gd name="connsiteY22" fmla="*/ 390878 h 2593622"/>
              <a:gd name="connsiteX23" fmla="*/ 476956 w 915812"/>
              <a:gd name="connsiteY23" fmla="*/ 196144 h 2593622"/>
              <a:gd name="connsiteX24" fmla="*/ 476956 w 915812"/>
              <a:gd name="connsiteY24" fmla="*/ 18344 h 2593622"/>
              <a:gd name="connsiteX25" fmla="*/ 375356 w 915812"/>
              <a:gd name="connsiteY25" fmla="*/ 86078 h 2593622"/>
              <a:gd name="connsiteX26" fmla="*/ 400756 w 915812"/>
              <a:gd name="connsiteY26" fmla="*/ 272344 h 2593622"/>
              <a:gd name="connsiteX27" fmla="*/ 400756 w 915812"/>
              <a:gd name="connsiteY27" fmla="*/ 492478 h 2593622"/>
              <a:gd name="connsiteX28" fmla="*/ 214490 w 915812"/>
              <a:gd name="connsiteY28" fmla="*/ 484011 h 2593622"/>
              <a:gd name="connsiteX29" fmla="*/ 112890 w 915812"/>
              <a:gd name="connsiteY29" fmla="*/ 560211 h 2593622"/>
              <a:gd name="connsiteX30" fmla="*/ 180623 w 915812"/>
              <a:gd name="connsiteY30" fmla="*/ 653344 h 2593622"/>
              <a:gd name="connsiteX31" fmla="*/ 248356 w 915812"/>
              <a:gd name="connsiteY31" fmla="*/ 695678 h 2593622"/>
              <a:gd name="connsiteX32" fmla="*/ 121356 w 915812"/>
              <a:gd name="connsiteY32" fmla="*/ 738011 h 2593622"/>
              <a:gd name="connsiteX33" fmla="*/ 53623 w 915812"/>
              <a:gd name="connsiteY33" fmla="*/ 797278 h 2593622"/>
              <a:gd name="connsiteX34" fmla="*/ 79023 w 915812"/>
              <a:gd name="connsiteY34" fmla="*/ 949678 h 2593622"/>
              <a:gd name="connsiteX35" fmla="*/ 155223 w 915812"/>
              <a:gd name="connsiteY35" fmla="*/ 1051278 h 2593622"/>
              <a:gd name="connsiteX36" fmla="*/ 121356 w 915812"/>
              <a:gd name="connsiteY36" fmla="*/ 1110544 h 2593622"/>
              <a:gd name="connsiteX37" fmla="*/ 104423 w 915812"/>
              <a:gd name="connsiteY37" fmla="*/ 1161344 h 2593622"/>
              <a:gd name="connsiteX38" fmla="*/ 138290 w 915812"/>
              <a:gd name="connsiteY38" fmla="*/ 1288344 h 2593622"/>
              <a:gd name="connsiteX39" fmla="*/ 19756 w 915812"/>
              <a:gd name="connsiteY39" fmla="*/ 1398411 h 2593622"/>
              <a:gd name="connsiteX40" fmla="*/ 19756 w 915812"/>
              <a:gd name="connsiteY40" fmla="*/ 1542344 h 2593622"/>
              <a:gd name="connsiteX41" fmla="*/ 121356 w 915812"/>
              <a:gd name="connsiteY41" fmla="*/ 1728611 h 2593622"/>
              <a:gd name="connsiteX42" fmla="*/ 197556 w 915812"/>
              <a:gd name="connsiteY42" fmla="*/ 1940278 h 2593622"/>
              <a:gd name="connsiteX43" fmla="*/ 197556 w 915812"/>
              <a:gd name="connsiteY43" fmla="*/ 2101144 h 2593622"/>
              <a:gd name="connsiteX44" fmla="*/ 180623 w 915812"/>
              <a:gd name="connsiteY44" fmla="*/ 2194278 h 2593622"/>
              <a:gd name="connsiteX45" fmla="*/ 239890 w 915812"/>
              <a:gd name="connsiteY45" fmla="*/ 2397478 h 2593622"/>
              <a:gd name="connsiteX46" fmla="*/ 282223 w 915812"/>
              <a:gd name="connsiteY46" fmla="*/ 2592211 h 259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5812" h="2593622">
                <a:moveTo>
                  <a:pt x="282223" y="2592211"/>
                </a:moveTo>
                <a:cubicBezTo>
                  <a:pt x="309034" y="2593622"/>
                  <a:pt x="375356" y="2458155"/>
                  <a:pt x="400756" y="2405944"/>
                </a:cubicBezTo>
                <a:cubicBezTo>
                  <a:pt x="426156" y="2353733"/>
                  <a:pt x="413456" y="2305755"/>
                  <a:pt x="434623" y="2278944"/>
                </a:cubicBezTo>
                <a:cubicBezTo>
                  <a:pt x="455790" y="2252133"/>
                  <a:pt x="485423" y="2305756"/>
                  <a:pt x="527756" y="2245078"/>
                </a:cubicBezTo>
                <a:cubicBezTo>
                  <a:pt x="570089" y="2184400"/>
                  <a:pt x="649112" y="1996722"/>
                  <a:pt x="688623" y="1914878"/>
                </a:cubicBezTo>
                <a:cubicBezTo>
                  <a:pt x="728134" y="1833034"/>
                  <a:pt x="746479" y="1801989"/>
                  <a:pt x="764823" y="1754011"/>
                </a:cubicBezTo>
                <a:cubicBezTo>
                  <a:pt x="783167" y="1706033"/>
                  <a:pt x="790223" y="1658055"/>
                  <a:pt x="798690" y="1627011"/>
                </a:cubicBezTo>
                <a:cubicBezTo>
                  <a:pt x="807157" y="1595967"/>
                  <a:pt x="814212" y="1600199"/>
                  <a:pt x="815623" y="1567744"/>
                </a:cubicBezTo>
                <a:cubicBezTo>
                  <a:pt x="817034" y="1535289"/>
                  <a:pt x="822678" y="1484489"/>
                  <a:pt x="807156" y="1432278"/>
                </a:cubicBezTo>
                <a:cubicBezTo>
                  <a:pt x="791634" y="1380067"/>
                  <a:pt x="725312" y="1289756"/>
                  <a:pt x="722490" y="1254478"/>
                </a:cubicBezTo>
                <a:cubicBezTo>
                  <a:pt x="719668" y="1219200"/>
                  <a:pt x="771879" y="1236133"/>
                  <a:pt x="790223" y="1220611"/>
                </a:cubicBezTo>
                <a:cubicBezTo>
                  <a:pt x="808567" y="1205089"/>
                  <a:pt x="817034" y="1192388"/>
                  <a:pt x="832556" y="1161344"/>
                </a:cubicBezTo>
                <a:cubicBezTo>
                  <a:pt x="848078" y="1130300"/>
                  <a:pt x="870656" y="1066800"/>
                  <a:pt x="883356" y="1034344"/>
                </a:cubicBezTo>
                <a:cubicBezTo>
                  <a:pt x="896056" y="1001889"/>
                  <a:pt x="907345" y="987778"/>
                  <a:pt x="908756" y="966611"/>
                </a:cubicBezTo>
                <a:cubicBezTo>
                  <a:pt x="910167" y="945444"/>
                  <a:pt x="915812" y="935566"/>
                  <a:pt x="891823" y="907344"/>
                </a:cubicBezTo>
                <a:cubicBezTo>
                  <a:pt x="867834" y="879122"/>
                  <a:pt x="794456" y="826911"/>
                  <a:pt x="764823" y="797278"/>
                </a:cubicBezTo>
                <a:cubicBezTo>
                  <a:pt x="735190" y="767645"/>
                  <a:pt x="736601" y="740833"/>
                  <a:pt x="714023" y="729544"/>
                </a:cubicBezTo>
                <a:cubicBezTo>
                  <a:pt x="691445" y="718255"/>
                  <a:pt x="649111" y="716844"/>
                  <a:pt x="629356" y="729544"/>
                </a:cubicBezTo>
                <a:cubicBezTo>
                  <a:pt x="609601" y="742244"/>
                  <a:pt x="620890" y="809977"/>
                  <a:pt x="595490" y="805744"/>
                </a:cubicBezTo>
                <a:cubicBezTo>
                  <a:pt x="570090" y="801511"/>
                  <a:pt x="500945" y="730955"/>
                  <a:pt x="476956" y="704144"/>
                </a:cubicBezTo>
                <a:cubicBezTo>
                  <a:pt x="452967" y="677333"/>
                  <a:pt x="448734" y="684389"/>
                  <a:pt x="451556" y="644878"/>
                </a:cubicBezTo>
                <a:cubicBezTo>
                  <a:pt x="454378" y="605367"/>
                  <a:pt x="485423" y="509411"/>
                  <a:pt x="493890" y="467078"/>
                </a:cubicBezTo>
                <a:cubicBezTo>
                  <a:pt x="502357" y="424745"/>
                  <a:pt x="505178" y="436034"/>
                  <a:pt x="502356" y="390878"/>
                </a:cubicBezTo>
                <a:cubicBezTo>
                  <a:pt x="499534" y="345722"/>
                  <a:pt x="481189" y="258233"/>
                  <a:pt x="476956" y="196144"/>
                </a:cubicBezTo>
                <a:cubicBezTo>
                  <a:pt x="472723" y="134055"/>
                  <a:pt x="493889" y="36688"/>
                  <a:pt x="476956" y="18344"/>
                </a:cubicBezTo>
                <a:cubicBezTo>
                  <a:pt x="460023" y="0"/>
                  <a:pt x="388056" y="43745"/>
                  <a:pt x="375356" y="86078"/>
                </a:cubicBezTo>
                <a:cubicBezTo>
                  <a:pt x="362656" y="128411"/>
                  <a:pt x="396523" y="204611"/>
                  <a:pt x="400756" y="272344"/>
                </a:cubicBezTo>
                <a:cubicBezTo>
                  <a:pt x="404989" y="340077"/>
                  <a:pt x="431800" y="457200"/>
                  <a:pt x="400756" y="492478"/>
                </a:cubicBezTo>
                <a:cubicBezTo>
                  <a:pt x="369712" y="527756"/>
                  <a:pt x="262468" y="472722"/>
                  <a:pt x="214490" y="484011"/>
                </a:cubicBezTo>
                <a:cubicBezTo>
                  <a:pt x="166512" y="495300"/>
                  <a:pt x="118535" y="531989"/>
                  <a:pt x="112890" y="560211"/>
                </a:cubicBezTo>
                <a:cubicBezTo>
                  <a:pt x="107246" y="588433"/>
                  <a:pt x="158045" y="630766"/>
                  <a:pt x="180623" y="653344"/>
                </a:cubicBezTo>
                <a:cubicBezTo>
                  <a:pt x="203201" y="675922"/>
                  <a:pt x="258234" y="681567"/>
                  <a:pt x="248356" y="695678"/>
                </a:cubicBezTo>
                <a:cubicBezTo>
                  <a:pt x="238478" y="709789"/>
                  <a:pt x="153811" y="721078"/>
                  <a:pt x="121356" y="738011"/>
                </a:cubicBezTo>
                <a:cubicBezTo>
                  <a:pt x="88901" y="754944"/>
                  <a:pt x="60678" y="762000"/>
                  <a:pt x="53623" y="797278"/>
                </a:cubicBezTo>
                <a:cubicBezTo>
                  <a:pt x="46568" y="832556"/>
                  <a:pt x="62090" y="907345"/>
                  <a:pt x="79023" y="949678"/>
                </a:cubicBezTo>
                <a:cubicBezTo>
                  <a:pt x="95956" y="992011"/>
                  <a:pt x="148168" y="1024467"/>
                  <a:pt x="155223" y="1051278"/>
                </a:cubicBezTo>
                <a:cubicBezTo>
                  <a:pt x="162278" y="1078089"/>
                  <a:pt x="129823" y="1092200"/>
                  <a:pt x="121356" y="1110544"/>
                </a:cubicBezTo>
                <a:cubicBezTo>
                  <a:pt x="112889" y="1128888"/>
                  <a:pt x="101601" y="1131711"/>
                  <a:pt x="104423" y="1161344"/>
                </a:cubicBezTo>
                <a:cubicBezTo>
                  <a:pt x="107245" y="1190977"/>
                  <a:pt x="152401" y="1248833"/>
                  <a:pt x="138290" y="1288344"/>
                </a:cubicBezTo>
                <a:cubicBezTo>
                  <a:pt x="124179" y="1327855"/>
                  <a:pt x="39512" y="1356078"/>
                  <a:pt x="19756" y="1398411"/>
                </a:cubicBezTo>
                <a:cubicBezTo>
                  <a:pt x="0" y="1440744"/>
                  <a:pt x="2823" y="1487311"/>
                  <a:pt x="19756" y="1542344"/>
                </a:cubicBezTo>
                <a:cubicBezTo>
                  <a:pt x="36689" y="1597377"/>
                  <a:pt x="91723" y="1662289"/>
                  <a:pt x="121356" y="1728611"/>
                </a:cubicBezTo>
                <a:cubicBezTo>
                  <a:pt x="150989" y="1794933"/>
                  <a:pt x="184856" y="1878189"/>
                  <a:pt x="197556" y="1940278"/>
                </a:cubicBezTo>
                <a:cubicBezTo>
                  <a:pt x="210256" y="2002367"/>
                  <a:pt x="200378" y="2058811"/>
                  <a:pt x="197556" y="2101144"/>
                </a:cubicBezTo>
                <a:cubicBezTo>
                  <a:pt x="194734" y="2143477"/>
                  <a:pt x="173567" y="2144889"/>
                  <a:pt x="180623" y="2194278"/>
                </a:cubicBezTo>
                <a:cubicBezTo>
                  <a:pt x="187679" y="2243667"/>
                  <a:pt x="221546" y="2336800"/>
                  <a:pt x="239890" y="2397478"/>
                </a:cubicBezTo>
                <a:cubicBezTo>
                  <a:pt x="258234" y="2458156"/>
                  <a:pt x="255412" y="2590800"/>
                  <a:pt x="282223" y="2592211"/>
                </a:cubicBezTo>
                <a:close/>
              </a:path>
            </a:pathLst>
          </a:custGeom>
          <a:solidFill>
            <a:schemeClr val="bg1">
              <a:lumMod val="75000"/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79"/>
            <a:ext cx="2616200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- Goler Wash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olerBVFCambrian.jpg"/>
          <p:cNvPicPr>
            <a:picLocks noChangeAspect="1"/>
          </p:cNvPicPr>
          <p:nvPr/>
        </p:nvPicPr>
        <p:blipFill>
          <a:blip r:embed="rId2">
            <a:lum contrast="8000"/>
          </a:blip>
          <a:srcRect t="14951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897302" y="1123951"/>
            <a:ext cx="468698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/>
              <a:t>Zk</a:t>
            </a:r>
            <a:endParaRPr lang="en-US" altLang="en-US" sz="24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31651" y="738486"/>
            <a:ext cx="490489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smtClean="0"/>
              <a:t>Zn</a:t>
            </a:r>
            <a:endParaRPr lang="en-US" altLang="en-US" sz="24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82802" y="2374900"/>
            <a:ext cx="487934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Xg</a:t>
            </a:r>
            <a:endParaRPr lang="en-US" altLang="en-US" sz="24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47828" y="601564"/>
            <a:ext cx="510476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Cb</a:t>
            </a:r>
            <a:endParaRPr lang="en-US" altLang="en-US" sz="24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770441" y="743496"/>
            <a:ext cx="478917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smtClean="0"/>
              <a:t>Cc</a:t>
            </a:r>
            <a:endParaRPr lang="en-US" altLang="en-US" sz="24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300090" y="999729"/>
            <a:ext cx="470351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Cz</a:t>
            </a:r>
            <a:endParaRPr lang="en-US" altLang="en-US" sz="24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636146" y="1354783"/>
            <a:ext cx="569387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Cw</a:t>
            </a:r>
            <a:endParaRPr lang="en-US" altLang="en-US" sz="24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22439" y="2410767"/>
            <a:ext cx="449161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smtClean="0"/>
              <a:t>Zs</a:t>
            </a:r>
            <a:endParaRPr lang="en-US" altLang="en-US" sz="2400" dirty="0"/>
          </a:p>
        </p:txBody>
      </p:sp>
      <p:sp>
        <p:nvSpPr>
          <p:cNvPr id="14" name="Freeform 13"/>
          <p:cNvSpPr/>
          <p:nvPr/>
        </p:nvSpPr>
        <p:spPr>
          <a:xfrm>
            <a:off x="1371600" y="1092200"/>
            <a:ext cx="4965700" cy="2628900"/>
          </a:xfrm>
          <a:custGeom>
            <a:avLst/>
            <a:gdLst>
              <a:gd name="connsiteX0" fmla="*/ 0 w 4965700"/>
              <a:gd name="connsiteY0" fmla="*/ 2628900 h 2628900"/>
              <a:gd name="connsiteX1" fmla="*/ 876300 w 4965700"/>
              <a:gd name="connsiteY1" fmla="*/ 2247900 h 2628900"/>
              <a:gd name="connsiteX2" fmla="*/ 2400300 w 4965700"/>
              <a:gd name="connsiteY2" fmla="*/ 1498600 h 2628900"/>
              <a:gd name="connsiteX3" fmla="*/ 3987800 w 4965700"/>
              <a:gd name="connsiteY3" fmla="*/ 762000 h 2628900"/>
              <a:gd name="connsiteX4" fmla="*/ 4965700 w 49657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5700" h="2628900">
                <a:moveTo>
                  <a:pt x="0" y="2628900"/>
                </a:moveTo>
                <a:cubicBezTo>
                  <a:pt x="238125" y="2532591"/>
                  <a:pt x="476250" y="2436283"/>
                  <a:pt x="876300" y="2247900"/>
                </a:cubicBezTo>
                <a:cubicBezTo>
                  <a:pt x="1276350" y="2059517"/>
                  <a:pt x="1881717" y="1746250"/>
                  <a:pt x="2400300" y="1498600"/>
                </a:cubicBezTo>
                <a:cubicBezTo>
                  <a:pt x="2918883" y="1250950"/>
                  <a:pt x="3560233" y="1011767"/>
                  <a:pt x="3987800" y="762000"/>
                </a:cubicBezTo>
                <a:cubicBezTo>
                  <a:pt x="4415367" y="512233"/>
                  <a:pt x="4965700" y="0"/>
                  <a:pt x="4965700" y="0"/>
                </a:cubicBezTo>
              </a:path>
            </a:pathLst>
          </a:custGeom>
          <a:ln w="476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-215303"/>
            <a:ext cx="4140200" cy="84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BVF in Goler Wash</a:t>
            </a:r>
            <a:endParaRPr kumimoji="0" lang="en-US" altLang="en-US" sz="36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98600" y="977900"/>
            <a:ext cx="6515100" cy="1397000"/>
            <a:chOff x="1498600" y="977900"/>
            <a:chExt cx="6515100" cy="1397000"/>
          </a:xfrm>
        </p:grpSpPr>
        <p:sp>
          <p:nvSpPr>
            <p:cNvPr id="18" name="Freeform 17"/>
            <p:cNvSpPr/>
            <p:nvPr/>
          </p:nvSpPr>
          <p:spPr>
            <a:xfrm>
              <a:off x="6426200" y="1193800"/>
              <a:ext cx="1587500" cy="114300"/>
            </a:xfrm>
            <a:custGeom>
              <a:avLst/>
              <a:gdLst>
                <a:gd name="connsiteX0" fmla="*/ 0 w 1587500"/>
                <a:gd name="connsiteY0" fmla="*/ 114300 h 114300"/>
                <a:gd name="connsiteX1" fmla="*/ 546100 w 1587500"/>
                <a:gd name="connsiteY1" fmla="*/ 12700 h 114300"/>
                <a:gd name="connsiteX2" fmla="*/ 1282700 w 1587500"/>
                <a:gd name="connsiteY2" fmla="*/ 38100 h 114300"/>
                <a:gd name="connsiteX3" fmla="*/ 1587500 w 1587500"/>
                <a:gd name="connsiteY3" fmla="*/ 254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7500" h="114300">
                  <a:moveTo>
                    <a:pt x="0" y="114300"/>
                  </a:moveTo>
                  <a:cubicBezTo>
                    <a:pt x="166158" y="69850"/>
                    <a:pt x="332317" y="25400"/>
                    <a:pt x="546100" y="12700"/>
                  </a:cubicBezTo>
                  <a:cubicBezTo>
                    <a:pt x="759883" y="0"/>
                    <a:pt x="1109133" y="35983"/>
                    <a:pt x="1282700" y="38100"/>
                  </a:cubicBezTo>
                  <a:cubicBezTo>
                    <a:pt x="1456267" y="40217"/>
                    <a:pt x="1587500" y="25400"/>
                    <a:pt x="1587500" y="25400"/>
                  </a:cubicBezTo>
                </a:path>
              </a:pathLst>
            </a:cu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498600" y="1924050"/>
              <a:ext cx="2387600" cy="450850"/>
            </a:xfrm>
            <a:custGeom>
              <a:avLst/>
              <a:gdLst>
                <a:gd name="connsiteX0" fmla="*/ 2387600 w 2387600"/>
                <a:gd name="connsiteY0" fmla="*/ 450850 h 450850"/>
                <a:gd name="connsiteX1" fmla="*/ 1727200 w 2387600"/>
                <a:gd name="connsiteY1" fmla="*/ 349250 h 450850"/>
                <a:gd name="connsiteX2" fmla="*/ 673100 w 2387600"/>
                <a:gd name="connsiteY2" fmla="*/ 57150 h 450850"/>
                <a:gd name="connsiteX3" fmla="*/ 0 w 2387600"/>
                <a:gd name="connsiteY3" fmla="*/ 6350 h 45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7600" h="450850">
                  <a:moveTo>
                    <a:pt x="2387600" y="450850"/>
                  </a:moveTo>
                  <a:cubicBezTo>
                    <a:pt x="2200275" y="432858"/>
                    <a:pt x="2012950" y="414867"/>
                    <a:pt x="1727200" y="349250"/>
                  </a:cubicBezTo>
                  <a:cubicBezTo>
                    <a:pt x="1441450" y="283633"/>
                    <a:pt x="960967" y="114300"/>
                    <a:pt x="673100" y="57150"/>
                  </a:cubicBezTo>
                  <a:cubicBezTo>
                    <a:pt x="385233" y="0"/>
                    <a:pt x="0" y="6350"/>
                    <a:pt x="0" y="6350"/>
                  </a:cubicBezTo>
                </a:path>
              </a:pathLst>
            </a:cu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387600" y="977900"/>
              <a:ext cx="3124200" cy="571499"/>
            </a:xfrm>
            <a:custGeom>
              <a:avLst/>
              <a:gdLst>
                <a:gd name="connsiteX0" fmla="*/ 3517900 w 3517900"/>
                <a:gd name="connsiteY0" fmla="*/ 406400 h 486833"/>
                <a:gd name="connsiteX1" fmla="*/ 2590800 w 3517900"/>
                <a:gd name="connsiteY1" fmla="*/ 482600 h 486833"/>
                <a:gd name="connsiteX2" fmla="*/ 1854200 w 3517900"/>
                <a:gd name="connsiteY2" fmla="*/ 431800 h 486833"/>
                <a:gd name="connsiteX3" fmla="*/ 1231900 w 3517900"/>
                <a:gd name="connsiteY3" fmla="*/ 190500 h 486833"/>
                <a:gd name="connsiteX4" fmla="*/ 825500 w 3517900"/>
                <a:gd name="connsiteY4" fmla="*/ 177800 h 486833"/>
                <a:gd name="connsiteX5" fmla="*/ 342900 w 3517900"/>
                <a:gd name="connsiteY5" fmla="*/ 165100 h 486833"/>
                <a:gd name="connsiteX6" fmla="*/ 0 w 3517900"/>
                <a:gd name="connsiteY6" fmla="*/ 0 h 486833"/>
                <a:gd name="connsiteX0" fmla="*/ 3352800 w 3352800"/>
                <a:gd name="connsiteY0" fmla="*/ 612379 h 648362"/>
                <a:gd name="connsiteX1" fmla="*/ 2590800 w 3352800"/>
                <a:gd name="connsiteY1" fmla="*/ 482600 h 648362"/>
                <a:gd name="connsiteX2" fmla="*/ 1854200 w 3352800"/>
                <a:gd name="connsiteY2" fmla="*/ 431800 h 648362"/>
                <a:gd name="connsiteX3" fmla="*/ 1231900 w 3352800"/>
                <a:gd name="connsiteY3" fmla="*/ 190500 h 648362"/>
                <a:gd name="connsiteX4" fmla="*/ 825500 w 3352800"/>
                <a:gd name="connsiteY4" fmla="*/ 177800 h 648362"/>
                <a:gd name="connsiteX5" fmla="*/ 342900 w 3352800"/>
                <a:gd name="connsiteY5" fmla="*/ 165100 h 648362"/>
                <a:gd name="connsiteX6" fmla="*/ 0 w 3352800"/>
                <a:gd name="connsiteY6" fmla="*/ 0 h 648362"/>
                <a:gd name="connsiteX0" fmla="*/ 3352800 w 3352800"/>
                <a:gd name="connsiteY0" fmla="*/ 612379 h 612379"/>
                <a:gd name="connsiteX1" fmla="*/ 2590800 w 3352800"/>
                <a:gd name="connsiteY1" fmla="*/ 482600 h 612379"/>
                <a:gd name="connsiteX2" fmla="*/ 1854200 w 3352800"/>
                <a:gd name="connsiteY2" fmla="*/ 431800 h 612379"/>
                <a:gd name="connsiteX3" fmla="*/ 1231900 w 3352800"/>
                <a:gd name="connsiteY3" fmla="*/ 190500 h 612379"/>
                <a:gd name="connsiteX4" fmla="*/ 825500 w 3352800"/>
                <a:gd name="connsiteY4" fmla="*/ 177800 h 612379"/>
                <a:gd name="connsiteX5" fmla="*/ 342900 w 3352800"/>
                <a:gd name="connsiteY5" fmla="*/ 165100 h 612379"/>
                <a:gd name="connsiteX6" fmla="*/ 0 w 3352800"/>
                <a:gd name="connsiteY6" fmla="*/ 0 h 612379"/>
                <a:gd name="connsiteX0" fmla="*/ 3352800 w 3352800"/>
                <a:gd name="connsiteY0" fmla="*/ 612379 h 612379"/>
                <a:gd name="connsiteX1" fmla="*/ 2590800 w 3352800"/>
                <a:gd name="connsiteY1" fmla="*/ 482600 h 612379"/>
                <a:gd name="connsiteX2" fmla="*/ 1854200 w 3352800"/>
                <a:gd name="connsiteY2" fmla="*/ 431800 h 612379"/>
                <a:gd name="connsiteX3" fmla="*/ 1231900 w 3352800"/>
                <a:gd name="connsiteY3" fmla="*/ 190500 h 612379"/>
                <a:gd name="connsiteX4" fmla="*/ 825500 w 3352800"/>
                <a:gd name="connsiteY4" fmla="*/ 177800 h 612379"/>
                <a:gd name="connsiteX5" fmla="*/ 342900 w 3352800"/>
                <a:gd name="connsiteY5" fmla="*/ 165100 h 612379"/>
                <a:gd name="connsiteX6" fmla="*/ 0 w 3352800"/>
                <a:gd name="connsiteY6" fmla="*/ 0 h 612379"/>
                <a:gd name="connsiteX0" fmla="*/ 3352800 w 3479800"/>
                <a:gd name="connsiteY0" fmla="*/ 612379 h 631230"/>
                <a:gd name="connsiteX1" fmla="*/ 3352800 w 3479800"/>
                <a:gd name="connsiteY1" fmla="*/ 609600 h 631230"/>
                <a:gd name="connsiteX2" fmla="*/ 2590800 w 3479800"/>
                <a:gd name="connsiteY2" fmla="*/ 482600 h 631230"/>
                <a:gd name="connsiteX3" fmla="*/ 1854200 w 3479800"/>
                <a:gd name="connsiteY3" fmla="*/ 431800 h 631230"/>
                <a:gd name="connsiteX4" fmla="*/ 1231900 w 3479800"/>
                <a:gd name="connsiteY4" fmla="*/ 190500 h 631230"/>
                <a:gd name="connsiteX5" fmla="*/ 825500 w 3479800"/>
                <a:gd name="connsiteY5" fmla="*/ 177800 h 631230"/>
                <a:gd name="connsiteX6" fmla="*/ 342900 w 3479800"/>
                <a:gd name="connsiteY6" fmla="*/ 165100 h 631230"/>
                <a:gd name="connsiteX7" fmla="*/ 0 w 3479800"/>
                <a:gd name="connsiteY7" fmla="*/ 0 h 631230"/>
                <a:gd name="connsiteX0" fmla="*/ 3352800 w 3479800"/>
                <a:gd name="connsiteY0" fmla="*/ 612379 h 631230"/>
                <a:gd name="connsiteX1" fmla="*/ 3352800 w 3479800"/>
                <a:gd name="connsiteY1" fmla="*/ 609600 h 631230"/>
                <a:gd name="connsiteX2" fmla="*/ 3124200 w 3479800"/>
                <a:gd name="connsiteY2" fmla="*/ 571499 h 631230"/>
                <a:gd name="connsiteX3" fmla="*/ 2590800 w 3479800"/>
                <a:gd name="connsiteY3" fmla="*/ 482600 h 631230"/>
                <a:gd name="connsiteX4" fmla="*/ 1854200 w 3479800"/>
                <a:gd name="connsiteY4" fmla="*/ 431800 h 631230"/>
                <a:gd name="connsiteX5" fmla="*/ 1231900 w 3479800"/>
                <a:gd name="connsiteY5" fmla="*/ 190500 h 631230"/>
                <a:gd name="connsiteX6" fmla="*/ 825500 w 3479800"/>
                <a:gd name="connsiteY6" fmla="*/ 177800 h 631230"/>
                <a:gd name="connsiteX7" fmla="*/ 342900 w 3479800"/>
                <a:gd name="connsiteY7" fmla="*/ 165100 h 631230"/>
                <a:gd name="connsiteX8" fmla="*/ 0 w 3479800"/>
                <a:gd name="connsiteY8" fmla="*/ 0 h 631230"/>
                <a:gd name="connsiteX0" fmla="*/ 3352800 w 3352800"/>
                <a:gd name="connsiteY0" fmla="*/ 612379 h 612379"/>
                <a:gd name="connsiteX1" fmla="*/ 3124200 w 3352800"/>
                <a:gd name="connsiteY1" fmla="*/ 571499 h 612379"/>
                <a:gd name="connsiteX2" fmla="*/ 2590800 w 3352800"/>
                <a:gd name="connsiteY2" fmla="*/ 482600 h 612379"/>
                <a:gd name="connsiteX3" fmla="*/ 1854200 w 3352800"/>
                <a:gd name="connsiteY3" fmla="*/ 431800 h 612379"/>
                <a:gd name="connsiteX4" fmla="*/ 1231900 w 3352800"/>
                <a:gd name="connsiteY4" fmla="*/ 190500 h 612379"/>
                <a:gd name="connsiteX5" fmla="*/ 825500 w 3352800"/>
                <a:gd name="connsiteY5" fmla="*/ 177800 h 612379"/>
                <a:gd name="connsiteX6" fmla="*/ 342900 w 3352800"/>
                <a:gd name="connsiteY6" fmla="*/ 165100 h 612379"/>
                <a:gd name="connsiteX7" fmla="*/ 0 w 3352800"/>
                <a:gd name="connsiteY7" fmla="*/ 0 h 612379"/>
                <a:gd name="connsiteX0" fmla="*/ 3124200 w 3124200"/>
                <a:gd name="connsiteY0" fmla="*/ 571499 h 571499"/>
                <a:gd name="connsiteX1" fmla="*/ 2590800 w 3124200"/>
                <a:gd name="connsiteY1" fmla="*/ 482600 h 571499"/>
                <a:gd name="connsiteX2" fmla="*/ 1854200 w 3124200"/>
                <a:gd name="connsiteY2" fmla="*/ 431800 h 571499"/>
                <a:gd name="connsiteX3" fmla="*/ 1231900 w 3124200"/>
                <a:gd name="connsiteY3" fmla="*/ 190500 h 571499"/>
                <a:gd name="connsiteX4" fmla="*/ 825500 w 3124200"/>
                <a:gd name="connsiteY4" fmla="*/ 177800 h 571499"/>
                <a:gd name="connsiteX5" fmla="*/ 342900 w 3124200"/>
                <a:gd name="connsiteY5" fmla="*/ 165100 h 571499"/>
                <a:gd name="connsiteX6" fmla="*/ 0 w 3124200"/>
                <a:gd name="connsiteY6" fmla="*/ 0 h 57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4200" h="571499">
                  <a:moveTo>
                    <a:pt x="3124200" y="571499"/>
                  </a:moveTo>
                  <a:cubicBezTo>
                    <a:pt x="2997200" y="549869"/>
                    <a:pt x="2802467" y="505883"/>
                    <a:pt x="2590800" y="482600"/>
                  </a:cubicBezTo>
                  <a:cubicBezTo>
                    <a:pt x="2379133" y="459317"/>
                    <a:pt x="2080683" y="480483"/>
                    <a:pt x="1854200" y="431800"/>
                  </a:cubicBezTo>
                  <a:cubicBezTo>
                    <a:pt x="1627717" y="383117"/>
                    <a:pt x="1403350" y="232833"/>
                    <a:pt x="1231900" y="190500"/>
                  </a:cubicBezTo>
                  <a:cubicBezTo>
                    <a:pt x="1060450" y="148167"/>
                    <a:pt x="825500" y="177800"/>
                    <a:pt x="825500" y="177800"/>
                  </a:cubicBezTo>
                  <a:cubicBezTo>
                    <a:pt x="677333" y="173567"/>
                    <a:pt x="480483" y="194733"/>
                    <a:pt x="342900" y="165100"/>
                  </a:cubicBezTo>
                  <a:cubicBezTo>
                    <a:pt x="205317" y="135467"/>
                    <a:pt x="0" y="0"/>
                    <a:pt x="0" y="0"/>
                  </a:cubicBezTo>
                </a:path>
              </a:pathLst>
            </a:custGeom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BVFbutteValleyKm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670736" y="2655570"/>
            <a:ext cx="3935730" cy="20421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85243" y="4113768"/>
            <a:ext cx="1881081" cy="369332"/>
          </a:xfrm>
          <a:prstGeom prst="rect">
            <a:avLst/>
          </a:prstGeom>
          <a:solidFill>
            <a:srgbClr val="00E7E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BVF fault &amp; striae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311900" y="3479799"/>
            <a:ext cx="463550" cy="355069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cgeolmap.jpg                                                   00000002ZIPPEEDOODA                    B86B6BB2:"/>
          <p:cNvPicPr>
            <a:picLocks noChangeAspect="1" noChangeArrowheads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 bwMode="auto">
          <a:xfrm>
            <a:off x="2616200" y="-37416"/>
            <a:ext cx="6604000" cy="5180916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5003800" y="1126067"/>
            <a:ext cx="3911600" cy="1388533"/>
          </a:xfrm>
          <a:custGeom>
            <a:avLst/>
            <a:gdLst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1181100 w 3911600"/>
              <a:gd name="connsiteY7" fmla="*/ 148435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609600 w 3911600"/>
              <a:gd name="connsiteY6" fmla="*/ 548229 h 1373729"/>
              <a:gd name="connsiteX7" fmla="*/ 876300 w 3911600"/>
              <a:gd name="connsiteY7" fmla="*/ 278248 h 1373729"/>
              <a:gd name="connsiteX8" fmla="*/ 1219200 w 3911600"/>
              <a:gd name="connsiteY8" fmla="*/ 91029 h 1373729"/>
              <a:gd name="connsiteX9" fmla="*/ 1270000 w 3911600"/>
              <a:gd name="connsiteY9" fmla="*/ 40229 h 1373729"/>
              <a:gd name="connsiteX10" fmla="*/ 1574800 w 3911600"/>
              <a:gd name="connsiteY10" fmla="*/ 2129 h 1373729"/>
              <a:gd name="connsiteX11" fmla="*/ 1676400 w 3911600"/>
              <a:gd name="connsiteY11" fmla="*/ 14829 h 1373729"/>
              <a:gd name="connsiteX12" fmla="*/ 1701800 w 3911600"/>
              <a:gd name="connsiteY12" fmla="*/ 14829 h 1373729"/>
              <a:gd name="connsiteX13" fmla="*/ 2082800 w 3911600"/>
              <a:gd name="connsiteY13" fmla="*/ 179929 h 1373729"/>
              <a:gd name="connsiteX14" fmla="*/ 2120900 w 3911600"/>
              <a:gd name="connsiteY14" fmla="*/ 218029 h 1373729"/>
              <a:gd name="connsiteX15" fmla="*/ 2159000 w 3911600"/>
              <a:gd name="connsiteY15" fmla="*/ 230729 h 1373729"/>
              <a:gd name="connsiteX16" fmla="*/ 2197100 w 3911600"/>
              <a:gd name="connsiteY16" fmla="*/ 256129 h 1373729"/>
              <a:gd name="connsiteX17" fmla="*/ 2324100 w 3911600"/>
              <a:gd name="connsiteY17" fmla="*/ 294229 h 1373729"/>
              <a:gd name="connsiteX18" fmla="*/ 2374900 w 3911600"/>
              <a:gd name="connsiteY18" fmla="*/ 319629 h 1373729"/>
              <a:gd name="connsiteX19" fmla="*/ 3035300 w 3911600"/>
              <a:gd name="connsiteY19" fmla="*/ 662529 h 1373729"/>
              <a:gd name="connsiteX20" fmla="*/ 3556000 w 3911600"/>
              <a:gd name="connsiteY20" fmla="*/ 1195929 h 1373729"/>
              <a:gd name="connsiteX21" fmla="*/ 3911600 w 3911600"/>
              <a:gd name="connsiteY21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40335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082800 w 3911600"/>
              <a:gd name="connsiteY11" fmla="*/ 194733 h 1388533"/>
              <a:gd name="connsiteX12" fmla="*/ 2120900 w 3911600"/>
              <a:gd name="connsiteY12" fmla="*/ 232833 h 1388533"/>
              <a:gd name="connsiteX13" fmla="*/ 2159000 w 3911600"/>
              <a:gd name="connsiteY13" fmla="*/ 245533 h 1388533"/>
              <a:gd name="connsiteX14" fmla="*/ 2197100 w 3911600"/>
              <a:gd name="connsiteY14" fmla="*/ 270933 h 1388533"/>
              <a:gd name="connsiteX15" fmla="*/ 2324100 w 3911600"/>
              <a:gd name="connsiteY15" fmla="*/ 309033 h 1388533"/>
              <a:gd name="connsiteX16" fmla="*/ 2374900 w 3911600"/>
              <a:gd name="connsiteY16" fmla="*/ 334433 h 1388533"/>
              <a:gd name="connsiteX17" fmla="*/ 3035300 w 3911600"/>
              <a:gd name="connsiteY17" fmla="*/ 677333 h 1388533"/>
              <a:gd name="connsiteX18" fmla="*/ 3556000 w 3911600"/>
              <a:gd name="connsiteY18" fmla="*/ 1210733 h 1388533"/>
              <a:gd name="connsiteX19" fmla="*/ 3911600 w 3911600"/>
              <a:gd name="connsiteY19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120900 w 3911600"/>
              <a:gd name="connsiteY11" fmla="*/ 2328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468967 h 1481667"/>
              <a:gd name="connsiteX1" fmla="*/ 139700 w 3911600"/>
              <a:gd name="connsiteY1" fmla="*/ 986367 h 1481667"/>
              <a:gd name="connsiteX2" fmla="*/ 406400 w 3911600"/>
              <a:gd name="connsiteY2" fmla="*/ 757767 h 1481667"/>
              <a:gd name="connsiteX3" fmla="*/ 444500 w 3911600"/>
              <a:gd name="connsiteY3" fmla="*/ 745067 h 1481667"/>
              <a:gd name="connsiteX4" fmla="*/ 520700 w 3911600"/>
              <a:gd name="connsiteY4" fmla="*/ 694267 h 1481667"/>
              <a:gd name="connsiteX5" fmla="*/ 685800 w 3911600"/>
              <a:gd name="connsiteY5" fmla="*/ 535517 h 1481667"/>
              <a:gd name="connsiteX6" fmla="*/ 876300 w 3911600"/>
              <a:gd name="connsiteY6" fmla="*/ 386186 h 1481667"/>
              <a:gd name="connsiteX7" fmla="*/ 1219200 w 3911600"/>
              <a:gd name="connsiteY7" fmla="*/ 198967 h 1481667"/>
              <a:gd name="connsiteX8" fmla="*/ 1403350 w 3911600"/>
              <a:gd name="connsiteY8" fmla="*/ 148167 h 1481667"/>
              <a:gd name="connsiteX9" fmla="*/ 1574800 w 3911600"/>
              <a:gd name="connsiteY9" fmla="*/ 110067 h 1481667"/>
              <a:gd name="connsiteX10" fmla="*/ 1701800 w 3911600"/>
              <a:gd name="connsiteY10" fmla="*/ 122767 h 1481667"/>
              <a:gd name="connsiteX11" fmla="*/ 2120900 w 3911600"/>
              <a:gd name="connsiteY11" fmla="*/ 325967 h 1481667"/>
              <a:gd name="connsiteX12" fmla="*/ 2209800 w 3911600"/>
              <a:gd name="connsiteY12" fmla="*/ 2117 h 1481667"/>
              <a:gd name="connsiteX13" fmla="*/ 2159000 w 3911600"/>
              <a:gd name="connsiteY13" fmla="*/ 338667 h 1481667"/>
              <a:gd name="connsiteX14" fmla="*/ 2197100 w 3911600"/>
              <a:gd name="connsiteY14" fmla="*/ 364067 h 1481667"/>
              <a:gd name="connsiteX15" fmla="*/ 2324100 w 3911600"/>
              <a:gd name="connsiteY15" fmla="*/ 402167 h 1481667"/>
              <a:gd name="connsiteX16" fmla="*/ 2374900 w 3911600"/>
              <a:gd name="connsiteY16" fmla="*/ 427567 h 1481667"/>
              <a:gd name="connsiteX17" fmla="*/ 3035300 w 3911600"/>
              <a:gd name="connsiteY17" fmla="*/ 770467 h 1481667"/>
              <a:gd name="connsiteX18" fmla="*/ 3556000 w 3911600"/>
              <a:gd name="connsiteY18" fmla="*/ 1303867 h 1481667"/>
              <a:gd name="connsiteX19" fmla="*/ 3911600 w 3911600"/>
              <a:gd name="connsiteY19" fmla="*/ 1481667 h 1481667"/>
              <a:gd name="connsiteX0" fmla="*/ 0 w 3911600"/>
              <a:gd name="connsiteY0" fmla="*/ 1492250 h 1504950"/>
              <a:gd name="connsiteX1" fmla="*/ 139700 w 3911600"/>
              <a:gd name="connsiteY1" fmla="*/ 1009650 h 1504950"/>
              <a:gd name="connsiteX2" fmla="*/ 406400 w 3911600"/>
              <a:gd name="connsiteY2" fmla="*/ 781050 h 1504950"/>
              <a:gd name="connsiteX3" fmla="*/ 444500 w 3911600"/>
              <a:gd name="connsiteY3" fmla="*/ 768350 h 1504950"/>
              <a:gd name="connsiteX4" fmla="*/ 520700 w 3911600"/>
              <a:gd name="connsiteY4" fmla="*/ 717550 h 1504950"/>
              <a:gd name="connsiteX5" fmla="*/ 685800 w 3911600"/>
              <a:gd name="connsiteY5" fmla="*/ 558800 h 1504950"/>
              <a:gd name="connsiteX6" fmla="*/ 876300 w 3911600"/>
              <a:gd name="connsiteY6" fmla="*/ 409469 h 1504950"/>
              <a:gd name="connsiteX7" fmla="*/ 1219200 w 3911600"/>
              <a:gd name="connsiteY7" fmla="*/ 222250 h 1504950"/>
              <a:gd name="connsiteX8" fmla="*/ 1403350 w 3911600"/>
              <a:gd name="connsiteY8" fmla="*/ 171450 h 1504950"/>
              <a:gd name="connsiteX9" fmla="*/ 1574800 w 3911600"/>
              <a:gd name="connsiteY9" fmla="*/ 133350 h 1504950"/>
              <a:gd name="connsiteX10" fmla="*/ 1701800 w 3911600"/>
              <a:gd name="connsiteY10" fmla="*/ 146050 h 1504950"/>
              <a:gd name="connsiteX11" fmla="*/ 1949450 w 3911600"/>
              <a:gd name="connsiteY11" fmla="*/ 209550 h 1504950"/>
              <a:gd name="connsiteX12" fmla="*/ 2209800 w 3911600"/>
              <a:gd name="connsiteY12" fmla="*/ 25400 h 1504950"/>
              <a:gd name="connsiteX13" fmla="*/ 2159000 w 3911600"/>
              <a:gd name="connsiteY13" fmla="*/ 361950 h 1504950"/>
              <a:gd name="connsiteX14" fmla="*/ 2197100 w 3911600"/>
              <a:gd name="connsiteY14" fmla="*/ 387350 h 1504950"/>
              <a:gd name="connsiteX15" fmla="*/ 2324100 w 3911600"/>
              <a:gd name="connsiteY15" fmla="*/ 425450 h 1504950"/>
              <a:gd name="connsiteX16" fmla="*/ 2374900 w 3911600"/>
              <a:gd name="connsiteY16" fmla="*/ 450850 h 1504950"/>
              <a:gd name="connsiteX17" fmla="*/ 3035300 w 3911600"/>
              <a:gd name="connsiteY17" fmla="*/ 793750 h 1504950"/>
              <a:gd name="connsiteX18" fmla="*/ 3556000 w 3911600"/>
              <a:gd name="connsiteY18" fmla="*/ 1327150 h 1504950"/>
              <a:gd name="connsiteX19" fmla="*/ 3911600 w 3911600"/>
              <a:gd name="connsiteY19" fmla="*/ 1504950 h 1504950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24100 w 3911600"/>
              <a:gd name="connsiteY13" fmla="*/ 309033 h 1388533"/>
              <a:gd name="connsiteX14" fmla="*/ 2374900 w 3911600"/>
              <a:gd name="connsiteY14" fmla="*/ 334433 h 1388533"/>
              <a:gd name="connsiteX15" fmla="*/ 3035300 w 3911600"/>
              <a:gd name="connsiteY15" fmla="*/ 677333 h 1388533"/>
              <a:gd name="connsiteX16" fmla="*/ 3556000 w 3911600"/>
              <a:gd name="connsiteY16" fmla="*/ 1210733 h 1388533"/>
              <a:gd name="connsiteX17" fmla="*/ 3911600 w 3911600"/>
              <a:gd name="connsiteY17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44500 w 3911600"/>
              <a:gd name="connsiteY2" fmla="*/ 651933 h 1388533"/>
              <a:gd name="connsiteX3" fmla="*/ 520700 w 3911600"/>
              <a:gd name="connsiteY3" fmla="*/ 601133 h 1388533"/>
              <a:gd name="connsiteX4" fmla="*/ 685800 w 3911600"/>
              <a:gd name="connsiteY4" fmla="*/ 442383 h 1388533"/>
              <a:gd name="connsiteX5" fmla="*/ 876300 w 3911600"/>
              <a:gd name="connsiteY5" fmla="*/ 293052 h 1388533"/>
              <a:gd name="connsiteX6" fmla="*/ 1219200 w 3911600"/>
              <a:gd name="connsiteY6" fmla="*/ 105833 h 1388533"/>
              <a:gd name="connsiteX7" fmla="*/ 1403350 w 3911600"/>
              <a:gd name="connsiteY7" fmla="*/ 55033 h 1388533"/>
              <a:gd name="connsiteX8" fmla="*/ 1574800 w 3911600"/>
              <a:gd name="connsiteY8" fmla="*/ 16933 h 1388533"/>
              <a:gd name="connsiteX9" fmla="*/ 1701800 w 3911600"/>
              <a:gd name="connsiteY9" fmla="*/ 29633 h 1388533"/>
              <a:gd name="connsiteX10" fmla="*/ 1949450 w 3911600"/>
              <a:gd name="connsiteY10" fmla="*/ 93133 h 1388533"/>
              <a:gd name="connsiteX11" fmla="*/ 2159000 w 3911600"/>
              <a:gd name="connsiteY11" fmla="*/ 245533 h 1388533"/>
              <a:gd name="connsiteX12" fmla="*/ 2374900 w 3911600"/>
              <a:gd name="connsiteY12" fmla="*/ 334433 h 1388533"/>
              <a:gd name="connsiteX13" fmla="*/ 3035300 w 3911600"/>
              <a:gd name="connsiteY13" fmla="*/ 677333 h 1388533"/>
              <a:gd name="connsiteX14" fmla="*/ 3556000 w 3911600"/>
              <a:gd name="connsiteY14" fmla="*/ 1210733 h 1388533"/>
              <a:gd name="connsiteX15" fmla="*/ 3911600 w 3911600"/>
              <a:gd name="connsiteY15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685800 w 3911600"/>
              <a:gd name="connsiteY3" fmla="*/ 442383 h 1388533"/>
              <a:gd name="connsiteX4" fmla="*/ 876300 w 3911600"/>
              <a:gd name="connsiteY4" fmla="*/ 293052 h 1388533"/>
              <a:gd name="connsiteX5" fmla="*/ 1219200 w 3911600"/>
              <a:gd name="connsiteY5" fmla="*/ 105833 h 1388533"/>
              <a:gd name="connsiteX6" fmla="*/ 1403350 w 3911600"/>
              <a:gd name="connsiteY6" fmla="*/ 55033 h 1388533"/>
              <a:gd name="connsiteX7" fmla="*/ 1574800 w 3911600"/>
              <a:gd name="connsiteY7" fmla="*/ 16933 h 1388533"/>
              <a:gd name="connsiteX8" fmla="*/ 1701800 w 3911600"/>
              <a:gd name="connsiteY8" fmla="*/ 29633 h 1388533"/>
              <a:gd name="connsiteX9" fmla="*/ 1949450 w 3911600"/>
              <a:gd name="connsiteY9" fmla="*/ 93133 h 1388533"/>
              <a:gd name="connsiteX10" fmla="*/ 2159000 w 3911600"/>
              <a:gd name="connsiteY10" fmla="*/ 245533 h 1388533"/>
              <a:gd name="connsiteX11" fmla="*/ 2374900 w 3911600"/>
              <a:gd name="connsiteY11" fmla="*/ 334433 h 1388533"/>
              <a:gd name="connsiteX12" fmla="*/ 3035300 w 3911600"/>
              <a:gd name="connsiteY12" fmla="*/ 677333 h 1388533"/>
              <a:gd name="connsiteX13" fmla="*/ 3556000 w 3911600"/>
              <a:gd name="connsiteY13" fmla="*/ 1210733 h 1388533"/>
              <a:gd name="connsiteX14" fmla="*/ 3911600 w 3911600"/>
              <a:gd name="connsiteY14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219200 w 3911600"/>
              <a:gd name="connsiteY4" fmla="*/ 105833 h 1388533"/>
              <a:gd name="connsiteX5" fmla="*/ 1403350 w 3911600"/>
              <a:gd name="connsiteY5" fmla="*/ 55033 h 1388533"/>
              <a:gd name="connsiteX6" fmla="*/ 1574800 w 3911600"/>
              <a:gd name="connsiteY6" fmla="*/ 16933 h 1388533"/>
              <a:gd name="connsiteX7" fmla="*/ 1701800 w 3911600"/>
              <a:gd name="connsiteY7" fmla="*/ 29633 h 1388533"/>
              <a:gd name="connsiteX8" fmla="*/ 1949450 w 3911600"/>
              <a:gd name="connsiteY8" fmla="*/ 93133 h 1388533"/>
              <a:gd name="connsiteX9" fmla="*/ 2159000 w 3911600"/>
              <a:gd name="connsiteY9" fmla="*/ 245533 h 1388533"/>
              <a:gd name="connsiteX10" fmla="*/ 2374900 w 3911600"/>
              <a:gd name="connsiteY10" fmla="*/ 334433 h 1388533"/>
              <a:gd name="connsiteX11" fmla="*/ 3035300 w 3911600"/>
              <a:gd name="connsiteY11" fmla="*/ 677333 h 1388533"/>
              <a:gd name="connsiteX12" fmla="*/ 3556000 w 3911600"/>
              <a:gd name="connsiteY12" fmla="*/ 1210733 h 1388533"/>
              <a:gd name="connsiteX13" fmla="*/ 3911600 w 3911600"/>
              <a:gd name="connsiteY13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2479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1600" h="1388533">
                <a:moveTo>
                  <a:pt x="0" y="1375833"/>
                </a:moveTo>
                <a:cubicBezTo>
                  <a:pt x="46567" y="1214966"/>
                  <a:pt x="52917" y="1022350"/>
                  <a:pt x="139700" y="893233"/>
                </a:cubicBezTo>
                <a:cubicBezTo>
                  <a:pt x="226483" y="764116"/>
                  <a:pt x="429683" y="676275"/>
                  <a:pt x="520700" y="601133"/>
                </a:cubicBezTo>
                <a:cubicBezTo>
                  <a:pt x="643467" y="501103"/>
                  <a:pt x="759883" y="375602"/>
                  <a:pt x="876300" y="293052"/>
                </a:cubicBezTo>
                <a:cubicBezTo>
                  <a:pt x="992717" y="210502"/>
                  <a:pt x="1286933" y="101053"/>
                  <a:pt x="1403350" y="55033"/>
                </a:cubicBezTo>
                <a:cubicBezTo>
                  <a:pt x="1504950" y="42333"/>
                  <a:pt x="1472609" y="23320"/>
                  <a:pt x="1574800" y="16933"/>
                </a:cubicBezTo>
                <a:cubicBezTo>
                  <a:pt x="1624542" y="12700"/>
                  <a:pt x="1617133" y="0"/>
                  <a:pt x="1701800" y="29633"/>
                </a:cubicBezTo>
                <a:cubicBezTo>
                  <a:pt x="1792817" y="65616"/>
                  <a:pt x="1858433" y="57150"/>
                  <a:pt x="1949450" y="93133"/>
                </a:cubicBezTo>
                <a:cubicBezTo>
                  <a:pt x="2040467" y="129116"/>
                  <a:pt x="2176992" y="205316"/>
                  <a:pt x="2247900" y="245533"/>
                </a:cubicBezTo>
                <a:cubicBezTo>
                  <a:pt x="2318808" y="285750"/>
                  <a:pt x="2243667" y="262466"/>
                  <a:pt x="2374900" y="334433"/>
                </a:cubicBezTo>
                <a:cubicBezTo>
                  <a:pt x="2506133" y="406400"/>
                  <a:pt x="2838450" y="531283"/>
                  <a:pt x="3035300" y="677333"/>
                </a:cubicBezTo>
                <a:cubicBezTo>
                  <a:pt x="3232150" y="823383"/>
                  <a:pt x="3409950" y="1092200"/>
                  <a:pt x="3556000" y="1210733"/>
                </a:cubicBezTo>
                <a:lnTo>
                  <a:pt x="3911600" y="1388533"/>
                </a:lnTo>
              </a:path>
            </a:pathLst>
          </a:custGeom>
          <a:ln w="38100" cap="flat" cmpd="sng" algn="ctr">
            <a:solidFill>
              <a:srgbClr val="FF0000">
                <a:alpha val="48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127500" y="4051300"/>
            <a:ext cx="304800" cy="1003300"/>
          </a:xfrm>
          <a:custGeom>
            <a:avLst/>
            <a:gdLst>
              <a:gd name="connsiteX0" fmla="*/ 25400 w 304800"/>
              <a:gd name="connsiteY0" fmla="*/ 1003300 h 1003300"/>
              <a:gd name="connsiteX1" fmla="*/ 12700 w 304800"/>
              <a:gd name="connsiteY1" fmla="*/ 901700 h 1003300"/>
              <a:gd name="connsiteX2" fmla="*/ 0 w 304800"/>
              <a:gd name="connsiteY2" fmla="*/ 584200 h 1003300"/>
              <a:gd name="connsiteX3" fmla="*/ 25400 w 304800"/>
              <a:gd name="connsiteY3" fmla="*/ 469900 h 1003300"/>
              <a:gd name="connsiteX4" fmla="*/ 139700 w 304800"/>
              <a:gd name="connsiteY4" fmla="*/ 279400 h 1003300"/>
              <a:gd name="connsiteX5" fmla="*/ 215900 w 304800"/>
              <a:gd name="connsiteY5" fmla="*/ 177800 h 1003300"/>
              <a:gd name="connsiteX6" fmla="*/ 304800 w 304800"/>
              <a:gd name="connsiteY6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1003300">
                <a:moveTo>
                  <a:pt x="25400" y="1003300"/>
                </a:moveTo>
                <a:lnTo>
                  <a:pt x="12700" y="901700"/>
                </a:lnTo>
                <a:lnTo>
                  <a:pt x="0" y="584200"/>
                </a:lnTo>
                <a:lnTo>
                  <a:pt x="25400" y="469900"/>
                </a:lnTo>
                <a:lnTo>
                  <a:pt x="139700" y="279400"/>
                </a:lnTo>
                <a:lnTo>
                  <a:pt x="215900" y="177800"/>
                </a:lnTo>
                <a:lnTo>
                  <a:pt x="304800" y="0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3"/>
          <p:cNvGrpSpPr/>
          <p:nvPr/>
        </p:nvGrpSpPr>
        <p:grpSpPr>
          <a:xfrm>
            <a:off x="4419600" y="2514600"/>
            <a:ext cx="635000" cy="1562100"/>
            <a:chOff x="4419600" y="2514600"/>
            <a:chExt cx="635000" cy="1562100"/>
          </a:xfrm>
        </p:grpSpPr>
        <p:sp>
          <p:nvSpPr>
            <p:cNvPr id="7" name="Freeform 6"/>
            <p:cNvSpPr/>
            <p:nvPr/>
          </p:nvSpPr>
          <p:spPr>
            <a:xfrm>
              <a:off x="4419600" y="2514600"/>
              <a:ext cx="571500" cy="1511300"/>
            </a:xfrm>
            <a:custGeom>
              <a:avLst/>
              <a:gdLst>
                <a:gd name="connsiteX0" fmla="*/ 0 w 571500"/>
                <a:gd name="connsiteY0" fmla="*/ 1511300 h 1511300"/>
                <a:gd name="connsiteX1" fmla="*/ 571500 w 571500"/>
                <a:gd name="connsiteY1" fmla="*/ 0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511300">
                  <a:moveTo>
                    <a:pt x="0" y="15113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483100" y="2870200"/>
              <a:ext cx="571500" cy="1206500"/>
            </a:xfrm>
            <a:custGeom>
              <a:avLst/>
              <a:gdLst>
                <a:gd name="connsiteX0" fmla="*/ 0 w 571500"/>
                <a:gd name="connsiteY0" fmla="*/ 1206500 h 1206500"/>
                <a:gd name="connsiteX1" fmla="*/ 571500 w 571500"/>
                <a:gd name="connsiteY1" fmla="*/ 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206500">
                  <a:moveTo>
                    <a:pt x="0" y="12065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6578600" y="1130300"/>
            <a:ext cx="2311400" cy="1320800"/>
          </a:xfrm>
          <a:custGeom>
            <a:avLst/>
            <a:gdLst>
              <a:gd name="connsiteX0" fmla="*/ 0 w 2311400"/>
              <a:gd name="connsiteY0" fmla="*/ 0 h 1320800"/>
              <a:gd name="connsiteX1" fmla="*/ 469900 w 2311400"/>
              <a:gd name="connsiteY1" fmla="*/ 152400 h 1320800"/>
              <a:gd name="connsiteX2" fmla="*/ 584200 w 2311400"/>
              <a:gd name="connsiteY2" fmla="*/ 304800 h 1320800"/>
              <a:gd name="connsiteX3" fmla="*/ 838200 w 2311400"/>
              <a:gd name="connsiteY3" fmla="*/ 419100 h 1320800"/>
              <a:gd name="connsiteX4" fmla="*/ 1295400 w 2311400"/>
              <a:gd name="connsiteY4" fmla="*/ 584200 h 1320800"/>
              <a:gd name="connsiteX5" fmla="*/ 1651000 w 2311400"/>
              <a:gd name="connsiteY5" fmla="*/ 863600 h 1320800"/>
              <a:gd name="connsiteX6" fmla="*/ 1930400 w 2311400"/>
              <a:gd name="connsiteY6" fmla="*/ 1130300 h 1320800"/>
              <a:gd name="connsiteX7" fmla="*/ 2032000 w 2311400"/>
              <a:gd name="connsiteY7" fmla="*/ 1181100 h 1320800"/>
              <a:gd name="connsiteX8" fmla="*/ 2311400 w 2311400"/>
              <a:gd name="connsiteY8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1400" h="1320800">
                <a:moveTo>
                  <a:pt x="0" y="0"/>
                </a:moveTo>
                <a:lnTo>
                  <a:pt x="469900" y="152400"/>
                </a:lnTo>
                <a:lnTo>
                  <a:pt x="584200" y="304800"/>
                </a:lnTo>
                <a:lnTo>
                  <a:pt x="838200" y="419100"/>
                </a:lnTo>
                <a:lnTo>
                  <a:pt x="1295400" y="584200"/>
                </a:lnTo>
                <a:lnTo>
                  <a:pt x="1651000" y="863600"/>
                </a:lnTo>
                <a:lnTo>
                  <a:pt x="1930400" y="1130300"/>
                </a:lnTo>
                <a:lnTo>
                  <a:pt x="2032000" y="1181100"/>
                </a:lnTo>
                <a:lnTo>
                  <a:pt x="2311400" y="1320800"/>
                </a:lnTo>
              </a:path>
            </a:pathLst>
          </a:custGeom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34"/>
          <p:cNvGrpSpPr/>
          <p:nvPr/>
        </p:nvGrpSpPr>
        <p:grpSpPr>
          <a:xfrm>
            <a:off x="3573992" y="2035176"/>
            <a:ext cx="1366308" cy="2225675"/>
            <a:chOff x="3573992" y="2035176"/>
            <a:chExt cx="1366308" cy="2225675"/>
          </a:xfrm>
        </p:grpSpPr>
        <p:sp>
          <p:nvSpPr>
            <p:cNvPr id="15" name="Freeform 14"/>
            <p:cNvSpPr/>
            <p:nvPr/>
          </p:nvSpPr>
          <p:spPr>
            <a:xfrm>
              <a:off x="3625329" y="2152651"/>
              <a:ext cx="1314971" cy="2108200"/>
            </a:xfrm>
            <a:custGeom>
              <a:avLst/>
              <a:gdLst>
                <a:gd name="connsiteX0" fmla="*/ 896408 w 1245658"/>
                <a:gd name="connsiteY0" fmla="*/ 1997075 h 1997075"/>
                <a:gd name="connsiteX1" fmla="*/ 490008 w 1245658"/>
                <a:gd name="connsiteY1" fmla="*/ 1743075 h 1997075"/>
                <a:gd name="connsiteX2" fmla="*/ 490008 w 1245658"/>
                <a:gd name="connsiteY2" fmla="*/ 1743075 h 1997075"/>
                <a:gd name="connsiteX3" fmla="*/ 89958 w 1245658"/>
                <a:gd name="connsiteY3" fmla="*/ 1254125 h 1997075"/>
                <a:gd name="connsiteX4" fmla="*/ 32808 w 1245658"/>
                <a:gd name="connsiteY4" fmla="*/ 828675 h 1997075"/>
                <a:gd name="connsiteX5" fmla="*/ 286808 w 1245658"/>
                <a:gd name="connsiteY5" fmla="*/ 238125 h 1997075"/>
                <a:gd name="connsiteX6" fmla="*/ 782108 w 1245658"/>
                <a:gd name="connsiteY6" fmla="*/ 34925 h 1997075"/>
                <a:gd name="connsiteX7" fmla="*/ 1245658 w 1245658"/>
                <a:gd name="connsiteY7" fmla="*/ 28575 h 199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5658" h="1997075">
                  <a:moveTo>
                    <a:pt x="896408" y="1997075"/>
                  </a:moveTo>
                  <a:lnTo>
                    <a:pt x="490008" y="1743075"/>
                  </a:lnTo>
                  <a:lnTo>
                    <a:pt x="490008" y="1743075"/>
                  </a:lnTo>
                  <a:cubicBezTo>
                    <a:pt x="423333" y="1661583"/>
                    <a:pt x="166158" y="1406525"/>
                    <a:pt x="89958" y="1254125"/>
                  </a:cubicBezTo>
                  <a:cubicBezTo>
                    <a:pt x="13758" y="1101725"/>
                    <a:pt x="0" y="998008"/>
                    <a:pt x="32808" y="828675"/>
                  </a:cubicBezTo>
                  <a:cubicBezTo>
                    <a:pt x="65616" y="659342"/>
                    <a:pt x="161925" y="370417"/>
                    <a:pt x="286808" y="238125"/>
                  </a:cubicBezTo>
                  <a:cubicBezTo>
                    <a:pt x="411691" y="105833"/>
                    <a:pt x="622300" y="69850"/>
                    <a:pt x="782108" y="34925"/>
                  </a:cubicBezTo>
                  <a:cubicBezTo>
                    <a:pt x="941916" y="0"/>
                    <a:pt x="1245658" y="28575"/>
                    <a:pt x="1245658" y="28575"/>
                  </a:cubicBezTo>
                </a:path>
              </a:pathLst>
            </a:cu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H="1">
              <a:off x="4467225" y="2171701"/>
              <a:ext cx="298450" cy="2540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3905250" y="2285999"/>
              <a:ext cx="196850" cy="1968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73992" y="3028950"/>
              <a:ext cx="236008" cy="76199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867150" y="3676650"/>
              <a:ext cx="196850" cy="1460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4432300" y="4102100"/>
              <a:ext cx="209550" cy="1079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29"/>
          <p:cNvSpPr/>
          <p:nvPr/>
        </p:nvSpPr>
        <p:spPr>
          <a:xfrm>
            <a:off x="6597650" y="1035050"/>
            <a:ext cx="1149350" cy="565150"/>
          </a:xfrm>
          <a:custGeom>
            <a:avLst/>
            <a:gdLst>
              <a:gd name="connsiteX0" fmla="*/ 0 w 1149350"/>
              <a:gd name="connsiteY0" fmla="*/ 0 h 565150"/>
              <a:gd name="connsiteX1" fmla="*/ 330200 w 1149350"/>
              <a:gd name="connsiteY1" fmla="*/ 82550 h 565150"/>
              <a:gd name="connsiteX2" fmla="*/ 622300 w 1149350"/>
              <a:gd name="connsiteY2" fmla="*/ 241300 h 565150"/>
              <a:gd name="connsiteX3" fmla="*/ 863600 w 1149350"/>
              <a:gd name="connsiteY3" fmla="*/ 400050 h 565150"/>
              <a:gd name="connsiteX4" fmla="*/ 1149350 w 1149350"/>
              <a:gd name="connsiteY4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350" h="565150">
                <a:moveTo>
                  <a:pt x="0" y="0"/>
                </a:moveTo>
                <a:cubicBezTo>
                  <a:pt x="113241" y="21166"/>
                  <a:pt x="226483" y="42333"/>
                  <a:pt x="330200" y="82550"/>
                </a:cubicBezTo>
                <a:cubicBezTo>
                  <a:pt x="433917" y="122767"/>
                  <a:pt x="533400" y="188383"/>
                  <a:pt x="622300" y="241300"/>
                </a:cubicBezTo>
                <a:cubicBezTo>
                  <a:pt x="711200" y="294217"/>
                  <a:pt x="775758" y="346075"/>
                  <a:pt x="863600" y="400050"/>
                </a:cubicBezTo>
                <a:cubicBezTo>
                  <a:pt x="951442" y="454025"/>
                  <a:pt x="1149350" y="565150"/>
                  <a:pt x="1149350" y="565150"/>
                </a:cubicBezTo>
              </a:path>
            </a:pathLst>
          </a:custGeom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143751" y="1247775"/>
            <a:ext cx="228599" cy="13335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150783" y="4051300"/>
            <a:ext cx="294217" cy="444500"/>
          </a:xfrm>
          <a:custGeom>
            <a:avLst/>
            <a:gdLst>
              <a:gd name="connsiteX0" fmla="*/ 294217 w 294217"/>
              <a:gd name="connsiteY0" fmla="*/ 0 h 444500"/>
              <a:gd name="connsiteX1" fmla="*/ 179917 w 294217"/>
              <a:gd name="connsiteY1" fmla="*/ 215900 h 444500"/>
              <a:gd name="connsiteX2" fmla="*/ 27517 w 294217"/>
              <a:gd name="connsiteY2" fmla="*/ 406400 h 444500"/>
              <a:gd name="connsiteX3" fmla="*/ 14817 w 294217"/>
              <a:gd name="connsiteY3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217" h="444500">
                <a:moveTo>
                  <a:pt x="294217" y="0"/>
                </a:moveTo>
                <a:cubicBezTo>
                  <a:pt x="259292" y="74083"/>
                  <a:pt x="224367" y="148167"/>
                  <a:pt x="179917" y="215900"/>
                </a:cubicBezTo>
                <a:cubicBezTo>
                  <a:pt x="135467" y="283633"/>
                  <a:pt x="55034" y="368300"/>
                  <a:pt x="27517" y="406400"/>
                </a:cubicBezTo>
                <a:cubicBezTo>
                  <a:pt x="0" y="444500"/>
                  <a:pt x="14817" y="444500"/>
                  <a:pt x="14817" y="444500"/>
                </a:cubicBezTo>
              </a:path>
            </a:pathLst>
          </a:custGeom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127500" y="4502150"/>
            <a:ext cx="31750" cy="571500"/>
          </a:xfrm>
          <a:custGeom>
            <a:avLst/>
            <a:gdLst>
              <a:gd name="connsiteX0" fmla="*/ 31750 w 31750"/>
              <a:gd name="connsiteY0" fmla="*/ 0 h 571500"/>
              <a:gd name="connsiteX1" fmla="*/ 0 w 31750"/>
              <a:gd name="connsiteY1" fmla="*/ 222250 h 571500"/>
              <a:gd name="connsiteX2" fmla="*/ 31750 w 31750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" h="571500">
                <a:moveTo>
                  <a:pt x="31750" y="0"/>
                </a:moveTo>
                <a:cubicBezTo>
                  <a:pt x="15875" y="63500"/>
                  <a:pt x="0" y="127000"/>
                  <a:pt x="0" y="222250"/>
                </a:cubicBezTo>
                <a:cubicBezTo>
                  <a:pt x="0" y="317500"/>
                  <a:pt x="31750" y="571500"/>
                  <a:pt x="31750" y="571500"/>
                </a:cubicBezTo>
              </a:path>
            </a:pathLst>
          </a:custGeom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92900" y="3271440"/>
            <a:ext cx="2451100" cy="18466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00" dirty="0" err="1" smtClean="0"/>
              <a:t>Mz</a:t>
            </a:r>
            <a:r>
              <a:rPr lang="en-US" sz="1900" dirty="0" smtClean="0"/>
              <a:t> plutonic</a:t>
            </a:r>
          </a:p>
          <a:p>
            <a:r>
              <a:rPr lang="en-US" sz="1900" dirty="0" smtClean="0"/>
              <a:t>J volcanic</a:t>
            </a:r>
          </a:p>
          <a:p>
            <a:r>
              <a:rPr lang="en-US" sz="1900" dirty="0" err="1" smtClean="0"/>
              <a:t>Pz</a:t>
            </a:r>
            <a:r>
              <a:rPr lang="en-US" sz="1900" dirty="0" smtClean="0"/>
              <a:t> + </a:t>
            </a:r>
            <a:r>
              <a:rPr lang="en-US" sz="1900" dirty="0" err="1" smtClean="0"/>
              <a:t>Tr</a:t>
            </a:r>
            <a:r>
              <a:rPr lang="en-US" sz="1900" dirty="0" smtClean="0"/>
              <a:t> sedimentary</a:t>
            </a:r>
          </a:p>
          <a:p>
            <a:r>
              <a:rPr lang="en-US" sz="1900" dirty="0" smtClean="0"/>
              <a:t>Zn, </a:t>
            </a:r>
            <a:r>
              <a:rPr lang="en-US" sz="1900" dirty="0" err="1" smtClean="0"/>
              <a:t>Zj</a:t>
            </a:r>
            <a:r>
              <a:rPr lang="en-US" sz="1900" dirty="0" smtClean="0"/>
              <a:t>, &amp; Zs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err="1" smtClean="0"/>
              <a:t>Yc</a:t>
            </a:r>
            <a:r>
              <a:rPr lang="en-US" sz="1900" dirty="0" smtClean="0"/>
              <a:t> + </a:t>
            </a:r>
            <a:r>
              <a:rPr lang="en-US" sz="1900" dirty="0" err="1" smtClean="0"/>
              <a:t>Zk</a:t>
            </a:r>
            <a:r>
              <a:rPr lang="en-US" sz="1900" dirty="0" smtClean="0"/>
              <a:t>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smtClean="0"/>
              <a:t>XY basement</a:t>
            </a:r>
            <a:endParaRPr lang="en-US" sz="1900" dirty="0"/>
          </a:p>
        </p:txBody>
      </p:sp>
      <p:sp>
        <p:nvSpPr>
          <p:cNvPr id="27" name="Freeform 26"/>
          <p:cNvSpPr/>
          <p:nvPr/>
        </p:nvSpPr>
        <p:spPr>
          <a:xfrm>
            <a:off x="2867377" y="-204611"/>
            <a:ext cx="915812" cy="2593622"/>
          </a:xfrm>
          <a:custGeom>
            <a:avLst/>
            <a:gdLst>
              <a:gd name="connsiteX0" fmla="*/ 282223 w 915812"/>
              <a:gd name="connsiteY0" fmla="*/ 2592211 h 2593622"/>
              <a:gd name="connsiteX1" fmla="*/ 400756 w 915812"/>
              <a:gd name="connsiteY1" fmla="*/ 2405944 h 2593622"/>
              <a:gd name="connsiteX2" fmla="*/ 434623 w 915812"/>
              <a:gd name="connsiteY2" fmla="*/ 2278944 h 2593622"/>
              <a:gd name="connsiteX3" fmla="*/ 527756 w 915812"/>
              <a:gd name="connsiteY3" fmla="*/ 2245078 h 2593622"/>
              <a:gd name="connsiteX4" fmla="*/ 688623 w 915812"/>
              <a:gd name="connsiteY4" fmla="*/ 1914878 h 2593622"/>
              <a:gd name="connsiteX5" fmla="*/ 764823 w 915812"/>
              <a:gd name="connsiteY5" fmla="*/ 1754011 h 2593622"/>
              <a:gd name="connsiteX6" fmla="*/ 798690 w 915812"/>
              <a:gd name="connsiteY6" fmla="*/ 1627011 h 2593622"/>
              <a:gd name="connsiteX7" fmla="*/ 815623 w 915812"/>
              <a:gd name="connsiteY7" fmla="*/ 1567744 h 2593622"/>
              <a:gd name="connsiteX8" fmla="*/ 807156 w 915812"/>
              <a:gd name="connsiteY8" fmla="*/ 1432278 h 2593622"/>
              <a:gd name="connsiteX9" fmla="*/ 722490 w 915812"/>
              <a:gd name="connsiteY9" fmla="*/ 1254478 h 2593622"/>
              <a:gd name="connsiteX10" fmla="*/ 790223 w 915812"/>
              <a:gd name="connsiteY10" fmla="*/ 1220611 h 2593622"/>
              <a:gd name="connsiteX11" fmla="*/ 832556 w 915812"/>
              <a:gd name="connsiteY11" fmla="*/ 1161344 h 2593622"/>
              <a:gd name="connsiteX12" fmla="*/ 883356 w 915812"/>
              <a:gd name="connsiteY12" fmla="*/ 1034344 h 2593622"/>
              <a:gd name="connsiteX13" fmla="*/ 908756 w 915812"/>
              <a:gd name="connsiteY13" fmla="*/ 966611 h 2593622"/>
              <a:gd name="connsiteX14" fmla="*/ 891823 w 915812"/>
              <a:gd name="connsiteY14" fmla="*/ 907344 h 2593622"/>
              <a:gd name="connsiteX15" fmla="*/ 764823 w 915812"/>
              <a:gd name="connsiteY15" fmla="*/ 797278 h 2593622"/>
              <a:gd name="connsiteX16" fmla="*/ 714023 w 915812"/>
              <a:gd name="connsiteY16" fmla="*/ 729544 h 2593622"/>
              <a:gd name="connsiteX17" fmla="*/ 629356 w 915812"/>
              <a:gd name="connsiteY17" fmla="*/ 729544 h 2593622"/>
              <a:gd name="connsiteX18" fmla="*/ 595490 w 915812"/>
              <a:gd name="connsiteY18" fmla="*/ 805744 h 2593622"/>
              <a:gd name="connsiteX19" fmla="*/ 476956 w 915812"/>
              <a:gd name="connsiteY19" fmla="*/ 704144 h 2593622"/>
              <a:gd name="connsiteX20" fmla="*/ 451556 w 915812"/>
              <a:gd name="connsiteY20" fmla="*/ 644878 h 2593622"/>
              <a:gd name="connsiteX21" fmla="*/ 493890 w 915812"/>
              <a:gd name="connsiteY21" fmla="*/ 467078 h 2593622"/>
              <a:gd name="connsiteX22" fmla="*/ 502356 w 915812"/>
              <a:gd name="connsiteY22" fmla="*/ 390878 h 2593622"/>
              <a:gd name="connsiteX23" fmla="*/ 476956 w 915812"/>
              <a:gd name="connsiteY23" fmla="*/ 196144 h 2593622"/>
              <a:gd name="connsiteX24" fmla="*/ 476956 w 915812"/>
              <a:gd name="connsiteY24" fmla="*/ 18344 h 2593622"/>
              <a:gd name="connsiteX25" fmla="*/ 375356 w 915812"/>
              <a:gd name="connsiteY25" fmla="*/ 86078 h 2593622"/>
              <a:gd name="connsiteX26" fmla="*/ 400756 w 915812"/>
              <a:gd name="connsiteY26" fmla="*/ 272344 h 2593622"/>
              <a:gd name="connsiteX27" fmla="*/ 400756 w 915812"/>
              <a:gd name="connsiteY27" fmla="*/ 492478 h 2593622"/>
              <a:gd name="connsiteX28" fmla="*/ 214490 w 915812"/>
              <a:gd name="connsiteY28" fmla="*/ 484011 h 2593622"/>
              <a:gd name="connsiteX29" fmla="*/ 112890 w 915812"/>
              <a:gd name="connsiteY29" fmla="*/ 560211 h 2593622"/>
              <a:gd name="connsiteX30" fmla="*/ 180623 w 915812"/>
              <a:gd name="connsiteY30" fmla="*/ 653344 h 2593622"/>
              <a:gd name="connsiteX31" fmla="*/ 248356 w 915812"/>
              <a:gd name="connsiteY31" fmla="*/ 695678 h 2593622"/>
              <a:gd name="connsiteX32" fmla="*/ 121356 w 915812"/>
              <a:gd name="connsiteY32" fmla="*/ 738011 h 2593622"/>
              <a:gd name="connsiteX33" fmla="*/ 53623 w 915812"/>
              <a:gd name="connsiteY33" fmla="*/ 797278 h 2593622"/>
              <a:gd name="connsiteX34" fmla="*/ 79023 w 915812"/>
              <a:gd name="connsiteY34" fmla="*/ 949678 h 2593622"/>
              <a:gd name="connsiteX35" fmla="*/ 155223 w 915812"/>
              <a:gd name="connsiteY35" fmla="*/ 1051278 h 2593622"/>
              <a:gd name="connsiteX36" fmla="*/ 121356 w 915812"/>
              <a:gd name="connsiteY36" fmla="*/ 1110544 h 2593622"/>
              <a:gd name="connsiteX37" fmla="*/ 104423 w 915812"/>
              <a:gd name="connsiteY37" fmla="*/ 1161344 h 2593622"/>
              <a:gd name="connsiteX38" fmla="*/ 138290 w 915812"/>
              <a:gd name="connsiteY38" fmla="*/ 1288344 h 2593622"/>
              <a:gd name="connsiteX39" fmla="*/ 19756 w 915812"/>
              <a:gd name="connsiteY39" fmla="*/ 1398411 h 2593622"/>
              <a:gd name="connsiteX40" fmla="*/ 19756 w 915812"/>
              <a:gd name="connsiteY40" fmla="*/ 1542344 h 2593622"/>
              <a:gd name="connsiteX41" fmla="*/ 121356 w 915812"/>
              <a:gd name="connsiteY41" fmla="*/ 1728611 h 2593622"/>
              <a:gd name="connsiteX42" fmla="*/ 197556 w 915812"/>
              <a:gd name="connsiteY42" fmla="*/ 1940278 h 2593622"/>
              <a:gd name="connsiteX43" fmla="*/ 197556 w 915812"/>
              <a:gd name="connsiteY43" fmla="*/ 2101144 h 2593622"/>
              <a:gd name="connsiteX44" fmla="*/ 180623 w 915812"/>
              <a:gd name="connsiteY44" fmla="*/ 2194278 h 2593622"/>
              <a:gd name="connsiteX45" fmla="*/ 239890 w 915812"/>
              <a:gd name="connsiteY45" fmla="*/ 2397478 h 2593622"/>
              <a:gd name="connsiteX46" fmla="*/ 282223 w 915812"/>
              <a:gd name="connsiteY46" fmla="*/ 2592211 h 259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5812" h="2593622">
                <a:moveTo>
                  <a:pt x="282223" y="2592211"/>
                </a:moveTo>
                <a:cubicBezTo>
                  <a:pt x="309034" y="2593622"/>
                  <a:pt x="375356" y="2458155"/>
                  <a:pt x="400756" y="2405944"/>
                </a:cubicBezTo>
                <a:cubicBezTo>
                  <a:pt x="426156" y="2353733"/>
                  <a:pt x="413456" y="2305755"/>
                  <a:pt x="434623" y="2278944"/>
                </a:cubicBezTo>
                <a:cubicBezTo>
                  <a:pt x="455790" y="2252133"/>
                  <a:pt x="485423" y="2305756"/>
                  <a:pt x="527756" y="2245078"/>
                </a:cubicBezTo>
                <a:cubicBezTo>
                  <a:pt x="570089" y="2184400"/>
                  <a:pt x="649112" y="1996722"/>
                  <a:pt x="688623" y="1914878"/>
                </a:cubicBezTo>
                <a:cubicBezTo>
                  <a:pt x="728134" y="1833034"/>
                  <a:pt x="746479" y="1801989"/>
                  <a:pt x="764823" y="1754011"/>
                </a:cubicBezTo>
                <a:cubicBezTo>
                  <a:pt x="783167" y="1706033"/>
                  <a:pt x="790223" y="1658055"/>
                  <a:pt x="798690" y="1627011"/>
                </a:cubicBezTo>
                <a:cubicBezTo>
                  <a:pt x="807157" y="1595967"/>
                  <a:pt x="814212" y="1600199"/>
                  <a:pt x="815623" y="1567744"/>
                </a:cubicBezTo>
                <a:cubicBezTo>
                  <a:pt x="817034" y="1535289"/>
                  <a:pt x="822678" y="1484489"/>
                  <a:pt x="807156" y="1432278"/>
                </a:cubicBezTo>
                <a:cubicBezTo>
                  <a:pt x="791634" y="1380067"/>
                  <a:pt x="725312" y="1289756"/>
                  <a:pt x="722490" y="1254478"/>
                </a:cubicBezTo>
                <a:cubicBezTo>
                  <a:pt x="719668" y="1219200"/>
                  <a:pt x="771879" y="1236133"/>
                  <a:pt x="790223" y="1220611"/>
                </a:cubicBezTo>
                <a:cubicBezTo>
                  <a:pt x="808567" y="1205089"/>
                  <a:pt x="817034" y="1192388"/>
                  <a:pt x="832556" y="1161344"/>
                </a:cubicBezTo>
                <a:cubicBezTo>
                  <a:pt x="848078" y="1130300"/>
                  <a:pt x="870656" y="1066800"/>
                  <a:pt x="883356" y="1034344"/>
                </a:cubicBezTo>
                <a:cubicBezTo>
                  <a:pt x="896056" y="1001889"/>
                  <a:pt x="907345" y="987778"/>
                  <a:pt x="908756" y="966611"/>
                </a:cubicBezTo>
                <a:cubicBezTo>
                  <a:pt x="910167" y="945444"/>
                  <a:pt x="915812" y="935566"/>
                  <a:pt x="891823" y="907344"/>
                </a:cubicBezTo>
                <a:cubicBezTo>
                  <a:pt x="867834" y="879122"/>
                  <a:pt x="794456" y="826911"/>
                  <a:pt x="764823" y="797278"/>
                </a:cubicBezTo>
                <a:cubicBezTo>
                  <a:pt x="735190" y="767645"/>
                  <a:pt x="736601" y="740833"/>
                  <a:pt x="714023" y="729544"/>
                </a:cubicBezTo>
                <a:cubicBezTo>
                  <a:pt x="691445" y="718255"/>
                  <a:pt x="649111" y="716844"/>
                  <a:pt x="629356" y="729544"/>
                </a:cubicBezTo>
                <a:cubicBezTo>
                  <a:pt x="609601" y="742244"/>
                  <a:pt x="620890" y="809977"/>
                  <a:pt x="595490" y="805744"/>
                </a:cubicBezTo>
                <a:cubicBezTo>
                  <a:pt x="570090" y="801511"/>
                  <a:pt x="500945" y="730955"/>
                  <a:pt x="476956" y="704144"/>
                </a:cubicBezTo>
                <a:cubicBezTo>
                  <a:pt x="452967" y="677333"/>
                  <a:pt x="448734" y="684389"/>
                  <a:pt x="451556" y="644878"/>
                </a:cubicBezTo>
                <a:cubicBezTo>
                  <a:pt x="454378" y="605367"/>
                  <a:pt x="485423" y="509411"/>
                  <a:pt x="493890" y="467078"/>
                </a:cubicBezTo>
                <a:cubicBezTo>
                  <a:pt x="502357" y="424745"/>
                  <a:pt x="505178" y="436034"/>
                  <a:pt x="502356" y="390878"/>
                </a:cubicBezTo>
                <a:cubicBezTo>
                  <a:pt x="499534" y="345722"/>
                  <a:pt x="481189" y="258233"/>
                  <a:pt x="476956" y="196144"/>
                </a:cubicBezTo>
                <a:cubicBezTo>
                  <a:pt x="472723" y="134055"/>
                  <a:pt x="493889" y="36688"/>
                  <a:pt x="476956" y="18344"/>
                </a:cubicBezTo>
                <a:cubicBezTo>
                  <a:pt x="460023" y="0"/>
                  <a:pt x="388056" y="43745"/>
                  <a:pt x="375356" y="86078"/>
                </a:cubicBezTo>
                <a:cubicBezTo>
                  <a:pt x="362656" y="128411"/>
                  <a:pt x="396523" y="204611"/>
                  <a:pt x="400756" y="272344"/>
                </a:cubicBezTo>
                <a:cubicBezTo>
                  <a:pt x="404989" y="340077"/>
                  <a:pt x="431800" y="457200"/>
                  <a:pt x="400756" y="492478"/>
                </a:cubicBezTo>
                <a:cubicBezTo>
                  <a:pt x="369712" y="527756"/>
                  <a:pt x="262468" y="472722"/>
                  <a:pt x="214490" y="484011"/>
                </a:cubicBezTo>
                <a:cubicBezTo>
                  <a:pt x="166512" y="495300"/>
                  <a:pt x="118535" y="531989"/>
                  <a:pt x="112890" y="560211"/>
                </a:cubicBezTo>
                <a:cubicBezTo>
                  <a:pt x="107246" y="588433"/>
                  <a:pt x="158045" y="630766"/>
                  <a:pt x="180623" y="653344"/>
                </a:cubicBezTo>
                <a:cubicBezTo>
                  <a:pt x="203201" y="675922"/>
                  <a:pt x="258234" y="681567"/>
                  <a:pt x="248356" y="695678"/>
                </a:cubicBezTo>
                <a:cubicBezTo>
                  <a:pt x="238478" y="709789"/>
                  <a:pt x="153811" y="721078"/>
                  <a:pt x="121356" y="738011"/>
                </a:cubicBezTo>
                <a:cubicBezTo>
                  <a:pt x="88901" y="754944"/>
                  <a:pt x="60678" y="762000"/>
                  <a:pt x="53623" y="797278"/>
                </a:cubicBezTo>
                <a:cubicBezTo>
                  <a:pt x="46568" y="832556"/>
                  <a:pt x="62090" y="907345"/>
                  <a:pt x="79023" y="949678"/>
                </a:cubicBezTo>
                <a:cubicBezTo>
                  <a:pt x="95956" y="992011"/>
                  <a:pt x="148168" y="1024467"/>
                  <a:pt x="155223" y="1051278"/>
                </a:cubicBezTo>
                <a:cubicBezTo>
                  <a:pt x="162278" y="1078089"/>
                  <a:pt x="129823" y="1092200"/>
                  <a:pt x="121356" y="1110544"/>
                </a:cubicBezTo>
                <a:cubicBezTo>
                  <a:pt x="112889" y="1128888"/>
                  <a:pt x="101601" y="1131711"/>
                  <a:pt x="104423" y="1161344"/>
                </a:cubicBezTo>
                <a:cubicBezTo>
                  <a:pt x="107245" y="1190977"/>
                  <a:pt x="152401" y="1248833"/>
                  <a:pt x="138290" y="1288344"/>
                </a:cubicBezTo>
                <a:cubicBezTo>
                  <a:pt x="124179" y="1327855"/>
                  <a:pt x="39512" y="1356078"/>
                  <a:pt x="19756" y="1398411"/>
                </a:cubicBezTo>
                <a:cubicBezTo>
                  <a:pt x="0" y="1440744"/>
                  <a:pt x="2823" y="1487311"/>
                  <a:pt x="19756" y="1542344"/>
                </a:cubicBezTo>
                <a:cubicBezTo>
                  <a:pt x="36689" y="1597377"/>
                  <a:pt x="91723" y="1662289"/>
                  <a:pt x="121356" y="1728611"/>
                </a:cubicBezTo>
                <a:cubicBezTo>
                  <a:pt x="150989" y="1794933"/>
                  <a:pt x="184856" y="1878189"/>
                  <a:pt x="197556" y="1940278"/>
                </a:cubicBezTo>
                <a:cubicBezTo>
                  <a:pt x="210256" y="2002367"/>
                  <a:pt x="200378" y="2058811"/>
                  <a:pt x="197556" y="2101144"/>
                </a:cubicBezTo>
                <a:cubicBezTo>
                  <a:pt x="194734" y="2143477"/>
                  <a:pt x="173567" y="2144889"/>
                  <a:pt x="180623" y="2194278"/>
                </a:cubicBezTo>
                <a:cubicBezTo>
                  <a:pt x="187679" y="2243667"/>
                  <a:pt x="221546" y="2336800"/>
                  <a:pt x="239890" y="2397478"/>
                </a:cubicBezTo>
                <a:cubicBezTo>
                  <a:pt x="258234" y="2458156"/>
                  <a:pt x="255412" y="2590800"/>
                  <a:pt x="282223" y="2592211"/>
                </a:cubicBezTo>
                <a:close/>
              </a:path>
            </a:pathLst>
          </a:custGeom>
          <a:solidFill>
            <a:schemeClr val="bg1">
              <a:lumMod val="75000"/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79"/>
            <a:ext cx="2616200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-Crescent Mines</a:t>
            </a:r>
            <a:endParaRPr lang="en-US" sz="36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173990" y="1035050"/>
            <a:ext cx="3928110" cy="2373392"/>
            <a:chOff x="173990" y="1035050"/>
            <a:chExt cx="3928110" cy="2373392"/>
          </a:xfrm>
        </p:grpSpPr>
        <p:pic>
          <p:nvPicPr>
            <p:cNvPr id="28" name="Picture 27" descr="BVFfron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173990" y="1035050"/>
              <a:ext cx="3928110" cy="20040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57200" y="3039110"/>
              <a:ext cx="1881081" cy="369332"/>
            </a:xfrm>
            <a:prstGeom prst="rect">
              <a:avLst/>
            </a:prstGeom>
            <a:solidFill>
              <a:srgbClr val="00E7E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BVF fault &amp; striae</a:t>
              </a:r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 rot="20666848">
              <a:off x="647531" y="2024514"/>
              <a:ext cx="576489" cy="68196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8000" contrast="10000"/>
          </a:blip>
          <a:srcRect t="13889" b="111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403600" cy="626417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3600" dirty="0" smtClean="0"/>
              <a:t>Crescent Mine</a:t>
            </a:r>
            <a:endParaRPr lang="en-US" sz="36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38835" y="1026583"/>
            <a:ext cx="456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err="1" smtClean="0"/>
              <a:t>Cb</a:t>
            </a:r>
            <a:endParaRPr lang="en-US" altLang="en-US" sz="2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466805" y="1212910"/>
            <a:ext cx="4686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err="1" smtClean="0"/>
              <a:t>Zk</a:t>
            </a:r>
            <a:endParaRPr lang="en-US" altLang="en-US" sz="20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502702" y="1613020"/>
            <a:ext cx="4686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err="1" smtClean="0"/>
              <a:t>Yc</a:t>
            </a:r>
            <a:endParaRPr lang="en-US" altLang="en-US" sz="20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979953" y="857250"/>
            <a:ext cx="5448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smtClean="0"/>
              <a:t>Zn</a:t>
            </a:r>
            <a:endParaRPr lang="en-US" alt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571537" y="2209680"/>
            <a:ext cx="4298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smtClean="0"/>
              <a:t>Cc</a:t>
            </a:r>
            <a:endParaRPr lang="en-US" altLang="en-US" sz="20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226653" y="2129075"/>
            <a:ext cx="422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err="1" smtClean="0"/>
              <a:t>Cz</a:t>
            </a:r>
            <a:endParaRPr lang="en-US" altLang="en-US" sz="20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303702" y="2609790"/>
            <a:ext cx="4686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err="1" smtClean="0"/>
              <a:t>Zk</a:t>
            </a:r>
            <a:endParaRPr lang="en-US" altLang="en-US" sz="2000" dirty="0"/>
          </a:p>
        </p:txBody>
      </p:sp>
      <p:sp>
        <p:nvSpPr>
          <p:cNvPr id="15" name="Freeform 14"/>
          <p:cNvSpPr/>
          <p:nvPr/>
        </p:nvSpPr>
        <p:spPr>
          <a:xfrm>
            <a:off x="3651250" y="1206500"/>
            <a:ext cx="5441950" cy="1574800"/>
          </a:xfrm>
          <a:custGeom>
            <a:avLst/>
            <a:gdLst>
              <a:gd name="connsiteX0" fmla="*/ 0 w 1910292"/>
              <a:gd name="connsiteY0" fmla="*/ 0 h 1047750"/>
              <a:gd name="connsiteX1" fmla="*/ 158750 w 1910292"/>
              <a:gd name="connsiteY1" fmla="*/ 184150 h 1047750"/>
              <a:gd name="connsiteX2" fmla="*/ 260350 w 1910292"/>
              <a:gd name="connsiteY2" fmla="*/ 292100 h 1047750"/>
              <a:gd name="connsiteX3" fmla="*/ 457200 w 1910292"/>
              <a:gd name="connsiteY3" fmla="*/ 292100 h 1047750"/>
              <a:gd name="connsiteX4" fmla="*/ 673100 w 1910292"/>
              <a:gd name="connsiteY4" fmla="*/ 400050 h 1047750"/>
              <a:gd name="connsiteX5" fmla="*/ 965200 w 1910292"/>
              <a:gd name="connsiteY5" fmla="*/ 590550 h 1047750"/>
              <a:gd name="connsiteX6" fmla="*/ 1460500 w 1910292"/>
              <a:gd name="connsiteY6" fmla="*/ 850900 h 1047750"/>
              <a:gd name="connsiteX7" fmla="*/ 1733550 w 1910292"/>
              <a:gd name="connsiteY7" fmla="*/ 1047750 h 1047750"/>
              <a:gd name="connsiteX0" fmla="*/ 0 w 5138582"/>
              <a:gd name="connsiteY0" fmla="*/ 0 h 1674167"/>
              <a:gd name="connsiteX1" fmla="*/ 158750 w 5138582"/>
              <a:gd name="connsiteY1" fmla="*/ 184150 h 1674167"/>
              <a:gd name="connsiteX2" fmla="*/ 260350 w 5138582"/>
              <a:gd name="connsiteY2" fmla="*/ 292100 h 1674167"/>
              <a:gd name="connsiteX3" fmla="*/ 457200 w 5138582"/>
              <a:gd name="connsiteY3" fmla="*/ 292100 h 1674167"/>
              <a:gd name="connsiteX4" fmla="*/ 673100 w 5138582"/>
              <a:gd name="connsiteY4" fmla="*/ 400050 h 1674167"/>
              <a:gd name="connsiteX5" fmla="*/ 965200 w 5138582"/>
              <a:gd name="connsiteY5" fmla="*/ 590550 h 1674167"/>
              <a:gd name="connsiteX6" fmla="*/ 1460500 w 5138582"/>
              <a:gd name="connsiteY6" fmla="*/ 850900 h 1674167"/>
              <a:gd name="connsiteX7" fmla="*/ 4961840 w 5138582"/>
              <a:gd name="connsiteY7" fmla="*/ 1674167 h 1674167"/>
              <a:gd name="connsiteX0" fmla="*/ 0 w 5595782"/>
              <a:gd name="connsiteY0" fmla="*/ 0 h 1593850"/>
              <a:gd name="connsiteX1" fmla="*/ 158750 w 5595782"/>
              <a:gd name="connsiteY1" fmla="*/ 184150 h 1593850"/>
              <a:gd name="connsiteX2" fmla="*/ 260350 w 5595782"/>
              <a:gd name="connsiteY2" fmla="*/ 292100 h 1593850"/>
              <a:gd name="connsiteX3" fmla="*/ 457200 w 5595782"/>
              <a:gd name="connsiteY3" fmla="*/ 292100 h 1593850"/>
              <a:gd name="connsiteX4" fmla="*/ 673100 w 5595782"/>
              <a:gd name="connsiteY4" fmla="*/ 400050 h 1593850"/>
              <a:gd name="connsiteX5" fmla="*/ 965200 w 5595782"/>
              <a:gd name="connsiteY5" fmla="*/ 590550 h 1593850"/>
              <a:gd name="connsiteX6" fmla="*/ 1460500 w 5595782"/>
              <a:gd name="connsiteY6" fmla="*/ 850900 h 1593850"/>
              <a:gd name="connsiteX7" fmla="*/ 5419040 w 5595782"/>
              <a:gd name="connsiteY7" fmla="*/ 1593850 h 1593850"/>
              <a:gd name="connsiteX0" fmla="*/ 0 w 4992532"/>
              <a:gd name="connsiteY0" fmla="*/ 0 h 1924050"/>
              <a:gd name="connsiteX1" fmla="*/ 158750 w 4992532"/>
              <a:gd name="connsiteY1" fmla="*/ 184150 h 1924050"/>
              <a:gd name="connsiteX2" fmla="*/ 260350 w 4992532"/>
              <a:gd name="connsiteY2" fmla="*/ 292100 h 1924050"/>
              <a:gd name="connsiteX3" fmla="*/ 457200 w 4992532"/>
              <a:gd name="connsiteY3" fmla="*/ 292100 h 1924050"/>
              <a:gd name="connsiteX4" fmla="*/ 673100 w 4992532"/>
              <a:gd name="connsiteY4" fmla="*/ 400050 h 1924050"/>
              <a:gd name="connsiteX5" fmla="*/ 965200 w 4992532"/>
              <a:gd name="connsiteY5" fmla="*/ 590550 h 1924050"/>
              <a:gd name="connsiteX6" fmla="*/ 1460500 w 4992532"/>
              <a:gd name="connsiteY6" fmla="*/ 850900 h 1924050"/>
              <a:gd name="connsiteX7" fmla="*/ 4815790 w 4992532"/>
              <a:gd name="connsiteY7" fmla="*/ 1924050 h 1924050"/>
              <a:gd name="connsiteX0" fmla="*/ 0 w 4815790"/>
              <a:gd name="connsiteY0" fmla="*/ 0 h 1924050"/>
              <a:gd name="connsiteX1" fmla="*/ 158750 w 4815790"/>
              <a:gd name="connsiteY1" fmla="*/ 184150 h 1924050"/>
              <a:gd name="connsiteX2" fmla="*/ 260350 w 4815790"/>
              <a:gd name="connsiteY2" fmla="*/ 292100 h 1924050"/>
              <a:gd name="connsiteX3" fmla="*/ 457200 w 4815790"/>
              <a:gd name="connsiteY3" fmla="*/ 292100 h 1924050"/>
              <a:gd name="connsiteX4" fmla="*/ 673100 w 4815790"/>
              <a:gd name="connsiteY4" fmla="*/ 400050 h 1924050"/>
              <a:gd name="connsiteX5" fmla="*/ 965200 w 4815790"/>
              <a:gd name="connsiteY5" fmla="*/ 590550 h 1924050"/>
              <a:gd name="connsiteX6" fmla="*/ 1460500 w 4815790"/>
              <a:gd name="connsiteY6" fmla="*/ 850900 h 1924050"/>
              <a:gd name="connsiteX7" fmla="*/ 4815790 w 4815790"/>
              <a:gd name="connsiteY7" fmla="*/ 1924050 h 192405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5441950 w 5441950"/>
              <a:gd name="connsiteY7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4286250 w 5441950"/>
              <a:gd name="connsiteY7" fmla="*/ 1339850 h 1574800"/>
              <a:gd name="connsiteX8" fmla="*/ 5441950 w 5441950"/>
              <a:gd name="connsiteY8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4286250 w 5441950"/>
              <a:gd name="connsiteY7" fmla="*/ 1339850 h 1574800"/>
              <a:gd name="connsiteX8" fmla="*/ 4749800 w 5441950"/>
              <a:gd name="connsiteY8" fmla="*/ 1339850 h 1574800"/>
              <a:gd name="connsiteX9" fmla="*/ 5441950 w 5441950"/>
              <a:gd name="connsiteY9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4286250 w 5441950"/>
              <a:gd name="connsiteY7" fmla="*/ 1339850 h 1574800"/>
              <a:gd name="connsiteX8" fmla="*/ 4749800 w 5441950"/>
              <a:gd name="connsiteY8" fmla="*/ 1339850 h 1574800"/>
              <a:gd name="connsiteX9" fmla="*/ 5441950 w 5441950"/>
              <a:gd name="connsiteY9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4286250 w 5441950"/>
              <a:gd name="connsiteY7" fmla="*/ 1339850 h 1574800"/>
              <a:gd name="connsiteX8" fmla="*/ 4749800 w 5441950"/>
              <a:gd name="connsiteY8" fmla="*/ 1339850 h 1574800"/>
              <a:gd name="connsiteX9" fmla="*/ 5441950 w 5441950"/>
              <a:gd name="connsiteY9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4032250 w 5441950"/>
              <a:gd name="connsiteY7" fmla="*/ 1433215 h 1574800"/>
              <a:gd name="connsiteX8" fmla="*/ 4749800 w 5441950"/>
              <a:gd name="connsiteY8" fmla="*/ 1339850 h 1574800"/>
              <a:gd name="connsiteX9" fmla="*/ 5441950 w 5441950"/>
              <a:gd name="connsiteY9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882900 w 5441950"/>
              <a:gd name="connsiteY7" fmla="*/ 1193800 h 1574800"/>
              <a:gd name="connsiteX8" fmla="*/ 4032250 w 5441950"/>
              <a:gd name="connsiteY8" fmla="*/ 1433215 h 1574800"/>
              <a:gd name="connsiteX9" fmla="*/ 4749800 w 5441950"/>
              <a:gd name="connsiteY9" fmla="*/ 1339850 h 1574800"/>
              <a:gd name="connsiteX10" fmla="*/ 5441950 w 5441950"/>
              <a:gd name="connsiteY10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882900 w 5441950"/>
              <a:gd name="connsiteY7" fmla="*/ 1193800 h 1574800"/>
              <a:gd name="connsiteX8" fmla="*/ 2901950 w 5441950"/>
              <a:gd name="connsiteY8" fmla="*/ 1428750 h 1574800"/>
              <a:gd name="connsiteX9" fmla="*/ 4032250 w 5441950"/>
              <a:gd name="connsiteY9" fmla="*/ 1433215 h 1574800"/>
              <a:gd name="connsiteX10" fmla="*/ 4749800 w 5441950"/>
              <a:gd name="connsiteY10" fmla="*/ 1339850 h 1574800"/>
              <a:gd name="connsiteX11" fmla="*/ 5441950 w 5441950"/>
              <a:gd name="connsiteY11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419350 w 5441950"/>
              <a:gd name="connsiteY7" fmla="*/ 1193800 h 1574800"/>
              <a:gd name="connsiteX8" fmla="*/ 2901950 w 5441950"/>
              <a:gd name="connsiteY8" fmla="*/ 1428750 h 1574800"/>
              <a:gd name="connsiteX9" fmla="*/ 4032250 w 5441950"/>
              <a:gd name="connsiteY9" fmla="*/ 1433215 h 1574800"/>
              <a:gd name="connsiteX10" fmla="*/ 4749800 w 5441950"/>
              <a:gd name="connsiteY10" fmla="*/ 1339850 h 1574800"/>
              <a:gd name="connsiteX11" fmla="*/ 5441950 w 5441950"/>
              <a:gd name="connsiteY11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1936750 w 5441950"/>
              <a:gd name="connsiteY7" fmla="*/ 1028700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4032250 w 5441950"/>
              <a:gd name="connsiteY10" fmla="*/ 1433215 h 1574800"/>
              <a:gd name="connsiteX11" fmla="*/ 4749800 w 5441950"/>
              <a:gd name="connsiteY11" fmla="*/ 1339850 h 1574800"/>
              <a:gd name="connsiteX12" fmla="*/ 5441950 w 5441950"/>
              <a:gd name="connsiteY12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1936750 w 5441950"/>
              <a:gd name="connsiteY7" fmla="*/ 1028700 h 1574800"/>
              <a:gd name="connsiteX8" fmla="*/ 2057400 w 5441950"/>
              <a:gd name="connsiteY8" fmla="*/ 128270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4032250 w 5441950"/>
              <a:gd name="connsiteY11" fmla="*/ 1433215 h 1574800"/>
              <a:gd name="connsiteX12" fmla="*/ 47498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282700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4032250 w 5441950"/>
              <a:gd name="connsiteY10" fmla="*/ 1433215 h 1574800"/>
              <a:gd name="connsiteX11" fmla="*/ 4749800 w 5441950"/>
              <a:gd name="connsiteY11" fmla="*/ 1339850 h 1574800"/>
              <a:gd name="connsiteX12" fmla="*/ 5441950 w 5441950"/>
              <a:gd name="connsiteY12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282700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162300 w 5441950"/>
              <a:gd name="connsiteY10" fmla="*/ 1447800 h 1574800"/>
              <a:gd name="connsiteX11" fmla="*/ 4032250 w 5441950"/>
              <a:gd name="connsiteY11" fmla="*/ 1433215 h 1574800"/>
              <a:gd name="connsiteX12" fmla="*/ 47498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282700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7498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282700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7498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363477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7498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363477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7498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363477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419350 w 5441950"/>
              <a:gd name="connsiteY8" fmla="*/ 1193800 h 1574800"/>
              <a:gd name="connsiteX9" fmla="*/ 2901950 w 5441950"/>
              <a:gd name="connsiteY9" fmla="*/ 1428750 h 1574800"/>
              <a:gd name="connsiteX10" fmla="*/ 3327400 w 5441950"/>
              <a:gd name="connsiteY10" fmla="*/ 1358960 h 1574800"/>
              <a:gd name="connsiteX11" fmla="*/ 4032250 w 5441950"/>
              <a:gd name="connsiteY11" fmla="*/ 1433215 h 1574800"/>
              <a:gd name="connsiteX12" fmla="*/ 4648200 w 5441950"/>
              <a:gd name="connsiteY12" fmla="*/ 1339850 h 1574800"/>
              <a:gd name="connsiteX13" fmla="*/ 5441950 w 5441950"/>
              <a:gd name="connsiteY13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15265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15265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15265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15265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15265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15265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428750 h 1574800"/>
              <a:gd name="connsiteX11" fmla="*/ 2901950 w 5441950"/>
              <a:gd name="connsiteY11" fmla="*/ 1507025 h 1574800"/>
              <a:gd name="connsiteX12" fmla="*/ 3327400 w 5441950"/>
              <a:gd name="connsiteY12" fmla="*/ 1358960 h 1574800"/>
              <a:gd name="connsiteX13" fmla="*/ 4032250 w 5441950"/>
              <a:gd name="connsiteY13" fmla="*/ 1433215 h 1574800"/>
              <a:gd name="connsiteX14" fmla="*/ 4648200 w 5441950"/>
              <a:gd name="connsiteY14" fmla="*/ 1339850 h 1574800"/>
              <a:gd name="connsiteX15" fmla="*/ 5441950 w 5441950"/>
              <a:gd name="connsiteY15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901950 w 5441950"/>
              <a:gd name="connsiteY10" fmla="*/ 1507025 h 1574800"/>
              <a:gd name="connsiteX11" fmla="*/ 3327400 w 5441950"/>
              <a:gd name="connsiteY11" fmla="*/ 1358960 h 1574800"/>
              <a:gd name="connsiteX12" fmla="*/ 4032250 w 5441950"/>
              <a:gd name="connsiteY12" fmla="*/ 1433215 h 1574800"/>
              <a:gd name="connsiteX13" fmla="*/ 4648200 w 5441950"/>
              <a:gd name="connsiteY13" fmla="*/ 1339850 h 1574800"/>
              <a:gd name="connsiteX14" fmla="*/ 5441950 w 5441950"/>
              <a:gd name="connsiteY14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730500 w 5441950"/>
              <a:gd name="connsiteY10" fmla="*/ 1422400 h 1574800"/>
              <a:gd name="connsiteX11" fmla="*/ 2901950 w 5441950"/>
              <a:gd name="connsiteY11" fmla="*/ 1507025 h 1574800"/>
              <a:gd name="connsiteX12" fmla="*/ 3327400 w 5441950"/>
              <a:gd name="connsiteY12" fmla="*/ 1358960 h 1574800"/>
              <a:gd name="connsiteX13" fmla="*/ 4032250 w 5441950"/>
              <a:gd name="connsiteY13" fmla="*/ 1433215 h 1574800"/>
              <a:gd name="connsiteX14" fmla="*/ 4648200 w 5441950"/>
              <a:gd name="connsiteY14" fmla="*/ 1339850 h 1574800"/>
              <a:gd name="connsiteX15" fmla="*/ 5441950 w 5441950"/>
              <a:gd name="connsiteY15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807902 w 5441950"/>
              <a:gd name="connsiteY10" fmla="*/ 1422400 h 1574800"/>
              <a:gd name="connsiteX11" fmla="*/ 2901950 w 5441950"/>
              <a:gd name="connsiteY11" fmla="*/ 1507025 h 1574800"/>
              <a:gd name="connsiteX12" fmla="*/ 3327400 w 5441950"/>
              <a:gd name="connsiteY12" fmla="*/ 1358960 h 1574800"/>
              <a:gd name="connsiteX13" fmla="*/ 4032250 w 5441950"/>
              <a:gd name="connsiteY13" fmla="*/ 1433215 h 1574800"/>
              <a:gd name="connsiteX14" fmla="*/ 4648200 w 5441950"/>
              <a:gd name="connsiteY14" fmla="*/ 1339850 h 1574800"/>
              <a:gd name="connsiteX15" fmla="*/ 5441950 w 5441950"/>
              <a:gd name="connsiteY15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807902 w 5441950"/>
              <a:gd name="connsiteY10" fmla="*/ 1422400 h 1574800"/>
              <a:gd name="connsiteX11" fmla="*/ 2901950 w 5441950"/>
              <a:gd name="connsiteY11" fmla="*/ 1507025 h 1574800"/>
              <a:gd name="connsiteX12" fmla="*/ 3054350 w 5441950"/>
              <a:gd name="connsiteY12" fmla="*/ 1435100 h 1574800"/>
              <a:gd name="connsiteX13" fmla="*/ 3327400 w 5441950"/>
              <a:gd name="connsiteY13" fmla="*/ 1358960 h 1574800"/>
              <a:gd name="connsiteX14" fmla="*/ 4032250 w 5441950"/>
              <a:gd name="connsiteY14" fmla="*/ 1433215 h 1574800"/>
              <a:gd name="connsiteX15" fmla="*/ 4648200 w 5441950"/>
              <a:gd name="connsiteY15" fmla="*/ 1339850 h 1574800"/>
              <a:gd name="connsiteX16" fmla="*/ 5441950 w 5441950"/>
              <a:gd name="connsiteY16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807902 w 5441950"/>
              <a:gd name="connsiteY10" fmla="*/ 1422400 h 1574800"/>
              <a:gd name="connsiteX11" fmla="*/ 2901950 w 5441950"/>
              <a:gd name="connsiteY11" fmla="*/ 1507025 h 1574800"/>
              <a:gd name="connsiteX12" fmla="*/ 3054350 w 5441950"/>
              <a:gd name="connsiteY12" fmla="*/ 1435100 h 1574800"/>
              <a:gd name="connsiteX13" fmla="*/ 3327400 w 5441950"/>
              <a:gd name="connsiteY13" fmla="*/ 1358960 h 1574800"/>
              <a:gd name="connsiteX14" fmla="*/ 4032250 w 5441950"/>
              <a:gd name="connsiteY14" fmla="*/ 1433215 h 1574800"/>
              <a:gd name="connsiteX15" fmla="*/ 4648200 w 5441950"/>
              <a:gd name="connsiteY15" fmla="*/ 1339850 h 1574800"/>
              <a:gd name="connsiteX16" fmla="*/ 5441950 w 5441950"/>
              <a:gd name="connsiteY16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807902 w 5441950"/>
              <a:gd name="connsiteY10" fmla="*/ 1422400 h 1574800"/>
              <a:gd name="connsiteX11" fmla="*/ 2901950 w 5441950"/>
              <a:gd name="connsiteY11" fmla="*/ 1507025 h 1574800"/>
              <a:gd name="connsiteX12" fmla="*/ 3054350 w 5441950"/>
              <a:gd name="connsiteY12" fmla="*/ 1435100 h 1574800"/>
              <a:gd name="connsiteX13" fmla="*/ 3327400 w 5441950"/>
              <a:gd name="connsiteY13" fmla="*/ 1358960 h 1574800"/>
              <a:gd name="connsiteX14" fmla="*/ 4032250 w 5441950"/>
              <a:gd name="connsiteY14" fmla="*/ 1433215 h 1574800"/>
              <a:gd name="connsiteX15" fmla="*/ 4648200 w 5441950"/>
              <a:gd name="connsiteY15" fmla="*/ 1339850 h 1574800"/>
              <a:gd name="connsiteX16" fmla="*/ 5441950 w 5441950"/>
              <a:gd name="connsiteY16" fmla="*/ 1574800 h 1574800"/>
              <a:gd name="connsiteX0" fmla="*/ 0 w 5441950"/>
              <a:gd name="connsiteY0" fmla="*/ 0 h 1574800"/>
              <a:gd name="connsiteX1" fmla="*/ 158750 w 5441950"/>
              <a:gd name="connsiteY1" fmla="*/ 184150 h 1574800"/>
              <a:gd name="connsiteX2" fmla="*/ 260350 w 5441950"/>
              <a:gd name="connsiteY2" fmla="*/ 292100 h 1574800"/>
              <a:gd name="connsiteX3" fmla="*/ 457200 w 5441950"/>
              <a:gd name="connsiteY3" fmla="*/ 292100 h 1574800"/>
              <a:gd name="connsiteX4" fmla="*/ 673100 w 5441950"/>
              <a:gd name="connsiteY4" fmla="*/ 400050 h 1574800"/>
              <a:gd name="connsiteX5" fmla="*/ 965200 w 5441950"/>
              <a:gd name="connsiteY5" fmla="*/ 590550 h 1574800"/>
              <a:gd name="connsiteX6" fmla="*/ 1460500 w 5441950"/>
              <a:gd name="connsiteY6" fmla="*/ 850900 h 1574800"/>
              <a:gd name="connsiteX7" fmla="*/ 2057400 w 5441950"/>
              <a:gd name="connsiteY7" fmla="*/ 1456842 h 1574800"/>
              <a:gd name="connsiteX8" fmla="*/ 2235200 w 5441950"/>
              <a:gd name="connsiteY8" fmla="*/ 1390650 h 1574800"/>
              <a:gd name="connsiteX9" fmla="*/ 2419350 w 5441950"/>
              <a:gd name="connsiteY9" fmla="*/ 1193800 h 1574800"/>
              <a:gd name="connsiteX10" fmla="*/ 2807902 w 5441950"/>
              <a:gd name="connsiteY10" fmla="*/ 1422400 h 1574800"/>
              <a:gd name="connsiteX11" fmla="*/ 2901950 w 5441950"/>
              <a:gd name="connsiteY11" fmla="*/ 1507025 h 1574800"/>
              <a:gd name="connsiteX12" fmla="*/ 3054350 w 5441950"/>
              <a:gd name="connsiteY12" fmla="*/ 1435100 h 1574800"/>
              <a:gd name="connsiteX13" fmla="*/ 3327400 w 5441950"/>
              <a:gd name="connsiteY13" fmla="*/ 1358960 h 1574800"/>
              <a:gd name="connsiteX14" fmla="*/ 4032250 w 5441950"/>
              <a:gd name="connsiteY14" fmla="*/ 1433215 h 1574800"/>
              <a:gd name="connsiteX15" fmla="*/ 4648200 w 5441950"/>
              <a:gd name="connsiteY15" fmla="*/ 1339850 h 1574800"/>
              <a:gd name="connsiteX16" fmla="*/ 5441950 w 5441950"/>
              <a:gd name="connsiteY16" fmla="*/ 157480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41950" h="1574800">
                <a:moveTo>
                  <a:pt x="0" y="0"/>
                </a:moveTo>
                <a:cubicBezTo>
                  <a:pt x="57679" y="67733"/>
                  <a:pt x="115358" y="135467"/>
                  <a:pt x="158750" y="184150"/>
                </a:cubicBezTo>
                <a:cubicBezTo>
                  <a:pt x="202142" y="232833"/>
                  <a:pt x="210608" y="274108"/>
                  <a:pt x="260350" y="292100"/>
                </a:cubicBezTo>
                <a:cubicBezTo>
                  <a:pt x="310092" y="310092"/>
                  <a:pt x="388408" y="274108"/>
                  <a:pt x="457200" y="292100"/>
                </a:cubicBezTo>
                <a:cubicBezTo>
                  <a:pt x="525992" y="310092"/>
                  <a:pt x="588433" y="350308"/>
                  <a:pt x="673100" y="400050"/>
                </a:cubicBezTo>
                <a:cubicBezTo>
                  <a:pt x="757767" y="449792"/>
                  <a:pt x="833967" y="515408"/>
                  <a:pt x="965200" y="590550"/>
                </a:cubicBezTo>
                <a:cubicBezTo>
                  <a:pt x="1096433" y="665692"/>
                  <a:pt x="1278467" y="706518"/>
                  <a:pt x="1460500" y="850900"/>
                </a:cubicBezTo>
                <a:cubicBezTo>
                  <a:pt x="1642533" y="995282"/>
                  <a:pt x="1928283" y="1366884"/>
                  <a:pt x="2057400" y="1456842"/>
                </a:cubicBezTo>
                <a:cubicBezTo>
                  <a:pt x="2186517" y="1546800"/>
                  <a:pt x="2174875" y="1434490"/>
                  <a:pt x="2235200" y="1390650"/>
                </a:cubicBezTo>
                <a:cubicBezTo>
                  <a:pt x="2295525" y="1346810"/>
                  <a:pt x="2323900" y="1188508"/>
                  <a:pt x="2419350" y="1193800"/>
                </a:cubicBezTo>
                <a:cubicBezTo>
                  <a:pt x="2514800" y="1199092"/>
                  <a:pt x="2727469" y="1370196"/>
                  <a:pt x="2807902" y="1422400"/>
                </a:cubicBezTo>
                <a:cubicBezTo>
                  <a:pt x="2888335" y="1474604"/>
                  <a:pt x="2829125" y="1441861"/>
                  <a:pt x="2901950" y="1507025"/>
                </a:cubicBezTo>
                <a:cubicBezTo>
                  <a:pt x="2974775" y="1455557"/>
                  <a:pt x="2983442" y="1459777"/>
                  <a:pt x="3054350" y="1435100"/>
                </a:cubicBezTo>
                <a:cubicBezTo>
                  <a:pt x="3125258" y="1410423"/>
                  <a:pt x="3164417" y="1359274"/>
                  <a:pt x="3327400" y="1358960"/>
                </a:cubicBezTo>
                <a:cubicBezTo>
                  <a:pt x="3490383" y="1358646"/>
                  <a:pt x="3812117" y="1436400"/>
                  <a:pt x="4032250" y="1433215"/>
                </a:cubicBezTo>
                <a:cubicBezTo>
                  <a:pt x="4252383" y="1430030"/>
                  <a:pt x="4442883" y="1337019"/>
                  <a:pt x="4648200" y="1339850"/>
                </a:cubicBezTo>
                <a:cubicBezTo>
                  <a:pt x="4923367" y="1386477"/>
                  <a:pt x="5211233" y="1496483"/>
                  <a:pt x="5441950" y="1574800"/>
                </a:cubicBezTo>
              </a:path>
            </a:pathLst>
          </a:cu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29887" y="1916208"/>
            <a:ext cx="4298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smtClean="0"/>
              <a:t>Cc</a:t>
            </a:r>
            <a:endParaRPr lang="en-US" altLang="en-US" sz="2000" dirty="0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829300" y="2581245"/>
            <a:ext cx="4686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en-US" sz="2000" dirty="0" err="1" smtClean="0"/>
              <a:t>Zk</a:t>
            </a:r>
            <a:endParaRPr lang="en-US" altLang="en-US" sz="20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061652" y="1516098"/>
            <a:ext cx="1849180" cy="1565597"/>
            <a:chOff x="1061652" y="1516098"/>
            <a:chExt cx="1849180" cy="1565597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442134" y="2655960"/>
              <a:ext cx="4686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en-US" sz="2000" dirty="0" err="1" smtClean="0"/>
                <a:t>Zk</a:t>
              </a:r>
              <a:endParaRPr lang="en-US" altLang="en-US" sz="2000" dirty="0"/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1061652" y="2681585"/>
              <a:ext cx="4686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en-US" sz="2000" dirty="0" err="1" smtClean="0"/>
                <a:t>Zk</a:t>
              </a:r>
              <a:endParaRPr lang="en-US" altLang="en-US" sz="2000" dirty="0"/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1360102" y="1516098"/>
              <a:ext cx="4686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en-US" sz="2000" dirty="0" err="1" smtClean="0"/>
                <a:t>Yc</a:t>
              </a:r>
              <a:endParaRPr lang="en-US" altLang="en-US" sz="20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30350" y="1402292"/>
            <a:ext cx="7223225" cy="1645708"/>
            <a:chOff x="1530350" y="1402292"/>
            <a:chExt cx="7223225" cy="1645708"/>
          </a:xfrm>
        </p:grpSpPr>
        <p:sp>
          <p:nvSpPr>
            <p:cNvPr id="20" name="Isosceles Triangle 19"/>
            <p:cNvSpPr/>
            <p:nvPr/>
          </p:nvSpPr>
          <p:spPr>
            <a:xfrm rot="13397652">
              <a:off x="4420262" y="2890723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14295091">
              <a:off x="1833224" y="1913827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6200000">
              <a:off x="3496886" y="2739102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16941928">
              <a:off x="3065022" y="2246967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530350" y="1402292"/>
              <a:ext cx="4298950" cy="1645708"/>
            </a:xfrm>
            <a:custGeom>
              <a:avLst/>
              <a:gdLst>
                <a:gd name="connsiteX0" fmla="*/ 0 w 4298950"/>
                <a:gd name="connsiteY0" fmla="*/ 7408 h 1645708"/>
                <a:gd name="connsiteX1" fmla="*/ 152400 w 4298950"/>
                <a:gd name="connsiteY1" fmla="*/ 13758 h 1645708"/>
                <a:gd name="connsiteX2" fmla="*/ 190500 w 4298950"/>
                <a:gd name="connsiteY2" fmla="*/ 89958 h 1645708"/>
                <a:gd name="connsiteX3" fmla="*/ 184150 w 4298950"/>
                <a:gd name="connsiteY3" fmla="*/ 166158 h 1645708"/>
                <a:gd name="connsiteX4" fmla="*/ 311150 w 4298950"/>
                <a:gd name="connsiteY4" fmla="*/ 83608 h 1645708"/>
                <a:gd name="connsiteX5" fmla="*/ 400050 w 4298950"/>
                <a:gd name="connsiteY5" fmla="*/ 96308 h 1645708"/>
                <a:gd name="connsiteX6" fmla="*/ 438150 w 4298950"/>
                <a:gd name="connsiteY6" fmla="*/ 140758 h 1645708"/>
                <a:gd name="connsiteX7" fmla="*/ 527050 w 4298950"/>
                <a:gd name="connsiteY7" fmla="*/ 115358 h 1645708"/>
                <a:gd name="connsiteX8" fmla="*/ 654050 w 4298950"/>
                <a:gd name="connsiteY8" fmla="*/ 77258 h 1645708"/>
                <a:gd name="connsiteX9" fmla="*/ 768350 w 4298950"/>
                <a:gd name="connsiteY9" fmla="*/ 89958 h 1645708"/>
                <a:gd name="connsiteX10" fmla="*/ 755650 w 4298950"/>
                <a:gd name="connsiteY10" fmla="*/ 128058 h 1645708"/>
                <a:gd name="connsiteX11" fmla="*/ 609600 w 4298950"/>
                <a:gd name="connsiteY11" fmla="*/ 216958 h 1645708"/>
                <a:gd name="connsiteX12" fmla="*/ 469900 w 4298950"/>
                <a:gd name="connsiteY12" fmla="*/ 312208 h 1645708"/>
                <a:gd name="connsiteX13" fmla="*/ 425450 w 4298950"/>
                <a:gd name="connsiteY13" fmla="*/ 382058 h 1645708"/>
                <a:gd name="connsiteX14" fmla="*/ 438150 w 4298950"/>
                <a:gd name="connsiteY14" fmla="*/ 521758 h 1645708"/>
                <a:gd name="connsiteX15" fmla="*/ 520700 w 4298950"/>
                <a:gd name="connsiteY15" fmla="*/ 636058 h 1645708"/>
                <a:gd name="connsiteX16" fmla="*/ 647700 w 4298950"/>
                <a:gd name="connsiteY16" fmla="*/ 744008 h 1645708"/>
                <a:gd name="connsiteX17" fmla="*/ 768350 w 4298950"/>
                <a:gd name="connsiteY17" fmla="*/ 858308 h 1645708"/>
                <a:gd name="connsiteX18" fmla="*/ 838200 w 4298950"/>
                <a:gd name="connsiteY18" fmla="*/ 832908 h 1645708"/>
                <a:gd name="connsiteX19" fmla="*/ 958850 w 4298950"/>
                <a:gd name="connsiteY19" fmla="*/ 826558 h 1645708"/>
                <a:gd name="connsiteX20" fmla="*/ 1016000 w 4298950"/>
                <a:gd name="connsiteY20" fmla="*/ 940858 h 1645708"/>
                <a:gd name="connsiteX21" fmla="*/ 1155700 w 4298950"/>
                <a:gd name="connsiteY21" fmla="*/ 851958 h 1645708"/>
                <a:gd name="connsiteX22" fmla="*/ 1231900 w 4298950"/>
                <a:gd name="connsiteY22" fmla="*/ 801158 h 1645708"/>
                <a:gd name="connsiteX23" fmla="*/ 1270000 w 4298950"/>
                <a:gd name="connsiteY23" fmla="*/ 801158 h 1645708"/>
                <a:gd name="connsiteX24" fmla="*/ 1320800 w 4298950"/>
                <a:gd name="connsiteY24" fmla="*/ 864658 h 1645708"/>
                <a:gd name="connsiteX25" fmla="*/ 1447800 w 4298950"/>
                <a:gd name="connsiteY25" fmla="*/ 782108 h 1645708"/>
                <a:gd name="connsiteX26" fmla="*/ 1466850 w 4298950"/>
                <a:gd name="connsiteY26" fmla="*/ 826558 h 1645708"/>
                <a:gd name="connsiteX27" fmla="*/ 1606550 w 4298950"/>
                <a:gd name="connsiteY27" fmla="*/ 763058 h 1645708"/>
                <a:gd name="connsiteX28" fmla="*/ 1701800 w 4298950"/>
                <a:gd name="connsiteY28" fmla="*/ 737658 h 1645708"/>
                <a:gd name="connsiteX29" fmla="*/ 1714500 w 4298950"/>
                <a:gd name="connsiteY29" fmla="*/ 813858 h 1645708"/>
                <a:gd name="connsiteX30" fmla="*/ 1670050 w 4298950"/>
                <a:gd name="connsiteY30" fmla="*/ 1036108 h 1645708"/>
                <a:gd name="connsiteX31" fmla="*/ 1657350 w 4298950"/>
                <a:gd name="connsiteY31" fmla="*/ 1163108 h 1645708"/>
                <a:gd name="connsiteX32" fmla="*/ 1771650 w 4298950"/>
                <a:gd name="connsiteY32" fmla="*/ 1093258 h 1645708"/>
                <a:gd name="connsiteX33" fmla="*/ 1879600 w 4298950"/>
                <a:gd name="connsiteY33" fmla="*/ 1010708 h 1645708"/>
                <a:gd name="connsiteX34" fmla="*/ 1905000 w 4298950"/>
                <a:gd name="connsiteY34" fmla="*/ 1055158 h 1645708"/>
                <a:gd name="connsiteX35" fmla="*/ 1924050 w 4298950"/>
                <a:gd name="connsiteY35" fmla="*/ 1220258 h 1645708"/>
                <a:gd name="connsiteX36" fmla="*/ 2063750 w 4298950"/>
                <a:gd name="connsiteY36" fmla="*/ 1137708 h 1645708"/>
                <a:gd name="connsiteX37" fmla="*/ 2133600 w 4298950"/>
                <a:gd name="connsiteY37" fmla="*/ 1112308 h 1645708"/>
                <a:gd name="connsiteX38" fmla="*/ 2146300 w 4298950"/>
                <a:gd name="connsiteY38" fmla="*/ 1182158 h 1645708"/>
                <a:gd name="connsiteX39" fmla="*/ 2159000 w 4298950"/>
                <a:gd name="connsiteY39" fmla="*/ 1518708 h 1645708"/>
                <a:gd name="connsiteX40" fmla="*/ 2457450 w 4298950"/>
                <a:gd name="connsiteY40" fmla="*/ 1353608 h 1645708"/>
                <a:gd name="connsiteX41" fmla="*/ 2565400 w 4298950"/>
                <a:gd name="connsiteY41" fmla="*/ 1315508 h 1645708"/>
                <a:gd name="connsiteX42" fmla="*/ 2590800 w 4298950"/>
                <a:gd name="connsiteY42" fmla="*/ 1436158 h 1645708"/>
                <a:gd name="connsiteX43" fmla="*/ 2635250 w 4298950"/>
                <a:gd name="connsiteY43" fmla="*/ 1525058 h 1645708"/>
                <a:gd name="connsiteX44" fmla="*/ 2825750 w 4298950"/>
                <a:gd name="connsiteY44" fmla="*/ 1366308 h 1645708"/>
                <a:gd name="connsiteX45" fmla="*/ 2940050 w 4298950"/>
                <a:gd name="connsiteY45" fmla="*/ 1423458 h 1645708"/>
                <a:gd name="connsiteX46" fmla="*/ 3105150 w 4298950"/>
                <a:gd name="connsiteY46" fmla="*/ 1563158 h 1645708"/>
                <a:gd name="connsiteX47" fmla="*/ 3263900 w 4298950"/>
                <a:gd name="connsiteY47" fmla="*/ 1633008 h 1645708"/>
                <a:gd name="connsiteX48" fmla="*/ 3429000 w 4298950"/>
                <a:gd name="connsiteY48" fmla="*/ 1486958 h 1645708"/>
                <a:gd name="connsiteX49" fmla="*/ 3543300 w 4298950"/>
                <a:gd name="connsiteY49" fmla="*/ 1436158 h 1645708"/>
                <a:gd name="connsiteX50" fmla="*/ 3702050 w 4298950"/>
                <a:gd name="connsiteY50" fmla="*/ 1372658 h 1645708"/>
                <a:gd name="connsiteX51" fmla="*/ 3841750 w 4298950"/>
                <a:gd name="connsiteY51" fmla="*/ 1436158 h 1645708"/>
                <a:gd name="connsiteX52" fmla="*/ 3968750 w 4298950"/>
                <a:gd name="connsiteY52" fmla="*/ 1398058 h 1645708"/>
                <a:gd name="connsiteX53" fmla="*/ 4051300 w 4298950"/>
                <a:gd name="connsiteY53" fmla="*/ 1379008 h 1645708"/>
                <a:gd name="connsiteX54" fmla="*/ 4178300 w 4298950"/>
                <a:gd name="connsiteY54" fmla="*/ 1436158 h 1645708"/>
                <a:gd name="connsiteX55" fmla="*/ 4229100 w 4298950"/>
                <a:gd name="connsiteY55" fmla="*/ 1436158 h 1645708"/>
                <a:gd name="connsiteX56" fmla="*/ 4254500 w 4298950"/>
                <a:gd name="connsiteY56" fmla="*/ 1321858 h 1645708"/>
                <a:gd name="connsiteX57" fmla="*/ 4298950 w 4298950"/>
                <a:gd name="connsiteY57" fmla="*/ 1264708 h 16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298950" h="1645708">
                  <a:moveTo>
                    <a:pt x="0" y="7408"/>
                  </a:moveTo>
                  <a:cubicBezTo>
                    <a:pt x="60325" y="3704"/>
                    <a:pt x="120650" y="0"/>
                    <a:pt x="152400" y="13758"/>
                  </a:cubicBezTo>
                  <a:cubicBezTo>
                    <a:pt x="184150" y="27516"/>
                    <a:pt x="185208" y="64558"/>
                    <a:pt x="190500" y="89958"/>
                  </a:cubicBezTo>
                  <a:cubicBezTo>
                    <a:pt x="195792" y="115358"/>
                    <a:pt x="164042" y="167216"/>
                    <a:pt x="184150" y="166158"/>
                  </a:cubicBezTo>
                  <a:cubicBezTo>
                    <a:pt x="204258" y="165100"/>
                    <a:pt x="275167" y="95250"/>
                    <a:pt x="311150" y="83608"/>
                  </a:cubicBezTo>
                  <a:cubicBezTo>
                    <a:pt x="347133" y="71966"/>
                    <a:pt x="378883" y="86783"/>
                    <a:pt x="400050" y="96308"/>
                  </a:cubicBezTo>
                  <a:cubicBezTo>
                    <a:pt x="421217" y="105833"/>
                    <a:pt x="416983" y="137583"/>
                    <a:pt x="438150" y="140758"/>
                  </a:cubicBezTo>
                  <a:cubicBezTo>
                    <a:pt x="459317" y="143933"/>
                    <a:pt x="527050" y="115358"/>
                    <a:pt x="527050" y="115358"/>
                  </a:cubicBezTo>
                  <a:cubicBezTo>
                    <a:pt x="563033" y="104775"/>
                    <a:pt x="613833" y="81491"/>
                    <a:pt x="654050" y="77258"/>
                  </a:cubicBezTo>
                  <a:cubicBezTo>
                    <a:pt x="694267" y="73025"/>
                    <a:pt x="751417" y="81491"/>
                    <a:pt x="768350" y="89958"/>
                  </a:cubicBezTo>
                  <a:cubicBezTo>
                    <a:pt x="785283" y="98425"/>
                    <a:pt x="782108" y="106891"/>
                    <a:pt x="755650" y="128058"/>
                  </a:cubicBezTo>
                  <a:cubicBezTo>
                    <a:pt x="729192" y="149225"/>
                    <a:pt x="657225" y="186266"/>
                    <a:pt x="609600" y="216958"/>
                  </a:cubicBezTo>
                  <a:cubicBezTo>
                    <a:pt x="561975" y="247650"/>
                    <a:pt x="500592" y="284691"/>
                    <a:pt x="469900" y="312208"/>
                  </a:cubicBezTo>
                  <a:cubicBezTo>
                    <a:pt x="439208" y="339725"/>
                    <a:pt x="430742" y="347133"/>
                    <a:pt x="425450" y="382058"/>
                  </a:cubicBezTo>
                  <a:cubicBezTo>
                    <a:pt x="420158" y="416983"/>
                    <a:pt x="422275" y="479425"/>
                    <a:pt x="438150" y="521758"/>
                  </a:cubicBezTo>
                  <a:cubicBezTo>
                    <a:pt x="454025" y="564091"/>
                    <a:pt x="485775" y="599016"/>
                    <a:pt x="520700" y="636058"/>
                  </a:cubicBezTo>
                  <a:cubicBezTo>
                    <a:pt x="555625" y="673100"/>
                    <a:pt x="606425" y="706966"/>
                    <a:pt x="647700" y="744008"/>
                  </a:cubicBezTo>
                  <a:cubicBezTo>
                    <a:pt x="688975" y="781050"/>
                    <a:pt x="736600" y="843491"/>
                    <a:pt x="768350" y="858308"/>
                  </a:cubicBezTo>
                  <a:cubicBezTo>
                    <a:pt x="800100" y="873125"/>
                    <a:pt x="806450" y="838200"/>
                    <a:pt x="838200" y="832908"/>
                  </a:cubicBezTo>
                  <a:cubicBezTo>
                    <a:pt x="869950" y="827616"/>
                    <a:pt x="929217" y="808566"/>
                    <a:pt x="958850" y="826558"/>
                  </a:cubicBezTo>
                  <a:cubicBezTo>
                    <a:pt x="988483" y="844550"/>
                    <a:pt x="983192" y="936625"/>
                    <a:pt x="1016000" y="940858"/>
                  </a:cubicBezTo>
                  <a:cubicBezTo>
                    <a:pt x="1048808" y="945091"/>
                    <a:pt x="1119717" y="875241"/>
                    <a:pt x="1155700" y="851958"/>
                  </a:cubicBezTo>
                  <a:cubicBezTo>
                    <a:pt x="1191683" y="828675"/>
                    <a:pt x="1212850" y="809625"/>
                    <a:pt x="1231900" y="801158"/>
                  </a:cubicBezTo>
                  <a:cubicBezTo>
                    <a:pt x="1250950" y="792691"/>
                    <a:pt x="1255183" y="790575"/>
                    <a:pt x="1270000" y="801158"/>
                  </a:cubicBezTo>
                  <a:cubicBezTo>
                    <a:pt x="1284817" y="811741"/>
                    <a:pt x="1291167" y="867833"/>
                    <a:pt x="1320800" y="864658"/>
                  </a:cubicBezTo>
                  <a:cubicBezTo>
                    <a:pt x="1350433" y="861483"/>
                    <a:pt x="1423458" y="788458"/>
                    <a:pt x="1447800" y="782108"/>
                  </a:cubicBezTo>
                  <a:cubicBezTo>
                    <a:pt x="1472142" y="775758"/>
                    <a:pt x="1440392" y="829733"/>
                    <a:pt x="1466850" y="826558"/>
                  </a:cubicBezTo>
                  <a:cubicBezTo>
                    <a:pt x="1493308" y="823383"/>
                    <a:pt x="1567392" y="777875"/>
                    <a:pt x="1606550" y="763058"/>
                  </a:cubicBezTo>
                  <a:cubicBezTo>
                    <a:pt x="1645708" y="748241"/>
                    <a:pt x="1683808" y="729191"/>
                    <a:pt x="1701800" y="737658"/>
                  </a:cubicBezTo>
                  <a:cubicBezTo>
                    <a:pt x="1719792" y="746125"/>
                    <a:pt x="1719792" y="764116"/>
                    <a:pt x="1714500" y="813858"/>
                  </a:cubicBezTo>
                  <a:cubicBezTo>
                    <a:pt x="1709208" y="863600"/>
                    <a:pt x="1679575" y="977900"/>
                    <a:pt x="1670050" y="1036108"/>
                  </a:cubicBezTo>
                  <a:cubicBezTo>
                    <a:pt x="1660525" y="1094316"/>
                    <a:pt x="1640417" y="1153583"/>
                    <a:pt x="1657350" y="1163108"/>
                  </a:cubicBezTo>
                  <a:cubicBezTo>
                    <a:pt x="1674283" y="1172633"/>
                    <a:pt x="1734608" y="1118658"/>
                    <a:pt x="1771650" y="1093258"/>
                  </a:cubicBezTo>
                  <a:cubicBezTo>
                    <a:pt x="1808692" y="1067858"/>
                    <a:pt x="1857375" y="1017058"/>
                    <a:pt x="1879600" y="1010708"/>
                  </a:cubicBezTo>
                  <a:cubicBezTo>
                    <a:pt x="1901825" y="1004358"/>
                    <a:pt x="1897592" y="1020233"/>
                    <a:pt x="1905000" y="1055158"/>
                  </a:cubicBezTo>
                  <a:cubicBezTo>
                    <a:pt x="1912408" y="1090083"/>
                    <a:pt x="1897592" y="1206500"/>
                    <a:pt x="1924050" y="1220258"/>
                  </a:cubicBezTo>
                  <a:cubicBezTo>
                    <a:pt x="1950508" y="1234016"/>
                    <a:pt x="2028825" y="1155700"/>
                    <a:pt x="2063750" y="1137708"/>
                  </a:cubicBezTo>
                  <a:cubicBezTo>
                    <a:pt x="2098675" y="1119716"/>
                    <a:pt x="2119842" y="1104900"/>
                    <a:pt x="2133600" y="1112308"/>
                  </a:cubicBezTo>
                  <a:cubicBezTo>
                    <a:pt x="2147358" y="1119716"/>
                    <a:pt x="2142067" y="1114425"/>
                    <a:pt x="2146300" y="1182158"/>
                  </a:cubicBezTo>
                  <a:cubicBezTo>
                    <a:pt x="2150533" y="1249891"/>
                    <a:pt x="2107142" y="1490133"/>
                    <a:pt x="2159000" y="1518708"/>
                  </a:cubicBezTo>
                  <a:cubicBezTo>
                    <a:pt x="2210858" y="1547283"/>
                    <a:pt x="2389717" y="1387475"/>
                    <a:pt x="2457450" y="1353608"/>
                  </a:cubicBezTo>
                  <a:cubicBezTo>
                    <a:pt x="2525183" y="1319741"/>
                    <a:pt x="2543175" y="1301750"/>
                    <a:pt x="2565400" y="1315508"/>
                  </a:cubicBezTo>
                  <a:cubicBezTo>
                    <a:pt x="2587625" y="1329266"/>
                    <a:pt x="2579158" y="1401233"/>
                    <a:pt x="2590800" y="1436158"/>
                  </a:cubicBezTo>
                  <a:cubicBezTo>
                    <a:pt x="2602442" y="1471083"/>
                    <a:pt x="2596092" y="1536700"/>
                    <a:pt x="2635250" y="1525058"/>
                  </a:cubicBezTo>
                  <a:cubicBezTo>
                    <a:pt x="2674408" y="1513416"/>
                    <a:pt x="2774950" y="1383241"/>
                    <a:pt x="2825750" y="1366308"/>
                  </a:cubicBezTo>
                  <a:cubicBezTo>
                    <a:pt x="2876550" y="1349375"/>
                    <a:pt x="2893483" y="1390650"/>
                    <a:pt x="2940050" y="1423458"/>
                  </a:cubicBezTo>
                  <a:cubicBezTo>
                    <a:pt x="2986617" y="1456266"/>
                    <a:pt x="3051175" y="1528233"/>
                    <a:pt x="3105150" y="1563158"/>
                  </a:cubicBezTo>
                  <a:cubicBezTo>
                    <a:pt x="3159125" y="1598083"/>
                    <a:pt x="3209925" y="1645708"/>
                    <a:pt x="3263900" y="1633008"/>
                  </a:cubicBezTo>
                  <a:cubicBezTo>
                    <a:pt x="3317875" y="1620308"/>
                    <a:pt x="3382433" y="1519766"/>
                    <a:pt x="3429000" y="1486958"/>
                  </a:cubicBezTo>
                  <a:cubicBezTo>
                    <a:pt x="3475567" y="1454150"/>
                    <a:pt x="3497792" y="1455208"/>
                    <a:pt x="3543300" y="1436158"/>
                  </a:cubicBezTo>
                  <a:cubicBezTo>
                    <a:pt x="3588808" y="1417108"/>
                    <a:pt x="3652308" y="1372658"/>
                    <a:pt x="3702050" y="1372658"/>
                  </a:cubicBezTo>
                  <a:cubicBezTo>
                    <a:pt x="3751792" y="1372658"/>
                    <a:pt x="3797300" y="1431925"/>
                    <a:pt x="3841750" y="1436158"/>
                  </a:cubicBezTo>
                  <a:cubicBezTo>
                    <a:pt x="3886200" y="1440391"/>
                    <a:pt x="3933825" y="1407583"/>
                    <a:pt x="3968750" y="1398058"/>
                  </a:cubicBezTo>
                  <a:cubicBezTo>
                    <a:pt x="4003675" y="1388533"/>
                    <a:pt x="4016375" y="1372658"/>
                    <a:pt x="4051300" y="1379008"/>
                  </a:cubicBezTo>
                  <a:cubicBezTo>
                    <a:pt x="4086225" y="1385358"/>
                    <a:pt x="4148667" y="1426633"/>
                    <a:pt x="4178300" y="1436158"/>
                  </a:cubicBezTo>
                  <a:cubicBezTo>
                    <a:pt x="4207933" y="1445683"/>
                    <a:pt x="4216400" y="1455208"/>
                    <a:pt x="4229100" y="1436158"/>
                  </a:cubicBezTo>
                  <a:cubicBezTo>
                    <a:pt x="4241800" y="1417108"/>
                    <a:pt x="4242858" y="1350433"/>
                    <a:pt x="4254500" y="1321858"/>
                  </a:cubicBezTo>
                  <a:cubicBezTo>
                    <a:pt x="4266142" y="1293283"/>
                    <a:pt x="4298950" y="1264708"/>
                    <a:pt x="4298950" y="1264708"/>
                  </a:cubicBez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 rot="10800000">
              <a:off x="5154738" y="2780747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11274514">
              <a:off x="6001600" y="2408263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10594124">
              <a:off x="6866750" y="2580077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10181293">
              <a:off x="7671246" y="2639962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12108133">
              <a:off x="8593394" y="2651257"/>
              <a:ext cx="160181" cy="148548"/>
            </a:xfrm>
            <a:prstGeom prst="triangle">
              <a:avLst/>
            </a:prstGeom>
            <a:solidFill>
              <a:schemeClr val="tx1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451818" y="3262868"/>
            <a:ext cx="3701479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Follow thrust northward: X &amp; Y over Z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303618" y="4074636"/>
            <a:ext cx="2439340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Kpc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b="1" dirty="0" smtClean="0">
                <a:solidFill>
                  <a:srgbClr val="0000FF"/>
                </a:solidFill>
              </a:rPr>
              <a:t>82.536 </a:t>
            </a:r>
            <a:r>
              <a:rPr lang="en-US" dirty="0" smtClean="0">
                <a:solidFill>
                  <a:srgbClr val="0000FF"/>
                </a:solidFill>
              </a:rPr>
              <a:t>±0.048 Ma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12515" y="3705304"/>
            <a:ext cx="4814138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Kpc</a:t>
            </a:r>
            <a:r>
              <a:rPr lang="en-US" dirty="0" smtClean="0"/>
              <a:t> is mylonitic </a:t>
            </a:r>
            <a:r>
              <a:rPr lang="en-US" dirty="0" err="1" smtClean="0"/>
              <a:t>granodiorite</a:t>
            </a:r>
            <a:r>
              <a:rPr lang="en-US" dirty="0" smtClean="0"/>
              <a:t> with top-east fabrics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451818" y="4482068"/>
            <a:ext cx="44857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Therefore BVF faulting between 151 &amp; 83 Ma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729180" y="2240458"/>
            <a:ext cx="7844390" cy="884321"/>
            <a:chOff x="729180" y="2240458"/>
            <a:chExt cx="7844390" cy="884321"/>
          </a:xfrm>
        </p:grpSpPr>
        <p:sp>
          <p:nvSpPr>
            <p:cNvPr id="40" name="TextBox 39"/>
            <p:cNvSpPr txBox="1"/>
            <p:nvPr/>
          </p:nvSpPr>
          <p:spPr>
            <a:xfrm>
              <a:off x="7772400" y="2755447"/>
              <a:ext cx="801170" cy="369332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Top-E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9180" y="2240458"/>
              <a:ext cx="801170" cy="369332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Top-E</a:t>
              </a:r>
              <a:endParaRPr lang="en-US" dirty="0"/>
            </a:p>
          </p:txBody>
        </p:sp>
      </p:grpSp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5587" y="2652125"/>
            <a:ext cx="2496952" cy="24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0" name="Group 59"/>
          <p:cNvGrpSpPr/>
          <p:nvPr/>
        </p:nvGrpSpPr>
        <p:grpSpPr>
          <a:xfrm>
            <a:off x="5742958" y="1"/>
            <a:ext cx="3401042" cy="2496952"/>
            <a:chOff x="5742958" y="1"/>
            <a:chExt cx="3401042" cy="2496952"/>
          </a:xfrm>
        </p:grpSpPr>
        <p:sp>
          <p:nvSpPr>
            <p:cNvPr id="38" name="TextBox 37"/>
            <p:cNvSpPr txBox="1"/>
            <p:nvPr/>
          </p:nvSpPr>
          <p:spPr>
            <a:xfrm>
              <a:off x="5742958" y="1428354"/>
              <a:ext cx="983079" cy="369332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Top-NE</a:t>
              </a:r>
              <a:endParaRPr lang="en-US" dirty="0"/>
            </a:p>
          </p:txBody>
        </p:sp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47048" y="1"/>
              <a:ext cx="2496952" cy="2496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8" name="TextBox 57"/>
          <p:cNvSpPr txBox="1"/>
          <p:nvPr/>
        </p:nvSpPr>
        <p:spPr>
          <a:xfrm rot="1804739">
            <a:off x="4211263" y="1212910"/>
            <a:ext cx="59343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BVF</a:t>
            </a:r>
            <a:endParaRPr lang="en-US" sz="2000" b="1" dirty="0"/>
          </a:p>
        </p:txBody>
      </p:sp>
      <p:sp>
        <p:nvSpPr>
          <p:cNvPr id="59" name="TextBox 58"/>
          <p:cNvSpPr txBox="1"/>
          <p:nvPr/>
        </p:nvSpPr>
        <p:spPr>
          <a:xfrm rot="1277974">
            <a:off x="3425577" y="2197894"/>
            <a:ext cx="114759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Gold Bug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4" y="0"/>
            <a:ext cx="21590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BVF-WSCF</a:t>
            </a:r>
            <a:endParaRPr lang="en-US" sz="3600" dirty="0"/>
          </a:p>
        </p:txBody>
      </p:sp>
      <p:pic>
        <p:nvPicPr>
          <p:cNvPr id="4" name="Picture 1027" descr="cgeolmap.jpg                                                   00000002ZIPPEEDOODA                    B86B6BB2:"/>
          <p:cNvPicPr>
            <a:picLocks noChangeAspect="1" noChangeArrowheads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 bwMode="auto">
          <a:xfrm>
            <a:off x="2616200" y="-37416"/>
            <a:ext cx="6604000" cy="5180916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5003800" y="1126067"/>
            <a:ext cx="3911600" cy="1388533"/>
          </a:xfrm>
          <a:custGeom>
            <a:avLst/>
            <a:gdLst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1181100 w 3911600"/>
              <a:gd name="connsiteY7" fmla="*/ 148435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609600 w 3911600"/>
              <a:gd name="connsiteY6" fmla="*/ 548229 h 1373729"/>
              <a:gd name="connsiteX7" fmla="*/ 876300 w 3911600"/>
              <a:gd name="connsiteY7" fmla="*/ 278248 h 1373729"/>
              <a:gd name="connsiteX8" fmla="*/ 1219200 w 3911600"/>
              <a:gd name="connsiteY8" fmla="*/ 91029 h 1373729"/>
              <a:gd name="connsiteX9" fmla="*/ 1270000 w 3911600"/>
              <a:gd name="connsiteY9" fmla="*/ 40229 h 1373729"/>
              <a:gd name="connsiteX10" fmla="*/ 1574800 w 3911600"/>
              <a:gd name="connsiteY10" fmla="*/ 2129 h 1373729"/>
              <a:gd name="connsiteX11" fmla="*/ 1676400 w 3911600"/>
              <a:gd name="connsiteY11" fmla="*/ 14829 h 1373729"/>
              <a:gd name="connsiteX12" fmla="*/ 1701800 w 3911600"/>
              <a:gd name="connsiteY12" fmla="*/ 14829 h 1373729"/>
              <a:gd name="connsiteX13" fmla="*/ 2082800 w 3911600"/>
              <a:gd name="connsiteY13" fmla="*/ 179929 h 1373729"/>
              <a:gd name="connsiteX14" fmla="*/ 2120900 w 3911600"/>
              <a:gd name="connsiteY14" fmla="*/ 218029 h 1373729"/>
              <a:gd name="connsiteX15" fmla="*/ 2159000 w 3911600"/>
              <a:gd name="connsiteY15" fmla="*/ 230729 h 1373729"/>
              <a:gd name="connsiteX16" fmla="*/ 2197100 w 3911600"/>
              <a:gd name="connsiteY16" fmla="*/ 256129 h 1373729"/>
              <a:gd name="connsiteX17" fmla="*/ 2324100 w 3911600"/>
              <a:gd name="connsiteY17" fmla="*/ 294229 h 1373729"/>
              <a:gd name="connsiteX18" fmla="*/ 2374900 w 3911600"/>
              <a:gd name="connsiteY18" fmla="*/ 319629 h 1373729"/>
              <a:gd name="connsiteX19" fmla="*/ 3035300 w 3911600"/>
              <a:gd name="connsiteY19" fmla="*/ 662529 h 1373729"/>
              <a:gd name="connsiteX20" fmla="*/ 3556000 w 3911600"/>
              <a:gd name="connsiteY20" fmla="*/ 1195929 h 1373729"/>
              <a:gd name="connsiteX21" fmla="*/ 3911600 w 3911600"/>
              <a:gd name="connsiteY21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40335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082800 w 3911600"/>
              <a:gd name="connsiteY11" fmla="*/ 194733 h 1388533"/>
              <a:gd name="connsiteX12" fmla="*/ 2120900 w 3911600"/>
              <a:gd name="connsiteY12" fmla="*/ 232833 h 1388533"/>
              <a:gd name="connsiteX13" fmla="*/ 2159000 w 3911600"/>
              <a:gd name="connsiteY13" fmla="*/ 245533 h 1388533"/>
              <a:gd name="connsiteX14" fmla="*/ 2197100 w 3911600"/>
              <a:gd name="connsiteY14" fmla="*/ 270933 h 1388533"/>
              <a:gd name="connsiteX15" fmla="*/ 2324100 w 3911600"/>
              <a:gd name="connsiteY15" fmla="*/ 309033 h 1388533"/>
              <a:gd name="connsiteX16" fmla="*/ 2374900 w 3911600"/>
              <a:gd name="connsiteY16" fmla="*/ 334433 h 1388533"/>
              <a:gd name="connsiteX17" fmla="*/ 3035300 w 3911600"/>
              <a:gd name="connsiteY17" fmla="*/ 677333 h 1388533"/>
              <a:gd name="connsiteX18" fmla="*/ 3556000 w 3911600"/>
              <a:gd name="connsiteY18" fmla="*/ 1210733 h 1388533"/>
              <a:gd name="connsiteX19" fmla="*/ 3911600 w 3911600"/>
              <a:gd name="connsiteY19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120900 w 3911600"/>
              <a:gd name="connsiteY11" fmla="*/ 2328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468967 h 1481667"/>
              <a:gd name="connsiteX1" fmla="*/ 139700 w 3911600"/>
              <a:gd name="connsiteY1" fmla="*/ 986367 h 1481667"/>
              <a:gd name="connsiteX2" fmla="*/ 406400 w 3911600"/>
              <a:gd name="connsiteY2" fmla="*/ 757767 h 1481667"/>
              <a:gd name="connsiteX3" fmla="*/ 444500 w 3911600"/>
              <a:gd name="connsiteY3" fmla="*/ 745067 h 1481667"/>
              <a:gd name="connsiteX4" fmla="*/ 520700 w 3911600"/>
              <a:gd name="connsiteY4" fmla="*/ 694267 h 1481667"/>
              <a:gd name="connsiteX5" fmla="*/ 685800 w 3911600"/>
              <a:gd name="connsiteY5" fmla="*/ 535517 h 1481667"/>
              <a:gd name="connsiteX6" fmla="*/ 876300 w 3911600"/>
              <a:gd name="connsiteY6" fmla="*/ 386186 h 1481667"/>
              <a:gd name="connsiteX7" fmla="*/ 1219200 w 3911600"/>
              <a:gd name="connsiteY7" fmla="*/ 198967 h 1481667"/>
              <a:gd name="connsiteX8" fmla="*/ 1403350 w 3911600"/>
              <a:gd name="connsiteY8" fmla="*/ 148167 h 1481667"/>
              <a:gd name="connsiteX9" fmla="*/ 1574800 w 3911600"/>
              <a:gd name="connsiteY9" fmla="*/ 110067 h 1481667"/>
              <a:gd name="connsiteX10" fmla="*/ 1701800 w 3911600"/>
              <a:gd name="connsiteY10" fmla="*/ 122767 h 1481667"/>
              <a:gd name="connsiteX11" fmla="*/ 2120900 w 3911600"/>
              <a:gd name="connsiteY11" fmla="*/ 325967 h 1481667"/>
              <a:gd name="connsiteX12" fmla="*/ 2209800 w 3911600"/>
              <a:gd name="connsiteY12" fmla="*/ 2117 h 1481667"/>
              <a:gd name="connsiteX13" fmla="*/ 2159000 w 3911600"/>
              <a:gd name="connsiteY13" fmla="*/ 338667 h 1481667"/>
              <a:gd name="connsiteX14" fmla="*/ 2197100 w 3911600"/>
              <a:gd name="connsiteY14" fmla="*/ 364067 h 1481667"/>
              <a:gd name="connsiteX15" fmla="*/ 2324100 w 3911600"/>
              <a:gd name="connsiteY15" fmla="*/ 402167 h 1481667"/>
              <a:gd name="connsiteX16" fmla="*/ 2374900 w 3911600"/>
              <a:gd name="connsiteY16" fmla="*/ 427567 h 1481667"/>
              <a:gd name="connsiteX17" fmla="*/ 3035300 w 3911600"/>
              <a:gd name="connsiteY17" fmla="*/ 770467 h 1481667"/>
              <a:gd name="connsiteX18" fmla="*/ 3556000 w 3911600"/>
              <a:gd name="connsiteY18" fmla="*/ 1303867 h 1481667"/>
              <a:gd name="connsiteX19" fmla="*/ 3911600 w 3911600"/>
              <a:gd name="connsiteY19" fmla="*/ 1481667 h 1481667"/>
              <a:gd name="connsiteX0" fmla="*/ 0 w 3911600"/>
              <a:gd name="connsiteY0" fmla="*/ 1492250 h 1504950"/>
              <a:gd name="connsiteX1" fmla="*/ 139700 w 3911600"/>
              <a:gd name="connsiteY1" fmla="*/ 1009650 h 1504950"/>
              <a:gd name="connsiteX2" fmla="*/ 406400 w 3911600"/>
              <a:gd name="connsiteY2" fmla="*/ 781050 h 1504950"/>
              <a:gd name="connsiteX3" fmla="*/ 444500 w 3911600"/>
              <a:gd name="connsiteY3" fmla="*/ 768350 h 1504950"/>
              <a:gd name="connsiteX4" fmla="*/ 520700 w 3911600"/>
              <a:gd name="connsiteY4" fmla="*/ 717550 h 1504950"/>
              <a:gd name="connsiteX5" fmla="*/ 685800 w 3911600"/>
              <a:gd name="connsiteY5" fmla="*/ 558800 h 1504950"/>
              <a:gd name="connsiteX6" fmla="*/ 876300 w 3911600"/>
              <a:gd name="connsiteY6" fmla="*/ 409469 h 1504950"/>
              <a:gd name="connsiteX7" fmla="*/ 1219200 w 3911600"/>
              <a:gd name="connsiteY7" fmla="*/ 222250 h 1504950"/>
              <a:gd name="connsiteX8" fmla="*/ 1403350 w 3911600"/>
              <a:gd name="connsiteY8" fmla="*/ 171450 h 1504950"/>
              <a:gd name="connsiteX9" fmla="*/ 1574800 w 3911600"/>
              <a:gd name="connsiteY9" fmla="*/ 133350 h 1504950"/>
              <a:gd name="connsiteX10" fmla="*/ 1701800 w 3911600"/>
              <a:gd name="connsiteY10" fmla="*/ 146050 h 1504950"/>
              <a:gd name="connsiteX11" fmla="*/ 1949450 w 3911600"/>
              <a:gd name="connsiteY11" fmla="*/ 209550 h 1504950"/>
              <a:gd name="connsiteX12" fmla="*/ 2209800 w 3911600"/>
              <a:gd name="connsiteY12" fmla="*/ 25400 h 1504950"/>
              <a:gd name="connsiteX13" fmla="*/ 2159000 w 3911600"/>
              <a:gd name="connsiteY13" fmla="*/ 361950 h 1504950"/>
              <a:gd name="connsiteX14" fmla="*/ 2197100 w 3911600"/>
              <a:gd name="connsiteY14" fmla="*/ 387350 h 1504950"/>
              <a:gd name="connsiteX15" fmla="*/ 2324100 w 3911600"/>
              <a:gd name="connsiteY15" fmla="*/ 425450 h 1504950"/>
              <a:gd name="connsiteX16" fmla="*/ 2374900 w 3911600"/>
              <a:gd name="connsiteY16" fmla="*/ 450850 h 1504950"/>
              <a:gd name="connsiteX17" fmla="*/ 3035300 w 3911600"/>
              <a:gd name="connsiteY17" fmla="*/ 793750 h 1504950"/>
              <a:gd name="connsiteX18" fmla="*/ 3556000 w 3911600"/>
              <a:gd name="connsiteY18" fmla="*/ 1327150 h 1504950"/>
              <a:gd name="connsiteX19" fmla="*/ 3911600 w 3911600"/>
              <a:gd name="connsiteY19" fmla="*/ 1504950 h 1504950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24100 w 3911600"/>
              <a:gd name="connsiteY13" fmla="*/ 309033 h 1388533"/>
              <a:gd name="connsiteX14" fmla="*/ 2374900 w 3911600"/>
              <a:gd name="connsiteY14" fmla="*/ 334433 h 1388533"/>
              <a:gd name="connsiteX15" fmla="*/ 3035300 w 3911600"/>
              <a:gd name="connsiteY15" fmla="*/ 677333 h 1388533"/>
              <a:gd name="connsiteX16" fmla="*/ 3556000 w 3911600"/>
              <a:gd name="connsiteY16" fmla="*/ 1210733 h 1388533"/>
              <a:gd name="connsiteX17" fmla="*/ 3911600 w 3911600"/>
              <a:gd name="connsiteY17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44500 w 3911600"/>
              <a:gd name="connsiteY2" fmla="*/ 651933 h 1388533"/>
              <a:gd name="connsiteX3" fmla="*/ 520700 w 3911600"/>
              <a:gd name="connsiteY3" fmla="*/ 601133 h 1388533"/>
              <a:gd name="connsiteX4" fmla="*/ 685800 w 3911600"/>
              <a:gd name="connsiteY4" fmla="*/ 442383 h 1388533"/>
              <a:gd name="connsiteX5" fmla="*/ 876300 w 3911600"/>
              <a:gd name="connsiteY5" fmla="*/ 293052 h 1388533"/>
              <a:gd name="connsiteX6" fmla="*/ 1219200 w 3911600"/>
              <a:gd name="connsiteY6" fmla="*/ 105833 h 1388533"/>
              <a:gd name="connsiteX7" fmla="*/ 1403350 w 3911600"/>
              <a:gd name="connsiteY7" fmla="*/ 55033 h 1388533"/>
              <a:gd name="connsiteX8" fmla="*/ 1574800 w 3911600"/>
              <a:gd name="connsiteY8" fmla="*/ 16933 h 1388533"/>
              <a:gd name="connsiteX9" fmla="*/ 1701800 w 3911600"/>
              <a:gd name="connsiteY9" fmla="*/ 29633 h 1388533"/>
              <a:gd name="connsiteX10" fmla="*/ 1949450 w 3911600"/>
              <a:gd name="connsiteY10" fmla="*/ 93133 h 1388533"/>
              <a:gd name="connsiteX11" fmla="*/ 2159000 w 3911600"/>
              <a:gd name="connsiteY11" fmla="*/ 245533 h 1388533"/>
              <a:gd name="connsiteX12" fmla="*/ 2374900 w 3911600"/>
              <a:gd name="connsiteY12" fmla="*/ 334433 h 1388533"/>
              <a:gd name="connsiteX13" fmla="*/ 3035300 w 3911600"/>
              <a:gd name="connsiteY13" fmla="*/ 677333 h 1388533"/>
              <a:gd name="connsiteX14" fmla="*/ 3556000 w 3911600"/>
              <a:gd name="connsiteY14" fmla="*/ 1210733 h 1388533"/>
              <a:gd name="connsiteX15" fmla="*/ 3911600 w 3911600"/>
              <a:gd name="connsiteY15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685800 w 3911600"/>
              <a:gd name="connsiteY3" fmla="*/ 442383 h 1388533"/>
              <a:gd name="connsiteX4" fmla="*/ 876300 w 3911600"/>
              <a:gd name="connsiteY4" fmla="*/ 293052 h 1388533"/>
              <a:gd name="connsiteX5" fmla="*/ 1219200 w 3911600"/>
              <a:gd name="connsiteY5" fmla="*/ 105833 h 1388533"/>
              <a:gd name="connsiteX6" fmla="*/ 1403350 w 3911600"/>
              <a:gd name="connsiteY6" fmla="*/ 55033 h 1388533"/>
              <a:gd name="connsiteX7" fmla="*/ 1574800 w 3911600"/>
              <a:gd name="connsiteY7" fmla="*/ 16933 h 1388533"/>
              <a:gd name="connsiteX8" fmla="*/ 1701800 w 3911600"/>
              <a:gd name="connsiteY8" fmla="*/ 29633 h 1388533"/>
              <a:gd name="connsiteX9" fmla="*/ 1949450 w 3911600"/>
              <a:gd name="connsiteY9" fmla="*/ 93133 h 1388533"/>
              <a:gd name="connsiteX10" fmla="*/ 2159000 w 3911600"/>
              <a:gd name="connsiteY10" fmla="*/ 245533 h 1388533"/>
              <a:gd name="connsiteX11" fmla="*/ 2374900 w 3911600"/>
              <a:gd name="connsiteY11" fmla="*/ 334433 h 1388533"/>
              <a:gd name="connsiteX12" fmla="*/ 3035300 w 3911600"/>
              <a:gd name="connsiteY12" fmla="*/ 677333 h 1388533"/>
              <a:gd name="connsiteX13" fmla="*/ 3556000 w 3911600"/>
              <a:gd name="connsiteY13" fmla="*/ 1210733 h 1388533"/>
              <a:gd name="connsiteX14" fmla="*/ 3911600 w 3911600"/>
              <a:gd name="connsiteY14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219200 w 3911600"/>
              <a:gd name="connsiteY4" fmla="*/ 105833 h 1388533"/>
              <a:gd name="connsiteX5" fmla="*/ 1403350 w 3911600"/>
              <a:gd name="connsiteY5" fmla="*/ 55033 h 1388533"/>
              <a:gd name="connsiteX6" fmla="*/ 1574800 w 3911600"/>
              <a:gd name="connsiteY6" fmla="*/ 16933 h 1388533"/>
              <a:gd name="connsiteX7" fmla="*/ 1701800 w 3911600"/>
              <a:gd name="connsiteY7" fmla="*/ 29633 h 1388533"/>
              <a:gd name="connsiteX8" fmla="*/ 1949450 w 3911600"/>
              <a:gd name="connsiteY8" fmla="*/ 93133 h 1388533"/>
              <a:gd name="connsiteX9" fmla="*/ 2159000 w 3911600"/>
              <a:gd name="connsiteY9" fmla="*/ 245533 h 1388533"/>
              <a:gd name="connsiteX10" fmla="*/ 2374900 w 3911600"/>
              <a:gd name="connsiteY10" fmla="*/ 334433 h 1388533"/>
              <a:gd name="connsiteX11" fmla="*/ 3035300 w 3911600"/>
              <a:gd name="connsiteY11" fmla="*/ 677333 h 1388533"/>
              <a:gd name="connsiteX12" fmla="*/ 3556000 w 3911600"/>
              <a:gd name="connsiteY12" fmla="*/ 1210733 h 1388533"/>
              <a:gd name="connsiteX13" fmla="*/ 3911600 w 3911600"/>
              <a:gd name="connsiteY13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2479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1600" h="1388533">
                <a:moveTo>
                  <a:pt x="0" y="1375833"/>
                </a:moveTo>
                <a:cubicBezTo>
                  <a:pt x="46567" y="1214966"/>
                  <a:pt x="52917" y="1022350"/>
                  <a:pt x="139700" y="893233"/>
                </a:cubicBezTo>
                <a:cubicBezTo>
                  <a:pt x="226483" y="764116"/>
                  <a:pt x="429683" y="676275"/>
                  <a:pt x="520700" y="601133"/>
                </a:cubicBezTo>
                <a:cubicBezTo>
                  <a:pt x="643467" y="501103"/>
                  <a:pt x="759883" y="375602"/>
                  <a:pt x="876300" y="293052"/>
                </a:cubicBezTo>
                <a:cubicBezTo>
                  <a:pt x="992717" y="210502"/>
                  <a:pt x="1286933" y="101053"/>
                  <a:pt x="1403350" y="55033"/>
                </a:cubicBezTo>
                <a:cubicBezTo>
                  <a:pt x="1504950" y="42333"/>
                  <a:pt x="1472609" y="23320"/>
                  <a:pt x="1574800" y="16933"/>
                </a:cubicBezTo>
                <a:cubicBezTo>
                  <a:pt x="1624542" y="12700"/>
                  <a:pt x="1617133" y="0"/>
                  <a:pt x="1701800" y="29633"/>
                </a:cubicBezTo>
                <a:cubicBezTo>
                  <a:pt x="1792817" y="65616"/>
                  <a:pt x="1858433" y="57150"/>
                  <a:pt x="1949450" y="93133"/>
                </a:cubicBezTo>
                <a:cubicBezTo>
                  <a:pt x="2040467" y="129116"/>
                  <a:pt x="2176992" y="205316"/>
                  <a:pt x="2247900" y="245533"/>
                </a:cubicBezTo>
                <a:cubicBezTo>
                  <a:pt x="2318808" y="285750"/>
                  <a:pt x="2243667" y="262466"/>
                  <a:pt x="2374900" y="334433"/>
                </a:cubicBezTo>
                <a:cubicBezTo>
                  <a:pt x="2506133" y="406400"/>
                  <a:pt x="2838450" y="531283"/>
                  <a:pt x="3035300" y="677333"/>
                </a:cubicBezTo>
                <a:cubicBezTo>
                  <a:pt x="3232150" y="823383"/>
                  <a:pt x="3409950" y="1092200"/>
                  <a:pt x="3556000" y="1210733"/>
                </a:cubicBezTo>
                <a:lnTo>
                  <a:pt x="3911600" y="1388533"/>
                </a:lnTo>
              </a:path>
            </a:pathLst>
          </a:custGeom>
          <a:ln w="38100" cap="flat" cmpd="sng" algn="ctr">
            <a:solidFill>
              <a:srgbClr val="FF0000">
                <a:alpha val="48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127500" y="4051300"/>
            <a:ext cx="304800" cy="1003300"/>
          </a:xfrm>
          <a:custGeom>
            <a:avLst/>
            <a:gdLst>
              <a:gd name="connsiteX0" fmla="*/ 25400 w 304800"/>
              <a:gd name="connsiteY0" fmla="*/ 1003300 h 1003300"/>
              <a:gd name="connsiteX1" fmla="*/ 12700 w 304800"/>
              <a:gd name="connsiteY1" fmla="*/ 901700 h 1003300"/>
              <a:gd name="connsiteX2" fmla="*/ 0 w 304800"/>
              <a:gd name="connsiteY2" fmla="*/ 584200 h 1003300"/>
              <a:gd name="connsiteX3" fmla="*/ 25400 w 304800"/>
              <a:gd name="connsiteY3" fmla="*/ 469900 h 1003300"/>
              <a:gd name="connsiteX4" fmla="*/ 139700 w 304800"/>
              <a:gd name="connsiteY4" fmla="*/ 279400 h 1003300"/>
              <a:gd name="connsiteX5" fmla="*/ 215900 w 304800"/>
              <a:gd name="connsiteY5" fmla="*/ 177800 h 1003300"/>
              <a:gd name="connsiteX6" fmla="*/ 304800 w 304800"/>
              <a:gd name="connsiteY6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1003300">
                <a:moveTo>
                  <a:pt x="25400" y="1003300"/>
                </a:moveTo>
                <a:lnTo>
                  <a:pt x="12700" y="901700"/>
                </a:lnTo>
                <a:lnTo>
                  <a:pt x="0" y="584200"/>
                </a:lnTo>
                <a:lnTo>
                  <a:pt x="25400" y="469900"/>
                </a:lnTo>
                <a:lnTo>
                  <a:pt x="139700" y="279400"/>
                </a:lnTo>
                <a:lnTo>
                  <a:pt x="215900" y="177800"/>
                </a:lnTo>
                <a:lnTo>
                  <a:pt x="304800" y="0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3"/>
          <p:cNvGrpSpPr/>
          <p:nvPr/>
        </p:nvGrpSpPr>
        <p:grpSpPr>
          <a:xfrm>
            <a:off x="4419600" y="2514600"/>
            <a:ext cx="635000" cy="1562100"/>
            <a:chOff x="4419600" y="2514600"/>
            <a:chExt cx="635000" cy="1562100"/>
          </a:xfrm>
        </p:grpSpPr>
        <p:sp>
          <p:nvSpPr>
            <p:cNvPr id="7" name="Freeform 6"/>
            <p:cNvSpPr/>
            <p:nvPr/>
          </p:nvSpPr>
          <p:spPr>
            <a:xfrm>
              <a:off x="4419600" y="2514600"/>
              <a:ext cx="571500" cy="1511300"/>
            </a:xfrm>
            <a:custGeom>
              <a:avLst/>
              <a:gdLst>
                <a:gd name="connsiteX0" fmla="*/ 0 w 571500"/>
                <a:gd name="connsiteY0" fmla="*/ 1511300 h 1511300"/>
                <a:gd name="connsiteX1" fmla="*/ 571500 w 571500"/>
                <a:gd name="connsiteY1" fmla="*/ 0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511300">
                  <a:moveTo>
                    <a:pt x="0" y="15113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483100" y="2870200"/>
              <a:ext cx="571500" cy="1206500"/>
            </a:xfrm>
            <a:custGeom>
              <a:avLst/>
              <a:gdLst>
                <a:gd name="connsiteX0" fmla="*/ 0 w 571500"/>
                <a:gd name="connsiteY0" fmla="*/ 1206500 h 1206500"/>
                <a:gd name="connsiteX1" fmla="*/ 571500 w 571500"/>
                <a:gd name="connsiteY1" fmla="*/ 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206500">
                  <a:moveTo>
                    <a:pt x="0" y="12065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6578600" y="1130300"/>
            <a:ext cx="2311400" cy="1320800"/>
          </a:xfrm>
          <a:custGeom>
            <a:avLst/>
            <a:gdLst>
              <a:gd name="connsiteX0" fmla="*/ 0 w 2311400"/>
              <a:gd name="connsiteY0" fmla="*/ 0 h 1320800"/>
              <a:gd name="connsiteX1" fmla="*/ 469900 w 2311400"/>
              <a:gd name="connsiteY1" fmla="*/ 152400 h 1320800"/>
              <a:gd name="connsiteX2" fmla="*/ 584200 w 2311400"/>
              <a:gd name="connsiteY2" fmla="*/ 304800 h 1320800"/>
              <a:gd name="connsiteX3" fmla="*/ 838200 w 2311400"/>
              <a:gd name="connsiteY3" fmla="*/ 419100 h 1320800"/>
              <a:gd name="connsiteX4" fmla="*/ 1295400 w 2311400"/>
              <a:gd name="connsiteY4" fmla="*/ 584200 h 1320800"/>
              <a:gd name="connsiteX5" fmla="*/ 1651000 w 2311400"/>
              <a:gd name="connsiteY5" fmla="*/ 863600 h 1320800"/>
              <a:gd name="connsiteX6" fmla="*/ 1930400 w 2311400"/>
              <a:gd name="connsiteY6" fmla="*/ 1130300 h 1320800"/>
              <a:gd name="connsiteX7" fmla="*/ 2032000 w 2311400"/>
              <a:gd name="connsiteY7" fmla="*/ 1181100 h 1320800"/>
              <a:gd name="connsiteX8" fmla="*/ 2311400 w 2311400"/>
              <a:gd name="connsiteY8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1400" h="1320800">
                <a:moveTo>
                  <a:pt x="0" y="0"/>
                </a:moveTo>
                <a:lnTo>
                  <a:pt x="469900" y="152400"/>
                </a:lnTo>
                <a:lnTo>
                  <a:pt x="584200" y="304800"/>
                </a:lnTo>
                <a:lnTo>
                  <a:pt x="838200" y="419100"/>
                </a:lnTo>
                <a:lnTo>
                  <a:pt x="1295400" y="584200"/>
                </a:lnTo>
                <a:lnTo>
                  <a:pt x="1651000" y="863600"/>
                </a:lnTo>
                <a:lnTo>
                  <a:pt x="1930400" y="1130300"/>
                </a:lnTo>
                <a:lnTo>
                  <a:pt x="2032000" y="1181100"/>
                </a:lnTo>
                <a:lnTo>
                  <a:pt x="2311400" y="1320800"/>
                </a:lnTo>
              </a:path>
            </a:pathLst>
          </a:custGeom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34"/>
          <p:cNvGrpSpPr/>
          <p:nvPr/>
        </p:nvGrpSpPr>
        <p:grpSpPr>
          <a:xfrm>
            <a:off x="3573992" y="2035176"/>
            <a:ext cx="1366308" cy="2225675"/>
            <a:chOff x="3573992" y="2035176"/>
            <a:chExt cx="1366308" cy="2225675"/>
          </a:xfrm>
        </p:grpSpPr>
        <p:sp>
          <p:nvSpPr>
            <p:cNvPr id="15" name="Freeform 14"/>
            <p:cNvSpPr/>
            <p:nvPr/>
          </p:nvSpPr>
          <p:spPr>
            <a:xfrm>
              <a:off x="3625329" y="2152651"/>
              <a:ext cx="1314971" cy="2108200"/>
            </a:xfrm>
            <a:custGeom>
              <a:avLst/>
              <a:gdLst>
                <a:gd name="connsiteX0" fmla="*/ 896408 w 1245658"/>
                <a:gd name="connsiteY0" fmla="*/ 1997075 h 1997075"/>
                <a:gd name="connsiteX1" fmla="*/ 490008 w 1245658"/>
                <a:gd name="connsiteY1" fmla="*/ 1743075 h 1997075"/>
                <a:gd name="connsiteX2" fmla="*/ 490008 w 1245658"/>
                <a:gd name="connsiteY2" fmla="*/ 1743075 h 1997075"/>
                <a:gd name="connsiteX3" fmla="*/ 89958 w 1245658"/>
                <a:gd name="connsiteY3" fmla="*/ 1254125 h 1997075"/>
                <a:gd name="connsiteX4" fmla="*/ 32808 w 1245658"/>
                <a:gd name="connsiteY4" fmla="*/ 828675 h 1997075"/>
                <a:gd name="connsiteX5" fmla="*/ 286808 w 1245658"/>
                <a:gd name="connsiteY5" fmla="*/ 238125 h 1997075"/>
                <a:gd name="connsiteX6" fmla="*/ 782108 w 1245658"/>
                <a:gd name="connsiteY6" fmla="*/ 34925 h 1997075"/>
                <a:gd name="connsiteX7" fmla="*/ 1245658 w 1245658"/>
                <a:gd name="connsiteY7" fmla="*/ 28575 h 199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5658" h="1997075">
                  <a:moveTo>
                    <a:pt x="896408" y="1997075"/>
                  </a:moveTo>
                  <a:lnTo>
                    <a:pt x="490008" y="1743075"/>
                  </a:lnTo>
                  <a:lnTo>
                    <a:pt x="490008" y="1743075"/>
                  </a:lnTo>
                  <a:cubicBezTo>
                    <a:pt x="423333" y="1661583"/>
                    <a:pt x="166158" y="1406525"/>
                    <a:pt x="89958" y="1254125"/>
                  </a:cubicBezTo>
                  <a:cubicBezTo>
                    <a:pt x="13758" y="1101725"/>
                    <a:pt x="0" y="998008"/>
                    <a:pt x="32808" y="828675"/>
                  </a:cubicBezTo>
                  <a:cubicBezTo>
                    <a:pt x="65616" y="659342"/>
                    <a:pt x="161925" y="370417"/>
                    <a:pt x="286808" y="238125"/>
                  </a:cubicBezTo>
                  <a:cubicBezTo>
                    <a:pt x="411691" y="105833"/>
                    <a:pt x="622300" y="69850"/>
                    <a:pt x="782108" y="34925"/>
                  </a:cubicBezTo>
                  <a:cubicBezTo>
                    <a:pt x="941916" y="0"/>
                    <a:pt x="1245658" y="28575"/>
                    <a:pt x="1245658" y="28575"/>
                  </a:cubicBezTo>
                </a:path>
              </a:pathLst>
            </a:cu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H="1">
              <a:off x="4467225" y="2171701"/>
              <a:ext cx="298450" cy="2540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3905250" y="2285999"/>
              <a:ext cx="196850" cy="1968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73992" y="3028950"/>
              <a:ext cx="236008" cy="76199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867150" y="3676650"/>
              <a:ext cx="196850" cy="1460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4432300" y="4102100"/>
              <a:ext cx="209550" cy="1079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29"/>
          <p:cNvSpPr/>
          <p:nvPr/>
        </p:nvSpPr>
        <p:spPr>
          <a:xfrm>
            <a:off x="6597650" y="1035050"/>
            <a:ext cx="1149350" cy="565150"/>
          </a:xfrm>
          <a:custGeom>
            <a:avLst/>
            <a:gdLst>
              <a:gd name="connsiteX0" fmla="*/ 0 w 1149350"/>
              <a:gd name="connsiteY0" fmla="*/ 0 h 565150"/>
              <a:gd name="connsiteX1" fmla="*/ 330200 w 1149350"/>
              <a:gd name="connsiteY1" fmla="*/ 82550 h 565150"/>
              <a:gd name="connsiteX2" fmla="*/ 622300 w 1149350"/>
              <a:gd name="connsiteY2" fmla="*/ 241300 h 565150"/>
              <a:gd name="connsiteX3" fmla="*/ 863600 w 1149350"/>
              <a:gd name="connsiteY3" fmla="*/ 400050 h 565150"/>
              <a:gd name="connsiteX4" fmla="*/ 1149350 w 1149350"/>
              <a:gd name="connsiteY4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350" h="565150">
                <a:moveTo>
                  <a:pt x="0" y="0"/>
                </a:moveTo>
                <a:cubicBezTo>
                  <a:pt x="113241" y="21166"/>
                  <a:pt x="226483" y="42333"/>
                  <a:pt x="330200" y="82550"/>
                </a:cubicBezTo>
                <a:cubicBezTo>
                  <a:pt x="433917" y="122767"/>
                  <a:pt x="533400" y="188383"/>
                  <a:pt x="622300" y="241300"/>
                </a:cubicBezTo>
                <a:cubicBezTo>
                  <a:pt x="711200" y="294217"/>
                  <a:pt x="775758" y="346075"/>
                  <a:pt x="863600" y="400050"/>
                </a:cubicBezTo>
                <a:cubicBezTo>
                  <a:pt x="951442" y="454025"/>
                  <a:pt x="1149350" y="565150"/>
                  <a:pt x="1149350" y="565150"/>
                </a:cubicBezTo>
              </a:path>
            </a:pathLst>
          </a:custGeom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143751" y="1247775"/>
            <a:ext cx="228599" cy="13335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150783" y="4051300"/>
            <a:ext cx="294217" cy="444500"/>
          </a:xfrm>
          <a:custGeom>
            <a:avLst/>
            <a:gdLst>
              <a:gd name="connsiteX0" fmla="*/ 294217 w 294217"/>
              <a:gd name="connsiteY0" fmla="*/ 0 h 444500"/>
              <a:gd name="connsiteX1" fmla="*/ 179917 w 294217"/>
              <a:gd name="connsiteY1" fmla="*/ 215900 h 444500"/>
              <a:gd name="connsiteX2" fmla="*/ 27517 w 294217"/>
              <a:gd name="connsiteY2" fmla="*/ 406400 h 444500"/>
              <a:gd name="connsiteX3" fmla="*/ 14817 w 294217"/>
              <a:gd name="connsiteY3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217" h="444500">
                <a:moveTo>
                  <a:pt x="294217" y="0"/>
                </a:moveTo>
                <a:cubicBezTo>
                  <a:pt x="259292" y="74083"/>
                  <a:pt x="224367" y="148167"/>
                  <a:pt x="179917" y="215900"/>
                </a:cubicBezTo>
                <a:cubicBezTo>
                  <a:pt x="135467" y="283633"/>
                  <a:pt x="55034" y="368300"/>
                  <a:pt x="27517" y="406400"/>
                </a:cubicBezTo>
                <a:cubicBezTo>
                  <a:pt x="0" y="444500"/>
                  <a:pt x="14817" y="444500"/>
                  <a:pt x="14817" y="444500"/>
                </a:cubicBezTo>
              </a:path>
            </a:pathLst>
          </a:custGeom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127500" y="4502150"/>
            <a:ext cx="31750" cy="571500"/>
          </a:xfrm>
          <a:custGeom>
            <a:avLst/>
            <a:gdLst>
              <a:gd name="connsiteX0" fmla="*/ 31750 w 31750"/>
              <a:gd name="connsiteY0" fmla="*/ 0 h 571500"/>
              <a:gd name="connsiteX1" fmla="*/ 0 w 31750"/>
              <a:gd name="connsiteY1" fmla="*/ 222250 h 571500"/>
              <a:gd name="connsiteX2" fmla="*/ 31750 w 31750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" h="571500">
                <a:moveTo>
                  <a:pt x="31750" y="0"/>
                </a:moveTo>
                <a:cubicBezTo>
                  <a:pt x="15875" y="63500"/>
                  <a:pt x="0" y="127000"/>
                  <a:pt x="0" y="222250"/>
                </a:cubicBezTo>
                <a:cubicBezTo>
                  <a:pt x="0" y="317500"/>
                  <a:pt x="31750" y="571500"/>
                  <a:pt x="31750" y="571500"/>
                </a:cubicBezTo>
              </a:path>
            </a:pathLst>
          </a:custGeom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92900" y="3271440"/>
            <a:ext cx="2451100" cy="18466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00" dirty="0" err="1" smtClean="0"/>
              <a:t>Mz</a:t>
            </a:r>
            <a:r>
              <a:rPr lang="en-US" sz="1900" dirty="0" smtClean="0"/>
              <a:t> plutonic</a:t>
            </a:r>
          </a:p>
          <a:p>
            <a:r>
              <a:rPr lang="en-US" sz="1900" dirty="0" smtClean="0"/>
              <a:t>J volcanic</a:t>
            </a:r>
          </a:p>
          <a:p>
            <a:r>
              <a:rPr lang="en-US" sz="1900" dirty="0" err="1" smtClean="0"/>
              <a:t>Pz</a:t>
            </a:r>
            <a:r>
              <a:rPr lang="en-US" sz="1900" dirty="0" smtClean="0"/>
              <a:t> + </a:t>
            </a:r>
            <a:r>
              <a:rPr lang="en-US" sz="1900" dirty="0" err="1" smtClean="0"/>
              <a:t>Tr</a:t>
            </a:r>
            <a:r>
              <a:rPr lang="en-US" sz="1900" dirty="0" smtClean="0"/>
              <a:t> sedimentary</a:t>
            </a:r>
          </a:p>
          <a:p>
            <a:r>
              <a:rPr lang="en-US" sz="1900" dirty="0" smtClean="0"/>
              <a:t>Zn, </a:t>
            </a:r>
            <a:r>
              <a:rPr lang="en-US" sz="1900" dirty="0" err="1" smtClean="0"/>
              <a:t>Zj</a:t>
            </a:r>
            <a:r>
              <a:rPr lang="en-US" sz="1900" dirty="0" smtClean="0"/>
              <a:t>, &amp; Zs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err="1" smtClean="0"/>
              <a:t>Yc</a:t>
            </a:r>
            <a:r>
              <a:rPr lang="en-US" sz="1900" dirty="0" smtClean="0"/>
              <a:t> + </a:t>
            </a:r>
            <a:r>
              <a:rPr lang="en-US" sz="1900" dirty="0" err="1" smtClean="0"/>
              <a:t>Zk</a:t>
            </a:r>
            <a:r>
              <a:rPr lang="en-US" sz="1900" dirty="0" smtClean="0"/>
              <a:t>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smtClean="0"/>
              <a:t>XY basement</a:t>
            </a:r>
            <a:endParaRPr lang="en-US" sz="1900" dirty="0"/>
          </a:p>
        </p:txBody>
      </p:sp>
      <p:sp>
        <p:nvSpPr>
          <p:cNvPr id="37" name="Freeform 36"/>
          <p:cNvSpPr/>
          <p:nvPr/>
        </p:nvSpPr>
        <p:spPr>
          <a:xfrm>
            <a:off x="2867377" y="-204611"/>
            <a:ext cx="915812" cy="2593622"/>
          </a:xfrm>
          <a:custGeom>
            <a:avLst/>
            <a:gdLst>
              <a:gd name="connsiteX0" fmla="*/ 282223 w 915812"/>
              <a:gd name="connsiteY0" fmla="*/ 2592211 h 2593622"/>
              <a:gd name="connsiteX1" fmla="*/ 400756 w 915812"/>
              <a:gd name="connsiteY1" fmla="*/ 2405944 h 2593622"/>
              <a:gd name="connsiteX2" fmla="*/ 434623 w 915812"/>
              <a:gd name="connsiteY2" fmla="*/ 2278944 h 2593622"/>
              <a:gd name="connsiteX3" fmla="*/ 527756 w 915812"/>
              <a:gd name="connsiteY3" fmla="*/ 2245078 h 2593622"/>
              <a:gd name="connsiteX4" fmla="*/ 688623 w 915812"/>
              <a:gd name="connsiteY4" fmla="*/ 1914878 h 2593622"/>
              <a:gd name="connsiteX5" fmla="*/ 764823 w 915812"/>
              <a:gd name="connsiteY5" fmla="*/ 1754011 h 2593622"/>
              <a:gd name="connsiteX6" fmla="*/ 798690 w 915812"/>
              <a:gd name="connsiteY6" fmla="*/ 1627011 h 2593622"/>
              <a:gd name="connsiteX7" fmla="*/ 815623 w 915812"/>
              <a:gd name="connsiteY7" fmla="*/ 1567744 h 2593622"/>
              <a:gd name="connsiteX8" fmla="*/ 807156 w 915812"/>
              <a:gd name="connsiteY8" fmla="*/ 1432278 h 2593622"/>
              <a:gd name="connsiteX9" fmla="*/ 722490 w 915812"/>
              <a:gd name="connsiteY9" fmla="*/ 1254478 h 2593622"/>
              <a:gd name="connsiteX10" fmla="*/ 790223 w 915812"/>
              <a:gd name="connsiteY10" fmla="*/ 1220611 h 2593622"/>
              <a:gd name="connsiteX11" fmla="*/ 832556 w 915812"/>
              <a:gd name="connsiteY11" fmla="*/ 1161344 h 2593622"/>
              <a:gd name="connsiteX12" fmla="*/ 883356 w 915812"/>
              <a:gd name="connsiteY12" fmla="*/ 1034344 h 2593622"/>
              <a:gd name="connsiteX13" fmla="*/ 908756 w 915812"/>
              <a:gd name="connsiteY13" fmla="*/ 966611 h 2593622"/>
              <a:gd name="connsiteX14" fmla="*/ 891823 w 915812"/>
              <a:gd name="connsiteY14" fmla="*/ 907344 h 2593622"/>
              <a:gd name="connsiteX15" fmla="*/ 764823 w 915812"/>
              <a:gd name="connsiteY15" fmla="*/ 797278 h 2593622"/>
              <a:gd name="connsiteX16" fmla="*/ 714023 w 915812"/>
              <a:gd name="connsiteY16" fmla="*/ 729544 h 2593622"/>
              <a:gd name="connsiteX17" fmla="*/ 629356 w 915812"/>
              <a:gd name="connsiteY17" fmla="*/ 729544 h 2593622"/>
              <a:gd name="connsiteX18" fmla="*/ 595490 w 915812"/>
              <a:gd name="connsiteY18" fmla="*/ 805744 h 2593622"/>
              <a:gd name="connsiteX19" fmla="*/ 476956 w 915812"/>
              <a:gd name="connsiteY19" fmla="*/ 704144 h 2593622"/>
              <a:gd name="connsiteX20" fmla="*/ 451556 w 915812"/>
              <a:gd name="connsiteY20" fmla="*/ 644878 h 2593622"/>
              <a:gd name="connsiteX21" fmla="*/ 493890 w 915812"/>
              <a:gd name="connsiteY21" fmla="*/ 467078 h 2593622"/>
              <a:gd name="connsiteX22" fmla="*/ 502356 w 915812"/>
              <a:gd name="connsiteY22" fmla="*/ 390878 h 2593622"/>
              <a:gd name="connsiteX23" fmla="*/ 476956 w 915812"/>
              <a:gd name="connsiteY23" fmla="*/ 196144 h 2593622"/>
              <a:gd name="connsiteX24" fmla="*/ 476956 w 915812"/>
              <a:gd name="connsiteY24" fmla="*/ 18344 h 2593622"/>
              <a:gd name="connsiteX25" fmla="*/ 375356 w 915812"/>
              <a:gd name="connsiteY25" fmla="*/ 86078 h 2593622"/>
              <a:gd name="connsiteX26" fmla="*/ 400756 w 915812"/>
              <a:gd name="connsiteY26" fmla="*/ 272344 h 2593622"/>
              <a:gd name="connsiteX27" fmla="*/ 400756 w 915812"/>
              <a:gd name="connsiteY27" fmla="*/ 492478 h 2593622"/>
              <a:gd name="connsiteX28" fmla="*/ 214490 w 915812"/>
              <a:gd name="connsiteY28" fmla="*/ 484011 h 2593622"/>
              <a:gd name="connsiteX29" fmla="*/ 112890 w 915812"/>
              <a:gd name="connsiteY29" fmla="*/ 560211 h 2593622"/>
              <a:gd name="connsiteX30" fmla="*/ 180623 w 915812"/>
              <a:gd name="connsiteY30" fmla="*/ 653344 h 2593622"/>
              <a:gd name="connsiteX31" fmla="*/ 248356 w 915812"/>
              <a:gd name="connsiteY31" fmla="*/ 695678 h 2593622"/>
              <a:gd name="connsiteX32" fmla="*/ 121356 w 915812"/>
              <a:gd name="connsiteY32" fmla="*/ 738011 h 2593622"/>
              <a:gd name="connsiteX33" fmla="*/ 53623 w 915812"/>
              <a:gd name="connsiteY33" fmla="*/ 797278 h 2593622"/>
              <a:gd name="connsiteX34" fmla="*/ 79023 w 915812"/>
              <a:gd name="connsiteY34" fmla="*/ 949678 h 2593622"/>
              <a:gd name="connsiteX35" fmla="*/ 155223 w 915812"/>
              <a:gd name="connsiteY35" fmla="*/ 1051278 h 2593622"/>
              <a:gd name="connsiteX36" fmla="*/ 121356 w 915812"/>
              <a:gd name="connsiteY36" fmla="*/ 1110544 h 2593622"/>
              <a:gd name="connsiteX37" fmla="*/ 104423 w 915812"/>
              <a:gd name="connsiteY37" fmla="*/ 1161344 h 2593622"/>
              <a:gd name="connsiteX38" fmla="*/ 138290 w 915812"/>
              <a:gd name="connsiteY38" fmla="*/ 1288344 h 2593622"/>
              <a:gd name="connsiteX39" fmla="*/ 19756 w 915812"/>
              <a:gd name="connsiteY39" fmla="*/ 1398411 h 2593622"/>
              <a:gd name="connsiteX40" fmla="*/ 19756 w 915812"/>
              <a:gd name="connsiteY40" fmla="*/ 1542344 h 2593622"/>
              <a:gd name="connsiteX41" fmla="*/ 121356 w 915812"/>
              <a:gd name="connsiteY41" fmla="*/ 1728611 h 2593622"/>
              <a:gd name="connsiteX42" fmla="*/ 197556 w 915812"/>
              <a:gd name="connsiteY42" fmla="*/ 1940278 h 2593622"/>
              <a:gd name="connsiteX43" fmla="*/ 197556 w 915812"/>
              <a:gd name="connsiteY43" fmla="*/ 2101144 h 2593622"/>
              <a:gd name="connsiteX44" fmla="*/ 180623 w 915812"/>
              <a:gd name="connsiteY44" fmla="*/ 2194278 h 2593622"/>
              <a:gd name="connsiteX45" fmla="*/ 239890 w 915812"/>
              <a:gd name="connsiteY45" fmla="*/ 2397478 h 2593622"/>
              <a:gd name="connsiteX46" fmla="*/ 282223 w 915812"/>
              <a:gd name="connsiteY46" fmla="*/ 2592211 h 259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5812" h="2593622">
                <a:moveTo>
                  <a:pt x="282223" y="2592211"/>
                </a:moveTo>
                <a:cubicBezTo>
                  <a:pt x="309034" y="2593622"/>
                  <a:pt x="375356" y="2458155"/>
                  <a:pt x="400756" y="2405944"/>
                </a:cubicBezTo>
                <a:cubicBezTo>
                  <a:pt x="426156" y="2353733"/>
                  <a:pt x="413456" y="2305755"/>
                  <a:pt x="434623" y="2278944"/>
                </a:cubicBezTo>
                <a:cubicBezTo>
                  <a:pt x="455790" y="2252133"/>
                  <a:pt x="485423" y="2305756"/>
                  <a:pt x="527756" y="2245078"/>
                </a:cubicBezTo>
                <a:cubicBezTo>
                  <a:pt x="570089" y="2184400"/>
                  <a:pt x="649112" y="1996722"/>
                  <a:pt x="688623" y="1914878"/>
                </a:cubicBezTo>
                <a:cubicBezTo>
                  <a:pt x="728134" y="1833034"/>
                  <a:pt x="746479" y="1801989"/>
                  <a:pt x="764823" y="1754011"/>
                </a:cubicBezTo>
                <a:cubicBezTo>
                  <a:pt x="783167" y="1706033"/>
                  <a:pt x="790223" y="1658055"/>
                  <a:pt x="798690" y="1627011"/>
                </a:cubicBezTo>
                <a:cubicBezTo>
                  <a:pt x="807157" y="1595967"/>
                  <a:pt x="814212" y="1600199"/>
                  <a:pt x="815623" y="1567744"/>
                </a:cubicBezTo>
                <a:cubicBezTo>
                  <a:pt x="817034" y="1535289"/>
                  <a:pt x="822678" y="1484489"/>
                  <a:pt x="807156" y="1432278"/>
                </a:cubicBezTo>
                <a:cubicBezTo>
                  <a:pt x="791634" y="1380067"/>
                  <a:pt x="725312" y="1289756"/>
                  <a:pt x="722490" y="1254478"/>
                </a:cubicBezTo>
                <a:cubicBezTo>
                  <a:pt x="719668" y="1219200"/>
                  <a:pt x="771879" y="1236133"/>
                  <a:pt x="790223" y="1220611"/>
                </a:cubicBezTo>
                <a:cubicBezTo>
                  <a:pt x="808567" y="1205089"/>
                  <a:pt x="817034" y="1192388"/>
                  <a:pt x="832556" y="1161344"/>
                </a:cubicBezTo>
                <a:cubicBezTo>
                  <a:pt x="848078" y="1130300"/>
                  <a:pt x="870656" y="1066800"/>
                  <a:pt x="883356" y="1034344"/>
                </a:cubicBezTo>
                <a:cubicBezTo>
                  <a:pt x="896056" y="1001889"/>
                  <a:pt x="907345" y="987778"/>
                  <a:pt x="908756" y="966611"/>
                </a:cubicBezTo>
                <a:cubicBezTo>
                  <a:pt x="910167" y="945444"/>
                  <a:pt x="915812" y="935566"/>
                  <a:pt x="891823" y="907344"/>
                </a:cubicBezTo>
                <a:cubicBezTo>
                  <a:pt x="867834" y="879122"/>
                  <a:pt x="794456" y="826911"/>
                  <a:pt x="764823" y="797278"/>
                </a:cubicBezTo>
                <a:cubicBezTo>
                  <a:pt x="735190" y="767645"/>
                  <a:pt x="736601" y="740833"/>
                  <a:pt x="714023" y="729544"/>
                </a:cubicBezTo>
                <a:cubicBezTo>
                  <a:pt x="691445" y="718255"/>
                  <a:pt x="649111" y="716844"/>
                  <a:pt x="629356" y="729544"/>
                </a:cubicBezTo>
                <a:cubicBezTo>
                  <a:pt x="609601" y="742244"/>
                  <a:pt x="620890" y="809977"/>
                  <a:pt x="595490" y="805744"/>
                </a:cubicBezTo>
                <a:cubicBezTo>
                  <a:pt x="570090" y="801511"/>
                  <a:pt x="500945" y="730955"/>
                  <a:pt x="476956" y="704144"/>
                </a:cubicBezTo>
                <a:cubicBezTo>
                  <a:pt x="452967" y="677333"/>
                  <a:pt x="448734" y="684389"/>
                  <a:pt x="451556" y="644878"/>
                </a:cubicBezTo>
                <a:cubicBezTo>
                  <a:pt x="454378" y="605367"/>
                  <a:pt x="485423" y="509411"/>
                  <a:pt x="493890" y="467078"/>
                </a:cubicBezTo>
                <a:cubicBezTo>
                  <a:pt x="502357" y="424745"/>
                  <a:pt x="505178" y="436034"/>
                  <a:pt x="502356" y="390878"/>
                </a:cubicBezTo>
                <a:cubicBezTo>
                  <a:pt x="499534" y="345722"/>
                  <a:pt x="481189" y="258233"/>
                  <a:pt x="476956" y="196144"/>
                </a:cubicBezTo>
                <a:cubicBezTo>
                  <a:pt x="472723" y="134055"/>
                  <a:pt x="493889" y="36688"/>
                  <a:pt x="476956" y="18344"/>
                </a:cubicBezTo>
                <a:cubicBezTo>
                  <a:pt x="460023" y="0"/>
                  <a:pt x="388056" y="43745"/>
                  <a:pt x="375356" y="86078"/>
                </a:cubicBezTo>
                <a:cubicBezTo>
                  <a:pt x="362656" y="128411"/>
                  <a:pt x="396523" y="204611"/>
                  <a:pt x="400756" y="272344"/>
                </a:cubicBezTo>
                <a:cubicBezTo>
                  <a:pt x="404989" y="340077"/>
                  <a:pt x="431800" y="457200"/>
                  <a:pt x="400756" y="492478"/>
                </a:cubicBezTo>
                <a:cubicBezTo>
                  <a:pt x="369712" y="527756"/>
                  <a:pt x="262468" y="472722"/>
                  <a:pt x="214490" y="484011"/>
                </a:cubicBezTo>
                <a:cubicBezTo>
                  <a:pt x="166512" y="495300"/>
                  <a:pt x="118535" y="531989"/>
                  <a:pt x="112890" y="560211"/>
                </a:cubicBezTo>
                <a:cubicBezTo>
                  <a:pt x="107246" y="588433"/>
                  <a:pt x="158045" y="630766"/>
                  <a:pt x="180623" y="653344"/>
                </a:cubicBezTo>
                <a:cubicBezTo>
                  <a:pt x="203201" y="675922"/>
                  <a:pt x="258234" y="681567"/>
                  <a:pt x="248356" y="695678"/>
                </a:cubicBezTo>
                <a:cubicBezTo>
                  <a:pt x="238478" y="709789"/>
                  <a:pt x="153811" y="721078"/>
                  <a:pt x="121356" y="738011"/>
                </a:cubicBezTo>
                <a:cubicBezTo>
                  <a:pt x="88901" y="754944"/>
                  <a:pt x="60678" y="762000"/>
                  <a:pt x="53623" y="797278"/>
                </a:cubicBezTo>
                <a:cubicBezTo>
                  <a:pt x="46568" y="832556"/>
                  <a:pt x="62090" y="907345"/>
                  <a:pt x="79023" y="949678"/>
                </a:cubicBezTo>
                <a:cubicBezTo>
                  <a:pt x="95956" y="992011"/>
                  <a:pt x="148168" y="1024467"/>
                  <a:pt x="155223" y="1051278"/>
                </a:cubicBezTo>
                <a:cubicBezTo>
                  <a:pt x="162278" y="1078089"/>
                  <a:pt x="129823" y="1092200"/>
                  <a:pt x="121356" y="1110544"/>
                </a:cubicBezTo>
                <a:cubicBezTo>
                  <a:pt x="112889" y="1128888"/>
                  <a:pt x="101601" y="1131711"/>
                  <a:pt x="104423" y="1161344"/>
                </a:cubicBezTo>
                <a:cubicBezTo>
                  <a:pt x="107245" y="1190977"/>
                  <a:pt x="152401" y="1248833"/>
                  <a:pt x="138290" y="1288344"/>
                </a:cubicBezTo>
                <a:cubicBezTo>
                  <a:pt x="124179" y="1327855"/>
                  <a:pt x="39512" y="1356078"/>
                  <a:pt x="19756" y="1398411"/>
                </a:cubicBezTo>
                <a:cubicBezTo>
                  <a:pt x="0" y="1440744"/>
                  <a:pt x="2823" y="1487311"/>
                  <a:pt x="19756" y="1542344"/>
                </a:cubicBezTo>
                <a:cubicBezTo>
                  <a:pt x="36689" y="1597377"/>
                  <a:pt x="91723" y="1662289"/>
                  <a:pt x="121356" y="1728611"/>
                </a:cubicBezTo>
                <a:cubicBezTo>
                  <a:pt x="150989" y="1794933"/>
                  <a:pt x="184856" y="1878189"/>
                  <a:pt x="197556" y="1940278"/>
                </a:cubicBezTo>
                <a:cubicBezTo>
                  <a:pt x="210256" y="2002367"/>
                  <a:pt x="200378" y="2058811"/>
                  <a:pt x="197556" y="2101144"/>
                </a:cubicBezTo>
                <a:cubicBezTo>
                  <a:pt x="194734" y="2143477"/>
                  <a:pt x="173567" y="2144889"/>
                  <a:pt x="180623" y="2194278"/>
                </a:cubicBezTo>
                <a:cubicBezTo>
                  <a:pt x="187679" y="2243667"/>
                  <a:pt x="221546" y="2336800"/>
                  <a:pt x="239890" y="2397478"/>
                </a:cubicBezTo>
                <a:cubicBezTo>
                  <a:pt x="258234" y="2458156"/>
                  <a:pt x="255412" y="2590800"/>
                  <a:pt x="282223" y="2592211"/>
                </a:cubicBezTo>
                <a:close/>
              </a:path>
            </a:pathLst>
          </a:custGeom>
          <a:solidFill>
            <a:schemeClr val="bg1">
              <a:lumMod val="75000"/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340100" y="-152400"/>
            <a:ext cx="783167" cy="4978400"/>
          </a:xfrm>
          <a:custGeom>
            <a:avLst/>
            <a:gdLst>
              <a:gd name="connsiteX0" fmla="*/ 783167 w 783167"/>
              <a:gd name="connsiteY0" fmla="*/ 4978400 h 4978400"/>
              <a:gd name="connsiteX1" fmla="*/ 732367 w 783167"/>
              <a:gd name="connsiteY1" fmla="*/ 4893733 h 4978400"/>
              <a:gd name="connsiteX2" fmla="*/ 613833 w 783167"/>
              <a:gd name="connsiteY2" fmla="*/ 4851400 h 4978400"/>
              <a:gd name="connsiteX3" fmla="*/ 613833 w 783167"/>
              <a:gd name="connsiteY3" fmla="*/ 4665133 h 4978400"/>
              <a:gd name="connsiteX4" fmla="*/ 656167 w 783167"/>
              <a:gd name="connsiteY4" fmla="*/ 4538133 h 4978400"/>
              <a:gd name="connsiteX5" fmla="*/ 622300 w 783167"/>
              <a:gd name="connsiteY5" fmla="*/ 4478867 h 4978400"/>
              <a:gd name="connsiteX6" fmla="*/ 537633 w 783167"/>
              <a:gd name="connsiteY6" fmla="*/ 4411133 h 4978400"/>
              <a:gd name="connsiteX7" fmla="*/ 537633 w 783167"/>
              <a:gd name="connsiteY7" fmla="*/ 4148667 h 4978400"/>
              <a:gd name="connsiteX8" fmla="*/ 393700 w 783167"/>
              <a:gd name="connsiteY8" fmla="*/ 4055533 h 4978400"/>
              <a:gd name="connsiteX9" fmla="*/ 249767 w 783167"/>
              <a:gd name="connsiteY9" fmla="*/ 3835400 h 4978400"/>
              <a:gd name="connsiteX10" fmla="*/ 241300 w 783167"/>
              <a:gd name="connsiteY10" fmla="*/ 3632200 h 4978400"/>
              <a:gd name="connsiteX11" fmla="*/ 241300 w 783167"/>
              <a:gd name="connsiteY11" fmla="*/ 3437467 h 4978400"/>
              <a:gd name="connsiteX12" fmla="*/ 182033 w 783167"/>
              <a:gd name="connsiteY12" fmla="*/ 3302000 h 4978400"/>
              <a:gd name="connsiteX13" fmla="*/ 249767 w 783167"/>
              <a:gd name="connsiteY13" fmla="*/ 3005667 h 4978400"/>
              <a:gd name="connsiteX14" fmla="*/ 173567 w 783167"/>
              <a:gd name="connsiteY14" fmla="*/ 2683933 h 4978400"/>
              <a:gd name="connsiteX15" fmla="*/ 105833 w 783167"/>
              <a:gd name="connsiteY15" fmla="*/ 2523067 h 4978400"/>
              <a:gd name="connsiteX16" fmla="*/ 182033 w 783167"/>
              <a:gd name="connsiteY16" fmla="*/ 2438400 h 4978400"/>
              <a:gd name="connsiteX17" fmla="*/ 275167 w 783167"/>
              <a:gd name="connsiteY17" fmla="*/ 2269067 h 4978400"/>
              <a:gd name="connsiteX18" fmla="*/ 215900 w 783167"/>
              <a:gd name="connsiteY18" fmla="*/ 2175933 h 4978400"/>
              <a:gd name="connsiteX19" fmla="*/ 215900 w 783167"/>
              <a:gd name="connsiteY19" fmla="*/ 2116667 h 4978400"/>
              <a:gd name="connsiteX20" fmla="*/ 317500 w 783167"/>
              <a:gd name="connsiteY20" fmla="*/ 2032000 h 4978400"/>
              <a:gd name="connsiteX21" fmla="*/ 292100 w 783167"/>
              <a:gd name="connsiteY21" fmla="*/ 1930400 h 4978400"/>
              <a:gd name="connsiteX22" fmla="*/ 410633 w 783167"/>
              <a:gd name="connsiteY22" fmla="*/ 1744133 h 4978400"/>
              <a:gd name="connsiteX23" fmla="*/ 478367 w 783167"/>
              <a:gd name="connsiteY23" fmla="*/ 1583267 h 4978400"/>
              <a:gd name="connsiteX24" fmla="*/ 385233 w 783167"/>
              <a:gd name="connsiteY24" fmla="*/ 1608667 h 4978400"/>
              <a:gd name="connsiteX25" fmla="*/ 325967 w 783167"/>
              <a:gd name="connsiteY25" fmla="*/ 1464733 h 4978400"/>
              <a:gd name="connsiteX26" fmla="*/ 351367 w 783167"/>
              <a:gd name="connsiteY26" fmla="*/ 1346200 h 4978400"/>
              <a:gd name="connsiteX27" fmla="*/ 427567 w 783167"/>
              <a:gd name="connsiteY27" fmla="*/ 1253067 h 4978400"/>
              <a:gd name="connsiteX28" fmla="*/ 368300 w 783167"/>
              <a:gd name="connsiteY28" fmla="*/ 1100667 h 4978400"/>
              <a:gd name="connsiteX29" fmla="*/ 436033 w 783167"/>
              <a:gd name="connsiteY29" fmla="*/ 897467 h 4978400"/>
              <a:gd name="connsiteX30" fmla="*/ 334433 w 783167"/>
              <a:gd name="connsiteY30" fmla="*/ 795867 h 4978400"/>
              <a:gd name="connsiteX31" fmla="*/ 258233 w 783167"/>
              <a:gd name="connsiteY31" fmla="*/ 685800 h 4978400"/>
              <a:gd name="connsiteX32" fmla="*/ 241300 w 783167"/>
              <a:gd name="connsiteY32" fmla="*/ 575733 h 4978400"/>
              <a:gd name="connsiteX33" fmla="*/ 182033 w 783167"/>
              <a:gd name="connsiteY33" fmla="*/ 465667 h 4978400"/>
              <a:gd name="connsiteX34" fmla="*/ 97367 w 783167"/>
              <a:gd name="connsiteY34" fmla="*/ 431800 h 4978400"/>
              <a:gd name="connsiteX35" fmla="*/ 12700 w 783167"/>
              <a:gd name="connsiteY35" fmla="*/ 262467 h 4978400"/>
              <a:gd name="connsiteX36" fmla="*/ 21167 w 783167"/>
              <a:gd name="connsiteY36" fmla="*/ 0 h 4978400"/>
              <a:gd name="connsiteX0" fmla="*/ 783167 w 783167"/>
              <a:gd name="connsiteY0" fmla="*/ 4978400 h 4978400"/>
              <a:gd name="connsiteX1" fmla="*/ 732367 w 783167"/>
              <a:gd name="connsiteY1" fmla="*/ 4893733 h 4978400"/>
              <a:gd name="connsiteX2" fmla="*/ 613833 w 783167"/>
              <a:gd name="connsiteY2" fmla="*/ 4851400 h 4978400"/>
              <a:gd name="connsiteX3" fmla="*/ 613833 w 783167"/>
              <a:gd name="connsiteY3" fmla="*/ 4665133 h 4978400"/>
              <a:gd name="connsiteX4" fmla="*/ 656167 w 783167"/>
              <a:gd name="connsiteY4" fmla="*/ 4538133 h 4978400"/>
              <a:gd name="connsiteX5" fmla="*/ 622300 w 783167"/>
              <a:gd name="connsiteY5" fmla="*/ 4478867 h 4978400"/>
              <a:gd name="connsiteX6" fmla="*/ 537633 w 783167"/>
              <a:gd name="connsiteY6" fmla="*/ 4411133 h 4978400"/>
              <a:gd name="connsiteX7" fmla="*/ 537633 w 783167"/>
              <a:gd name="connsiteY7" fmla="*/ 4148667 h 4978400"/>
              <a:gd name="connsiteX8" fmla="*/ 393700 w 783167"/>
              <a:gd name="connsiteY8" fmla="*/ 4055533 h 4978400"/>
              <a:gd name="connsiteX9" fmla="*/ 249767 w 783167"/>
              <a:gd name="connsiteY9" fmla="*/ 3835400 h 4978400"/>
              <a:gd name="connsiteX10" fmla="*/ 241300 w 783167"/>
              <a:gd name="connsiteY10" fmla="*/ 3632200 h 4978400"/>
              <a:gd name="connsiteX11" fmla="*/ 241300 w 783167"/>
              <a:gd name="connsiteY11" fmla="*/ 3437467 h 4978400"/>
              <a:gd name="connsiteX12" fmla="*/ 182033 w 783167"/>
              <a:gd name="connsiteY12" fmla="*/ 3302000 h 4978400"/>
              <a:gd name="connsiteX13" fmla="*/ 249767 w 783167"/>
              <a:gd name="connsiteY13" fmla="*/ 3005667 h 4978400"/>
              <a:gd name="connsiteX14" fmla="*/ 173567 w 783167"/>
              <a:gd name="connsiteY14" fmla="*/ 2683933 h 4978400"/>
              <a:gd name="connsiteX15" fmla="*/ 105833 w 783167"/>
              <a:gd name="connsiteY15" fmla="*/ 2523067 h 4978400"/>
              <a:gd name="connsiteX16" fmla="*/ 182033 w 783167"/>
              <a:gd name="connsiteY16" fmla="*/ 2438400 h 4978400"/>
              <a:gd name="connsiteX17" fmla="*/ 275167 w 783167"/>
              <a:gd name="connsiteY17" fmla="*/ 2269067 h 4978400"/>
              <a:gd name="connsiteX18" fmla="*/ 215900 w 783167"/>
              <a:gd name="connsiteY18" fmla="*/ 2175933 h 4978400"/>
              <a:gd name="connsiteX19" fmla="*/ 215900 w 783167"/>
              <a:gd name="connsiteY19" fmla="*/ 2116667 h 4978400"/>
              <a:gd name="connsiteX20" fmla="*/ 317500 w 783167"/>
              <a:gd name="connsiteY20" fmla="*/ 2032000 h 4978400"/>
              <a:gd name="connsiteX21" fmla="*/ 292100 w 783167"/>
              <a:gd name="connsiteY21" fmla="*/ 1930400 h 4978400"/>
              <a:gd name="connsiteX22" fmla="*/ 410633 w 783167"/>
              <a:gd name="connsiteY22" fmla="*/ 1744133 h 4978400"/>
              <a:gd name="connsiteX23" fmla="*/ 385233 w 783167"/>
              <a:gd name="connsiteY23" fmla="*/ 1608667 h 4978400"/>
              <a:gd name="connsiteX24" fmla="*/ 325967 w 783167"/>
              <a:gd name="connsiteY24" fmla="*/ 1464733 h 4978400"/>
              <a:gd name="connsiteX25" fmla="*/ 351367 w 783167"/>
              <a:gd name="connsiteY25" fmla="*/ 1346200 h 4978400"/>
              <a:gd name="connsiteX26" fmla="*/ 427567 w 783167"/>
              <a:gd name="connsiteY26" fmla="*/ 1253067 h 4978400"/>
              <a:gd name="connsiteX27" fmla="*/ 368300 w 783167"/>
              <a:gd name="connsiteY27" fmla="*/ 1100667 h 4978400"/>
              <a:gd name="connsiteX28" fmla="*/ 436033 w 783167"/>
              <a:gd name="connsiteY28" fmla="*/ 897467 h 4978400"/>
              <a:gd name="connsiteX29" fmla="*/ 334433 w 783167"/>
              <a:gd name="connsiteY29" fmla="*/ 795867 h 4978400"/>
              <a:gd name="connsiteX30" fmla="*/ 258233 w 783167"/>
              <a:gd name="connsiteY30" fmla="*/ 685800 h 4978400"/>
              <a:gd name="connsiteX31" fmla="*/ 241300 w 783167"/>
              <a:gd name="connsiteY31" fmla="*/ 575733 h 4978400"/>
              <a:gd name="connsiteX32" fmla="*/ 182033 w 783167"/>
              <a:gd name="connsiteY32" fmla="*/ 465667 h 4978400"/>
              <a:gd name="connsiteX33" fmla="*/ 97367 w 783167"/>
              <a:gd name="connsiteY33" fmla="*/ 431800 h 4978400"/>
              <a:gd name="connsiteX34" fmla="*/ 12700 w 783167"/>
              <a:gd name="connsiteY34" fmla="*/ 262467 h 4978400"/>
              <a:gd name="connsiteX35" fmla="*/ 21167 w 783167"/>
              <a:gd name="connsiteY35" fmla="*/ 0 h 49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3167" h="4978400">
                <a:moveTo>
                  <a:pt x="783167" y="4978400"/>
                </a:moveTo>
                <a:cubicBezTo>
                  <a:pt x="771878" y="4946650"/>
                  <a:pt x="760589" y="4914900"/>
                  <a:pt x="732367" y="4893733"/>
                </a:cubicBezTo>
                <a:cubicBezTo>
                  <a:pt x="704145" y="4872566"/>
                  <a:pt x="633589" y="4889500"/>
                  <a:pt x="613833" y="4851400"/>
                </a:cubicBezTo>
                <a:cubicBezTo>
                  <a:pt x="594077" y="4813300"/>
                  <a:pt x="606777" y="4717344"/>
                  <a:pt x="613833" y="4665133"/>
                </a:cubicBezTo>
                <a:cubicBezTo>
                  <a:pt x="620889" y="4612922"/>
                  <a:pt x="654756" y="4569177"/>
                  <a:pt x="656167" y="4538133"/>
                </a:cubicBezTo>
                <a:cubicBezTo>
                  <a:pt x="657578" y="4507089"/>
                  <a:pt x="642056" y="4500034"/>
                  <a:pt x="622300" y="4478867"/>
                </a:cubicBezTo>
                <a:cubicBezTo>
                  <a:pt x="602544" y="4457700"/>
                  <a:pt x="551744" y="4466166"/>
                  <a:pt x="537633" y="4411133"/>
                </a:cubicBezTo>
                <a:cubicBezTo>
                  <a:pt x="523522" y="4356100"/>
                  <a:pt x="561622" y="4207934"/>
                  <a:pt x="537633" y="4148667"/>
                </a:cubicBezTo>
                <a:cubicBezTo>
                  <a:pt x="513644" y="4089400"/>
                  <a:pt x="441678" y="4107744"/>
                  <a:pt x="393700" y="4055533"/>
                </a:cubicBezTo>
                <a:cubicBezTo>
                  <a:pt x="345722" y="4003322"/>
                  <a:pt x="275167" y="3905955"/>
                  <a:pt x="249767" y="3835400"/>
                </a:cubicBezTo>
                <a:cubicBezTo>
                  <a:pt x="224367" y="3764845"/>
                  <a:pt x="242711" y="3698522"/>
                  <a:pt x="241300" y="3632200"/>
                </a:cubicBezTo>
                <a:cubicBezTo>
                  <a:pt x="239889" y="3565878"/>
                  <a:pt x="251178" y="3492500"/>
                  <a:pt x="241300" y="3437467"/>
                </a:cubicBezTo>
                <a:cubicBezTo>
                  <a:pt x="231422" y="3382434"/>
                  <a:pt x="180622" y="3373967"/>
                  <a:pt x="182033" y="3302000"/>
                </a:cubicBezTo>
                <a:cubicBezTo>
                  <a:pt x="183444" y="3230033"/>
                  <a:pt x="251178" y="3108678"/>
                  <a:pt x="249767" y="3005667"/>
                </a:cubicBezTo>
                <a:cubicBezTo>
                  <a:pt x="248356" y="2902656"/>
                  <a:pt x="197556" y="2764366"/>
                  <a:pt x="173567" y="2683933"/>
                </a:cubicBezTo>
                <a:cubicBezTo>
                  <a:pt x="149578" y="2603500"/>
                  <a:pt x="104422" y="2563989"/>
                  <a:pt x="105833" y="2523067"/>
                </a:cubicBezTo>
                <a:cubicBezTo>
                  <a:pt x="107244" y="2482145"/>
                  <a:pt x="153811" y="2480733"/>
                  <a:pt x="182033" y="2438400"/>
                </a:cubicBezTo>
                <a:cubicBezTo>
                  <a:pt x="210255" y="2396067"/>
                  <a:pt x="269523" y="2312811"/>
                  <a:pt x="275167" y="2269067"/>
                </a:cubicBezTo>
                <a:cubicBezTo>
                  <a:pt x="280811" y="2225323"/>
                  <a:pt x="225778" y="2201333"/>
                  <a:pt x="215900" y="2175933"/>
                </a:cubicBezTo>
                <a:cubicBezTo>
                  <a:pt x="206022" y="2150533"/>
                  <a:pt x="198967" y="2140656"/>
                  <a:pt x="215900" y="2116667"/>
                </a:cubicBezTo>
                <a:cubicBezTo>
                  <a:pt x="232833" y="2092678"/>
                  <a:pt x="304800" y="2063045"/>
                  <a:pt x="317500" y="2032000"/>
                </a:cubicBezTo>
                <a:cubicBezTo>
                  <a:pt x="330200" y="2000956"/>
                  <a:pt x="276578" y="1978378"/>
                  <a:pt x="292100" y="1930400"/>
                </a:cubicBezTo>
                <a:cubicBezTo>
                  <a:pt x="307622" y="1882422"/>
                  <a:pt x="395111" y="1797755"/>
                  <a:pt x="410633" y="1744133"/>
                </a:cubicBezTo>
                <a:cubicBezTo>
                  <a:pt x="426155" y="1690511"/>
                  <a:pt x="399344" y="1655234"/>
                  <a:pt x="385233" y="1608667"/>
                </a:cubicBezTo>
                <a:cubicBezTo>
                  <a:pt x="371122" y="1562100"/>
                  <a:pt x="331611" y="1508478"/>
                  <a:pt x="325967" y="1464733"/>
                </a:cubicBezTo>
                <a:cubicBezTo>
                  <a:pt x="320323" y="1420989"/>
                  <a:pt x="334434" y="1381478"/>
                  <a:pt x="351367" y="1346200"/>
                </a:cubicBezTo>
                <a:cubicBezTo>
                  <a:pt x="368300" y="1310922"/>
                  <a:pt x="424745" y="1293989"/>
                  <a:pt x="427567" y="1253067"/>
                </a:cubicBezTo>
                <a:cubicBezTo>
                  <a:pt x="430389" y="1212145"/>
                  <a:pt x="366889" y="1159934"/>
                  <a:pt x="368300" y="1100667"/>
                </a:cubicBezTo>
                <a:cubicBezTo>
                  <a:pt x="369711" y="1041400"/>
                  <a:pt x="441677" y="948267"/>
                  <a:pt x="436033" y="897467"/>
                </a:cubicBezTo>
                <a:cubicBezTo>
                  <a:pt x="430389" y="846667"/>
                  <a:pt x="364066" y="831145"/>
                  <a:pt x="334433" y="795867"/>
                </a:cubicBezTo>
                <a:cubicBezTo>
                  <a:pt x="304800" y="760589"/>
                  <a:pt x="273755" y="722489"/>
                  <a:pt x="258233" y="685800"/>
                </a:cubicBezTo>
                <a:cubicBezTo>
                  <a:pt x="242711" y="649111"/>
                  <a:pt x="254000" y="612422"/>
                  <a:pt x="241300" y="575733"/>
                </a:cubicBezTo>
                <a:cubicBezTo>
                  <a:pt x="228600" y="539044"/>
                  <a:pt x="206022" y="489656"/>
                  <a:pt x="182033" y="465667"/>
                </a:cubicBezTo>
                <a:cubicBezTo>
                  <a:pt x="158044" y="441678"/>
                  <a:pt x="125589" y="465667"/>
                  <a:pt x="97367" y="431800"/>
                </a:cubicBezTo>
                <a:cubicBezTo>
                  <a:pt x="69145" y="397933"/>
                  <a:pt x="25400" y="334434"/>
                  <a:pt x="12700" y="262467"/>
                </a:cubicBezTo>
                <a:cubicBezTo>
                  <a:pt x="0" y="190500"/>
                  <a:pt x="21167" y="0"/>
                  <a:pt x="21167" y="0"/>
                </a:cubicBezTo>
              </a:path>
            </a:pathLst>
          </a:custGeom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rot="14354626">
            <a:off x="3493902" y="3748426"/>
            <a:ext cx="160181" cy="148548"/>
          </a:xfrm>
          <a:prstGeom prst="triangle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15137099">
            <a:off x="3390194" y="2651018"/>
            <a:ext cx="160181" cy="148548"/>
          </a:xfrm>
          <a:prstGeom prst="triangle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18519033">
            <a:off x="3547866" y="1575585"/>
            <a:ext cx="160181" cy="148548"/>
          </a:xfrm>
          <a:prstGeom prst="triangle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 rot="14354626">
            <a:off x="3485317" y="549167"/>
            <a:ext cx="160181" cy="148548"/>
          </a:xfrm>
          <a:prstGeom prst="triangle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 rot="15850980">
            <a:off x="3965908" y="4848116"/>
            <a:ext cx="160181" cy="148548"/>
          </a:xfrm>
          <a:prstGeom prst="triangle">
            <a:avLst/>
          </a:prstGeom>
          <a:solidFill>
            <a:schemeClr val="tx1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0801" y="1426069"/>
            <a:ext cx="2867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Connect BVF &amp; WSCF</a:t>
            </a:r>
          </a:p>
          <a:p>
            <a:r>
              <a:rPr lang="en-US" sz="2400" dirty="0" smtClean="0"/>
              <a:t>-magnitude offset</a:t>
            </a:r>
          </a:p>
          <a:p>
            <a:r>
              <a:rPr lang="en-US" sz="2400" dirty="0" smtClean="0"/>
              <a:t>-relative timing</a:t>
            </a:r>
          </a:p>
          <a:p>
            <a:endParaRPr lang="en-US" sz="2400" dirty="0"/>
          </a:p>
        </p:txBody>
      </p:sp>
      <p:sp>
        <p:nvSpPr>
          <p:cNvPr id="47" name="Freeform 46"/>
          <p:cNvSpPr/>
          <p:nvPr/>
        </p:nvSpPr>
        <p:spPr>
          <a:xfrm>
            <a:off x="4984750" y="1112618"/>
            <a:ext cx="1619250" cy="1408332"/>
          </a:xfrm>
          <a:custGeom>
            <a:avLst/>
            <a:gdLst>
              <a:gd name="connsiteX0" fmla="*/ 0 w 908050"/>
              <a:gd name="connsiteY0" fmla="*/ 1162050 h 1162050"/>
              <a:gd name="connsiteX1" fmla="*/ 114300 w 908050"/>
              <a:gd name="connsiteY1" fmla="*/ 762000 h 1162050"/>
              <a:gd name="connsiteX2" fmla="*/ 247650 w 908050"/>
              <a:gd name="connsiteY2" fmla="*/ 615950 h 1162050"/>
              <a:gd name="connsiteX3" fmla="*/ 412750 w 908050"/>
              <a:gd name="connsiteY3" fmla="*/ 482600 h 1162050"/>
              <a:gd name="connsiteX4" fmla="*/ 615950 w 908050"/>
              <a:gd name="connsiteY4" fmla="*/ 330200 h 1162050"/>
              <a:gd name="connsiteX5" fmla="*/ 908050 w 908050"/>
              <a:gd name="connsiteY5" fmla="*/ 0 h 1162050"/>
              <a:gd name="connsiteX0" fmla="*/ 0 w 908050"/>
              <a:gd name="connsiteY0" fmla="*/ 1162050 h 1162050"/>
              <a:gd name="connsiteX1" fmla="*/ 114300 w 908050"/>
              <a:gd name="connsiteY1" fmla="*/ 762000 h 1162050"/>
              <a:gd name="connsiteX2" fmla="*/ 247650 w 908050"/>
              <a:gd name="connsiteY2" fmla="*/ 615950 h 1162050"/>
              <a:gd name="connsiteX3" fmla="*/ 412750 w 908050"/>
              <a:gd name="connsiteY3" fmla="*/ 482600 h 1162050"/>
              <a:gd name="connsiteX4" fmla="*/ 615950 w 908050"/>
              <a:gd name="connsiteY4" fmla="*/ 330200 h 1162050"/>
              <a:gd name="connsiteX5" fmla="*/ 850900 w 908050"/>
              <a:gd name="connsiteY5" fmla="*/ 57150 h 1162050"/>
              <a:gd name="connsiteX6" fmla="*/ 908050 w 908050"/>
              <a:gd name="connsiteY6" fmla="*/ 0 h 1162050"/>
              <a:gd name="connsiteX0" fmla="*/ 0 w 1369483"/>
              <a:gd name="connsiteY0" fmla="*/ 1162050 h 1162050"/>
              <a:gd name="connsiteX1" fmla="*/ 114300 w 1369483"/>
              <a:gd name="connsiteY1" fmla="*/ 762000 h 1162050"/>
              <a:gd name="connsiteX2" fmla="*/ 247650 w 1369483"/>
              <a:gd name="connsiteY2" fmla="*/ 615950 h 1162050"/>
              <a:gd name="connsiteX3" fmla="*/ 412750 w 1369483"/>
              <a:gd name="connsiteY3" fmla="*/ 482600 h 1162050"/>
              <a:gd name="connsiteX4" fmla="*/ 615950 w 1369483"/>
              <a:gd name="connsiteY4" fmla="*/ 330200 h 1162050"/>
              <a:gd name="connsiteX5" fmla="*/ 850900 w 1369483"/>
              <a:gd name="connsiteY5" fmla="*/ 57150 h 1162050"/>
              <a:gd name="connsiteX6" fmla="*/ 908050 w 1369483"/>
              <a:gd name="connsiteY6" fmla="*/ 0 h 1162050"/>
              <a:gd name="connsiteX0" fmla="*/ 0 w 1369483"/>
              <a:gd name="connsiteY0" fmla="*/ 1498600 h 1498600"/>
              <a:gd name="connsiteX1" fmla="*/ 114300 w 1369483"/>
              <a:gd name="connsiteY1" fmla="*/ 1098550 h 1498600"/>
              <a:gd name="connsiteX2" fmla="*/ 247650 w 1369483"/>
              <a:gd name="connsiteY2" fmla="*/ 952500 h 1498600"/>
              <a:gd name="connsiteX3" fmla="*/ 412750 w 1369483"/>
              <a:gd name="connsiteY3" fmla="*/ 819150 h 1498600"/>
              <a:gd name="connsiteX4" fmla="*/ 615950 w 1369483"/>
              <a:gd name="connsiteY4" fmla="*/ 666750 h 1498600"/>
              <a:gd name="connsiteX5" fmla="*/ 850900 w 1369483"/>
              <a:gd name="connsiteY5" fmla="*/ 393700 h 1498600"/>
              <a:gd name="connsiteX6" fmla="*/ 1257300 w 1369483"/>
              <a:gd name="connsiteY6" fmla="*/ 0 h 1498600"/>
              <a:gd name="connsiteX0" fmla="*/ 0 w 1257300"/>
              <a:gd name="connsiteY0" fmla="*/ 1498600 h 1498600"/>
              <a:gd name="connsiteX1" fmla="*/ 114300 w 1257300"/>
              <a:gd name="connsiteY1" fmla="*/ 1098550 h 1498600"/>
              <a:gd name="connsiteX2" fmla="*/ 247650 w 1257300"/>
              <a:gd name="connsiteY2" fmla="*/ 952500 h 1498600"/>
              <a:gd name="connsiteX3" fmla="*/ 412750 w 1257300"/>
              <a:gd name="connsiteY3" fmla="*/ 819150 h 1498600"/>
              <a:gd name="connsiteX4" fmla="*/ 615950 w 1257300"/>
              <a:gd name="connsiteY4" fmla="*/ 666750 h 1498600"/>
              <a:gd name="connsiteX5" fmla="*/ 850900 w 1257300"/>
              <a:gd name="connsiteY5" fmla="*/ 393700 h 1498600"/>
              <a:gd name="connsiteX6" fmla="*/ 1257300 w 1257300"/>
              <a:gd name="connsiteY6" fmla="*/ 0 h 1498600"/>
              <a:gd name="connsiteX0" fmla="*/ 0 w 1257300"/>
              <a:gd name="connsiteY0" fmla="*/ 1498600 h 1498600"/>
              <a:gd name="connsiteX1" fmla="*/ 114300 w 1257300"/>
              <a:gd name="connsiteY1" fmla="*/ 1111250 h 1498600"/>
              <a:gd name="connsiteX2" fmla="*/ 247650 w 1257300"/>
              <a:gd name="connsiteY2" fmla="*/ 952500 h 1498600"/>
              <a:gd name="connsiteX3" fmla="*/ 412750 w 1257300"/>
              <a:gd name="connsiteY3" fmla="*/ 819150 h 1498600"/>
              <a:gd name="connsiteX4" fmla="*/ 615950 w 1257300"/>
              <a:gd name="connsiteY4" fmla="*/ 666750 h 1498600"/>
              <a:gd name="connsiteX5" fmla="*/ 850900 w 1257300"/>
              <a:gd name="connsiteY5" fmla="*/ 393700 h 1498600"/>
              <a:gd name="connsiteX6" fmla="*/ 1257300 w 1257300"/>
              <a:gd name="connsiteY6" fmla="*/ 0 h 1498600"/>
              <a:gd name="connsiteX0" fmla="*/ 0 w 1619250"/>
              <a:gd name="connsiteY0" fmla="*/ 1408332 h 1408332"/>
              <a:gd name="connsiteX1" fmla="*/ 114300 w 1619250"/>
              <a:gd name="connsiteY1" fmla="*/ 1020982 h 1408332"/>
              <a:gd name="connsiteX2" fmla="*/ 247650 w 1619250"/>
              <a:gd name="connsiteY2" fmla="*/ 862232 h 1408332"/>
              <a:gd name="connsiteX3" fmla="*/ 412750 w 1619250"/>
              <a:gd name="connsiteY3" fmla="*/ 728882 h 1408332"/>
              <a:gd name="connsiteX4" fmla="*/ 615950 w 1619250"/>
              <a:gd name="connsiteY4" fmla="*/ 576482 h 1408332"/>
              <a:gd name="connsiteX5" fmla="*/ 850900 w 1619250"/>
              <a:gd name="connsiteY5" fmla="*/ 303432 h 1408332"/>
              <a:gd name="connsiteX6" fmla="*/ 1619250 w 1619250"/>
              <a:gd name="connsiteY6" fmla="*/ 0 h 140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0" h="1408332">
                <a:moveTo>
                  <a:pt x="0" y="1408332"/>
                </a:moveTo>
                <a:cubicBezTo>
                  <a:pt x="36512" y="1253815"/>
                  <a:pt x="73025" y="1111999"/>
                  <a:pt x="114300" y="1020982"/>
                </a:cubicBezTo>
                <a:cubicBezTo>
                  <a:pt x="155575" y="929965"/>
                  <a:pt x="197908" y="910915"/>
                  <a:pt x="247650" y="862232"/>
                </a:cubicBezTo>
                <a:cubicBezTo>
                  <a:pt x="297392" y="813549"/>
                  <a:pt x="351367" y="776507"/>
                  <a:pt x="412750" y="728882"/>
                </a:cubicBezTo>
                <a:cubicBezTo>
                  <a:pt x="474133" y="681257"/>
                  <a:pt x="542925" y="647390"/>
                  <a:pt x="615950" y="576482"/>
                </a:cubicBezTo>
                <a:cubicBezTo>
                  <a:pt x="688975" y="505574"/>
                  <a:pt x="802217" y="358465"/>
                  <a:pt x="850900" y="303432"/>
                </a:cubicBezTo>
                <a:cubicBezTo>
                  <a:pt x="1060450" y="83299"/>
                  <a:pt x="1609725" y="9525"/>
                  <a:pt x="1619250" y="0"/>
                </a:cubicBezTo>
              </a:path>
            </a:pathLst>
          </a:custGeom>
          <a:ln w="635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5053464" y="1625600"/>
            <a:ext cx="636136" cy="1257300"/>
          </a:xfrm>
          <a:custGeom>
            <a:avLst/>
            <a:gdLst>
              <a:gd name="connsiteX0" fmla="*/ 0 w 660400"/>
              <a:gd name="connsiteY0" fmla="*/ 1231900 h 1231900"/>
              <a:gd name="connsiteX1" fmla="*/ 400050 w 660400"/>
              <a:gd name="connsiteY1" fmla="*/ 469900 h 1231900"/>
              <a:gd name="connsiteX2" fmla="*/ 660400 w 660400"/>
              <a:gd name="connsiteY2" fmla="*/ 0 h 1231900"/>
              <a:gd name="connsiteX0" fmla="*/ 555358 w 700349"/>
              <a:gd name="connsiteY0" fmla="*/ 1244600 h 1244600"/>
              <a:gd name="connsiteX1" fmla="*/ 42144 w 700349"/>
              <a:gd name="connsiteY1" fmla="*/ 469900 h 1244600"/>
              <a:gd name="connsiteX2" fmla="*/ 302494 w 700349"/>
              <a:gd name="connsiteY2" fmla="*/ 0 h 1244600"/>
              <a:gd name="connsiteX0" fmla="*/ 0 w 636136"/>
              <a:gd name="connsiteY0" fmla="*/ 1257300 h 1257300"/>
              <a:gd name="connsiteX1" fmla="*/ 375786 w 636136"/>
              <a:gd name="connsiteY1" fmla="*/ 469900 h 1257300"/>
              <a:gd name="connsiteX2" fmla="*/ 636136 w 636136"/>
              <a:gd name="connsiteY2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136" h="1257300">
                <a:moveTo>
                  <a:pt x="0" y="1257300"/>
                </a:moveTo>
                <a:cubicBezTo>
                  <a:pt x="144991" y="978958"/>
                  <a:pt x="269763" y="679450"/>
                  <a:pt x="375786" y="469900"/>
                </a:cubicBezTo>
                <a:cubicBezTo>
                  <a:pt x="481809" y="260350"/>
                  <a:pt x="636136" y="0"/>
                  <a:pt x="636136" y="0"/>
                </a:cubicBezTo>
              </a:path>
            </a:pathLst>
          </a:custGeom>
          <a:ln w="635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240100" y="-1482608"/>
            <a:ext cx="2503847" cy="768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47446" y="-1098313"/>
            <a:ext cx="6861042" cy="652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91570" y="-1482606"/>
            <a:ext cx="4046988" cy="314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63851" y="3505316"/>
            <a:ext cx="4781363" cy="411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115064" y="4242148"/>
            <a:ext cx="6878452" cy="338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07552" y="2361951"/>
            <a:ext cx="2166728" cy="340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670053" y="-1482609"/>
            <a:ext cx="2021120" cy="232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81283" y="205442"/>
            <a:ext cx="2119247" cy="426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49689" y="3764160"/>
            <a:ext cx="3290451" cy="386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8132" y="-1482609"/>
            <a:ext cx="1533644" cy="252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84562" y="1086782"/>
            <a:ext cx="1636521" cy="262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62098" y="1070903"/>
            <a:ext cx="1163292" cy="195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12933" y="-1482609"/>
            <a:ext cx="2421544" cy="242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92068" y="2476290"/>
            <a:ext cx="604595" cy="120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37677" y="-10528"/>
            <a:ext cx="1117392" cy="321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01972" y="2555688"/>
            <a:ext cx="634665" cy="88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0536" y="2828825"/>
            <a:ext cx="204170" cy="41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88303" y="3500551"/>
            <a:ext cx="413088" cy="9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37814" y="3473556"/>
            <a:ext cx="509632" cy="14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05751" y="3778452"/>
            <a:ext cx="3230308" cy="255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316794" y="8272506"/>
            <a:ext cx="3277791" cy="8416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8598" tIns="34299" rIns="68598" bIns="34299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7" name="TextBox 52"/>
          <p:cNvSpPr txBox="1">
            <a:spLocks noChangeArrowheads="1"/>
          </p:cNvSpPr>
          <p:nvPr/>
        </p:nvSpPr>
        <p:spPr bwMode="auto">
          <a:xfrm>
            <a:off x="4802959" y="7943789"/>
            <a:ext cx="1263002" cy="3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8" tIns="34299" rIns="68598" bIns="342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/>
              <a:t>100 km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30825" y="4883706"/>
            <a:ext cx="1755225" cy="4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-1442726" y="-780162"/>
            <a:ext cx="11158726" cy="6551559"/>
          </a:xfrm>
          <a:prstGeom prst="rect">
            <a:avLst/>
          </a:prstGeom>
          <a:solidFill>
            <a:srgbClr val="FFFFFF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446656" y="2127640"/>
            <a:ext cx="787835" cy="665640"/>
            <a:chOff x="2446656" y="2127640"/>
            <a:chExt cx="787835" cy="665640"/>
          </a:xfrm>
        </p:grpSpPr>
        <p:sp>
          <p:nvSpPr>
            <p:cNvPr id="29" name="Freeform 28"/>
            <p:cNvSpPr/>
            <p:nvPr/>
          </p:nvSpPr>
          <p:spPr>
            <a:xfrm>
              <a:off x="2446656" y="2130612"/>
              <a:ext cx="271146" cy="662668"/>
            </a:xfrm>
            <a:custGeom>
              <a:avLst/>
              <a:gdLst>
                <a:gd name="connsiteX0" fmla="*/ 0 w 169334"/>
                <a:gd name="connsiteY0" fmla="*/ 660400 h 660400"/>
                <a:gd name="connsiteX1" fmla="*/ 25400 w 169334"/>
                <a:gd name="connsiteY1" fmla="*/ 533400 h 660400"/>
                <a:gd name="connsiteX2" fmla="*/ 118534 w 169334"/>
                <a:gd name="connsiteY2" fmla="*/ 220133 h 660400"/>
                <a:gd name="connsiteX3" fmla="*/ 169334 w 169334"/>
                <a:gd name="connsiteY3" fmla="*/ 0 h 660400"/>
                <a:gd name="connsiteX0" fmla="*/ 0 w 169334"/>
                <a:gd name="connsiteY0" fmla="*/ 660400 h 660400"/>
                <a:gd name="connsiteX1" fmla="*/ 25400 w 169334"/>
                <a:gd name="connsiteY1" fmla="*/ 533400 h 660400"/>
                <a:gd name="connsiteX2" fmla="*/ 118534 w 169334"/>
                <a:gd name="connsiteY2" fmla="*/ 220133 h 660400"/>
                <a:gd name="connsiteX3" fmla="*/ 169334 w 169334"/>
                <a:gd name="connsiteY3" fmla="*/ 0 h 660400"/>
                <a:gd name="connsiteX0" fmla="*/ 0 w 555186"/>
                <a:gd name="connsiteY0" fmla="*/ 660400 h 660400"/>
                <a:gd name="connsiteX1" fmla="*/ 25400 w 555186"/>
                <a:gd name="connsiteY1" fmla="*/ 533400 h 660400"/>
                <a:gd name="connsiteX2" fmla="*/ 118534 w 555186"/>
                <a:gd name="connsiteY2" fmla="*/ 220133 h 660400"/>
                <a:gd name="connsiteX3" fmla="*/ 169334 w 555186"/>
                <a:gd name="connsiteY3" fmla="*/ 0 h 660400"/>
                <a:gd name="connsiteX0" fmla="*/ 68705 w 1603391"/>
                <a:gd name="connsiteY0" fmla="*/ 458881 h 742709"/>
                <a:gd name="connsiteX1" fmla="*/ 94105 w 1603391"/>
                <a:gd name="connsiteY1" fmla="*/ 331881 h 742709"/>
                <a:gd name="connsiteX2" fmla="*/ 187239 w 1603391"/>
                <a:gd name="connsiteY2" fmla="*/ 18614 h 742709"/>
                <a:gd name="connsiteX3" fmla="*/ 1217539 w 1603391"/>
                <a:gd name="connsiteY3" fmla="*/ 220195 h 742709"/>
                <a:gd name="connsiteX0" fmla="*/ 68705 w 1217539"/>
                <a:gd name="connsiteY0" fmla="*/ 458881 h 458881"/>
                <a:gd name="connsiteX1" fmla="*/ 94105 w 1217539"/>
                <a:gd name="connsiteY1" fmla="*/ 331881 h 458881"/>
                <a:gd name="connsiteX2" fmla="*/ 187239 w 1217539"/>
                <a:gd name="connsiteY2" fmla="*/ 18614 h 458881"/>
                <a:gd name="connsiteX3" fmla="*/ 1217539 w 1217539"/>
                <a:gd name="connsiteY3" fmla="*/ 220195 h 458881"/>
                <a:gd name="connsiteX0" fmla="*/ 0 w 240186"/>
                <a:gd name="connsiteY0" fmla="*/ 657450 h 657450"/>
                <a:gd name="connsiteX1" fmla="*/ 25400 w 240186"/>
                <a:gd name="connsiteY1" fmla="*/ 530450 h 657450"/>
                <a:gd name="connsiteX2" fmla="*/ 118534 w 240186"/>
                <a:gd name="connsiteY2" fmla="*/ 217183 h 657450"/>
                <a:gd name="connsiteX3" fmla="*/ 240187 w 240186"/>
                <a:gd name="connsiteY3" fmla="*/ 0 h 657450"/>
                <a:gd name="connsiteX0" fmla="*/ 0 w 240187"/>
                <a:gd name="connsiteY0" fmla="*/ 657450 h 657450"/>
                <a:gd name="connsiteX1" fmla="*/ 25400 w 240187"/>
                <a:gd name="connsiteY1" fmla="*/ 530450 h 657450"/>
                <a:gd name="connsiteX2" fmla="*/ 118534 w 240187"/>
                <a:gd name="connsiteY2" fmla="*/ 217183 h 657450"/>
                <a:gd name="connsiteX3" fmla="*/ 240187 w 240187"/>
                <a:gd name="connsiteY3" fmla="*/ 0 h 6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187" h="657450">
                  <a:moveTo>
                    <a:pt x="0" y="657450"/>
                  </a:moveTo>
                  <a:cubicBezTo>
                    <a:pt x="2822" y="630639"/>
                    <a:pt x="5644" y="603828"/>
                    <a:pt x="25400" y="530450"/>
                  </a:cubicBezTo>
                  <a:cubicBezTo>
                    <a:pt x="45156" y="457072"/>
                    <a:pt x="82736" y="305591"/>
                    <a:pt x="118534" y="217183"/>
                  </a:cubicBezTo>
                  <a:cubicBezTo>
                    <a:pt x="154332" y="128775"/>
                    <a:pt x="167974" y="68914"/>
                    <a:pt x="240187" y="0"/>
                  </a:cubicBezTo>
                </a:path>
              </a:pathLst>
            </a:custGeom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705515" y="2127640"/>
              <a:ext cx="528976" cy="236923"/>
            </a:xfrm>
            <a:custGeom>
              <a:avLst/>
              <a:gdLst>
                <a:gd name="connsiteX0" fmla="*/ 0 w 397933"/>
                <a:gd name="connsiteY0" fmla="*/ 0 h 177800"/>
                <a:gd name="connsiteX1" fmla="*/ 169333 w 397933"/>
                <a:gd name="connsiteY1" fmla="*/ 67734 h 177800"/>
                <a:gd name="connsiteX2" fmla="*/ 397933 w 397933"/>
                <a:gd name="connsiteY2" fmla="*/ 17780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7933" h="177800">
                  <a:moveTo>
                    <a:pt x="0" y="0"/>
                  </a:moveTo>
                  <a:cubicBezTo>
                    <a:pt x="51505" y="19050"/>
                    <a:pt x="103011" y="38101"/>
                    <a:pt x="169333" y="67734"/>
                  </a:cubicBezTo>
                  <a:cubicBezTo>
                    <a:pt x="235655" y="97367"/>
                    <a:pt x="397933" y="177800"/>
                    <a:pt x="397933" y="177800"/>
                  </a:cubicBezTo>
                </a:path>
              </a:pathLst>
            </a:custGeom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6322814" y="-10528"/>
            <a:ext cx="2844799" cy="1231900"/>
          </a:xfrm>
          <a:solidFill>
            <a:srgbClr val="FFFFFF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Similar faults to BVF-WSCF? </a:t>
            </a:r>
            <a:endParaRPr lang="en-US" sz="3200" dirty="0"/>
          </a:p>
        </p:txBody>
      </p:sp>
      <p:sp>
        <p:nvSpPr>
          <p:cNvPr id="38" name="Freeform 37"/>
          <p:cNvSpPr/>
          <p:nvPr/>
        </p:nvSpPr>
        <p:spPr>
          <a:xfrm>
            <a:off x="5226050" y="2667000"/>
            <a:ext cx="2762250" cy="2482850"/>
          </a:xfrm>
          <a:custGeom>
            <a:avLst/>
            <a:gdLst>
              <a:gd name="connsiteX0" fmla="*/ 0 w 2762250"/>
              <a:gd name="connsiteY0" fmla="*/ 2482850 h 2482850"/>
              <a:gd name="connsiteX1" fmla="*/ 69850 w 2762250"/>
              <a:gd name="connsiteY1" fmla="*/ 2355850 h 2482850"/>
              <a:gd name="connsiteX2" fmla="*/ 209550 w 2762250"/>
              <a:gd name="connsiteY2" fmla="*/ 2209800 h 2482850"/>
              <a:gd name="connsiteX3" fmla="*/ 444500 w 2762250"/>
              <a:gd name="connsiteY3" fmla="*/ 2101850 h 2482850"/>
              <a:gd name="connsiteX4" fmla="*/ 749300 w 2762250"/>
              <a:gd name="connsiteY4" fmla="*/ 1784350 h 2482850"/>
              <a:gd name="connsiteX5" fmla="*/ 971550 w 2762250"/>
              <a:gd name="connsiteY5" fmla="*/ 1644650 h 2482850"/>
              <a:gd name="connsiteX6" fmla="*/ 1371600 w 2762250"/>
              <a:gd name="connsiteY6" fmla="*/ 1473200 h 2482850"/>
              <a:gd name="connsiteX7" fmla="*/ 1651000 w 2762250"/>
              <a:gd name="connsiteY7" fmla="*/ 1263650 h 2482850"/>
              <a:gd name="connsiteX8" fmla="*/ 1866900 w 2762250"/>
              <a:gd name="connsiteY8" fmla="*/ 1270000 h 2482850"/>
              <a:gd name="connsiteX9" fmla="*/ 2139950 w 2762250"/>
              <a:gd name="connsiteY9" fmla="*/ 1358900 h 2482850"/>
              <a:gd name="connsiteX10" fmla="*/ 2222500 w 2762250"/>
              <a:gd name="connsiteY10" fmla="*/ 1339850 h 2482850"/>
              <a:gd name="connsiteX11" fmla="*/ 2425700 w 2762250"/>
              <a:gd name="connsiteY11" fmla="*/ 838200 h 2482850"/>
              <a:gd name="connsiteX12" fmla="*/ 2533650 w 2762250"/>
              <a:gd name="connsiteY12" fmla="*/ 355600 h 2482850"/>
              <a:gd name="connsiteX13" fmla="*/ 2679700 w 2762250"/>
              <a:gd name="connsiteY13" fmla="*/ 101600 h 2482850"/>
              <a:gd name="connsiteX14" fmla="*/ 2762250 w 2762250"/>
              <a:gd name="connsiteY14" fmla="*/ 0 h 24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62250" h="2482850">
                <a:moveTo>
                  <a:pt x="0" y="2482850"/>
                </a:moveTo>
                <a:cubicBezTo>
                  <a:pt x="17462" y="2442104"/>
                  <a:pt x="34925" y="2401358"/>
                  <a:pt x="69850" y="2355850"/>
                </a:cubicBezTo>
                <a:cubicBezTo>
                  <a:pt x="104775" y="2310342"/>
                  <a:pt x="147108" y="2252133"/>
                  <a:pt x="209550" y="2209800"/>
                </a:cubicBezTo>
                <a:cubicBezTo>
                  <a:pt x="271992" y="2167467"/>
                  <a:pt x="354542" y="2172758"/>
                  <a:pt x="444500" y="2101850"/>
                </a:cubicBezTo>
                <a:cubicBezTo>
                  <a:pt x="534458" y="2030942"/>
                  <a:pt x="661458" y="1860550"/>
                  <a:pt x="749300" y="1784350"/>
                </a:cubicBezTo>
                <a:cubicBezTo>
                  <a:pt x="837142" y="1708150"/>
                  <a:pt x="867833" y="1696508"/>
                  <a:pt x="971550" y="1644650"/>
                </a:cubicBezTo>
                <a:cubicBezTo>
                  <a:pt x="1075267" y="1592792"/>
                  <a:pt x="1258358" y="1536700"/>
                  <a:pt x="1371600" y="1473200"/>
                </a:cubicBezTo>
                <a:cubicBezTo>
                  <a:pt x="1484842" y="1409700"/>
                  <a:pt x="1568450" y="1297517"/>
                  <a:pt x="1651000" y="1263650"/>
                </a:cubicBezTo>
                <a:cubicBezTo>
                  <a:pt x="1733550" y="1229783"/>
                  <a:pt x="1785408" y="1254125"/>
                  <a:pt x="1866900" y="1270000"/>
                </a:cubicBezTo>
                <a:cubicBezTo>
                  <a:pt x="1948392" y="1285875"/>
                  <a:pt x="2080683" y="1347258"/>
                  <a:pt x="2139950" y="1358900"/>
                </a:cubicBezTo>
                <a:cubicBezTo>
                  <a:pt x="2199217" y="1370542"/>
                  <a:pt x="2174875" y="1426633"/>
                  <a:pt x="2222500" y="1339850"/>
                </a:cubicBezTo>
                <a:cubicBezTo>
                  <a:pt x="2270125" y="1253067"/>
                  <a:pt x="2373842" y="1002242"/>
                  <a:pt x="2425700" y="838200"/>
                </a:cubicBezTo>
                <a:cubicBezTo>
                  <a:pt x="2477558" y="674158"/>
                  <a:pt x="2491317" y="478367"/>
                  <a:pt x="2533650" y="355600"/>
                </a:cubicBezTo>
                <a:cubicBezTo>
                  <a:pt x="2575983" y="232833"/>
                  <a:pt x="2641600" y="160867"/>
                  <a:pt x="2679700" y="101600"/>
                </a:cubicBezTo>
                <a:cubicBezTo>
                  <a:pt x="2717800" y="42333"/>
                  <a:pt x="2762250" y="0"/>
                  <a:pt x="2762250" y="0"/>
                </a:cubicBezTo>
              </a:path>
            </a:pathLst>
          </a:custGeom>
          <a:noFill/>
          <a:ln w="57150" cap="flat" cmpd="sng" algn="ctr">
            <a:solidFill>
              <a:srgbClr val="0E00F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221927" y="2667000"/>
            <a:ext cx="2762250" cy="2482850"/>
          </a:xfrm>
          <a:custGeom>
            <a:avLst/>
            <a:gdLst>
              <a:gd name="connsiteX0" fmla="*/ 0 w 2762250"/>
              <a:gd name="connsiteY0" fmla="*/ 2482850 h 2482850"/>
              <a:gd name="connsiteX1" fmla="*/ 69850 w 2762250"/>
              <a:gd name="connsiteY1" fmla="*/ 2355850 h 2482850"/>
              <a:gd name="connsiteX2" fmla="*/ 209550 w 2762250"/>
              <a:gd name="connsiteY2" fmla="*/ 2209800 h 2482850"/>
              <a:gd name="connsiteX3" fmla="*/ 444500 w 2762250"/>
              <a:gd name="connsiteY3" fmla="*/ 2101850 h 2482850"/>
              <a:gd name="connsiteX4" fmla="*/ 749300 w 2762250"/>
              <a:gd name="connsiteY4" fmla="*/ 1784350 h 2482850"/>
              <a:gd name="connsiteX5" fmla="*/ 971550 w 2762250"/>
              <a:gd name="connsiteY5" fmla="*/ 1644650 h 2482850"/>
              <a:gd name="connsiteX6" fmla="*/ 1371600 w 2762250"/>
              <a:gd name="connsiteY6" fmla="*/ 1473200 h 2482850"/>
              <a:gd name="connsiteX7" fmla="*/ 1651000 w 2762250"/>
              <a:gd name="connsiteY7" fmla="*/ 1263650 h 2482850"/>
              <a:gd name="connsiteX8" fmla="*/ 1866900 w 2762250"/>
              <a:gd name="connsiteY8" fmla="*/ 1270000 h 2482850"/>
              <a:gd name="connsiteX9" fmla="*/ 2139950 w 2762250"/>
              <a:gd name="connsiteY9" fmla="*/ 1358900 h 2482850"/>
              <a:gd name="connsiteX10" fmla="*/ 2222500 w 2762250"/>
              <a:gd name="connsiteY10" fmla="*/ 1339850 h 2482850"/>
              <a:gd name="connsiteX11" fmla="*/ 2425700 w 2762250"/>
              <a:gd name="connsiteY11" fmla="*/ 838200 h 2482850"/>
              <a:gd name="connsiteX12" fmla="*/ 2533650 w 2762250"/>
              <a:gd name="connsiteY12" fmla="*/ 355600 h 2482850"/>
              <a:gd name="connsiteX13" fmla="*/ 2679700 w 2762250"/>
              <a:gd name="connsiteY13" fmla="*/ 101600 h 2482850"/>
              <a:gd name="connsiteX14" fmla="*/ 2762250 w 2762250"/>
              <a:gd name="connsiteY14" fmla="*/ 0 h 24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62250" h="2482850">
                <a:moveTo>
                  <a:pt x="0" y="2482850"/>
                </a:moveTo>
                <a:cubicBezTo>
                  <a:pt x="17462" y="2442104"/>
                  <a:pt x="34925" y="2401358"/>
                  <a:pt x="69850" y="2355850"/>
                </a:cubicBezTo>
                <a:cubicBezTo>
                  <a:pt x="104775" y="2310342"/>
                  <a:pt x="147108" y="2252133"/>
                  <a:pt x="209550" y="2209800"/>
                </a:cubicBezTo>
                <a:cubicBezTo>
                  <a:pt x="271992" y="2167467"/>
                  <a:pt x="354542" y="2172758"/>
                  <a:pt x="444500" y="2101850"/>
                </a:cubicBezTo>
                <a:cubicBezTo>
                  <a:pt x="534458" y="2030942"/>
                  <a:pt x="661458" y="1860550"/>
                  <a:pt x="749300" y="1784350"/>
                </a:cubicBezTo>
                <a:cubicBezTo>
                  <a:pt x="837142" y="1708150"/>
                  <a:pt x="867833" y="1696508"/>
                  <a:pt x="971550" y="1644650"/>
                </a:cubicBezTo>
                <a:cubicBezTo>
                  <a:pt x="1075267" y="1592792"/>
                  <a:pt x="1258358" y="1536700"/>
                  <a:pt x="1371600" y="1473200"/>
                </a:cubicBezTo>
                <a:cubicBezTo>
                  <a:pt x="1484842" y="1409700"/>
                  <a:pt x="1568450" y="1297517"/>
                  <a:pt x="1651000" y="1263650"/>
                </a:cubicBezTo>
                <a:cubicBezTo>
                  <a:pt x="1733550" y="1229783"/>
                  <a:pt x="1785408" y="1254125"/>
                  <a:pt x="1866900" y="1270000"/>
                </a:cubicBezTo>
                <a:cubicBezTo>
                  <a:pt x="1948392" y="1285875"/>
                  <a:pt x="2080683" y="1347258"/>
                  <a:pt x="2139950" y="1358900"/>
                </a:cubicBezTo>
                <a:cubicBezTo>
                  <a:pt x="2199217" y="1370542"/>
                  <a:pt x="2174875" y="1426633"/>
                  <a:pt x="2222500" y="1339850"/>
                </a:cubicBezTo>
                <a:cubicBezTo>
                  <a:pt x="2270125" y="1253067"/>
                  <a:pt x="2373842" y="1002242"/>
                  <a:pt x="2425700" y="838200"/>
                </a:cubicBezTo>
                <a:cubicBezTo>
                  <a:pt x="2477558" y="674158"/>
                  <a:pt x="2491317" y="478367"/>
                  <a:pt x="2533650" y="355600"/>
                </a:cubicBezTo>
                <a:cubicBezTo>
                  <a:pt x="2575983" y="232833"/>
                  <a:pt x="2641600" y="160867"/>
                  <a:pt x="2679700" y="101600"/>
                </a:cubicBezTo>
                <a:cubicBezTo>
                  <a:pt x="2717800" y="42333"/>
                  <a:pt x="2762250" y="0"/>
                  <a:pt x="2762250" y="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7117404" y="3973716"/>
            <a:ext cx="967913" cy="805203"/>
            <a:chOff x="7117404" y="3973716"/>
            <a:chExt cx="967913" cy="805203"/>
          </a:xfrm>
        </p:grpSpPr>
        <p:sp>
          <p:nvSpPr>
            <p:cNvPr id="31" name="Freeform 30"/>
            <p:cNvSpPr/>
            <p:nvPr/>
          </p:nvSpPr>
          <p:spPr>
            <a:xfrm>
              <a:off x="7117404" y="3973716"/>
              <a:ext cx="337645" cy="439245"/>
            </a:xfrm>
            <a:custGeom>
              <a:avLst/>
              <a:gdLst>
                <a:gd name="connsiteX0" fmla="*/ 0 w 254000"/>
                <a:gd name="connsiteY0" fmla="*/ 4234 h 325967"/>
                <a:gd name="connsiteX1" fmla="*/ 76200 w 254000"/>
                <a:gd name="connsiteY1" fmla="*/ 21167 h 325967"/>
                <a:gd name="connsiteX2" fmla="*/ 135467 w 254000"/>
                <a:gd name="connsiteY2" fmla="*/ 131234 h 325967"/>
                <a:gd name="connsiteX3" fmla="*/ 254000 w 254000"/>
                <a:gd name="connsiteY3" fmla="*/ 325967 h 325967"/>
                <a:gd name="connsiteX0" fmla="*/ 0 w 254000"/>
                <a:gd name="connsiteY0" fmla="*/ 4234 h 325967"/>
                <a:gd name="connsiteX1" fmla="*/ 76200 w 254000"/>
                <a:gd name="connsiteY1" fmla="*/ 21167 h 325967"/>
                <a:gd name="connsiteX2" fmla="*/ 135467 w 254000"/>
                <a:gd name="connsiteY2" fmla="*/ 131234 h 325967"/>
                <a:gd name="connsiteX3" fmla="*/ 254000 w 254000"/>
                <a:gd name="connsiteY3" fmla="*/ 325967 h 325967"/>
                <a:gd name="connsiteX0" fmla="*/ 0 w 254000"/>
                <a:gd name="connsiteY0" fmla="*/ 0 h 321733"/>
                <a:gd name="connsiteX1" fmla="*/ 76200 w 254000"/>
                <a:gd name="connsiteY1" fmla="*/ 16933 h 321733"/>
                <a:gd name="connsiteX2" fmla="*/ 135467 w 254000"/>
                <a:gd name="connsiteY2" fmla="*/ 127000 h 321733"/>
                <a:gd name="connsiteX3" fmla="*/ 254000 w 254000"/>
                <a:gd name="connsiteY3" fmla="*/ 321733 h 321733"/>
                <a:gd name="connsiteX0" fmla="*/ 0 w 254000"/>
                <a:gd name="connsiteY0" fmla="*/ 0 h 329634"/>
                <a:gd name="connsiteX1" fmla="*/ 76200 w 254000"/>
                <a:gd name="connsiteY1" fmla="*/ 24834 h 329634"/>
                <a:gd name="connsiteX2" fmla="*/ 135467 w 254000"/>
                <a:gd name="connsiteY2" fmla="*/ 134901 h 329634"/>
                <a:gd name="connsiteX3" fmla="*/ 254000 w 254000"/>
                <a:gd name="connsiteY3" fmla="*/ 329634 h 32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0" h="329634">
                  <a:moveTo>
                    <a:pt x="0" y="0"/>
                  </a:moveTo>
                  <a:lnTo>
                    <a:pt x="76200" y="24834"/>
                  </a:lnTo>
                  <a:cubicBezTo>
                    <a:pt x="98778" y="46001"/>
                    <a:pt x="105834" y="84101"/>
                    <a:pt x="135467" y="134901"/>
                  </a:cubicBezTo>
                  <a:cubicBezTo>
                    <a:pt x="165100" y="185701"/>
                    <a:pt x="254000" y="329634"/>
                    <a:pt x="254000" y="329634"/>
                  </a:cubicBezTo>
                </a:path>
              </a:pathLst>
            </a:custGeom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7848966" y="4417894"/>
              <a:ext cx="236351" cy="361025"/>
            </a:xfrm>
            <a:custGeom>
              <a:avLst/>
              <a:gdLst>
                <a:gd name="connsiteX0" fmla="*/ 0 w 177800"/>
                <a:gd name="connsiteY0" fmla="*/ 0 h 270933"/>
                <a:gd name="connsiteX1" fmla="*/ 177800 w 177800"/>
                <a:gd name="connsiteY1" fmla="*/ 270933 h 27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7800" h="270933">
                  <a:moveTo>
                    <a:pt x="0" y="0"/>
                  </a:moveTo>
                  <a:lnTo>
                    <a:pt x="177800" y="270933"/>
                  </a:lnTo>
                </a:path>
              </a:pathLst>
            </a:custGeom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717828" y="4591277"/>
            <a:ext cx="54748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I-15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015804" y="3829252"/>
            <a:ext cx="375745" cy="3095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7077" t="25159" r="15645" b="30935"/>
          <a:stretch>
            <a:fillRect/>
          </a:stretch>
        </p:blipFill>
        <p:spPr>
          <a:xfrm>
            <a:off x="3124200" y="25399"/>
            <a:ext cx="6032501" cy="5105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2959100" cy="1231900"/>
          </a:xfrm>
        </p:spPr>
        <p:txBody>
          <a:bodyPr>
            <a:normAutofit fontScale="90000"/>
          </a:bodyPr>
          <a:lstStyle/>
          <a:p>
            <a:pPr lvl="0"/>
            <a:r>
              <a:rPr lang="en-US" sz="3200" dirty="0" smtClean="0"/>
              <a:t>South &amp; </a:t>
            </a:r>
            <a:r>
              <a:rPr lang="en-US" sz="3200" dirty="0" err="1" smtClean="0"/>
              <a:t>Kokoweef</a:t>
            </a:r>
            <a:r>
              <a:rPr lang="en-US" sz="3200" dirty="0" smtClean="0"/>
              <a:t> fault system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1"/>
            <a:ext cx="4305299" cy="1041399"/>
          </a:xfrm>
        </p:spPr>
        <p:txBody>
          <a:bodyPr>
            <a:noAutofit/>
          </a:bodyPr>
          <a:lstStyle/>
          <a:p>
            <a:r>
              <a:rPr lang="en-US" sz="2400" dirty="0" smtClean="0"/>
              <a:t>100 &amp; 83 Ma </a:t>
            </a:r>
          </a:p>
          <a:p>
            <a:pPr>
              <a:buNone/>
            </a:pPr>
            <a:r>
              <a:rPr lang="en-US" sz="2400" i="1" dirty="0" smtClean="0"/>
              <a:t>	(</a:t>
            </a:r>
            <a:r>
              <a:rPr lang="en-US" sz="2400" i="1" dirty="0" err="1" smtClean="0"/>
              <a:t>Ramsdell</a:t>
            </a:r>
            <a:r>
              <a:rPr lang="en-US" sz="2400" i="1" dirty="0" smtClean="0"/>
              <a:t>, 1999)</a:t>
            </a:r>
          </a:p>
          <a:p>
            <a:pPr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792040" y="0"/>
            <a:ext cx="140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Ramsdell</a:t>
            </a:r>
            <a:r>
              <a:rPr lang="en-US" sz="1400" dirty="0" smtClean="0"/>
              <a:t>, 1999)</a:t>
            </a:r>
            <a:endParaRPr lang="en-US" sz="1400" dirty="0"/>
          </a:p>
        </p:txBody>
      </p:sp>
      <p:sp>
        <p:nvSpPr>
          <p:cNvPr id="19" name="Freeform 18"/>
          <p:cNvSpPr/>
          <p:nvPr/>
        </p:nvSpPr>
        <p:spPr>
          <a:xfrm>
            <a:off x="3632200" y="444500"/>
            <a:ext cx="2705100" cy="1397000"/>
          </a:xfrm>
          <a:custGeom>
            <a:avLst/>
            <a:gdLst>
              <a:gd name="connsiteX0" fmla="*/ 0 w 2705100"/>
              <a:gd name="connsiteY0" fmla="*/ 0 h 1397000"/>
              <a:gd name="connsiteX1" fmla="*/ 571500 w 2705100"/>
              <a:gd name="connsiteY1" fmla="*/ 457200 h 1397000"/>
              <a:gd name="connsiteX2" fmla="*/ 1041400 w 2705100"/>
              <a:gd name="connsiteY2" fmla="*/ 711200 h 1397000"/>
              <a:gd name="connsiteX3" fmla="*/ 1384300 w 2705100"/>
              <a:gd name="connsiteY3" fmla="*/ 939800 h 1397000"/>
              <a:gd name="connsiteX4" fmla="*/ 1993900 w 2705100"/>
              <a:gd name="connsiteY4" fmla="*/ 1231900 h 1397000"/>
              <a:gd name="connsiteX5" fmla="*/ 2705100 w 2705100"/>
              <a:gd name="connsiteY5" fmla="*/ 13970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5100" h="1397000">
                <a:moveTo>
                  <a:pt x="0" y="0"/>
                </a:moveTo>
                <a:cubicBezTo>
                  <a:pt x="198966" y="169333"/>
                  <a:pt x="397933" y="338667"/>
                  <a:pt x="571500" y="457200"/>
                </a:cubicBezTo>
                <a:cubicBezTo>
                  <a:pt x="745067" y="575733"/>
                  <a:pt x="905933" y="630767"/>
                  <a:pt x="1041400" y="711200"/>
                </a:cubicBezTo>
                <a:cubicBezTo>
                  <a:pt x="1176867" y="791633"/>
                  <a:pt x="1225550" y="853017"/>
                  <a:pt x="1384300" y="939800"/>
                </a:cubicBezTo>
                <a:cubicBezTo>
                  <a:pt x="1543050" y="1026583"/>
                  <a:pt x="1773767" y="1155700"/>
                  <a:pt x="1993900" y="1231900"/>
                </a:cubicBezTo>
                <a:cubicBezTo>
                  <a:pt x="2214033" y="1308100"/>
                  <a:pt x="2705100" y="1397000"/>
                  <a:pt x="2705100" y="1397000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50000" y="1854200"/>
            <a:ext cx="2070100" cy="3289300"/>
          </a:xfrm>
          <a:custGeom>
            <a:avLst/>
            <a:gdLst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841500 w 2070100"/>
              <a:gd name="connsiteY6" fmla="*/ 2705100 h 3289300"/>
              <a:gd name="connsiteX7" fmla="*/ 1816100 w 2070100"/>
              <a:gd name="connsiteY7" fmla="*/ 2730500 h 3289300"/>
              <a:gd name="connsiteX8" fmla="*/ 2070100 w 2070100"/>
              <a:gd name="connsiteY8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841500 w 2070100"/>
              <a:gd name="connsiteY6" fmla="*/ 2705100 h 3289300"/>
              <a:gd name="connsiteX7" fmla="*/ 1816100 w 2070100"/>
              <a:gd name="connsiteY7" fmla="*/ 2730500 h 3289300"/>
              <a:gd name="connsiteX8" fmla="*/ 2070100 w 2070100"/>
              <a:gd name="connsiteY8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841500 w 2070100"/>
              <a:gd name="connsiteY6" fmla="*/ 2705100 h 3289300"/>
              <a:gd name="connsiteX7" fmla="*/ 1816100 w 2070100"/>
              <a:gd name="connsiteY7" fmla="*/ 2730500 h 3289300"/>
              <a:gd name="connsiteX8" fmla="*/ 2070100 w 2070100"/>
              <a:gd name="connsiteY8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841500 w 2070100"/>
              <a:gd name="connsiteY6" fmla="*/ 2705100 h 3289300"/>
              <a:gd name="connsiteX7" fmla="*/ 1816100 w 2070100"/>
              <a:gd name="connsiteY7" fmla="*/ 2730500 h 3289300"/>
              <a:gd name="connsiteX8" fmla="*/ 2070100 w 2070100"/>
              <a:gd name="connsiteY8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841500 w 2070100"/>
              <a:gd name="connsiteY6" fmla="*/ 2705100 h 3289300"/>
              <a:gd name="connsiteX7" fmla="*/ 1816100 w 2070100"/>
              <a:gd name="connsiteY7" fmla="*/ 2730500 h 3289300"/>
              <a:gd name="connsiteX8" fmla="*/ 2070100 w 2070100"/>
              <a:gd name="connsiteY8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841500 w 2070100"/>
              <a:gd name="connsiteY6" fmla="*/ 2705100 h 3289300"/>
              <a:gd name="connsiteX7" fmla="*/ 1816100 w 2070100"/>
              <a:gd name="connsiteY7" fmla="*/ 2730500 h 3289300"/>
              <a:gd name="connsiteX8" fmla="*/ 2070100 w 2070100"/>
              <a:gd name="connsiteY8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689100 w 2070100"/>
              <a:gd name="connsiteY6" fmla="*/ 2438400 h 3289300"/>
              <a:gd name="connsiteX7" fmla="*/ 1841500 w 2070100"/>
              <a:gd name="connsiteY7" fmla="*/ 2705100 h 3289300"/>
              <a:gd name="connsiteX8" fmla="*/ 1816100 w 2070100"/>
              <a:gd name="connsiteY8" fmla="*/ 2730500 h 3289300"/>
              <a:gd name="connsiteX9" fmla="*/ 2070100 w 2070100"/>
              <a:gd name="connsiteY9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689100 w 2070100"/>
              <a:gd name="connsiteY6" fmla="*/ 2438400 h 3289300"/>
              <a:gd name="connsiteX7" fmla="*/ 1841500 w 2070100"/>
              <a:gd name="connsiteY7" fmla="*/ 2705100 h 3289300"/>
              <a:gd name="connsiteX8" fmla="*/ 2070100 w 2070100"/>
              <a:gd name="connsiteY8" fmla="*/ 3289300 h 3289300"/>
              <a:gd name="connsiteX0" fmla="*/ 0 w 2070100"/>
              <a:gd name="connsiteY0" fmla="*/ 0 h 3289300"/>
              <a:gd name="connsiteX1" fmla="*/ 215900 w 2070100"/>
              <a:gd name="connsiteY1" fmla="*/ 76200 h 3289300"/>
              <a:gd name="connsiteX2" fmla="*/ 431800 w 2070100"/>
              <a:gd name="connsiteY2" fmla="*/ 368300 h 3289300"/>
              <a:gd name="connsiteX3" fmla="*/ 533400 w 2070100"/>
              <a:gd name="connsiteY3" fmla="*/ 647700 h 3289300"/>
              <a:gd name="connsiteX4" fmla="*/ 850900 w 2070100"/>
              <a:gd name="connsiteY4" fmla="*/ 977900 h 3289300"/>
              <a:gd name="connsiteX5" fmla="*/ 1244600 w 2070100"/>
              <a:gd name="connsiteY5" fmla="*/ 1600200 h 3289300"/>
              <a:gd name="connsiteX6" fmla="*/ 1689100 w 2070100"/>
              <a:gd name="connsiteY6" fmla="*/ 2438400 h 3289300"/>
              <a:gd name="connsiteX7" fmla="*/ 2070100 w 2070100"/>
              <a:gd name="connsiteY7" fmla="*/ 3289300 h 328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100" h="3289300">
                <a:moveTo>
                  <a:pt x="0" y="0"/>
                </a:moveTo>
                <a:cubicBezTo>
                  <a:pt x="71966" y="7408"/>
                  <a:pt x="143933" y="14817"/>
                  <a:pt x="215900" y="76200"/>
                </a:cubicBezTo>
                <a:cubicBezTo>
                  <a:pt x="287867" y="137583"/>
                  <a:pt x="378883" y="273050"/>
                  <a:pt x="431800" y="368300"/>
                </a:cubicBezTo>
                <a:cubicBezTo>
                  <a:pt x="484717" y="463550"/>
                  <a:pt x="463550" y="546100"/>
                  <a:pt x="533400" y="647700"/>
                </a:cubicBezTo>
                <a:cubicBezTo>
                  <a:pt x="603250" y="749300"/>
                  <a:pt x="732367" y="819150"/>
                  <a:pt x="850900" y="977900"/>
                </a:cubicBezTo>
                <a:cubicBezTo>
                  <a:pt x="969433" y="1136650"/>
                  <a:pt x="1104900" y="1356783"/>
                  <a:pt x="1244600" y="1600200"/>
                </a:cubicBezTo>
                <a:cubicBezTo>
                  <a:pt x="1384300" y="1843617"/>
                  <a:pt x="1551517" y="2156883"/>
                  <a:pt x="1689100" y="2438400"/>
                </a:cubicBezTo>
                <a:cubicBezTo>
                  <a:pt x="1826683" y="2719917"/>
                  <a:pt x="1990725" y="3112029"/>
                  <a:pt x="2070100" y="3289300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08700" y="539750"/>
            <a:ext cx="406400" cy="4127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96200" y="2032000"/>
            <a:ext cx="406400" cy="4127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24600" y="-2044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66700" y="2959100"/>
            <a:ext cx="5842000" cy="193899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Implications</a:t>
            </a:r>
          </a:p>
          <a:p>
            <a:r>
              <a:rPr lang="en-US" sz="2400" dirty="0" smtClean="0"/>
              <a:t>	Linked normal-sinistral at 100-83 Ma</a:t>
            </a:r>
          </a:p>
          <a:p>
            <a:r>
              <a:rPr lang="en-US" sz="2400" dirty="0" smtClean="0"/>
              <a:t>Restoration marker</a:t>
            </a:r>
          </a:p>
          <a:p>
            <a:pPr lvl="1"/>
            <a:r>
              <a:rPr lang="en-US" sz="2400" dirty="0" smtClean="0"/>
              <a:t>Vector = azimuth</a:t>
            </a:r>
          </a:p>
          <a:p>
            <a:pPr lvl="1"/>
            <a:r>
              <a:rPr lang="en-US" sz="2400" dirty="0" smtClean="0"/>
              <a:t>&lt;100 km displacement of DV?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3513" y="3218857"/>
            <a:ext cx="3051572" cy="265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439" y="3694356"/>
            <a:ext cx="4389834" cy="218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288" y="247879"/>
            <a:ext cx="4379119" cy="42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3230" y="2481177"/>
            <a:ext cx="1382316" cy="219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175" y="0"/>
            <a:ext cx="1289447" cy="149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9221" y="1089238"/>
            <a:ext cx="1352550" cy="27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669" y="0"/>
            <a:ext cx="1597819" cy="49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273" y="1108032"/>
            <a:ext cx="2100263" cy="249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606" y="0"/>
            <a:ext cx="978694" cy="163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5898" y="0"/>
            <a:ext cx="2582465" cy="20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697" y="1657694"/>
            <a:ext cx="1044178" cy="169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980" y="1648160"/>
            <a:ext cx="742950" cy="12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2000" y="-1"/>
            <a:ext cx="1545431" cy="15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195" y="2555065"/>
            <a:ext cx="385763" cy="7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6064" y="949808"/>
            <a:ext cx="713184" cy="207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6411" y="2606308"/>
            <a:ext cx="404813" cy="57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523" y="2782683"/>
            <a:ext cx="129779" cy="27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679" y="3215282"/>
            <a:ext cx="263129" cy="5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154" y="3198596"/>
            <a:ext cx="325040" cy="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291" y="2531229"/>
            <a:ext cx="1120378" cy="31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7650" y="3395231"/>
            <a:ext cx="2060972" cy="164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80"/>
          <p:cNvSpPr txBox="1">
            <a:spLocks noChangeArrowheads="1"/>
          </p:cNvSpPr>
          <p:nvPr/>
        </p:nvSpPr>
        <p:spPr bwMode="auto">
          <a:xfrm>
            <a:off x="117347" y="392433"/>
            <a:ext cx="1940053" cy="71559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98" tIns="34299" rIns="68598" bIns="3429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smtClean="0"/>
              <a:t>Restoration </a:t>
            </a:r>
            <a:r>
              <a:rPr lang="en-US" altLang="en-US" sz="2100" b="1" dirty="0"/>
              <a:t>Model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984250" y="1079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204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0.05694 0.0290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0368 0.0259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1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34568E-6 L 0.03577 0.0253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23457E-7 L 0.02049 0.0018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9877E-6 L -0.02066 -0.0135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-0.03021 0.0222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12518 -0.2348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-11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0243 0.037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87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19753E-6 L -0.05903 0.0595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3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9753E-6 L 0.01597 0.0296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9948 0.0740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3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7 L -0.06476 0.1271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6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05121 0.1308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60494E-6 C -0.02292 -0.03673 -0.10972 -0.17222 -0.13003 -0.20278 " pathEditMode="relative" rAng="0" ptsTypes="ff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21094 -0.183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23457E-6 L -0.17639 -0.197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-9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4.07407E-6 L -0.21424 -0.158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" y="-7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25261 -0.235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-11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34688 -0.342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-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4" descr="wus"/>
          <p:cNvPicPr>
            <a:picLocks noChangeAspect="1" noChangeArrowheads="1"/>
          </p:cNvPicPr>
          <p:nvPr/>
        </p:nvPicPr>
        <p:blipFill>
          <a:blip r:embed="rId3"/>
          <a:srcRect t="43996" r="29015"/>
          <a:stretch>
            <a:fillRect/>
          </a:stretch>
        </p:blipFill>
        <p:spPr bwMode="auto">
          <a:xfrm>
            <a:off x="0" y="-9127"/>
            <a:ext cx="9144000" cy="515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517899" y="1905000"/>
            <a:ext cx="3543301" cy="2146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ndara" pitchFamily="-8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43625" y="2876550"/>
            <a:ext cx="171450" cy="17145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43250" y="4679950"/>
            <a:ext cx="171450" cy="17145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35667" y="4594623"/>
            <a:ext cx="128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Los Angeles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5075" y="2776738"/>
            <a:ext cx="1074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Las Vegas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4638" y="2753263"/>
            <a:ext cx="429249" cy="369332"/>
          </a:xfrm>
          <a:prstGeom prst="rect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1228" y="1535668"/>
            <a:ext cx="3119972" cy="369332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Death Valley extensional region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4173204">
            <a:off x="1722748" y="1424512"/>
            <a:ext cx="3420478" cy="400110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cap="all" dirty="0" smtClean="0">
                <a:solidFill>
                  <a:srgbClr val="0000FF"/>
                </a:solidFill>
              </a:rPr>
              <a:t>Mesozoic    arc    batholith</a:t>
            </a:r>
            <a:endParaRPr lang="en-US" sz="2000" b="1" cap="all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4173204">
            <a:off x="4125286" y="3990212"/>
            <a:ext cx="1689030" cy="400110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cap="all" dirty="0" smtClean="0">
                <a:solidFill>
                  <a:srgbClr val="0000FF"/>
                </a:solidFill>
              </a:rPr>
              <a:t>More</a:t>
            </a:r>
            <a:endParaRPr lang="en-US" sz="2000" b="1" cap="all" dirty="0">
              <a:solidFill>
                <a:srgbClr val="0000FF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56100" y="0"/>
            <a:ext cx="4787900" cy="651271"/>
          </a:xfrm>
          <a:prstGeom prst="rect">
            <a:avLst/>
          </a:prstGeom>
          <a:solidFill>
            <a:srgbClr val="FFFFFF">
              <a:alpha val="72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Mesozoic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Cordilleran arc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 rot="4173204">
            <a:off x="5287794" y="3701167"/>
            <a:ext cx="951621" cy="400110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cap="all" dirty="0" smtClean="0">
                <a:solidFill>
                  <a:srgbClr val="0000FF"/>
                </a:solidFill>
              </a:rPr>
              <a:t>More</a:t>
            </a:r>
            <a:endParaRPr lang="en-US" sz="2000" b="1" cap="all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27" descr="cgeolmap.jpg                                                   00000002ZIPPEEDOODA                    B86B6BB2:"/>
          <p:cNvPicPr>
            <a:picLocks noChangeAspect="1" noChangeArrowheads="1"/>
          </p:cNvPicPr>
          <p:nvPr/>
        </p:nvPicPr>
        <p:blipFill>
          <a:blip r:embed="rId2">
            <a:alphaModFix amt="72000"/>
          </a:blip>
          <a:srcRect/>
          <a:stretch>
            <a:fillRect/>
          </a:stretch>
        </p:blipFill>
        <p:spPr bwMode="auto">
          <a:xfrm>
            <a:off x="2616200" y="-37416"/>
            <a:ext cx="6604000" cy="5180916"/>
          </a:xfrm>
          <a:prstGeom prst="rect">
            <a:avLst/>
          </a:prstGeom>
          <a:noFill/>
        </p:spPr>
      </p:pic>
      <p:sp>
        <p:nvSpPr>
          <p:cNvPr id="13" name="Freeform 12"/>
          <p:cNvSpPr/>
          <p:nvPr/>
        </p:nvSpPr>
        <p:spPr>
          <a:xfrm>
            <a:off x="5003800" y="1126067"/>
            <a:ext cx="3911600" cy="1388533"/>
          </a:xfrm>
          <a:custGeom>
            <a:avLst/>
            <a:gdLst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1181100 w 3911600"/>
              <a:gd name="connsiteY7" fmla="*/ 148435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609600 w 3911600"/>
              <a:gd name="connsiteY6" fmla="*/ 548229 h 1373729"/>
              <a:gd name="connsiteX7" fmla="*/ 876300 w 3911600"/>
              <a:gd name="connsiteY7" fmla="*/ 278248 h 1373729"/>
              <a:gd name="connsiteX8" fmla="*/ 1219200 w 3911600"/>
              <a:gd name="connsiteY8" fmla="*/ 91029 h 1373729"/>
              <a:gd name="connsiteX9" fmla="*/ 1270000 w 3911600"/>
              <a:gd name="connsiteY9" fmla="*/ 40229 h 1373729"/>
              <a:gd name="connsiteX10" fmla="*/ 1574800 w 3911600"/>
              <a:gd name="connsiteY10" fmla="*/ 2129 h 1373729"/>
              <a:gd name="connsiteX11" fmla="*/ 1676400 w 3911600"/>
              <a:gd name="connsiteY11" fmla="*/ 14829 h 1373729"/>
              <a:gd name="connsiteX12" fmla="*/ 1701800 w 3911600"/>
              <a:gd name="connsiteY12" fmla="*/ 14829 h 1373729"/>
              <a:gd name="connsiteX13" fmla="*/ 2082800 w 3911600"/>
              <a:gd name="connsiteY13" fmla="*/ 179929 h 1373729"/>
              <a:gd name="connsiteX14" fmla="*/ 2120900 w 3911600"/>
              <a:gd name="connsiteY14" fmla="*/ 218029 h 1373729"/>
              <a:gd name="connsiteX15" fmla="*/ 2159000 w 3911600"/>
              <a:gd name="connsiteY15" fmla="*/ 230729 h 1373729"/>
              <a:gd name="connsiteX16" fmla="*/ 2197100 w 3911600"/>
              <a:gd name="connsiteY16" fmla="*/ 256129 h 1373729"/>
              <a:gd name="connsiteX17" fmla="*/ 2324100 w 3911600"/>
              <a:gd name="connsiteY17" fmla="*/ 294229 h 1373729"/>
              <a:gd name="connsiteX18" fmla="*/ 2374900 w 3911600"/>
              <a:gd name="connsiteY18" fmla="*/ 319629 h 1373729"/>
              <a:gd name="connsiteX19" fmla="*/ 3035300 w 3911600"/>
              <a:gd name="connsiteY19" fmla="*/ 662529 h 1373729"/>
              <a:gd name="connsiteX20" fmla="*/ 3556000 w 3911600"/>
              <a:gd name="connsiteY20" fmla="*/ 1195929 h 1373729"/>
              <a:gd name="connsiteX21" fmla="*/ 3911600 w 3911600"/>
              <a:gd name="connsiteY21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40335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082800 w 3911600"/>
              <a:gd name="connsiteY11" fmla="*/ 194733 h 1388533"/>
              <a:gd name="connsiteX12" fmla="*/ 2120900 w 3911600"/>
              <a:gd name="connsiteY12" fmla="*/ 232833 h 1388533"/>
              <a:gd name="connsiteX13" fmla="*/ 2159000 w 3911600"/>
              <a:gd name="connsiteY13" fmla="*/ 245533 h 1388533"/>
              <a:gd name="connsiteX14" fmla="*/ 2197100 w 3911600"/>
              <a:gd name="connsiteY14" fmla="*/ 270933 h 1388533"/>
              <a:gd name="connsiteX15" fmla="*/ 2324100 w 3911600"/>
              <a:gd name="connsiteY15" fmla="*/ 309033 h 1388533"/>
              <a:gd name="connsiteX16" fmla="*/ 2374900 w 3911600"/>
              <a:gd name="connsiteY16" fmla="*/ 334433 h 1388533"/>
              <a:gd name="connsiteX17" fmla="*/ 3035300 w 3911600"/>
              <a:gd name="connsiteY17" fmla="*/ 677333 h 1388533"/>
              <a:gd name="connsiteX18" fmla="*/ 3556000 w 3911600"/>
              <a:gd name="connsiteY18" fmla="*/ 1210733 h 1388533"/>
              <a:gd name="connsiteX19" fmla="*/ 3911600 w 3911600"/>
              <a:gd name="connsiteY19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120900 w 3911600"/>
              <a:gd name="connsiteY11" fmla="*/ 2328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468967 h 1481667"/>
              <a:gd name="connsiteX1" fmla="*/ 139700 w 3911600"/>
              <a:gd name="connsiteY1" fmla="*/ 986367 h 1481667"/>
              <a:gd name="connsiteX2" fmla="*/ 406400 w 3911600"/>
              <a:gd name="connsiteY2" fmla="*/ 757767 h 1481667"/>
              <a:gd name="connsiteX3" fmla="*/ 444500 w 3911600"/>
              <a:gd name="connsiteY3" fmla="*/ 745067 h 1481667"/>
              <a:gd name="connsiteX4" fmla="*/ 520700 w 3911600"/>
              <a:gd name="connsiteY4" fmla="*/ 694267 h 1481667"/>
              <a:gd name="connsiteX5" fmla="*/ 685800 w 3911600"/>
              <a:gd name="connsiteY5" fmla="*/ 535517 h 1481667"/>
              <a:gd name="connsiteX6" fmla="*/ 876300 w 3911600"/>
              <a:gd name="connsiteY6" fmla="*/ 386186 h 1481667"/>
              <a:gd name="connsiteX7" fmla="*/ 1219200 w 3911600"/>
              <a:gd name="connsiteY7" fmla="*/ 198967 h 1481667"/>
              <a:gd name="connsiteX8" fmla="*/ 1403350 w 3911600"/>
              <a:gd name="connsiteY8" fmla="*/ 148167 h 1481667"/>
              <a:gd name="connsiteX9" fmla="*/ 1574800 w 3911600"/>
              <a:gd name="connsiteY9" fmla="*/ 110067 h 1481667"/>
              <a:gd name="connsiteX10" fmla="*/ 1701800 w 3911600"/>
              <a:gd name="connsiteY10" fmla="*/ 122767 h 1481667"/>
              <a:gd name="connsiteX11" fmla="*/ 2120900 w 3911600"/>
              <a:gd name="connsiteY11" fmla="*/ 325967 h 1481667"/>
              <a:gd name="connsiteX12" fmla="*/ 2209800 w 3911600"/>
              <a:gd name="connsiteY12" fmla="*/ 2117 h 1481667"/>
              <a:gd name="connsiteX13" fmla="*/ 2159000 w 3911600"/>
              <a:gd name="connsiteY13" fmla="*/ 338667 h 1481667"/>
              <a:gd name="connsiteX14" fmla="*/ 2197100 w 3911600"/>
              <a:gd name="connsiteY14" fmla="*/ 364067 h 1481667"/>
              <a:gd name="connsiteX15" fmla="*/ 2324100 w 3911600"/>
              <a:gd name="connsiteY15" fmla="*/ 402167 h 1481667"/>
              <a:gd name="connsiteX16" fmla="*/ 2374900 w 3911600"/>
              <a:gd name="connsiteY16" fmla="*/ 427567 h 1481667"/>
              <a:gd name="connsiteX17" fmla="*/ 3035300 w 3911600"/>
              <a:gd name="connsiteY17" fmla="*/ 770467 h 1481667"/>
              <a:gd name="connsiteX18" fmla="*/ 3556000 w 3911600"/>
              <a:gd name="connsiteY18" fmla="*/ 1303867 h 1481667"/>
              <a:gd name="connsiteX19" fmla="*/ 3911600 w 3911600"/>
              <a:gd name="connsiteY19" fmla="*/ 1481667 h 1481667"/>
              <a:gd name="connsiteX0" fmla="*/ 0 w 3911600"/>
              <a:gd name="connsiteY0" fmla="*/ 1492250 h 1504950"/>
              <a:gd name="connsiteX1" fmla="*/ 139700 w 3911600"/>
              <a:gd name="connsiteY1" fmla="*/ 1009650 h 1504950"/>
              <a:gd name="connsiteX2" fmla="*/ 406400 w 3911600"/>
              <a:gd name="connsiteY2" fmla="*/ 781050 h 1504950"/>
              <a:gd name="connsiteX3" fmla="*/ 444500 w 3911600"/>
              <a:gd name="connsiteY3" fmla="*/ 768350 h 1504950"/>
              <a:gd name="connsiteX4" fmla="*/ 520700 w 3911600"/>
              <a:gd name="connsiteY4" fmla="*/ 717550 h 1504950"/>
              <a:gd name="connsiteX5" fmla="*/ 685800 w 3911600"/>
              <a:gd name="connsiteY5" fmla="*/ 558800 h 1504950"/>
              <a:gd name="connsiteX6" fmla="*/ 876300 w 3911600"/>
              <a:gd name="connsiteY6" fmla="*/ 409469 h 1504950"/>
              <a:gd name="connsiteX7" fmla="*/ 1219200 w 3911600"/>
              <a:gd name="connsiteY7" fmla="*/ 222250 h 1504950"/>
              <a:gd name="connsiteX8" fmla="*/ 1403350 w 3911600"/>
              <a:gd name="connsiteY8" fmla="*/ 171450 h 1504950"/>
              <a:gd name="connsiteX9" fmla="*/ 1574800 w 3911600"/>
              <a:gd name="connsiteY9" fmla="*/ 133350 h 1504950"/>
              <a:gd name="connsiteX10" fmla="*/ 1701800 w 3911600"/>
              <a:gd name="connsiteY10" fmla="*/ 146050 h 1504950"/>
              <a:gd name="connsiteX11" fmla="*/ 1949450 w 3911600"/>
              <a:gd name="connsiteY11" fmla="*/ 209550 h 1504950"/>
              <a:gd name="connsiteX12" fmla="*/ 2209800 w 3911600"/>
              <a:gd name="connsiteY12" fmla="*/ 25400 h 1504950"/>
              <a:gd name="connsiteX13" fmla="*/ 2159000 w 3911600"/>
              <a:gd name="connsiteY13" fmla="*/ 361950 h 1504950"/>
              <a:gd name="connsiteX14" fmla="*/ 2197100 w 3911600"/>
              <a:gd name="connsiteY14" fmla="*/ 387350 h 1504950"/>
              <a:gd name="connsiteX15" fmla="*/ 2324100 w 3911600"/>
              <a:gd name="connsiteY15" fmla="*/ 425450 h 1504950"/>
              <a:gd name="connsiteX16" fmla="*/ 2374900 w 3911600"/>
              <a:gd name="connsiteY16" fmla="*/ 450850 h 1504950"/>
              <a:gd name="connsiteX17" fmla="*/ 3035300 w 3911600"/>
              <a:gd name="connsiteY17" fmla="*/ 793750 h 1504950"/>
              <a:gd name="connsiteX18" fmla="*/ 3556000 w 3911600"/>
              <a:gd name="connsiteY18" fmla="*/ 1327150 h 1504950"/>
              <a:gd name="connsiteX19" fmla="*/ 3911600 w 3911600"/>
              <a:gd name="connsiteY19" fmla="*/ 1504950 h 1504950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24100 w 3911600"/>
              <a:gd name="connsiteY13" fmla="*/ 309033 h 1388533"/>
              <a:gd name="connsiteX14" fmla="*/ 2374900 w 3911600"/>
              <a:gd name="connsiteY14" fmla="*/ 334433 h 1388533"/>
              <a:gd name="connsiteX15" fmla="*/ 3035300 w 3911600"/>
              <a:gd name="connsiteY15" fmla="*/ 677333 h 1388533"/>
              <a:gd name="connsiteX16" fmla="*/ 3556000 w 3911600"/>
              <a:gd name="connsiteY16" fmla="*/ 1210733 h 1388533"/>
              <a:gd name="connsiteX17" fmla="*/ 3911600 w 3911600"/>
              <a:gd name="connsiteY17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44500 w 3911600"/>
              <a:gd name="connsiteY2" fmla="*/ 651933 h 1388533"/>
              <a:gd name="connsiteX3" fmla="*/ 520700 w 3911600"/>
              <a:gd name="connsiteY3" fmla="*/ 601133 h 1388533"/>
              <a:gd name="connsiteX4" fmla="*/ 685800 w 3911600"/>
              <a:gd name="connsiteY4" fmla="*/ 442383 h 1388533"/>
              <a:gd name="connsiteX5" fmla="*/ 876300 w 3911600"/>
              <a:gd name="connsiteY5" fmla="*/ 293052 h 1388533"/>
              <a:gd name="connsiteX6" fmla="*/ 1219200 w 3911600"/>
              <a:gd name="connsiteY6" fmla="*/ 105833 h 1388533"/>
              <a:gd name="connsiteX7" fmla="*/ 1403350 w 3911600"/>
              <a:gd name="connsiteY7" fmla="*/ 55033 h 1388533"/>
              <a:gd name="connsiteX8" fmla="*/ 1574800 w 3911600"/>
              <a:gd name="connsiteY8" fmla="*/ 16933 h 1388533"/>
              <a:gd name="connsiteX9" fmla="*/ 1701800 w 3911600"/>
              <a:gd name="connsiteY9" fmla="*/ 29633 h 1388533"/>
              <a:gd name="connsiteX10" fmla="*/ 1949450 w 3911600"/>
              <a:gd name="connsiteY10" fmla="*/ 93133 h 1388533"/>
              <a:gd name="connsiteX11" fmla="*/ 2159000 w 3911600"/>
              <a:gd name="connsiteY11" fmla="*/ 245533 h 1388533"/>
              <a:gd name="connsiteX12" fmla="*/ 2374900 w 3911600"/>
              <a:gd name="connsiteY12" fmla="*/ 334433 h 1388533"/>
              <a:gd name="connsiteX13" fmla="*/ 3035300 w 3911600"/>
              <a:gd name="connsiteY13" fmla="*/ 677333 h 1388533"/>
              <a:gd name="connsiteX14" fmla="*/ 3556000 w 3911600"/>
              <a:gd name="connsiteY14" fmla="*/ 1210733 h 1388533"/>
              <a:gd name="connsiteX15" fmla="*/ 3911600 w 3911600"/>
              <a:gd name="connsiteY15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685800 w 3911600"/>
              <a:gd name="connsiteY3" fmla="*/ 442383 h 1388533"/>
              <a:gd name="connsiteX4" fmla="*/ 876300 w 3911600"/>
              <a:gd name="connsiteY4" fmla="*/ 293052 h 1388533"/>
              <a:gd name="connsiteX5" fmla="*/ 1219200 w 3911600"/>
              <a:gd name="connsiteY5" fmla="*/ 105833 h 1388533"/>
              <a:gd name="connsiteX6" fmla="*/ 1403350 w 3911600"/>
              <a:gd name="connsiteY6" fmla="*/ 55033 h 1388533"/>
              <a:gd name="connsiteX7" fmla="*/ 1574800 w 3911600"/>
              <a:gd name="connsiteY7" fmla="*/ 16933 h 1388533"/>
              <a:gd name="connsiteX8" fmla="*/ 1701800 w 3911600"/>
              <a:gd name="connsiteY8" fmla="*/ 29633 h 1388533"/>
              <a:gd name="connsiteX9" fmla="*/ 1949450 w 3911600"/>
              <a:gd name="connsiteY9" fmla="*/ 93133 h 1388533"/>
              <a:gd name="connsiteX10" fmla="*/ 2159000 w 3911600"/>
              <a:gd name="connsiteY10" fmla="*/ 245533 h 1388533"/>
              <a:gd name="connsiteX11" fmla="*/ 2374900 w 3911600"/>
              <a:gd name="connsiteY11" fmla="*/ 334433 h 1388533"/>
              <a:gd name="connsiteX12" fmla="*/ 3035300 w 3911600"/>
              <a:gd name="connsiteY12" fmla="*/ 677333 h 1388533"/>
              <a:gd name="connsiteX13" fmla="*/ 3556000 w 3911600"/>
              <a:gd name="connsiteY13" fmla="*/ 1210733 h 1388533"/>
              <a:gd name="connsiteX14" fmla="*/ 3911600 w 3911600"/>
              <a:gd name="connsiteY14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219200 w 3911600"/>
              <a:gd name="connsiteY4" fmla="*/ 105833 h 1388533"/>
              <a:gd name="connsiteX5" fmla="*/ 1403350 w 3911600"/>
              <a:gd name="connsiteY5" fmla="*/ 55033 h 1388533"/>
              <a:gd name="connsiteX6" fmla="*/ 1574800 w 3911600"/>
              <a:gd name="connsiteY6" fmla="*/ 16933 h 1388533"/>
              <a:gd name="connsiteX7" fmla="*/ 1701800 w 3911600"/>
              <a:gd name="connsiteY7" fmla="*/ 29633 h 1388533"/>
              <a:gd name="connsiteX8" fmla="*/ 1949450 w 3911600"/>
              <a:gd name="connsiteY8" fmla="*/ 93133 h 1388533"/>
              <a:gd name="connsiteX9" fmla="*/ 2159000 w 3911600"/>
              <a:gd name="connsiteY9" fmla="*/ 245533 h 1388533"/>
              <a:gd name="connsiteX10" fmla="*/ 2374900 w 3911600"/>
              <a:gd name="connsiteY10" fmla="*/ 334433 h 1388533"/>
              <a:gd name="connsiteX11" fmla="*/ 3035300 w 3911600"/>
              <a:gd name="connsiteY11" fmla="*/ 677333 h 1388533"/>
              <a:gd name="connsiteX12" fmla="*/ 3556000 w 3911600"/>
              <a:gd name="connsiteY12" fmla="*/ 1210733 h 1388533"/>
              <a:gd name="connsiteX13" fmla="*/ 3911600 w 3911600"/>
              <a:gd name="connsiteY13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2479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1600" h="1388533">
                <a:moveTo>
                  <a:pt x="0" y="1375833"/>
                </a:moveTo>
                <a:cubicBezTo>
                  <a:pt x="46567" y="1214966"/>
                  <a:pt x="52917" y="1022350"/>
                  <a:pt x="139700" y="893233"/>
                </a:cubicBezTo>
                <a:cubicBezTo>
                  <a:pt x="226483" y="764116"/>
                  <a:pt x="429683" y="676275"/>
                  <a:pt x="520700" y="601133"/>
                </a:cubicBezTo>
                <a:cubicBezTo>
                  <a:pt x="643467" y="501103"/>
                  <a:pt x="759883" y="375602"/>
                  <a:pt x="876300" y="293052"/>
                </a:cubicBezTo>
                <a:cubicBezTo>
                  <a:pt x="992717" y="210502"/>
                  <a:pt x="1286933" y="101053"/>
                  <a:pt x="1403350" y="55033"/>
                </a:cubicBezTo>
                <a:cubicBezTo>
                  <a:pt x="1504950" y="42333"/>
                  <a:pt x="1472609" y="23320"/>
                  <a:pt x="1574800" y="16933"/>
                </a:cubicBezTo>
                <a:cubicBezTo>
                  <a:pt x="1624542" y="12700"/>
                  <a:pt x="1617133" y="0"/>
                  <a:pt x="1701800" y="29633"/>
                </a:cubicBezTo>
                <a:cubicBezTo>
                  <a:pt x="1792817" y="65616"/>
                  <a:pt x="1858433" y="57150"/>
                  <a:pt x="1949450" y="93133"/>
                </a:cubicBezTo>
                <a:cubicBezTo>
                  <a:pt x="2040467" y="129116"/>
                  <a:pt x="2176992" y="205316"/>
                  <a:pt x="2247900" y="245533"/>
                </a:cubicBezTo>
                <a:cubicBezTo>
                  <a:pt x="2318808" y="285750"/>
                  <a:pt x="2243667" y="262466"/>
                  <a:pt x="2374900" y="334433"/>
                </a:cubicBezTo>
                <a:cubicBezTo>
                  <a:pt x="2506133" y="406400"/>
                  <a:pt x="2838450" y="531283"/>
                  <a:pt x="3035300" y="677333"/>
                </a:cubicBezTo>
                <a:cubicBezTo>
                  <a:pt x="3232150" y="823383"/>
                  <a:pt x="3409950" y="1092200"/>
                  <a:pt x="3556000" y="1210733"/>
                </a:cubicBezTo>
                <a:lnTo>
                  <a:pt x="3911600" y="1388533"/>
                </a:lnTo>
              </a:path>
            </a:pathLst>
          </a:custGeom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92900" y="3271440"/>
            <a:ext cx="2451100" cy="18466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00" dirty="0" err="1" smtClean="0"/>
              <a:t>Mz</a:t>
            </a:r>
            <a:r>
              <a:rPr lang="en-US" sz="1900" dirty="0" smtClean="0"/>
              <a:t> plutonic</a:t>
            </a:r>
          </a:p>
          <a:p>
            <a:r>
              <a:rPr lang="en-US" sz="1900" dirty="0" smtClean="0"/>
              <a:t>J volcanic</a:t>
            </a:r>
          </a:p>
          <a:p>
            <a:r>
              <a:rPr lang="en-US" sz="1900" dirty="0" err="1" smtClean="0"/>
              <a:t>Pz</a:t>
            </a:r>
            <a:r>
              <a:rPr lang="en-US" sz="1900" dirty="0" smtClean="0"/>
              <a:t> + </a:t>
            </a:r>
            <a:r>
              <a:rPr lang="en-US" sz="1900" dirty="0" err="1" smtClean="0"/>
              <a:t>Tr</a:t>
            </a:r>
            <a:r>
              <a:rPr lang="en-US" sz="1900" dirty="0" smtClean="0"/>
              <a:t> sedimentary</a:t>
            </a:r>
          </a:p>
          <a:p>
            <a:r>
              <a:rPr lang="en-US" sz="1900" dirty="0" smtClean="0"/>
              <a:t>Zn, </a:t>
            </a:r>
            <a:r>
              <a:rPr lang="en-US" sz="1900" dirty="0" err="1" smtClean="0"/>
              <a:t>Zj</a:t>
            </a:r>
            <a:r>
              <a:rPr lang="en-US" sz="1900" dirty="0" smtClean="0"/>
              <a:t>, &amp; Zs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err="1" smtClean="0"/>
              <a:t>Yc</a:t>
            </a:r>
            <a:r>
              <a:rPr lang="en-US" sz="1900" dirty="0" smtClean="0"/>
              <a:t> + </a:t>
            </a:r>
            <a:r>
              <a:rPr lang="en-US" sz="1900" dirty="0" err="1" smtClean="0"/>
              <a:t>Zk</a:t>
            </a:r>
            <a:r>
              <a:rPr lang="en-US" sz="1900" dirty="0" smtClean="0"/>
              <a:t>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smtClean="0"/>
              <a:t>XY basement</a:t>
            </a:r>
            <a:endParaRPr lang="en-US" sz="1900" dirty="0"/>
          </a:p>
        </p:txBody>
      </p:sp>
      <p:sp>
        <p:nvSpPr>
          <p:cNvPr id="15" name="Freeform 14"/>
          <p:cNvSpPr/>
          <p:nvPr/>
        </p:nvSpPr>
        <p:spPr>
          <a:xfrm>
            <a:off x="4127500" y="4051300"/>
            <a:ext cx="304800" cy="1003300"/>
          </a:xfrm>
          <a:custGeom>
            <a:avLst/>
            <a:gdLst>
              <a:gd name="connsiteX0" fmla="*/ 25400 w 304800"/>
              <a:gd name="connsiteY0" fmla="*/ 1003300 h 1003300"/>
              <a:gd name="connsiteX1" fmla="*/ 12700 w 304800"/>
              <a:gd name="connsiteY1" fmla="*/ 901700 h 1003300"/>
              <a:gd name="connsiteX2" fmla="*/ 0 w 304800"/>
              <a:gd name="connsiteY2" fmla="*/ 584200 h 1003300"/>
              <a:gd name="connsiteX3" fmla="*/ 25400 w 304800"/>
              <a:gd name="connsiteY3" fmla="*/ 469900 h 1003300"/>
              <a:gd name="connsiteX4" fmla="*/ 139700 w 304800"/>
              <a:gd name="connsiteY4" fmla="*/ 279400 h 1003300"/>
              <a:gd name="connsiteX5" fmla="*/ 215900 w 304800"/>
              <a:gd name="connsiteY5" fmla="*/ 177800 h 1003300"/>
              <a:gd name="connsiteX6" fmla="*/ 304800 w 304800"/>
              <a:gd name="connsiteY6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1003300">
                <a:moveTo>
                  <a:pt x="25400" y="1003300"/>
                </a:moveTo>
                <a:lnTo>
                  <a:pt x="12700" y="901700"/>
                </a:lnTo>
                <a:lnTo>
                  <a:pt x="0" y="584200"/>
                </a:lnTo>
                <a:lnTo>
                  <a:pt x="25400" y="469900"/>
                </a:lnTo>
                <a:lnTo>
                  <a:pt x="139700" y="279400"/>
                </a:lnTo>
                <a:lnTo>
                  <a:pt x="215900" y="177800"/>
                </a:lnTo>
                <a:lnTo>
                  <a:pt x="304800" y="0"/>
                </a:lnTo>
              </a:path>
            </a:pathLst>
          </a:cu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867377" y="-204611"/>
            <a:ext cx="915812" cy="2593622"/>
          </a:xfrm>
          <a:custGeom>
            <a:avLst/>
            <a:gdLst>
              <a:gd name="connsiteX0" fmla="*/ 282223 w 915812"/>
              <a:gd name="connsiteY0" fmla="*/ 2592211 h 2593622"/>
              <a:gd name="connsiteX1" fmla="*/ 400756 w 915812"/>
              <a:gd name="connsiteY1" fmla="*/ 2405944 h 2593622"/>
              <a:gd name="connsiteX2" fmla="*/ 434623 w 915812"/>
              <a:gd name="connsiteY2" fmla="*/ 2278944 h 2593622"/>
              <a:gd name="connsiteX3" fmla="*/ 527756 w 915812"/>
              <a:gd name="connsiteY3" fmla="*/ 2245078 h 2593622"/>
              <a:gd name="connsiteX4" fmla="*/ 688623 w 915812"/>
              <a:gd name="connsiteY4" fmla="*/ 1914878 h 2593622"/>
              <a:gd name="connsiteX5" fmla="*/ 764823 w 915812"/>
              <a:gd name="connsiteY5" fmla="*/ 1754011 h 2593622"/>
              <a:gd name="connsiteX6" fmla="*/ 798690 w 915812"/>
              <a:gd name="connsiteY6" fmla="*/ 1627011 h 2593622"/>
              <a:gd name="connsiteX7" fmla="*/ 815623 w 915812"/>
              <a:gd name="connsiteY7" fmla="*/ 1567744 h 2593622"/>
              <a:gd name="connsiteX8" fmla="*/ 807156 w 915812"/>
              <a:gd name="connsiteY8" fmla="*/ 1432278 h 2593622"/>
              <a:gd name="connsiteX9" fmla="*/ 722490 w 915812"/>
              <a:gd name="connsiteY9" fmla="*/ 1254478 h 2593622"/>
              <a:gd name="connsiteX10" fmla="*/ 790223 w 915812"/>
              <a:gd name="connsiteY10" fmla="*/ 1220611 h 2593622"/>
              <a:gd name="connsiteX11" fmla="*/ 832556 w 915812"/>
              <a:gd name="connsiteY11" fmla="*/ 1161344 h 2593622"/>
              <a:gd name="connsiteX12" fmla="*/ 883356 w 915812"/>
              <a:gd name="connsiteY12" fmla="*/ 1034344 h 2593622"/>
              <a:gd name="connsiteX13" fmla="*/ 908756 w 915812"/>
              <a:gd name="connsiteY13" fmla="*/ 966611 h 2593622"/>
              <a:gd name="connsiteX14" fmla="*/ 891823 w 915812"/>
              <a:gd name="connsiteY14" fmla="*/ 907344 h 2593622"/>
              <a:gd name="connsiteX15" fmla="*/ 764823 w 915812"/>
              <a:gd name="connsiteY15" fmla="*/ 797278 h 2593622"/>
              <a:gd name="connsiteX16" fmla="*/ 714023 w 915812"/>
              <a:gd name="connsiteY16" fmla="*/ 729544 h 2593622"/>
              <a:gd name="connsiteX17" fmla="*/ 629356 w 915812"/>
              <a:gd name="connsiteY17" fmla="*/ 729544 h 2593622"/>
              <a:gd name="connsiteX18" fmla="*/ 595490 w 915812"/>
              <a:gd name="connsiteY18" fmla="*/ 805744 h 2593622"/>
              <a:gd name="connsiteX19" fmla="*/ 476956 w 915812"/>
              <a:gd name="connsiteY19" fmla="*/ 704144 h 2593622"/>
              <a:gd name="connsiteX20" fmla="*/ 451556 w 915812"/>
              <a:gd name="connsiteY20" fmla="*/ 644878 h 2593622"/>
              <a:gd name="connsiteX21" fmla="*/ 493890 w 915812"/>
              <a:gd name="connsiteY21" fmla="*/ 467078 h 2593622"/>
              <a:gd name="connsiteX22" fmla="*/ 502356 w 915812"/>
              <a:gd name="connsiteY22" fmla="*/ 390878 h 2593622"/>
              <a:gd name="connsiteX23" fmla="*/ 476956 w 915812"/>
              <a:gd name="connsiteY23" fmla="*/ 196144 h 2593622"/>
              <a:gd name="connsiteX24" fmla="*/ 476956 w 915812"/>
              <a:gd name="connsiteY24" fmla="*/ 18344 h 2593622"/>
              <a:gd name="connsiteX25" fmla="*/ 375356 w 915812"/>
              <a:gd name="connsiteY25" fmla="*/ 86078 h 2593622"/>
              <a:gd name="connsiteX26" fmla="*/ 400756 w 915812"/>
              <a:gd name="connsiteY26" fmla="*/ 272344 h 2593622"/>
              <a:gd name="connsiteX27" fmla="*/ 400756 w 915812"/>
              <a:gd name="connsiteY27" fmla="*/ 492478 h 2593622"/>
              <a:gd name="connsiteX28" fmla="*/ 214490 w 915812"/>
              <a:gd name="connsiteY28" fmla="*/ 484011 h 2593622"/>
              <a:gd name="connsiteX29" fmla="*/ 112890 w 915812"/>
              <a:gd name="connsiteY29" fmla="*/ 560211 h 2593622"/>
              <a:gd name="connsiteX30" fmla="*/ 180623 w 915812"/>
              <a:gd name="connsiteY30" fmla="*/ 653344 h 2593622"/>
              <a:gd name="connsiteX31" fmla="*/ 248356 w 915812"/>
              <a:gd name="connsiteY31" fmla="*/ 695678 h 2593622"/>
              <a:gd name="connsiteX32" fmla="*/ 121356 w 915812"/>
              <a:gd name="connsiteY32" fmla="*/ 738011 h 2593622"/>
              <a:gd name="connsiteX33" fmla="*/ 53623 w 915812"/>
              <a:gd name="connsiteY33" fmla="*/ 797278 h 2593622"/>
              <a:gd name="connsiteX34" fmla="*/ 79023 w 915812"/>
              <a:gd name="connsiteY34" fmla="*/ 949678 h 2593622"/>
              <a:gd name="connsiteX35" fmla="*/ 155223 w 915812"/>
              <a:gd name="connsiteY35" fmla="*/ 1051278 h 2593622"/>
              <a:gd name="connsiteX36" fmla="*/ 121356 w 915812"/>
              <a:gd name="connsiteY36" fmla="*/ 1110544 h 2593622"/>
              <a:gd name="connsiteX37" fmla="*/ 104423 w 915812"/>
              <a:gd name="connsiteY37" fmla="*/ 1161344 h 2593622"/>
              <a:gd name="connsiteX38" fmla="*/ 138290 w 915812"/>
              <a:gd name="connsiteY38" fmla="*/ 1288344 h 2593622"/>
              <a:gd name="connsiteX39" fmla="*/ 19756 w 915812"/>
              <a:gd name="connsiteY39" fmla="*/ 1398411 h 2593622"/>
              <a:gd name="connsiteX40" fmla="*/ 19756 w 915812"/>
              <a:gd name="connsiteY40" fmla="*/ 1542344 h 2593622"/>
              <a:gd name="connsiteX41" fmla="*/ 121356 w 915812"/>
              <a:gd name="connsiteY41" fmla="*/ 1728611 h 2593622"/>
              <a:gd name="connsiteX42" fmla="*/ 197556 w 915812"/>
              <a:gd name="connsiteY42" fmla="*/ 1940278 h 2593622"/>
              <a:gd name="connsiteX43" fmla="*/ 197556 w 915812"/>
              <a:gd name="connsiteY43" fmla="*/ 2101144 h 2593622"/>
              <a:gd name="connsiteX44" fmla="*/ 180623 w 915812"/>
              <a:gd name="connsiteY44" fmla="*/ 2194278 h 2593622"/>
              <a:gd name="connsiteX45" fmla="*/ 239890 w 915812"/>
              <a:gd name="connsiteY45" fmla="*/ 2397478 h 2593622"/>
              <a:gd name="connsiteX46" fmla="*/ 282223 w 915812"/>
              <a:gd name="connsiteY46" fmla="*/ 2592211 h 259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5812" h="2593622">
                <a:moveTo>
                  <a:pt x="282223" y="2592211"/>
                </a:moveTo>
                <a:cubicBezTo>
                  <a:pt x="309034" y="2593622"/>
                  <a:pt x="375356" y="2458155"/>
                  <a:pt x="400756" y="2405944"/>
                </a:cubicBezTo>
                <a:cubicBezTo>
                  <a:pt x="426156" y="2353733"/>
                  <a:pt x="413456" y="2305755"/>
                  <a:pt x="434623" y="2278944"/>
                </a:cubicBezTo>
                <a:cubicBezTo>
                  <a:pt x="455790" y="2252133"/>
                  <a:pt x="485423" y="2305756"/>
                  <a:pt x="527756" y="2245078"/>
                </a:cubicBezTo>
                <a:cubicBezTo>
                  <a:pt x="570089" y="2184400"/>
                  <a:pt x="649112" y="1996722"/>
                  <a:pt x="688623" y="1914878"/>
                </a:cubicBezTo>
                <a:cubicBezTo>
                  <a:pt x="728134" y="1833034"/>
                  <a:pt x="746479" y="1801989"/>
                  <a:pt x="764823" y="1754011"/>
                </a:cubicBezTo>
                <a:cubicBezTo>
                  <a:pt x="783167" y="1706033"/>
                  <a:pt x="790223" y="1658055"/>
                  <a:pt x="798690" y="1627011"/>
                </a:cubicBezTo>
                <a:cubicBezTo>
                  <a:pt x="807157" y="1595967"/>
                  <a:pt x="814212" y="1600199"/>
                  <a:pt x="815623" y="1567744"/>
                </a:cubicBezTo>
                <a:cubicBezTo>
                  <a:pt x="817034" y="1535289"/>
                  <a:pt x="822678" y="1484489"/>
                  <a:pt x="807156" y="1432278"/>
                </a:cubicBezTo>
                <a:cubicBezTo>
                  <a:pt x="791634" y="1380067"/>
                  <a:pt x="725312" y="1289756"/>
                  <a:pt x="722490" y="1254478"/>
                </a:cubicBezTo>
                <a:cubicBezTo>
                  <a:pt x="719668" y="1219200"/>
                  <a:pt x="771879" y="1236133"/>
                  <a:pt x="790223" y="1220611"/>
                </a:cubicBezTo>
                <a:cubicBezTo>
                  <a:pt x="808567" y="1205089"/>
                  <a:pt x="817034" y="1192388"/>
                  <a:pt x="832556" y="1161344"/>
                </a:cubicBezTo>
                <a:cubicBezTo>
                  <a:pt x="848078" y="1130300"/>
                  <a:pt x="870656" y="1066800"/>
                  <a:pt x="883356" y="1034344"/>
                </a:cubicBezTo>
                <a:cubicBezTo>
                  <a:pt x="896056" y="1001889"/>
                  <a:pt x="907345" y="987778"/>
                  <a:pt x="908756" y="966611"/>
                </a:cubicBezTo>
                <a:cubicBezTo>
                  <a:pt x="910167" y="945444"/>
                  <a:pt x="915812" y="935566"/>
                  <a:pt x="891823" y="907344"/>
                </a:cubicBezTo>
                <a:cubicBezTo>
                  <a:pt x="867834" y="879122"/>
                  <a:pt x="794456" y="826911"/>
                  <a:pt x="764823" y="797278"/>
                </a:cubicBezTo>
                <a:cubicBezTo>
                  <a:pt x="735190" y="767645"/>
                  <a:pt x="736601" y="740833"/>
                  <a:pt x="714023" y="729544"/>
                </a:cubicBezTo>
                <a:cubicBezTo>
                  <a:pt x="691445" y="718255"/>
                  <a:pt x="649111" y="716844"/>
                  <a:pt x="629356" y="729544"/>
                </a:cubicBezTo>
                <a:cubicBezTo>
                  <a:pt x="609601" y="742244"/>
                  <a:pt x="620890" y="809977"/>
                  <a:pt x="595490" y="805744"/>
                </a:cubicBezTo>
                <a:cubicBezTo>
                  <a:pt x="570090" y="801511"/>
                  <a:pt x="500945" y="730955"/>
                  <a:pt x="476956" y="704144"/>
                </a:cubicBezTo>
                <a:cubicBezTo>
                  <a:pt x="452967" y="677333"/>
                  <a:pt x="448734" y="684389"/>
                  <a:pt x="451556" y="644878"/>
                </a:cubicBezTo>
                <a:cubicBezTo>
                  <a:pt x="454378" y="605367"/>
                  <a:pt x="485423" y="509411"/>
                  <a:pt x="493890" y="467078"/>
                </a:cubicBezTo>
                <a:cubicBezTo>
                  <a:pt x="502357" y="424745"/>
                  <a:pt x="505178" y="436034"/>
                  <a:pt x="502356" y="390878"/>
                </a:cubicBezTo>
                <a:cubicBezTo>
                  <a:pt x="499534" y="345722"/>
                  <a:pt x="481189" y="258233"/>
                  <a:pt x="476956" y="196144"/>
                </a:cubicBezTo>
                <a:cubicBezTo>
                  <a:pt x="472723" y="134055"/>
                  <a:pt x="493889" y="36688"/>
                  <a:pt x="476956" y="18344"/>
                </a:cubicBezTo>
                <a:cubicBezTo>
                  <a:pt x="460023" y="0"/>
                  <a:pt x="388056" y="43745"/>
                  <a:pt x="375356" y="86078"/>
                </a:cubicBezTo>
                <a:cubicBezTo>
                  <a:pt x="362656" y="128411"/>
                  <a:pt x="396523" y="204611"/>
                  <a:pt x="400756" y="272344"/>
                </a:cubicBezTo>
                <a:cubicBezTo>
                  <a:pt x="404989" y="340077"/>
                  <a:pt x="431800" y="457200"/>
                  <a:pt x="400756" y="492478"/>
                </a:cubicBezTo>
                <a:cubicBezTo>
                  <a:pt x="369712" y="527756"/>
                  <a:pt x="262468" y="472722"/>
                  <a:pt x="214490" y="484011"/>
                </a:cubicBezTo>
                <a:cubicBezTo>
                  <a:pt x="166512" y="495300"/>
                  <a:pt x="118535" y="531989"/>
                  <a:pt x="112890" y="560211"/>
                </a:cubicBezTo>
                <a:cubicBezTo>
                  <a:pt x="107246" y="588433"/>
                  <a:pt x="158045" y="630766"/>
                  <a:pt x="180623" y="653344"/>
                </a:cubicBezTo>
                <a:cubicBezTo>
                  <a:pt x="203201" y="675922"/>
                  <a:pt x="258234" y="681567"/>
                  <a:pt x="248356" y="695678"/>
                </a:cubicBezTo>
                <a:cubicBezTo>
                  <a:pt x="238478" y="709789"/>
                  <a:pt x="153811" y="721078"/>
                  <a:pt x="121356" y="738011"/>
                </a:cubicBezTo>
                <a:cubicBezTo>
                  <a:pt x="88901" y="754944"/>
                  <a:pt x="60678" y="762000"/>
                  <a:pt x="53623" y="797278"/>
                </a:cubicBezTo>
                <a:cubicBezTo>
                  <a:pt x="46568" y="832556"/>
                  <a:pt x="62090" y="907345"/>
                  <a:pt x="79023" y="949678"/>
                </a:cubicBezTo>
                <a:cubicBezTo>
                  <a:pt x="95956" y="992011"/>
                  <a:pt x="148168" y="1024467"/>
                  <a:pt x="155223" y="1051278"/>
                </a:cubicBezTo>
                <a:cubicBezTo>
                  <a:pt x="162278" y="1078089"/>
                  <a:pt x="129823" y="1092200"/>
                  <a:pt x="121356" y="1110544"/>
                </a:cubicBezTo>
                <a:cubicBezTo>
                  <a:pt x="112889" y="1128888"/>
                  <a:pt x="101601" y="1131711"/>
                  <a:pt x="104423" y="1161344"/>
                </a:cubicBezTo>
                <a:cubicBezTo>
                  <a:pt x="107245" y="1190977"/>
                  <a:pt x="152401" y="1248833"/>
                  <a:pt x="138290" y="1288344"/>
                </a:cubicBezTo>
                <a:cubicBezTo>
                  <a:pt x="124179" y="1327855"/>
                  <a:pt x="39512" y="1356078"/>
                  <a:pt x="19756" y="1398411"/>
                </a:cubicBezTo>
                <a:cubicBezTo>
                  <a:pt x="0" y="1440744"/>
                  <a:pt x="2823" y="1487311"/>
                  <a:pt x="19756" y="1542344"/>
                </a:cubicBezTo>
                <a:cubicBezTo>
                  <a:pt x="36689" y="1597377"/>
                  <a:pt x="91723" y="1662289"/>
                  <a:pt x="121356" y="1728611"/>
                </a:cubicBezTo>
                <a:cubicBezTo>
                  <a:pt x="150989" y="1794933"/>
                  <a:pt x="184856" y="1878189"/>
                  <a:pt x="197556" y="1940278"/>
                </a:cubicBezTo>
                <a:cubicBezTo>
                  <a:pt x="210256" y="2002367"/>
                  <a:pt x="200378" y="2058811"/>
                  <a:pt x="197556" y="2101144"/>
                </a:cubicBezTo>
                <a:cubicBezTo>
                  <a:pt x="194734" y="2143477"/>
                  <a:pt x="173567" y="2144889"/>
                  <a:pt x="180623" y="2194278"/>
                </a:cubicBezTo>
                <a:cubicBezTo>
                  <a:pt x="187679" y="2243667"/>
                  <a:pt x="221546" y="2336800"/>
                  <a:pt x="239890" y="2397478"/>
                </a:cubicBezTo>
                <a:cubicBezTo>
                  <a:pt x="258234" y="2458156"/>
                  <a:pt x="255412" y="2590800"/>
                  <a:pt x="282223" y="2592211"/>
                </a:cubicBezTo>
                <a:close/>
              </a:path>
            </a:pathLst>
          </a:custGeom>
          <a:solidFill>
            <a:schemeClr val="bg1">
              <a:lumMod val="75000"/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2700" y="833040"/>
            <a:ext cx="2654300" cy="2849960"/>
          </a:xfrm>
          <a:solidFill>
            <a:srgbClr val="FFFFFF">
              <a:alpha val="36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Anomalous</a:t>
            </a:r>
          </a:p>
          <a:p>
            <a:pPr lvl="1"/>
            <a:r>
              <a:rPr lang="en-US" dirty="0" smtClean="0"/>
              <a:t>Trace</a:t>
            </a:r>
          </a:p>
          <a:p>
            <a:pPr lvl="1"/>
            <a:r>
              <a:rPr lang="en-US" dirty="0" smtClean="0"/>
              <a:t>Unexposed</a:t>
            </a:r>
          </a:p>
          <a:p>
            <a:pPr lvl="1"/>
            <a:r>
              <a:rPr lang="en-US" dirty="0" smtClean="0"/>
              <a:t>Vector</a:t>
            </a:r>
          </a:p>
          <a:p>
            <a:pPr lvl="1"/>
            <a:r>
              <a:rPr lang="en-US" dirty="0" smtClean="0"/>
              <a:t>&gt;5 km offset</a:t>
            </a:r>
          </a:p>
          <a:p>
            <a:pPr lvl="1"/>
            <a:r>
              <a:rPr lang="en-US" dirty="0" smtClean="0"/>
              <a:t>Few subsidiary</a:t>
            </a:r>
          </a:p>
          <a:p>
            <a:r>
              <a:rPr lang="en-US" dirty="0" smtClean="0"/>
              <a:t>Alternatives?</a:t>
            </a:r>
          </a:p>
          <a:p>
            <a:pPr lvl="1"/>
            <a:r>
              <a:rPr lang="en-US" dirty="0" smtClean="0"/>
              <a:t>Caldera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9523" y="-37416"/>
            <a:ext cx="254675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(Johnson, 1957;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Wrucke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1966;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Wrucke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et al., 1997 &amp; 2007)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12800" y="3683000"/>
            <a:ext cx="2285999" cy="13716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Revisit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Mapping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zircon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structural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3416300" cy="78859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600" u="sng" dirty="0" smtClean="0"/>
              <a:t>Butte Valley fault</a:t>
            </a:r>
            <a:endParaRPr lang="en-US" sz="36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2" grpId="1" build="p" bldLvl="3" animBg="1"/>
      <p:bldP spid="17" grpId="0" bldLvl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-BVviewMnPk.jpg"/>
          <p:cNvPicPr>
            <a:picLocks noChangeAspect="1"/>
          </p:cNvPicPr>
          <p:nvPr/>
        </p:nvPicPr>
        <p:blipFill>
          <a:blip r:embed="rId3">
            <a:alphaModFix amt="58000"/>
          </a:blip>
          <a:srcRect b="12691"/>
          <a:stretch>
            <a:fillRect/>
          </a:stretch>
        </p:blipFill>
        <p:spPr>
          <a:xfrm>
            <a:off x="0" y="-27773"/>
            <a:ext cx="9182100" cy="51928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469900"/>
            <a:ext cx="4749800" cy="42037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/>
              <a:t>Importance</a:t>
            </a:r>
          </a:p>
          <a:p>
            <a:pPr lvl="1"/>
            <a:r>
              <a:rPr lang="en-US" sz="2400" dirty="0" smtClean="0"/>
              <a:t>Cordillera history</a:t>
            </a:r>
          </a:p>
          <a:p>
            <a:pPr lvl="1"/>
            <a:r>
              <a:rPr lang="en-US" sz="2400" dirty="0" smtClean="0"/>
              <a:t>Apparent </a:t>
            </a:r>
            <a:r>
              <a:rPr lang="en-US" sz="2400" dirty="0"/>
              <a:t>uniqueness</a:t>
            </a:r>
            <a:r>
              <a:rPr lang="en-US" sz="2400" dirty="0" smtClean="0"/>
              <a:t> </a:t>
            </a:r>
          </a:p>
          <a:p>
            <a:pPr lvl="2"/>
            <a:r>
              <a:rPr lang="en-US" i="1" dirty="0" smtClean="0"/>
              <a:t>Restoration marker </a:t>
            </a:r>
          </a:p>
          <a:p>
            <a:pPr lvl="3"/>
            <a:r>
              <a:rPr lang="en-US" sz="2400" dirty="0" smtClean="0"/>
              <a:t>Neogene DV</a:t>
            </a:r>
          </a:p>
          <a:p>
            <a:pPr lvl="3"/>
            <a:r>
              <a:rPr lang="en-US" sz="2400" dirty="0" err="1" smtClean="0"/>
              <a:t>Mz</a:t>
            </a:r>
            <a:r>
              <a:rPr lang="en-US" sz="2400" dirty="0" smtClean="0"/>
              <a:t> arc</a:t>
            </a:r>
          </a:p>
          <a:p>
            <a:pPr lvl="3"/>
            <a:r>
              <a:rPr lang="en-US" sz="2400" dirty="0" smtClean="0"/>
              <a:t>Z </a:t>
            </a:r>
            <a:r>
              <a:rPr lang="en-US" sz="2400" dirty="0"/>
              <a:t>glacial-</a:t>
            </a:r>
            <a:r>
              <a:rPr lang="en-US" sz="2400" dirty="0" smtClean="0"/>
              <a:t>tectonic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-BVviewMnPk.jpg"/>
          <p:cNvPicPr>
            <a:picLocks noChangeAspect="1"/>
          </p:cNvPicPr>
          <p:nvPr/>
        </p:nvPicPr>
        <p:blipFill>
          <a:blip r:embed="rId3"/>
          <a:srcRect b="12691"/>
          <a:stretch>
            <a:fillRect/>
          </a:stretch>
        </p:blipFill>
        <p:spPr>
          <a:xfrm>
            <a:off x="0" y="-27773"/>
            <a:ext cx="9182100" cy="5192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Butte Valley &amp; Striped Butte</a:t>
            </a:r>
            <a:endParaRPr lang="en-US" sz="3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6832" y="1930400"/>
            <a:ext cx="7457875" cy="1403410"/>
            <a:chOff x="236832" y="1930400"/>
            <a:chExt cx="7457875" cy="1403410"/>
          </a:xfrm>
        </p:grpSpPr>
        <p:sp>
          <p:nvSpPr>
            <p:cNvPr id="5" name="TextBox 4"/>
            <p:cNvSpPr txBox="1"/>
            <p:nvPr/>
          </p:nvSpPr>
          <p:spPr>
            <a:xfrm>
              <a:off x="236832" y="2733645"/>
              <a:ext cx="372768" cy="40011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Zj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76394" y="1930400"/>
              <a:ext cx="415498" cy="40011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Zs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21100" y="2933700"/>
              <a:ext cx="595310" cy="40011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PPb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0100" y="2333535"/>
              <a:ext cx="527308" cy="40011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Trb</a:t>
              </a:r>
              <a:endParaRPr lang="en-US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37408" y="1933425"/>
              <a:ext cx="466794" cy="40011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Jw</a:t>
              </a:r>
              <a:endParaRPr lang="en-US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61200" y="1933425"/>
              <a:ext cx="633507" cy="40011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qmz</a:t>
              </a:r>
              <a:endParaRPr lang="en-US" sz="20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98182" y="2035025"/>
            <a:ext cx="4955118" cy="2247900"/>
            <a:chOff x="2283882" y="2120900"/>
            <a:chExt cx="4955118" cy="2247900"/>
          </a:xfrm>
        </p:grpSpPr>
        <p:sp>
          <p:nvSpPr>
            <p:cNvPr id="14" name="Freeform 13"/>
            <p:cNvSpPr/>
            <p:nvPr/>
          </p:nvSpPr>
          <p:spPr>
            <a:xfrm>
              <a:off x="3213100" y="2159000"/>
              <a:ext cx="4025900" cy="1397000"/>
            </a:xfrm>
            <a:custGeom>
              <a:avLst/>
              <a:gdLst>
                <a:gd name="connsiteX0" fmla="*/ 0 w 4025900"/>
                <a:gd name="connsiteY0" fmla="*/ 0 h 1397000"/>
                <a:gd name="connsiteX1" fmla="*/ 850900 w 4025900"/>
                <a:gd name="connsiteY1" fmla="*/ 482600 h 1397000"/>
                <a:gd name="connsiteX2" fmla="*/ 2755900 w 4025900"/>
                <a:gd name="connsiteY2" fmla="*/ 1130300 h 1397000"/>
                <a:gd name="connsiteX3" fmla="*/ 4025900 w 4025900"/>
                <a:gd name="connsiteY3" fmla="*/ 1397000 h 1397000"/>
                <a:gd name="connsiteX0" fmla="*/ 0 w 4025900"/>
                <a:gd name="connsiteY0" fmla="*/ 0 h 1397000"/>
                <a:gd name="connsiteX1" fmla="*/ 850900 w 4025900"/>
                <a:gd name="connsiteY1" fmla="*/ 482600 h 1397000"/>
                <a:gd name="connsiteX2" fmla="*/ 2755900 w 4025900"/>
                <a:gd name="connsiteY2" fmla="*/ 1130300 h 1397000"/>
                <a:gd name="connsiteX3" fmla="*/ 4025900 w 4025900"/>
                <a:gd name="connsiteY3" fmla="*/ 1397000 h 1397000"/>
                <a:gd name="connsiteX0" fmla="*/ 0 w 4025900"/>
                <a:gd name="connsiteY0" fmla="*/ 0 h 1397000"/>
                <a:gd name="connsiteX1" fmla="*/ 850900 w 4025900"/>
                <a:gd name="connsiteY1" fmla="*/ 482600 h 1397000"/>
                <a:gd name="connsiteX2" fmla="*/ 2755900 w 4025900"/>
                <a:gd name="connsiteY2" fmla="*/ 1130300 h 1397000"/>
                <a:gd name="connsiteX3" fmla="*/ 4025900 w 4025900"/>
                <a:gd name="connsiteY3" fmla="*/ 139700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5900" h="1397000">
                  <a:moveTo>
                    <a:pt x="0" y="0"/>
                  </a:moveTo>
                  <a:cubicBezTo>
                    <a:pt x="283633" y="160867"/>
                    <a:pt x="391583" y="294217"/>
                    <a:pt x="850900" y="482600"/>
                  </a:cubicBezTo>
                  <a:cubicBezTo>
                    <a:pt x="1310217" y="670983"/>
                    <a:pt x="2226733" y="977900"/>
                    <a:pt x="2755900" y="1130300"/>
                  </a:cubicBezTo>
                  <a:cubicBezTo>
                    <a:pt x="3285067" y="1282700"/>
                    <a:pt x="3602567" y="1308100"/>
                    <a:pt x="4025900" y="1397000"/>
                  </a:cubicBezTo>
                </a:path>
              </a:pathLst>
            </a:custGeom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283882" y="2120900"/>
              <a:ext cx="1437217" cy="2247900"/>
            </a:xfrm>
            <a:custGeom>
              <a:avLst/>
              <a:gdLst>
                <a:gd name="connsiteX0" fmla="*/ 0 w 1422400"/>
                <a:gd name="connsiteY0" fmla="*/ 0 h 2247900"/>
                <a:gd name="connsiteX1" fmla="*/ 63500 w 1422400"/>
                <a:gd name="connsiteY1" fmla="*/ 723900 h 2247900"/>
                <a:gd name="connsiteX2" fmla="*/ 469900 w 1422400"/>
                <a:gd name="connsiteY2" fmla="*/ 1524000 h 2247900"/>
                <a:gd name="connsiteX3" fmla="*/ 977900 w 1422400"/>
                <a:gd name="connsiteY3" fmla="*/ 1993900 h 2247900"/>
                <a:gd name="connsiteX4" fmla="*/ 1422400 w 1422400"/>
                <a:gd name="connsiteY4" fmla="*/ 2247900 h 2247900"/>
                <a:gd name="connsiteX0" fmla="*/ 0 w 1422400"/>
                <a:gd name="connsiteY0" fmla="*/ 0 h 2247900"/>
                <a:gd name="connsiteX1" fmla="*/ 63500 w 1422400"/>
                <a:gd name="connsiteY1" fmla="*/ 723900 h 2247900"/>
                <a:gd name="connsiteX2" fmla="*/ 469900 w 1422400"/>
                <a:gd name="connsiteY2" fmla="*/ 1524000 h 2247900"/>
                <a:gd name="connsiteX3" fmla="*/ 977900 w 1422400"/>
                <a:gd name="connsiteY3" fmla="*/ 1993900 h 2247900"/>
                <a:gd name="connsiteX4" fmla="*/ 1422400 w 1422400"/>
                <a:gd name="connsiteY4" fmla="*/ 2247900 h 2247900"/>
                <a:gd name="connsiteX0" fmla="*/ 14817 w 1437217"/>
                <a:gd name="connsiteY0" fmla="*/ 0 h 2247900"/>
                <a:gd name="connsiteX1" fmla="*/ 78317 w 1437217"/>
                <a:gd name="connsiteY1" fmla="*/ 723900 h 2247900"/>
                <a:gd name="connsiteX2" fmla="*/ 484717 w 1437217"/>
                <a:gd name="connsiteY2" fmla="*/ 1524000 h 2247900"/>
                <a:gd name="connsiteX3" fmla="*/ 992717 w 1437217"/>
                <a:gd name="connsiteY3" fmla="*/ 1993900 h 2247900"/>
                <a:gd name="connsiteX4" fmla="*/ 1437217 w 1437217"/>
                <a:gd name="connsiteY4" fmla="*/ 2247900 h 22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7217" h="2247900">
                  <a:moveTo>
                    <a:pt x="14817" y="0"/>
                  </a:moveTo>
                  <a:cubicBezTo>
                    <a:pt x="35984" y="241300"/>
                    <a:pt x="0" y="469900"/>
                    <a:pt x="78317" y="723900"/>
                  </a:cubicBezTo>
                  <a:cubicBezTo>
                    <a:pt x="156634" y="977900"/>
                    <a:pt x="332317" y="1312333"/>
                    <a:pt x="484717" y="1524000"/>
                  </a:cubicBezTo>
                  <a:cubicBezTo>
                    <a:pt x="637117" y="1735667"/>
                    <a:pt x="833967" y="1873250"/>
                    <a:pt x="992717" y="1993900"/>
                  </a:cubicBezTo>
                  <a:lnTo>
                    <a:pt x="1437217" y="2247900"/>
                  </a:lnTo>
                </a:path>
              </a:pathLst>
            </a:custGeom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>
            <a:off x="2489199" y="1642533"/>
            <a:ext cx="3018367" cy="332317"/>
          </a:xfrm>
          <a:custGeom>
            <a:avLst/>
            <a:gdLst>
              <a:gd name="connsiteX0" fmla="*/ 0 w 3733800"/>
              <a:gd name="connsiteY0" fmla="*/ 38100 h 38100"/>
              <a:gd name="connsiteX1" fmla="*/ 330200 w 3733800"/>
              <a:gd name="connsiteY1" fmla="*/ 12700 h 38100"/>
              <a:gd name="connsiteX2" fmla="*/ 1511300 w 3733800"/>
              <a:gd name="connsiteY2" fmla="*/ 0 h 38100"/>
              <a:gd name="connsiteX3" fmla="*/ 2971800 w 3733800"/>
              <a:gd name="connsiteY3" fmla="*/ 0 h 38100"/>
              <a:gd name="connsiteX4" fmla="*/ 3733800 w 3733800"/>
              <a:gd name="connsiteY4" fmla="*/ 0 h 38100"/>
              <a:gd name="connsiteX0" fmla="*/ 0 w 3733800"/>
              <a:gd name="connsiteY0" fmla="*/ 186267 h 186267"/>
              <a:gd name="connsiteX1" fmla="*/ 330200 w 3733800"/>
              <a:gd name="connsiteY1" fmla="*/ 160867 h 186267"/>
              <a:gd name="connsiteX2" fmla="*/ 1511300 w 3733800"/>
              <a:gd name="connsiteY2" fmla="*/ 148167 h 186267"/>
              <a:gd name="connsiteX3" fmla="*/ 1367367 w 3733800"/>
              <a:gd name="connsiteY3" fmla="*/ 0 h 186267"/>
              <a:gd name="connsiteX4" fmla="*/ 2971800 w 3733800"/>
              <a:gd name="connsiteY4" fmla="*/ 148167 h 186267"/>
              <a:gd name="connsiteX5" fmla="*/ 3733800 w 3733800"/>
              <a:gd name="connsiteY5" fmla="*/ 148167 h 186267"/>
              <a:gd name="connsiteX0" fmla="*/ 0 w 3733800"/>
              <a:gd name="connsiteY0" fmla="*/ 186267 h 186267"/>
              <a:gd name="connsiteX1" fmla="*/ 330200 w 3733800"/>
              <a:gd name="connsiteY1" fmla="*/ 160867 h 186267"/>
              <a:gd name="connsiteX2" fmla="*/ 1054100 w 3733800"/>
              <a:gd name="connsiteY2" fmla="*/ 43542 h 186267"/>
              <a:gd name="connsiteX3" fmla="*/ 1367367 w 3733800"/>
              <a:gd name="connsiteY3" fmla="*/ 0 h 186267"/>
              <a:gd name="connsiteX4" fmla="*/ 2971800 w 3733800"/>
              <a:gd name="connsiteY4" fmla="*/ 148167 h 186267"/>
              <a:gd name="connsiteX5" fmla="*/ 3733800 w 3733800"/>
              <a:gd name="connsiteY5" fmla="*/ 148167 h 186267"/>
              <a:gd name="connsiteX0" fmla="*/ 0 w 3733800"/>
              <a:gd name="connsiteY0" fmla="*/ 186267 h 186267"/>
              <a:gd name="connsiteX1" fmla="*/ 232599 w 3733800"/>
              <a:gd name="connsiteY1" fmla="*/ 177800 h 186267"/>
              <a:gd name="connsiteX2" fmla="*/ 330200 w 3733800"/>
              <a:gd name="connsiteY2" fmla="*/ 160867 h 186267"/>
              <a:gd name="connsiteX3" fmla="*/ 1054100 w 3733800"/>
              <a:gd name="connsiteY3" fmla="*/ 43542 h 186267"/>
              <a:gd name="connsiteX4" fmla="*/ 1367367 w 3733800"/>
              <a:gd name="connsiteY4" fmla="*/ 0 h 186267"/>
              <a:gd name="connsiteX5" fmla="*/ 2971800 w 3733800"/>
              <a:gd name="connsiteY5" fmla="*/ 148167 h 186267"/>
              <a:gd name="connsiteX6" fmla="*/ 3733800 w 3733800"/>
              <a:gd name="connsiteY6" fmla="*/ 148167 h 186267"/>
              <a:gd name="connsiteX0" fmla="*/ 0 w 3733800"/>
              <a:gd name="connsiteY0" fmla="*/ 230717 h 230717"/>
              <a:gd name="connsiteX1" fmla="*/ 232599 w 3733800"/>
              <a:gd name="connsiteY1" fmla="*/ 177800 h 230717"/>
              <a:gd name="connsiteX2" fmla="*/ 330200 w 3733800"/>
              <a:gd name="connsiteY2" fmla="*/ 160867 h 230717"/>
              <a:gd name="connsiteX3" fmla="*/ 1054100 w 3733800"/>
              <a:gd name="connsiteY3" fmla="*/ 43542 h 230717"/>
              <a:gd name="connsiteX4" fmla="*/ 1367367 w 3733800"/>
              <a:gd name="connsiteY4" fmla="*/ 0 h 230717"/>
              <a:gd name="connsiteX5" fmla="*/ 2971800 w 3733800"/>
              <a:gd name="connsiteY5" fmla="*/ 148167 h 230717"/>
              <a:gd name="connsiteX6" fmla="*/ 3733800 w 3733800"/>
              <a:gd name="connsiteY6" fmla="*/ 148167 h 230717"/>
              <a:gd name="connsiteX0" fmla="*/ 0 w 3733800"/>
              <a:gd name="connsiteY0" fmla="*/ 230717 h 230717"/>
              <a:gd name="connsiteX1" fmla="*/ 330200 w 3733800"/>
              <a:gd name="connsiteY1" fmla="*/ 160867 h 230717"/>
              <a:gd name="connsiteX2" fmla="*/ 1054100 w 3733800"/>
              <a:gd name="connsiteY2" fmla="*/ 43542 h 230717"/>
              <a:gd name="connsiteX3" fmla="*/ 1367367 w 3733800"/>
              <a:gd name="connsiteY3" fmla="*/ 0 h 230717"/>
              <a:gd name="connsiteX4" fmla="*/ 2971800 w 3733800"/>
              <a:gd name="connsiteY4" fmla="*/ 148167 h 230717"/>
              <a:gd name="connsiteX5" fmla="*/ 3733800 w 3733800"/>
              <a:gd name="connsiteY5" fmla="*/ 148167 h 230717"/>
              <a:gd name="connsiteX0" fmla="*/ 0 w 3733800"/>
              <a:gd name="connsiteY0" fmla="*/ 230717 h 230717"/>
              <a:gd name="connsiteX1" fmla="*/ 1054100 w 3733800"/>
              <a:gd name="connsiteY1" fmla="*/ 43542 h 230717"/>
              <a:gd name="connsiteX2" fmla="*/ 1367367 w 3733800"/>
              <a:gd name="connsiteY2" fmla="*/ 0 h 230717"/>
              <a:gd name="connsiteX3" fmla="*/ 2971800 w 3733800"/>
              <a:gd name="connsiteY3" fmla="*/ 148167 h 230717"/>
              <a:gd name="connsiteX4" fmla="*/ 3733800 w 3733800"/>
              <a:gd name="connsiteY4" fmla="*/ 148167 h 230717"/>
              <a:gd name="connsiteX0" fmla="*/ 0 w 3733800"/>
              <a:gd name="connsiteY0" fmla="*/ 230717 h 230717"/>
              <a:gd name="connsiteX1" fmla="*/ 1054100 w 3733800"/>
              <a:gd name="connsiteY1" fmla="*/ 43542 h 230717"/>
              <a:gd name="connsiteX2" fmla="*/ 838200 w 3733800"/>
              <a:gd name="connsiteY2" fmla="*/ 10327 h 230717"/>
              <a:gd name="connsiteX3" fmla="*/ 1367367 w 3733800"/>
              <a:gd name="connsiteY3" fmla="*/ 0 h 230717"/>
              <a:gd name="connsiteX4" fmla="*/ 2971800 w 3733800"/>
              <a:gd name="connsiteY4" fmla="*/ 148167 h 230717"/>
              <a:gd name="connsiteX5" fmla="*/ 3733800 w 3733800"/>
              <a:gd name="connsiteY5" fmla="*/ 148167 h 230717"/>
              <a:gd name="connsiteX0" fmla="*/ 0 w 3733800"/>
              <a:gd name="connsiteY0" fmla="*/ 230717 h 230717"/>
              <a:gd name="connsiteX1" fmla="*/ 838200 w 3733800"/>
              <a:gd name="connsiteY1" fmla="*/ 10327 h 230717"/>
              <a:gd name="connsiteX2" fmla="*/ 1367367 w 3733800"/>
              <a:gd name="connsiteY2" fmla="*/ 0 h 230717"/>
              <a:gd name="connsiteX3" fmla="*/ 2971800 w 3733800"/>
              <a:gd name="connsiteY3" fmla="*/ 148167 h 230717"/>
              <a:gd name="connsiteX4" fmla="*/ 3733800 w 3733800"/>
              <a:gd name="connsiteY4" fmla="*/ 148167 h 230717"/>
              <a:gd name="connsiteX0" fmla="*/ 0 w 3733800"/>
              <a:gd name="connsiteY0" fmla="*/ 258843 h 258843"/>
              <a:gd name="connsiteX1" fmla="*/ 838200 w 3733800"/>
              <a:gd name="connsiteY1" fmla="*/ 38453 h 258843"/>
              <a:gd name="connsiteX2" fmla="*/ 1367367 w 3733800"/>
              <a:gd name="connsiteY2" fmla="*/ 28126 h 258843"/>
              <a:gd name="connsiteX3" fmla="*/ 2971800 w 3733800"/>
              <a:gd name="connsiteY3" fmla="*/ 176293 h 258843"/>
              <a:gd name="connsiteX4" fmla="*/ 3733800 w 3733800"/>
              <a:gd name="connsiteY4" fmla="*/ 176293 h 258843"/>
              <a:gd name="connsiteX0" fmla="*/ 0 w 3733800"/>
              <a:gd name="connsiteY0" fmla="*/ 253690 h 253690"/>
              <a:gd name="connsiteX1" fmla="*/ 715433 w 3733800"/>
              <a:gd name="connsiteY1" fmla="*/ 77750 h 253690"/>
              <a:gd name="connsiteX2" fmla="*/ 1367367 w 3733800"/>
              <a:gd name="connsiteY2" fmla="*/ 22973 h 253690"/>
              <a:gd name="connsiteX3" fmla="*/ 2971800 w 3733800"/>
              <a:gd name="connsiteY3" fmla="*/ 171140 h 253690"/>
              <a:gd name="connsiteX4" fmla="*/ 3733800 w 3733800"/>
              <a:gd name="connsiteY4" fmla="*/ 171140 h 253690"/>
              <a:gd name="connsiteX0" fmla="*/ 0 w 3733800"/>
              <a:gd name="connsiteY0" fmla="*/ 277284 h 277284"/>
              <a:gd name="connsiteX1" fmla="*/ 715433 w 3733800"/>
              <a:gd name="connsiteY1" fmla="*/ 101344 h 277284"/>
              <a:gd name="connsiteX2" fmla="*/ 1367367 w 3733800"/>
              <a:gd name="connsiteY2" fmla="*/ 46567 h 277284"/>
              <a:gd name="connsiteX3" fmla="*/ 2971800 w 3733800"/>
              <a:gd name="connsiteY3" fmla="*/ 194734 h 277284"/>
              <a:gd name="connsiteX4" fmla="*/ 2480733 w 3733800"/>
              <a:gd name="connsiteY4" fmla="*/ 0 h 277284"/>
              <a:gd name="connsiteX5" fmla="*/ 3733800 w 3733800"/>
              <a:gd name="connsiteY5" fmla="*/ 194734 h 277284"/>
              <a:gd name="connsiteX0" fmla="*/ 0 w 3733800"/>
              <a:gd name="connsiteY0" fmla="*/ 332317 h 332317"/>
              <a:gd name="connsiteX1" fmla="*/ 715433 w 3733800"/>
              <a:gd name="connsiteY1" fmla="*/ 156377 h 332317"/>
              <a:gd name="connsiteX2" fmla="*/ 1367367 w 3733800"/>
              <a:gd name="connsiteY2" fmla="*/ 101600 h 332317"/>
              <a:gd name="connsiteX3" fmla="*/ 2095500 w 3733800"/>
              <a:gd name="connsiteY3" fmla="*/ 0 h 332317"/>
              <a:gd name="connsiteX4" fmla="*/ 2480733 w 3733800"/>
              <a:gd name="connsiteY4" fmla="*/ 55033 h 332317"/>
              <a:gd name="connsiteX5" fmla="*/ 3733800 w 3733800"/>
              <a:gd name="connsiteY5" fmla="*/ 249767 h 332317"/>
              <a:gd name="connsiteX0" fmla="*/ 0 w 3018367"/>
              <a:gd name="connsiteY0" fmla="*/ 332317 h 332317"/>
              <a:gd name="connsiteX1" fmla="*/ 715433 w 3018367"/>
              <a:gd name="connsiteY1" fmla="*/ 156377 h 332317"/>
              <a:gd name="connsiteX2" fmla="*/ 1367367 w 3018367"/>
              <a:gd name="connsiteY2" fmla="*/ 101600 h 332317"/>
              <a:gd name="connsiteX3" fmla="*/ 2095500 w 3018367"/>
              <a:gd name="connsiteY3" fmla="*/ 0 h 332317"/>
              <a:gd name="connsiteX4" fmla="*/ 2480733 w 3018367"/>
              <a:gd name="connsiteY4" fmla="*/ 55033 h 332317"/>
              <a:gd name="connsiteX5" fmla="*/ 3018367 w 3018367"/>
              <a:gd name="connsiteY5" fmla="*/ 101600 h 332317"/>
              <a:gd name="connsiteX0" fmla="*/ 0 w 3018367"/>
              <a:gd name="connsiteY0" fmla="*/ 332317 h 332317"/>
              <a:gd name="connsiteX1" fmla="*/ 715433 w 3018367"/>
              <a:gd name="connsiteY1" fmla="*/ 156377 h 332317"/>
              <a:gd name="connsiteX2" fmla="*/ 1367367 w 3018367"/>
              <a:gd name="connsiteY2" fmla="*/ 101600 h 332317"/>
              <a:gd name="connsiteX3" fmla="*/ 2095500 w 3018367"/>
              <a:gd name="connsiteY3" fmla="*/ 0 h 332317"/>
              <a:gd name="connsiteX4" fmla="*/ 3018367 w 3018367"/>
              <a:gd name="connsiteY4" fmla="*/ 101600 h 332317"/>
              <a:gd name="connsiteX0" fmla="*/ 0 w 3018367"/>
              <a:gd name="connsiteY0" fmla="*/ 332317 h 332317"/>
              <a:gd name="connsiteX1" fmla="*/ 715433 w 3018367"/>
              <a:gd name="connsiteY1" fmla="*/ 156377 h 332317"/>
              <a:gd name="connsiteX2" fmla="*/ 1367367 w 3018367"/>
              <a:gd name="connsiteY2" fmla="*/ 101600 h 332317"/>
              <a:gd name="connsiteX3" fmla="*/ 2095500 w 3018367"/>
              <a:gd name="connsiteY3" fmla="*/ 0 h 332317"/>
              <a:gd name="connsiteX4" fmla="*/ 3018367 w 3018367"/>
              <a:gd name="connsiteY4" fmla="*/ 101600 h 33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367" h="332317">
                <a:moveTo>
                  <a:pt x="0" y="332317"/>
                </a:moveTo>
                <a:cubicBezTo>
                  <a:pt x="279400" y="258854"/>
                  <a:pt x="487539" y="194830"/>
                  <a:pt x="715433" y="156377"/>
                </a:cubicBezTo>
                <a:cubicBezTo>
                  <a:pt x="943328" y="117924"/>
                  <a:pt x="1011767" y="78627"/>
                  <a:pt x="1367367" y="101600"/>
                </a:cubicBezTo>
                <a:cubicBezTo>
                  <a:pt x="1597378" y="75537"/>
                  <a:pt x="1820333" y="0"/>
                  <a:pt x="2095500" y="0"/>
                </a:cubicBezTo>
                <a:cubicBezTo>
                  <a:pt x="2370667" y="0"/>
                  <a:pt x="2710745" y="67733"/>
                  <a:pt x="3018367" y="101600"/>
                </a:cubicBezTo>
              </a:path>
            </a:pathLst>
          </a:cu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42816" y="1180868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WSC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18333" b="6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369050" y="832396"/>
            <a:ext cx="622737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qzd</a:t>
            </a:r>
            <a:endParaRPr lang="en-US" altLang="en-US" sz="24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786499" y="2804467"/>
            <a:ext cx="675485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Msr</a:t>
            </a:r>
            <a:endParaRPr lang="en-US" altLang="en-US" sz="24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76117" y="3454400"/>
            <a:ext cx="664365" cy="461665"/>
          </a:xfrm>
          <a:prstGeom prst="rect">
            <a:avLst/>
          </a:prstGeom>
          <a:solidFill>
            <a:srgbClr val="FFFFFF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en-US" sz="2400" dirty="0" err="1" smtClean="0"/>
              <a:t>PPb</a:t>
            </a:r>
            <a:endParaRPr lang="en-US" alt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161367" y="1337733"/>
            <a:ext cx="4842933" cy="3551767"/>
            <a:chOff x="4161367" y="1337733"/>
            <a:chExt cx="4842933" cy="3551767"/>
          </a:xfrm>
        </p:grpSpPr>
        <p:sp>
          <p:nvSpPr>
            <p:cNvPr id="8" name="Freeform 7"/>
            <p:cNvSpPr/>
            <p:nvPr/>
          </p:nvSpPr>
          <p:spPr>
            <a:xfrm>
              <a:off x="4161367" y="1337733"/>
              <a:ext cx="4842933" cy="2078567"/>
            </a:xfrm>
            <a:custGeom>
              <a:avLst/>
              <a:gdLst>
                <a:gd name="connsiteX0" fmla="*/ 4842933 w 4842933"/>
                <a:gd name="connsiteY0" fmla="*/ 2078567 h 2078567"/>
                <a:gd name="connsiteX1" fmla="*/ 3865033 w 4842933"/>
                <a:gd name="connsiteY1" fmla="*/ 1608667 h 2078567"/>
                <a:gd name="connsiteX2" fmla="*/ 2518833 w 4842933"/>
                <a:gd name="connsiteY2" fmla="*/ 1011767 h 2078567"/>
                <a:gd name="connsiteX3" fmla="*/ 867833 w 4842933"/>
                <a:gd name="connsiteY3" fmla="*/ 376767 h 2078567"/>
                <a:gd name="connsiteX4" fmla="*/ 143933 w 4842933"/>
                <a:gd name="connsiteY4" fmla="*/ 59267 h 2078567"/>
                <a:gd name="connsiteX5" fmla="*/ 4233 w 4842933"/>
                <a:gd name="connsiteY5" fmla="*/ 21167 h 207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2933" h="2078567">
                  <a:moveTo>
                    <a:pt x="4842933" y="2078567"/>
                  </a:moveTo>
                  <a:cubicBezTo>
                    <a:pt x="4547658" y="1932517"/>
                    <a:pt x="4252383" y="1786467"/>
                    <a:pt x="3865033" y="1608667"/>
                  </a:cubicBezTo>
                  <a:cubicBezTo>
                    <a:pt x="3477683" y="1430867"/>
                    <a:pt x="3018366" y="1217084"/>
                    <a:pt x="2518833" y="1011767"/>
                  </a:cubicBezTo>
                  <a:cubicBezTo>
                    <a:pt x="2019300" y="806450"/>
                    <a:pt x="1263650" y="535517"/>
                    <a:pt x="867833" y="376767"/>
                  </a:cubicBezTo>
                  <a:cubicBezTo>
                    <a:pt x="472016" y="218017"/>
                    <a:pt x="287866" y="118534"/>
                    <a:pt x="143933" y="59267"/>
                  </a:cubicBezTo>
                  <a:cubicBezTo>
                    <a:pt x="0" y="0"/>
                    <a:pt x="4233" y="21167"/>
                    <a:pt x="4233" y="21167"/>
                  </a:cubicBezTo>
                </a:path>
              </a:pathLst>
            </a:cu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813300" y="1651000"/>
              <a:ext cx="4089400" cy="3238500"/>
            </a:xfrm>
            <a:custGeom>
              <a:avLst/>
              <a:gdLst>
                <a:gd name="connsiteX0" fmla="*/ 4089400 w 4089400"/>
                <a:gd name="connsiteY0" fmla="*/ 3238500 h 3238500"/>
                <a:gd name="connsiteX1" fmla="*/ 3492500 w 4089400"/>
                <a:gd name="connsiteY1" fmla="*/ 2844800 h 3238500"/>
                <a:gd name="connsiteX2" fmla="*/ 2501900 w 4089400"/>
                <a:gd name="connsiteY2" fmla="*/ 2184400 h 3238500"/>
                <a:gd name="connsiteX3" fmla="*/ 1409700 w 4089400"/>
                <a:gd name="connsiteY3" fmla="*/ 1409700 h 3238500"/>
                <a:gd name="connsiteX4" fmla="*/ 723900 w 4089400"/>
                <a:gd name="connsiteY4" fmla="*/ 787400 h 3238500"/>
                <a:gd name="connsiteX5" fmla="*/ 279400 w 4089400"/>
                <a:gd name="connsiteY5" fmla="*/ 304800 h 3238500"/>
                <a:gd name="connsiteX6" fmla="*/ 0 w 4089400"/>
                <a:gd name="connsiteY6" fmla="*/ 0 h 32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9400" h="3238500">
                  <a:moveTo>
                    <a:pt x="4089400" y="3238500"/>
                  </a:moveTo>
                  <a:lnTo>
                    <a:pt x="3492500" y="2844800"/>
                  </a:lnTo>
                  <a:cubicBezTo>
                    <a:pt x="3227917" y="2669117"/>
                    <a:pt x="2849033" y="2423583"/>
                    <a:pt x="2501900" y="2184400"/>
                  </a:cubicBezTo>
                  <a:cubicBezTo>
                    <a:pt x="2154767" y="1945217"/>
                    <a:pt x="1706033" y="1642533"/>
                    <a:pt x="1409700" y="1409700"/>
                  </a:cubicBezTo>
                  <a:cubicBezTo>
                    <a:pt x="1113367" y="1176867"/>
                    <a:pt x="912283" y="971550"/>
                    <a:pt x="723900" y="787400"/>
                  </a:cubicBezTo>
                  <a:cubicBezTo>
                    <a:pt x="535517" y="603250"/>
                    <a:pt x="279400" y="304800"/>
                    <a:pt x="279400" y="304800"/>
                  </a:cubicBez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08300" y="1609724"/>
            <a:ext cx="3460750" cy="1844676"/>
            <a:chOff x="2895600" y="1609724"/>
            <a:chExt cx="3460750" cy="1844676"/>
          </a:xfrm>
        </p:grpSpPr>
        <p:sp>
          <p:nvSpPr>
            <p:cNvPr id="12" name="Freeform 11"/>
            <p:cNvSpPr/>
            <p:nvPr/>
          </p:nvSpPr>
          <p:spPr>
            <a:xfrm>
              <a:off x="3568700" y="1644650"/>
              <a:ext cx="1676400" cy="577850"/>
            </a:xfrm>
            <a:custGeom>
              <a:avLst/>
              <a:gdLst>
                <a:gd name="connsiteX0" fmla="*/ 0 w 1676400"/>
                <a:gd name="connsiteY0" fmla="*/ 0 h 577850"/>
                <a:gd name="connsiteX1" fmla="*/ 425450 w 1676400"/>
                <a:gd name="connsiteY1" fmla="*/ 146050 h 577850"/>
                <a:gd name="connsiteX2" fmla="*/ 876300 w 1676400"/>
                <a:gd name="connsiteY2" fmla="*/ 254000 h 577850"/>
                <a:gd name="connsiteX3" fmla="*/ 1365250 w 1676400"/>
                <a:gd name="connsiteY3" fmla="*/ 508000 h 577850"/>
                <a:gd name="connsiteX4" fmla="*/ 1676400 w 1676400"/>
                <a:gd name="connsiteY4" fmla="*/ 57785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00" h="577850">
                  <a:moveTo>
                    <a:pt x="0" y="0"/>
                  </a:moveTo>
                  <a:cubicBezTo>
                    <a:pt x="139700" y="51858"/>
                    <a:pt x="279400" y="103717"/>
                    <a:pt x="425450" y="146050"/>
                  </a:cubicBezTo>
                  <a:cubicBezTo>
                    <a:pt x="571500" y="188383"/>
                    <a:pt x="719667" y="193675"/>
                    <a:pt x="876300" y="254000"/>
                  </a:cubicBezTo>
                  <a:cubicBezTo>
                    <a:pt x="1032933" y="314325"/>
                    <a:pt x="1231900" y="454025"/>
                    <a:pt x="1365250" y="508000"/>
                  </a:cubicBezTo>
                  <a:cubicBezTo>
                    <a:pt x="1498600" y="561975"/>
                    <a:pt x="1676400" y="577850"/>
                    <a:pt x="1676400" y="57785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895600" y="1943100"/>
              <a:ext cx="3460750" cy="1511300"/>
            </a:xfrm>
            <a:custGeom>
              <a:avLst/>
              <a:gdLst>
                <a:gd name="connsiteX0" fmla="*/ 3460750 w 3460750"/>
                <a:gd name="connsiteY0" fmla="*/ 1511300 h 1511300"/>
                <a:gd name="connsiteX1" fmla="*/ 2971800 w 3460750"/>
                <a:gd name="connsiteY1" fmla="*/ 1193800 h 1511300"/>
                <a:gd name="connsiteX2" fmla="*/ 2565400 w 3460750"/>
                <a:gd name="connsiteY2" fmla="*/ 889000 h 1511300"/>
                <a:gd name="connsiteX3" fmla="*/ 1968500 w 3460750"/>
                <a:gd name="connsiteY3" fmla="*/ 666750 h 1511300"/>
                <a:gd name="connsiteX4" fmla="*/ 1422400 w 3460750"/>
                <a:gd name="connsiteY4" fmla="*/ 539750 h 1511300"/>
                <a:gd name="connsiteX5" fmla="*/ 876300 w 3460750"/>
                <a:gd name="connsiteY5" fmla="*/ 311150 h 1511300"/>
                <a:gd name="connsiteX6" fmla="*/ 431800 w 3460750"/>
                <a:gd name="connsiteY6" fmla="*/ 190500 h 1511300"/>
                <a:gd name="connsiteX7" fmla="*/ 0 w 3460750"/>
                <a:gd name="connsiteY7" fmla="*/ 0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0750" h="1511300">
                  <a:moveTo>
                    <a:pt x="3460750" y="1511300"/>
                  </a:moveTo>
                  <a:cubicBezTo>
                    <a:pt x="3290887" y="1404408"/>
                    <a:pt x="3121025" y="1297517"/>
                    <a:pt x="2971800" y="1193800"/>
                  </a:cubicBezTo>
                  <a:cubicBezTo>
                    <a:pt x="2822575" y="1090083"/>
                    <a:pt x="2732617" y="976842"/>
                    <a:pt x="2565400" y="889000"/>
                  </a:cubicBezTo>
                  <a:cubicBezTo>
                    <a:pt x="2398183" y="801158"/>
                    <a:pt x="2159000" y="724958"/>
                    <a:pt x="1968500" y="666750"/>
                  </a:cubicBezTo>
                  <a:cubicBezTo>
                    <a:pt x="1778000" y="608542"/>
                    <a:pt x="1604433" y="599017"/>
                    <a:pt x="1422400" y="539750"/>
                  </a:cubicBezTo>
                  <a:cubicBezTo>
                    <a:pt x="1240367" y="480483"/>
                    <a:pt x="1041400" y="369358"/>
                    <a:pt x="876300" y="311150"/>
                  </a:cubicBezTo>
                  <a:cubicBezTo>
                    <a:pt x="711200" y="252942"/>
                    <a:pt x="577850" y="242358"/>
                    <a:pt x="431800" y="190500"/>
                  </a:cubicBezTo>
                  <a:cubicBezTo>
                    <a:pt x="285750" y="138642"/>
                    <a:pt x="0" y="0"/>
                    <a:pt x="0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3739091" y="2203450"/>
              <a:ext cx="319617" cy="2032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3613150" y="1609724"/>
              <a:ext cx="319617" cy="209551"/>
              <a:chOff x="3784600" y="2222500"/>
              <a:chExt cx="319617" cy="20955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3930650" y="2222500"/>
                <a:ext cx="173567" cy="101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3784600" y="2324101"/>
                <a:ext cx="152402" cy="1079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24"/>
          <p:cNvSpPr/>
          <p:nvPr/>
        </p:nvSpPr>
        <p:spPr>
          <a:xfrm>
            <a:off x="972486" y="0"/>
            <a:ext cx="4615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Fault, not intrusive </a:t>
            </a:r>
          </a:p>
          <a:p>
            <a:pPr lvl="1"/>
            <a:r>
              <a:rPr lang="en-US" sz="2400" dirty="0" smtClean="0"/>
              <a:t>Sinistral = WSCF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14299" y="2078983"/>
            <a:ext cx="3935730" cy="2042160"/>
            <a:chOff x="5269123" y="-957858"/>
            <a:chExt cx="3935730" cy="2042160"/>
          </a:xfrm>
        </p:grpSpPr>
        <p:pic>
          <p:nvPicPr>
            <p:cNvPr id="35" name="Picture 34" descr="WSCF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269123" y="-957858"/>
              <a:ext cx="3935730" cy="2042160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 rot="7446759">
              <a:off x="5388116" y="-595499"/>
              <a:ext cx="656185" cy="36452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7446759">
              <a:off x="6745438" y="12708"/>
              <a:ext cx="565489" cy="39764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ntralPanamintRange2019.jp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494712" y="0"/>
            <a:ext cx="8483252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836" y="108125"/>
            <a:ext cx="3136075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91440" lvl="1"/>
            <a:r>
              <a:rPr lang="en-US" sz="2400" dirty="0" smtClean="0"/>
              <a:t>Bedding parallel faults</a:t>
            </a:r>
          </a:p>
          <a:p>
            <a:pPr marL="91440" lvl="2"/>
            <a:r>
              <a:rPr lang="en-US" sz="2000" dirty="0" smtClean="0"/>
              <a:t>    -Top-NW, </a:t>
            </a:r>
            <a:r>
              <a:rPr lang="en-US" sz="2000" dirty="0" err="1" smtClean="0"/>
              <a:t>Excisional</a:t>
            </a:r>
            <a:endParaRPr lang="en-US" sz="20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2700" y="1147744"/>
            <a:ext cx="3241911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91440" lvl="1"/>
            <a:r>
              <a:rPr lang="en-US" sz="2400" dirty="0" smtClean="0"/>
              <a:t>Top-NE thrusts &amp; folds </a:t>
            </a:r>
          </a:p>
          <a:p>
            <a:pPr marL="91440" lvl="2">
              <a:buFontTx/>
              <a:buChar char="-"/>
            </a:pPr>
            <a:r>
              <a:rPr lang="en-US" sz="2000" dirty="0" smtClean="0"/>
              <a:t> Overprint by top–NW folds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386666" y="59267"/>
            <a:ext cx="3539067" cy="2311400"/>
            <a:chOff x="3386666" y="59267"/>
            <a:chExt cx="3539067" cy="2311400"/>
          </a:xfrm>
        </p:grpSpPr>
        <p:sp>
          <p:nvSpPr>
            <p:cNvPr id="28" name="Freeform 27"/>
            <p:cNvSpPr/>
            <p:nvPr/>
          </p:nvSpPr>
          <p:spPr>
            <a:xfrm>
              <a:off x="5435600" y="1950165"/>
              <a:ext cx="1490133" cy="420502"/>
            </a:xfrm>
            <a:custGeom>
              <a:avLst/>
              <a:gdLst>
                <a:gd name="connsiteX0" fmla="*/ 90310 w 1817510"/>
                <a:gd name="connsiteY0" fmla="*/ 249766 h 596900"/>
                <a:gd name="connsiteX1" fmla="*/ 90310 w 1817510"/>
                <a:gd name="connsiteY1" fmla="*/ 198966 h 596900"/>
                <a:gd name="connsiteX2" fmla="*/ 5644 w 1817510"/>
                <a:gd name="connsiteY2" fmla="*/ 122766 h 596900"/>
                <a:gd name="connsiteX3" fmla="*/ 56444 w 1817510"/>
                <a:gd name="connsiteY3" fmla="*/ 4233 h 596900"/>
                <a:gd name="connsiteX4" fmla="*/ 166510 w 1817510"/>
                <a:gd name="connsiteY4" fmla="*/ 97366 h 596900"/>
                <a:gd name="connsiteX5" fmla="*/ 462844 w 1817510"/>
                <a:gd name="connsiteY5" fmla="*/ 241300 h 596900"/>
                <a:gd name="connsiteX6" fmla="*/ 886177 w 1817510"/>
                <a:gd name="connsiteY6" fmla="*/ 317500 h 596900"/>
                <a:gd name="connsiteX7" fmla="*/ 1207910 w 1817510"/>
                <a:gd name="connsiteY7" fmla="*/ 393700 h 596900"/>
                <a:gd name="connsiteX8" fmla="*/ 1394177 w 1817510"/>
                <a:gd name="connsiteY8" fmla="*/ 503766 h 596900"/>
                <a:gd name="connsiteX9" fmla="*/ 1571977 w 1817510"/>
                <a:gd name="connsiteY9" fmla="*/ 537633 h 596900"/>
                <a:gd name="connsiteX10" fmla="*/ 1758244 w 1817510"/>
                <a:gd name="connsiteY10" fmla="*/ 563033 h 596900"/>
                <a:gd name="connsiteX11" fmla="*/ 1817510 w 1817510"/>
                <a:gd name="connsiteY11" fmla="*/ 596900 h 596900"/>
                <a:gd name="connsiteX0" fmla="*/ 90310 w 1817510"/>
                <a:gd name="connsiteY0" fmla="*/ 198966 h 596900"/>
                <a:gd name="connsiteX1" fmla="*/ 5644 w 1817510"/>
                <a:gd name="connsiteY1" fmla="*/ 122766 h 596900"/>
                <a:gd name="connsiteX2" fmla="*/ 56444 w 1817510"/>
                <a:gd name="connsiteY2" fmla="*/ 4233 h 596900"/>
                <a:gd name="connsiteX3" fmla="*/ 166510 w 1817510"/>
                <a:gd name="connsiteY3" fmla="*/ 97366 h 596900"/>
                <a:gd name="connsiteX4" fmla="*/ 462844 w 1817510"/>
                <a:gd name="connsiteY4" fmla="*/ 241300 h 596900"/>
                <a:gd name="connsiteX5" fmla="*/ 886177 w 1817510"/>
                <a:gd name="connsiteY5" fmla="*/ 317500 h 596900"/>
                <a:gd name="connsiteX6" fmla="*/ 1207910 w 1817510"/>
                <a:gd name="connsiteY6" fmla="*/ 393700 h 596900"/>
                <a:gd name="connsiteX7" fmla="*/ 1394177 w 1817510"/>
                <a:gd name="connsiteY7" fmla="*/ 503766 h 596900"/>
                <a:gd name="connsiteX8" fmla="*/ 1571977 w 1817510"/>
                <a:gd name="connsiteY8" fmla="*/ 537633 h 596900"/>
                <a:gd name="connsiteX9" fmla="*/ 1758244 w 1817510"/>
                <a:gd name="connsiteY9" fmla="*/ 563033 h 596900"/>
                <a:gd name="connsiteX10" fmla="*/ 1817510 w 1817510"/>
                <a:gd name="connsiteY10" fmla="*/ 596900 h 596900"/>
                <a:gd name="connsiteX0" fmla="*/ 5644 w 1817510"/>
                <a:gd name="connsiteY0" fmla="*/ 122766 h 596900"/>
                <a:gd name="connsiteX1" fmla="*/ 56444 w 1817510"/>
                <a:gd name="connsiteY1" fmla="*/ 4233 h 596900"/>
                <a:gd name="connsiteX2" fmla="*/ 166510 w 1817510"/>
                <a:gd name="connsiteY2" fmla="*/ 97366 h 596900"/>
                <a:gd name="connsiteX3" fmla="*/ 462844 w 1817510"/>
                <a:gd name="connsiteY3" fmla="*/ 241300 h 596900"/>
                <a:gd name="connsiteX4" fmla="*/ 886177 w 1817510"/>
                <a:gd name="connsiteY4" fmla="*/ 317500 h 596900"/>
                <a:gd name="connsiteX5" fmla="*/ 1207910 w 1817510"/>
                <a:gd name="connsiteY5" fmla="*/ 393700 h 596900"/>
                <a:gd name="connsiteX6" fmla="*/ 1394177 w 1817510"/>
                <a:gd name="connsiteY6" fmla="*/ 503766 h 596900"/>
                <a:gd name="connsiteX7" fmla="*/ 1571977 w 1817510"/>
                <a:gd name="connsiteY7" fmla="*/ 537633 h 596900"/>
                <a:gd name="connsiteX8" fmla="*/ 1758244 w 1817510"/>
                <a:gd name="connsiteY8" fmla="*/ 563033 h 596900"/>
                <a:gd name="connsiteX9" fmla="*/ 1817510 w 1817510"/>
                <a:gd name="connsiteY9" fmla="*/ 596900 h 596900"/>
                <a:gd name="connsiteX0" fmla="*/ 0 w 1761066"/>
                <a:gd name="connsiteY0" fmla="*/ 4233 h 596900"/>
                <a:gd name="connsiteX1" fmla="*/ 110066 w 1761066"/>
                <a:gd name="connsiteY1" fmla="*/ 97366 h 596900"/>
                <a:gd name="connsiteX2" fmla="*/ 406400 w 1761066"/>
                <a:gd name="connsiteY2" fmla="*/ 241300 h 596900"/>
                <a:gd name="connsiteX3" fmla="*/ 829733 w 1761066"/>
                <a:gd name="connsiteY3" fmla="*/ 317500 h 596900"/>
                <a:gd name="connsiteX4" fmla="*/ 1151466 w 1761066"/>
                <a:gd name="connsiteY4" fmla="*/ 393700 h 596900"/>
                <a:gd name="connsiteX5" fmla="*/ 1337733 w 1761066"/>
                <a:gd name="connsiteY5" fmla="*/ 503766 h 596900"/>
                <a:gd name="connsiteX6" fmla="*/ 1515533 w 1761066"/>
                <a:gd name="connsiteY6" fmla="*/ 537633 h 596900"/>
                <a:gd name="connsiteX7" fmla="*/ 1701800 w 1761066"/>
                <a:gd name="connsiteY7" fmla="*/ 563033 h 596900"/>
                <a:gd name="connsiteX8" fmla="*/ 1761066 w 1761066"/>
                <a:gd name="connsiteY8" fmla="*/ 596900 h 596900"/>
                <a:gd name="connsiteX0" fmla="*/ 0 w 1651000"/>
                <a:gd name="connsiteY0" fmla="*/ 0 h 499534"/>
                <a:gd name="connsiteX1" fmla="*/ 296334 w 1651000"/>
                <a:gd name="connsiteY1" fmla="*/ 143934 h 499534"/>
                <a:gd name="connsiteX2" fmla="*/ 719667 w 1651000"/>
                <a:gd name="connsiteY2" fmla="*/ 220134 h 499534"/>
                <a:gd name="connsiteX3" fmla="*/ 1041400 w 1651000"/>
                <a:gd name="connsiteY3" fmla="*/ 296334 h 499534"/>
                <a:gd name="connsiteX4" fmla="*/ 1227667 w 1651000"/>
                <a:gd name="connsiteY4" fmla="*/ 406400 h 499534"/>
                <a:gd name="connsiteX5" fmla="*/ 1405467 w 1651000"/>
                <a:gd name="connsiteY5" fmla="*/ 440267 h 499534"/>
                <a:gd name="connsiteX6" fmla="*/ 1591734 w 1651000"/>
                <a:gd name="connsiteY6" fmla="*/ 465667 h 499534"/>
                <a:gd name="connsiteX7" fmla="*/ 1651000 w 1651000"/>
                <a:gd name="connsiteY7" fmla="*/ 499534 h 499534"/>
                <a:gd name="connsiteX0" fmla="*/ 0 w 1490133"/>
                <a:gd name="connsiteY0" fmla="*/ 0 h 420502"/>
                <a:gd name="connsiteX1" fmla="*/ 135467 w 1490133"/>
                <a:gd name="connsiteY1" fmla="*/ 64902 h 420502"/>
                <a:gd name="connsiteX2" fmla="*/ 558800 w 1490133"/>
                <a:gd name="connsiteY2" fmla="*/ 141102 h 420502"/>
                <a:gd name="connsiteX3" fmla="*/ 880533 w 1490133"/>
                <a:gd name="connsiteY3" fmla="*/ 217302 h 420502"/>
                <a:gd name="connsiteX4" fmla="*/ 1066800 w 1490133"/>
                <a:gd name="connsiteY4" fmla="*/ 327368 h 420502"/>
                <a:gd name="connsiteX5" fmla="*/ 1244600 w 1490133"/>
                <a:gd name="connsiteY5" fmla="*/ 361235 h 420502"/>
                <a:gd name="connsiteX6" fmla="*/ 1430867 w 1490133"/>
                <a:gd name="connsiteY6" fmla="*/ 386635 h 420502"/>
                <a:gd name="connsiteX7" fmla="*/ 1490133 w 1490133"/>
                <a:gd name="connsiteY7" fmla="*/ 420502 h 42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420502">
                  <a:moveTo>
                    <a:pt x="0" y="0"/>
                  </a:moveTo>
                  <a:cubicBezTo>
                    <a:pt x="67733" y="39511"/>
                    <a:pt x="42334" y="41385"/>
                    <a:pt x="135467" y="64902"/>
                  </a:cubicBezTo>
                  <a:cubicBezTo>
                    <a:pt x="228600" y="88419"/>
                    <a:pt x="434622" y="115702"/>
                    <a:pt x="558800" y="141102"/>
                  </a:cubicBezTo>
                  <a:cubicBezTo>
                    <a:pt x="682978" y="166502"/>
                    <a:pt x="795866" y="186258"/>
                    <a:pt x="880533" y="217302"/>
                  </a:cubicBezTo>
                  <a:cubicBezTo>
                    <a:pt x="965200" y="248346"/>
                    <a:pt x="1006122" y="303379"/>
                    <a:pt x="1066800" y="327368"/>
                  </a:cubicBezTo>
                  <a:cubicBezTo>
                    <a:pt x="1127478" y="351357"/>
                    <a:pt x="1183922" y="351357"/>
                    <a:pt x="1244600" y="361235"/>
                  </a:cubicBezTo>
                  <a:cubicBezTo>
                    <a:pt x="1305278" y="371113"/>
                    <a:pt x="1389945" y="376757"/>
                    <a:pt x="1430867" y="386635"/>
                  </a:cubicBezTo>
                  <a:cubicBezTo>
                    <a:pt x="1471789" y="396513"/>
                    <a:pt x="1490133" y="420502"/>
                    <a:pt x="1490133" y="420502"/>
                  </a:cubicBezTo>
                </a:path>
              </a:pathLst>
            </a:custGeom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386666" y="1302453"/>
              <a:ext cx="1303866" cy="230012"/>
            </a:xfrm>
            <a:custGeom>
              <a:avLst/>
              <a:gdLst>
                <a:gd name="connsiteX0" fmla="*/ 0 w 2937933"/>
                <a:gd name="connsiteY0" fmla="*/ 230012 h 657579"/>
                <a:gd name="connsiteX1" fmla="*/ 389466 w 2937933"/>
                <a:gd name="connsiteY1" fmla="*/ 43745 h 657579"/>
                <a:gd name="connsiteX2" fmla="*/ 508000 w 2937933"/>
                <a:gd name="connsiteY2" fmla="*/ 9878 h 657579"/>
                <a:gd name="connsiteX3" fmla="*/ 660400 w 2937933"/>
                <a:gd name="connsiteY3" fmla="*/ 103012 h 657579"/>
                <a:gd name="connsiteX4" fmla="*/ 889000 w 2937933"/>
                <a:gd name="connsiteY4" fmla="*/ 153812 h 657579"/>
                <a:gd name="connsiteX5" fmla="*/ 1100666 w 2937933"/>
                <a:gd name="connsiteY5" fmla="*/ 204612 h 657579"/>
                <a:gd name="connsiteX6" fmla="*/ 1303866 w 2937933"/>
                <a:gd name="connsiteY6" fmla="*/ 204612 h 657579"/>
                <a:gd name="connsiteX7" fmla="*/ 1693333 w 2937933"/>
                <a:gd name="connsiteY7" fmla="*/ 246945 h 657579"/>
                <a:gd name="connsiteX8" fmla="*/ 1972733 w 2937933"/>
                <a:gd name="connsiteY8" fmla="*/ 280812 h 657579"/>
                <a:gd name="connsiteX9" fmla="*/ 2396066 w 2937933"/>
                <a:gd name="connsiteY9" fmla="*/ 357012 h 657579"/>
                <a:gd name="connsiteX10" fmla="*/ 2540000 w 2937933"/>
                <a:gd name="connsiteY10" fmla="*/ 484012 h 657579"/>
                <a:gd name="connsiteX11" fmla="*/ 2700866 w 2937933"/>
                <a:gd name="connsiteY11" fmla="*/ 551745 h 657579"/>
                <a:gd name="connsiteX12" fmla="*/ 2743200 w 2937933"/>
                <a:gd name="connsiteY12" fmla="*/ 517878 h 657579"/>
                <a:gd name="connsiteX13" fmla="*/ 2878666 w 2937933"/>
                <a:gd name="connsiteY13" fmla="*/ 636412 h 657579"/>
                <a:gd name="connsiteX14" fmla="*/ 2937933 w 2937933"/>
                <a:gd name="connsiteY14" fmla="*/ 644878 h 657579"/>
                <a:gd name="connsiteX0" fmla="*/ 0 w 2878666"/>
                <a:gd name="connsiteY0" fmla="*/ 230012 h 636412"/>
                <a:gd name="connsiteX1" fmla="*/ 389466 w 2878666"/>
                <a:gd name="connsiteY1" fmla="*/ 43745 h 636412"/>
                <a:gd name="connsiteX2" fmla="*/ 508000 w 2878666"/>
                <a:gd name="connsiteY2" fmla="*/ 9878 h 636412"/>
                <a:gd name="connsiteX3" fmla="*/ 660400 w 2878666"/>
                <a:gd name="connsiteY3" fmla="*/ 103012 h 636412"/>
                <a:gd name="connsiteX4" fmla="*/ 889000 w 2878666"/>
                <a:gd name="connsiteY4" fmla="*/ 153812 h 636412"/>
                <a:gd name="connsiteX5" fmla="*/ 1100666 w 2878666"/>
                <a:gd name="connsiteY5" fmla="*/ 204612 h 636412"/>
                <a:gd name="connsiteX6" fmla="*/ 1303866 w 2878666"/>
                <a:gd name="connsiteY6" fmla="*/ 204612 h 636412"/>
                <a:gd name="connsiteX7" fmla="*/ 1693333 w 2878666"/>
                <a:gd name="connsiteY7" fmla="*/ 246945 h 636412"/>
                <a:gd name="connsiteX8" fmla="*/ 1972733 w 2878666"/>
                <a:gd name="connsiteY8" fmla="*/ 280812 h 636412"/>
                <a:gd name="connsiteX9" fmla="*/ 2396066 w 2878666"/>
                <a:gd name="connsiteY9" fmla="*/ 357012 h 636412"/>
                <a:gd name="connsiteX10" fmla="*/ 2540000 w 2878666"/>
                <a:gd name="connsiteY10" fmla="*/ 484012 h 636412"/>
                <a:gd name="connsiteX11" fmla="*/ 2700866 w 2878666"/>
                <a:gd name="connsiteY11" fmla="*/ 551745 h 636412"/>
                <a:gd name="connsiteX12" fmla="*/ 2743200 w 2878666"/>
                <a:gd name="connsiteY12" fmla="*/ 517878 h 636412"/>
                <a:gd name="connsiteX13" fmla="*/ 2878666 w 2878666"/>
                <a:gd name="connsiteY13" fmla="*/ 636412 h 636412"/>
                <a:gd name="connsiteX0" fmla="*/ 0 w 2743200"/>
                <a:gd name="connsiteY0" fmla="*/ 230012 h 557389"/>
                <a:gd name="connsiteX1" fmla="*/ 389466 w 2743200"/>
                <a:gd name="connsiteY1" fmla="*/ 43745 h 557389"/>
                <a:gd name="connsiteX2" fmla="*/ 508000 w 2743200"/>
                <a:gd name="connsiteY2" fmla="*/ 9878 h 557389"/>
                <a:gd name="connsiteX3" fmla="*/ 660400 w 2743200"/>
                <a:gd name="connsiteY3" fmla="*/ 103012 h 557389"/>
                <a:gd name="connsiteX4" fmla="*/ 889000 w 2743200"/>
                <a:gd name="connsiteY4" fmla="*/ 153812 h 557389"/>
                <a:gd name="connsiteX5" fmla="*/ 1100666 w 2743200"/>
                <a:gd name="connsiteY5" fmla="*/ 204612 h 557389"/>
                <a:gd name="connsiteX6" fmla="*/ 1303866 w 2743200"/>
                <a:gd name="connsiteY6" fmla="*/ 204612 h 557389"/>
                <a:gd name="connsiteX7" fmla="*/ 1693333 w 2743200"/>
                <a:gd name="connsiteY7" fmla="*/ 246945 h 557389"/>
                <a:gd name="connsiteX8" fmla="*/ 1972733 w 2743200"/>
                <a:gd name="connsiteY8" fmla="*/ 280812 h 557389"/>
                <a:gd name="connsiteX9" fmla="*/ 2396066 w 2743200"/>
                <a:gd name="connsiteY9" fmla="*/ 357012 h 557389"/>
                <a:gd name="connsiteX10" fmla="*/ 2540000 w 2743200"/>
                <a:gd name="connsiteY10" fmla="*/ 484012 h 557389"/>
                <a:gd name="connsiteX11" fmla="*/ 2700866 w 2743200"/>
                <a:gd name="connsiteY11" fmla="*/ 551745 h 557389"/>
                <a:gd name="connsiteX12" fmla="*/ 2743200 w 2743200"/>
                <a:gd name="connsiteY12" fmla="*/ 517878 h 557389"/>
                <a:gd name="connsiteX0" fmla="*/ 0 w 2700866"/>
                <a:gd name="connsiteY0" fmla="*/ 230012 h 551745"/>
                <a:gd name="connsiteX1" fmla="*/ 389466 w 2700866"/>
                <a:gd name="connsiteY1" fmla="*/ 43745 h 551745"/>
                <a:gd name="connsiteX2" fmla="*/ 508000 w 2700866"/>
                <a:gd name="connsiteY2" fmla="*/ 9878 h 551745"/>
                <a:gd name="connsiteX3" fmla="*/ 660400 w 2700866"/>
                <a:gd name="connsiteY3" fmla="*/ 103012 h 551745"/>
                <a:gd name="connsiteX4" fmla="*/ 889000 w 2700866"/>
                <a:gd name="connsiteY4" fmla="*/ 153812 h 551745"/>
                <a:gd name="connsiteX5" fmla="*/ 1100666 w 2700866"/>
                <a:gd name="connsiteY5" fmla="*/ 204612 h 551745"/>
                <a:gd name="connsiteX6" fmla="*/ 1303866 w 2700866"/>
                <a:gd name="connsiteY6" fmla="*/ 204612 h 551745"/>
                <a:gd name="connsiteX7" fmla="*/ 1693333 w 2700866"/>
                <a:gd name="connsiteY7" fmla="*/ 246945 h 551745"/>
                <a:gd name="connsiteX8" fmla="*/ 1972733 w 2700866"/>
                <a:gd name="connsiteY8" fmla="*/ 280812 h 551745"/>
                <a:gd name="connsiteX9" fmla="*/ 2396066 w 2700866"/>
                <a:gd name="connsiteY9" fmla="*/ 357012 h 551745"/>
                <a:gd name="connsiteX10" fmla="*/ 2540000 w 2700866"/>
                <a:gd name="connsiteY10" fmla="*/ 484012 h 551745"/>
                <a:gd name="connsiteX11" fmla="*/ 2700866 w 2700866"/>
                <a:gd name="connsiteY11" fmla="*/ 551745 h 551745"/>
                <a:gd name="connsiteX0" fmla="*/ 0 w 2540000"/>
                <a:gd name="connsiteY0" fmla="*/ 230012 h 484012"/>
                <a:gd name="connsiteX1" fmla="*/ 389466 w 2540000"/>
                <a:gd name="connsiteY1" fmla="*/ 43745 h 484012"/>
                <a:gd name="connsiteX2" fmla="*/ 508000 w 2540000"/>
                <a:gd name="connsiteY2" fmla="*/ 9878 h 484012"/>
                <a:gd name="connsiteX3" fmla="*/ 660400 w 2540000"/>
                <a:gd name="connsiteY3" fmla="*/ 103012 h 484012"/>
                <a:gd name="connsiteX4" fmla="*/ 889000 w 2540000"/>
                <a:gd name="connsiteY4" fmla="*/ 153812 h 484012"/>
                <a:gd name="connsiteX5" fmla="*/ 1100666 w 2540000"/>
                <a:gd name="connsiteY5" fmla="*/ 204612 h 484012"/>
                <a:gd name="connsiteX6" fmla="*/ 1303866 w 2540000"/>
                <a:gd name="connsiteY6" fmla="*/ 204612 h 484012"/>
                <a:gd name="connsiteX7" fmla="*/ 1693333 w 2540000"/>
                <a:gd name="connsiteY7" fmla="*/ 246945 h 484012"/>
                <a:gd name="connsiteX8" fmla="*/ 1972733 w 2540000"/>
                <a:gd name="connsiteY8" fmla="*/ 280812 h 484012"/>
                <a:gd name="connsiteX9" fmla="*/ 2396066 w 2540000"/>
                <a:gd name="connsiteY9" fmla="*/ 357012 h 484012"/>
                <a:gd name="connsiteX10" fmla="*/ 2540000 w 2540000"/>
                <a:gd name="connsiteY10" fmla="*/ 484012 h 484012"/>
                <a:gd name="connsiteX0" fmla="*/ 0 w 2396066"/>
                <a:gd name="connsiteY0" fmla="*/ 230012 h 357012"/>
                <a:gd name="connsiteX1" fmla="*/ 389466 w 2396066"/>
                <a:gd name="connsiteY1" fmla="*/ 43745 h 357012"/>
                <a:gd name="connsiteX2" fmla="*/ 508000 w 2396066"/>
                <a:gd name="connsiteY2" fmla="*/ 9878 h 357012"/>
                <a:gd name="connsiteX3" fmla="*/ 660400 w 2396066"/>
                <a:gd name="connsiteY3" fmla="*/ 103012 h 357012"/>
                <a:gd name="connsiteX4" fmla="*/ 889000 w 2396066"/>
                <a:gd name="connsiteY4" fmla="*/ 153812 h 357012"/>
                <a:gd name="connsiteX5" fmla="*/ 1100666 w 2396066"/>
                <a:gd name="connsiteY5" fmla="*/ 204612 h 357012"/>
                <a:gd name="connsiteX6" fmla="*/ 1303866 w 2396066"/>
                <a:gd name="connsiteY6" fmla="*/ 204612 h 357012"/>
                <a:gd name="connsiteX7" fmla="*/ 1693333 w 2396066"/>
                <a:gd name="connsiteY7" fmla="*/ 246945 h 357012"/>
                <a:gd name="connsiteX8" fmla="*/ 1972733 w 2396066"/>
                <a:gd name="connsiteY8" fmla="*/ 280812 h 357012"/>
                <a:gd name="connsiteX9" fmla="*/ 2396066 w 2396066"/>
                <a:gd name="connsiteY9" fmla="*/ 357012 h 357012"/>
                <a:gd name="connsiteX0" fmla="*/ 0 w 1972733"/>
                <a:gd name="connsiteY0" fmla="*/ 230012 h 280812"/>
                <a:gd name="connsiteX1" fmla="*/ 389466 w 1972733"/>
                <a:gd name="connsiteY1" fmla="*/ 43745 h 280812"/>
                <a:gd name="connsiteX2" fmla="*/ 508000 w 1972733"/>
                <a:gd name="connsiteY2" fmla="*/ 9878 h 280812"/>
                <a:gd name="connsiteX3" fmla="*/ 660400 w 1972733"/>
                <a:gd name="connsiteY3" fmla="*/ 103012 h 280812"/>
                <a:gd name="connsiteX4" fmla="*/ 889000 w 1972733"/>
                <a:gd name="connsiteY4" fmla="*/ 153812 h 280812"/>
                <a:gd name="connsiteX5" fmla="*/ 1100666 w 1972733"/>
                <a:gd name="connsiteY5" fmla="*/ 204612 h 280812"/>
                <a:gd name="connsiteX6" fmla="*/ 1303866 w 1972733"/>
                <a:gd name="connsiteY6" fmla="*/ 204612 h 280812"/>
                <a:gd name="connsiteX7" fmla="*/ 1693333 w 1972733"/>
                <a:gd name="connsiteY7" fmla="*/ 246945 h 280812"/>
                <a:gd name="connsiteX8" fmla="*/ 1972733 w 1972733"/>
                <a:gd name="connsiteY8" fmla="*/ 280812 h 280812"/>
                <a:gd name="connsiteX0" fmla="*/ 0 w 1693333"/>
                <a:gd name="connsiteY0" fmla="*/ 230012 h 246945"/>
                <a:gd name="connsiteX1" fmla="*/ 389466 w 1693333"/>
                <a:gd name="connsiteY1" fmla="*/ 43745 h 246945"/>
                <a:gd name="connsiteX2" fmla="*/ 508000 w 1693333"/>
                <a:gd name="connsiteY2" fmla="*/ 9878 h 246945"/>
                <a:gd name="connsiteX3" fmla="*/ 660400 w 1693333"/>
                <a:gd name="connsiteY3" fmla="*/ 103012 h 246945"/>
                <a:gd name="connsiteX4" fmla="*/ 889000 w 1693333"/>
                <a:gd name="connsiteY4" fmla="*/ 153812 h 246945"/>
                <a:gd name="connsiteX5" fmla="*/ 1100666 w 1693333"/>
                <a:gd name="connsiteY5" fmla="*/ 204612 h 246945"/>
                <a:gd name="connsiteX6" fmla="*/ 1303866 w 1693333"/>
                <a:gd name="connsiteY6" fmla="*/ 204612 h 246945"/>
                <a:gd name="connsiteX7" fmla="*/ 1693333 w 1693333"/>
                <a:gd name="connsiteY7" fmla="*/ 246945 h 246945"/>
                <a:gd name="connsiteX0" fmla="*/ 0 w 1303866"/>
                <a:gd name="connsiteY0" fmla="*/ 230012 h 230012"/>
                <a:gd name="connsiteX1" fmla="*/ 389466 w 1303866"/>
                <a:gd name="connsiteY1" fmla="*/ 43745 h 230012"/>
                <a:gd name="connsiteX2" fmla="*/ 508000 w 1303866"/>
                <a:gd name="connsiteY2" fmla="*/ 9878 h 230012"/>
                <a:gd name="connsiteX3" fmla="*/ 660400 w 1303866"/>
                <a:gd name="connsiteY3" fmla="*/ 103012 h 230012"/>
                <a:gd name="connsiteX4" fmla="*/ 889000 w 1303866"/>
                <a:gd name="connsiteY4" fmla="*/ 153812 h 230012"/>
                <a:gd name="connsiteX5" fmla="*/ 1100666 w 1303866"/>
                <a:gd name="connsiteY5" fmla="*/ 204612 h 230012"/>
                <a:gd name="connsiteX6" fmla="*/ 1303866 w 1303866"/>
                <a:gd name="connsiteY6" fmla="*/ 204612 h 23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3866" h="230012">
                  <a:moveTo>
                    <a:pt x="0" y="230012"/>
                  </a:moveTo>
                  <a:cubicBezTo>
                    <a:pt x="152399" y="155223"/>
                    <a:pt x="304799" y="80434"/>
                    <a:pt x="389466" y="43745"/>
                  </a:cubicBezTo>
                  <a:cubicBezTo>
                    <a:pt x="474133" y="7056"/>
                    <a:pt x="462844" y="0"/>
                    <a:pt x="508000" y="9878"/>
                  </a:cubicBezTo>
                  <a:cubicBezTo>
                    <a:pt x="553156" y="19756"/>
                    <a:pt x="596900" y="79023"/>
                    <a:pt x="660400" y="103012"/>
                  </a:cubicBezTo>
                  <a:cubicBezTo>
                    <a:pt x="723900" y="127001"/>
                    <a:pt x="889000" y="153812"/>
                    <a:pt x="889000" y="153812"/>
                  </a:cubicBezTo>
                  <a:cubicBezTo>
                    <a:pt x="962378" y="170745"/>
                    <a:pt x="1031522" y="196145"/>
                    <a:pt x="1100666" y="204612"/>
                  </a:cubicBezTo>
                  <a:cubicBezTo>
                    <a:pt x="1169810" y="213079"/>
                    <a:pt x="1205088" y="197557"/>
                    <a:pt x="1303866" y="204612"/>
                  </a:cubicBezTo>
                </a:path>
              </a:pathLst>
            </a:custGeom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843867" y="59267"/>
              <a:ext cx="2071511" cy="1295400"/>
            </a:xfrm>
            <a:custGeom>
              <a:avLst/>
              <a:gdLst>
                <a:gd name="connsiteX0" fmla="*/ 0 w 2071511"/>
                <a:gd name="connsiteY0" fmla="*/ 431800 h 1295400"/>
                <a:gd name="connsiteX1" fmla="*/ 135466 w 2071511"/>
                <a:gd name="connsiteY1" fmla="*/ 524933 h 1295400"/>
                <a:gd name="connsiteX2" fmla="*/ 304800 w 2071511"/>
                <a:gd name="connsiteY2" fmla="*/ 465666 h 1295400"/>
                <a:gd name="connsiteX3" fmla="*/ 431800 w 2071511"/>
                <a:gd name="connsiteY3" fmla="*/ 651933 h 1295400"/>
                <a:gd name="connsiteX4" fmla="*/ 491066 w 2071511"/>
                <a:gd name="connsiteY4" fmla="*/ 787400 h 1295400"/>
                <a:gd name="connsiteX5" fmla="*/ 389466 w 2071511"/>
                <a:gd name="connsiteY5" fmla="*/ 846666 h 1295400"/>
                <a:gd name="connsiteX6" fmla="*/ 330200 w 2071511"/>
                <a:gd name="connsiteY6" fmla="*/ 982133 h 1295400"/>
                <a:gd name="connsiteX7" fmla="*/ 491066 w 2071511"/>
                <a:gd name="connsiteY7" fmla="*/ 905933 h 1295400"/>
                <a:gd name="connsiteX8" fmla="*/ 609600 w 2071511"/>
                <a:gd name="connsiteY8" fmla="*/ 812800 h 1295400"/>
                <a:gd name="connsiteX9" fmla="*/ 728133 w 2071511"/>
                <a:gd name="connsiteY9" fmla="*/ 795866 h 1295400"/>
                <a:gd name="connsiteX10" fmla="*/ 812800 w 2071511"/>
                <a:gd name="connsiteY10" fmla="*/ 736600 h 1295400"/>
                <a:gd name="connsiteX11" fmla="*/ 668866 w 2071511"/>
                <a:gd name="connsiteY11" fmla="*/ 668866 h 1295400"/>
                <a:gd name="connsiteX12" fmla="*/ 592666 w 2071511"/>
                <a:gd name="connsiteY12" fmla="*/ 609600 h 1295400"/>
                <a:gd name="connsiteX13" fmla="*/ 592666 w 2071511"/>
                <a:gd name="connsiteY13" fmla="*/ 457200 h 1295400"/>
                <a:gd name="connsiteX14" fmla="*/ 745066 w 2071511"/>
                <a:gd name="connsiteY14" fmla="*/ 440266 h 1295400"/>
                <a:gd name="connsiteX15" fmla="*/ 872066 w 2071511"/>
                <a:gd name="connsiteY15" fmla="*/ 508000 h 1295400"/>
                <a:gd name="connsiteX16" fmla="*/ 1066800 w 2071511"/>
                <a:gd name="connsiteY16" fmla="*/ 508000 h 1295400"/>
                <a:gd name="connsiteX17" fmla="*/ 1134533 w 2071511"/>
                <a:gd name="connsiteY17" fmla="*/ 414866 h 1295400"/>
                <a:gd name="connsiteX18" fmla="*/ 1312333 w 2071511"/>
                <a:gd name="connsiteY18" fmla="*/ 465666 h 1295400"/>
                <a:gd name="connsiteX19" fmla="*/ 1320800 w 2071511"/>
                <a:gd name="connsiteY19" fmla="*/ 601133 h 1295400"/>
                <a:gd name="connsiteX20" fmla="*/ 1447800 w 2071511"/>
                <a:gd name="connsiteY20" fmla="*/ 753533 h 1295400"/>
                <a:gd name="connsiteX21" fmla="*/ 1566333 w 2071511"/>
                <a:gd name="connsiteY21" fmla="*/ 762000 h 1295400"/>
                <a:gd name="connsiteX22" fmla="*/ 1667933 w 2071511"/>
                <a:gd name="connsiteY22" fmla="*/ 1126066 h 1295400"/>
                <a:gd name="connsiteX23" fmla="*/ 1761066 w 2071511"/>
                <a:gd name="connsiteY23" fmla="*/ 1278466 h 1295400"/>
                <a:gd name="connsiteX24" fmla="*/ 1862666 w 2071511"/>
                <a:gd name="connsiteY24" fmla="*/ 1227666 h 1295400"/>
                <a:gd name="connsiteX25" fmla="*/ 1938866 w 2071511"/>
                <a:gd name="connsiteY25" fmla="*/ 1227666 h 1295400"/>
                <a:gd name="connsiteX26" fmla="*/ 2015066 w 2071511"/>
                <a:gd name="connsiteY26" fmla="*/ 1295400 h 1295400"/>
                <a:gd name="connsiteX27" fmla="*/ 2057400 w 2071511"/>
                <a:gd name="connsiteY27" fmla="*/ 1227666 h 1295400"/>
                <a:gd name="connsiteX28" fmla="*/ 1930400 w 2071511"/>
                <a:gd name="connsiteY28" fmla="*/ 948266 h 1295400"/>
                <a:gd name="connsiteX29" fmla="*/ 1820333 w 2071511"/>
                <a:gd name="connsiteY29" fmla="*/ 795866 h 1295400"/>
                <a:gd name="connsiteX30" fmla="*/ 1820333 w 2071511"/>
                <a:gd name="connsiteY30" fmla="*/ 567266 h 1295400"/>
                <a:gd name="connsiteX31" fmla="*/ 1549400 w 2071511"/>
                <a:gd name="connsiteY31" fmla="*/ 330200 h 1295400"/>
                <a:gd name="connsiteX32" fmla="*/ 1405466 w 2071511"/>
                <a:gd name="connsiteY32" fmla="*/ 220133 h 1295400"/>
                <a:gd name="connsiteX33" fmla="*/ 1371600 w 2071511"/>
                <a:gd name="connsiteY33" fmla="*/ 101600 h 1295400"/>
                <a:gd name="connsiteX34" fmla="*/ 1286933 w 2071511"/>
                <a:gd name="connsiteY34" fmla="*/ 101600 h 1295400"/>
                <a:gd name="connsiteX35" fmla="*/ 1202266 w 2071511"/>
                <a:gd name="connsiteY35" fmla="*/ 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71511" h="1295400">
                  <a:moveTo>
                    <a:pt x="0" y="431800"/>
                  </a:moveTo>
                  <a:cubicBezTo>
                    <a:pt x="42333" y="475544"/>
                    <a:pt x="84666" y="519289"/>
                    <a:pt x="135466" y="524933"/>
                  </a:cubicBezTo>
                  <a:cubicBezTo>
                    <a:pt x="186266" y="530577"/>
                    <a:pt x="255411" y="444499"/>
                    <a:pt x="304800" y="465666"/>
                  </a:cubicBezTo>
                  <a:cubicBezTo>
                    <a:pt x="354189" y="486833"/>
                    <a:pt x="400756" y="598311"/>
                    <a:pt x="431800" y="651933"/>
                  </a:cubicBezTo>
                  <a:cubicBezTo>
                    <a:pt x="462844" y="705555"/>
                    <a:pt x="498122" y="754945"/>
                    <a:pt x="491066" y="787400"/>
                  </a:cubicBezTo>
                  <a:cubicBezTo>
                    <a:pt x="484010" y="819855"/>
                    <a:pt x="416277" y="814211"/>
                    <a:pt x="389466" y="846666"/>
                  </a:cubicBezTo>
                  <a:cubicBezTo>
                    <a:pt x="362655" y="879122"/>
                    <a:pt x="313267" y="972255"/>
                    <a:pt x="330200" y="982133"/>
                  </a:cubicBezTo>
                  <a:cubicBezTo>
                    <a:pt x="347133" y="992011"/>
                    <a:pt x="444499" y="934155"/>
                    <a:pt x="491066" y="905933"/>
                  </a:cubicBezTo>
                  <a:cubicBezTo>
                    <a:pt x="537633" y="877711"/>
                    <a:pt x="570089" y="831144"/>
                    <a:pt x="609600" y="812800"/>
                  </a:cubicBezTo>
                  <a:cubicBezTo>
                    <a:pt x="649111" y="794456"/>
                    <a:pt x="694266" y="808566"/>
                    <a:pt x="728133" y="795866"/>
                  </a:cubicBezTo>
                  <a:cubicBezTo>
                    <a:pt x="762000" y="783166"/>
                    <a:pt x="822678" y="757767"/>
                    <a:pt x="812800" y="736600"/>
                  </a:cubicBezTo>
                  <a:cubicBezTo>
                    <a:pt x="802922" y="715433"/>
                    <a:pt x="705555" y="690033"/>
                    <a:pt x="668866" y="668866"/>
                  </a:cubicBezTo>
                  <a:cubicBezTo>
                    <a:pt x="632177" y="647699"/>
                    <a:pt x="605366" y="644878"/>
                    <a:pt x="592666" y="609600"/>
                  </a:cubicBezTo>
                  <a:cubicBezTo>
                    <a:pt x="579966" y="574322"/>
                    <a:pt x="567266" y="485422"/>
                    <a:pt x="592666" y="457200"/>
                  </a:cubicBezTo>
                  <a:cubicBezTo>
                    <a:pt x="618066" y="428978"/>
                    <a:pt x="698499" y="431799"/>
                    <a:pt x="745066" y="440266"/>
                  </a:cubicBezTo>
                  <a:cubicBezTo>
                    <a:pt x="791633" y="448733"/>
                    <a:pt x="818444" y="496711"/>
                    <a:pt x="872066" y="508000"/>
                  </a:cubicBezTo>
                  <a:cubicBezTo>
                    <a:pt x="925688" y="519289"/>
                    <a:pt x="1023056" y="523522"/>
                    <a:pt x="1066800" y="508000"/>
                  </a:cubicBezTo>
                  <a:cubicBezTo>
                    <a:pt x="1110545" y="492478"/>
                    <a:pt x="1093611" y="421922"/>
                    <a:pt x="1134533" y="414866"/>
                  </a:cubicBezTo>
                  <a:cubicBezTo>
                    <a:pt x="1175455" y="407810"/>
                    <a:pt x="1281289" y="434622"/>
                    <a:pt x="1312333" y="465666"/>
                  </a:cubicBezTo>
                  <a:cubicBezTo>
                    <a:pt x="1343377" y="496710"/>
                    <a:pt x="1298222" y="553155"/>
                    <a:pt x="1320800" y="601133"/>
                  </a:cubicBezTo>
                  <a:cubicBezTo>
                    <a:pt x="1343378" y="649111"/>
                    <a:pt x="1406878" y="726722"/>
                    <a:pt x="1447800" y="753533"/>
                  </a:cubicBezTo>
                  <a:cubicBezTo>
                    <a:pt x="1488722" y="780344"/>
                    <a:pt x="1529644" y="699911"/>
                    <a:pt x="1566333" y="762000"/>
                  </a:cubicBezTo>
                  <a:cubicBezTo>
                    <a:pt x="1603022" y="824089"/>
                    <a:pt x="1635478" y="1039988"/>
                    <a:pt x="1667933" y="1126066"/>
                  </a:cubicBezTo>
                  <a:cubicBezTo>
                    <a:pt x="1700388" y="1212144"/>
                    <a:pt x="1728611" y="1261533"/>
                    <a:pt x="1761066" y="1278466"/>
                  </a:cubicBezTo>
                  <a:cubicBezTo>
                    <a:pt x="1793521" y="1295399"/>
                    <a:pt x="1833033" y="1236133"/>
                    <a:pt x="1862666" y="1227666"/>
                  </a:cubicBezTo>
                  <a:cubicBezTo>
                    <a:pt x="1892299" y="1219199"/>
                    <a:pt x="1913466" y="1216377"/>
                    <a:pt x="1938866" y="1227666"/>
                  </a:cubicBezTo>
                  <a:cubicBezTo>
                    <a:pt x="1964266" y="1238955"/>
                    <a:pt x="1995310" y="1295400"/>
                    <a:pt x="2015066" y="1295400"/>
                  </a:cubicBezTo>
                  <a:cubicBezTo>
                    <a:pt x="2034822" y="1295400"/>
                    <a:pt x="2071511" y="1285522"/>
                    <a:pt x="2057400" y="1227666"/>
                  </a:cubicBezTo>
                  <a:cubicBezTo>
                    <a:pt x="2043289" y="1169810"/>
                    <a:pt x="1969911" y="1020233"/>
                    <a:pt x="1930400" y="948266"/>
                  </a:cubicBezTo>
                  <a:cubicBezTo>
                    <a:pt x="1890889" y="876299"/>
                    <a:pt x="1838678" y="859366"/>
                    <a:pt x="1820333" y="795866"/>
                  </a:cubicBezTo>
                  <a:cubicBezTo>
                    <a:pt x="1801988" y="732366"/>
                    <a:pt x="1865488" y="644877"/>
                    <a:pt x="1820333" y="567266"/>
                  </a:cubicBezTo>
                  <a:cubicBezTo>
                    <a:pt x="1775178" y="489655"/>
                    <a:pt x="1618544" y="388055"/>
                    <a:pt x="1549400" y="330200"/>
                  </a:cubicBezTo>
                  <a:cubicBezTo>
                    <a:pt x="1480256" y="272345"/>
                    <a:pt x="1435099" y="258233"/>
                    <a:pt x="1405466" y="220133"/>
                  </a:cubicBezTo>
                  <a:cubicBezTo>
                    <a:pt x="1375833" y="182033"/>
                    <a:pt x="1391355" y="121355"/>
                    <a:pt x="1371600" y="101600"/>
                  </a:cubicBezTo>
                  <a:cubicBezTo>
                    <a:pt x="1351845" y="81845"/>
                    <a:pt x="1315155" y="118533"/>
                    <a:pt x="1286933" y="101600"/>
                  </a:cubicBezTo>
                  <a:cubicBezTo>
                    <a:pt x="1258711" y="84667"/>
                    <a:pt x="1202266" y="0"/>
                    <a:pt x="1202266" y="0"/>
                  </a:cubicBez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940300" y="1549400"/>
              <a:ext cx="1435100" cy="419100"/>
            </a:xfrm>
            <a:custGeom>
              <a:avLst/>
              <a:gdLst>
                <a:gd name="connsiteX0" fmla="*/ 0 w 1435100"/>
                <a:gd name="connsiteY0" fmla="*/ 0 h 419100"/>
                <a:gd name="connsiteX1" fmla="*/ 304800 w 1435100"/>
                <a:gd name="connsiteY1" fmla="*/ 12700 h 419100"/>
                <a:gd name="connsiteX2" fmla="*/ 609600 w 1435100"/>
                <a:gd name="connsiteY2" fmla="*/ 50800 h 419100"/>
                <a:gd name="connsiteX3" fmla="*/ 850900 w 1435100"/>
                <a:gd name="connsiteY3" fmla="*/ 88900 h 419100"/>
                <a:gd name="connsiteX4" fmla="*/ 889000 w 1435100"/>
                <a:gd name="connsiteY4" fmla="*/ 177800 h 419100"/>
                <a:gd name="connsiteX5" fmla="*/ 1104900 w 1435100"/>
                <a:gd name="connsiteY5" fmla="*/ 304800 h 419100"/>
                <a:gd name="connsiteX6" fmla="*/ 1333500 w 1435100"/>
                <a:gd name="connsiteY6" fmla="*/ 381000 h 419100"/>
                <a:gd name="connsiteX7" fmla="*/ 1435100 w 1435100"/>
                <a:gd name="connsiteY7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5100" h="419100">
                  <a:moveTo>
                    <a:pt x="0" y="0"/>
                  </a:moveTo>
                  <a:cubicBezTo>
                    <a:pt x="101600" y="2116"/>
                    <a:pt x="203200" y="4233"/>
                    <a:pt x="304800" y="12700"/>
                  </a:cubicBezTo>
                  <a:cubicBezTo>
                    <a:pt x="406400" y="21167"/>
                    <a:pt x="518583" y="38100"/>
                    <a:pt x="609600" y="50800"/>
                  </a:cubicBezTo>
                  <a:cubicBezTo>
                    <a:pt x="700617" y="63500"/>
                    <a:pt x="804333" y="67733"/>
                    <a:pt x="850900" y="88900"/>
                  </a:cubicBezTo>
                  <a:cubicBezTo>
                    <a:pt x="897467" y="110067"/>
                    <a:pt x="846667" y="141817"/>
                    <a:pt x="889000" y="177800"/>
                  </a:cubicBezTo>
                  <a:cubicBezTo>
                    <a:pt x="931333" y="213783"/>
                    <a:pt x="1030817" y="270933"/>
                    <a:pt x="1104900" y="304800"/>
                  </a:cubicBezTo>
                  <a:cubicBezTo>
                    <a:pt x="1178983" y="338667"/>
                    <a:pt x="1278467" y="361950"/>
                    <a:pt x="1333500" y="381000"/>
                  </a:cubicBezTo>
                  <a:cubicBezTo>
                    <a:pt x="1388533" y="400050"/>
                    <a:pt x="1435100" y="419100"/>
                    <a:pt x="1435100" y="419100"/>
                  </a:cubicBezTo>
                </a:path>
              </a:pathLst>
            </a:custGeom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93532" y="1557866"/>
            <a:ext cx="3488267" cy="626533"/>
            <a:chOff x="3293532" y="1557866"/>
            <a:chExt cx="3488267" cy="626533"/>
          </a:xfrm>
        </p:grpSpPr>
        <p:sp>
          <p:nvSpPr>
            <p:cNvPr id="43" name="Freeform 42"/>
            <p:cNvSpPr/>
            <p:nvPr/>
          </p:nvSpPr>
          <p:spPr>
            <a:xfrm>
              <a:off x="3293532" y="1557866"/>
              <a:ext cx="3488267" cy="626533"/>
            </a:xfrm>
            <a:custGeom>
              <a:avLst/>
              <a:gdLst>
                <a:gd name="connsiteX0" fmla="*/ 0 w 4038600"/>
                <a:gd name="connsiteY0" fmla="*/ 0 h 897466"/>
                <a:gd name="connsiteX1" fmla="*/ 846667 w 4038600"/>
                <a:gd name="connsiteY1" fmla="*/ 50800 h 897466"/>
                <a:gd name="connsiteX2" fmla="*/ 1879600 w 4038600"/>
                <a:gd name="connsiteY2" fmla="*/ 177800 h 897466"/>
                <a:gd name="connsiteX3" fmla="*/ 2870200 w 4038600"/>
                <a:gd name="connsiteY3" fmla="*/ 465666 h 897466"/>
                <a:gd name="connsiteX4" fmla="*/ 3640667 w 4038600"/>
                <a:gd name="connsiteY4" fmla="*/ 728133 h 897466"/>
                <a:gd name="connsiteX5" fmla="*/ 4038600 w 4038600"/>
                <a:gd name="connsiteY5" fmla="*/ 897466 h 897466"/>
                <a:gd name="connsiteX0" fmla="*/ 0 w 4038600"/>
                <a:gd name="connsiteY0" fmla="*/ 0 h 897466"/>
                <a:gd name="connsiteX1" fmla="*/ 846667 w 4038600"/>
                <a:gd name="connsiteY1" fmla="*/ 50800 h 897466"/>
                <a:gd name="connsiteX2" fmla="*/ 1879600 w 4038600"/>
                <a:gd name="connsiteY2" fmla="*/ 177800 h 897466"/>
                <a:gd name="connsiteX3" fmla="*/ 2870200 w 4038600"/>
                <a:gd name="connsiteY3" fmla="*/ 465666 h 897466"/>
                <a:gd name="connsiteX4" fmla="*/ 3221567 w 4038600"/>
                <a:gd name="connsiteY4" fmla="*/ 565855 h 897466"/>
                <a:gd name="connsiteX5" fmla="*/ 4038600 w 4038600"/>
                <a:gd name="connsiteY5" fmla="*/ 897466 h 897466"/>
                <a:gd name="connsiteX0" fmla="*/ 0 w 3488267"/>
                <a:gd name="connsiteY0" fmla="*/ 0 h 626533"/>
                <a:gd name="connsiteX1" fmla="*/ 846667 w 3488267"/>
                <a:gd name="connsiteY1" fmla="*/ 50800 h 626533"/>
                <a:gd name="connsiteX2" fmla="*/ 1879600 w 3488267"/>
                <a:gd name="connsiteY2" fmla="*/ 177800 h 626533"/>
                <a:gd name="connsiteX3" fmla="*/ 2870200 w 3488267"/>
                <a:gd name="connsiteY3" fmla="*/ 465666 h 626533"/>
                <a:gd name="connsiteX4" fmla="*/ 3221567 w 3488267"/>
                <a:gd name="connsiteY4" fmla="*/ 565855 h 626533"/>
                <a:gd name="connsiteX5" fmla="*/ 3488267 w 3488267"/>
                <a:gd name="connsiteY5" fmla="*/ 626533 h 62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8267" h="626533">
                  <a:moveTo>
                    <a:pt x="0" y="0"/>
                  </a:moveTo>
                  <a:cubicBezTo>
                    <a:pt x="266700" y="10583"/>
                    <a:pt x="533400" y="21167"/>
                    <a:pt x="846667" y="50800"/>
                  </a:cubicBezTo>
                  <a:cubicBezTo>
                    <a:pt x="1159934" y="80433"/>
                    <a:pt x="1542345" y="108656"/>
                    <a:pt x="1879600" y="177800"/>
                  </a:cubicBezTo>
                  <a:cubicBezTo>
                    <a:pt x="2216855" y="246944"/>
                    <a:pt x="2646539" y="400990"/>
                    <a:pt x="2870200" y="465666"/>
                  </a:cubicBezTo>
                  <a:cubicBezTo>
                    <a:pt x="3093861" y="530342"/>
                    <a:pt x="3118556" y="539044"/>
                    <a:pt x="3221567" y="565855"/>
                  </a:cubicBezTo>
                  <a:cubicBezTo>
                    <a:pt x="3324578" y="592666"/>
                    <a:pt x="3488267" y="626533"/>
                    <a:pt x="3488267" y="626533"/>
                  </a:cubicBezTo>
                </a:path>
              </a:pathLst>
            </a:custGeom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rot="5400000">
              <a:off x="5406464" y="1846647"/>
              <a:ext cx="363072" cy="10160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115733" y="1715911"/>
            <a:ext cx="6180667" cy="2665589"/>
            <a:chOff x="3115733" y="1715911"/>
            <a:chExt cx="6180667" cy="2665589"/>
          </a:xfrm>
        </p:grpSpPr>
        <p:grpSp>
          <p:nvGrpSpPr>
            <p:cNvPr id="55" name="Group 54"/>
            <p:cNvGrpSpPr/>
            <p:nvPr/>
          </p:nvGrpSpPr>
          <p:grpSpPr>
            <a:xfrm>
              <a:off x="3115733" y="1715911"/>
              <a:ext cx="6180667" cy="2665589"/>
              <a:chOff x="3115733" y="1715911"/>
              <a:chExt cx="6180667" cy="2665589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3302000" y="1715911"/>
                <a:ext cx="5994400" cy="2585156"/>
              </a:xfrm>
              <a:custGeom>
                <a:avLst/>
                <a:gdLst>
                  <a:gd name="connsiteX0" fmla="*/ 0 w 5994400"/>
                  <a:gd name="connsiteY0" fmla="*/ 45156 h 2585156"/>
                  <a:gd name="connsiteX1" fmla="*/ 643467 w 5994400"/>
                  <a:gd name="connsiteY1" fmla="*/ 11289 h 2585156"/>
                  <a:gd name="connsiteX2" fmla="*/ 1168400 w 5994400"/>
                  <a:gd name="connsiteY2" fmla="*/ 112889 h 2585156"/>
                  <a:gd name="connsiteX3" fmla="*/ 2065867 w 5994400"/>
                  <a:gd name="connsiteY3" fmla="*/ 400756 h 2585156"/>
                  <a:gd name="connsiteX4" fmla="*/ 2252133 w 5994400"/>
                  <a:gd name="connsiteY4" fmla="*/ 519289 h 2585156"/>
                  <a:gd name="connsiteX5" fmla="*/ 2319867 w 5994400"/>
                  <a:gd name="connsiteY5" fmla="*/ 841022 h 2585156"/>
                  <a:gd name="connsiteX6" fmla="*/ 2421467 w 5994400"/>
                  <a:gd name="connsiteY6" fmla="*/ 1044222 h 2585156"/>
                  <a:gd name="connsiteX7" fmla="*/ 2997200 w 5994400"/>
                  <a:gd name="connsiteY7" fmla="*/ 1315156 h 2585156"/>
                  <a:gd name="connsiteX8" fmla="*/ 4013200 w 5994400"/>
                  <a:gd name="connsiteY8" fmla="*/ 1857022 h 2585156"/>
                  <a:gd name="connsiteX9" fmla="*/ 4555067 w 5994400"/>
                  <a:gd name="connsiteY9" fmla="*/ 2111022 h 2585156"/>
                  <a:gd name="connsiteX10" fmla="*/ 5723467 w 5994400"/>
                  <a:gd name="connsiteY10" fmla="*/ 2415822 h 2585156"/>
                  <a:gd name="connsiteX11" fmla="*/ 5994400 w 5994400"/>
                  <a:gd name="connsiteY11" fmla="*/ 2585156 h 258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94400" h="2585156">
                    <a:moveTo>
                      <a:pt x="0" y="45156"/>
                    </a:moveTo>
                    <a:cubicBezTo>
                      <a:pt x="224367" y="22578"/>
                      <a:pt x="448734" y="0"/>
                      <a:pt x="643467" y="11289"/>
                    </a:cubicBezTo>
                    <a:cubicBezTo>
                      <a:pt x="838200" y="22578"/>
                      <a:pt x="931333" y="47978"/>
                      <a:pt x="1168400" y="112889"/>
                    </a:cubicBezTo>
                    <a:cubicBezTo>
                      <a:pt x="1405467" y="177800"/>
                      <a:pt x="1885245" y="333023"/>
                      <a:pt x="2065867" y="400756"/>
                    </a:cubicBezTo>
                    <a:cubicBezTo>
                      <a:pt x="2246489" y="468489"/>
                      <a:pt x="2209800" y="445911"/>
                      <a:pt x="2252133" y="519289"/>
                    </a:cubicBezTo>
                    <a:cubicBezTo>
                      <a:pt x="2294466" y="592667"/>
                      <a:pt x="2291645" y="753533"/>
                      <a:pt x="2319867" y="841022"/>
                    </a:cubicBezTo>
                    <a:cubicBezTo>
                      <a:pt x="2348089" y="928511"/>
                      <a:pt x="2308578" y="965200"/>
                      <a:pt x="2421467" y="1044222"/>
                    </a:cubicBezTo>
                    <a:cubicBezTo>
                      <a:pt x="2534356" y="1123244"/>
                      <a:pt x="2731911" y="1179689"/>
                      <a:pt x="2997200" y="1315156"/>
                    </a:cubicBezTo>
                    <a:cubicBezTo>
                      <a:pt x="3262489" y="1450623"/>
                      <a:pt x="3753556" y="1724378"/>
                      <a:pt x="4013200" y="1857022"/>
                    </a:cubicBezTo>
                    <a:cubicBezTo>
                      <a:pt x="4272844" y="1989666"/>
                      <a:pt x="4270023" y="2017889"/>
                      <a:pt x="4555067" y="2111022"/>
                    </a:cubicBezTo>
                    <a:cubicBezTo>
                      <a:pt x="4840111" y="2204155"/>
                      <a:pt x="5483578" y="2336800"/>
                      <a:pt x="5723467" y="2415822"/>
                    </a:cubicBezTo>
                    <a:cubicBezTo>
                      <a:pt x="5963356" y="2494844"/>
                      <a:pt x="5994400" y="2585156"/>
                      <a:pt x="5994400" y="2585156"/>
                    </a:cubicBezTo>
                  </a:path>
                </a:pathLst>
              </a:cu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" dist="19939" dir="9540000" rotWithShape="0">
                  <a:schemeClr val="bg1">
                    <a:alpha val="67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3115733" y="2257778"/>
                <a:ext cx="2523067" cy="443089"/>
              </a:xfrm>
              <a:custGeom>
                <a:avLst/>
                <a:gdLst>
                  <a:gd name="connsiteX0" fmla="*/ 2523067 w 2523067"/>
                  <a:gd name="connsiteY0" fmla="*/ 443089 h 443089"/>
                  <a:gd name="connsiteX1" fmla="*/ 2133600 w 2523067"/>
                  <a:gd name="connsiteY1" fmla="*/ 222955 h 443089"/>
                  <a:gd name="connsiteX2" fmla="*/ 1617134 w 2523067"/>
                  <a:gd name="connsiteY2" fmla="*/ 36689 h 443089"/>
                  <a:gd name="connsiteX3" fmla="*/ 1380067 w 2523067"/>
                  <a:gd name="connsiteY3" fmla="*/ 19755 h 443089"/>
                  <a:gd name="connsiteX4" fmla="*/ 1066800 w 2523067"/>
                  <a:gd name="connsiteY4" fmla="*/ 155222 h 443089"/>
                  <a:gd name="connsiteX5" fmla="*/ 999067 w 2523067"/>
                  <a:gd name="connsiteY5" fmla="*/ 87489 h 443089"/>
                  <a:gd name="connsiteX6" fmla="*/ 880534 w 2523067"/>
                  <a:gd name="connsiteY6" fmla="*/ 36689 h 443089"/>
                  <a:gd name="connsiteX7" fmla="*/ 508000 w 2523067"/>
                  <a:gd name="connsiteY7" fmla="*/ 11289 h 443089"/>
                  <a:gd name="connsiteX8" fmla="*/ 270934 w 2523067"/>
                  <a:gd name="connsiteY8" fmla="*/ 70555 h 443089"/>
                  <a:gd name="connsiteX9" fmla="*/ 84667 w 2523067"/>
                  <a:gd name="connsiteY9" fmla="*/ 70555 h 443089"/>
                  <a:gd name="connsiteX10" fmla="*/ 0 w 2523067"/>
                  <a:gd name="connsiteY10" fmla="*/ 28222 h 443089"/>
                  <a:gd name="connsiteX0" fmla="*/ 2523067 w 2523067"/>
                  <a:gd name="connsiteY0" fmla="*/ 443089 h 443089"/>
                  <a:gd name="connsiteX1" fmla="*/ 2133600 w 2523067"/>
                  <a:gd name="connsiteY1" fmla="*/ 222955 h 443089"/>
                  <a:gd name="connsiteX2" fmla="*/ 1617134 w 2523067"/>
                  <a:gd name="connsiteY2" fmla="*/ 36689 h 443089"/>
                  <a:gd name="connsiteX3" fmla="*/ 1380067 w 2523067"/>
                  <a:gd name="connsiteY3" fmla="*/ 19755 h 443089"/>
                  <a:gd name="connsiteX4" fmla="*/ 1066800 w 2523067"/>
                  <a:gd name="connsiteY4" fmla="*/ 155222 h 443089"/>
                  <a:gd name="connsiteX5" fmla="*/ 999067 w 2523067"/>
                  <a:gd name="connsiteY5" fmla="*/ 87489 h 443089"/>
                  <a:gd name="connsiteX6" fmla="*/ 880534 w 2523067"/>
                  <a:gd name="connsiteY6" fmla="*/ 36689 h 443089"/>
                  <a:gd name="connsiteX7" fmla="*/ 508000 w 2523067"/>
                  <a:gd name="connsiteY7" fmla="*/ 11289 h 443089"/>
                  <a:gd name="connsiteX8" fmla="*/ 270934 w 2523067"/>
                  <a:gd name="connsiteY8" fmla="*/ 70555 h 443089"/>
                  <a:gd name="connsiteX9" fmla="*/ 84667 w 2523067"/>
                  <a:gd name="connsiteY9" fmla="*/ 70555 h 443089"/>
                  <a:gd name="connsiteX10" fmla="*/ 0 w 2523067"/>
                  <a:gd name="connsiteY10" fmla="*/ 28222 h 443089"/>
                  <a:gd name="connsiteX0" fmla="*/ 2523067 w 2523067"/>
                  <a:gd name="connsiteY0" fmla="*/ 443089 h 443089"/>
                  <a:gd name="connsiteX1" fmla="*/ 2133600 w 2523067"/>
                  <a:gd name="connsiteY1" fmla="*/ 222955 h 443089"/>
                  <a:gd name="connsiteX2" fmla="*/ 1617134 w 2523067"/>
                  <a:gd name="connsiteY2" fmla="*/ 36689 h 443089"/>
                  <a:gd name="connsiteX3" fmla="*/ 1380067 w 2523067"/>
                  <a:gd name="connsiteY3" fmla="*/ 19755 h 443089"/>
                  <a:gd name="connsiteX4" fmla="*/ 1066800 w 2523067"/>
                  <a:gd name="connsiteY4" fmla="*/ 155222 h 443089"/>
                  <a:gd name="connsiteX5" fmla="*/ 999067 w 2523067"/>
                  <a:gd name="connsiteY5" fmla="*/ 87489 h 443089"/>
                  <a:gd name="connsiteX6" fmla="*/ 880534 w 2523067"/>
                  <a:gd name="connsiteY6" fmla="*/ 36689 h 443089"/>
                  <a:gd name="connsiteX7" fmla="*/ 508000 w 2523067"/>
                  <a:gd name="connsiteY7" fmla="*/ 11289 h 443089"/>
                  <a:gd name="connsiteX8" fmla="*/ 270934 w 2523067"/>
                  <a:gd name="connsiteY8" fmla="*/ 70555 h 443089"/>
                  <a:gd name="connsiteX9" fmla="*/ 84667 w 2523067"/>
                  <a:gd name="connsiteY9" fmla="*/ 70555 h 443089"/>
                  <a:gd name="connsiteX10" fmla="*/ 0 w 2523067"/>
                  <a:gd name="connsiteY10" fmla="*/ 28222 h 443089"/>
                  <a:gd name="connsiteX0" fmla="*/ 2523067 w 2523067"/>
                  <a:gd name="connsiteY0" fmla="*/ 443089 h 443089"/>
                  <a:gd name="connsiteX1" fmla="*/ 2133600 w 2523067"/>
                  <a:gd name="connsiteY1" fmla="*/ 222955 h 443089"/>
                  <a:gd name="connsiteX2" fmla="*/ 1617134 w 2523067"/>
                  <a:gd name="connsiteY2" fmla="*/ 36689 h 443089"/>
                  <a:gd name="connsiteX3" fmla="*/ 1380067 w 2523067"/>
                  <a:gd name="connsiteY3" fmla="*/ 19755 h 443089"/>
                  <a:gd name="connsiteX4" fmla="*/ 1066800 w 2523067"/>
                  <a:gd name="connsiteY4" fmla="*/ 155222 h 443089"/>
                  <a:gd name="connsiteX5" fmla="*/ 999067 w 2523067"/>
                  <a:gd name="connsiteY5" fmla="*/ 87489 h 443089"/>
                  <a:gd name="connsiteX6" fmla="*/ 880534 w 2523067"/>
                  <a:gd name="connsiteY6" fmla="*/ 36689 h 443089"/>
                  <a:gd name="connsiteX7" fmla="*/ 508000 w 2523067"/>
                  <a:gd name="connsiteY7" fmla="*/ 11289 h 443089"/>
                  <a:gd name="connsiteX8" fmla="*/ 270934 w 2523067"/>
                  <a:gd name="connsiteY8" fmla="*/ 70555 h 443089"/>
                  <a:gd name="connsiteX9" fmla="*/ 84667 w 2523067"/>
                  <a:gd name="connsiteY9" fmla="*/ 70555 h 443089"/>
                  <a:gd name="connsiteX10" fmla="*/ 0 w 2523067"/>
                  <a:gd name="connsiteY10" fmla="*/ 28222 h 443089"/>
                  <a:gd name="connsiteX0" fmla="*/ 2523067 w 2523067"/>
                  <a:gd name="connsiteY0" fmla="*/ 443089 h 443089"/>
                  <a:gd name="connsiteX1" fmla="*/ 2133600 w 2523067"/>
                  <a:gd name="connsiteY1" fmla="*/ 222955 h 443089"/>
                  <a:gd name="connsiteX2" fmla="*/ 1617134 w 2523067"/>
                  <a:gd name="connsiteY2" fmla="*/ 36689 h 443089"/>
                  <a:gd name="connsiteX3" fmla="*/ 1380067 w 2523067"/>
                  <a:gd name="connsiteY3" fmla="*/ 19755 h 443089"/>
                  <a:gd name="connsiteX4" fmla="*/ 1066800 w 2523067"/>
                  <a:gd name="connsiteY4" fmla="*/ 155222 h 443089"/>
                  <a:gd name="connsiteX5" fmla="*/ 880534 w 2523067"/>
                  <a:gd name="connsiteY5" fmla="*/ 36689 h 443089"/>
                  <a:gd name="connsiteX6" fmla="*/ 508000 w 2523067"/>
                  <a:gd name="connsiteY6" fmla="*/ 11289 h 443089"/>
                  <a:gd name="connsiteX7" fmla="*/ 270934 w 2523067"/>
                  <a:gd name="connsiteY7" fmla="*/ 70555 h 443089"/>
                  <a:gd name="connsiteX8" fmla="*/ 84667 w 2523067"/>
                  <a:gd name="connsiteY8" fmla="*/ 70555 h 443089"/>
                  <a:gd name="connsiteX9" fmla="*/ 0 w 2523067"/>
                  <a:gd name="connsiteY9" fmla="*/ 28222 h 443089"/>
                  <a:gd name="connsiteX0" fmla="*/ 2523067 w 2523067"/>
                  <a:gd name="connsiteY0" fmla="*/ 443089 h 443089"/>
                  <a:gd name="connsiteX1" fmla="*/ 2133600 w 2523067"/>
                  <a:gd name="connsiteY1" fmla="*/ 222955 h 443089"/>
                  <a:gd name="connsiteX2" fmla="*/ 1617134 w 2523067"/>
                  <a:gd name="connsiteY2" fmla="*/ 36689 h 443089"/>
                  <a:gd name="connsiteX3" fmla="*/ 1380067 w 2523067"/>
                  <a:gd name="connsiteY3" fmla="*/ 19755 h 443089"/>
                  <a:gd name="connsiteX4" fmla="*/ 1066800 w 2523067"/>
                  <a:gd name="connsiteY4" fmla="*/ 155222 h 443089"/>
                  <a:gd name="connsiteX5" fmla="*/ 880534 w 2523067"/>
                  <a:gd name="connsiteY5" fmla="*/ 36689 h 443089"/>
                  <a:gd name="connsiteX6" fmla="*/ 508000 w 2523067"/>
                  <a:gd name="connsiteY6" fmla="*/ 11289 h 443089"/>
                  <a:gd name="connsiteX7" fmla="*/ 270934 w 2523067"/>
                  <a:gd name="connsiteY7" fmla="*/ 70555 h 443089"/>
                  <a:gd name="connsiteX8" fmla="*/ 84667 w 2523067"/>
                  <a:gd name="connsiteY8" fmla="*/ 70555 h 443089"/>
                  <a:gd name="connsiteX9" fmla="*/ 0 w 2523067"/>
                  <a:gd name="connsiteY9" fmla="*/ 28222 h 44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3067" h="443089">
                    <a:moveTo>
                      <a:pt x="2523067" y="443089"/>
                    </a:moveTo>
                    <a:cubicBezTo>
                      <a:pt x="2403828" y="366888"/>
                      <a:pt x="2284589" y="290688"/>
                      <a:pt x="2133600" y="222955"/>
                    </a:cubicBezTo>
                    <a:cubicBezTo>
                      <a:pt x="1982611" y="155222"/>
                      <a:pt x="1742723" y="70556"/>
                      <a:pt x="1617134" y="36689"/>
                    </a:cubicBezTo>
                    <a:cubicBezTo>
                      <a:pt x="1491545" y="2822"/>
                      <a:pt x="1471789" y="0"/>
                      <a:pt x="1380067" y="19755"/>
                    </a:cubicBezTo>
                    <a:lnTo>
                      <a:pt x="1066800" y="155222"/>
                    </a:lnTo>
                    <a:lnTo>
                      <a:pt x="880534" y="36689"/>
                    </a:lnTo>
                    <a:cubicBezTo>
                      <a:pt x="787401" y="12700"/>
                      <a:pt x="609600" y="5645"/>
                      <a:pt x="508000" y="11289"/>
                    </a:cubicBezTo>
                    <a:cubicBezTo>
                      <a:pt x="406400" y="16933"/>
                      <a:pt x="341490" y="60677"/>
                      <a:pt x="270934" y="70555"/>
                    </a:cubicBezTo>
                    <a:cubicBezTo>
                      <a:pt x="200379" y="80433"/>
                      <a:pt x="129823" y="77610"/>
                      <a:pt x="84667" y="70555"/>
                    </a:cubicBezTo>
                    <a:cubicBezTo>
                      <a:pt x="39511" y="63500"/>
                      <a:pt x="0" y="28222"/>
                      <a:pt x="0" y="28222"/>
                    </a:cubicBezTo>
                  </a:path>
                </a:pathLst>
              </a:custGeom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rot="10800000">
                <a:off x="7120471" y="2536685"/>
                <a:ext cx="512230" cy="264484"/>
              </a:xfrm>
              <a:prstGeom prst="straightConnector1">
                <a:avLst/>
              </a:prstGeom>
              <a:ln w="444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7086602" y="2801169"/>
                <a:ext cx="457200" cy="221052"/>
              </a:xfrm>
              <a:prstGeom prst="straightConnector1">
                <a:avLst/>
              </a:prstGeom>
              <a:ln w="444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reeform 50"/>
              <p:cNvSpPr/>
              <p:nvPr/>
            </p:nvSpPr>
            <p:spPr>
              <a:xfrm>
                <a:off x="6870700" y="1917700"/>
                <a:ext cx="215900" cy="635000"/>
              </a:xfrm>
              <a:custGeom>
                <a:avLst/>
                <a:gdLst>
                  <a:gd name="connsiteX0" fmla="*/ 0 w 215900"/>
                  <a:gd name="connsiteY0" fmla="*/ 635000 h 635000"/>
                  <a:gd name="connsiteX1" fmla="*/ 63500 w 215900"/>
                  <a:gd name="connsiteY1" fmla="*/ 533400 h 635000"/>
                  <a:gd name="connsiteX2" fmla="*/ 63500 w 215900"/>
                  <a:gd name="connsiteY2" fmla="*/ 457200 h 635000"/>
                  <a:gd name="connsiteX3" fmla="*/ 38100 w 215900"/>
                  <a:gd name="connsiteY3" fmla="*/ 292100 h 635000"/>
                  <a:gd name="connsiteX4" fmla="*/ 63500 w 215900"/>
                  <a:gd name="connsiteY4" fmla="*/ 177800 h 635000"/>
                  <a:gd name="connsiteX5" fmla="*/ 114300 w 215900"/>
                  <a:gd name="connsiteY5" fmla="*/ 139700 h 635000"/>
                  <a:gd name="connsiteX6" fmla="*/ 215900 w 215900"/>
                  <a:gd name="connsiteY6" fmla="*/ 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900" h="635000">
                    <a:moveTo>
                      <a:pt x="0" y="635000"/>
                    </a:moveTo>
                    <a:cubicBezTo>
                      <a:pt x="26458" y="599016"/>
                      <a:pt x="52917" y="563033"/>
                      <a:pt x="63500" y="533400"/>
                    </a:cubicBezTo>
                    <a:cubicBezTo>
                      <a:pt x="74083" y="503767"/>
                      <a:pt x="67733" y="497417"/>
                      <a:pt x="63500" y="457200"/>
                    </a:cubicBezTo>
                    <a:cubicBezTo>
                      <a:pt x="59267" y="416983"/>
                      <a:pt x="38100" y="338667"/>
                      <a:pt x="38100" y="292100"/>
                    </a:cubicBezTo>
                    <a:cubicBezTo>
                      <a:pt x="38100" y="245533"/>
                      <a:pt x="50800" y="203200"/>
                      <a:pt x="63500" y="177800"/>
                    </a:cubicBezTo>
                    <a:cubicBezTo>
                      <a:pt x="76200" y="152400"/>
                      <a:pt x="88900" y="169333"/>
                      <a:pt x="114300" y="139700"/>
                    </a:cubicBezTo>
                    <a:cubicBezTo>
                      <a:pt x="139700" y="110067"/>
                      <a:pt x="215900" y="0"/>
                      <a:pt x="215900" y="0"/>
                    </a:cubicBezTo>
                  </a:path>
                </a:pathLst>
              </a:custGeom>
              <a:ln w="539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3746500" y="1803400"/>
                <a:ext cx="690033" cy="292100"/>
              </a:xfrm>
              <a:custGeom>
                <a:avLst/>
                <a:gdLst>
                  <a:gd name="connsiteX0" fmla="*/ 596900 w 690033"/>
                  <a:gd name="connsiteY0" fmla="*/ 0 h 292100"/>
                  <a:gd name="connsiteX1" fmla="*/ 673100 w 690033"/>
                  <a:gd name="connsiteY1" fmla="*/ 101600 h 292100"/>
                  <a:gd name="connsiteX2" fmla="*/ 673100 w 690033"/>
                  <a:gd name="connsiteY2" fmla="*/ 139700 h 292100"/>
                  <a:gd name="connsiteX3" fmla="*/ 571500 w 690033"/>
                  <a:gd name="connsiteY3" fmla="*/ 203200 h 292100"/>
                  <a:gd name="connsiteX4" fmla="*/ 393700 w 690033"/>
                  <a:gd name="connsiteY4" fmla="*/ 215900 h 292100"/>
                  <a:gd name="connsiteX5" fmla="*/ 330200 w 690033"/>
                  <a:gd name="connsiteY5" fmla="*/ 279400 h 292100"/>
                  <a:gd name="connsiteX6" fmla="*/ 203200 w 690033"/>
                  <a:gd name="connsiteY6" fmla="*/ 254000 h 292100"/>
                  <a:gd name="connsiteX7" fmla="*/ 0 w 690033"/>
                  <a:gd name="connsiteY7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033" h="292100">
                    <a:moveTo>
                      <a:pt x="596900" y="0"/>
                    </a:moveTo>
                    <a:cubicBezTo>
                      <a:pt x="628650" y="39158"/>
                      <a:pt x="660400" y="78317"/>
                      <a:pt x="673100" y="101600"/>
                    </a:cubicBezTo>
                    <a:cubicBezTo>
                      <a:pt x="685800" y="124883"/>
                      <a:pt x="690033" y="122767"/>
                      <a:pt x="673100" y="139700"/>
                    </a:cubicBezTo>
                    <a:cubicBezTo>
                      <a:pt x="656167" y="156633"/>
                      <a:pt x="618067" y="190500"/>
                      <a:pt x="571500" y="203200"/>
                    </a:cubicBezTo>
                    <a:cubicBezTo>
                      <a:pt x="524933" y="215900"/>
                      <a:pt x="433917" y="203200"/>
                      <a:pt x="393700" y="215900"/>
                    </a:cubicBezTo>
                    <a:cubicBezTo>
                      <a:pt x="353483" y="228600"/>
                      <a:pt x="361950" y="273050"/>
                      <a:pt x="330200" y="279400"/>
                    </a:cubicBezTo>
                    <a:cubicBezTo>
                      <a:pt x="298450" y="285750"/>
                      <a:pt x="258233" y="251883"/>
                      <a:pt x="203200" y="254000"/>
                    </a:cubicBezTo>
                    <a:cubicBezTo>
                      <a:pt x="148167" y="256117"/>
                      <a:pt x="0" y="292100"/>
                      <a:pt x="0" y="292100"/>
                    </a:cubicBezTo>
                  </a:path>
                </a:pathLst>
              </a:custGeom>
              <a:ln w="476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6692900" y="3441700"/>
                <a:ext cx="2260600" cy="939800"/>
              </a:xfrm>
              <a:custGeom>
                <a:avLst/>
                <a:gdLst>
                  <a:gd name="connsiteX0" fmla="*/ 2260600 w 2260600"/>
                  <a:gd name="connsiteY0" fmla="*/ 939800 h 939800"/>
                  <a:gd name="connsiteX1" fmla="*/ 1612900 w 2260600"/>
                  <a:gd name="connsiteY1" fmla="*/ 749300 h 939800"/>
                  <a:gd name="connsiteX2" fmla="*/ 1282700 w 2260600"/>
                  <a:gd name="connsiteY2" fmla="*/ 635000 h 939800"/>
                  <a:gd name="connsiteX3" fmla="*/ 977900 w 2260600"/>
                  <a:gd name="connsiteY3" fmla="*/ 469900 h 939800"/>
                  <a:gd name="connsiteX4" fmla="*/ 520700 w 2260600"/>
                  <a:gd name="connsiteY4" fmla="*/ 254000 h 939800"/>
                  <a:gd name="connsiteX5" fmla="*/ 0 w 2260600"/>
                  <a:gd name="connsiteY5" fmla="*/ 0 h 93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00" h="939800">
                    <a:moveTo>
                      <a:pt x="2260600" y="939800"/>
                    </a:moveTo>
                    <a:lnTo>
                      <a:pt x="1612900" y="749300"/>
                    </a:lnTo>
                    <a:cubicBezTo>
                      <a:pt x="1449917" y="698500"/>
                      <a:pt x="1388533" y="681567"/>
                      <a:pt x="1282700" y="635000"/>
                    </a:cubicBezTo>
                    <a:cubicBezTo>
                      <a:pt x="1176867" y="588433"/>
                      <a:pt x="1104900" y="533400"/>
                      <a:pt x="977900" y="469900"/>
                    </a:cubicBezTo>
                    <a:cubicBezTo>
                      <a:pt x="850900" y="406400"/>
                      <a:pt x="520700" y="254000"/>
                      <a:pt x="520700" y="254000"/>
                    </a:cubicBezTo>
                    <a:lnTo>
                      <a:pt x="0" y="0"/>
                    </a:lnTo>
                  </a:path>
                </a:pathLst>
              </a:custGeom>
              <a:ln w="508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4457700" y="2311400"/>
                <a:ext cx="2235200" cy="1104900"/>
              </a:xfrm>
              <a:custGeom>
                <a:avLst/>
                <a:gdLst>
                  <a:gd name="connsiteX0" fmla="*/ 2235200 w 2235200"/>
                  <a:gd name="connsiteY0" fmla="*/ 1104900 h 1104900"/>
                  <a:gd name="connsiteX1" fmla="*/ 1943100 w 2235200"/>
                  <a:gd name="connsiteY1" fmla="*/ 1003300 h 1104900"/>
                  <a:gd name="connsiteX2" fmla="*/ 1498600 w 2235200"/>
                  <a:gd name="connsiteY2" fmla="*/ 863600 h 1104900"/>
                  <a:gd name="connsiteX3" fmla="*/ 711200 w 2235200"/>
                  <a:gd name="connsiteY3" fmla="*/ 317500 h 1104900"/>
                  <a:gd name="connsiteX4" fmla="*/ 393700 w 2235200"/>
                  <a:gd name="connsiteY4" fmla="*/ 165100 h 1104900"/>
                  <a:gd name="connsiteX5" fmla="*/ 0 w 2235200"/>
                  <a:gd name="connsiteY5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5200" h="1104900">
                    <a:moveTo>
                      <a:pt x="2235200" y="1104900"/>
                    </a:moveTo>
                    <a:cubicBezTo>
                      <a:pt x="2150533" y="1074208"/>
                      <a:pt x="2065867" y="1043517"/>
                      <a:pt x="1943100" y="1003300"/>
                    </a:cubicBezTo>
                    <a:cubicBezTo>
                      <a:pt x="1820333" y="963083"/>
                      <a:pt x="1703917" y="977900"/>
                      <a:pt x="1498600" y="863600"/>
                    </a:cubicBezTo>
                    <a:cubicBezTo>
                      <a:pt x="1293283" y="749300"/>
                      <a:pt x="895350" y="433917"/>
                      <a:pt x="711200" y="317500"/>
                    </a:cubicBezTo>
                    <a:cubicBezTo>
                      <a:pt x="527050" y="201083"/>
                      <a:pt x="512233" y="218017"/>
                      <a:pt x="393700" y="165100"/>
                    </a:cubicBezTo>
                    <a:cubicBezTo>
                      <a:pt x="275167" y="112183"/>
                      <a:pt x="0" y="0"/>
                      <a:pt x="0" y="0"/>
                    </a:cubicBezTo>
                  </a:path>
                </a:pathLst>
              </a:custGeom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5427133" y="2125133"/>
              <a:ext cx="2345267" cy="846667"/>
            </a:xfrm>
            <a:custGeom>
              <a:avLst/>
              <a:gdLst>
                <a:gd name="connsiteX0" fmla="*/ 0 w 2345267"/>
                <a:gd name="connsiteY0" fmla="*/ 0 h 846667"/>
                <a:gd name="connsiteX1" fmla="*/ 355600 w 2345267"/>
                <a:gd name="connsiteY1" fmla="*/ 110067 h 846667"/>
                <a:gd name="connsiteX2" fmla="*/ 846667 w 2345267"/>
                <a:gd name="connsiteY2" fmla="*/ 270934 h 846667"/>
                <a:gd name="connsiteX3" fmla="*/ 1219200 w 2345267"/>
                <a:gd name="connsiteY3" fmla="*/ 389467 h 846667"/>
                <a:gd name="connsiteX4" fmla="*/ 1016000 w 2345267"/>
                <a:gd name="connsiteY4" fmla="*/ 304800 h 846667"/>
                <a:gd name="connsiteX5" fmla="*/ 1380067 w 2345267"/>
                <a:gd name="connsiteY5" fmla="*/ 406400 h 846667"/>
                <a:gd name="connsiteX6" fmla="*/ 1490134 w 2345267"/>
                <a:gd name="connsiteY6" fmla="*/ 448734 h 846667"/>
                <a:gd name="connsiteX7" fmla="*/ 2345267 w 2345267"/>
                <a:gd name="connsiteY7" fmla="*/ 846667 h 84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5267" h="846667">
                  <a:moveTo>
                    <a:pt x="0" y="0"/>
                  </a:moveTo>
                  <a:lnTo>
                    <a:pt x="355600" y="110067"/>
                  </a:lnTo>
                  <a:lnTo>
                    <a:pt x="846667" y="270934"/>
                  </a:lnTo>
                  <a:lnTo>
                    <a:pt x="1219200" y="389467"/>
                  </a:lnTo>
                  <a:cubicBezTo>
                    <a:pt x="1247422" y="395111"/>
                    <a:pt x="989189" y="301978"/>
                    <a:pt x="1016000" y="304800"/>
                  </a:cubicBezTo>
                  <a:cubicBezTo>
                    <a:pt x="1042811" y="307622"/>
                    <a:pt x="1301045" y="382411"/>
                    <a:pt x="1380067" y="406400"/>
                  </a:cubicBezTo>
                  <a:cubicBezTo>
                    <a:pt x="1459089" y="430389"/>
                    <a:pt x="1490134" y="448734"/>
                    <a:pt x="1490134" y="448734"/>
                  </a:cubicBezTo>
                  <a:lnTo>
                    <a:pt x="2345267" y="846667"/>
                  </a:lnTo>
                </a:path>
              </a:pathLst>
            </a:custGeom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007987" y="394900"/>
            <a:ext cx="5615313" cy="4690997"/>
            <a:chOff x="3007987" y="394900"/>
            <a:chExt cx="5615313" cy="4690997"/>
          </a:xfrm>
        </p:grpSpPr>
        <p:sp>
          <p:nvSpPr>
            <p:cNvPr id="59" name="TextBox 58"/>
            <p:cNvSpPr txBox="1"/>
            <p:nvPr/>
          </p:nvSpPr>
          <p:spPr>
            <a:xfrm>
              <a:off x="5359044" y="394900"/>
              <a:ext cx="356312" cy="52322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Z</a:t>
              </a:r>
              <a:endParaRPr lang="en-US" sz="28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98454" y="2410480"/>
              <a:ext cx="518491" cy="52322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Pz</a:t>
              </a:r>
              <a:endParaRPr lang="en-US" sz="28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07987" y="2801169"/>
              <a:ext cx="571090" cy="52322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Jw</a:t>
              </a:r>
              <a:endParaRPr lang="en-US" sz="28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03989" y="2448580"/>
              <a:ext cx="706093" cy="52322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qzd</a:t>
              </a:r>
              <a:endParaRPr lang="en-US" sz="2800" b="1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960234" y="4562677"/>
              <a:ext cx="812166" cy="52322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qmz</a:t>
              </a:r>
              <a:endParaRPr lang="en-US" sz="2800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40864" y="2599267"/>
              <a:ext cx="382436" cy="523220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X</a:t>
              </a:r>
              <a:endParaRPr lang="en-US" sz="2800" b="1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57457" y="2139834"/>
            <a:ext cx="1834692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91440" lvl="1"/>
            <a:r>
              <a:rPr lang="en-US" sz="2400" dirty="0" smtClean="0"/>
              <a:t>S-facing fold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330700" cy="65762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Warm Spring Canyon</a:t>
            </a:r>
            <a:endParaRPr lang="en-US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63600" y="657621"/>
            <a:ext cx="3606800" cy="4485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Order of events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Top-NE </a:t>
            </a:r>
            <a:r>
              <a:rPr lang="en-US" sz="2800" dirty="0" smtClean="0"/>
              <a:t>compression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smtClean="0"/>
              <a:t>Top-NW extension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err="1" smtClean="0"/>
              <a:t>Jv</a:t>
            </a:r>
            <a:endParaRPr lang="en-US" sz="2800" dirty="0" smtClean="0"/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smtClean="0"/>
              <a:t>S-facing fold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smtClean="0"/>
              <a:t>Intrusion </a:t>
            </a:r>
            <a:r>
              <a:rPr lang="en-US" sz="2800" dirty="0" err="1" smtClean="0"/>
              <a:t>qzd</a:t>
            </a:r>
            <a:r>
              <a:rPr lang="en-US" sz="2800" dirty="0" smtClean="0"/>
              <a:t> &amp; </a:t>
            </a:r>
            <a:r>
              <a:rPr lang="en-US" sz="2800" dirty="0" err="1" smtClean="0"/>
              <a:t>qmz</a:t>
            </a:r>
            <a:endParaRPr lang="en-US" sz="2800" dirty="0" smtClean="0"/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smtClean="0"/>
              <a:t>Sinistral WSCF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smtClean="0"/>
              <a:t>Miocene volcanics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09633" y="977900"/>
            <a:ext cx="4034367" cy="22479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err="1" smtClean="0">
                <a:solidFill>
                  <a:srgbClr val="0000FF"/>
                </a:solidFill>
              </a:rPr>
              <a:t>qzd</a:t>
            </a:r>
            <a:r>
              <a:rPr lang="en-US" sz="2800" dirty="0" smtClean="0">
                <a:solidFill>
                  <a:srgbClr val="0000FF"/>
                </a:solidFill>
              </a:rPr>
              <a:t> = 151.23 ±0.13 Ma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err="1" smtClean="0">
                <a:solidFill>
                  <a:srgbClr val="0000FF"/>
                </a:solidFill>
              </a:rPr>
              <a:t>Jv</a:t>
            </a:r>
            <a:r>
              <a:rPr lang="en-US" sz="2800" dirty="0" smtClean="0">
                <a:solidFill>
                  <a:srgbClr val="0000FF"/>
                </a:solidFill>
              </a:rPr>
              <a:t> = 151.54 ±0.62 Ma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00" dirty="0" err="1" smtClean="0">
                <a:solidFill>
                  <a:srgbClr val="0000FF"/>
                </a:solidFill>
              </a:rPr>
              <a:t>qmz</a:t>
            </a:r>
            <a:r>
              <a:rPr lang="en-US" sz="2800" dirty="0" smtClean="0">
                <a:solidFill>
                  <a:srgbClr val="0000FF"/>
                </a:solidFill>
              </a:rPr>
              <a:t> = 151.21 ±0.074  Ma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2800" dirty="0" smtClean="0">
              <a:solidFill>
                <a:srgbClr val="0000FF"/>
              </a:solidFill>
            </a:endParaRPr>
          </a:p>
          <a:p>
            <a:pPr marL="914400" marR="0" lvl="1" indent="-4572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68"/>
            <a:ext cx="2443692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-Butte Valley</a:t>
            </a:r>
            <a:endParaRPr lang="en-US" sz="3600" dirty="0"/>
          </a:p>
        </p:txBody>
      </p:sp>
      <p:pic>
        <p:nvPicPr>
          <p:cNvPr id="4" name="Picture 1027" descr="cgeolmap.jpg                                                   00000002ZIPPEEDOODA                    B86B6BB2:"/>
          <p:cNvPicPr>
            <a:picLocks noChangeAspect="1" noChangeArrowheads="1"/>
          </p:cNvPicPr>
          <p:nvPr/>
        </p:nvPicPr>
        <p:blipFill>
          <a:blip r:embed="rId3">
            <a:alphaModFix amt="72000"/>
          </a:blip>
          <a:srcRect/>
          <a:stretch>
            <a:fillRect/>
          </a:stretch>
        </p:blipFill>
        <p:spPr bwMode="auto">
          <a:xfrm>
            <a:off x="2616200" y="-37416"/>
            <a:ext cx="6604000" cy="5180916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5003800" y="1126067"/>
            <a:ext cx="3911600" cy="1388533"/>
          </a:xfrm>
          <a:custGeom>
            <a:avLst/>
            <a:gdLst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1181100 w 3911600"/>
              <a:gd name="connsiteY7" fmla="*/ 148435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60370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405735 h 1418435"/>
              <a:gd name="connsiteX1" fmla="*/ 139700 w 3911600"/>
              <a:gd name="connsiteY1" fmla="*/ 923135 h 1418435"/>
              <a:gd name="connsiteX2" fmla="*/ 406400 w 3911600"/>
              <a:gd name="connsiteY2" fmla="*/ 694535 h 1418435"/>
              <a:gd name="connsiteX3" fmla="*/ 444500 w 3911600"/>
              <a:gd name="connsiteY3" fmla="*/ 681835 h 1418435"/>
              <a:gd name="connsiteX4" fmla="*/ 520700 w 3911600"/>
              <a:gd name="connsiteY4" fmla="*/ 631035 h 1418435"/>
              <a:gd name="connsiteX5" fmla="*/ 596900 w 3911600"/>
              <a:gd name="connsiteY5" fmla="*/ 592935 h 1418435"/>
              <a:gd name="connsiteX6" fmla="*/ 609600 w 3911600"/>
              <a:gd name="connsiteY6" fmla="*/ 592935 h 1418435"/>
              <a:gd name="connsiteX7" fmla="*/ 876300 w 3911600"/>
              <a:gd name="connsiteY7" fmla="*/ 322954 h 1418435"/>
              <a:gd name="connsiteX8" fmla="*/ 1219200 w 3911600"/>
              <a:gd name="connsiteY8" fmla="*/ 135735 h 1418435"/>
              <a:gd name="connsiteX9" fmla="*/ 1270000 w 3911600"/>
              <a:gd name="connsiteY9" fmla="*/ 84935 h 1418435"/>
              <a:gd name="connsiteX10" fmla="*/ 1574800 w 3911600"/>
              <a:gd name="connsiteY10" fmla="*/ 46835 h 1418435"/>
              <a:gd name="connsiteX11" fmla="*/ 1676400 w 3911600"/>
              <a:gd name="connsiteY11" fmla="*/ 59535 h 1418435"/>
              <a:gd name="connsiteX12" fmla="*/ 1701800 w 3911600"/>
              <a:gd name="connsiteY12" fmla="*/ 59535 h 1418435"/>
              <a:gd name="connsiteX13" fmla="*/ 2082800 w 3911600"/>
              <a:gd name="connsiteY13" fmla="*/ 224635 h 1418435"/>
              <a:gd name="connsiteX14" fmla="*/ 2120900 w 3911600"/>
              <a:gd name="connsiteY14" fmla="*/ 262735 h 1418435"/>
              <a:gd name="connsiteX15" fmla="*/ 2159000 w 3911600"/>
              <a:gd name="connsiteY15" fmla="*/ 275435 h 1418435"/>
              <a:gd name="connsiteX16" fmla="*/ 2197100 w 3911600"/>
              <a:gd name="connsiteY16" fmla="*/ 300835 h 1418435"/>
              <a:gd name="connsiteX17" fmla="*/ 2324100 w 3911600"/>
              <a:gd name="connsiteY17" fmla="*/ 338935 h 1418435"/>
              <a:gd name="connsiteX18" fmla="*/ 2374900 w 3911600"/>
              <a:gd name="connsiteY18" fmla="*/ 364335 h 1418435"/>
              <a:gd name="connsiteX19" fmla="*/ 3035300 w 3911600"/>
              <a:gd name="connsiteY19" fmla="*/ 707235 h 1418435"/>
              <a:gd name="connsiteX20" fmla="*/ 3556000 w 3911600"/>
              <a:gd name="connsiteY20" fmla="*/ 1240635 h 1418435"/>
              <a:gd name="connsiteX21" fmla="*/ 3911600 w 3911600"/>
              <a:gd name="connsiteY21" fmla="*/ 1418435 h 1418435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609600 w 3911600"/>
              <a:gd name="connsiteY6" fmla="*/ 548229 h 1373729"/>
              <a:gd name="connsiteX7" fmla="*/ 876300 w 3911600"/>
              <a:gd name="connsiteY7" fmla="*/ 278248 h 1373729"/>
              <a:gd name="connsiteX8" fmla="*/ 1219200 w 3911600"/>
              <a:gd name="connsiteY8" fmla="*/ 91029 h 1373729"/>
              <a:gd name="connsiteX9" fmla="*/ 1270000 w 3911600"/>
              <a:gd name="connsiteY9" fmla="*/ 40229 h 1373729"/>
              <a:gd name="connsiteX10" fmla="*/ 1574800 w 3911600"/>
              <a:gd name="connsiteY10" fmla="*/ 2129 h 1373729"/>
              <a:gd name="connsiteX11" fmla="*/ 1676400 w 3911600"/>
              <a:gd name="connsiteY11" fmla="*/ 14829 h 1373729"/>
              <a:gd name="connsiteX12" fmla="*/ 1701800 w 3911600"/>
              <a:gd name="connsiteY12" fmla="*/ 14829 h 1373729"/>
              <a:gd name="connsiteX13" fmla="*/ 2082800 w 3911600"/>
              <a:gd name="connsiteY13" fmla="*/ 179929 h 1373729"/>
              <a:gd name="connsiteX14" fmla="*/ 2120900 w 3911600"/>
              <a:gd name="connsiteY14" fmla="*/ 218029 h 1373729"/>
              <a:gd name="connsiteX15" fmla="*/ 2159000 w 3911600"/>
              <a:gd name="connsiteY15" fmla="*/ 230729 h 1373729"/>
              <a:gd name="connsiteX16" fmla="*/ 2197100 w 3911600"/>
              <a:gd name="connsiteY16" fmla="*/ 256129 h 1373729"/>
              <a:gd name="connsiteX17" fmla="*/ 2324100 w 3911600"/>
              <a:gd name="connsiteY17" fmla="*/ 294229 h 1373729"/>
              <a:gd name="connsiteX18" fmla="*/ 2374900 w 3911600"/>
              <a:gd name="connsiteY18" fmla="*/ 319629 h 1373729"/>
              <a:gd name="connsiteX19" fmla="*/ 3035300 w 3911600"/>
              <a:gd name="connsiteY19" fmla="*/ 662529 h 1373729"/>
              <a:gd name="connsiteX20" fmla="*/ 3556000 w 3911600"/>
              <a:gd name="connsiteY20" fmla="*/ 1195929 h 1373729"/>
              <a:gd name="connsiteX21" fmla="*/ 3911600 w 3911600"/>
              <a:gd name="connsiteY21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596900 w 3911600"/>
              <a:gd name="connsiteY5" fmla="*/ 54822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27000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61029 h 1373729"/>
              <a:gd name="connsiteX1" fmla="*/ 139700 w 3911600"/>
              <a:gd name="connsiteY1" fmla="*/ 878429 h 1373729"/>
              <a:gd name="connsiteX2" fmla="*/ 406400 w 3911600"/>
              <a:gd name="connsiteY2" fmla="*/ 649829 h 1373729"/>
              <a:gd name="connsiteX3" fmla="*/ 444500 w 3911600"/>
              <a:gd name="connsiteY3" fmla="*/ 637129 h 1373729"/>
              <a:gd name="connsiteX4" fmla="*/ 520700 w 3911600"/>
              <a:gd name="connsiteY4" fmla="*/ 586329 h 1373729"/>
              <a:gd name="connsiteX5" fmla="*/ 685800 w 3911600"/>
              <a:gd name="connsiteY5" fmla="*/ 427579 h 1373729"/>
              <a:gd name="connsiteX6" fmla="*/ 876300 w 3911600"/>
              <a:gd name="connsiteY6" fmla="*/ 278248 h 1373729"/>
              <a:gd name="connsiteX7" fmla="*/ 1219200 w 3911600"/>
              <a:gd name="connsiteY7" fmla="*/ 91029 h 1373729"/>
              <a:gd name="connsiteX8" fmla="*/ 1403350 w 3911600"/>
              <a:gd name="connsiteY8" fmla="*/ 40229 h 1373729"/>
              <a:gd name="connsiteX9" fmla="*/ 1574800 w 3911600"/>
              <a:gd name="connsiteY9" fmla="*/ 2129 h 1373729"/>
              <a:gd name="connsiteX10" fmla="*/ 1676400 w 3911600"/>
              <a:gd name="connsiteY10" fmla="*/ 14829 h 1373729"/>
              <a:gd name="connsiteX11" fmla="*/ 1701800 w 3911600"/>
              <a:gd name="connsiteY11" fmla="*/ 14829 h 1373729"/>
              <a:gd name="connsiteX12" fmla="*/ 2082800 w 3911600"/>
              <a:gd name="connsiteY12" fmla="*/ 179929 h 1373729"/>
              <a:gd name="connsiteX13" fmla="*/ 2120900 w 3911600"/>
              <a:gd name="connsiteY13" fmla="*/ 218029 h 1373729"/>
              <a:gd name="connsiteX14" fmla="*/ 2159000 w 3911600"/>
              <a:gd name="connsiteY14" fmla="*/ 230729 h 1373729"/>
              <a:gd name="connsiteX15" fmla="*/ 2197100 w 3911600"/>
              <a:gd name="connsiteY15" fmla="*/ 256129 h 1373729"/>
              <a:gd name="connsiteX16" fmla="*/ 2324100 w 3911600"/>
              <a:gd name="connsiteY16" fmla="*/ 294229 h 1373729"/>
              <a:gd name="connsiteX17" fmla="*/ 2374900 w 3911600"/>
              <a:gd name="connsiteY17" fmla="*/ 319629 h 1373729"/>
              <a:gd name="connsiteX18" fmla="*/ 3035300 w 3911600"/>
              <a:gd name="connsiteY18" fmla="*/ 662529 h 1373729"/>
              <a:gd name="connsiteX19" fmla="*/ 3556000 w 3911600"/>
              <a:gd name="connsiteY19" fmla="*/ 1195929 h 1373729"/>
              <a:gd name="connsiteX20" fmla="*/ 3911600 w 3911600"/>
              <a:gd name="connsiteY20" fmla="*/ 1373729 h 1373729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082800 w 3911600"/>
              <a:gd name="connsiteY11" fmla="*/ 194733 h 1388533"/>
              <a:gd name="connsiteX12" fmla="*/ 2120900 w 3911600"/>
              <a:gd name="connsiteY12" fmla="*/ 232833 h 1388533"/>
              <a:gd name="connsiteX13" fmla="*/ 2159000 w 3911600"/>
              <a:gd name="connsiteY13" fmla="*/ 245533 h 1388533"/>
              <a:gd name="connsiteX14" fmla="*/ 2197100 w 3911600"/>
              <a:gd name="connsiteY14" fmla="*/ 270933 h 1388533"/>
              <a:gd name="connsiteX15" fmla="*/ 2324100 w 3911600"/>
              <a:gd name="connsiteY15" fmla="*/ 309033 h 1388533"/>
              <a:gd name="connsiteX16" fmla="*/ 2374900 w 3911600"/>
              <a:gd name="connsiteY16" fmla="*/ 334433 h 1388533"/>
              <a:gd name="connsiteX17" fmla="*/ 3035300 w 3911600"/>
              <a:gd name="connsiteY17" fmla="*/ 677333 h 1388533"/>
              <a:gd name="connsiteX18" fmla="*/ 3556000 w 3911600"/>
              <a:gd name="connsiteY18" fmla="*/ 1210733 h 1388533"/>
              <a:gd name="connsiteX19" fmla="*/ 3911600 w 3911600"/>
              <a:gd name="connsiteY19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2120900 w 3911600"/>
              <a:gd name="connsiteY11" fmla="*/ 2328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468967 h 1481667"/>
              <a:gd name="connsiteX1" fmla="*/ 139700 w 3911600"/>
              <a:gd name="connsiteY1" fmla="*/ 986367 h 1481667"/>
              <a:gd name="connsiteX2" fmla="*/ 406400 w 3911600"/>
              <a:gd name="connsiteY2" fmla="*/ 757767 h 1481667"/>
              <a:gd name="connsiteX3" fmla="*/ 444500 w 3911600"/>
              <a:gd name="connsiteY3" fmla="*/ 745067 h 1481667"/>
              <a:gd name="connsiteX4" fmla="*/ 520700 w 3911600"/>
              <a:gd name="connsiteY4" fmla="*/ 694267 h 1481667"/>
              <a:gd name="connsiteX5" fmla="*/ 685800 w 3911600"/>
              <a:gd name="connsiteY5" fmla="*/ 535517 h 1481667"/>
              <a:gd name="connsiteX6" fmla="*/ 876300 w 3911600"/>
              <a:gd name="connsiteY6" fmla="*/ 386186 h 1481667"/>
              <a:gd name="connsiteX7" fmla="*/ 1219200 w 3911600"/>
              <a:gd name="connsiteY7" fmla="*/ 198967 h 1481667"/>
              <a:gd name="connsiteX8" fmla="*/ 1403350 w 3911600"/>
              <a:gd name="connsiteY8" fmla="*/ 148167 h 1481667"/>
              <a:gd name="connsiteX9" fmla="*/ 1574800 w 3911600"/>
              <a:gd name="connsiteY9" fmla="*/ 110067 h 1481667"/>
              <a:gd name="connsiteX10" fmla="*/ 1701800 w 3911600"/>
              <a:gd name="connsiteY10" fmla="*/ 122767 h 1481667"/>
              <a:gd name="connsiteX11" fmla="*/ 2120900 w 3911600"/>
              <a:gd name="connsiteY11" fmla="*/ 325967 h 1481667"/>
              <a:gd name="connsiteX12" fmla="*/ 2209800 w 3911600"/>
              <a:gd name="connsiteY12" fmla="*/ 2117 h 1481667"/>
              <a:gd name="connsiteX13" fmla="*/ 2159000 w 3911600"/>
              <a:gd name="connsiteY13" fmla="*/ 338667 h 1481667"/>
              <a:gd name="connsiteX14" fmla="*/ 2197100 w 3911600"/>
              <a:gd name="connsiteY14" fmla="*/ 364067 h 1481667"/>
              <a:gd name="connsiteX15" fmla="*/ 2324100 w 3911600"/>
              <a:gd name="connsiteY15" fmla="*/ 402167 h 1481667"/>
              <a:gd name="connsiteX16" fmla="*/ 2374900 w 3911600"/>
              <a:gd name="connsiteY16" fmla="*/ 427567 h 1481667"/>
              <a:gd name="connsiteX17" fmla="*/ 3035300 w 3911600"/>
              <a:gd name="connsiteY17" fmla="*/ 770467 h 1481667"/>
              <a:gd name="connsiteX18" fmla="*/ 3556000 w 3911600"/>
              <a:gd name="connsiteY18" fmla="*/ 1303867 h 1481667"/>
              <a:gd name="connsiteX19" fmla="*/ 3911600 w 3911600"/>
              <a:gd name="connsiteY19" fmla="*/ 1481667 h 1481667"/>
              <a:gd name="connsiteX0" fmla="*/ 0 w 3911600"/>
              <a:gd name="connsiteY0" fmla="*/ 1492250 h 1504950"/>
              <a:gd name="connsiteX1" fmla="*/ 139700 w 3911600"/>
              <a:gd name="connsiteY1" fmla="*/ 1009650 h 1504950"/>
              <a:gd name="connsiteX2" fmla="*/ 406400 w 3911600"/>
              <a:gd name="connsiteY2" fmla="*/ 781050 h 1504950"/>
              <a:gd name="connsiteX3" fmla="*/ 444500 w 3911600"/>
              <a:gd name="connsiteY3" fmla="*/ 768350 h 1504950"/>
              <a:gd name="connsiteX4" fmla="*/ 520700 w 3911600"/>
              <a:gd name="connsiteY4" fmla="*/ 717550 h 1504950"/>
              <a:gd name="connsiteX5" fmla="*/ 685800 w 3911600"/>
              <a:gd name="connsiteY5" fmla="*/ 558800 h 1504950"/>
              <a:gd name="connsiteX6" fmla="*/ 876300 w 3911600"/>
              <a:gd name="connsiteY6" fmla="*/ 409469 h 1504950"/>
              <a:gd name="connsiteX7" fmla="*/ 1219200 w 3911600"/>
              <a:gd name="connsiteY7" fmla="*/ 222250 h 1504950"/>
              <a:gd name="connsiteX8" fmla="*/ 1403350 w 3911600"/>
              <a:gd name="connsiteY8" fmla="*/ 171450 h 1504950"/>
              <a:gd name="connsiteX9" fmla="*/ 1574800 w 3911600"/>
              <a:gd name="connsiteY9" fmla="*/ 133350 h 1504950"/>
              <a:gd name="connsiteX10" fmla="*/ 1701800 w 3911600"/>
              <a:gd name="connsiteY10" fmla="*/ 146050 h 1504950"/>
              <a:gd name="connsiteX11" fmla="*/ 1949450 w 3911600"/>
              <a:gd name="connsiteY11" fmla="*/ 209550 h 1504950"/>
              <a:gd name="connsiteX12" fmla="*/ 2209800 w 3911600"/>
              <a:gd name="connsiteY12" fmla="*/ 25400 h 1504950"/>
              <a:gd name="connsiteX13" fmla="*/ 2159000 w 3911600"/>
              <a:gd name="connsiteY13" fmla="*/ 361950 h 1504950"/>
              <a:gd name="connsiteX14" fmla="*/ 2197100 w 3911600"/>
              <a:gd name="connsiteY14" fmla="*/ 387350 h 1504950"/>
              <a:gd name="connsiteX15" fmla="*/ 2324100 w 3911600"/>
              <a:gd name="connsiteY15" fmla="*/ 425450 h 1504950"/>
              <a:gd name="connsiteX16" fmla="*/ 2374900 w 3911600"/>
              <a:gd name="connsiteY16" fmla="*/ 450850 h 1504950"/>
              <a:gd name="connsiteX17" fmla="*/ 3035300 w 3911600"/>
              <a:gd name="connsiteY17" fmla="*/ 793750 h 1504950"/>
              <a:gd name="connsiteX18" fmla="*/ 3556000 w 3911600"/>
              <a:gd name="connsiteY18" fmla="*/ 1327150 h 1504950"/>
              <a:gd name="connsiteX19" fmla="*/ 3911600 w 3911600"/>
              <a:gd name="connsiteY19" fmla="*/ 1504950 h 1504950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197100 w 3911600"/>
              <a:gd name="connsiteY13" fmla="*/ 270933 h 1388533"/>
              <a:gd name="connsiteX14" fmla="*/ 2324100 w 3911600"/>
              <a:gd name="connsiteY14" fmla="*/ 309033 h 1388533"/>
              <a:gd name="connsiteX15" fmla="*/ 2374900 w 3911600"/>
              <a:gd name="connsiteY15" fmla="*/ 334433 h 1388533"/>
              <a:gd name="connsiteX16" fmla="*/ 3035300 w 3911600"/>
              <a:gd name="connsiteY16" fmla="*/ 677333 h 1388533"/>
              <a:gd name="connsiteX17" fmla="*/ 3556000 w 3911600"/>
              <a:gd name="connsiteY17" fmla="*/ 1210733 h 1388533"/>
              <a:gd name="connsiteX18" fmla="*/ 3911600 w 3911600"/>
              <a:gd name="connsiteY18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24100 w 3911600"/>
              <a:gd name="connsiteY13" fmla="*/ 309033 h 1388533"/>
              <a:gd name="connsiteX14" fmla="*/ 2374900 w 3911600"/>
              <a:gd name="connsiteY14" fmla="*/ 334433 h 1388533"/>
              <a:gd name="connsiteX15" fmla="*/ 3035300 w 3911600"/>
              <a:gd name="connsiteY15" fmla="*/ 677333 h 1388533"/>
              <a:gd name="connsiteX16" fmla="*/ 3556000 w 3911600"/>
              <a:gd name="connsiteY16" fmla="*/ 1210733 h 1388533"/>
              <a:gd name="connsiteX17" fmla="*/ 3911600 w 3911600"/>
              <a:gd name="connsiteY17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06400 w 3911600"/>
              <a:gd name="connsiteY2" fmla="*/ 664633 h 1388533"/>
              <a:gd name="connsiteX3" fmla="*/ 444500 w 3911600"/>
              <a:gd name="connsiteY3" fmla="*/ 651933 h 1388533"/>
              <a:gd name="connsiteX4" fmla="*/ 520700 w 3911600"/>
              <a:gd name="connsiteY4" fmla="*/ 601133 h 1388533"/>
              <a:gd name="connsiteX5" fmla="*/ 685800 w 3911600"/>
              <a:gd name="connsiteY5" fmla="*/ 442383 h 1388533"/>
              <a:gd name="connsiteX6" fmla="*/ 876300 w 3911600"/>
              <a:gd name="connsiteY6" fmla="*/ 293052 h 1388533"/>
              <a:gd name="connsiteX7" fmla="*/ 1219200 w 3911600"/>
              <a:gd name="connsiteY7" fmla="*/ 105833 h 1388533"/>
              <a:gd name="connsiteX8" fmla="*/ 1403350 w 3911600"/>
              <a:gd name="connsiteY8" fmla="*/ 55033 h 1388533"/>
              <a:gd name="connsiteX9" fmla="*/ 1574800 w 3911600"/>
              <a:gd name="connsiteY9" fmla="*/ 16933 h 1388533"/>
              <a:gd name="connsiteX10" fmla="*/ 1701800 w 3911600"/>
              <a:gd name="connsiteY10" fmla="*/ 29633 h 1388533"/>
              <a:gd name="connsiteX11" fmla="*/ 1949450 w 3911600"/>
              <a:gd name="connsiteY11" fmla="*/ 93133 h 1388533"/>
              <a:gd name="connsiteX12" fmla="*/ 2159000 w 3911600"/>
              <a:gd name="connsiteY12" fmla="*/ 245533 h 1388533"/>
              <a:gd name="connsiteX13" fmla="*/ 2374900 w 3911600"/>
              <a:gd name="connsiteY13" fmla="*/ 334433 h 1388533"/>
              <a:gd name="connsiteX14" fmla="*/ 3035300 w 3911600"/>
              <a:gd name="connsiteY14" fmla="*/ 677333 h 1388533"/>
              <a:gd name="connsiteX15" fmla="*/ 3556000 w 3911600"/>
              <a:gd name="connsiteY15" fmla="*/ 1210733 h 1388533"/>
              <a:gd name="connsiteX16" fmla="*/ 3911600 w 3911600"/>
              <a:gd name="connsiteY16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444500 w 3911600"/>
              <a:gd name="connsiteY2" fmla="*/ 651933 h 1388533"/>
              <a:gd name="connsiteX3" fmla="*/ 520700 w 3911600"/>
              <a:gd name="connsiteY3" fmla="*/ 601133 h 1388533"/>
              <a:gd name="connsiteX4" fmla="*/ 685800 w 3911600"/>
              <a:gd name="connsiteY4" fmla="*/ 442383 h 1388533"/>
              <a:gd name="connsiteX5" fmla="*/ 876300 w 3911600"/>
              <a:gd name="connsiteY5" fmla="*/ 293052 h 1388533"/>
              <a:gd name="connsiteX6" fmla="*/ 1219200 w 3911600"/>
              <a:gd name="connsiteY6" fmla="*/ 105833 h 1388533"/>
              <a:gd name="connsiteX7" fmla="*/ 1403350 w 3911600"/>
              <a:gd name="connsiteY7" fmla="*/ 55033 h 1388533"/>
              <a:gd name="connsiteX8" fmla="*/ 1574800 w 3911600"/>
              <a:gd name="connsiteY8" fmla="*/ 16933 h 1388533"/>
              <a:gd name="connsiteX9" fmla="*/ 1701800 w 3911600"/>
              <a:gd name="connsiteY9" fmla="*/ 29633 h 1388533"/>
              <a:gd name="connsiteX10" fmla="*/ 1949450 w 3911600"/>
              <a:gd name="connsiteY10" fmla="*/ 93133 h 1388533"/>
              <a:gd name="connsiteX11" fmla="*/ 2159000 w 3911600"/>
              <a:gd name="connsiteY11" fmla="*/ 245533 h 1388533"/>
              <a:gd name="connsiteX12" fmla="*/ 2374900 w 3911600"/>
              <a:gd name="connsiteY12" fmla="*/ 334433 h 1388533"/>
              <a:gd name="connsiteX13" fmla="*/ 3035300 w 3911600"/>
              <a:gd name="connsiteY13" fmla="*/ 677333 h 1388533"/>
              <a:gd name="connsiteX14" fmla="*/ 3556000 w 3911600"/>
              <a:gd name="connsiteY14" fmla="*/ 1210733 h 1388533"/>
              <a:gd name="connsiteX15" fmla="*/ 3911600 w 3911600"/>
              <a:gd name="connsiteY15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685800 w 3911600"/>
              <a:gd name="connsiteY3" fmla="*/ 442383 h 1388533"/>
              <a:gd name="connsiteX4" fmla="*/ 876300 w 3911600"/>
              <a:gd name="connsiteY4" fmla="*/ 293052 h 1388533"/>
              <a:gd name="connsiteX5" fmla="*/ 1219200 w 3911600"/>
              <a:gd name="connsiteY5" fmla="*/ 105833 h 1388533"/>
              <a:gd name="connsiteX6" fmla="*/ 1403350 w 3911600"/>
              <a:gd name="connsiteY6" fmla="*/ 55033 h 1388533"/>
              <a:gd name="connsiteX7" fmla="*/ 1574800 w 3911600"/>
              <a:gd name="connsiteY7" fmla="*/ 16933 h 1388533"/>
              <a:gd name="connsiteX8" fmla="*/ 1701800 w 3911600"/>
              <a:gd name="connsiteY8" fmla="*/ 29633 h 1388533"/>
              <a:gd name="connsiteX9" fmla="*/ 1949450 w 3911600"/>
              <a:gd name="connsiteY9" fmla="*/ 93133 h 1388533"/>
              <a:gd name="connsiteX10" fmla="*/ 2159000 w 3911600"/>
              <a:gd name="connsiteY10" fmla="*/ 245533 h 1388533"/>
              <a:gd name="connsiteX11" fmla="*/ 2374900 w 3911600"/>
              <a:gd name="connsiteY11" fmla="*/ 334433 h 1388533"/>
              <a:gd name="connsiteX12" fmla="*/ 3035300 w 3911600"/>
              <a:gd name="connsiteY12" fmla="*/ 677333 h 1388533"/>
              <a:gd name="connsiteX13" fmla="*/ 3556000 w 3911600"/>
              <a:gd name="connsiteY13" fmla="*/ 1210733 h 1388533"/>
              <a:gd name="connsiteX14" fmla="*/ 3911600 w 3911600"/>
              <a:gd name="connsiteY14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219200 w 3911600"/>
              <a:gd name="connsiteY4" fmla="*/ 105833 h 1388533"/>
              <a:gd name="connsiteX5" fmla="*/ 1403350 w 3911600"/>
              <a:gd name="connsiteY5" fmla="*/ 55033 h 1388533"/>
              <a:gd name="connsiteX6" fmla="*/ 1574800 w 3911600"/>
              <a:gd name="connsiteY6" fmla="*/ 16933 h 1388533"/>
              <a:gd name="connsiteX7" fmla="*/ 1701800 w 3911600"/>
              <a:gd name="connsiteY7" fmla="*/ 29633 h 1388533"/>
              <a:gd name="connsiteX8" fmla="*/ 1949450 w 3911600"/>
              <a:gd name="connsiteY8" fmla="*/ 93133 h 1388533"/>
              <a:gd name="connsiteX9" fmla="*/ 2159000 w 3911600"/>
              <a:gd name="connsiteY9" fmla="*/ 245533 h 1388533"/>
              <a:gd name="connsiteX10" fmla="*/ 2374900 w 3911600"/>
              <a:gd name="connsiteY10" fmla="*/ 334433 h 1388533"/>
              <a:gd name="connsiteX11" fmla="*/ 3035300 w 3911600"/>
              <a:gd name="connsiteY11" fmla="*/ 677333 h 1388533"/>
              <a:gd name="connsiteX12" fmla="*/ 3556000 w 3911600"/>
              <a:gd name="connsiteY12" fmla="*/ 1210733 h 1388533"/>
              <a:gd name="connsiteX13" fmla="*/ 3911600 w 3911600"/>
              <a:gd name="connsiteY13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1590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  <a:gd name="connsiteX0" fmla="*/ 0 w 3911600"/>
              <a:gd name="connsiteY0" fmla="*/ 1375833 h 1388533"/>
              <a:gd name="connsiteX1" fmla="*/ 139700 w 3911600"/>
              <a:gd name="connsiteY1" fmla="*/ 893233 h 1388533"/>
              <a:gd name="connsiteX2" fmla="*/ 520700 w 3911600"/>
              <a:gd name="connsiteY2" fmla="*/ 601133 h 1388533"/>
              <a:gd name="connsiteX3" fmla="*/ 876300 w 3911600"/>
              <a:gd name="connsiteY3" fmla="*/ 293052 h 1388533"/>
              <a:gd name="connsiteX4" fmla="*/ 1403350 w 3911600"/>
              <a:gd name="connsiteY4" fmla="*/ 55033 h 1388533"/>
              <a:gd name="connsiteX5" fmla="*/ 1574800 w 3911600"/>
              <a:gd name="connsiteY5" fmla="*/ 16933 h 1388533"/>
              <a:gd name="connsiteX6" fmla="*/ 1701800 w 3911600"/>
              <a:gd name="connsiteY6" fmla="*/ 29633 h 1388533"/>
              <a:gd name="connsiteX7" fmla="*/ 1949450 w 3911600"/>
              <a:gd name="connsiteY7" fmla="*/ 93133 h 1388533"/>
              <a:gd name="connsiteX8" fmla="*/ 2247900 w 3911600"/>
              <a:gd name="connsiteY8" fmla="*/ 245533 h 1388533"/>
              <a:gd name="connsiteX9" fmla="*/ 2374900 w 3911600"/>
              <a:gd name="connsiteY9" fmla="*/ 334433 h 1388533"/>
              <a:gd name="connsiteX10" fmla="*/ 3035300 w 3911600"/>
              <a:gd name="connsiteY10" fmla="*/ 677333 h 1388533"/>
              <a:gd name="connsiteX11" fmla="*/ 3556000 w 3911600"/>
              <a:gd name="connsiteY11" fmla="*/ 1210733 h 1388533"/>
              <a:gd name="connsiteX12" fmla="*/ 3911600 w 3911600"/>
              <a:gd name="connsiteY1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1600" h="1388533">
                <a:moveTo>
                  <a:pt x="0" y="1375833"/>
                </a:moveTo>
                <a:cubicBezTo>
                  <a:pt x="46567" y="1214966"/>
                  <a:pt x="52917" y="1022350"/>
                  <a:pt x="139700" y="893233"/>
                </a:cubicBezTo>
                <a:cubicBezTo>
                  <a:pt x="226483" y="764116"/>
                  <a:pt x="429683" y="676275"/>
                  <a:pt x="520700" y="601133"/>
                </a:cubicBezTo>
                <a:cubicBezTo>
                  <a:pt x="643467" y="501103"/>
                  <a:pt x="759883" y="375602"/>
                  <a:pt x="876300" y="293052"/>
                </a:cubicBezTo>
                <a:cubicBezTo>
                  <a:pt x="992717" y="210502"/>
                  <a:pt x="1286933" y="101053"/>
                  <a:pt x="1403350" y="55033"/>
                </a:cubicBezTo>
                <a:cubicBezTo>
                  <a:pt x="1504950" y="42333"/>
                  <a:pt x="1472609" y="23320"/>
                  <a:pt x="1574800" y="16933"/>
                </a:cubicBezTo>
                <a:cubicBezTo>
                  <a:pt x="1624542" y="12700"/>
                  <a:pt x="1617133" y="0"/>
                  <a:pt x="1701800" y="29633"/>
                </a:cubicBezTo>
                <a:cubicBezTo>
                  <a:pt x="1792817" y="65616"/>
                  <a:pt x="1858433" y="57150"/>
                  <a:pt x="1949450" y="93133"/>
                </a:cubicBezTo>
                <a:cubicBezTo>
                  <a:pt x="2040467" y="129116"/>
                  <a:pt x="2176992" y="205316"/>
                  <a:pt x="2247900" y="245533"/>
                </a:cubicBezTo>
                <a:cubicBezTo>
                  <a:pt x="2318808" y="285750"/>
                  <a:pt x="2243667" y="262466"/>
                  <a:pt x="2374900" y="334433"/>
                </a:cubicBezTo>
                <a:cubicBezTo>
                  <a:pt x="2506133" y="406400"/>
                  <a:pt x="2838450" y="531283"/>
                  <a:pt x="3035300" y="677333"/>
                </a:cubicBezTo>
                <a:cubicBezTo>
                  <a:pt x="3232150" y="823383"/>
                  <a:pt x="3409950" y="1092200"/>
                  <a:pt x="3556000" y="1210733"/>
                </a:cubicBezTo>
                <a:lnTo>
                  <a:pt x="3911600" y="1388533"/>
                </a:lnTo>
              </a:path>
            </a:pathLst>
          </a:custGeom>
          <a:ln w="38100" cap="flat" cmpd="sng" algn="ctr">
            <a:solidFill>
              <a:srgbClr val="FF0000">
                <a:alpha val="48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127500" y="4051300"/>
            <a:ext cx="304800" cy="1003300"/>
          </a:xfrm>
          <a:custGeom>
            <a:avLst/>
            <a:gdLst>
              <a:gd name="connsiteX0" fmla="*/ 25400 w 304800"/>
              <a:gd name="connsiteY0" fmla="*/ 1003300 h 1003300"/>
              <a:gd name="connsiteX1" fmla="*/ 12700 w 304800"/>
              <a:gd name="connsiteY1" fmla="*/ 901700 h 1003300"/>
              <a:gd name="connsiteX2" fmla="*/ 0 w 304800"/>
              <a:gd name="connsiteY2" fmla="*/ 584200 h 1003300"/>
              <a:gd name="connsiteX3" fmla="*/ 25400 w 304800"/>
              <a:gd name="connsiteY3" fmla="*/ 469900 h 1003300"/>
              <a:gd name="connsiteX4" fmla="*/ 139700 w 304800"/>
              <a:gd name="connsiteY4" fmla="*/ 279400 h 1003300"/>
              <a:gd name="connsiteX5" fmla="*/ 215900 w 304800"/>
              <a:gd name="connsiteY5" fmla="*/ 177800 h 1003300"/>
              <a:gd name="connsiteX6" fmla="*/ 304800 w 304800"/>
              <a:gd name="connsiteY6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1003300">
                <a:moveTo>
                  <a:pt x="25400" y="1003300"/>
                </a:moveTo>
                <a:lnTo>
                  <a:pt x="12700" y="901700"/>
                </a:lnTo>
                <a:lnTo>
                  <a:pt x="0" y="584200"/>
                </a:lnTo>
                <a:lnTo>
                  <a:pt x="25400" y="469900"/>
                </a:lnTo>
                <a:lnTo>
                  <a:pt x="139700" y="279400"/>
                </a:lnTo>
                <a:lnTo>
                  <a:pt x="215900" y="177800"/>
                </a:lnTo>
                <a:lnTo>
                  <a:pt x="304800" y="0"/>
                </a:ln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4419600" y="2514600"/>
            <a:ext cx="635000" cy="1562100"/>
            <a:chOff x="4419600" y="2514600"/>
            <a:chExt cx="635000" cy="1562100"/>
          </a:xfrm>
        </p:grpSpPr>
        <p:sp>
          <p:nvSpPr>
            <p:cNvPr id="7" name="Freeform 6"/>
            <p:cNvSpPr/>
            <p:nvPr/>
          </p:nvSpPr>
          <p:spPr>
            <a:xfrm>
              <a:off x="4419600" y="2514600"/>
              <a:ext cx="571500" cy="1511300"/>
            </a:xfrm>
            <a:custGeom>
              <a:avLst/>
              <a:gdLst>
                <a:gd name="connsiteX0" fmla="*/ 0 w 571500"/>
                <a:gd name="connsiteY0" fmla="*/ 1511300 h 1511300"/>
                <a:gd name="connsiteX1" fmla="*/ 571500 w 571500"/>
                <a:gd name="connsiteY1" fmla="*/ 0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511300">
                  <a:moveTo>
                    <a:pt x="0" y="15113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483100" y="2870200"/>
              <a:ext cx="571500" cy="1206500"/>
            </a:xfrm>
            <a:custGeom>
              <a:avLst/>
              <a:gdLst>
                <a:gd name="connsiteX0" fmla="*/ 0 w 571500"/>
                <a:gd name="connsiteY0" fmla="*/ 1206500 h 1206500"/>
                <a:gd name="connsiteX1" fmla="*/ 571500 w 571500"/>
                <a:gd name="connsiteY1" fmla="*/ 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0" h="1206500">
                  <a:moveTo>
                    <a:pt x="0" y="1206500"/>
                  </a:moveTo>
                  <a:lnTo>
                    <a:pt x="571500" y="0"/>
                  </a:lnTo>
                </a:path>
              </a:pathLst>
            </a:custGeom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6578600" y="1130300"/>
            <a:ext cx="2311400" cy="1320800"/>
          </a:xfrm>
          <a:custGeom>
            <a:avLst/>
            <a:gdLst>
              <a:gd name="connsiteX0" fmla="*/ 0 w 2311400"/>
              <a:gd name="connsiteY0" fmla="*/ 0 h 1320800"/>
              <a:gd name="connsiteX1" fmla="*/ 469900 w 2311400"/>
              <a:gd name="connsiteY1" fmla="*/ 152400 h 1320800"/>
              <a:gd name="connsiteX2" fmla="*/ 584200 w 2311400"/>
              <a:gd name="connsiteY2" fmla="*/ 304800 h 1320800"/>
              <a:gd name="connsiteX3" fmla="*/ 838200 w 2311400"/>
              <a:gd name="connsiteY3" fmla="*/ 419100 h 1320800"/>
              <a:gd name="connsiteX4" fmla="*/ 1295400 w 2311400"/>
              <a:gd name="connsiteY4" fmla="*/ 584200 h 1320800"/>
              <a:gd name="connsiteX5" fmla="*/ 1651000 w 2311400"/>
              <a:gd name="connsiteY5" fmla="*/ 863600 h 1320800"/>
              <a:gd name="connsiteX6" fmla="*/ 1930400 w 2311400"/>
              <a:gd name="connsiteY6" fmla="*/ 1130300 h 1320800"/>
              <a:gd name="connsiteX7" fmla="*/ 2032000 w 2311400"/>
              <a:gd name="connsiteY7" fmla="*/ 1181100 h 1320800"/>
              <a:gd name="connsiteX8" fmla="*/ 2311400 w 2311400"/>
              <a:gd name="connsiteY8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1400" h="1320800">
                <a:moveTo>
                  <a:pt x="0" y="0"/>
                </a:moveTo>
                <a:lnTo>
                  <a:pt x="469900" y="152400"/>
                </a:lnTo>
                <a:lnTo>
                  <a:pt x="584200" y="304800"/>
                </a:lnTo>
                <a:lnTo>
                  <a:pt x="838200" y="419100"/>
                </a:lnTo>
                <a:lnTo>
                  <a:pt x="1295400" y="584200"/>
                </a:lnTo>
                <a:lnTo>
                  <a:pt x="1651000" y="863600"/>
                </a:lnTo>
                <a:lnTo>
                  <a:pt x="1930400" y="1130300"/>
                </a:lnTo>
                <a:lnTo>
                  <a:pt x="2032000" y="1181100"/>
                </a:lnTo>
                <a:lnTo>
                  <a:pt x="2311400" y="1320800"/>
                </a:lnTo>
              </a:path>
            </a:pathLst>
          </a:custGeom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573992" y="2035176"/>
            <a:ext cx="1366308" cy="2225675"/>
            <a:chOff x="3573992" y="2035176"/>
            <a:chExt cx="1366308" cy="2225675"/>
          </a:xfrm>
        </p:grpSpPr>
        <p:sp>
          <p:nvSpPr>
            <p:cNvPr id="15" name="Freeform 14"/>
            <p:cNvSpPr/>
            <p:nvPr/>
          </p:nvSpPr>
          <p:spPr>
            <a:xfrm>
              <a:off x="3625329" y="2152651"/>
              <a:ext cx="1314971" cy="2108200"/>
            </a:xfrm>
            <a:custGeom>
              <a:avLst/>
              <a:gdLst>
                <a:gd name="connsiteX0" fmla="*/ 896408 w 1245658"/>
                <a:gd name="connsiteY0" fmla="*/ 1997075 h 1997075"/>
                <a:gd name="connsiteX1" fmla="*/ 490008 w 1245658"/>
                <a:gd name="connsiteY1" fmla="*/ 1743075 h 1997075"/>
                <a:gd name="connsiteX2" fmla="*/ 490008 w 1245658"/>
                <a:gd name="connsiteY2" fmla="*/ 1743075 h 1997075"/>
                <a:gd name="connsiteX3" fmla="*/ 89958 w 1245658"/>
                <a:gd name="connsiteY3" fmla="*/ 1254125 h 1997075"/>
                <a:gd name="connsiteX4" fmla="*/ 32808 w 1245658"/>
                <a:gd name="connsiteY4" fmla="*/ 828675 h 1997075"/>
                <a:gd name="connsiteX5" fmla="*/ 286808 w 1245658"/>
                <a:gd name="connsiteY5" fmla="*/ 238125 h 1997075"/>
                <a:gd name="connsiteX6" fmla="*/ 782108 w 1245658"/>
                <a:gd name="connsiteY6" fmla="*/ 34925 h 1997075"/>
                <a:gd name="connsiteX7" fmla="*/ 1245658 w 1245658"/>
                <a:gd name="connsiteY7" fmla="*/ 28575 h 199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5658" h="1997075">
                  <a:moveTo>
                    <a:pt x="896408" y="1997075"/>
                  </a:moveTo>
                  <a:lnTo>
                    <a:pt x="490008" y="1743075"/>
                  </a:lnTo>
                  <a:lnTo>
                    <a:pt x="490008" y="1743075"/>
                  </a:lnTo>
                  <a:cubicBezTo>
                    <a:pt x="423333" y="1661583"/>
                    <a:pt x="166158" y="1406525"/>
                    <a:pt x="89958" y="1254125"/>
                  </a:cubicBezTo>
                  <a:cubicBezTo>
                    <a:pt x="13758" y="1101725"/>
                    <a:pt x="0" y="998008"/>
                    <a:pt x="32808" y="828675"/>
                  </a:cubicBezTo>
                  <a:cubicBezTo>
                    <a:pt x="65616" y="659342"/>
                    <a:pt x="161925" y="370417"/>
                    <a:pt x="286808" y="238125"/>
                  </a:cubicBezTo>
                  <a:cubicBezTo>
                    <a:pt x="411691" y="105833"/>
                    <a:pt x="622300" y="69850"/>
                    <a:pt x="782108" y="34925"/>
                  </a:cubicBezTo>
                  <a:cubicBezTo>
                    <a:pt x="941916" y="0"/>
                    <a:pt x="1245658" y="28575"/>
                    <a:pt x="1245658" y="28575"/>
                  </a:cubicBezTo>
                </a:path>
              </a:pathLst>
            </a:cu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H="1">
              <a:off x="4467225" y="2171701"/>
              <a:ext cx="298450" cy="2540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H="1">
              <a:off x="3905250" y="2285999"/>
              <a:ext cx="196850" cy="1968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73992" y="3028950"/>
              <a:ext cx="236008" cy="76199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867150" y="3676650"/>
              <a:ext cx="196850" cy="1460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4432300" y="4102100"/>
              <a:ext cx="209550" cy="107950"/>
            </a:xfrm>
            <a:prstGeom prst="straightConnector1">
              <a:avLst/>
            </a:prstGeom>
            <a:ln w="444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reeform 29"/>
          <p:cNvSpPr/>
          <p:nvPr/>
        </p:nvSpPr>
        <p:spPr>
          <a:xfrm>
            <a:off x="6597650" y="1035050"/>
            <a:ext cx="1149350" cy="565150"/>
          </a:xfrm>
          <a:custGeom>
            <a:avLst/>
            <a:gdLst>
              <a:gd name="connsiteX0" fmla="*/ 0 w 1149350"/>
              <a:gd name="connsiteY0" fmla="*/ 0 h 565150"/>
              <a:gd name="connsiteX1" fmla="*/ 330200 w 1149350"/>
              <a:gd name="connsiteY1" fmla="*/ 82550 h 565150"/>
              <a:gd name="connsiteX2" fmla="*/ 622300 w 1149350"/>
              <a:gd name="connsiteY2" fmla="*/ 241300 h 565150"/>
              <a:gd name="connsiteX3" fmla="*/ 863600 w 1149350"/>
              <a:gd name="connsiteY3" fmla="*/ 400050 h 565150"/>
              <a:gd name="connsiteX4" fmla="*/ 1149350 w 1149350"/>
              <a:gd name="connsiteY4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350" h="565150">
                <a:moveTo>
                  <a:pt x="0" y="0"/>
                </a:moveTo>
                <a:cubicBezTo>
                  <a:pt x="113241" y="21166"/>
                  <a:pt x="226483" y="42333"/>
                  <a:pt x="330200" y="82550"/>
                </a:cubicBezTo>
                <a:cubicBezTo>
                  <a:pt x="433917" y="122767"/>
                  <a:pt x="533400" y="188383"/>
                  <a:pt x="622300" y="241300"/>
                </a:cubicBezTo>
                <a:cubicBezTo>
                  <a:pt x="711200" y="294217"/>
                  <a:pt x="775758" y="346075"/>
                  <a:pt x="863600" y="400050"/>
                </a:cubicBezTo>
                <a:cubicBezTo>
                  <a:pt x="951442" y="454025"/>
                  <a:pt x="1149350" y="565150"/>
                  <a:pt x="1149350" y="565150"/>
                </a:cubicBezTo>
              </a:path>
            </a:pathLst>
          </a:custGeom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143751" y="1247775"/>
            <a:ext cx="228599" cy="133350"/>
          </a:xfrm>
          <a:prstGeom prst="straightConnector1">
            <a:avLst/>
          </a:prstGeom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7800" y="1752541"/>
            <a:ext cx="1649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-BVF cuts </a:t>
            </a:r>
            <a:r>
              <a:rPr lang="en-US" sz="2000" dirty="0" err="1" smtClean="0"/>
              <a:t>qmz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77800" y="2445087"/>
            <a:ext cx="1993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-Steep limb fold along </a:t>
            </a:r>
            <a:r>
              <a:rPr lang="en-US" sz="2000" dirty="0" err="1" smtClean="0"/>
              <a:t>qmz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692900" y="3271440"/>
            <a:ext cx="2451100" cy="184665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00" dirty="0" err="1" smtClean="0"/>
              <a:t>Mz</a:t>
            </a:r>
            <a:r>
              <a:rPr lang="en-US" sz="1900" dirty="0" smtClean="0"/>
              <a:t> plutonic</a:t>
            </a:r>
          </a:p>
          <a:p>
            <a:r>
              <a:rPr lang="en-US" sz="1900" dirty="0" smtClean="0"/>
              <a:t>J volcanic</a:t>
            </a:r>
          </a:p>
          <a:p>
            <a:r>
              <a:rPr lang="en-US" sz="1900" dirty="0" err="1" smtClean="0"/>
              <a:t>Pz</a:t>
            </a:r>
            <a:r>
              <a:rPr lang="en-US" sz="1900" dirty="0" smtClean="0"/>
              <a:t> + </a:t>
            </a:r>
            <a:r>
              <a:rPr lang="en-US" sz="1900" dirty="0" err="1" smtClean="0"/>
              <a:t>Tr</a:t>
            </a:r>
            <a:r>
              <a:rPr lang="en-US" sz="1900" dirty="0" smtClean="0"/>
              <a:t> sedimentary</a:t>
            </a:r>
          </a:p>
          <a:p>
            <a:r>
              <a:rPr lang="en-US" sz="1900" dirty="0" smtClean="0"/>
              <a:t>Zn, </a:t>
            </a:r>
            <a:r>
              <a:rPr lang="en-US" sz="1900" dirty="0" err="1" smtClean="0"/>
              <a:t>Zj</a:t>
            </a:r>
            <a:r>
              <a:rPr lang="en-US" sz="1900" dirty="0" smtClean="0"/>
              <a:t>, &amp; Zs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err="1" smtClean="0"/>
              <a:t>Yc</a:t>
            </a:r>
            <a:r>
              <a:rPr lang="en-US" sz="1900" dirty="0" smtClean="0"/>
              <a:t> + </a:t>
            </a:r>
            <a:r>
              <a:rPr lang="en-US" sz="1900" dirty="0" err="1" smtClean="0"/>
              <a:t>Zk</a:t>
            </a:r>
            <a:r>
              <a:rPr lang="en-US" sz="1900" dirty="0" smtClean="0"/>
              <a:t> </a:t>
            </a:r>
            <a:r>
              <a:rPr lang="en-US" sz="1900" dirty="0" err="1" smtClean="0"/>
              <a:t>metased</a:t>
            </a:r>
            <a:endParaRPr lang="en-US" sz="1900" dirty="0" smtClean="0"/>
          </a:p>
          <a:p>
            <a:r>
              <a:rPr lang="en-US" sz="1900" dirty="0" smtClean="0"/>
              <a:t>XY basement</a:t>
            </a:r>
            <a:endParaRPr lang="en-US" sz="1900" dirty="0"/>
          </a:p>
        </p:txBody>
      </p:sp>
      <p:sp>
        <p:nvSpPr>
          <p:cNvPr id="43" name="Freeform 42"/>
          <p:cNvSpPr/>
          <p:nvPr/>
        </p:nvSpPr>
        <p:spPr>
          <a:xfrm>
            <a:off x="2867377" y="-204611"/>
            <a:ext cx="915812" cy="2593622"/>
          </a:xfrm>
          <a:custGeom>
            <a:avLst/>
            <a:gdLst>
              <a:gd name="connsiteX0" fmla="*/ 282223 w 915812"/>
              <a:gd name="connsiteY0" fmla="*/ 2592211 h 2593622"/>
              <a:gd name="connsiteX1" fmla="*/ 400756 w 915812"/>
              <a:gd name="connsiteY1" fmla="*/ 2405944 h 2593622"/>
              <a:gd name="connsiteX2" fmla="*/ 434623 w 915812"/>
              <a:gd name="connsiteY2" fmla="*/ 2278944 h 2593622"/>
              <a:gd name="connsiteX3" fmla="*/ 527756 w 915812"/>
              <a:gd name="connsiteY3" fmla="*/ 2245078 h 2593622"/>
              <a:gd name="connsiteX4" fmla="*/ 688623 w 915812"/>
              <a:gd name="connsiteY4" fmla="*/ 1914878 h 2593622"/>
              <a:gd name="connsiteX5" fmla="*/ 764823 w 915812"/>
              <a:gd name="connsiteY5" fmla="*/ 1754011 h 2593622"/>
              <a:gd name="connsiteX6" fmla="*/ 798690 w 915812"/>
              <a:gd name="connsiteY6" fmla="*/ 1627011 h 2593622"/>
              <a:gd name="connsiteX7" fmla="*/ 815623 w 915812"/>
              <a:gd name="connsiteY7" fmla="*/ 1567744 h 2593622"/>
              <a:gd name="connsiteX8" fmla="*/ 807156 w 915812"/>
              <a:gd name="connsiteY8" fmla="*/ 1432278 h 2593622"/>
              <a:gd name="connsiteX9" fmla="*/ 722490 w 915812"/>
              <a:gd name="connsiteY9" fmla="*/ 1254478 h 2593622"/>
              <a:gd name="connsiteX10" fmla="*/ 790223 w 915812"/>
              <a:gd name="connsiteY10" fmla="*/ 1220611 h 2593622"/>
              <a:gd name="connsiteX11" fmla="*/ 832556 w 915812"/>
              <a:gd name="connsiteY11" fmla="*/ 1161344 h 2593622"/>
              <a:gd name="connsiteX12" fmla="*/ 883356 w 915812"/>
              <a:gd name="connsiteY12" fmla="*/ 1034344 h 2593622"/>
              <a:gd name="connsiteX13" fmla="*/ 908756 w 915812"/>
              <a:gd name="connsiteY13" fmla="*/ 966611 h 2593622"/>
              <a:gd name="connsiteX14" fmla="*/ 891823 w 915812"/>
              <a:gd name="connsiteY14" fmla="*/ 907344 h 2593622"/>
              <a:gd name="connsiteX15" fmla="*/ 764823 w 915812"/>
              <a:gd name="connsiteY15" fmla="*/ 797278 h 2593622"/>
              <a:gd name="connsiteX16" fmla="*/ 714023 w 915812"/>
              <a:gd name="connsiteY16" fmla="*/ 729544 h 2593622"/>
              <a:gd name="connsiteX17" fmla="*/ 629356 w 915812"/>
              <a:gd name="connsiteY17" fmla="*/ 729544 h 2593622"/>
              <a:gd name="connsiteX18" fmla="*/ 595490 w 915812"/>
              <a:gd name="connsiteY18" fmla="*/ 805744 h 2593622"/>
              <a:gd name="connsiteX19" fmla="*/ 476956 w 915812"/>
              <a:gd name="connsiteY19" fmla="*/ 704144 h 2593622"/>
              <a:gd name="connsiteX20" fmla="*/ 451556 w 915812"/>
              <a:gd name="connsiteY20" fmla="*/ 644878 h 2593622"/>
              <a:gd name="connsiteX21" fmla="*/ 493890 w 915812"/>
              <a:gd name="connsiteY21" fmla="*/ 467078 h 2593622"/>
              <a:gd name="connsiteX22" fmla="*/ 502356 w 915812"/>
              <a:gd name="connsiteY22" fmla="*/ 390878 h 2593622"/>
              <a:gd name="connsiteX23" fmla="*/ 476956 w 915812"/>
              <a:gd name="connsiteY23" fmla="*/ 196144 h 2593622"/>
              <a:gd name="connsiteX24" fmla="*/ 476956 w 915812"/>
              <a:gd name="connsiteY24" fmla="*/ 18344 h 2593622"/>
              <a:gd name="connsiteX25" fmla="*/ 375356 w 915812"/>
              <a:gd name="connsiteY25" fmla="*/ 86078 h 2593622"/>
              <a:gd name="connsiteX26" fmla="*/ 400756 w 915812"/>
              <a:gd name="connsiteY26" fmla="*/ 272344 h 2593622"/>
              <a:gd name="connsiteX27" fmla="*/ 400756 w 915812"/>
              <a:gd name="connsiteY27" fmla="*/ 492478 h 2593622"/>
              <a:gd name="connsiteX28" fmla="*/ 214490 w 915812"/>
              <a:gd name="connsiteY28" fmla="*/ 484011 h 2593622"/>
              <a:gd name="connsiteX29" fmla="*/ 112890 w 915812"/>
              <a:gd name="connsiteY29" fmla="*/ 560211 h 2593622"/>
              <a:gd name="connsiteX30" fmla="*/ 180623 w 915812"/>
              <a:gd name="connsiteY30" fmla="*/ 653344 h 2593622"/>
              <a:gd name="connsiteX31" fmla="*/ 248356 w 915812"/>
              <a:gd name="connsiteY31" fmla="*/ 695678 h 2593622"/>
              <a:gd name="connsiteX32" fmla="*/ 121356 w 915812"/>
              <a:gd name="connsiteY32" fmla="*/ 738011 h 2593622"/>
              <a:gd name="connsiteX33" fmla="*/ 53623 w 915812"/>
              <a:gd name="connsiteY33" fmla="*/ 797278 h 2593622"/>
              <a:gd name="connsiteX34" fmla="*/ 79023 w 915812"/>
              <a:gd name="connsiteY34" fmla="*/ 949678 h 2593622"/>
              <a:gd name="connsiteX35" fmla="*/ 155223 w 915812"/>
              <a:gd name="connsiteY35" fmla="*/ 1051278 h 2593622"/>
              <a:gd name="connsiteX36" fmla="*/ 121356 w 915812"/>
              <a:gd name="connsiteY36" fmla="*/ 1110544 h 2593622"/>
              <a:gd name="connsiteX37" fmla="*/ 104423 w 915812"/>
              <a:gd name="connsiteY37" fmla="*/ 1161344 h 2593622"/>
              <a:gd name="connsiteX38" fmla="*/ 138290 w 915812"/>
              <a:gd name="connsiteY38" fmla="*/ 1288344 h 2593622"/>
              <a:gd name="connsiteX39" fmla="*/ 19756 w 915812"/>
              <a:gd name="connsiteY39" fmla="*/ 1398411 h 2593622"/>
              <a:gd name="connsiteX40" fmla="*/ 19756 w 915812"/>
              <a:gd name="connsiteY40" fmla="*/ 1542344 h 2593622"/>
              <a:gd name="connsiteX41" fmla="*/ 121356 w 915812"/>
              <a:gd name="connsiteY41" fmla="*/ 1728611 h 2593622"/>
              <a:gd name="connsiteX42" fmla="*/ 197556 w 915812"/>
              <a:gd name="connsiteY42" fmla="*/ 1940278 h 2593622"/>
              <a:gd name="connsiteX43" fmla="*/ 197556 w 915812"/>
              <a:gd name="connsiteY43" fmla="*/ 2101144 h 2593622"/>
              <a:gd name="connsiteX44" fmla="*/ 180623 w 915812"/>
              <a:gd name="connsiteY44" fmla="*/ 2194278 h 2593622"/>
              <a:gd name="connsiteX45" fmla="*/ 239890 w 915812"/>
              <a:gd name="connsiteY45" fmla="*/ 2397478 h 2593622"/>
              <a:gd name="connsiteX46" fmla="*/ 282223 w 915812"/>
              <a:gd name="connsiteY46" fmla="*/ 2592211 h 259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5812" h="2593622">
                <a:moveTo>
                  <a:pt x="282223" y="2592211"/>
                </a:moveTo>
                <a:cubicBezTo>
                  <a:pt x="309034" y="2593622"/>
                  <a:pt x="375356" y="2458155"/>
                  <a:pt x="400756" y="2405944"/>
                </a:cubicBezTo>
                <a:cubicBezTo>
                  <a:pt x="426156" y="2353733"/>
                  <a:pt x="413456" y="2305755"/>
                  <a:pt x="434623" y="2278944"/>
                </a:cubicBezTo>
                <a:cubicBezTo>
                  <a:pt x="455790" y="2252133"/>
                  <a:pt x="485423" y="2305756"/>
                  <a:pt x="527756" y="2245078"/>
                </a:cubicBezTo>
                <a:cubicBezTo>
                  <a:pt x="570089" y="2184400"/>
                  <a:pt x="649112" y="1996722"/>
                  <a:pt x="688623" y="1914878"/>
                </a:cubicBezTo>
                <a:cubicBezTo>
                  <a:pt x="728134" y="1833034"/>
                  <a:pt x="746479" y="1801989"/>
                  <a:pt x="764823" y="1754011"/>
                </a:cubicBezTo>
                <a:cubicBezTo>
                  <a:pt x="783167" y="1706033"/>
                  <a:pt x="790223" y="1658055"/>
                  <a:pt x="798690" y="1627011"/>
                </a:cubicBezTo>
                <a:cubicBezTo>
                  <a:pt x="807157" y="1595967"/>
                  <a:pt x="814212" y="1600199"/>
                  <a:pt x="815623" y="1567744"/>
                </a:cubicBezTo>
                <a:cubicBezTo>
                  <a:pt x="817034" y="1535289"/>
                  <a:pt x="822678" y="1484489"/>
                  <a:pt x="807156" y="1432278"/>
                </a:cubicBezTo>
                <a:cubicBezTo>
                  <a:pt x="791634" y="1380067"/>
                  <a:pt x="725312" y="1289756"/>
                  <a:pt x="722490" y="1254478"/>
                </a:cubicBezTo>
                <a:cubicBezTo>
                  <a:pt x="719668" y="1219200"/>
                  <a:pt x="771879" y="1236133"/>
                  <a:pt x="790223" y="1220611"/>
                </a:cubicBezTo>
                <a:cubicBezTo>
                  <a:pt x="808567" y="1205089"/>
                  <a:pt x="817034" y="1192388"/>
                  <a:pt x="832556" y="1161344"/>
                </a:cubicBezTo>
                <a:cubicBezTo>
                  <a:pt x="848078" y="1130300"/>
                  <a:pt x="870656" y="1066800"/>
                  <a:pt x="883356" y="1034344"/>
                </a:cubicBezTo>
                <a:cubicBezTo>
                  <a:pt x="896056" y="1001889"/>
                  <a:pt x="907345" y="987778"/>
                  <a:pt x="908756" y="966611"/>
                </a:cubicBezTo>
                <a:cubicBezTo>
                  <a:pt x="910167" y="945444"/>
                  <a:pt x="915812" y="935566"/>
                  <a:pt x="891823" y="907344"/>
                </a:cubicBezTo>
                <a:cubicBezTo>
                  <a:pt x="867834" y="879122"/>
                  <a:pt x="794456" y="826911"/>
                  <a:pt x="764823" y="797278"/>
                </a:cubicBezTo>
                <a:cubicBezTo>
                  <a:pt x="735190" y="767645"/>
                  <a:pt x="736601" y="740833"/>
                  <a:pt x="714023" y="729544"/>
                </a:cubicBezTo>
                <a:cubicBezTo>
                  <a:pt x="691445" y="718255"/>
                  <a:pt x="649111" y="716844"/>
                  <a:pt x="629356" y="729544"/>
                </a:cubicBezTo>
                <a:cubicBezTo>
                  <a:pt x="609601" y="742244"/>
                  <a:pt x="620890" y="809977"/>
                  <a:pt x="595490" y="805744"/>
                </a:cubicBezTo>
                <a:cubicBezTo>
                  <a:pt x="570090" y="801511"/>
                  <a:pt x="500945" y="730955"/>
                  <a:pt x="476956" y="704144"/>
                </a:cubicBezTo>
                <a:cubicBezTo>
                  <a:pt x="452967" y="677333"/>
                  <a:pt x="448734" y="684389"/>
                  <a:pt x="451556" y="644878"/>
                </a:cubicBezTo>
                <a:cubicBezTo>
                  <a:pt x="454378" y="605367"/>
                  <a:pt x="485423" y="509411"/>
                  <a:pt x="493890" y="467078"/>
                </a:cubicBezTo>
                <a:cubicBezTo>
                  <a:pt x="502357" y="424745"/>
                  <a:pt x="505178" y="436034"/>
                  <a:pt x="502356" y="390878"/>
                </a:cubicBezTo>
                <a:cubicBezTo>
                  <a:pt x="499534" y="345722"/>
                  <a:pt x="481189" y="258233"/>
                  <a:pt x="476956" y="196144"/>
                </a:cubicBezTo>
                <a:cubicBezTo>
                  <a:pt x="472723" y="134055"/>
                  <a:pt x="493889" y="36688"/>
                  <a:pt x="476956" y="18344"/>
                </a:cubicBezTo>
                <a:cubicBezTo>
                  <a:pt x="460023" y="0"/>
                  <a:pt x="388056" y="43745"/>
                  <a:pt x="375356" y="86078"/>
                </a:cubicBezTo>
                <a:cubicBezTo>
                  <a:pt x="362656" y="128411"/>
                  <a:pt x="396523" y="204611"/>
                  <a:pt x="400756" y="272344"/>
                </a:cubicBezTo>
                <a:cubicBezTo>
                  <a:pt x="404989" y="340077"/>
                  <a:pt x="431800" y="457200"/>
                  <a:pt x="400756" y="492478"/>
                </a:cubicBezTo>
                <a:cubicBezTo>
                  <a:pt x="369712" y="527756"/>
                  <a:pt x="262468" y="472722"/>
                  <a:pt x="214490" y="484011"/>
                </a:cubicBezTo>
                <a:cubicBezTo>
                  <a:pt x="166512" y="495300"/>
                  <a:pt x="118535" y="531989"/>
                  <a:pt x="112890" y="560211"/>
                </a:cubicBezTo>
                <a:cubicBezTo>
                  <a:pt x="107246" y="588433"/>
                  <a:pt x="158045" y="630766"/>
                  <a:pt x="180623" y="653344"/>
                </a:cubicBezTo>
                <a:cubicBezTo>
                  <a:pt x="203201" y="675922"/>
                  <a:pt x="258234" y="681567"/>
                  <a:pt x="248356" y="695678"/>
                </a:cubicBezTo>
                <a:cubicBezTo>
                  <a:pt x="238478" y="709789"/>
                  <a:pt x="153811" y="721078"/>
                  <a:pt x="121356" y="738011"/>
                </a:cubicBezTo>
                <a:cubicBezTo>
                  <a:pt x="88901" y="754944"/>
                  <a:pt x="60678" y="762000"/>
                  <a:pt x="53623" y="797278"/>
                </a:cubicBezTo>
                <a:cubicBezTo>
                  <a:pt x="46568" y="832556"/>
                  <a:pt x="62090" y="907345"/>
                  <a:pt x="79023" y="949678"/>
                </a:cubicBezTo>
                <a:cubicBezTo>
                  <a:pt x="95956" y="992011"/>
                  <a:pt x="148168" y="1024467"/>
                  <a:pt x="155223" y="1051278"/>
                </a:cubicBezTo>
                <a:cubicBezTo>
                  <a:pt x="162278" y="1078089"/>
                  <a:pt x="129823" y="1092200"/>
                  <a:pt x="121356" y="1110544"/>
                </a:cubicBezTo>
                <a:cubicBezTo>
                  <a:pt x="112889" y="1128888"/>
                  <a:pt x="101601" y="1131711"/>
                  <a:pt x="104423" y="1161344"/>
                </a:cubicBezTo>
                <a:cubicBezTo>
                  <a:pt x="107245" y="1190977"/>
                  <a:pt x="152401" y="1248833"/>
                  <a:pt x="138290" y="1288344"/>
                </a:cubicBezTo>
                <a:cubicBezTo>
                  <a:pt x="124179" y="1327855"/>
                  <a:pt x="39512" y="1356078"/>
                  <a:pt x="19756" y="1398411"/>
                </a:cubicBezTo>
                <a:cubicBezTo>
                  <a:pt x="0" y="1440744"/>
                  <a:pt x="2823" y="1487311"/>
                  <a:pt x="19756" y="1542344"/>
                </a:cubicBezTo>
                <a:cubicBezTo>
                  <a:pt x="36689" y="1597377"/>
                  <a:pt x="91723" y="1662289"/>
                  <a:pt x="121356" y="1728611"/>
                </a:cubicBezTo>
                <a:cubicBezTo>
                  <a:pt x="150989" y="1794933"/>
                  <a:pt x="184856" y="1878189"/>
                  <a:pt x="197556" y="1940278"/>
                </a:cubicBezTo>
                <a:cubicBezTo>
                  <a:pt x="210256" y="2002367"/>
                  <a:pt x="200378" y="2058811"/>
                  <a:pt x="197556" y="2101144"/>
                </a:cubicBezTo>
                <a:cubicBezTo>
                  <a:pt x="194734" y="2143477"/>
                  <a:pt x="173567" y="2144889"/>
                  <a:pt x="180623" y="2194278"/>
                </a:cubicBezTo>
                <a:cubicBezTo>
                  <a:pt x="187679" y="2243667"/>
                  <a:pt x="221546" y="2336800"/>
                  <a:pt x="239890" y="2397478"/>
                </a:cubicBezTo>
                <a:cubicBezTo>
                  <a:pt x="258234" y="2458156"/>
                  <a:pt x="255412" y="2590800"/>
                  <a:pt x="282223" y="2592211"/>
                </a:cubicBezTo>
                <a:close/>
              </a:path>
            </a:pathLst>
          </a:custGeom>
          <a:solidFill>
            <a:schemeClr val="bg1">
              <a:lumMod val="75000"/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1055370" y="3105149"/>
            <a:ext cx="3935730" cy="2042160"/>
            <a:chOff x="457835" y="3101340"/>
            <a:chExt cx="3935730" cy="2042160"/>
          </a:xfrm>
        </p:grpSpPr>
        <p:pic>
          <p:nvPicPr>
            <p:cNvPr id="45" name="Picture 44" descr="BVFButt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457835" y="3101340"/>
              <a:ext cx="3935730" cy="20421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795569" y="4260851"/>
              <a:ext cx="1024702" cy="646331"/>
            </a:xfrm>
            <a:prstGeom prst="rect">
              <a:avLst/>
            </a:prstGeom>
            <a:solidFill>
              <a:srgbClr val="00E7E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BVF fault </a:t>
              </a:r>
            </a:p>
            <a:p>
              <a:r>
                <a:rPr lang="en-US" dirty="0" smtClean="0"/>
                <a:t>&amp; striae</a:t>
              </a:r>
              <a:endParaRPr lang="en-US" dirty="0"/>
            </a:p>
          </p:txBody>
        </p:sp>
      </p:grpSp>
      <p:sp>
        <p:nvSpPr>
          <p:cNvPr id="50" name="Oval 49"/>
          <p:cNvSpPr/>
          <p:nvPr/>
        </p:nvSpPr>
        <p:spPr>
          <a:xfrm rot="2022391">
            <a:off x="1702576" y="3808412"/>
            <a:ext cx="797276" cy="4349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9.7|0.8|16.8|4.7|2.8|4|13.4|33.:|2.8|6.8|12.3|25.1|15.8|3.2|36.9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26713</TotalTime>
  <Words>764</Words>
  <Application>Microsoft Macintosh PowerPoint</Application>
  <PresentationFormat>On-screen Show (16:9)</PresentationFormat>
  <Paragraphs>201</Paragraphs>
  <Slides>18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Deciphering the polyphase tectonic evolution of the Jurassic-Cretaceous arc in the Death Valley region  by revisiting the enigmatic Butte Valley fault, Panamint Range, California</vt:lpstr>
      <vt:lpstr>Slide 2</vt:lpstr>
      <vt:lpstr>Butte Valley fault</vt:lpstr>
      <vt:lpstr>Slide 4</vt:lpstr>
      <vt:lpstr>Butte Valley &amp; Striped Butte</vt:lpstr>
      <vt:lpstr>Slide 6</vt:lpstr>
      <vt:lpstr>Slide 7</vt:lpstr>
      <vt:lpstr>Warm Spring Canyon</vt:lpstr>
      <vt:lpstr>-Butte Valley</vt:lpstr>
      <vt:lpstr>Slide 10</vt:lpstr>
      <vt:lpstr> - Goler Wash</vt:lpstr>
      <vt:lpstr>\</vt:lpstr>
      <vt:lpstr>-Crescent Mines</vt:lpstr>
      <vt:lpstr>Crescent Mine</vt:lpstr>
      <vt:lpstr>BVF-WSCF</vt:lpstr>
      <vt:lpstr>Similar faults to BVF-WSCF? </vt:lpstr>
      <vt:lpstr>South &amp; Kokoweef fault system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 a</dc:creator>
  <cp:lastModifiedBy>j a</cp:lastModifiedBy>
  <cp:revision>178</cp:revision>
  <dcterms:created xsi:type="dcterms:W3CDTF">2019-10-13T19:32:54Z</dcterms:created>
  <dcterms:modified xsi:type="dcterms:W3CDTF">2019-10-13T19:33:37Z</dcterms:modified>
</cp:coreProperties>
</file>