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0" r:id="rId4"/>
    <p:sldId id="262" r:id="rId5"/>
    <p:sldId id="258" r:id="rId6"/>
    <p:sldId id="261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025" autoAdjust="0"/>
    <p:restoredTop sz="92530" autoAdjust="0"/>
  </p:normalViewPr>
  <p:slideViewPr>
    <p:cSldViewPr snapToGrid="0">
      <p:cViewPr varScale="1">
        <p:scale>
          <a:sx n="103" d="100"/>
          <a:sy n="103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04ED-5F7F-4BB8-8970-2FB4ADBFAF6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2140-A6B2-4FE2-AC33-F449B817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6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0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7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2140-A6B2-4FE2-AC33-F449B8178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426A-C205-4497-AEB7-50125D680B4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0AA3-0ED5-4140-989A-046D1C6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9" y="0"/>
            <a:ext cx="86211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598347"/>
            <a:ext cx="10813716" cy="379991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Water chemistries associated with light and heavy oils in the Powder River Basin and </a:t>
            </a:r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</a:t>
            </a:r>
            <a:r>
              <a:rPr lang="en-US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aramie </a:t>
            </a:r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</a:t>
            </a:r>
            <a:r>
              <a:rPr lang="en-US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asin, Wyoming</a:t>
            </a:r>
            <a:endParaRPr lang="en-US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2" y="4398264"/>
            <a:ext cx="10813716" cy="1773936"/>
          </a:xfrm>
        </p:spPr>
        <p:txBody>
          <a:bodyPr/>
          <a:lstStyle/>
          <a:p>
            <a:r>
              <a:rPr lang="en-US" dirty="0" smtClean="0">
                <a:effectLst/>
              </a:rPr>
              <a:t>Charles </a:t>
            </a:r>
            <a:r>
              <a:rPr lang="en-US" dirty="0"/>
              <a:t>Nye and Mahdi </a:t>
            </a:r>
            <a:r>
              <a:rPr lang="en-US" dirty="0" err="1" smtClean="0"/>
              <a:t>Shahabadi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University of Wyoming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3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9" y="0"/>
            <a:ext cx="8621102" cy="68580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2027098"/>
            <a:ext cx="1785449" cy="1674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effectLst/>
              </a:rPr>
              <a:t>Southern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effectLst/>
              </a:rPr>
              <a:t>Powder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effectLst/>
              </a:rPr>
              <a:t>River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effectLst/>
              </a:rPr>
              <a:t>Basin</a:t>
            </a:r>
            <a:endParaRPr lang="en-US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07267" y="5023691"/>
            <a:ext cx="1784733" cy="122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Laramie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Basin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8306718" y="5635127"/>
            <a:ext cx="21005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1785449" y="2864380"/>
            <a:ext cx="5595852" cy="1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Wyoming’s </a:t>
            </a:r>
            <a:r>
              <a:rPr lang="en-US" dirty="0" smtClean="0">
                <a:solidFill>
                  <a:srgbClr val="7030A0"/>
                </a:solidFill>
              </a:rPr>
              <a:t>Powder River Basin</a:t>
            </a:r>
            <a:r>
              <a:rPr lang="en-US" dirty="0" smtClean="0"/>
              <a:t>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3160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30 waters</a:t>
            </a:r>
          </a:p>
          <a:p>
            <a:pPr lvl="1"/>
            <a:r>
              <a:rPr lang="en-US" dirty="0"/>
              <a:t>7 formations</a:t>
            </a:r>
          </a:p>
          <a:p>
            <a:pPr lvl="1"/>
            <a:r>
              <a:rPr lang="en-US" dirty="0"/>
              <a:t>50 miles </a:t>
            </a:r>
            <a:r>
              <a:rPr lang="en-US" dirty="0" smtClean="0"/>
              <a:t>apart</a:t>
            </a:r>
          </a:p>
          <a:p>
            <a:pPr lvl="1"/>
            <a:r>
              <a:rPr lang="en-US" dirty="0" smtClean="0"/>
              <a:t>All Cretaceous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Wyoming’s </a:t>
            </a:r>
            <a:r>
              <a:rPr lang="en-US" dirty="0">
                <a:solidFill>
                  <a:srgbClr val="FF0000"/>
                </a:solidFill>
              </a:rPr>
              <a:t>Laramie Basin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3160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11 waters</a:t>
            </a:r>
          </a:p>
          <a:p>
            <a:pPr lvl="1"/>
            <a:r>
              <a:rPr lang="en-US" dirty="0"/>
              <a:t>2 formations</a:t>
            </a:r>
          </a:p>
          <a:p>
            <a:pPr lvl="1"/>
            <a:r>
              <a:rPr lang="en-US" dirty="0"/>
              <a:t>1 mile </a:t>
            </a:r>
            <a:r>
              <a:rPr lang="en-US" dirty="0" smtClean="0"/>
              <a:t>apart</a:t>
            </a:r>
          </a:p>
          <a:p>
            <a:pPr lvl="1"/>
            <a:r>
              <a:rPr lang="en-US" dirty="0" smtClean="0"/>
              <a:t>Mesozoic and Paleozoic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9788" y="3821113"/>
            <a:ext cx="515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Expected to be diverse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821113"/>
            <a:ext cx="515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Expected to be similar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788" y="4543723"/>
            <a:ext cx="515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Result: Remarkably similar in major ions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543723"/>
            <a:ext cx="515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Result: Forms </a:t>
            </a:r>
            <a:r>
              <a:rPr lang="en-US" sz="2400" b="1" dirty="0" smtClean="0"/>
              <a:t>two distinct groups matching the two formations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8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16" y="460109"/>
            <a:ext cx="3497143" cy="316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 sampled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04891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Powder River Basin</a:t>
            </a:r>
            <a:r>
              <a:rPr lang="en-US" dirty="0" smtClean="0"/>
              <a:t>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328802"/>
            <a:ext cx="5157787" cy="3667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Teapot</a:t>
            </a:r>
          </a:p>
          <a:p>
            <a:r>
              <a:rPr lang="en-US" dirty="0" smtClean="0"/>
              <a:t>Parkman</a:t>
            </a:r>
            <a:endParaRPr lang="en-US" dirty="0"/>
          </a:p>
          <a:p>
            <a:r>
              <a:rPr lang="en-US" dirty="0" smtClean="0"/>
              <a:t>Shannon</a:t>
            </a:r>
          </a:p>
          <a:p>
            <a:r>
              <a:rPr lang="en-US" dirty="0" smtClean="0"/>
              <a:t>Niobrara</a:t>
            </a:r>
          </a:p>
          <a:p>
            <a:r>
              <a:rPr lang="en-US" dirty="0"/>
              <a:t>Turner</a:t>
            </a:r>
          </a:p>
          <a:p>
            <a:r>
              <a:rPr lang="en-US" dirty="0" smtClean="0"/>
              <a:t>Frontier</a:t>
            </a:r>
            <a:endParaRPr lang="en-US" dirty="0"/>
          </a:p>
          <a:p>
            <a:r>
              <a:rPr lang="en-US" dirty="0" smtClean="0"/>
              <a:t>Mowry</a:t>
            </a:r>
          </a:p>
          <a:p>
            <a:pPr marL="0" indent="0">
              <a:buNone/>
            </a:pPr>
            <a:r>
              <a:rPr lang="en-US" i="1" dirty="0" smtClean="0"/>
              <a:t>Light Oil (condensate)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504891"/>
            <a:ext cx="5183188" cy="82391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Laramie </a:t>
            </a:r>
            <a:r>
              <a:rPr lang="en-US" dirty="0">
                <a:solidFill>
                  <a:srgbClr val="FF0000"/>
                </a:solidFill>
              </a:rPr>
              <a:t>Basin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328802"/>
            <a:ext cx="5183188" cy="3667125"/>
          </a:xfrm>
        </p:spPr>
        <p:txBody>
          <a:bodyPr/>
          <a:lstStyle/>
          <a:p>
            <a:pPr lvl="1" algn="r"/>
            <a:r>
              <a:rPr lang="en-US" dirty="0" smtClean="0"/>
              <a:t>Dakota</a:t>
            </a:r>
          </a:p>
          <a:p>
            <a:pPr lvl="1" algn="r"/>
            <a:r>
              <a:rPr lang="en-US" dirty="0" err="1" smtClean="0"/>
              <a:t>Tensleep</a:t>
            </a:r>
            <a:endParaRPr lang="en-US" dirty="0" smtClean="0"/>
          </a:p>
          <a:p>
            <a:pPr marL="457200" lvl="1" indent="0" algn="r">
              <a:buNone/>
            </a:pPr>
            <a:r>
              <a:rPr lang="en-US" i="1" dirty="0" smtClean="0"/>
              <a:t>Heavy Oil (tar)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62651" y="5405710"/>
            <a:ext cx="39293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Top modified from Lawrence </a:t>
            </a:r>
            <a:r>
              <a:rPr lang="en-US" sz="1050" dirty="0"/>
              <a:t>O. </a:t>
            </a:r>
            <a:r>
              <a:rPr lang="en-US" sz="1050" dirty="0" smtClean="0"/>
              <a:t>Anna,</a:t>
            </a:r>
            <a:br>
              <a:rPr lang="en-US" sz="1050" dirty="0" smtClean="0"/>
            </a:br>
            <a:r>
              <a:rPr lang="en-US" sz="1050" dirty="0" smtClean="0"/>
              <a:t>Bottom modified from Thaddeus </a:t>
            </a:r>
            <a:r>
              <a:rPr lang="en-US" sz="1050" dirty="0"/>
              <a:t>S. </a:t>
            </a:r>
            <a:r>
              <a:rPr lang="en-US" sz="1050" dirty="0" err="1"/>
              <a:t>Dyman</a:t>
            </a:r>
            <a:r>
              <a:rPr lang="en-US" sz="1050" dirty="0"/>
              <a:t> and </a:t>
            </a:r>
            <a:r>
              <a:rPr lang="en-US" sz="1050" dirty="0" smtClean="0"/>
              <a:t>Steven </a:t>
            </a:r>
            <a:r>
              <a:rPr lang="en-US" sz="1050" dirty="0"/>
              <a:t>M. </a:t>
            </a:r>
            <a:r>
              <a:rPr lang="en-US" sz="1050" dirty="0" smtClean="0"/>
              <a:t>Condon</a:t>
            </a:r>
            <a:endParaRPr lang="en-US" sz="10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715" r="1081" b="872"/>
          <a:stretch/>
        </p:blipFill>
        <p:spPr>
          <a:xfrm>
            <a:off x="4129087" y="3292320"/>
            <a:ext cx="302895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basins, three distinct groups.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/>
        </p:blipFill>
        <p:spPr>
          <a:xfrm>
            <a:off x="5285404" y="1509311"/>
            <a:ext cx="6068396" cy="435089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4447204" cy="403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</a:t>
            </a:r>
            <a:r>
              <a:rPr lang="en-US" dirty="0" smtClean="0">
                <a:solidFill>
                  <a:srgbClr val="7030A0"/>
                </a:solidFill>
              </a:rPr>
              <a:t>Powder River Basin </a:t>
            </a:r>
            <a:r>
              <a:rPr lang="en-US" dirty="0" smtClean="0"/>
              <a:t>waters are </a:t>
            </a:r>
            <a:r>
              <a:rPr lang="en-US" dirty="0" err="1" smtClean="0"/>
              <a:t>NaCL</a:t>
            </a:r>
            <a:r>
              <a:rPr lang="en-US" dirty="0" smtClean="0"/>
              <a:t>-type.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7030A0"/>
                </a:solidFill>
              </a:rPr>
              <a:t>Powder River Basin</a:t>
            </a:r>
            <a:r>
              <a:rPr lang="en-US" dirty="0" smtClean="0"/>
              <a:t> samples have minor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and Ca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Laramie Basin </a:t>
            </a:r>
            <a:r>
              <a:rPr lang="en-US" dirty="0" smtClean="0"/>
              <a:t>waters form two distinct groups.</a:t>
            </a:r>
          </a:p>
          <a:p>
            <a:r>
              <a:rPr lang="en-US" dirty="0" smtClean="0"/>
              <a:t>One group is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 rich, and the other is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rich.</a:t>
            </a:r>
          </a:p>
          <a:p>
            <a:r>
              <a:rPr lang="en-US" dirty="0" smtClean="0"/>
              <a:t>This points to two distinct reservoirs.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578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7" y="2200634"/>
            <a:ext cx="3151661" cy="2435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50" y="4406293"/>
            <a:ext cx="3151661" cy="2435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7" y="2202720"/>
            <a:ext cx="3151661" cy="2435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1" y="21327"/>
            <a:ext cx="3151661" cy="2435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8" y="21327"/>
            <a:ext cx="3151661" cy="24353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41" y="4408379"/>
            <a:ext cx="3148550" cy="24329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46" y="2202721"/>
            <a:ext cx="3151661" cy="2435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30" y="17266"/>
            <a:ext cx="3151661" cy="2435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23" y="2202721"/>
            <a:ext cx="3151661" cy="2435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39" y="18289"/>
            <a:ext cx="3151661" cy="24353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2117" y="4595224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LAR and PRB split on:</a:t>
            </a:r>
          </a:p>
          <a:p>
            <a:r>
              <a:rPr lang="en-US" dirty="0" smtClean="0"/>
              <a:t>Na, B, Cl, </a:t>
            </a:r>
            <a:r>
              <a:rPr lang="en-US" b="1" dirty="0" smtClean="0"/>
              <a:t>Br</a:t>
            </a:r>
            <a:r>
              <a:rPr lang="en-US" dirty="0" smtClean="0"/>
              <a:t>, and Ba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68096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2941320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25806" y="5151120"/>
            <a:ext cx="2772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645267" y="4685660"/>
            <a:ext cx="0" cy="173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045323" y="302636"/>
            <a:ext cx="0" cy="1719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158843" y="2475860"/>
            <a:ext cx="0" cy="174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13307" y="304602"/>
            <a:ext cx="0" cy="1717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1171150" y="302636"/>
            <a:ext cx="0" cy="1719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16083" y="302636"/>
            <a:ext cx="0" cy="4654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24515" y="2475860"/>
            <a:ext cx="0" cy="4654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934059" y="4685660"/>
            <a:ext cx="0" cy="4654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409291" y="46856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/>
              <a:t>LAR’s </a:t>
            </a:r>
            <a:r>
              <a:rPr lang="en-US" u="sng" dirty="0"/>
              <a:t>halves split on:</a:t>
            </a:r>
          </a:p>
          <a:p>
            <a:r>
              <a:rPr lang="en-US" b="1" dirty="0"/>
              <a:t>Mg</a:t>
            </a:r>
            <a:r>
              <a:rPr lang="en-US" dirty="0"/>
              <a:t>, </a:t>
            </a:r>
            <a:r>
              <a:rPr lang="en-US" b="1" dirty="0"/>
              <a:t>Ca</a:t>
            </a:r>
            <a:r>
              <a:rPr lang="en-US" dirty="0"/>
              <a:t>, </a:t>
            </a:r>
            <a:r>
              <a:rPr lang="en-US" b="1" dirty="0"/>
              <a:t>SO4</a:t>
            </a:r>
            <a:r>
              <a:rPr lang="en-US" dirty="0"/>
              <a:t>, K*, and HCO3*</a:t>
            </a:r>
          </a:p>
          <a:p>
            <a:endParaRPr lang="en-US" dirty="0"/>
          </a:p>
          <a:p>
            <a:r>
              <a:rPr lang="en-US" dirty="0"/>
              <a:t>*hard to see here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386611" y="5151120"/>
            <a:ext cx="2674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45381" y="768096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45381" y="2941320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57630" y="768096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57630" y="2941320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359439" y="768096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59439" y="2941320"/>
            <a:ext cx="292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isotopes of water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5625"/>
            <a:ext cx="4016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Laramie Basin </a:t>
            </a:r>
            <a:r>
              <a:rPr lang="en-US" dirty="0" smtClean="0"/>
              <a:t>samples plot alongside the Blanks made from Laramie Municipal Water, this is slightly right of the local meteoric water line.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Powder River Basin</a:t>
            </a:r>
            <a:r>
              <a:rPr lang="en-US" dirty="0" smtClean="0"/>
              <a:t> samples are slightly right of the local meteoric water line.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48656" y="1463040"/>
            <a:ext cx="6163056" cy="4251960"/>
            <a:chOff x="5248656" y="1463040"/>
            <a:chExt cx="6163056" cy="42519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" t="1813" r="1577" b="8965"/>
            <a:stretch/>
          </p:blipFill>
          <p:spPr>
            <a:xfrm>
              <a:off x="5248656" y="1463040"/>
              <a:ext cx="6163056" cy="425196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rot="20499984">
              <a:off x="7723825" y="3637630"/>
              <a:ext cx="1856418" cy="526187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1356504">
              <a:off x="5408082" y="5297726"/>
              <a:ext cx="285514" cy="266774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8744" y="4579813"/>
              <a:ext cx="786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Blanks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5812185" y="4949145"/>
              <a:ext cx="66102" cy="183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2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Powder River Basin</a:t>
            </a:r>
            <a:r>
              <a:rPr lang="en-US" dirty="0" smtClean="0"/>
              <a:t>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332411" cy="3667125"/>
          </a:xfrm>
        </p:spPr>
        <p:txBody>
          <a:bodyPr>
            <a:normAutofit/>
          </a:bodyPr>
          <a:lstStyle/>
          <a:p>
            <a:r>
              <a:rPr lang="en-US" dirty="0" smtClean="0"/>
              <a:t>More saline, to the point that is all that manifests in the data.</a:t>
            </a:r>
          </a:p>
          <a:p>
            <a:r>
              <a:rPr lang="en-US" dirty="0" smtClean="0"/>
              <a:t>Many formations, same time-series of deposition.</a:t>
            </a:r>
          </a:p>
          <a:p>
            <a:r>
              <a:rPr lang="en-US" dirty="0" smtClean="0"/>
              <a:t>Similar water history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Laramie </a:t>
            </a:r>
            <a:r>
              <a:rPr lang="en-US" dirty="0">
                <a:solidFill>
                  <a:srgbClr val="FF0000"/>
                </a:solidFill>
              </a:rPr>
              <a:t>Basin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172199" y="2522538"/>
            <a:ext cx="5123410" cy="366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 saline, allowing more nuanced chemistry to be seen.</a:t>
            </a:r>
          </a:p>
          <a:p>
            <a:r>
              <a:rPr lang="en-US" dirty="0" smtClean="0"/>
              <a:t>Only two formations, but very different: Dakota-</a:t>
            </a:r>
            <a:r>
              <a:rPr lang="en-US" dirty="0" err="1" smtClean="0"/>
              <a:t>Tensleep</a:t>
            </a:r>
            <a:endParaRPr lang="en-US" dirty="0" smtClean="0"/>
          </a:p>
          <a:p>
            <a:r>
              <a:rPr lang="en-US" dirty="0" smtClean="0"/>
              <a:t>Acidic vs neutral-acidic</a:t>
            </a:r>
          </a:p>
          <a:p>
            <a:r>
              <a:rPr lang="en-US" dirty="0" smtClean="0"/>
              <a:t>Sweet vs sour crude oil?</a:t>
            </a:r>
          </a:p>
          <a:p>
            <a:r>
              <a:rPr lang="en-US" dirty="0" smtClean="0"/>
              <a:t>Possible fast recharge, Rock ctrl?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4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work: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Past work: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114" t="14265" r="5906" b="20804"/>
          <a:stretch/>
        </p:blipFill>
        <p:spPr>
          <a:xfrm>
            <a:off x="6581775" y="3201760"/>
            <a:ext cx="5610225" cy="125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4473093"/>
            <a:ext cx="5610225" cy="1441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40" y="815181"/>
            <a:ext cx="2571184" cy="25968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38200" y="4299826"/>
            <a:ext cx="3600450" cy="1438275"/>
            <a:chOff x="838200" y="4299826"/>
            <a:chExt cx="3600450" cy="14382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5252326"/>
              <a:ext cx="3086100" cy="4857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26406" r="4595" b="32200"/>
            <a:stretch/>
          </p:blipFill>
          <p:spPr>
            <a:xfrm>
              <a:off x="838200" y="4299826"/>
              <a:ext cx="360045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7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356</Words>
  <Application>Microsoft Office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Water chemistries associated with light and heavy oils in the Powder River Basin and Laramie Basin, Wyoming</vt:lpstr>
      <vt:lpstr>PowerPoint Presentation</vt:lpstr>
      <vt:lpstr>Expectations and Conclusions</vt:lpstr>
      <vt:lpstr>Strata sampled</vt:lpstr>
      <vt:lpstr>Two basins, three distinct groups.</vt:lpstr>
      <vt:lpstr>PowerPoint Presentation</vt:lpstr>
      <vt:lpstr>Stable isotopes of water</vt:lpstr>
      <vt:lpstr>Explanation</vt:lpstr>
      <vt:lpstr>Thank you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WRP2018 presentation for GSA</dc:title>
  <dc:creator>Charles W. Nye</dc:creator>
  <cp:lastModifiedBy>Charles W. Nye</cp:lastModifiedBy>
  <cp:revision>45</cp:revision>
  <dcterms:created xsi:type="dcterms:W3CDTF">2019-08-28T16:58:56Z</dcterms:created>
  <dcterms:modified xsi:type="dcterms:W3CDTF">2019-10-31T14:29:45Z</dcterms:modified>
</cp:coreProperties>
</file>