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Lst>
  <p:notesMasterIdLst>
    <p:notesMasterId r:id="rId22"/>
  </p:notesMasterIdLst>
  <p:sldIdLst>
    <p:sldId id="256" r:id="rId3"/>
    <p:sldId id="301" r:id="rId4"/>
    <p:sldId id="456" r:id="rId5"/>
    <p:sldId id="464" r:id="rId6"/>
    <p:sldId id="465" r:id="rId7"/>
    <p:sldId id="466" r:id="rId8"/>
    <p:sldId id="467" r:id="rId9"/>
    <p:sldId id="468" r:id="rId10"/>
    <p:sldId id="300" r:id="rId11"/>
    <p:sldId id="444" r:id="rId12"/>
    <p:sldId id="432" r:id="rId13"/>
    <p:sldId id="453" r:id="rId14"/>
    <p:sldId id="434" r:id="rId15"/>
    <p:sldId id="448" r:id="rId16"/>
    <p:sldId id="447" r:id="rId17"/>
    <p:sldId id="436" r:id="rId18"/>
    <p:sldId id="462" r:id="rId19"/>
    <p:sldId id="440" r:id="rId20"/>
    <p:sldId id="441" r:id="rId21"/>
  </p:sldIdLst>
  <p:sldSz cx="12192000" cy="6858000"/>
  <p:notesSz cx="6950075" cy="923607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84108"/>
    <a:srgbClr val="03D903"/>
    <a:srgbClr val="0000CC"/>
    <a:srgbClr val="FFFF00"/>
    <a:srgbClr val="FF3300"/>
    <a:srgbClr val="313131"/>
    <a:srgbClr val="222222"/>
    <a:srgbClr val="4C9797"/>
    <a:srgbClr val="2B54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92" autoAdjust="0"/>
    <p:restoredTop sz="76255" autoAdjust="0"/>
  </p:normalViewPr>
  <p:slideViewPr>
    <p:cSldViewPr snapToGrid="0">
      <p:cViewPr varScale="1">
        <p:scale>
          <a:sx n="83" d="100"/>
          <a:sy n="83" d="100"/>
        </p:scale>
        <p:origin x="774" y="90"/>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zh-CN" alt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16D5B20C-C8CE-4CD7-BF7D-B7158CCE9EE4}" type="datetimeFigureOut">
              <a:rPr lang="zh-CN" altLang="en-US" smtClean="0"/>
              <a:t>2019/10/14</a:t>
            </a:fld>
            <a:endParaRPr lang="zh-CN" alt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zh-CN" alt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zh-CN" alt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B64A6D18-AB63-4ABA-93B1-FE5B046A72B5}" type="slidenum">
              <a:rPr lang="zh-CN" altLang="en-US" smtClean="0"/>
              <a:t>‹#›</a:t>
            </a:fld>
            <a:endParaRPr lang="zh-CN" altLang="en-US"/>
          </a:p>
        </p:txBody>
      </p:sp>
    </p:spTree>
    <p:extLst>
      <p:ext uri="{BB962C8B-B14F-4D97-AF65-F5344CB8AC3E}">
        <p14:creationId xmlns:p14="http://schemas.microsoft.com/office/powerpoint/2010/main" val="951074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1154113"/>
            <a:ext cx="5543550" cy="3117850"/>
          </a:xfrm>
        </p:spPr>
      </p:sp>
      <p:sp>
        <p:nvSpPr>
          <p:cNvPr id="3" name="Notes Placeholder 2"/>
          <p:cNvSpPr>
            <a:spLocks noGrp="1"/>
          </p:cNvSpPr>
          <p:nvPr>
            <p:ph type="body" idx="1"/>
          </p:nvPr>
        </p:nvSpPr>
        <p:spPr/>
        <p:txBody>
          <a:bodyPr/>
          <a:lstStyle/>
          <a:p>
            <a:r>
              <a:rPr lang="en-US" altLang="zh-CN" sz="2400" dirty="0"/>
              <a:t>Good afternoon, everyone.  First of all, I would like to thank the session organizers for giving me such a great opportunity to stand here.  In this talk I am honored to present a research that I am collaborating with Professor Peter Buseck, and its title is as displayed here --- Hydrogen Fractionation during Earth’s Core Formation: High-Pressure TEM Experiments.</a:t>
            </a:r>
            <a:endParaRPr lang="zh-CN" altLang="en-US" sz="2400" dirty="0"/>
          </a:p>
        </p:txBody>
      </p:sp>
      <p:sp>
        <p:nvSpPr>
          <p:cNvPr id="4" name="Slide Number Placeholder 3"/>
          <p:cNvSpPr>
            <a:spLocks noGrp="1"/>
          </p:cNvSpPr>
          <p:nvPr>
            <p:ph type="sldNum" sz="quarter" idx="10"/>
          </p:nvPr>
        </p:nvSpPr>
        <p:spPr/>
        <p:txBody>
          <a:bodyPr/>
          <a:lstStyle/>
          <a:p>
            <a:fld id="{B64A6D18-AB63-4ABA-93B1-FE5B046A72B5}" type="slidenum">
              <a:rPr lang="zh-CN" altLang="en-US" smtClean="0"/>
              <a:t>1</a:t>
            </a:fld>
            <a:endParaRPr lang="zh-CN" altLang="en-US"/>
          </a:p>
        </p:txBody>
      </p:sp>
    </p:spTree>
    <p:extLst>
      <p:ext uri="{BB962C8B-B14F-4D97-AF65-F5344CB8AC3E}">
        <p14:creationId xmlns:p14="http://schemas.microsoft.com/office/powerpoint/2010/main" val="36316187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1154113"/>
            <a:ext cx="5543550" cy="3117850"/>
          </a:xfrm>
        </p:spPr>
      </p:sp>
      <p:sp>
        <p:nvSpPr>
          <p:cNvPr id="3" name="Notes Placeholder 2"/>
          <p:cNvSpPr>
            <a:spLocks noGrp="1"/>
          </p:cNvSpPr>
          <p:nvPr>
            <p:ph type="body" idx="1"/>
          </p:nvPr>
        </p:nvSpPr>
        <p:spPr/>
        <p:txBody>
          <a:bodyPr/>
          <a:lstStyle/>
          <a:p>
            <a:pPr defTabSz="924916">
              <a:defRPr/>
            </a:pPr>
            <a:r>
              <a:rPr lang="en-US" altLang="zh-CN" dirty="0"/>
              <a:t>As a result, experimental test of the nebular </a:t>
            </a:r>
            <a:r>
              <a:rPr lang="en-US" altLang="zh-CN" dirty="0" err="1"/>
              <a:t>ingassing</a:t>
            </a:r>
            <a:r>
              <a:rPr lang="en-US" altLang="zh-CN" dirty="0"/>
              <a:t> model requires direct measurement of alpha.  Unfortunately, this task </a:t>
            </a:r>
            <a:r>
              <a:rPr lang="en-US" altLang="zh-CN"/>
              <a:t>is highly </a:t>
            </a:r>
            <a:r>
              <a:rPr lang="en-US" altLang="zh-CN" dirty="0"/>
              <a:t>challenging because iron hydride, the product of hydrogen dissolution in iron, decomposes quickly once pressure is removed.  Similar problems exist for measurement of hydrogen solubility in iron at high pressure, although </a:t>
            </a:r>
            <a:r>
              <a:rPr lang="en-US" altLang="zh-CN" dirty="0" err="1"/>
              <a:t>Okuchi</a:t>
            </a:r>
            <a:r>
              <a:rPr lang="en-US" altLang="zh-CN" dirty="0"/>
              <a:t> made an effort to obtain an indirect estimate by resorting to the volume fraction of bubbles that were generated during hydrogen escape from the surface of a quenched sample.</a:t>
            </a:r>
            <a:endParaRPr lang="zh-CN" altLang="en-US" dirty="0"/>
          </a:p>
        </p:txBody>
      </p:sp>
      <p:sp>
        <p:nvSpPr>
          <p:cNvPr id="4" name="Slide Number Placeholder 3"/>
          <p:cNvSpPr>
            <a:spLocks noGrp="1"/>
          </p:cNvSpPr>
          <p:nvPr>
            <p:ph type="sldNum" sz="quarter" idx="10"/>
          </p:nvPr>
        </p:nvSpPr>
        <p:spPr/>
        <p:txBody>
          <a:bodyPr/>
          <a:lstStyle/>
          <a:p>
            <a:pPr defTabSz="924916">
              <a:defRPr/>
            </a:pPr>
            <a:fld id="{B64A6D18-AB63-4ABA-93B1-FE5B046A72B5}" type="slidenum">
              <a:rPr lang="zh-CN" altLang="en-US" sz="1800" kern="0">
                <a:solidFill>
                  <a:sysClr val="windowText" lastClr="000000"/>
                </a:solidFill>
                <a:latin typeface="Calibri" panose="020F0502020204030204"/>
                <a:ea typeface="宋体" panose="02010600030101010101" pitchFamily="2" charset="-122"/>
              </a:rPr>
              <a:pPr defTabSz="924916">
                <a:defRPr/>
              </a:pPr>
              <a:t>10</a:t>
            </a:fld>
            <a:endParaRPr lang="zh-CN" altLang="en-US" sz="1800" kern="0">
              <a:solidFill>
                <a:sysClr val="windowText" lastClr="000000"/>
              </a:solidFill>
              <a:latin typeface="Calibri" panose="020F0502020204030204"/>
              <a:ea typeface="宋体" panose="02010600030101010101" pitchFamily="2" charset="-122"/>
            </a:endParaRPr>
          </a:p>
        </p:txBody>
      </p:sp>
    </p:spTree>
    <p:extLst>
      <p:ext uri="{BB962C8B-B14F-4D97-AF65-F5344CB8AC3E}">
        <p14:creationId xmlns:p14="http://schemas.microsoft.com/office/powerpoint/2010/main" val="3949551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1154113"/>
            <a:ext cx="5543550" cy="3117850"/>
          </a:xfrm>
        </p:spPr>
      </p:sp>
      <p:sp>
        <p:nvSpPr>
          <p:cNvPr id="3" name="Notes Placeholder 2"/>
          <p:cNvSpPr>
            <a:spLocks noGrp="1"/>
          </p:cNvSpPr>
          <p:nvPr>
            <p:ph type="body" idx="1"/>
          </p:nvPr>
        </p:nvSpPr>
        <p:spPr/>
        <p:txBody>
          <a:bodyPr/>
          <a:lstStyle/>
          <a:p>
            <a:r>
              <a:rPr lang="en-US" dirty="0"/>
              <a:t>In order to tackle this problem, we are taking advantage of remarkable properties of carbon nano-onions, or CNOs, which are multi-layered spherical, closed shells made of graphitic carbon.</a:t>
            </a:r>
          </a:p>
          <a:p>
            <a:endParaRPr lang="en-US" dirty="0"/>
          </a:p>
          <a:p>
            <a:r>
              <a:rPr lang="en-US" dirty="0"/>
              <a:t>Let us look at how these CNOs work for us.  For clarity here we only show one layer of carbon shell.  Energetic electrons in an electron microscope displace carbon atoms from the CNO wall and thus create vacancies in the regular graphitic networks.  Then with necessary heating assistance, spontaneous structural reorganization around these vacancies causes a decrease in the perimeter of the closed, spherical graphitic networks, generating tension in the CNO wall.  Continued electron irradiation creates an increased number of vacancies, leading to further CNO shrinkage and larger wall tension.  Therefore, according to Laplace’s law, an inward pressure is established and will act on the encapsulated particle if there is one.  In addition, the internal pressure will be maintained when we transfer the CNO between different instruments.</a:t>
            </a:r>
          </a:p>
        </p:txBody>
      </p:sp>
      <p:sp>
        <p:nvSpPr>
          <p:cNvPr id="4" name="Slide Number Placeholder 3"/>
          <p:cNvSpPr>
            <a:spLocks noGrp="1"/>
          </p:cNvSpPr>
          <p:nvPr>
            <p:ph type="sldNum" sz="quarter" idx="10"/>
          </p:nvPr>
        </p:nvSpPr>
        <p:spPr/>
        <p:txBody>
          <a:bodyPr/>
          <a:lstStyle/>
          <a:p>
            <a:pPr defTabSz="462458">
              <a:defRPr/>
            </a:pPr>
            <a:fld id="{5A41D597-3823-824F-813D-6BE857CF8837}" type="slidenum">
              <a:rPr lang="en-US">
                <a:solidFill>
                  <a:prstClr val="black"/>
                </a:solidFill>
                <a:latin typeface="Calibri"/>
              </a:rPr>
              <a:pPr defTabSz="462458">
                <a:defRPr/>
              </a:pPr>
              <a:t>11</a:t>
            </a:fld>
            <a:endParaRPr lang="en-US">
              <a:solidFill>
                <a:prstClr val="black"/>
              </a:solidFill>
              <a:latin typeface="Calibri"/>
            </a:endParaRPr>
          </a:p>
        </p:txBody>
      </p:sp>
    </p:spTree>
    <p:extLst>
      <p:ext uri="{BB962C8B-B14F-4D97-AF65-F5344CB8AC3E}">
        <p14:creationId xmlns:p14="http://schemas.microsoft.com/office/powerpoint/2010/main" val="16239002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1154113"/>
            <a:ext cx="5543550" cy="3117850"/>
          </a:xfrm>
        </p:spPr>
      </p:sp>
      <p:sp>
        <p:nvSpPr>
          <p:cNvPr id="3" name="Notes Placeholder 2"/>
          <p:cNvSpPr>
            <a:spLocks noGrp="1"/>
          </p:cNvSpPr>
          <p:nvPr>
            <p:ph type="body" idx="1"/>
          </p:nvPr>
        </p:nvSpPr>
        <p:spPr/>
        <p:txBody>
          <a:bodyPr/>
          <a:lstStyle/>
          <a:p>
            <a:r>
              <a:rPr lang="en-US" dirty="0"/>
              <a:t>We start with bcc-structured iron and use an arc-discharge technique to load iron nanoparticles into CNOs.  Then irradiate these CNOs in an electron microscope to induce their contraction and produce compression of encapsulated iron.  The next step is to hydrogenate the CNO-compressed iron using a hydrogen-loading diamond-anvil cell at high pressure and temperature.  Finally, the resulting hydride product will be transferred to a mass spectroscopy for both elemental and isotopic analyses.</a:t>
            </a:r>
          </a:p>
        </p:txBody>
      </p:sp>
      <p:sp>
        <p:nvSpPr>
          <p:cNvPr id="4" name="Slide Number Placeholder 3"/>
          <p:cNvSpPr>
            <a:spLocks noGrp="1"/>
          </p:cNvSpPr>
          <p:nvPr>
            <p:ph type="sldNum" sz="quarter" idx="10"/>
          </p:nvPr>
        </p:nvSpPr>
        <p:spPr/>
        <p:txBody>
          <a:bodyPr/>
          <a:lstStyle/>
          <a:p>
            <a:pPr defTabSz="462458">
              <a:defRPr/>
            </a:pPr>
            <a:fld id="{5A41D597-3823-824F-813D-6BE857CF8837}" type="slidenum">
              <a:rPr lang="en-US">
                <a:solidFill>
                  <a:prstClr val="black"/>
                </a:solidFill>
                <a:latin typeface="Calibri"/>
              </a:rPr>
              <a:pPr defTabSz="462458">
                <a:defRPr/>
              </a:pPr>
              <a:t>12</a:t>
            </a:fld>
            <a:endParaRPr lang="en-US">
              <a:solidFill>
                <a:prstClr val="black"/>
              </a:solidFill>
              <a:latin typeface="Calibri"/>
            </a:endParaRPr>
          </a:p>
        </p:txBody>
      </p:sp>
    </p:spTree>
    <p:extLst>
      <p:ext uri="{BB962C8B-B14F-4D97-AF65-F5344CB8AC3E}">
        <p14:creationId xmlns:p14="http://schemas.microsoft.com/office/powerpoint/2010/main" val="1688590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1154113"/>
            <a:ext cx="5543550" cy="3117850"/>
          </a:xfrm>
        </p:spPr>
      </p:sp>
      <p:sp>
        <p:nvSpPr>
          <p:cNvPr id="3" name="Notes Placeholder 2"/>
          <p:cNvSpPr>
            <a:spLocks noGrp="1"/>
          </p:cNvSpPr>
          <p:nvPr>
            <p:ph type="body" idx="1"/>
          </p:nvPr>
        </p:nvSpPr>
        <p:spPr/>
        <p:txBody>
          <a:bodyPr/>
          <a:lstStyle/>
          <a:p>
            <a:pPr defTabSz="924916">
              <a:defRPr/>
            </a:pPr>
            <a:r>
              <a:rPr lang="en-US" altLang="zh-CN" dirty="0"/>
              <a:t>Here we show some quick pictures related to arc-discharge loading of iron into CNOs.  After removing iron carbides, the product is a mixture of </a:t>
            </a:r>
            <a:r>
              <a:rPr lang="en-US" altLang="zh-CN" dirty="0" err="1"/>
              <a:t>Fe@CNOs</a:t>
            </a:r>
            <a:r>
              <a:rPr lang="en-US" altLang="zh-CN" dirty="0"/>
              <a:t> and some graphitic carbon only, as this x-ray diffraction pattern illustrates.</a:t>
            </a:r>
            <a:endParaRPr lang="zh-CN" altLang="en-US" dirty="0"/>
          </a:p>
        </p:txBody>
      </p:sp>
      <p:sp>
        <p:nvSpPr>
          <p:cNvPr id="4" name="Slide Number Placeholder 3"/>
          <p:cNvSpPr>
            <a:spLocks noGrp="1"/>
          </p:cNvSpPr>
          <p:nvPr>
            <p:ph type="sldNum" sz="quarter" idx="10"/>
          </p:nvPr>
        </p:nvSpPr>
        <p:spPr/>
        <p:txBody>
          <a:bodyPr/>
          <a:lstStyle/>
          <a:p>
            <a:pPr defTabSz="924916">
              <a:defRPr/>
            </a:pPr>
            <a:fld id="{B64A6D18-AB63-4ABA-93B1-FE5B046A72B5}" type="slidenum">
              <a:rPr lang="zh-CN" altLang="en-US" sz="1800" kern="0">
                <a:solidFill>
                  <a:sysClr val="windowText" lastClr="000000"/>
                </a:solidFill>
                <a:latin typeface="Calibri" panose="020F0502020204030204"/>
                <a:ea typeface="宋体" panose="02010600030101010101" pitchFamily="2" charset="-122"/>
              </a:rPr>
              <a:pPr defTabSz="924916">
                <a:defRPr/>
              </a:pPr>
              <a:t>13</a:t>
            </a:fld>
            <a:endParaRPr lang="zh-CN" altLang="en-US" sz="1800" kern="0">
              <a:solidFill>
                <a:sysClr val="windowText" lastClr="000000"/>
              </a:solidFill>
              <a:latin typeface="Calibri" panose="020F0502020204030204"/>
              <a:ea typeface="宋体" panose="02010600030101010101" pitchFamily="2" charset="-122"/>
            </a:endParaRPr>
          </a:p>
        </p:txBody>
      </p:sp>
    </p:spTree>
    <p:extLst>
      <p:ext uri="{BB962C8B-B14F-4D97-AF65-F5344CB8AC3E}">
        <p14:creationId xmlns:p14="http://schemas.microsoft.com/office/powerpoint/2010/main" val="15354585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1154113"/>
            <a:ext cx="5543550" cy="3117850"/>
          </a:xfrm>
        </p:spPr>
      </p:sp>
      <p:sp>
        <p:nvSpPr>
          <p:cNvPr id="3" name="Notes Placeholder 2"/>
          <p:cNvSpPr>
            <a:spLocks noGrp="1"/>
          </p:cNvSpPr>
          <p:nvPr>
            <p:ph type="body" idx="1"/>
          </p:nvPr>
        </p:nvSpPr>
        <p:spPr/>
        <p:txBody>
          <a:bodyPr/>
          <a:lstStyle/>
          <a:p>
            <a:pPr defTabSz="924916">
              <a:defRPr/>
            </a:pPr>
            <a:r>
              <a:rPr lang="en-US" altLang="zh-CN" dirty="0"/>
              <a:t>Under an electron microscope, we can track electron-irradiation-induced self-compression of </a:t>
            </a:r>
            <a:r>
              <a:rPr lang="en-US" altLang="zh-CN" dirty="0" err="1"/>
              <a:t>Fe@CNO</a:t>
            </a:r>
            <a:r>
              <a:rPr lang="en-US" altLang="zh-CN" dirty="0"/>
              <a:t> particles.  Here is an example.  After about 10-minute intensive irradiation at 324 Celsius degrees, it is evident that the originally irregularly shaped nanoparticle of iron became much more spherical, as marked by these blue arrows.  Since the temperature is much lower than the melting point of iron, the only action to produce this shape change was compression.  This judgement was also supported by lattice spacing measurements based on fast-Fourier-transform-derived diffractograms.  Using equation of state of iron, we further estimated internal pressure of the iron particle in each panel.  The result is plotted in the next slide.</a:t>
            </a:r>
            <a:endParaRPr lang="zh-CN" altLang="en-US" dirty="0"/>
          </a:p>
        </p:txBody>
      </p:sp>
      <p:sp>
        <p:nvSpPr>
          <p:cNvPr id="4" name="Slide Number Placeholder 3"/>
          <p:cNvSpPr>
            <a:spLocks noGrp="1"/>
          </p:cNvSpPr>
          <p:nvPr>
            <p:ph type="sldNum" sz="quarter" idx="10"/>
          </p:nvPr>
        </p:nvSpPr>
        <p:spPr/>
        <p:txBody>
          <a:bodyPr/>
          <a:lstStyle/>
          <a:p>
            <a:pPr defTabSz="924916">
              <a:defRPr/>
            </a:pPr>
            <a:fld id="{B64A6D18-AB63-4ABA-93B1-FE5B046A72B5}" type="slidenum">
              <a:rPr lang="zh-CN" altLang="en-US" sz="1800" kern="0">
                <a:solidFill>
                  <a:sysClr val="windowText" lastClr="000000"/>
                </a:solidFill>
                <a:latin typeface="Calibri" panose="020F0502020204030204"/>
                <a:ea typeface="宋体" panose="02010600030101010101" pitchFamily="2" charset="-122"/>
              </a:rPr>
              <a:pPr defTabSz="924916">
                <a:defRPr/>
              </a:pPr>
              <a:t>14</a:t>
            </a:fld>
            <a:endParaRPr lang="zh-CN" altLang="en-US" sz="1800" kern="0">
              <a:solidFill>
                <a:sysClr val="windowText" lastClr="000000"/>
              </a:solidFill>
              <a:latin typeface="Calibri" panose="020F0502020204030204"/>
              <a:ea typeface="宋体" panose="02010600030101010101" pitchFamily="2" charset="-122"/>
            </a:endParaRPr>
          </a:p>
        </p:txBody>
      </p:sp>
    </p:spTree>
    <p:extLst>
      <p:ext uri="{BB962C8B-B14F-4D97-AF65-F5344CB8AC3E}">
        <p14:creationId xmlns:p14="http://schemas.microsoft.com/office/powerpoint/2010/main" val="3026736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1154113"/>
            <a:ext cx="5543550" cy="3117850"/>
          </a:xfrm>
        </p:spPr>
      </p:sp>
      <p:sp>
        <p:nvSpPr>
          <p:cNvPr id="3" name="Notes Placeholder 2"/>
          <p:cNvSpPr>
            <a:spLocks noGrp="1"/>
          </p:cNvSpPr>
          <p:nvPr>
            <p:ph type="body" idx="1"/>
          </p:nvPr>
        </p:nvSpPr>
        <p:spPr/>
        <p:txBody>
          <a:bodyPr/>
          <a:lstStyle/>
          <a:p>
            <a:pPr defTabSz="924916">
              <a:defRPr/>
            </a:pPr>
            <a:r>
              <a:rPr lang="en-US" altLang="zh-CN" dirty="0"/>
              <a:t>The pressure experienced by the iron nanoparticle is seen to increase with irradiation duration.  Within only 10 minutes, the internal pressure reached about 17 </a:t>
            </a:r>
            <a:r>
              <a:rPr lang="en-US" altLang="zh-CN" dirty="0" err="1"/>
              <a:t>GPa</a:t>
            </a:r>
            <a:r>
              <a:rPr lang="en-US" altLang="zh-CN" dirty="0"/>
              <a:t>, a value significantly greater than what we need for our intended measurements.</a:t>
            </a:r>
            <a:endParaRPr lang="zh-CN" altLang="en-US" dirty="0"/>
          </a:p>
        </p:txBody>
      </p:sp>
      <p:sp>
        <p:nvSpPr>
          <p:cNvPr id="4" name="Slide Number Placeholder 3"/>
          <p:cNvSpPr>
            <a:spLocks noGrp="1"/>
          </p:cNvSpPr>
          <p:nvPr>
            <p:ph type="sldNum" sz="quarter" idx="10"/>
          </p:nvPr>
        </p:nvSpPr>
        <p:spPr/>
        <p:txBody>
          <a:bodyPr/>
          <a:lstStyle/>
          <a:p>
            <a:pPr defTabSz="924916">
              <a:defRPr/>
            </a:pPr>
            <a:fld id="{B64A6D18-AB63-4ABA-93B1-FE5B046A72B5}" type="slidenum">
              <a:rPr lang="zh-CN" altLang="en-US" sz="1800" kern="0">
                <a:solidFill>
                  <a:sysClr val="windowText" lastClr="000000"/>
                </a:solidFill>
                <a:latin typeface="Calibri" panose="020F0502020204030204"/>
                <a:ea typeface="宋体" panose="02010600030101010101" pitchFamily="2" charset="-122"/>
              </a:rPr>
              <a:pPr defTabSz="924916">
                <a:defRPr/>
              </a:pPr>
              <a:t>15</a:t>
            </a:fld>
            <a:endParaRPr lang="zh-CN" altLang="en-US" sz="1800" kern="0">
              <a:solidFill>
                <a:sysClr val="windowText" lastClr="000000"/>
              </a:solidFill>
              <a:latin typeface="Calibri" panose="020F0502020204030204"/>
              <a:ea typeface="宋体" panose="02010600030101010101" pitchFamily="2" charset="-122"/>
            </a:endParaRPr>
          </a:p>
        </p:txBody>
      </p:sp>
    </p:spTree>
    <p:extLst>
      <p:ext uri="{BB962C8B-B14F-4D97-AF65-F5344CB8AC3E}">
        <p14:creationId xmlns:p14="http://schemas.microsoft.com/office/powerpoint/2010/main" val="9681607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1154113"/>
            <a:ext cx="5543550" cy="3117850"/>
          </a:xfrm>
        </p:spPr>
      </p:sp>
      <p:sp>
        <p:nvSpPr>
          <p:cNvPr id="3" name="Notes Placeholder 2"/>
          <p:cNvSpPr>
            <a:spLocks noGrp="1"/>
          </p:cNvSpPr>
          <p:nvPr>
            <p:ph type="body" idx="1"/>
          </p:nvPr>
        </p:nvSpPr>
        <p:spPr/>
        <p:txBody>
          <a:bodyPr/>
          <a:lstStyle/>
          <a:p>
            <a:pPr defTabSz="924916">
              <a:defRPr/>
            </a:pPr>
            <a:r>
              <a:rPr lang="en-US" altLang="zh-CN" dirty="0"/>
              <a:t>Here we show a sketch of the diamond-anvil cell assembly that we use for hydrogenation run.  Once this assembly is ready, we place it in the hydrogen loading system displayed below.  By the way, it is also possible to use a lithium aluminum hydride-supplied multi-anvil press to load hydrogen when very high temperatures are not needed.</a:t>
            </a:r>
            <a:endParaRPr lang="zh-CN" altLang="en-US" dirty="0"/>
          </a:p>
        </p:txBody>
      </p:sp>
      <p:sp>
        <p:nvSpPr>
          <p:cNvPr id="4" name="Slide Number Placeholder 3"/>
          <p:cNvSpPr>
            <a:spLocks noGrp="1"/>
          </p:cNvSpPr>
          <p:nvPr>
            <p:ph type="sldNum" sz="quarter" idx="10"/>
          </p:nvPr>
        </p:nvSpPr>
        <p:spPr/>
        <p:txBody>
          <a:bodyPr/>
          <a:lstStyle/>
          <a:p>
            <a:pPr defTabSz="924916">
              <a:defRPr/>
            </a:pPr>
            <a:fld id="{B64A6D18-AB63-4ABA-93B1-FE5B046A72B5}" type="slidenum">
              <a:rPr lang="zh-CN" altLang="en-US" sz="1800" kern="0">
                <a:solidFill>
                  <a:sysClr val="windowText" lastClr="000000"/>
                </a:solidFill>
                <a:latin typeface="Calibri" panose="020F0502020204030204"/>
                <a:ea typeface="宋体" panose="02010600030101010101" pitchFamily="2" charset="-122"/>
              </a:rPr>
              <a:pPr defTabSz="924916">
                <a:defRPr/>
              </a:pPr>
              <a:t>16</a:t>
            </a:fld>
            <a:endParaRPr lang="zh-CN" altLang="en-US" sz="1800" kern="0">
              <a:solidFill>
                <a:sysClr val="windowText" lastClr="000000"/>
              </a:solidFill>
              <a:latin typeface="Calibri" panose="020F0502020204030204"/>
              <a:ea typeface="宋体" panose="02010600030101010101" pitchFamily="2" charset="-122"/>
            </a:endParaRPr>
          </a:p>
        </p:txBody>
      </p:sp>
    </p:spTree>
    <p:extLst>
      <p:ext uri="{BB962C8B-B14F-4D97-AF65-F5344CB8AC3E}">
        <p14:creationId xmlns:p14="http://schemas.microsoft.com/office/powerpoint/2010/main" val="26264532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1154113"/>
            <a:ext cx="5543550" cy="3117850"/>
          </a:xfrm>
        </p:spPr>
      </p:sp>
      <p:sp>
        <p:nvSpPr>
          <p:cNvPr id="3" name="Notes Placeholder 2"/>
          <p:cNvSpPr>
            <a:spLocks noGrp="1"/>
          </p:cNvSpPr>
          <p:nvPr>
            <p:ph type="body" idx="1"/>
          </p:nvPr>
        </p:nvSpPr>
        <p:spPr/>
        <p:txBody>
          <a:bodyPr/>
          <a:lstStyle/>
          <a:p>
            <a:pPr defTabSz="924916">
              <a:defRPr/>
            </a:pPr>
            <a:r>
              <a:rPr lang="en-US" altLang="zh-CN" dirty="0"/>
              <a:t>We conducted hydrogenation of non-irradiated </a:t>
            </a:r>
            <a:r>
              <a:rPr lang="en-US" altLang="zh-CN" dirty="0" err="1"/>
              <a:t>Fe@CNOs</a:t>
            </a:r>
            <a:r>
              <a:rPr lang="en-US" altLang="zh-CN" dirty="0"/>
              <a:t> inside a DAC and acquired in-situ synchrotron data.  A few key results are listed here.  Firstly, hydrogenation of Fe inside CNOs occurred at 23 </a:t>
            </a:r>
            <a:r>
              <a:rPr lang="en-US" altLang="zh-CN" dirty="0" err="1"/>
              <a:t>GPa</a:t>
            </a:r>
            <a:r>
              <a:rPr lang="en-US" altLang="zh-CN" dirty="0"/>
              <a:t> and 300 K, as indicated by the occurrence of peaks of double hexagonal close-packed (</a:t>
            </a:r>
            <a:r>
              <a:rPr lang="en-US" altLang="zh-CN" dirty="0" err="1"/>
              <a:t>dhcp</a:t>
            </a:r>
            <a:r>
              <a:rPr lang="en-US" altLang="zh-CN" dirty="0"/>
              <a:t>) iron hydride.  Secondly, iron carbides formed at 1300 K while the hydride peaks became lower, indicating that iron carburization is preferred over iron hydrogenation in the iron-carbon-hydrogen system at high pressure and high temperature.  This result is consistent with the reported incompatibility of hydrogen and carbon in iron metal.  As a result, inhibition of iron carburization is required, and one possible way to achieve this goal is to place an interlayer coating between iron and CNO, with silver being an example illustrated here.</a:t>
            </a:r>
            <a:endParaRPr lang="zh-CN" altLang="en-US" dirty="0"/>
          </a:p>
        </p:txBody>
      </p:sp>
      <p:sp>
        <p:nvSpPr>
          <p:cNvPr id="4" name="Slide Number Placeholder 3"/>
          <p:cNvSpPr>
            <a:spLocks noGrp="1"/>
          </p:cNvSpPr>
          <p:nvPr>
            <p:ph type="sldNum" sz="quarter" idx="10"/>
          </p:nvPr>
        </p:nvSpPr>
        <p:spPr/>
        <p:txBody>
          <a:bodyPr/>
          <a:lstStyle/>
          <a:p>
            <a:pPr defTabSz="924916">
              <a:defRPr/>
            </a:pPr>
            <a:fld id="{B64A6D18-AB63-4ABA-93B1-FE5B046A72B5}" type="slidenum">
              <a:rPr lang="zh-CN" altLang="en-US" sz="1800" kern="0">
                <a:solidFill>
                  <a:sysClr val="windowText" lastClr="000000"/>
                </a:solidFill>
                <a:latin typeface="Calibri" panose="020F0502020204030204"/>
                <a:ea typeface="宋体" panose="02010600030101010101" pitchFamily="2" charset="-122"/>
              </a:rPr>
              <a:pPr defTabSz="924916">
                <a:defRPr/>
              </a:pPr>
              <a:t>17</a:t>
            </a:fld>
            <a:endParaRPr lang="zh-CN" altLang="en-US" sz="1800" kern="0">
              <a:solidFill>
                <a:sysClr val="windowText" lastClr="000000"/>
              </a:solidFill>
              <a:latin typeface="Calibri" panose="020F0502020204030204"/>
              <a:ea typeface="宋体" panose="02010600030101010101" pitchFamily="2" charset="-122"/>
            </a:endParaRPr>
          </a:p>
        </p:txBody>
      </p:sp>
    </p:spTree>
    <p:extLst>
      <p:ext uri="{BB962C8B-B14F-4D97-AF65-F5344CB8AC3E}">
        <p14:creationId xmlns:p14="http://schemas.microsoft.com/office/powerpoint/2010/main" val="34669159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1154113"/>
            <a:ext cx="5543550" cy="3117850"/>
          </a:xfrm>
        </p:spPr>
      </p:sp>
      <p:sp>
        <p:nvSpPr>
          <p:cNvPr id="3" name="Notes Placeholder 2"/>
          <p:cNvSpPr>
            <a:spLocks noGrp="1"/>
          </p:cNvSpPr>
          <p:nvPr>
            <p:ph type="body" idx="1"/>
          </p:nvPr>
        </p:nvSpPr>
        <p:spPr/>
        <p:txBody>
          <a:bodyPr/>
          <a:lstStyle/>
          <a:p>
            <a:pPr defTabSz="924916">
              <a:defRPr/>
            </a:pPr>
            <a:r>
              <a:rPr lang="en-US" altLang="zh-CN" dirty="0"/>
              <a:t>Finally conclusions.  First, our </a:t>
            </a:r>
            <a:r>
              <a:rPr lang="en-US" altLang="zh-CN" dirty="0" err="1"/>
              <a:t>ingassing</a:t>
            </a:r>
            <a:r>
              <a:rPr lang="en-US" altLang="zh-CN" dirty="0"/>
              <a:t> model suggests a small but significant amount of nebular hydrogen contributed to formation of Earth’s water.  Second, experimental testing of this model requires direct measurements of hydrogen solubility and fractionation in iron at magma-ocean conditions.  Third, these previously impossible measurements are possible by using CNOs that contract under electron irradiation and thereby serve as pressure cells.  Next, hydrogen molecules can penetrate CNO walls and react with encapsulated iron to form hydrides, which will be transferable for mass spectroscopy.  Lastly, carburization of iron competes with its hydrogenation, calling for an interlayer coating between iron and CNO walls.  Such work using silver is now under way.</a:t>
            </a:r>
            <a:endParaRPr lang="zh-CN" altLang="en-US" dirty="0"/>
          </a:p>
        </p:txBody>
      </p:sp>
      <p:sp>
        <p:nvSpPr>
          <p:cNvPr id="4" name="Slide Number Placeholder 3"/>
          <p:cNvSpPr>
            <a:spLocks noGrp="1"/>
          </p:cNvSpPr>
          <p:nvPr>
            <p:ph type="sldNum" sz="quarter" idx="10"/>
          </p:nvPr>
        </p:nvSpPr>
        <p:spPr/>
        <p:txBody>
          <a:bodyPr/>
          <a:lstStyle/>
          <a:p>
            <a:pPr defTabSz="924916">
              <a:defRPr/>
            </a:pPr>
            <a:fld id="{B64A6D18-AB63-4ABA-93B1-FE5B046A72B5}" type="slidenum">
              <a:rPr lang="zh-CN" altLang="en-US" sz="1800" kern="0">
                <a:solidFill>
                  <a:sysClr val="windowText" lastClr="000000"/>
                </a:solidFill>
                <a:latin typeface="Calibri" panose="020F0502020204030204"/>
                <a:ea typeface="宋体" panose="02010600030101010101" pitchFamily="2" charset="-122"/>
              </a:rPr>
              <a:pPr defTabSz="924916">
                <a:defRPr/>
              </a:pPr>
              <a:t>18</a:t>
            </a:fld>
            <a:endParaRPr lang="zh-CN" altLang="en-US" sz="1800" kern="0">
              <a:solidFill>
                <a:sysClr val="windowText" lastClr="000000"/>
              </a:solidFill>
              <a:latin typeface="Calibri" panose="020F0502020204030204"/>
              <a:ea typeface="宋体" panose="02010600030101010101" pitchFamily="2" charset="-122"/>
            </a:endParaRPr>
          </a:p>
        </p:txBody>
      </p:sp>
    </p:spTree>
    <p:extLst>
      <p:ext uri="{BB962C8B-B14F-4D97-AF65-F5344CB8AC3E}">
        <p14:creationId xmlns:p14="http://schemas.microsoft.com/office/powerpoint/2010/main" val="14392413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1154113"/>
            <a:ext cx="5543550" cy="3117850"/>
          </a:xfrm>
        </p:spPr>
      </p:sp>
      <p:sp>
        <p:nvSpPr>
          <p:cNvPr id="3" name="Notes Placeholder 2"/>
          <p:cNvSpPr>
            <a:spLocks noGrp="1"/>
          </p:cNvSpPr>
          <p:nvPr>
            <p:ph type="body" idx="1"/>
          </p:nvPr>
        </p:nvSpPr>
        <p:spPr/>
        <p:txBody>
          <a:bodyPr/>
          <a:lstStyle/>
          <a:p>
            <a:pPr defTabSz="924916">
              <a:defRPr/>
            </a:pPr>
            <a:r>
              <a:rPr lang="en-US" altLang="zh-CN" dirty="0"/>
              <a:t>Thank you!</a:t>
            </a:r>
            <a:endParaRPr lang="zh-CN" altLang="en-US" dirty="0"/>
          </a:p>
        </p:txBody>
      </p:sp>
      <p:sp>
        <p:nvSpPr>
          <p:cNvPr id="4" name="Slide Number Placeholder 3"/>
          <p:cNvSpPr>
            <a:spLocks noGrp="1"/>
          </p:cNvSpPr>
          <p:nvPr>
            <p:ph type="sldNum" sz="quarter" idx="10"/>
          </p:nvPr>
        </p:nvSpPr>
        <p:spPr/>
        <p:txBody>
          <a:bodyPr/>
          <a:lstStyle/>
          <a:p>
            <a:pPr defTabSz="924916">
              <a:defRPr/>
            </a:pPr>
            <a:fld id="{B64A6D18-AB63-4ABA-93B1-FE5B046A72B5}" type="slidenum">
              <a:rPr lang="zh-CN" altLang="en-US" sz="1800" kern="0">
                <a:solidFill>
                  <a:sysClr val="windowText" lastClr="000000"/>
                </a:solidFill>
                <a:latin typeface="Calibri" panose="020F0502020204030204"/>
                <a:ea typeface="宋体" panose="02010600030101010101" pitchFamily="2" charset="-122"/>
              </a:rPr>
              <a:pPr defTabSz="924916">
                <a:defRPr/>
              </a:pPr>
              <a:t>19</a:t>
            </a:fld>
            <a:endParaRPr lang="zh-CN" altLang="en-US" sz="1800" kern="0">
              <a:solidFill>
                <a:sysClr val="windowText" lastClr="000000"/>
              </a:solidFill>
              <a:latin typeface="Calibri" panose="020F0502020204030204"/>
              <a:ea typeface="宋体" panose="02010600030101010101" pitchFamily="2" charset="-122"/>
            </a:endParaRPr>
          </a:p>
        </p:txBody>
      </p:sp>
    </p:spTree>
    <p:extLst>
      <p:ext uri="{BB962C8B-B14F-4D97-AF65-F5344CB8AC3E}">
        <p14:creationId xmlns:p14="http://schemas.microsoft.com/office/powerpoint/2010/main" val="1258004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1154113"/>
            <a:ext cx="5543550" cy="3117850"/>
          </a:xfrm>
        </p:spPr>
      </p:sp>
      <p:sp>
        <p:nvSpPr>
          <p:cNvPr id="3" name="Notes Placeholder 2"/>
          <p:cNvSpPr>
            <a:spLocks noGrp="1"/>
          </p:cNvSpPr>
          <p:nvPr>
            <p:ph type="body" idx="1"/>
          </p:nvPr>
        </p:nvSpPr>
        <p:spPr/>
        <p:txBody>
          <a:bodyPr/>
          <a:lstStyle/>
          <a:p>
            <a:pPr defTabSz="924916">
              <a:defRPr/>
            </a:pPr>
            <a:r>
              <a:rPr lang="en-US" altLang="zh-CN" dirty="0"/>
              <a:t>Earth is our home planet covered with vast water bodies on its surface.  If all the surface water is accumulated into a gigantic sphere, its diameter would be about 860 miles, less than half of the width of the North America continent.  This sounds perhaps not a big amount.  However, scientists now realize there may be even more water underneath.  If we define the amount of water in this gigantic sphere as one ocean, Earth’s silicate mantle, particularly the transition zone, can hold as much water as two oceans in the form of hydroxyl, according to both geophysical and geochemical evidences.  Considering the importance of water, an interesting question would be raised naturally --- where did all this water come from?  In fact, this question emerged centuries ago and nowadays it is still being constantly asked.</a:t>
            </a:r>
          </a:p>
          <a:p>
            <a:pPr defTabSz="924916">
              <a:defRPr/>
            </a:pPr>
            <a:endParaRPr lang="en-US" altLang="zh-CN" dirty="0"/>
          </a:p>
          <a:p>
            <a:pPr defTabSz="924916">
              <a:defRPr/>
            </a:pPr>
            <a:r>
              <a:rPr lang="en-US" altLang="zh-CN" dirty="0"/>
              <a:t>We know water is made of hydrogen and oxygen.  As Earth has abundant oxygen, the question on the origin of Earth’s water is equivalent to that on the origin of Earth’s hydrogen.  In terms of this viewpoint, the question is likely further complicated by possible existence of a substantial amount of hydrogen in Earth’s core, which is expected to occur in the form of iron hydride.  However, nobody knows exactly how much hydrogen is there, and current estimates range from a trace amount up to 100 oceans.</a:t>
            </a:r>
            <a:endParaRPr lang="zh-CN" altLang="en-US" dirty="0"/>
          </a:p>
        </p:txBody>
      </p:sp>
      <p:sp>
        <p:nvSpPr>
          <p:cNvPr id="4" name="Slide Number Placeholder 3"/>
          <p:cNvSpPr>
            <a:spLocks noGrp="1"/>
          </p:cNvSpPr>
          <p:nvPr>
            <p:ph type="sldNum" sz="quarter" idx="10"/>
          </p:nvPr>
        </p:nvSpPr>
        <p:spPr/>
        <p:txBody>
          <a:bodyPr/>
          <a:lstStyle/>
          <a:p>
            <a:pPr defTabSz="924916">
              <a:defRPr/>
            </a:pPr>
            <a:fld id="{B64A6D18-AB63-4ABA-93B1-FE5B046A72B5}" type="slidenum">
              <a:rPr lang="zh-CN" altLang="en-US" sz="1800" kern="0">
                <a:solidFill>
                  <a:sysClr val="windowText" lastClr="000000"/>
                </a:solidFill>
                <a:latin typeface="Calibri" panose="020F0502020204030204"/>
                <a:ea typeface="宋体" panose="02010600030101010101" pitchFamily="2" charset="-122"/>
              </a:rPr>
              <a:pPr defTabSz="924916">
                <a:defRPr/>
              </a:pPr>
              <a:t>2</a:t>
            </a:fld>
            <a:endParaRPr lang="zh-CN" altLang="en-US" sz="1800" kern="0">
              <a:solidFill>
                <a:sysClr val="windowText" lastClr="000000"/>
              </a:solidFill>
              <a:latin typeface="Calibri" panose="020F0502020204030204"/>
              <a:ea typeface="宋体" panose="02010600030101010101" pitchFamily="2" charset="-122"/>
            </a:endParaRPr>
          </a:p>
        </p:txBody>
      </p:sp>
    </p:spTree>
    <p:extLst>
      <p:ext uri="{BB962C8B-B14F-4D97-AF65-F5344CB8AC3E}">
        <p14:creationId xmlns:p14="http://schemas.microsoft.com/office/powerpoint/2010/main" val="264213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1154113"/>
            <a:ext cx="5543550" cy="3117850"/>
          </a:xfrm>
        </p:spPr>
      </p:sp>
      <p:sp>
        <p:nvSpPr>
          <p:cNvPr id="3" name="Notes Placeholder 2"/>
          <p:cNvSpPr>
            <a:spLocks noGrp="1"/>
          </p:cNvSpPr>
          <p:nvPr>
            <p:ph type="body" idx="1"/>
          </p:nvPr>
        </p:nvSpPr>
        <p:spPr/>
        <p:txBody>
          <a:bodyPr/>
          <a:lstStyle/>
          <a:p>
            <a:r>
              <a:rPr lang="en-US" altLang="zh-CN" dirty="0"/>
              <a:t>Recently we brought up a new model on origin of Earth’s water, in which we consider both chondritic contribution and nebular </a:t>
            </a:r>
            <a:r>
              <a:rPr lang="en-US" altLang="zh-CN" dirty="0" err="1"/>
              <a:t>ingassing</a:t>
            </a:r>
            <a:r>
              <a:rPr lang="en-US" altLang="zh-CN" dirty="0"/>
              <a:t> of hydrogen.  The model integrates into the framework of planetary formation theory, and is consistent with our current understanding of the earliest Earth as well as some geochemical data.  Basically, the formation of Earth is divided into six stages, first of which is idealized by occurrence of a number of planetary embryos during the first 1 to 2 million years of the solar system.  They collectively contained about 7 to 8 oceans of chondritic water.</a:t>
            </a:r>
            <a:endParaRPr lang="zh-CN" altLang="en-US" dirty="0"/>
          </a:p>
        </p:txBody>
      </p:sp>
      <p:sp>
        <p:nvSpPr>
          <p:cNvPr id="4" name="Slide Number Placeholder 3"/>
          <p:cNvSpPr>
            <a:spLocks noGrp="1"/>
          </p:cNvSpPr>
          <p:nvPr>
            <p:ph type="sldNum" sz="quarter" idx="10"/>
          </p:nvPr>
        </p:nvSpPr>
        <p:spPr/>
        <p:txBody>
          <a:bodyPr/>
          <a:lstStyle/>
          <a:p>
            <a:pPr defTabSz="924916">
              <a:defRPr/>
            </a:pPr>
            <a:fld id="{B64A6D18-AB63-4ABA-93B1-FE5B046A72B5}" type="slidenum">
              <a:rPr lang="zh-CN" altLang="en-US" sz="1800" kern="0">
                <a:solidFill>
                  <a:sysClr val="windowText" lastClr="000000"/>
                </a:solidFill>
                <a:latin typeface="Calibri" panose="020F0502020204030204"/>
                <a:ea typeface="宋体" panose="02010600030101010101" pitchFamily="2" charset="-122"/>
              </a:rPr>
              <a:pPr defTabSz="924916">
                <a:defRPr/>
              </a:pPr>
              <a:t>3</a:t>
            </a:fld>
            <a:endParaRPr lang="zh-CN" altLang="en-US" sz="1800" kern="0">
              <a:solidFill>
                <a:sysClr val="windowText" lastClr="000000"/>
              </a:solidFill>
              <a:latin typeface="Calibri" panose="020F0502020204030204"/>
              <a:ea typeface="宋体" panose="02010600030101010101" pitchFamily="2" charset="-122"/>
            </a:endParaRPr>
          </a:p>
        </p:txBody>
      </p:sp>
    </p:spTree>
    <p:extLst>
      <p:ext uri="{BB962C8B-B14F-4D97-AF65-F5344CB8AC3E}">
        <p14:creationId xmlns:p14="http://schemas.microsoft.com/office/powerpoint/2010/main" val="770829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1154113"/>
            <a:ext cx="5543550" cy="3117850"/>
          </a:xfrm>
        </p:spPr>
      </p:sp>
      <p:sp>
        <p:nvSpPr>
          <p:cNvPr id="3" name="Notes Placeholder 2"/>
          <p:cNvSpPr>
            <a:spLocks noGrp="1"/>
          </p:cNvSpPr>
          <p:nvPr>
            <p:ph type="body" idx="1"/>
          </p:nvPr>
        </p:nvSpPr>
        <p:spPr/>
        <p:txBody>
          <a:bodyPr/>
          <a:lstStyle/>
          <a:p>
            <a:r>
              <a:rPr lang="en-US" altLang="zh-CN" dirty="0"/>
              <a:t>By 2 million years, planetary cores formed inside these embryos, during which majority of their hydrogen was delivered to the cores through iron hydrogenation.  At the same time, negative isotopic fractionation of hydrogen occurred, putting light hydrogen or protium to the core and leaving heavy deuterium behind in the mantle.</a:t>
            </a:r>
            <a:endParaRPr lang="zh-CN" altLang="en-US" dirty="0"/>
          </a:p>
        </p:txBody>
      </p:sp>
      <p:sp>
        <p:nvSpPr>
          <p:cNvPr id="4" name="Slide Number Placeholder 3"/>
          <p:cNvSpPr>
            <a:spLocks noGrp="1"/>
          </p:cNvSpPr>
          <p:nvPr>
            <p:ph type="sldNum" sz="quarter" idx="10"/>
          </p:nvPr>
        </p:nvSpPr>
        <p:spPr/>
        <p:txBody>
          <a:bodyPr/>
          <a:lstStyle/>
          <a:p>
            <a:pPr defTabSz="924916">
              <a:defRPr/>
            </a:pPr>
            <a:fld id="{B64A6D18-AB63-4ABA-93B1-FE5B046A72B5}" type="slidenum">
              <a:rPr lang="zh-CN" altLang="en-US" sz="1800" kern="0">
                <a:solidFill>
                  <a:sysClr val="windowText" lastClr="000000"/>
                </a:solidFill>
                <a:latin typeface="Calibri" panose="020F0502020204030204"/>
                <a:ea typeface="宋体" panose="02010600030101010101" pitchFamily="2" charset="-122"/>
              </a:rPr>
              <a:pPr defTabSz="924916">
                <a:defRPr/>
              </a:pPr>
              <a:t>4</a:t>
            </a:fld>
            <a:endParaRPr lang="zh-CN" altLang="en-US" sz="1800" kern="0">
              <a:solidFill>
                <a:sysClr val="windowText" lastClr="000000"/>
              </a:solidFill>
              <a:latin typeface="Calibri" panose="020F0502020204030204"/>
              <a:ea typeface="宋体" panose="02010600030101010101" pitchFamily="2" charset="-122"/>
            </a:endParaRPr>
          </a:p>
        </p:txBody>
      </p:sp>
    </p:spTree>
    <p:extLst>
      <p:ext uri="{BB962C8B-B14F-4D97-AF65-F5344CB8AC3E}">
        <p14:creationId xmlns:p14="http://schemas.microsoft.com/office/powerpoint/2010/main" val="3689411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1154113"/>
            <a:ext cx="5543550" cy="3117850"/>
          </a:xfrm>
        </p:spPr>
      </p:sp>
      <p:sp>
        <p:nvSpPr>
          <p:cNvPr id="3" name="Notes Placeholder 2"/>
          <p:cNvSpPr>
            <a:spLocks noGrp="1"/>
          </p:cNvSpPr>
          <p:nvPr>
            <p:ph type="body" idx="1"/>
          </p:nvPr>
        </p:nvSpPr>
        <p:spPr/>
        <p:txBody>
          <a:bodyPr/>
          <a:lstStyle/>
          <a:p>
            <a:r>
              <a:rPr lang="en-US" altLang="zh-CN" dirty="0"/>
              <a:t>Between 2 and 3 million years, the largest embryo </a:t>
            </a:r>
            <a:r>
              <a:rPr lang="en-US" altLang="zh-CN" dirty="0" err="1"/>
              <a:t>ingassed</a:t>
            </a:r>
            <a:r>
              <a:rPr lang="en-US" altLang="zh-CN" dirty="0"/>
              <a:t> a small but considerable amount of nebular gases, including hydrogen with a very low D/H ratio, into a magma ocean on its surface.</a:t>
            </a:r>
            <a:endParaRPr lang="zh-CN" altLang="en-US" dirty="0"/>
          </a:p>
        </p:txBody>
      </p:sp>
      <p:sp>
        <p:nvSpPr>
          <p:cNvPr id="4" name="Slide Number Placeholder 3"/>
          <p:cNvSpPr>
            <a:spLocks noGrp="1"/>
          </p:cNvSpPr>
          <p:nvPr>
            <p:ph type="sldNum" sz="quarter" idx="10"/>
          </p:nvPr>
        </p:nvSpPr>
        <p:spPr/>
        <p:txBody>
          <a:bodyPr/>
          <a:lstStyle/>
          <a:p>
            <a:pPr defTabSz="924916">
              <a:defRPr/>
            </a:pPr>
            <a:fld id="{B64A6D18-AB63-4ABA-93B1-FE5B046A72B5}" type="slidenum">
              <a:rPr lang="zh-CN" altLang="en-US" sz="1800" kern="0">
                <a:solidFill>
                  <a:sysClr val="windowText" lastClr="000000"/>
                </a:solidFill>
                <a:latin typeface="Calibri" panose="020F0502020204030204"/>
                <a:ea typeface="宋体" panose="02010600030101010101" pitchFamily="2" charset="-122"/>
              </a:rPr>
              <a:pPr defTabSz="924916">
                <a:defRPr/>
              </a:pPr>
              <a:t>5</a:t>
            </a:fld>
            <a:endParaRPr lang="zh-CN" altLang="en-US" sz="1800" kern="0">
              <a:solidFill>
                <a:sysClr val="windowText" lastClr="000000"/>
              </a:solidFill>
              <a:latin typeface="Calibri" panose="020F0502020204030204"/>
              <a:ea typeface="宋体" panose="02010600030101010101" pitchFamily="2" charset="-122"/>
            </a:endParaRPr>
          </a:p>
        </p:txBody>
      </p:sp>
    </p:spTree>
    <p:extLst>
      <p:ext uri="{BB962C8B-B14F-4D97-AF65-F5344CB8AC3E}">
        <p14:creationId xmlns:p14="http://schemas.microsoft.com/office/powerpoint/2010/main" val="2744529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1154113"/>
            <a:ext cx="5543550" cy="3117850"/>
          </a:xfrm>
        </p:spPr>
      </p:sp>
      <p:sp>
        <p:nvSpPr>
          <p:cNvPr id="3" name="Notes Placeholder 2"/>
          <p:cNvSpPr>
            <a:spLocks noGrp="1"/>
          </p:cNvSpPr>
          <p:nvPr>
            <p:ph type="body" idx="1"/>
          </p:nvPr>
        </p:nvSpPr>
        <p:spPr/>
        <p:txBody>
          <a:bodyPr/>
          <a:lstStyle/>
          <a:p>
            <a:r>
              <a:rPr lang="en-US" altLang="zh-CN" dirty="0"/>
              <a:t>As the magma ocean solidified, its overturn entrained some low-D/H component to the core-mantle boundary, and convection mixed most of it with the mantle.</a:t>
            </a:r>
            <a:endParaRPr lang="zh-CN" altLang="en-US" dirty="0"/>
          </a:p>
        </p:txBody>
      </p:sp>
      <p:sp>
        <p:nvSpPr>
          <p:cNvPr id="4" name="Slide Number Placeholder 3"/>
          <p:cNvSpPr>
            <a:spLocks noGrp="1"/>
          </p:cNvSpPr>
          <p:nvPr>
            <p:ph type="sldNum" sz="quarter" idx="10"/>
          </p:nvPr>
        </p:nvSpPr>
        <p:spPr/>
        <p:txBody>
          <a:bodyPr/>
          <a:lstStyle/>
          <a:p>
            <a:pPr defTabSz="924916">
              <a:defRPr/>
            </a:pPr>
            <a:fld id="{B64A6D18-AB63-4ABA-93B1-FE5B046A72B5}" type="slidenum">
              <a:rPr lang="zh-CN" altLang="en-US" sz="1800" kern="0">
                <a:solidFill>
                  <a:sysClr val="windowText" lastClr="000000"/>
                </a:solidFill>
                <a:latin typeface="Calibri" panose="020F0502020204030204"/>
                <a:ea typeface="宋体" panose="02010600030101010101" pitchFamily="2" charset="-122"/>
              </a:rPr>
              <a:pPr defTabSz="924916">
                <a:defRPr/>
              </a:pPr>
              <a:t>6</a:t>
            </a:fld>
            <a:endParaRPr lang="zh-CN" altLang="en-US" sz="1800" kern="0">
              <a:solidFill>
                <a:sysClr val="windowText" lastClr="000000"/>
              </a:solidFill>
              <a:latin typeface="Calibri" panose="020F0502020204030204"/>
              <a:ea typeface="宋体" panose="02010600030101010101" pitchFamily="2" charset="-122"/>
            </a:endParaRPr>
          </a:p>
        </p:txBody>
      </p:sp>
    </p:spTree>
    <p:extLst>
      <p:ext uri="{BB962C8B-B14F-4D97-AF65-F5344CB8AC3E}">
        <p14:creationId xmlns:p14="http://schemas.microsoft.com/office/powerpoint/2010/main" val="251279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1154113"/>
            <a:ext cx="5543550" cy="3117850"/>
          </a:xfrm>
        </p:spPr>
      </p:sp>
      <p:sp>
        <p:nvSpPr>
          <p:cNvPr id="3" name="Notes Placeholder 2"/>
          <p:cNvSpPr>
            <a:spLocks noGrp="1"/>
          </p:cNvSpPr>
          <p:nvPr>
            <p:ph type="body" idx="1"/>
          </p:nvPr>
        </p:nvSpPr>
        <p:spPr/>
        <p:txBody>
          <a:bodyPr/>
          <a:lstStyle/>
          <a:p>
            <a:r>
              <a:rPr lang="en-US" altLang="zh-CN" dirty="0"/>
              <a:t>During the first 10 to 100 million years, these embryos impacted, cores merged, and mantles mixed, leading to formation of an Earth which is close to what we have now.</a:t>
            </a:r>
            <a:endParaRPr lang="zh-CN" altLang="en-US" dirty="0"/>
          </a:p>
        </p:txBody>
      </p:sp>
      <p:sp>
        <p:nvSpPr>
          <p:cNvPr id="4" name="Slide Number Placeholder 3"/>
          <p:cNvSpPr>
            <a:spLocks noGrp="1"/>
          </p:cNvSpPr>
          <p:nvPr>
            <p:ph type="sldNum" sz="quarter" idx="10"/>
          </p:nvPr>
        </p:nvSpPr>
        <p:spPr/>
        <p:txBody>
          <a:bodyPr/>
          <a:lstStyle/>
          <a:p>
            <a:pPr defTabSz="924916">
              <a:defRPr/>
            </a:pPr>
            <a:fld id="{B64A6D18-AB63-4ABA-93B1-FE5B046A72B5}" type="slidenum">
              <a:rPr lang="zh-CN" altLang="en-US" sz="1800" kern="0">
                <a:solidFill>
                  <a:sysClr val="windowText" lastClr="000000"/>
                </a:solidFill>
                <a:latin typeface="Calibri" panose="020F0502020204030204"/>
                <a:ea typeface="宋体" panose="02010600030101010101" pitchFamily="2" charset="-122"/>
              </a:rPr>
              <a:pPr defTabSz="924916">
                <a:defRPr/>
              </a:pPr>
              <a:t>7</a:t>
            </a:fld>
            <a:endParaRPr lang="zh-CN" altLang="en-US" sz="1800" kern="0">
              <a:solidFill>
                <a:sysClr val="windowText" lastClr="000000"/>
              </a:solidFill>
              <a:latin typeface="Calibri" panose="020F0502020204030204"/>
              <a:ea typeface="宋体" panose="02010600030101010101" pitchFamily="2" charset="-122"/>
            </a:endParaRPr>
          </a:p>
        </p:txBody>
      </p:sp>
    </p:spTree>
    <p:extLst>
      <p:ext uri="{BB962C8B-B14F-4D97-AF65-F5344CB8AC3E}">
        <p14:creationId xmlns:p14="http://schemas.microsoft.com/office/powerpoint/2010/main" val="1150295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1154113"/>
            <a:ext cx="5543550" cy="3117850"/>
          </a:xfrm>
        </p:spPr>
      </p:sp>
      <p:sp>
        <p:nvSpPr>
          <p:cNvPr id="3" name="Notes Placeholder 2"/>
          <p:cNvSpPr>
            <a:spLocks noGrp="1"/>
          </p:cNvSpPr>
          <p:nvPr>
            <p:ph type="body" idx="1"/>
          </p:nvPr>
        </p:nvSpPr>
        <p:spPr/>
        <p:txBody>
          <a:bodyPr/>
          <a:lstStyle/>
          <a:p>
            <a:r>
              <a:rPr lang="en-US" altLang="zh-CN" dirty="0"/>
              <a:t>According to our modeling results, the present Earth stores approximately 60% of its total hydrogen in the core, and the core has a considerably lower D/H ratio than the mantle.  Besides, the more important outcome probably is that one to two percent of Earth’s total water is determined to have originated from nebula hydrogen.  Nevertheless, it should be stressed that these numbers are calculated based on some typical chemical properties of the iron-hydrogen system at relatively low pressures and temperature.  To validate this model with best confidence, experimental measurements of those properties are needed.</a:t>
            </a:r>
            <a:endParaRPr lang="zh-CN" altLang="en-US" dirty="0"/>
          </a:p>
        </p:txBody>
      </p:sp>
      <p:sp>
        <p:nvSpPr>
          <p:cNvPr id="4" name="Slide Number Placeholder 3"/>
          <p:cNvSpPr>
            <a:spLocks noGrp="1"/>
          </p:cNvSpPr>
          <p:nvPr>
            <p:ph type="sldNum" sz="quarter" idx="10"/>
          </p:nvPr>
        </p:nvSpPr>
        <p:spPr/>
        <p:txBody>
          <a:bodyPr/>
          <a:lstStyle/>
          <a:p>
            <a:pPr defTabSz="924916">
              <a:defRPr/>
            </a:pPr>
            <a:fld id="{B64A6D18-AB63-4ABA-93B1-FE5B046A72B5}" type="slidenum">
              <a:rPr lang="zh-CN" altLang="en-US" sz="1800" kern="0">
                <a:solidFill>
                  <a:sysClr val="windowText" lastClr="000000"/>
                </a:solidFill>
                <a:latin typeface="Calibri" panose="020F0502020204030204"/>
                <a:ea typeface="宋体" panose="02010600030101010101" pitchFamily="2" charset="-122"/>
              </a:rPr>
              <a:pPr defTabSz="924916">
                <a:defRPr/>
              </a:pPr>
              <a:t>8</a:t>
            </a:fld>
            <a:endParaRPr lang="zh-CN" altLang="en-US" sz="1800" kern="0">
              <a:solidFill>
                <a:sysClr val="windowText" lastClr="000000"/>
              </a:solidFill>
              <a:latin typeface="Calibri" panose="020F0502020204030204"/>
              <a:ea typeface="宋体" panose="02010600030101010101" pitchFamily="2" charset="-122"/>
            </a:endParaRPr>
          </a:p>
        </p:txBody>
      </p:sp>
    </p:spTree>
    <p:extLst>
      <p:ext uri="{BB962C8B-B14F-4D97-AF65-F5344CB8AC3E}">
        <p14:creationId xmlns:p14="http://schemas.microsoft.com/office/powerpoint/2010/main" val="1497137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1154113"/>
            <a:ext cx="5543550" cy="3117850"/>
          </a:xfrm>
        </p:spPr>
      </p:sp>
      <p:sp>
        <p:nvSpPr>
          <p:cNvPr id="3" name="Notes Placeholder 2"/>
          <p:cNvSpPr>
            <a:spLocks noGrp="1"/>
          </p:cNvSpPr>
          <p:nvPr>
            <p:ph type="body" idx="1"/>
          </p:nvPr>
        </p:nvSpPr>
        <p:spPr/>
        <p:txBody>
          <a:bodyPr/>
          <a:lstStyle/>
          <a:p>
            <a:r>
              <a:rPr lang="en-US" altLang="zh-CN" dirty="0"/>
              <a:t>Among those chemical properties, isotopic fractionation factor of hydrogen between iron and magma ocean is particularly important.  We have shown that this property is approximate to that between iron and molecular hydrogen.  In our modeling, we notice that this factor is required to be less than 0.92;  otherwise, the model has no solutions.  The smaller alpha is, the greater nebular contribution to Earth’s water is found.</a:t>
            </a:r>
            <a:endParaRPr lang="zh-CN" altLang="en-US" dirty="0"/>
          </a:p>
        </p:txBody>
      </p:sp>
      <p:sp>
        <p:nvSpPr>
          <p:cNvPr id="4" name="Slide Number Placeholder 3"/>
          <p:cNvSpPr>
            <a:spLocks noGrp="1"/>
          </p:cNvSpPr>
          <p:nvPr>
            <p:ph type="sldNum" sz="quarter" idx="10"/>
          </p:nvPr>
        </p:nvSpPr>
        <p:spPr/>
        <p:txBody>
          <a:bodyPr/>
          <a:lstStyle/>
          <a:p>
            <a:pPr defTabSz="924916">
              <a:defRPr/>
            </a:pPr>
            <a:fld id="{B64A6D18-AB63-4ABA-93B1-FE5B046A72B5}" type="slidenum">
              <a:rPr lang="zh-CN" altLang="en-US" sz="1800" kern="0">
                <a:solidFill>
                  <a:sysClr val="windowText" lastClr="000000"/>
                </a:solidFill>
                <a:latin typeface="Calibri" panose="020F0502020204030204"/>
                <a:ea typeface="宋体" panose="02010600030101010101" pitchFamily="2" charset="-122"/>
              </a:rPr>
              <a:pPr defTabSz="924916">
                <a:defRPr/>
              </a:pPr>
              <a:t>9</a:t>
            </a:fld>
            <a:endParaRPr lang="zh-CN" altLang="en-US" sz="1800" kern="0">
              <a:solidFill>
                <a:sysClr val="windowText" lastClr="000000"/>
              </a:solidFill>
              <a:latin typeface="Calibri" panose="020F0502020204030204"/>
              <a:ea typeface="宋体" panose="02010600030101010101" pitchFamily="2" charset="-122"/>
            </a:endParaRPr>
          </a:p>
        </p:txBody>
      </p:sp>
    </p:spTree>
    <p:extLst>
      <p:ext uri="{BB962C8B-B14F-4D97-AF65-F5344CB8AC3E}">
        <p14:creationId xmlns:p14="http://schemas.microsoft.com/office/powerpoint/2010/main" val="767744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8BA9315-5FB7-4A37-8714-373876B3944F}" type="datetime1">
              <a:rPr lang="zh-CN" altLang="en-US" smtClean="0"/>
              <a:t>2019/10/14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52E0C-0461-D245-8716-83B57C24A284}" type="slidenum">
              <a:rPr lang="en-US" smtClean="0"/>
              <a:pPr/>
              <a:t>‹#›</a:t>
            </a:fld>
            <a:endParaRPr lang="en-US"/>
          </a:p>
        </p:txBody>
      </p:sp>
    </p:spTree>
    <p:extLst>
      <p:ext uri="{BB962C8B-B14F-4D97-AF65-F5344CB8AC3E}">
        <p14:creationId xmlns:p14="http://schemas.microsoft.com/office/powerpoint/2010/main" val="3262194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BEB9D2-AEAD-42E9-9221-28DAFAFDDF87}" type="datetime1">
              <a:rPr lang="zh-CN" altLang="en-US" smtClean="0"/>
              <a:t>2019/10/14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52E0C-0461-D245-8716-83B57C24A284}" type="slidenum">
              <a:rPr lang="en-US" smtClean="0"/>
              <a:pPr/>
              <a:t>‹#›</a:t>
            </a:fld>
            <a:endParaRPr lang="en-US"/>
          </a:p>
        </p:txBody>
      </p:sp>
    </p:spTree>
    <p:extLst>
      <p:ext uri="{BB962C8B-B14F-4D97-AF65-F5344CB8AC3E}">
        <p14:creationId xmlns:p14="http://schemas.microsoft.com/office/powerpoint/2010/main" val="1029493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8B10B9-FEA9-40D5-A278-DB586456016A}" type="datetime1">
              <a:rPr lang="zh-CN" altLang="en-US" smtClean="0"/>
              <a:t>2019/10/14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52E0C-0461-D245-8716-83B57C24A284}" type="slidenum">
              <a:rPr lang="en-US" smtClean="0"/>
              <a:pPr/>
              <a:t>‹#›</a:t>
            </a:fld>
            <a:endParaRPr lang="en-US"/>
          </a:p>
        </p:txBody>
      </p:sp>
    </p:spTree>
    <p:extLst>
      <p:ext uri="{BB962C8B-B14F-4D97-AF65-F5344CB8AC3E}">
        <p14:creationId xmlns:p14="http://schemas.microsoft.com/office/powerpoint/2010/main" val="6471373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en-US" dirty="0"/>
          </a:p>
        </p:txBody>
      </p:sp>
      <p:sp>
        <p:nvSpPr>
          <p:cNvPr id="4" name="Date Placeholder 3"/>
          <p:cNvSpPr>
            <a:spLocks noGrp="1"/>
          </p:cNvSpPr>
          <p:nvPr>
            <p:ph type="dt" sz="half" idx="10"/>
          </p:nvPr>
        </p:nvSpPr>
        <p:spPr/>
        <p:txBody>
          <a:bodyPr/>
          <a:lstStyle/>
          <a:p>
            <a:fld id="{1E59DE67-C264-4367-8C73-7880550120C1}" type="datetime1">
              <a:rPr lang="zh-CN" altLang="en-US" smtClean="0"/>
              <a:t>2019/10/14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70B1537-9E38-45AD-95F2-4B0D25C3F6DC}" type="slidenum">
              <a:rPr lang="zh-CN" altLang="en-US" smtClean="0"/>
              <a:t>‹#›</a:t>
            </a:fld>
            <a:endParaRPr lang="zh-CN" altLang="en-US"/>
          </a:p>
        </p:txBody>
      </p:sp>
    </p:spTree>
    <p:extLst>
      <p:ext uri="{BB962C8B-B14F-4D97-AF65-F5344CB8AC3E}">
        <p14:creationId xmlns:p14="http://schemas.microsoft.com/office/powerpoint/2010/main" val="24198512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fld id="{A99C9849-D2EC-493F-B41B-6ECE3EC43608}" type="datetime1">
              <a:rPr lang="zh-CN" altLang="en-US" smtClean="0"/>
              <a:t>2019/10/14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70B1537-9E38-45AD-95F2-4B0D25C3F6DC}" type="slidenum">
              <a:rPr lang="zh-CN" altLang="en-US" smtClean="0"/>
              <a:t>‹#›</a:t>
            </a:fld>
            <a:endParaRPr lang="zh-CN" altLang="en-US"/>
          </a:p>
        </p:txBody>
      </p:sp>
    </p:spTree>
    <p:extLst>
      <p:ext uri="{BB962C8B-B14F-4D97-AF65-F5344CB8AC3E}">
        <p14:creationId xmlns:p14="http://schemas.microsoft.com/office/powerpoint/2010/main" val="33511000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ltLang="zh-CN"/>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Click to edit Master text styles</a:t>
            </a:r>
          </a:p>
        </p:txBody>
      </p:sp>
      <p:sp>
        <p:nvSpPr>
          <p:cNvPr id="4" name="Date Placeholder 3"/>
          <p:cNvSpPr>
            <a:spLocks noGrp="1"/>
          </p:cNvSpPr>
          <p:nvPr>
            <p:ph type="dt" sz="half" idx="10"/>
          </p:nvPr>
        </p:nvSpPr>
        <p:spPr/>
        <p:txBody>
          <a:bodyPr/>
          <a:lstStyle/>
          <a:p>
            <a:fld id="{5E41138B-2BBD-4A20-99B3-696A252E935D}" type="datetime1">
              <a:rPr lang="zh-CN" altLang="en-US" smtClean="0"/>
              <a:t>2019/10/14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70B1537-9E38-45AD-95F2-4B0D25C3F6DC}" type="slidenum">
              <a:rPr lang="zh-CN" altLang="en-US" smtClean="0"/>
              <a:t>‹#›</a:t>
            </a:fld>
            <a:endParaRPr lang="zh-CN" altLang="en-US"/>
          </a:p>
        </p:txBody>
      </p:sp>
    </p:spTree>
    <p:extLst>
      <p:ext uri="{BB962C8B-B14F-4D97-AF65-F5344CB8AC3E}">
        <p14:creationId xmlns:p14="http://schemas.microsoft.com/office/powerpoint/2010/main" val="5909402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5" name="Date Placeholder 4"/>
          <p:cNvSpPr>
            <a:spLocks noGrp="1"/>
          </p:cNvSpPr>
          <p:nvPr>
            <p:ph type="dt" sz="half" idx="10"/>
          </p:nvPr>
        </p:nvSpPr>
        <p:spPr/>
        <p:txBody>
          <a:bodyPr/>
          <a:lstStyle/>
          <a:p>
            <a:fld id="{4FA8104E-A075-4D39-ACA6-D75E178553AE}" type="datetime1">
              <a:rPr lang="zh-CN" altLang="en-US" smtClean="0"/>
              <a:t>2019/10/14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70B1537-9E38-45AD-95F2-4B0D25C3F6DC}" type="slidenum">
              <a:rPr lang="zh-CN" altLang="en-US" smtClean="0"/>
              <a:t>‹#›</a:t>
            </a:fld>
            <a:endParaRPr lang="zh-CN" altLang="en-US"/>
          </a:p>
        </p:txBody>
      </p:sp>
    </p:spTree>
    <p:extLst>
      <p:ext uri="{BB962C8B-B14F-4D97-AF65-F5344CB8AC3E}">
        <p14:creationId xmlns:p14="http://schemas.microsoft.com/office/powerpoint/2010/main" val="36109081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ltLang="zh-CN"/>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7" name="Date Placeholder 6"/>
          <p:cNvSpPr>
            <a:spLocks noGrp="1"/>
          </p:cNvSpPr>
          <p:nvPr>
            <p:ph type="dt" sz="half" idx="10"/>
          </p:nvPr>
        </p:nvSpPr>
        <p:spPr/>
        <p:txBody>
          <a:bodyPr/>
          <a:lstStyle/>
          <a:p>
            <a:fld id="{A2AC9685-5972-4E05-9EBA-92912A6DF8E9}" type="datetime1">
              <a:rPr lang="zh-CN" altLang="en-US" smtClean="0"/>
              <a:t>2019/10/14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170B1537-9E38-45AD-95F2-4B0D25C3F6DC}" type="slidenum">
              <a:rPr lang="zh-CN" altLang="en-US" smtClean="0"/>
              <a:t>‹#›</a:t>
            </a:fld>
            <a:endParaRPr lang="zh-CN" altLang="en-US"/>
          </a:p>
        </p:txBody>
      </p:sp>
    </p:spTree>
    <p:extLst>
      <p:ext uri="{BB962C8B-B14F-4D97-AF65-F5344CB8AC3E}">
        <p14:creationId xmlns:p14="http://schemas.microsoft.com/office/powerpoint/2010/main" val="41343090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Date Placeholder 2"/>
          <p:cNvSpPr>
            <a:spLocks noGrp="1"/>
          </p:cNvSpPr>
          <p:nvPr>
            <p:ph type="dt" sz="half" idx="10"/>
          </p:nvPr>
        </p:nvSpPr>
        <p:spPr/>
        <p:txBody>
          <a:bodyPr/>
          <a:lstStyle/>
          <a:p>
            <a:fld id="{95A2CE8B-5A83-4366-8158-C10247215C51}" type="datetime1">
              <a:rPr lang="zh-CN" altLang="en-US" smtClean="0"/>
              <a:t>2019/10/14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170B1537-9E38-45AD-95F2-4B0D25C3F6DC}" type="slidenum">
              <a:rPr lang="zh-CN" altLang="en-US" smtClean="0"/>
              <a:t>‹#›</a:t>
            </a:fld>
            <a:endParaRPr lang="zh-CN" altLang="en-US"/>
          </a:p>
        </p:txBody>
      </p:sp>
    </p:spTree>
    <p:extLst>
      <p:ext uri="{BB962C8B-B14F-4D97-AF65-F5344CB8AC3E}">
        <p14:creationId xmlns:p14="http://schemas.microsoft.com/office/powerpoint/2010/main" val="5103940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DBC7E0-C854-442D-AD61-809408BAC0EF}" type="datetime1">
              <a:rPr lang="zh-CN" altLang="en-US" smtClean="0"/>
              <a:t>2019/10/14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170B1537-9E38-45AD-95F2-4B0D25C3F6DC}" type="slidenum">
              <a:rPr lang="zh-CN" altLang="en-US" smtClean="0"/>
              <a:t>‹#›</a:t>
            </a:fld>
            <a:endParaRPr lang="zh-CN" altLang="en-US"/>
          </a:p>
        </p:txBody>
      </p:sp>
    </p:spTree>
    <p:extLst>
      <p:ext uri="{BB962C8B-B14F-4D97-AF65-F5344CB8AC3E}">
        <p14:creationId xmlns:p14="http://schemas.microsoft.com/office/powerpoint/2010/main" val="40719142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Date Placeholder 4"/>
          <p:cNvSpPr>
            <a:spLocks noGrp="1"/>
          </p:cNvSpPr>
          <p:nvPr>
            <p:ph type="dt" sz="half" idx="10"/>
          </p:nvPr>
        </p:nvSpPr>
        <p:spPr/>
        <p:txBody>
          <a:bodyPr/>
          <a:lstStyle/>
          <a:p>
            <a:fld id="{392CE446-9380-4FFA-800F-E985479F9B74}" type="datetime1">
              <a:rPr lang="zh-CN" altLang="en-US" smtClean="0"/>
              <a:t>2019/10/14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70B1537-9E38-45AD-95F2-4B0D25C3F6DC}" type="slidenum">
              <a:rPr lang="zh-CN" altLang="en-US" smtClean="0"/>
              <a:t>‹#›</a:t>
            </a:fld>
            <a:endParaRPr lang="zh-CN" altLang="en-US"/>
          </a:p>
        </p:txBody>
      </p:sp>
    </p:spTree>
    <p:extLst>
      <p:ext uri="{BB962C8B-B14F-4D97-AF65-F5344CB8AC3E}">
        <p14:creationId xmlns:p14="http://schemas.microsoft.com/office/powerpoint/2010/main" val="1852820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746589-294D-44C2-A5C8-5382474F07F6}" type="datetime1">
              <a:rPr lang="zh-CN" altLang="en-US" smtClean="0"/>
              <a:t>2019/10/14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52E0C-0461-D245-8716-83B57C24A284}" type="slidenum">
              <a:rPr lang="en-US" smtClean="0"/>
              <a:pPr/>
              <a:t>‹#›</a:t>
            </a:fld>
            <a:endParaRPr lang="en-US"/>
          </a:p>
        </p:txBody>
      </p:sp>
    </p:spTree>
    <p:extLst>
      <p:ext uri="{BB962C8B-B14F-4D97-AF65-F5344CB8AC3E}">
        <p14:creationId xmlns:p14="http://schemas.microsoft.com/office/powerpoint/2010/main" val="24320364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Date Placeholder 4"/>
          <p:cNvSpPr>
            <a:spLocks noGrp="1"/>
          </p:cNvSpPr>
          <p:nvPr>
            <p:ph type="dt" sz="half" idx="10"/>
          </p:nvPr>
        </p:nvSpPr>
        <p:spPr/>
        <p:txBody>
          <a:bodyPr/>
          <a:lstStyle/>
          <a:p>
            <a:fld id="{C52C3ACE-C428-430D-A18E-C9E1CEE84EC5}" type="datetime1">
              <a:rPr lang="zh-CN" altLang="en-US" smtClean="0"/>
              <a:t>2019/10/14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70B1537-9E38-45AD-95F2-4B0D25C3F6DC}" type="slidenum">
              <a:rPr lang="zh-CN" altLang="en-US" smtClean="0"/>
              <a:t>‹#›</a:t>
            </a:fld>
            <a:endParaRPr lang="zh-CN" altLang="en-US"/>
          </a:p>
        </p:txBody>
      </p:sp>
    </p:spTree>
    <p:extLst>
      <p:ext uri="{BB962C8B-B14F-4D97-AF65-F5344CB8AC3E}">
        <p14:creationId xmlns:p14="http://schemas.microsoft.com/office/powerpoint/2010/main" val="5654155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fld id="{D5659C45-5A17-4E29-BB54-32568BF01152}" type="datetime1">
              <a:rPr lang="zh-CN" altLang="en-US" smtClean="0"/>
              <a:t>2019/10/14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70B1537-9E38-45AD-95F2-4B0D25C3F6DC}" type="slidenum">
              <a:rPr lang="zh-CN" altLang="en-US" smtClean="0"/>
              <a:t>‹#›</a:t>
            </a:fld>
            <a:endParaRPr lang="zh-CN" altLang="en-US"/>
          </a:p>
        </p:txBody>
      </p:sp>
    </p:spTree>
    <p:extLst>
      <p:ext uri="{BB962C8B-B14F-4D97-AF65-F5344CB8AC3E}">
        <p14:creationId xmlns:p14="http://schemas.microsoft.com/office/powerpoint/2010/main" val="40803582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ltLang="zh-CN"/>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fld id="{8658C1A2-344E-4037-8266-6FEEBD6D6C3B}" type="datetime1">
              <a:rPr lang="zh-CN" altLang="en-US" smtClean="0"/>
              <a:t>2019/10/14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70B1537-9E38-45AD-95F2-4B0D25C3F6DC}" type="slidenum">
              <a:rPr lang="zh-CN" altLang="en-US" smtClean="0"/>
              <a:t>‹#›</a:t>
            </a:fld>
            <a:endParaRPr lang="zh-CN" altLang="en-US"/>
          </a:p>
        </p:txBody>
      </p:sp>
    </p:spTree>
    <p:extLst>
      <p:ext uri="{BB962C8B-B14F-4D97-AF65-F5344CB8AC3E}">
        <p14:creationId xmlns:p14="http://schemas.microsoft.com/office/powerpoint/2010/main" val="3465612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F296D2-9CAC-47FB-B0D7-8ABFDDA1E2D2}" type="datetime1">
              <a:rPr lang="zh-CN" altLang="en-US" smtClean="0"/>
              <a:t>2019/10/14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52E0C-0461-D245-8716-83B57C24A284}" type="slidenum">
              <a:rPr lang="en-US" smtClean="0"/>
              <a:pPr/>
              <a:t>‹#›</a:t>
            </a:fld>
            <a:endParaRPr lang="en-US"/>
          </a:p>
        </p:txBody>
      </p:sp>
    </p:spTree>
    <p:extLst>
      <p:ext uri="{BB962C8B-B14F-4D97-AF65-F5344CB8AC3E}">
        <p14:creationId xmlns:p14="http://schemas.microsoft.com/office/powerpoint/2010/main" val="803667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CAE953C-A120-4F10-8C74-411EA69BBB13}" type="datetime1">
              <a:rPr lang="zh-CN" altLang="en-US" smtClean="0"/>
              <a:t>2019/10/14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D52E0C-0461-D245-8716-83B57C24A284}" type="slidenum">
              <a:rPr lang="en-US" smtClean="0"/>
              <a:pPr/>
              <a:t>‹#›</a:t>
            </a:fld>
            <a:endParaRPr lang="en-US"/>
          </a:p>
        </p:txBody>
      </p:sp>
    </p:spTree>
    <p:extLst>
      <p:ext uri="{BB962C8B-B14F-4D97-AF65-F5344CB8AC3E}">
        <p14:creationId xmlns:p14="http://schemas.microsoft.com/office/powerpoint/2010/main" val="1358278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9A4283-75CA-4744-840C-7530E2683CED}" type="datetime1">
              <a:rPr lang="zh-CN" altLang="en-US" smtClean="0"/>
              <a:t>2019/10/14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D52E0C-0461-D245-8716-83B57C24A284}" type="slidenum">
              <a:rPr lang="en-US" smtClean="0"/>
              <a:pPr/>
              <a:t>‹#›</a:t>
            </a:fld>
            <a:endParaRPr lang="en-US"/>
          </a:p>
        </p:txBody>
      </p:sp>
    </p:spTree>
    <p:extLst>
      <p:ext uri="{BB962C8B-B14F-4D97-AF65-F5344CB8AC3E}">
        <p14:creationId xmlns:p14="http://schemas.microsoft.com/office/powerpoint/2010/main" val="1344196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D92973-A9D5-4EE2-BD45-E4C699AA24DA}" type="datetime1">
              <a:rPr lang="zh-CN" altLang="en-US" smtClean="0"/>
              <a:t>2019/10/14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D52E0C-0461-D245-8716-83B57C24A284}" type="slidenum">
              <a:rPr lang="en-US" smtClean="0"/>
              <a:pPr/>
              <a:t>‹#›</a:t>
            </a:fld>
            <a:endParaRPr lang="en-US"/>
          </a:p>
        </p:txBody>
      </p:sp>
    </p:spTree>
    <p:extLst>
      <p:ext uri="{BB962C8B-B14F-4D97-AF65-F5344CB8AC3E}">
        <p14:creationId xmlns:p14="http://schemas.microsoft.com/office/powerpoint/2010/main" val="3712820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54BC6F-39AC-4A01-9325-E853F6C4CB41}" type="datetime1">
              <a:rPr lang="zh-CN" altLang="en-US" smtClean="0"/>
              <a:t>2019/10/14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D52E0C-0461-D245-8716-83B57C24A284}" type="slidenum">
              <a:rPr lang="en-US" smtClean="0"/>
              <a:pPr/>
              <a:t>‹#›</a:t>
            </a:fld>
            <a:endParaRPr lang="en-US"/>
          </a:p>
        </p:txBody>
      </p:sp>
    </p:spTree>
    <p:extLst>
      <p:ext uri="{BB962C8B-B14F-4D97-AF65-F5344CB8AC3E}">
        <p14:creationId xmlns:p14="http://schemas.microsoft.com/office/powerpoint/2010/main" val="1422010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28B4F8A-6F41-4FFE-B1ED-91B597E99C66}" type="datetime1">
              <a:rPr lang="zh-CN" altLang="en-US" smtClean="0"/>
              <a:t>2019/10/14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D52E0C-0461-D245-8716-83B57C24A284}" type="slidenum">
              <a:rPr lang="en-US" smtClean="0"/>
              <a:pPr/>
              <a:t>‹#›</a:t>
            </a:fld>
            <a:endParaRPr lang="en-US"/>
          </a:p>
        </p:txBody>
      </p:sp>
    </p:spTree>
    <p:extLst>
      <p:ext uri="{BB962C8B-B14F-4D97-AF65-F5344CB8AC3E}">
        <p14:creationId xmlns:p14="http://schemas.microsoft.com/office/powerpoint/2010/main" val="1974886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06D32F4-6833-472A-868B-3978DA46E129}" type="datetime1">
              <a:rPr lang="zh-CN" altLang="en-US" smtClean="0"/>
              <a:t>2019/10/14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D52E0C-0461-D245-8716-83B57C24A284}" type="slidenum">
              <a:rPr lang="en-US" smtClean="0"/>
              <a:pPr/>
              <a:t>‹#›</a:t>
            </a:fld>
            <a:endParaRPr lang="en-US"/>
          </a:p>
        </p:txBody>
      </p:sp>
    </p:spTree>
    <p:extLst>
      <p:ext uri="{BB962C8B-B14F-4D97-AF65-F5344CB8AC3E}">
        <p14:creationId xmlns:p14="http://schemas.microsoft.com/office/powerpoint/2010/main" val="3357402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62562B-7926-4A89-A3DF-D6939CB09C5F}" type="datetime1">
              <a:rPr lang="zh-CN" altLang="en-US" smtClean="0"/>
              <a:t>2019/10/14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884361" y="6483356"/>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D52E0C-0461-D245-8716-83B57C24A284}" type="slidenum">
              <a:rPr lang="en-US" smtClean="0"/>
              <a:pPr/>
              <a:t>‹#›</a:t>
            </a:fld>
            <a:endParaRPr lang="en-US" dirty="0"/>
          </a:p>
        </p:txBody>
      </p:sp>
    </p:spTree>
    <p:extLst>
      <p:ext uri="{BB962C8B-B14F-4D97-AF65-F5344CB8AC3E}">
        <p14:creationId xmlns:p14="http://schemas.microsoft.com/office/powerpoint/2010/main" val="372189331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ltLang="zh-CN"/>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27E789-833B-48BD-8386-C7CE47676251}" type="datetime1">
              <a:rPr lang="zh-CN" altLang="en-US" smtClean="0"/>
              <a:t>2019/10/14</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0B1537-9E38-45AD-95F2-4B0D25C3F6DC}" type="slidenum">
              <a:rPr lang="zh-CN" altLang="en-US" smtClean="0"/>
              <a:t>‹#›</a:t>
            </a:fld>
            <a:endParaRPr lang="zh-CN" altLang="en-US"/>
          </a:p>
        </p:txBody>
      </p:sp>
    </p:spTree>
    <p:extLst>
      <p:ext uri="{BB962C8B-B14F-4D97-AF65-F5344CB8AC3E}">
        <p14:creationId xmlns:p14="http://schemas.microsoft.com/office/powerpoint/2010/main" val="22466634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jp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png"/><Relationship Id="rId18" Type="http://schemas.openxmlformats.org/officeDocument/2006/relationships/image" Target="../media/image29.jpeg"/><Relationship Id="rId3" Type="http://schemas.openxmlformats.org/officeDocument/2006/relationships/image" Target="../media/image18.jpeg"/><Relationship Id="rId7" Type="http://schemas.openxmlformats.org/officeDocument/2006/relationships/image" Target="../media/image22.jpeg"/><Relationship Id="rId12" Type="http://schemas.microsoft.com/office/2007/relationships/hdphoto" Target="../media/hdphoto3.wdp"/><Relationship Id="rId17" Type="http://schemas.microsoft.com/office/2007/relationships/hdphoto" Target="../media/hdphoto5.wdp"/><Relationship Id="rId2" Type="http://schemas.openxmlformats.org/officeDocument/2006/relationships/notesSlide" Target="../notesSlides/notesSlide12.xml"/><Relationship Id="rId16" Type="http://schemas.openxmlformats.org/officeDocument/2006/relationships/image" Target="../media/image28.png"/><Relationship Id="rId20"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21.jpeg"/><Relationship Id="rId11" Type="http://schemas.openxmlformats.org/officeDocument/2006/relationships/image" Target="../media/image25.png"/><Relationship Id="rId5" Type="http://schemas.openxmlformats.org/officeDocument/2006/relationships/image" Target="../media/image20.jpeg"/><Relationship Id="rId15" Type="http://schemas.microsoft.com/office/2007/relationships/hdphoto" Target="../media/hdphoto4.wdp"/><Relationship Id="rId10" Type="http://schemas.openxmlformats.org/officeDocument/2006/relationships/image" Target="../media/image24.jpeg"/><Relationship Id="rId19" Type="http://schemas.openxmlformats.org/officeDocument/2006/relationships/image" Target="../media/image30.jpg"/><Relationship Id="rId4" Type="http://schemas.openxmlformats.org/officeDocument/2006/relationships/image" Target="../media/image19.jpeg"/><Relationship Id="rId9" Type="http://schemas.microsoft.com/office/2007/relationships/hdphoto" Target="../media/hdphoto2.wdp"/><Relationship Id="rId1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34.jpeg"/><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5.png"/><Relationship Id="rId7"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microsoft.com/office/2007/relationships/hdphoto" Target="../media/hdphoto7.wdp"/><Relationship Id="rId11" Type="http://schemas.microsoft.com/office/2007/relationships/hdphoto" Target="../media/hdphoto8.wdp"/><Relationship Id="rId5" Type="http://schemas.openxmlformats.org/officeDocument/2006/relationships/image" Target="../media/image36.png"/><Relationship Id="rId10" Type="http://schemas.openxmlformats.org/officeDocument/2006/relationships/image" Target="../media/image40.png"/><Relationship Id="rId4" Type="http://schemas.microsoft.com/office/2007/relationships/hdphoto" Target="../media/hdphoto6.wdp"/><Relationship Id="rId9"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43.tif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8.wmf"/><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vmlDrawing" Target="../drawings/vmlDrawing2.vml"/><Relationship Id="rId5" Type="http://schemas.openxmlformats.org/officeDocument/2006/relationships/image" Target="../media/image9.wmf"/><Relationship Id="rId4" Type="http://schemas.openxmlformats.org/officeDocument/2006/relationships/oleObject" Target="../embeddings/oleObject2.bin"/></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vmlDrawing" Target="../drawings/vmlDrawing3.vml"/><Relationship Id="rId5" Type="http://schemas.openxmlformats.org/officeDocument/2006/relationships/image" Target="../media/image10.wmf"/><Relationship Id="rId4" Type="http://schemas.openxmlformats.org/officeDocument/2006/relationships/oleObject" Target="../embeddings/oleObject3.bin"/></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vmlDrawing" Target="../drawings/vmlDrawing4.vml"/><Relationship Id="rId5" Type="http://schemas.openxmlformats.org/officeDocument/2006/relationships/image" Target="../media/image11.wmf"/><Relationship Id="rId4" Type="http://schemas.openxmlformats.org/officeDocument/2006/relationships/oleObject" Target="../embeddings/oleObject4.bin"/></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vmlDrawing" Target="../drawings/vmlDrawing5.vml"/><Relationship Id="rId5" Type="http://schemas.openxmlformats.org/officeDocument/2006/relationships/image" Target="../media/image12.wmf"/><Relationship Id="rId4" Type="http://schemas.openxmlformats.org/officeDocument/2006/relationships/oleObject" Target="../embeddings/oleObject5.bin"/></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72380"/>
            <a:ext cx="12192000" cy="1785620"/>
          </a:xfrm>
          <a:prstGeom prst="rect">
            <a:avLst/>
          </a:prstGeom>
        </p:spPr>
      </p:pic>
      <p:pic>
        <p:nvPicPr>
          <p:cNvPr id="13" name="Picture 12" descr="A picture containing object&#10;&#10;Description automatically generated">
            <a:extLst>
              <a:ext uri="{FF2B5EF4-FFF2-40B4-BE49-F238E27FC236}">
                <a16:creationId xmlns:a16="http://schemas.microsoft.com/office/drawing/2014/main" id="{BF6939D0-EB01-428B-975A-C1BA1B340C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99752" y="25077"/>
            <a:ext cx="1930867" cy="871036"/>
          </a:xfrm>
          <a:prstGeom prst="rect">
            <a:avLst/>
          </a:prstGeom>
        </p:spPr>
      </p:pic>
      <p:pic>
        <p:nvPicPr>
          <p:cNvPr id="14" name="Picture 13">
            <a:extLst>
              <a:ext uri="{FF2B5EF4-FFF2-40B4-BE49-F238E27FC236}">
                <a16:creationId xmlns:a16="http://schemas.microsoft.com/office/drawing/2014/main" id="{EFAC7FBB-D588-4867-B2ED-AB205B63FC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766" y="48785"/>
            <a:ext cx="959863" cy="846425"/>
          </a:xfrm>
          <a:prstGeom prst="rect">
            <a:avLst/>
          </a:prstGeom>
        </p:spPr>
      </p:pic>
      <p:sp>
        <p:nvSpPr>
          <p:cNvPr id="17" name="Title 1">
            <a:extLst>
              <a:ext uri="{FF2B5EF4-FFF2-40B4-BE49-F238E27FC236}">
                <a16:creationId xmlns:a16="http://schemas.microsoft.com/office/drawing/2014/main" id="{6BE7C0FB-32B1-465B-99AC-8B631FF7C595}"/>
              </a:ext>
            </a:extLst>
          </p:cNvPr>
          <p:cNvSpPr>
            <a:spLocks noGrp="1"/>
          </p:cNvSpPr>
          <p:nvPr>
            <p:ph type="ctrTitle"/>
          </p:nvPr>
        </p:nvSpPr>
        <p:spPr>
          <a:xfrm>
            <a:off x="1726534" y="1375074"/>
            <a:ext cx="8732520" cy="1168429"/>
          </a:xfrm>
        </p:spPr>
        <p:txBody>
          <a:bodyPr>
            <a:noAutofit/>
          </a:bodyPr>
          <a:lstStyle/>
          <a:p>
            <a:r>
              <a:rPr lang="en-US" altLang="zh-CN" sz="2900" b="1" dirty="0">
                <a:solidFill>
                  <a:srgbClr val="FFFF00"/>
                </a:solidFill>
                <a:latin typeface="+mn-lt"/>
              </a:rPr>
              <a:t>Hydrogen Fractionation during Earth’s Core Formation:</a:t>
            </a:r>
            <a:br>
              <a:rPr lang="en-US" altLang="zh-CN" sz="2900" b="1" dirty="0">
                <a:solidFill>
                  <a:srgbClr val="FFFF00"/>
                </a:solidFill>
                <a:latin typeface="+mn-lt"/>
              </a:rPr>
            </a:br>
            <a:r>
              <a:rPr lang="en-US" altLang="zh-CN" sz="2900" b="1" dirty="0">
                <a:solidFill>
                  <a:srgbClr val="FFFF00"/>
                </a:solidFill>
                <a:latin typeface="+mn-lt"/>
              </a:rPr>
              <a:t>High-Pressure TEM Experiments</a:t>
            </a:r>
            <a:endParaRPr lang="en-US" sz="2900" b="1" dirty="0">
              <a:solidFill>
                <a:srgbClr val="FFFF00"/>
              </a:solidFill>
              <a:latin typeface="+mn-lt"/>
            </a:endParaRPr>
          </a:p>
        </p:txBody>
      </p:sp>
      <p:sp>
        <p:nvSpPr>
          <p:cNvPr id="19" name="Subtitle 2">
            <a:extLst>
              <a:ext uri="{FF2B5EF4-FFF2-40B4-BE49-F238E27FC236}">
                <a16:creationId xmlns:a16="http://schemas.microsoft.com/office/drawing/2014/main" id="{E970023E-4D93-482B-8B17-A5B861D90EEE}"/>
              </a:ext>
            </a:extLst>
          </p:cNvPr>
          <p:cNvSpPr>
            <a:spLocks noGrp="1"/>
          </p:cNvSpPr>
          <p:nvPr>
            <p:ph type="subTitle" idx="1"/>
          </p:nvPr>
        </p:nvSpPr>
        <p:spPr>
          <a:xfrm>
            <a:off x="1576448" y="3682720"/>
            <a:ext cx="9063172" cy="402333"/>
          </a:xfrm>
          <a:effectLst>
            <a:softEdge rad="12700"/>
          </a:effectLst>
        </p:spPr>
        <p:txBody>
          <a:bodyPr>
            <a:noAutofit/>
          </a:bodyPr>
          <a:lstStyle/>
          <a:p>
            <a:r>
              <a:rPr lang="en-US" sz="1900" dirty="0">
                <a:solidFill>
                  <a:srgbClr val="FFFFFF"/>
                </a:solidFill>
              </a:rPr>
              <a:t>Jun Wu</a:t>
            </a:r>
            <a:r>
              <a:rPr lang="en-US" sz="1900" baseline="30000" dirty="0">
                <a:solidFill>
                  <a:srgbClr val="FFFFFF"/>
                </a:solidFill>
              </a:rPr>
              <a:t>1,2</a:t>
            </a:r>
            <a:r>
              <a:rPr lang="en-US" sz="1900" dirty="0">
                <a:solidFill>
                  <a:srgbClr val="FFFFFF"/>
                </a:solidFill>
              </a:rPr>
              <a:t>, Helene Piet</a:t>
            </a:r>
            <a:r>
              <a:rPr lang="en-US" sz="1900" baseline="30000" dirty="0">
                <a:solidFill>
                  <a:srgbClr val="FFFFFF"/>
                </a:solidFill>
              </a:rPr>
              <a:t>1</a:t>
            </a:r>
            <a:r>
              <a:rPr lang="en-US" sz="1900" dirty="0">
                <a:solidFill>
                  <a:srgbClr val="FFFFFF"/>
                </a:solidFill>
              </a:rPr>
              <a:t>, Sang-Heon (Dan) Shim</a:t>
            </a:r>
            <a:r>
              <a:rPr lang="en-US" sz="1900" baseline="30000" dirty="0">
                <a:solidFill>
                  <a:srgbClr val="FFFFFF"/>
                </a:solidFill>
              </a:rPr>
              <a:t>1</a:t>
            </a:r>
            <a:r>
              <a:rPr lang="en-US" sz="1900" dirty="0">
                <a:solidFill>
                  <a:srgbClr val="FFFFFF"/>
                </a:solidFill>
              </a:rPr>
              <a:t>, Kurt Leinenweber</a:t>
            </a:r>
            <a:r>
              <a:rPr lang="en-US" sz="1900" baseline="30000" dirty="0">
                <a:solidFill>
                  <a:srgbClr val="FFFFFF"/>
                </a:solidFill>
              </a:rPr>
              <a:t>2</a:t>
            </a:r>
            <a:r>
              <a:rPr lang="en-US" sz="1900" dirty="0">
                <a:solidFill>
                  <a:srgbClr val="FFFFFF"/>
                </a:solidFill>
              </a:rPr>
              <a:t>, Peter R. Buseck</a:t>
            </a:r>
            <a:r>
              <a:rPr lang="en-US" sz="1900" baseline="30000" dirty="0">
                <a:solidFill>
                  <a:srgbClr val="FFFFFF"/>
                </a:solidFill>
              </a:rPr>
              <a:t>1,2</a:t>
            </a:r>
          </a:p>
          <a:p>
            <a:endParaRPr lang="en-US" sz="1900" dirty="0">
              <a:solidFill>
                <a:srgbClr val="FFFFFF"/>
              </a:solidFill>
            </a:endParaRPr>
          </a:p>
        </p:txBody>
      </p:sp>
      <p:pic>
        <p:nvPicPr>
          <p:cNvPr id="18" name="Picture 17">
            <a:extLst>
              <a:ext uri="{FF2B5EF4-FFF2-40B4-BE49-F238E27FC236}">
                <a16:creationId xmlns:a16="http://schemas.microsoft.com/office/drawing/2014/main" id="{0DE2649F-7998-4C32-AE2C-31D0C8EA0B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3234" y="2705182"/>
            <a:ext cx="5340096" cy="731520"/>
          </a:xfrm>
          <a:prstGeom prst="rect">
            <a:avLst/>
          </a:prstGeom>
        </p:spPr>
      </p:pic>
      <p:sp>
        <p:nvSpPr>
          <p:cNvPr id="20" name="TextBox 19">
            <a:extLst>
              <a:ext uri="{FF2B5EF4-FFF2-40B4-BE49-F238E27FC236}">
                <a16:creationId xmlns:a16="http://schemas.microsoft.com/office/drawing/2014/main" id="{47384ECB-E74B-41AE-930A-678B1FCF162C}"/>
              </a:ext>
            </a:extLst>
          </p:cNvPr>
          <p:cNvSpPr txBox="1"/>
          <p:nvPr/>
        </p:nvSpPr>
        <p:spPr>
          <a:xfrm>
            <a:off x="1600198" y="4587443"/>
            <a:ext cx="9022080" cy="646331"/>
          </a:xfrm>
          <a:prstGeom prst="rect">
            <a:avLst/>
          </a:prstGeom>
          <a:noFill/>
        </p:spPr>
        <p:txBody>
          <a:bodyPr wrap="square" rtlCol="0">
            <a:spAutoFit/>
          </a:bodyPr>
          <a:lstStyle/>
          <a:p>
            <a:pPr algn="ctr"/>
            <a:r>
              <a:rPr lang="en-US" baseline="30000" dirty="0">
                <a:solidFill>
                  <a:schemeClr val="bg1">
                    <a:lumMod val="75000"/>
                  </a:schemeClr>
                </a:solidFill>
              </a:rPr>
              <a:t>1</a:t>
            </a:r>
            <a:r>
              <a:rPr lang="en-US" dirty="0">
                <a:solidFill>
                  <a:schemeClr val="bg1">
                    <a:lumMod val="75000"/>
                  </a:schemeClr>
                </a:solidFill>
              </a:rPr>
              <a:t>School of Earth and Space Exploration </a:t>
            </a:r>
            <a:r>
              <a:rPr lang="en-US" sz="1600" dirty="0">
                <a:solidFill>
                  <a:schemeClr val="bg1">
                    <a:lumMod val="75000"/>
                  </a:schemeClr>
                </a:solidFill>
              </a:rPr>
              <a:t>&amp;</a:t>
            </a:r>
            <a:r>
              <a:rPr lang="en-US" dirty="0">
                <a:solidFill>
                  <a:schemeClr val="bg1">
                    <a:lumMod val="75000"/>
                  </a:schemeClr>
                </a:solidFill>
              </a:rPr>
              <a:t> </a:t>
            </a:r>
            <a:r>
              <a:rPr lang="en-US" baseline="30000" dirty="0">
                <a:solidFill>
                  <a:schemeClr val="bg1">
                    <a:lumMod val="75000"/>
                  </a:schemeClr>
                </a:solidFill>
              </a:rPr>
              <a:t>2</a:t>
            </a:r>
            <a:r>
              <a:rPr lang="en-US" dirty="0">
                <a:solidFill>
                  <a:schemeClr val="bg1">
                    <a:lumMod val="75000"/>
                  </a:schemeClr>
                </a:solidFill>
              </a:rPr>
              <a:t>School of Molecular Sciences</a:t>
            </a:r>
          </a:p>
          <a:p>
            <a:pPr algn="ctr"/>
            <a:r>
              <a:rPr lang="en-US" b="1" dirty="0">
                <a:solidFill>
                  <a:schemeClr val="bg1">
                    <a:lumMod val="75000"/>
                  </a:schemeClr>
                </a:solidFill>
              </a:rPr>
              <a:t>Arizona State University</a:t>
            </a:r>
          </a:p>
        </p:txBody>
      </p:sp>
      <p:sp>
        <p:nvSpPr>
          <p:cNvPr id="2" name="Slide Number Placeholder 1">
            <a:extLst>
              <a:ext uri="{FF2B5EF4-FFF2-40B4-BE49-F238E27FC236}">
                <a16:creationId xmlns:a16="http://schemas.microsoft.com/office/drawing/2014/main" id="{4CA39919-6042-498D-A21A-8168B019842D}"/>
              </a:ext>
            </a:extLst>
          </p:cNvPr>
          <p:cNvSpPr>
            <a:spLocks noGrp="1"/>
          </p:cNvSpPr>
          <p:nvPr>
            <p:ph type="sldNum" sz="quarter" idx="12"/>
          </p:nvPr>
        </p:nvSpPr>
        <p:spPr/>
        <p:txBody>
          <a:bodyPr/>
          <a:lstStyle/>
          <a:p>
            <a:fld id="{170B1537-9E38-45AD-95F2-4B0D25C3F6DC}" type="slidenum">
              <a:rPr lang="zh-CN" altLang="en-US" smtClean="0"/>
              <a:t>1</a:t>
            </a:fld>
            <a:endParaRPr lang="zh-CN" altLang="en-US"/>
          </a:p>
        </p:txBody>
      </p:sp>
    </p:spTree>
    <p:extLst>
      <p:ext uri="{BB962C8B-B14F-4D97-AF65-F5344CB8AC3E}">
        <p14:creationId xmlns:p14="http://schemas.microsoft.com/office/powerpoint/2010/main" val="1956281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EEDC5A2-950F-4737-8D46-E82768B73A20}"/>
              </a:ext>
            </a:extLst>
          </p:cNvPr>
          <p:cNvSpPr>
            <a:spLocks noGrp="1"/>
          </p:cNvSpPr>
          <p:nvPr>
            <p:ph type="title"/>
          </p:nvPr>
        </p:nvSpPr>
        <p:spPr>
          <a:xfrm>
            <a:off x="1866899" y="303475"/>
            <a:ext cx="8672623" cy="523220"/>
          </a:xfrm>
        </p:spPr>
        <p:txBody>
          <a:bodyPr>
            <a:noAutofit/>
          </a:bodyPr>
          <a:lstStyle/>
          <a:p>
            <a:r>
              <a:rPr lang="en-US" altLang="zh-CN" sz="2900" b="1" dirty="0">
                <a:solidFill>
                  <a:srgbClr val="F9FFA2"/>
                </a:solidFill>
                <a:latin typeface="+mn-lt"/>
                <a:ea typeface="Helvetica Neue Thin" charset="0"/>
                <a:cs typeface="Helvetica Neue Thin" charset="0"/>
              </a:rPr>
              <a:t>Experimental test of nebular </a:t>
            </a:r>
            <a:r>
              <a:rPr lang="en-US" altLang="zh-CN" sz="2900" b="1" dirty="0" err="1">
                <a:solidFill>
                  <a:srgbClr val="F9FFA2"/>
                </a:solidFill>
                <a:latin typeface="+mn-lt"/>
                <a:ea typeface="Helvetica Neue Thin" charset="0"/>
                <a:cs typeface="Helvetica Neue Thin" charset="0"/>
              </a:rPr>
              <a:t>ingassing</a:t>
            </a:r>
            <a:r>
              <a:rPr lang="en-US" altLang="zh-CN" sz="2900" b="1" dirty="0">
                <a:solidFill>
                  <a:srgbClr val="F9FFA2"/>
                </a:solidFill>
                <a:latin typeface="+mn-lt"/>
                <a:ea typeface="Helvetica Neue Thin" charset="0"/>
                <a:cs typeface="Helvetica Neue Thin" charset="0"/>
              </a:rPr>
              <a:t> model requires:</a:t>
            </a:r>
            <a:endParaRPr lang="zh-CN" altLang="en-US" sz="2900" b="1" dirty="0">
              <a:solidFill>
                <a:srgbClr val="FF0000"/>
              </a:solidFill>
              <a:latin typeface="+mn-lt"/>
              <a:ea typeface="Helvetica Neue Thin" charset="0"/>
              <a:cs typeface="Helvetica Neue Thin" charset="0"/>
            </a:endParaRPr>
          </a:p>
        </p:txBody>
      </p:sp>
      <p:sp>
        <p:nvSpPr>
          <p:cNvPr id="4" name="Rectangle 3">
            <a:extLst>
              <a:ext uri="{FF2B5EF4-FFF2-40B4-BE49-F238E27FC236}">
                <a16:creationId xmlns:a16="http://schemas.microsoft.com/office/drawing/2014/main" id="{AE3BD7F2-EFD4-4BE8-9611-76F41990E929}"/>
              </a:ext>
            </a:extLst>
          </p:cNvPr>
          <p:cNvSpPr/>
          <p:nvPr/>
        </p:nvSpPr>
        <p:spPr>
          <a:xfrm>
            <a:off x="1866901" y="2450902"/>
            <a:ext cx="8236687" cy="477054"/>
          </a:xfrm>
          <a:prstGeom prst="rect">
            <a:avLst/>
          </a:prstGeom>
        </p:spPr>
        <p:txBody>
          <a:bodyPr wrap="square">
            <a:spAutoFit/>
          </a:bodyPr>
          <a:lstStyle/>
          <a:p>
            <a:pPr>
              <a:defRPr/>
            </a:pPr>
            <a:r>
              <a:rPr lang="en-US" altLang="zh-CN" sz="2500" dirty="0">
                <a:solidFill>
                  <a:prstClr val="white"/>
                </a:solidFill>
                <a:latin typeface="Calibri" panose="020F0502020204030204"/>
                <a:ea typeface="宋体" panose="02010600030101010101" pitchFamily="2" charset="-122"/>
              </a:rPr>
              <a:t>2)  hydrogen solubility in iron under same conditions</a:t>
            </a:r>
            <a:endParaRPr lang="zh-CN" altLang="en-US" sz="2500" dirty="0">
              <a:solidFill>
                <a:prstClr val="black"/>
              </a:solidFill>
              <a:latin typeface="Calibri" panose="020F0502020204030204"/>
              <a:ea typeface="宋体" panose="02010600030101010101" pitchFamily="2" charset="-122"/>
            </a:endParaRPr>
          </a:p>
        </p:txBody>
      </p:sp>
      <p:sp>
        <p:nvSpPr>
          <p:cNvPr id="15" name="Rectangle 14">
            <a:extLst>
              <a:ext uri="{FF2B5EF4-FFF2-40B4-BE49-F238E27FC236}">
                <a16:creationId xmlns:a16="http://schemas.microsoft.com/office/drawing/2014/main" id="{1A3F6EE9-CA13-4FBD-9C01-15609AEE8841}"/>
              </a:ext>
            </a:extLst>
          </p:cNvPr>
          <p:cNvSpPr/>
          <p:nvPr/>
        </p:nvSpPr>
        <p:spPr>
          <a:xfrm>
            <a:off x="1885950" y="942579"/>
            <a:ext cx="8437349" cy="477054"/>
          </a:xfrm>
          <a:prstGeom prst="rect">
            <a:avLst/>
          </a:prstGeom>
        </p:spPr>
        <p:txBody>
          <a:bodyPr wrap="square">
            <a:spAutoFit/>
          </a:bodyPr>
          <a:lstStyle/>
          <a:p>
            <a:pPr>
              <a:defRPr/>
            </a:pPr>
            <a:r>
              <a:rPr lang="en-US" altLang="zh-CN" sz="2500" dirty="0">
                <a:solidFill>
                  <a:prstClr val="white"/>
                </a:solidFill>
                <a:latin typeface="Calibri" panose="020F0502020204030204"/>
                <a:ea typeface="宋体" panose="02010600030101010101" pitchFamily="2" charset="-122"/>
              </a:rPr>
              <a:t>1)  </a:t>
            </a:r>
            <a:r>
              <a:rPr lang="en-US" altLang="zh-CN" sz="2500" dirty="0">
                <a:solidFill>
                  <a:prstClr val="white"/>
                </a:solidFill>
                <a:latin typeface="Calibri" panose="020F0502020204030204"/>
                <a:ea typeface="宋体" panose="02010600030101010101" pitchFamily="2" charset="-122"/>
                <a:sym typeface="Symbol" panose="05050102010706020507" pitchFamily="18" charset="2"/>
              </a:rPr>
              <a:t> </a:t>
            </a:r>
            <a:r>
              <a:rPr lang="en-US" altLang="zh-CN" sz="2500" dirty="0">
                <a:solidFill>
                  <a:prstClr val="white"/>
                </a:solidFill>
                <a:latin typeface="Calibri" panose="020F0502020204030204"/>
                <a:ea typeface="宋体" panose="02010600030101010101" pitchFamily="2" charset="-122"/>
              </a:rPr>
              <a:t>at magma-ocean conditions</a:t>
            </a:r>
          </a:p>
        </p:txBody>
      </p:sp>
      <p:sp>
        <p:nvSpPr>
          <p:cNvPr id="2" name="Rectangle 1">
            <a:extLst>
              <a:ext uri="{FF2B5EF4-FFF2-40B4-BE49-F238E27FC236}">
                <a16:creationId xmlns:a16="http://schemas.microsoft.com/office/drawing/2014/main" id="{F4B07479-1F97-4745-9DBE-1F2D5DAB14BB}"/>
              </a:ext>
            </a:extLst>
          </p:cNvPr>
          <p:cNvSpPr/>
          <p:nvPr/>
        </p:nvSpPr>
        <p:spPr>
          <a:xfrm>
            <a:off x="2296669" y="2930220"/>
            <a:ext cx="8423608" cy="415498"/>
          </a:xfrm>
          <a:prstGeom prst="rect">
            <a:avLst/>
          </a:prstGeom>
        </p:spPr>
        <p:txBody>
          <a:bodyPr wrap="square">
            <a:spAutoFit/>
          </a:bodyPr>
          <a:lstStyle/>
          <a:p>
            <a:pPr>
              <a:defRPr/>
            </a:pPr>
            <a:r>
              <a:rPr lang="en-US" altLang="zh-CN" sz="2100" dirty="0">
                <a:solidFill>
                  <a:prstClr val="white"/>
                </a:solidFill>
                <a:sym typeface="Symbol" panose="05050102010706020507" pitchFamily="18" charset="2"/>
              </a:rPr>
              <a:t>  estimated from volume fraction of “bubbles” (</a:t>
            </a:r>
            <a:r>
              <a:rPr lang="en-US" altLang="zh-CN" sz="2100" dirty="0" err="1">
                <a:solidFill>
                  <a:prstClr val="white"/>
                </a:solidFill>
                <a:sym typeface="Symbol" panose="05050102010706020507" pitchFamily="18" charset="2"/>
              </a:rPr>
              <a:t>Okuchi</a:t>
            </a:r>
            <a:r>
              <a:rPr lang="en-US" altLang="zh-CN" sz="2100" dirty="0">
                <a:solidFill>
                  <a:prstClr val="white"/>
                </a:solidFill>
                <a:sym typeface="Symbol" panose="05050102010706020507" pitchFamily="18" charset="2"/>
              </a:rPr>
              <a:t>, 1997, </a:t>
            </a:r>
            <a:r>
              <a:rPr lang="en-US" altLang="zh-CN" sz="2100" i="1" dirty="0">
                <a:solidFill>
                  <a:prstClr val="white"/>
                </a:solidFill>
                <a:sym typeface="Symbol" panose="05050102010706020507" pitchFamily="18" charset="2"/>
              </a:rPr>
              <a:t>Science</a:t>
            </a:r>
            <a:r>
              <a:rPr lang="en-US" altLang="zh-CN" sz="2100" dirty="0">
                <a:solidFill>
                  <a:prstClr val="white"/>
                </a:solidFill>
                <a:sym typeface="Symbol" panose="05050102010706020507" pitchFamily="18" charset="2"/>
              </a:rPr>
              <a:t>)</a:t>
            </a:r>
            <a:endParaRPr lang="en-US" altLang="zh-CN" sz="2100" dirty="0">
              <a:solidFill>
                <a:prstClr val="white"/>
              </a:solidFill>
            </a:endParaRPr>
          </a:p>
        </p:txBody>
      </p:sp>
      <p:sp>
        <p:nvSpPr>
          <p:cNvPr id="3" name="Rectangle 2">
            <a:extLst>
              <a:ext uri="{FF2B5EF4-FFF2-40B4-BE49-F238E27FC236}">
                <a16:creationId xmlns:a16="http://schemas.microsoft.com/office/drawing/2014/main" id="{99DB8AEE-05F8-46DC-936F-02CF8788CFFA}"/>
              </a:ext>
            </a:extLst>
          </p:cNvPr>
          <p:cNvSpPr/>
          <p:nvPr/>
        </p:nvSpPr>
        <p:spPr>
          <a:xfrm>
            <a:off x="2324263" y="1445166"/>
            <a:ext cx="8252708" cy="892552"/>
          </a:xfrm>
          <a:prstGeom prst="rect">
            <a:avLst/>
          </a:prstGeom>
        </p:spPr>
        <p:txBody>
          <a:bodyPr wrap="none">
            <a:spAutoFit/>
          </a:bodyPr>
          <a:lstStyle/>
          <a:p>
            <a:r>
              <a:rPr lang="en-US" altLang="zh-CN" sz="2300" b="1" dirty="0">
                <a:solidFill>
                  <a:srgbClr val="FF0000"/>
                </a:solidFill>
                <a:sym typeface="Symbol" panose="05050102010706020507" pitchFamily="18" charset="2"/>
              </a:rPr>
              <a:t>  </a:t>
            </a:r>
            <a:r>
              <a:rPr lang="en-US" altLang="zh-CN" sz="2300" dirty="0">
                <a:solidFill>
                  <a:srgbClr val="FF0000"/>
                </a:solidFill>
                <a:sym typeface="Symbol" panose="05050102010706020507" pitchFamily="18" charset="2"/>
              </a:rPr>
              <a:t>most difficult because </a:t>
            </a:r>
            <a:r>
              <a:rPr lang="en-US" altLang="zh-CN" sz="2300" dirty="0" err="1">
                <a:solidFill>
                  <a:srgbClr val="FF0000"/>
                </a:solidFill>
                <a:sym typeface="Symbol" panose="05050102010706020507" pitchFamily="18" charset="2"/>
              </a:rPr>
              <a:t>FeH</a:t>
            </a:r>
            <a:r>
              <a:rPr lang="en-US" altLang="zh-CN" sz="2300" baseline="-25000" dirty="0" err="1">
                <a:solidFill>
                  <a:srgbClr val="FF0000"/>
                </a:solidFill>
                <a:sym typeface="Symbol" panose="05050102010706020507" pitchFamily="18" charset="2"/>
              </a:rPr>
              <a:t>x</a:t>
            </a:r>
            <a:r>
              <a:rPr lang="en-US" altLang="zh-CN" sz="2300" dirty="0">
                <a:solidFill>
                  <a:srgbClr val="FF0000"/>
                </a:solidFill>
                <a:sym typeface="Symbol" panose="05050102010706020507" pitchFamily="18" charset="2"/>
              </a:rPr>
              <a:t> decomposes quickly at low pressure</a:t>
            </a:r>
          </a:p>
          <a:p>
            <a:endParaRPr lang="en-US" altLang="zh-CN" sz="500" dirty="0">
              <a:solidFill>
                <a:srgbClr val="FF0000"/>
              </a:solidFill>
              <a:sym typeface="Symbol" panose="05050102010706020507" pitchFamily="18" charset="2"/>
            </a:endParaRPr>
          </a:p>
          <a:p>
            <a:r>
              <a:rPr lang="en-US" altLang="zh-CN" sz="2300" b="1" dirty="0">
                <a:solidFill>
                  <a:srgbClr val="FF0000"/>
                </a:solidFill>
                <a:sym typeface="Symbol" panose="05050102010706020507" pitchFamily="18" charset="2"/>
              </a:rPr>
              <a:t>  </a:t>
            </a:r>
            <a:r>
              <a:rPr lang="en-US" altLang="zh-CN" sz="2300" dirty="0">
                <a:solidFill>
                  <a:srgbClr val="FF0000"/>
                </a:solidFill>
                <a:sym typeface="Symbol" panose="05050102010706020507" pitchFamily="18" charset="2"/>
              </a:rPr>
              <a:t>no experimental data exist</a:t>
            </a:r>
            <a:endParaRPr lang="zh-CN" altLang="en-US" sz="2300" dirty="0">
              <a:solidFill>
                <a:srgbClr val="FF0000"/>
              </a:solidFill>
            </a:endParaRPr>
          </a:p>
        </p:txBody>
      </p:sp>
      <p:grpSp>
        <p:nvGrpSpPr>
          <p:cNvPr id="9" name="Group 8">
            <a:extLst>
              <a:ext uri="{FF2B5EF4-FFF2-40B4-BE49-F238E27FC236}">
                <a16:creationId xmlns:a16="http://schemas.microsoft.com/office/drawing/2014/main" id="{97829B53-F782-403E-88B7-7B1172FB46D7}"/>
              </a:ext>
            </a:extLst>
          </p:cNvPr>
          <p:cNvGrpSpPr>
            <a:grpSpLocks noChangeAspect="1"/>
          </p:cNvGrpSpPr>
          <p:nvPr/>
        </p:nvGrpSpPr>
        <p:grpSpPr>
          <a:xfrm>
            <a:off x="2375369" y="3515058"/>
            <a:ext cx="8006437" cy="2875447"/>
            <a:chOff x="2413290" y="3438859"/>
            <a:chExt cx="7986429" cy="2868261"/>
          </a:xfrm>
        </p:grpSpPr>
        <p:pic>
          <p:nvPicPr>
            <p:cNvPr id="6" name="Picture 5">
              <a:extLst>
                <a:ext uri="{FF2B5EF4-FFF2-40B4-BE49-F238E27FC236}">
                  <a16:creationId xmlns:a16="http://schemas.microsoft.com/office/drawing/2014/main" id="{DF0B007D-ACC1-478B-B22C-07C32AA063E3}"/>
                </a:ext>
              </a:extLst>
            </p:cNvPr>
            <p:cNvPicPr>
              <a:picLocks noChangeAspect="1"/>
            </p:cNvPicPr>
            <p:nvPr/>
          </p:nvPicPr>
          <p:blipFill rotWithShape="1">
            <a:blip r:embed="rId3"/>
            <a:srcRect r="75939"/>
            <a:stretch/>
          </p:blipFill>
          <p:spPr>
            <a:xfrm rot="16200000" flipH="1">
              <a:off x="4944849" y="907300"/>
              <a:ext cx="2864949" cy="7928068"/>
            </a:xfrm>
            <a:prstGeom prst="rect">
              <a:avLst/>
            </a:prstGeom>
            <a:ln w="12700">
              <a:solidFill>
                <a:schemeClr val="bg1"/>
              </a:solidFill>
            </a:ln>
          </p:spPr>
        </p:pic>
        <p:pic>
          <p:nvPicPr>
            <p:cNvPr id="13" name="Picture 12">
              <a:extLst>
                <a:ext uri="{FF2B5EF4-FFF2-40B4-BE49-F238E27FC236}">
                  <a16:creationId xmlns:a16="http://schemas.microsoft.com/office/drawing/2014/main" id="{E3E35811-B2DD-4183-9626-2B6B1CA116BF}"/>
                </a:ext>
              </a:extLst>
            </p:cNvPr>
            <p:cNvPicPr>
              <a:picLocks noChangeAspect="1"/>
            </p:cNvPicPr>
            <p:nvPr/>
          </p:nvPicPr>
          <p:blipFill rotWithShape="1">
            <a:blip r:embed="rId3"/>
            <a:srcRect l="15680" t="2681" r="73386" b="91476"/>
            <a:stretch/>
          </p:blipFill>
          <p:spPr>
            <a:xfrm rot="16200000" flipH="1">
              <a:off x="2950232" y="5713168"/>
              <a:ext cx="806461" cy="381443"/>
            </a:xfrm>
            <a:prstGeom prst="rect">
              <a:avLst/>
            </a:prstGeom>
            <a:ln w="12700">
              <a:noFill/>
            </a:ln>
          </p:spPr>
        </p:pic>
        <p:pic>
          <p:nvPicPr>
            <p:cNvPr id="14" name="Picture 13">
              <a:extLst>
                <a:ext uri="{FF2B5EF4-FFF2-40B4-BE49-F238E27FC236}">
                  <a16:creationId xmlns:a16="http://schemas.microsoft.com/office/drawing/2014/main" id="{7175899D-03CF-4223-935B-5E81E7FD0982}"/>
                </a:ext>
              </a:extLst>
            </p:cNvPr>
            <p:cNvPicPr>
              <a:picLocks noChangeAspect="1"/>
            </p:cNvPicPr>
            <p:nvPr/>
          </p:nvPicPr>
          <p:blipFill rotWithShape="1">
            <a:blip r:embed="rId3"/>
            <a:srcRect l="15680" t="2681" r="73386" b="91476"/>
            <a:stretch/>
          </p:blipFill>
          <p:spPr>
            <a:xfrm rot="16200000" flipH="1">
              <a:off x="2495352" y="5586097"/>
              <a:ext cx="1023664" cy="354724"/>
            </a:xfrm>
            <a:prstGeom prst="rect">
              <a:avLst/>
            </a:prstGeom>
            <a:ln w="12700">
              <a:noFill/>
            </a:ln>
          </p:spPr>
        </p:pic>
        <p:pic>
          <p:nvPicPr>
            <p:cNvPr id="19" name="Picture 18">
              <a:extLst>
                <a:ext uri="{FF2B5EF4-FFF2-40B4-BE49-F238E27FC236}">
                  <a16:creationId xmlns:a16="http://schemas.microsoft.com/office/drawing/2014/main" id="{3A144398-882D-44DB-A4F5-26CF884B3DA1}"/>
                </a:ext>
              </a:extLst>
            </p:cNvPr>
            <p:cNvPicPr>
              <a:picLocks noChangeAspect="1"/>
            </p:cNvPicPr>
            <p:nvPr/>
          </p:nvPicPr>
          <p:blipFill rotWithShape="1">
            <a:blip r:embed="rId3"/>
            <a:srcRect l="15680" t="2681" r="73386" b="91476"/>
            <a:stretch/>
          </p:blipFill>
          <p:spPr>
            <a:xfrm rot="16200000" flipH="1">
              <a:off x="3135436" y="5601254"/>
              <a:ext cx="1023662" cy="381442"/>
            </a:xfrm>
            <a:prstGeom prst="rect">
              <a:avLst/>
            </a:prstGeom>
            <a:ln w="12700">
              <a:noFill/>
            </a:ln>
          </p:spPr>
        </p:pic>
        <p:pic>
          <p:nvPicPr>
            <p:cNvPr id="22" name="Picture 21">
              <a:extLst>
                <a:ext uri="{FF2B5EF4-FFF2-40B4-BE49-F238E27FC236}">
                  <a16:creationId xmlns:a16="http://schemas.microsoft.com/office/drawing/2014/main" id="{6CB1C601-D78D-4166-ADAB-DB78D63A219D}"/>
                </a:ext>
              </a:extLst>
            </p:cNvPr>
            <p:cNvPicPr>
              <a:picLocks/>
            </p:cNvPicPr>
            <p:nvPr/>
          </p:nvPicPr>
          <p:blipFill rotWithShape="1">
            <a:blip r:embed="rId3"/>
            <a:srcRect l="15680" t="2681" r="73386" b="91476"/>
            <a:stretch/>
          </p:blipFill>
          <p:spPr>
            <a:xfrm rot="16200000" flipH="1">
              <a:off x="9938274" y="4958212"/>
              <a:ext cx="403089" cy="342000"/>
            </a:xfrm>
            <a:prstGeom prst="rect">
              <a:avLst/>
            </a:prstGeom>
            <a:ln w="12700">
              <a:noFill/>
            </a:ln>
          </p:spPr>
        </p:pic>
        <p:sp>
          <p:nvSpPr>
            <p:cNvPr id="7" name="Rectangle 6">
              <a:extLst>
                <a:ext uri="{FF2B5EF4-FFF2-40B4-BE49-F238E27FC236}">
                  <a16:creationId xmlns:a16="http://schemas.microsoft.com/office/drawing/2014/main" id="{673107AA-8B3E-4D32-B593-3CDF32384EE5}"/>
                </a:ext>
              </a:extLst>
            </p:cNvPr>
            <p:cNvSpPr/>
            <p:nvPr/>
          </p:nvSpPr>
          <p:spPr>
            <a:xfrm rot="5400000" flipH="1">
              <a:off x="2791649" y="5814369"/>
              <a:ext cx="102483" cy="6615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Rectangle 9">
              <a:extLst>
                <a:ext uri="{FF2B5EF4-FFF2-40B4-BE49-F238E27FC236}">
                  <a16:creationId xmlns:a16="http://schemas.microsoft.com/office/drawing/2014/main" id="{27DF1B73-A9F7-4C9F-BF0D-6ACCEFF7B062}"/>
                </a:ext>
              </a:extLst>
            </p:cNvPr>
            <p:cNvSpPr/>
            <p:nvPr/>
          </p:nvSpPr>
          <p:spPr>
            <a:xfrm flipH="1">
              <a:off x="2429786" y="5719556"/>
              <a:ext cx="875832" cy="391984"/>
            </a:xfrm>
            <a:prstGeom prst="rect">
              <a:avLst/>
            </a:prstGeom>
          </p:spPr>
          <p:txBody>
            <a:bodyPr wrap="square">
              <a:spAutoFit/>
            </a:bodyPr>
            <a:lstStyle/>
            <a:p>
              <a:r>
                <a:rPr lang="en-US" altLang="zh-CN" sz="1950" dirty="0">
                  <a:solidFill>
                    <a:prstClr val="white"/>
                  </a:solidFill>
                  <a:sym typeface="Symbol" panose="05050102010706020507" pitchFamily="18" charset="2"/>
                </a:rPr>
                <a:t>50 m</a:t>
              </a:r>
              <a:endParaRPr lang="zh-CN" altLang="en-US" sz="1950" dirty="0"/>
            </a:p>
          </p:txBody>
        </p:sp>
        <p:sp>
          <p:nvSpPr>
            <p:cNvPr id="24" name="Rectangle 23">
              <a:extLst>
                <a:ext uri="{FF2B5EF4-FFF2-40B4-BE49-F238E27FC236}">
                  <a16:creationId xmlns:a16="http://schemas.microsoft.com/office/drawing/2014/main" id="{D0930632-1F53-4F42-8DBD-F4A746CDF2D7}"/>
                </a:ext>
              </a:extLst>
            </p:cNvPr>
            <p:cNvSpPr/>
            <p:nvPr/>
          </p:nvSpPr>
          <p:spPr>
            <a:xfrm>
              <a:off x="9763915" y="4953215"/>
              <a:ext cx="635804" cy="461665"/>
            </a:xfrm>
            <a:prstGeom prst="rect">
              <a:avLst/>
            </a:prstGeom>
          </p:spPr>
          <p:txBody>
            <a:bodyPr wrap="square">
              <a:spAutoFit/>
            </a:bodyPr>
            <a:lstStyle/>
            <a:p>
              <a:r>
                <a:rPr lang="en-US" altLang="zh-CN" sz="2400" dirty="0">
                  <a:solidFill>
                    <a:prstClr val="white"/>
                  </a:solidFill>
                  <a:sym typeface="Symbol" panose="05050102010706020507" pitchFamily="18" charset="2"/>
                </a:rPr>
                <a:t> 5</a:t>
              </a:r>
              <a:endParaRPr lang="zh-CN" altLang="en-US" sz="2400" dirty="0"/>
            </a:p>
          </p:txBody>
        </p:sp>
      </p:grpSp>
      <p:sp>
        <p:nvSpPr>
          <p:cNvPr id="5" name="Slide Number Placeholder 4">
            <a:extLst>
              <a:ext uri="{FF2B5EF4-FFF2-40B4-BE49-F238E27FC236}">
                <a16:creationId xmlns:a16="http://schemas.microsoft.com/office/drawing/2014/main" id="{DAD2795F-1A46-4296-9EAA-D3C555E64A6A}"/>
              </a:ext>
            </a:extLst>
          </p:cNvPr>
          <p:cNvSpPr>
            <a:spLocks noGrp="1"/>
          </p:cNvSpPr>
          <p:nvPr>
            <p:ph type="sldNum" sz="quarter" idx="12"/>
          </p:nvPr>
        </p:nvSpPr>
        <p:spPr/>
        <p:txBody>
          <a:bodyPr/>
          <a:lstStyle/>
          <a:p>
            <a:fld id="{170B1537-9E38-45AD-95F2-4B0D25C3F6DC}" type="slidenum">
              <a:rPr lang="zh-CN" altLang="en-US" smtClean="0"/>
              <a:t>10</a:t>
            </a:fld>
            <a:endParaRPr lang="zh-CN" altLang="en-US"/>
          </a:p>
        </p:txBody>
      </p:sp>
    </p:spTree>
    <p:extLst>
      <p:ext uri="{BB962C8B-B14F-4D97-AF65-F5344CB8AC3E}">
        <p14:creationId xmlns:p14="http://schemas.microsoft.com/office/powerpoint/2010/main" val="1002870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07110" y="1235964"/>
            <a:ext cx="2512223" cy="251917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7745" y="1173114"/>
            <a:ext cx="2637312" cy="2639050"/>
          </a:xfrm>
          <a:prstGeom prst="rect">
            <a:avLst/>
          </a:prstGeom>
        </p:spPr>
      </p:pic>
      <p:pic>
        <p:nvPicPr>
          <p:cNvPr id="5" name="Content Placeholder 4"/>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1622862" y="1114347"/>
            <a:ext cx="2767614" cy="2769352"/>
          </a:xfrm>
        </p:spPr>
      </p:pic>
      <p:sp>
        <p:nvSpPr>
          <p:cNvPr id="2" name="Title 1"/>
          <p:cNvSpPr>
            <a:spLocks noGrp="1"/>
          </p:cNvSpPr>
          <p:nvPr>
            <p:ph type="title"/>
          </p:nvPr>
        </p:nvSpPr>
        <p:spPr>
          <a:xfrm>
            <a:off x="1981200" y="209690"/>
            <a:ext cx="8229600" cy="659063"/>
          </a:xfrm>
        </p:spPr>
        <p:txBody>
          <a:bodyPr>
            <a:normAutofit/>
          </a:bodyPr>
          <a:lstStyle/>
          <a:p>
            <a:r>
              <a:rPr lang="en-US" altLang="zh-CN" sz="3200" b="1" dirty="0">
                <a:solidFill>
                  <a:srgbClr val="F9FFA2"/>
                </a:solidFill>
                <a:ea typeface="Helvetica Neue Thin" charset="0"/>
                <a:cs typeface="Helvetica Neue Thin" charset="0"/>
              </a:rPr>
              <a:t>Carbon Nano-Onions (CNOs)</a:t>
            </a:r>
            <a:endParaRPr lang="zh-CN" altLang="en-US" sz="3200" b="1" dirty="0">
              <a:solidFill>
                <a:srgbClr val="F9FFA2"/>
              </a:solidFill>
              <a:ea typeface="Helvetica Neue Thin" charset="0"/>
              <a:cs typeface="Helvetica Neue Thin" charset="0"/>
            </a:endParaRPr>
          </a:p>
        </p:txBody>
      </p:sp>
      <p:cxnSp>
        <p:nvCxnSpPr>
          <p:cNvPr id="13" name="Straight Connector 12"/>
          <p:cNvCxnSpPr/>
          <p:nvPr/>
        </p:nvCxnSpPr>
        <p:spPr>
          <a:xfrm rot="5400000" flipV="1">
            <a:off x="6594628" y="-2466334"/>
            <a:ext cx="0" cy="7200000"/>
          </a:xfrm>
          <a:prstGeom prst="line">
            <a:avLst/>
          </a:prstGeom>
          <a:ln w="31750">
            <a:solidFill>
              <a:srgbClr val="00B0F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V="1">
            <a:off x="6600943" y="261180"/>
            <a:ext cx="0" cy="7200000"/>
          </a:xfrm>
          <a:prstGeom prst="line">
            <a:avLst/>
          </a:prstGeom>
          <a:ln w="31750">
            <a:solidFill>
              <a:srgbClr val="00B0F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rot="5400000" flipV="1">
            <a:off x="4986185" y="2195046"/>
            <a:ext cx="0" cy="3960000"/>
          </a:xfrm>
          <a:prstGeom prst="line">
            <a:avLst/>
          </a:prstGeom>
          <a:ln w="31750">
            <a:solidFill>
              <a:srgbClr val="00B0F0"/>
            </a:solidFill>
            <a:prstDash val="solid"/>
            <a:tailEnd type="triangle" w="lg" len="lg"/>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6996415" y="3923645"/>
            <a:ext cx="3257943" cy="461665"/>
          </a:xfrm>
          <a:prstGeom prst="rect">
            <a:avLst/>
          </a:prstGeom>
          <a:noFill/>
        </p:spPr>
        <p:txBody>
          <a:bodyPr wrap="none" rtlCol="0">
            <a:spAutoFit/>
          </a:bodyPr>
          <a:lstStyle/>
          <a:p>
            <a:pPr defTabSz="457200">
              <a:defRPr/>
            </a:pPr>
            <a:r>
              <a:rPr lang="en-US" altLang="zh-CN" sz="2300" dirty="0">
                <a:solidFill>
                  <a:srgbClr val="00B0F0"/>
                </a:solidFill>
                <a:latin typeface="Calibri"/>
                <a:ea typeface="宋体" panose="02010600030101010101" pitchFamily="2" charset="-122"/>
              </a:rPr>
              <a:t>electron irradiation dose</a:t>
            </a:r>
            <a:endParaRPr lang="zh-CN" altLang="en-US" sz="2300" dirty="0">
              <a:solidFill>
                <a:srgbClr val="00B0F0"/>
              </a:solidFill>
              <a:latin typeface="Calibri"/>
              <a:ea typeface="宋体" panose="02010600030101010101" pitchFamily="2" charset="-122"/>
            </a:endParaRPr>
          </a:p>
        </p:txBody>
      </p:sp>
      <p:cxnSp>
        <p:nvCxnSpPr>
          <p:cNvPr id="18" name="Straight Connector 17"/>
          <p:cNvCxnSpPr/>
          <p:nvPr/>
        </p:nvCxnSpPr>
        <p:spPr>
          <a:xfrm>
            <a:off x="3006680" y="3839405"/>
            <a:ext cx="0" cy="468000"/>
          </a:xfrm>
          <a:prstGeom prst="line">
            <a:avLst/>
          </a:prstGeom>
          <a:ln w="31750">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a:cxnSpLocks noChangeAspect="1"/>
          </p:cNvCxnSpPr>
          <p:nvPr/>
        </p:nvCxnSpPr>
        <p:spPr>
          <a:xfrm rot="-120000" flipV="1">
            <a:off x="5826678" y="1527264"/>
            <a:ext cx="1669846" cy="972000"/>
          </a:xfrm>
          <a:prstGeom prst="line">
            <a:avLst/>
          </a:prstGeom>
          <a:ln w="25400">
            <a:solidFill>
              <a:srgbClr val="03D903"/>
            </a:solidFill>
            <a:headEnd type="triangle" w="lg" len="lg"/>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a:cxnSpLocks noChangeAspect="1"/>
          </p:cNvCxnSpPr>
          <p:nvPr/>
        </p:nvCxnSpPr>
        <p:spPr>
          <a:xfrm flipH="1" flipV="1">
            <a:off x="7793748" y="1506425"/>
            <a:ext cx="1146394" cy="1051560"/>
          </a:xfrm>
          <a:prstGeom prst="line">
            <a:avLst/>
          </a:prstGeom>
          <a:ln w="25400">
            <a:solidFill>
              <a:srgbClr val="03D903"/>
            </a:solidFill>
            <a:headEnd type="triangle" w="lg" len="lg"/>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6977061" y="1076660"/>
            <a:ext cx="1739707" cy="461665"/>
          </a:xfrm>
          <a:prstGeom prst="rect">
            <a:avLst/>
          </a:prstGeom>
          <a:noFill/>
        </p:spPr>
        <p:txBody>
          <a:bodyPr wrap="none" rtlCol="0">
            <a:spAutoFit/>
          </a:bodyPr>
          <a:lstStyle/>
          <a:p>
            <a:pPr defTabSz="457200">
              <a:defRPr/>
            </a:pPr>
            <a:r>
              <a:rPr lang="en-US" altLang="zh-CN" sz="2300" b="1" dirty="0">
                <a:solidFill>
                  <a:srgbClr val="03D903"/>
                </a:solidFill>
                <a:latin typeface="Calibri"/>
                <a:ea typeface="宋体" panose="02010600030101010101" pitchFamily="2" charset="-122"/>
              </a:rPr>
              <a:t>di-vacancies</a:t>
            </a:r>
            <a:endParaRPr lang="zh-CN" altLang="en-US" sz="2300" b="1" dirty="0">
              <a:solidFill>
                <a:srgbClr val="03D903"/>
              </a:solidFill>
              <a:latin typeface="Calibri"/>
              <a:ea typeface="宋体" panose="02010600030101010101" pitchFamily="2" charset="-122"/>
            </a:endParaRPr>
          </a:p>
        </p:txBody>
      </p:sp>
      <p:cxnSp>
        <p:nvCxnSpPr>
          <p:cNvPr id="17" name="Straight Connector 16"/>
          <p:cNvCxnSpPr>
            <a:cxnSpLocks noChangeAspect="1"/>
          </p:cNvCxnSpPr>
          <p:nvPr/>
        </p:nvCxnSpPr>
        <p:spPr>
          <a:xfrm rot="-1980000" flipH="1" flipV="1">
            <a:off x="8430645" y="1052624"/>
            <a:ext cx="1252062" cy="1360170"/>
          </a:xfrm>
          <a:prstGeom prst="line">
            <a:avLst/>
          </a:prstGeom>
          <a:ln w="25400">
            <a:solidFill>
              <a:srgbClr val="03D903"/>
            </a:solidFill>
            <a:headEnd type="triangle" w="lg" len="lg"/>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EECC5734-D454-4BAA-BD9D-F30A83EDDCAC}"/>
              </a:ext>
            </a:extLst>
          </p:cNvPr>
          <p:cNvSpPr txBox="1"/>
          <p:nvPr/>
        </p:nvSpPr>
        <p:spPr>
          <a:xfrm>
            <a:off x="8237574" y="6161079"/>
            <a:ext cx="2847689" cy="307777"/>
          </a:xfrm>
          <a:prstGeom prst="rect">
            <a:avLst/>
          </a:prstGeom>
          <a:noFill/>
        </p:spPr>
        <p:txBody>
          <a:bodyPr wrap="square" rtlCol="0">
            <a:spAutoFit/>
          </a:bodyPr>
          <a:lstStyle/>
          <a:p>
            <a:pPr>
              <a:defRPr/>
            </a:pPr>
            <a:r>
              <a:rPr lang="en-US" sz="1400" dirty="0">
                <a:solidFill>
                  <a:prstClr val="white"/>
                </a:solidFill>
                <a:latin typeface="Calibri" panose="020F0502020204030204"/>
              </a:rPr>
              <a:t>Wu and Buseck (2014, </a:t>
            </a:r>
            <a:r>
              <a:rPr lang="en-US" sz="1400" i="1" dirty="0">
                <a:solidFill>
                  <a:prstClr val="white"/>
                </a:solidFill>
                <a:latin typeface="Calibri" panose="020F0502020204030204"/>
              </a:rPr>
              <a:t>Am. Mineral.</a:t>
            </a:r>
            <a:r>
              <a:rPr lang="en-US" sz="1400" dirty="0">
                <a:solidFill>
                  <a:prstClr val="white"/>
                </a:solidFill>
                <a:latin typeface="Calibri" panose="020F0502020204030204"/>
              </a:rPr>
              <a:t>)</a:t>
            </a:r>
          </a:p>
        </p:txBody>
      </p:sp>
      <p:sp>
        <p:nvSpPr>
          <p:cNvPr id="4" name="Rectangle 3">
            <a:extLst>
              <a:ext uri="{FF2B5EF4-FFF2-40B4-BE49-F238E27FC236}">
                <a16:creationId xmlns:a16="http://schemas.microsoft.com/office/drawing/2014/main" id="{9606E653-DA7E-423E-B2E2-010684047D7F}"/>
              </a:ext>
            </a:extLst>
          </p:cNvPr>
          <p:cNvSpPr/>
          <p:nvPr/>
        </p:nvSpPr>
        <p:spPr>
          <a:xfrm>
            <a:off x="800104" y="4497305"/>
            <a:ext cx="10858495" cy="1854354"/>
          </a:xfrm>
          <a:prstGeom prst="rect">
            <a:avLst/>
          </a:prstGeom>
        </p:spPr>
        <p:txBody>
          <a:bodyPr wrap="square">
            <a:spAutoFit/>
          </a:bodyPr>
          <a:lstStyle/>
          <a:p>
            <a:r>
              <a:rPr lang="en-US" altLang="zh-CN" sz="1950" dirty="0">
                <a:solidFill>
                  <a:schemeClr val="bg1"/>
                </a:solidFill>
                <a:ea typeface="Helvetica Neue Thin" charset="0"/>
                <a:cs typeface="Helvetica Neue Thin" charset="0"/>
                <a:sym typeface="Symbol" panose="05050102010706020507" pitchFamily="18" charset="2"/>
              </a:rPr>
              <a:t>  Prolonged electron irradiation creates di-vacancies in CNO walls</a:t>
            </a:r>
          </a:p>
          <a:p>
            <a:endParaRPr lang="en-US" altLang="zh-CN" sz="600" dirty="0">
              <a:solidFill>
                <a:schemeClr val="bg1"/>
              </a:solidFill>
              <a:ea typeface="Helvetica Neue Thin" charset="0"/>
              <a:cs typeface="Helvetica Neue Thin" charset="0"/>
              <a:sym typeface="Symbol" panose="05050102010706020507" pitchFamily="18" charset="2"/>
            </a:endParaRPr>
          </a:p>
          <a:p>
            <a:r>
              <a:rPr lang="en-US" altLang="zh-CN" sz="1950" dirty="0">
                <a:solidFill>
                  <a:schemeClr val="bg1"/>
                </a:solidFill>
                <a:ea typeface="Helvetica Neue Thin" charset="0"/>
                <a:cs typeface="Helvetica Neue Thin" charset="0"/>
                <a:sym typeface="Symbol" panose="05050102010706020507" pitchFamily="18" charset="2"/>
              </a:rPr>
              <a:t>  Structural reconstruction around vacancies produces CNO shrinkage and thus wall tension</a:t>
            </a:r>
          </a:p>
          <a:p>
            <a:endParaRPr lang="en-US" altLang="zh-CN" sz="600" dirty="0">
              <a:solidFill>
                <a:schemeClr val="bg1"/>
              </a:solidFill>
              <a:ea typeface="Helvetica Neue Thin" charset="0"/>
              <a:cs typeface="Helvetica Neue Thin" charset="0"/>
              <a:sym typeface="Symbol" panose="05050102010706020507" pitchFamily="18" charset="2"/>
            </a:endParaRPr>
          </a:p>
          <a:p>
            <a:r>
              <a:rPr lang="en-US" altLang="zh-CN" sz="1950" dirty="0">
                <a:solidFill>
                  <a:schemeClr val="bg1"/>
                </a:solidFill>
                <a:ea typeface="Helvetica Neue Thin" charset="0"/>
                <a:cs typeface="Helvetica Neue Thin" charset="0"/>
                <a:sym typeface="Symbol" panose="05050102010706020507" pitchFamily="18" charset="2"/>
              </a:rPr>
              <a:t>  Inward pressure is established in terms of Laplace’s law, thus inversely proportional to the CNO radius</a:t>
            </a:r>
          </a:p>
          <a:p>
            <a:endParaRPr lang="en-US" altLang="zh-CN" sz="600" dirty="0">
              <a:solidFill>
                <a:schemeClr val="bg1"/>
              </a:solidFill>
              <a:ea typeface="Helvetica Neue Thin" charset="0"/>
              <a:cs typeface="Helvetica Neue Thin" charset="0"/>
              <a:sym typeface="Symbol" panose="05050102010706020507" pitchFamily="18" charset="2"/>
            </a:endParaRPr>
          </a:p>
          <a:p>
            <a:r>
              <a:rPr lang="en-US" altLang="zh-CN" sz="1950" dirty="0">
                <a:solidFill>
                  <a:schemeClr val="bg1"/>
                </a:solidFill>
                <a:ea typeface="Helvetica Neue Thin" charset="0"/>
                <a:cs typeface="Helvetica Neue Thin" charset="0"/>
                <a:sym typeface="Symbol" panose="05050102010706020507" pitchFamily="18" charset="2"/>
              </a:rPr>
              <a:t>  Internal pressure</a:t>
            </a:r>
            <a:r>
              <a:rPr lang="en-US" altLang="zh-CN" sz="1950" dirty="0">
                <a:solidFill>
                  <a:schemeClr val="bg1"/>
                </a:solidFill>
                <a:ea typeface="Helvetica Neue Thin" charset="0"/>
                <a:cs typeface="Helvetica Neue Thin" charset="0"/>
              </a:rPr>
              <a:t> is maintained while CNOs are </a:t>
            </a:r>
            <a:r>
              <a:rPr lang="en-US" altLang="zh-CN" sz="1950" dirty="0">
                <a:solidFill>
                  <a:schemeClr val="bg1"/>
                </a:solidFill>
                <a:ea typeface="Helvetica Neue Thin" charset="0"/>
                <a:cs typeface="Helvetica Neue Thin" charset="0"/>
                <a:sym typeface="Symbol" panose="05050102010706020507" pitchFamily="18" charset="2"/>
              </a:rPr>
              <a:t>transferred from an electron microscope to other</a:t>
            </a:r>
          </a:p>
          <a:p>
            <a:r>
              <a:rPr lang="en-US" altLang="zh-CN" sz="1950" dirty="0">
                <a:solidFill>
                  <a:schemeClr val="bg1"/>
                </a:solidFill>
                <a:ea typeface="Helvetica Neue Thin" charset="0"/>
                <a:cs typeface="Helvetica Neue Thin" charset="0"/>
                <a:sym typeface="Symbol" panose="05050102010706020507" pitchFamily="18" charset="2"/>
              </a:rPr>
              <a:t>      instruments (e.g., mass spectrometer)</a:t>
            </a:r>
            <a:endParaRPr lang="zh-CN" altLang="en-US" sz="1950" dirty="0">
              <a:solidFill>
                <a:schemeClr val="bg1"/>
              </a:solidFill>
            </a:endParaRPr>
          </a:p>
        </p:txBody>
      </p:sp>
      <p:sp>
        <p:nvSpPr>
          <p:cNvPr id="21" name="Slide Number Placeholder 4">
            <a:extLst>
              <a:ext uri="{FF2B5EF4-FFF2-40B4-BE49-F238E27FC236}">
                <a16:creationId xmlns:a16="http://schemas.microsoft.com/office/drawing/2014/main" id="{BEB51481-2420-450B-BE8F-D8FE75E2F375}"/>
              </a:ext>
            </a:extLst>
          </p:cNvPr>
          <p:cNvSpPr>
            <a:spLocks noGrp="1"/>
          </p:cNvSpPr>
          <p:nvPr>
            <p:ph type="sldNum" sz="quarter" idx="12"/>
          </p:nvPr>
        </p:nvSpPr>
        <p:spPr>
          <a:xfrm>
            <a:off x="8610600" y="6356350"/>
            <a:ext cx="2743200" cy="365125"/>
          </a:xfrm>
        </p:spPr>
        <p:txBody>
          <a:bodyPr/>
          <a:lstStyle/>
          <a:p>
            <a:fld id="{170B1537-9E38-45AD-95F2-4B0D25C3F6DC}" type="slidenum">
              <a:rPr lang="zh-CN" altLang="en-US" smtClean="0"/>
              <a:t>11</a:t>
            </a:fld>
            <a:endParaRPr lang="zh-CN" altLang="en-US" dirty="0"/>
          </a:p>
        </p:txBody>
      </p:sp>
    </p:spTree>
    <p:extLst>
      <p:ext uri="{BB962C8B-B14F-4D97-AF65-F5344CB8AC3E}">
        <p14:creationId xmlns:p14="http://schemas.microsoft.com/office/powerpoint/2010/main" val="2107413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1DB171-C17F-4DED-B7C8-5BAD5CB5E6F1}"/>
              </a:ext>
            </a:extLst>
          </p:cNvPr>
          <p:cNvGrpSpPr/>
          <p:nvPr/>
        </p:nvGrpSpPr>
        <p:grpSpPr>
          <a:xfrm>
            <a:off x="9341363" y="3628183"/>
            <a:ext cx="2276551" cy="2240280"/>
            <a:chOff x="6498917" y="3628183"/>
            <a:chExt cx="2276551" cy="2240280"/>
          </a:xfrm>
        </p:grpSpPr>
        <p:pic>
          <p:nvPicPr>
            <p:cNvPr id="45" name="Picture 44" descr="A picture containing green&#10;&#10;Description automatically generated">
              <a:extLst>
                <a:ext uri="{FF2B5EF4-FFF2-40B4-BE49-F238E27FC236}">
                  <a16:creationId xmlns:a16="http://schemas.microsoft.com/office/drawing/2014/main" id="{1313C684-B1FC-4498-8DFC-17556F3693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8917" y="3628183"/>
              <a:ext cx="2276551" cy="2240280"/>
            </a:xfrm>
            <a:prstGeom prst="rect">
              <a:avLst/>
            </a:prstGeom>
          </p:spPr>
        </p:pic>
        <p:pic>
          <p:nvPicPr>
            <p:cNvPr id="54" name="Picture 53" descr="A picture containing object, pool ball&#10;&#10;Description automatically generated">
              <a:extLst>
                <a:ext uri="{FF2B5EF4-FFF2-40B4-BE49-F238E27FC236}">
                  <a16:creationId xmlns:a16="http://schemas.microsoft.com/office/drawing/2014/main" id="{2D7320C4-302B-4AAE-9CB3-B10731C0222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0923" t="28683" r="3319" b="35146"/>
            <a:stretch/>
          </p:blipFill>
          <p:spPr>
            <a:xfrm>
              <a:off x="7572715" y="4812908"/>
              <a:ext cx="57149" cy="57151"/>
            </a:xfrm>
            <a:prstGeom prst="dodecagon">
              <a:avLst/>
            </a:prstGeom>
          </p:spPr>
        </p:pic>
        <p:pic>
          <p:nvPicPr>
            <p:cNvPr id="56" name="Picture 55" descr="A picture containing object, pool ball&#10;&#10;Description automatically generated">
              <a:extLst>
                <a:ext uri="{FF2B5EF4-FFF2-40B4-BE49-F238E27FC236}">
                  <a16:creationId xmlns:a16="http://schemas.microsoft.com/office/drawing/2014/main" id="{DE8FAA97-04EF-48E3-944D-917905873CF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9419" t="19234" r="-3" b="26002"/>
            <a:stretch/>
          </p:blipFill>
          <p:spPr>
            <a:xfrm>
              <a:off x="7566330" y="4540706"/>
              <a:ext cx="74644" cy="86530"/>
            </a:xfrm>
            <a:prstGeom prst="rect">
              <a:avLst/>
            </a:prstGeom>
          </p:spPr>
        </p:pic>
        <p:pic>
          <p:nvPicPr>
            <p:cNvPr id="57" name="Picture 56" descr="A picture containing object, pool ball&#10;&#10;Description automatically generated">
              <a:extLst>
                <a:ext uri="{FF2B5EF4-FFF2-40B4-BE49-F238E27FC236}">
                  <a16:creationId xmlns:a16="http://schemas.microsoft.com/office/drawing/2014/main" id="{59912904-3242-49AB-AB43-2104CBB701D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9419" t="19234" r="2404" b="38415"/>
            <a:stretch/>
          </p:blipFill>
          <p:spPr>
            <a:xfrm flipV="1">
              <a:off x="7362145" y="4160355"/>
              <a:ext cx="65916" cy="66917"/>
            </a:xfrm>
            <a:prstGeom prst="ellipse">
              <a:avLst/>
            </a:prstGeom>
          </p:spPr>
        </p:pic>
        <p:pic>
          <p:nvPicPr>
            <p:cNvPr id="59" name="Picture 58" descr="A picture containing object, pool ball&#10;&#10;Description automatically generated">
              <a:extLst>
                <a:ext uri="{FF2B5EF4-FFF2-40B4-BE49-F238E27FC236}">
                  <a16:creationId xmlns:a16="http://schemas.microsoft.com/office/drawing/2014/main" id="{3E71FE02-4D4F-45D4-A242-1F7EC2D969A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9738" t="26788" r="3189" b="32521"/>
            <a:stretch/>
          </p:blipFill>
          <p:spPr>
            <a:xfrm>
              <a:off x="7355681" y="4917281"/>
              <a:ext cx="61913" cy="64294"/>
            </a:xfrm>
            <a:prstGeom prst="ellipse">
              <a:avLst/>
            </a:prstGeom>
          </p:spPr>
        </p:pic>
        <p:pic>
          <p:nvPicPr>
            <p:cNvPr id="60" name="Picture 59" descr="A picture containing object, pool ball&#10;&#10;Description automatically generated">
              <a:extLst>
                <a:ext uri="{FF2B5EF4-FFF2-40B4-BE49-F238E27FC236}">
                  <a16:creationId xmlns:a16="http://schemas.microsoft.com/office/drawing/2014/main" id="{EF0C92A8-E754-4162-A285-ECF634DDB8E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805" t="30669" r="3587" b="39425"/>
            <a:stretch/>
          </p:blipFill>
          <p:spPr>
            <a:xfrm>
              <a:off x="7585402" y="5067300"/>
              <a:ext cx="45719" cy="47252"/>
            </a:xfrm>
            <a:prstGeom prst="ellipse">
              <a:avLst/>
            </a:prstGeom>
          </p:spPr>
        </p:pic>
        <p:pic>
          <p:nvPicPr>
            <p:cNvPr id="61" name="Picture 60" descr="A picture containing object, pool ball&#10;&#10;Description automatically generated">
              <a:extLst>
                <a:ext uri="{FF2B5EF4-FFF2-40B4-BE49-F238E27FC236}">
                  <a16:creationId xmlns:a16="http://schemas.microsoft.com/office/drawing/2014/main" id="{1FC7B86B-8649-463C-802C-EE979A1F966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9418" t="19234" r="4663" b="38415"/>
            <a:stretch/>
          </p:blipFill>
          <p:spPr>
            <a:xfrm>
              <a:off x="7352144" y="4651986"/>
              <a:ext cx="57725" cy="66917"/>
            </a:xfrm>
            <a:prstGeom prst="ellipse">
              <a:avLst/>
            </a:prstGeom>
          </p:spPr>
        </p:pic>
        <p:pic>
          <p:nvPicPr>
            <p:cNvPr id="63" name="Picture 62" descr="A picture containing object, pool ball&#10;&#10;Description automatically generated">
              <a:extLst>
                <a:ext uri="{FF2B5EF4-FFF2-40B4-BE49-F238E27FC236}">
                  <a16:creationId xmlns:a16="http://schemas.microsoft.com/office/drawing/2014/main" id="{70C6EF75-22E5-458D-BB3A-B70DFA5402B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9419" t="19233" r="1324" b="29535"/>
            <a:stretch/>
          </p:blipFill>
          <p:spPr>
            <a:xfrm>
              <a:off x="7133545" y="4519926"/>
              <a:ext cx="69829" cy="80948"/>
            </a:xfrm>
            <a:prstGeom prst="ellipse">
              <a:avLst/>
            </a:prstGeom>
          </p:spPr>
        </p:pic>
        <p:pic>
          <p:nvPicPr>
            <p:cNvPr id="65" name="Picture 64" descr="A picture containing object, pool ball&#10;&#10;Description automatically generated">
              <a:extLst>
                <a:ext uri="{FF2B5EF4-FFF2-40B4-BE49-F238E27FC236}">
                  <a16:creationId xmlns:a16="http://schemas.microsoft.com/office/drawing/2014/main" id="{B7AFDECC-3066-4E45-91CD-FBE7FF6EC895}"/>
                </a:ext>
              </a:extLst>
            </p:cNvPr>
            <p:cNvPicPr>
              <a:picLocks noChangeAspect="1"/>
            </p:cNvPicPr>
            <p:nvPr/>
          </p:nvPicPr>
          <p:blipFill rotWithShape="1">
            <a:blip r:embed="rId8" cstate="print">
              <a:alphaModFix/>
              <a:extLst>
                <a:ext uri="{BEBA8EAE-BF5A-486C-A8C5-ECC9F3942E4B}">
                  <a14:imgProps xmlns:a14="http://schemas.microsoft.com/office/drawing/2010/main">
                    <a14:imgLayer r:embed="rId9">
                      <a14:imgEffect>
                        <a14:brightnessContrast contrast="-23000"/>
                      </a14:imgEffect>
                    </a14:imgLayer>
                  </a14:imgProps>
                </a:ext>
                <a:ext uri="{28A0092B-C50C-407E-A947-70E740481C1C}">
                  <a14:useLocalDpi xmlns:a14="http://schemas.microsoft.com/office/drawing/2010/main" val="0"/>
                </a:ext>
              </a:extLst>
            </a:blip>
            <a:srcRect l="79419" t="24134" r="1048" b="36620"/>
            <a:stretch/>
          </p:blipFill>
          <p:spPr>
            <a:xfrm>
              <a:off x="7570140" y="4301654"/>
              <a:ext cx="70834" cy="66592"/>
            </a:xfrm>
            <a:prstGeom prst="ellipse">
              <a:avLst/>
            </a:prstGeom>
          </p:spPr>
        </p:pic>
        <p:pic>
          <p:nvPicPr>
            <p:cNvPr id="66" name="Picture 65" descr="A picture containing object, pool ball&#10;&#10;Description automatically generated">
              <a:extLst>
                <a:ext uri="{FF2B5EF4-FFF2-40B4-BE49-F238E27FC236}">
                  <a16:creationId xmlns:a16="http://schemas.microsoft.com/office/drawing/2014/main" id="{84653CA1-B059-4608-A1AB-E7104326E1F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5289" t="29201" r="1578" b="34630"/>
            <a:stretch/>
          </p:blipFill>
          <p:spPr>
            <a:xfrm>
              <a:off x="7593806" y="4064794"/>
              <a:ext cx="47624" cy="57149"/>
            </a:xfrm>
            <a:prstGeom prst="ellipse">
              <a:avLst/>
            </a:prstGeom>
          </p:spPr>
        </p:pic>
        <p:pic>
          <p:nvPicPr>
            <p:cNvPr id="69" name="Picture 68" descr="A picture containing object, pool ball&#10;&#10;Description automatically generated">
              <a:extLst>
                <a:ext uri="{FF2B5EF4-FFF2-40B4-BE49-F238E27FC236}">
                  <a16:creationId xmlns:a16="http://schemas.microsoft.com/office/drawing/2014/main" id="{CC19336A-D35A-4E30-B6E5-3ECDD6E4EC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0701" t="35582" r="6691" b="35482"/>
            <a:stretch/>
          </p:blipFill>
          <p:spPr>
            <a:xfrm>
              <a:off x="7358063" y="5209698"/>
              <a:ext cx="45719" cy="45719"/>
            </a:xfrm>
            <a:prstGeom prst="ellipse">
              <a:avLst/>
            </a:prstGeom>
          </p:spPr>
        </p:pic>
        <p:pic>
          <p:nvPicPr>
            <p:cNvPr id="70" name="Picture 69" descr="A picture containing object, pool ball&#10;&#10;Description automatically generated">
              <a:extLst>
                <a:ext uri="{FF2B5EF4-FFF2-40B4-BE49-F238E27FC236}">
                  <a16:creationId xmlns:a16="http://schemas.microsoft.com/office/drawing/2014/main" id="{601DB513-93EC-4493-9DD8-6FF2389DF94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9773" t="25154" r="2498" b="29634"/>
            <a:stretch/>
          </p:blipFill>
          <p:spPr>
            <a:xfrm>
              <a:off x="7574755" y="5329238"/>
              <a:ext cx="64293" cy="71437"/>
            </a:xfrm>
            <a:prstGeom prst="ellipse">
              <a:avLst/>
            </a:prstGeom>
          </p:spPr>
        </p:pic>
        <p:pic>
          <p:nvPicPr>
            <p:cNvPr id="81" name="Picture 80" descr="A picture containing object, pool ball&#10;&#10;Description automatically generated">
              <a:extLst>
                <a:ext uri="{FF2B5EF4-FFF2-40B4-BE49-F238E27FC236}">
                  <a16:creationId xmlns:a16="http://schemas.microsoft.com/office/drawing/2014/main" id="{8BF6FE02-9569-42B7-9C24-27465FA49443}"/>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rightnessContrast bright="-10000" contrast="-10000"/>
                      </a14:imgEffect>
                    </a14:imgLayer>
                  </a14:imgProps>
                </a:ext>
                <a:ext uri="{28A0092B-C50C-407E-A947-70E740481C1C}">
                  <a14:useLocalDpi xmlns:a14="http://schemas.microsoft.com/office/drawing/2010/main" val="0"/>
                </a:ext>
              </a:extLst>
            </a:blip>
            <a:srcRect l="79881" t="27158" r="3703" b="36671"/>
            <a:stretch/>
          </p:blipFill>
          <p:spPr>
            <a:xfrm>
              <a:off x="8236744" y="4450555"/>
              <a:ext cx="59532" cy="57151"/>
            </a:xfrm>
            <a:prstGeom prst="ellipse">
              <a:avLst/>
            </a:prstGeom>
          </p:spPr>
        </p:pic>
        <p:pic>
          <p:nvPicPr>
            <p:cNvPr id="83" name="Picture 82" descr="A picture containing object, pool ball&#10;&#10;Description automatically generated">
              <a:extLst>
                <a:ext uri="{FF2B5EF4-FFF2-40B4-BE49-F238E27FC236}">
                  <a16:creationId xmlns:a16="http://schemas.microsoft.com/office/drawing/2014/main" id="{124C9C68-C386-44EC-A2FC-79BE7E79C805}"/>
                </a:ext>
              </a:extLst>
            </p:cNvPr>
            <p:cNvPicPr>
              <a:picLocks noChangeAspect="1"/>
            </p:cNvPicPr>
            <p:nvPr/>
          </p:nvPicPr>
          <p:blipFill rotWithShape="1">
            <a:blip r:embed="rId13" cstate="print">
              <a:extLst>
                <a:ext uri="{BEBA8EAE-BF5A-486C-A8C5-ECC9F3942E4B}">
                  <a14:imgProps xmlns:a14="http://schemas.microsoft.com/office/drawing/2010/main">
                    <a14:imgLayer r:embed="rId9">
                      <a14:imgEffect>
                        <a14:brightnessContrast bright="-10000" contrast="-10000"/>
                      </a14:imgEffect>
                    </a14:imgLayer>
                  </a14:imgProps>
                </a:ext>
                <a:ext uri="{28A0092B-C50C-407E-A947-70E740481C1C}">
                  <a14:useLocalDpi xmlns:a14="http://schemas.microsoft.com/office/drawing/2010/main" val="0"/>
                </a:ext>
              </a:extLst>
            </a:blip>
            <a:srcRect l="82562" t="28117" r="4830" b="40234"/>
            <a:stretch/>
          </p:blipFill>
          <p:spPr>
            <a:xfrm>
              <a:off x="8227219" y="4945856"/>
              <a:ext cx="45719" cy="50007"/>
            </a:xfrm>
            <a:prstGeom prst="ellipse">
              <a:avLst/>
            </a:prstGeom>
          </p:spPr>
        </p:pic>
        <p:pic>
          <p:nvPicPr>
            <p:cNvPr id="84" name="Picture 83" descr="A picture containing object, pool ball&#10;&#10;Description automatically generated">
              <a:extLst>
                <a:ext uri="{FF2B5EF4-FFF2-40B4-BE49-F238E27FC236}">
                  <a16:creationId xmlns:a16="http://schemas.microsoft.com/office/drawing/2014/main" id="{AA0E6998-D0DE-4F3E-B2C3-481AB3BA7230}"/>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rightnessContrast bright="-10000" contrast="-10000"/>
                      </a14:imgEffect>
                    </a14:imgLayer>
                  </a14:imgProps>
                </a:ext>
                <a:ext uri="{28A0092B-C50C-407E-A947-70E740481C1C}">
                  <a14:useLocalDpi xmlns:a14="http://schemas.microsoft.com/office/drawing/2010/main" val="0"/>
                </a:ext>
              </a:extLst>
            </a:blip>
            <a:srcRect l="79738" t="26788" r="3189" b="32521"/>
            <a:stretch/>
          </p:blipFill>
          <p:spPr>
            <a:xfrm>
              <a:off x="8226897" y="4696814"/>
              <a:ext cx="61913" cy="64294"/>
            </a:xfrm>
            <a:prstGeom prst="ellipse">
              <a:avLst/>
            </a:prstGeom>
          </p:spPr>
        </p:pic>
        <p:pic>
          <p:nvPicPr>
            <p:cNvPr id="85" name="Picture 84" descr="A picture containing object, pool ball&#10;&#10;Description automatically generated">
              <a:extLst>
                <a:ext uri="{FF2B5EF4-FFF2-40B4-BE49-F238E27FC236}">
                  <a16:creationId xmlns:a16="http://schemas.microsoft.com/office/drawing/2014/main" id="{453E9C3D-E40C-446E-BD57-0896CA387EB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9738" t="26788" r="3189" b="32521"/>
            <a:stretch/>
          </p:blipFill>
          <p:spPr>
            <a:xfrm>
              <a:off x="7991475" y="5070211"/>
              <a:ext cx="61913" cy="64294"/>
            </a:xfrm>
            <a:prstGeom prst="ellipse">
              <a:avLst/>
            </a:prstGeom>
          </p:spPr>
        </p:pic>
        <p:pic>
          <p:nvPicPr>
            <p:cNvPr id="86" name="Picture 85" descr="A picture containing object, pool ball&#10;&#10;Description automatically generated">
              <a:extLst>
                <a:ext uri="{FF2B5EF4-FFF2-40B4-BE49-F238E27FC236}">
                  <a16:creationId xmlns:a16="http://schemas.microsoft.com/office/drawing/2014/main" id="{2E6E45B9-41F4-4003-9C9B-86C33F73497B}"/>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rightnessContrast bright="-10000" contrast="-10000"/>
                      </a14:imgEffect>
                    </a14:imgLayer>
                  </a14:imgProps>
                </a:ext>
                <a:ext uri="{28A0092B-C50C-407E-A947-70E740481C1C}">
                  <a14:useLocalDpi xmlns:a14="http://schemas.microsoft.com/office/drawing/2010/main" val="0"/>
                </a:ext>
              </a:extLst>
            </a:blip>
            <a:srcRect l="79738" t="26788" r="3189" b="32521"/>
            <a:stretch/>
          </p:blipFill>
          <p:spPr>
            <a:xfrm>
              <a:off x="7145645" y="4284109"/>
              <a:ext cx="61913" cy="64294"/>
            </a:xfrm>
            <a:prstGeom prst="ellipse">
              <a:avLst/>
            </a:prstGeom>
          </p:spPr>
        </p:pic>
        <p:pic>
          <p:nvPicPr>
            <p:cNvPr id="87" name="Picture 86" descr="A picture containing object, pool ball&#10;&#10;Description automatically generated">
              <a:extLst>
                <a:ext uri="{FF2B5EF4-FFF2-40B4-BE49-F238E27FC236}">
                  <a16:creationId xmlns:a16="http://schemas.microsoft.com/office/drawing/2014/main" id="{59FDC6A8-E196-40FF-B22E-7AF6B004CD1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805" t="31639" r="3587" b="39425"/>
            <a:stretch/>
          </p:blipFill>
          <p:spPr>
            <a:xfrm>
              <a:off x="8011388" y="4837653"/>
              <a:ext cx="45719" cy="45719"/>
            </a:xfrm>
            <a:prstGeom prst="ellipse">
              <a:avLst/>
            </a:prstGeom>
          </p:spPr>
        </p:pic>
        <p:sp>
          <p:nvSpPr>
            <p:cNvPr id="3" name="Chord 2">
              <a:extLst>
                <a:ext uri="{FF2B5EF4-FFF2-40B4-BE49-F238E27FC236}">
                  <a16:creationId xmlns:a16="http://schemas.microsoft.com/office/drawing/2014/main" id="{4604707D-8715-4705-B3D5-F3FDDA8E4282}"/>
                </a:ext>
              </a:extLst>
            </p:cNvPr>
            <p:cNvSpPr/>
            <p:nvPr/>
          </p:nvSpPr>
          <p:spPr>
            <a:xfrm rot="19500000">
              <a:off x="8029279" y="4605418"/>
              <a:ext cx="21600" cy="28800"/>
            </a:xfrm>
            <a:prstGeom prst="chord">
              <a:avLst/>
            </a:prstGeom>
            <a:solidFill>
              <a:srgbClr val="4C979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pic>
          <p:nvPicPr>
            <p:cNvPr id="89" name="Picture 88" descr="A picture containing object, pool ball&#10;&#10;Description automatically generated">
              <a:extLst>
                <a:ext uri="{FF2B5EF4-FFF2-40B4-BE49-F238E27FC236}">
                  <a16:creationId xmlns:a16="http://schemas.microsoft.com/office/drawing/2014/main" id="{90658958-DEFD-47BF-B288-BD87E2BE46D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0923" t="28683" r="3319" b="35146"/>
            <a:stretch/>
          </p:blipFill>
          <p:spPr>
            <a:xfrm>
              <a:off x="7785123" y="4936331"/>
              <a:ext cx="57149" cy="57151"/>
            </a:xfrm>
            <a:prstGeom prst="dodecagon">
              <a:avLst/>
            </a:prstGeom>
          </p:spPr>
        </p:pic>
        <p:pic>
          <p:nvPicPr>
            <p:cNvPr id="90" name="Picture 89" descr="A picture containing object, pool ball&#10;&#10;Description automatically generated">
              <a:extLst>
                <a:ext uri="{FF2B5EF4-FFF2-40B4-BE49-F238E27FC236}">
                  <a16:creationId xmlns:a16="http://schemas.microsoft.com/office/drawing/2014/main" id="{F04A7B12-FE57-4C2A-AC13-307FA63F232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0923" t="28683" r="3319" b="35146"/>
            <a:stretch/>
          </p:blipFill>
          <p:spPr>
            <a:xfrm>
              <a:off x="7785123" y="4684363"/>
              <a:ext cx="57149" cy="57151"/>
            </a:xfrm>
            <a:prstGeom prst="dodecagon">
              <a:avLst/>
            </a:prstGeom>
          </p:spPr>
        </p:pic>
        <p:pic>
          <p:nvPicPr>
            <p:cNvPr id="91" name="Picture 90" descr="A picture containing object, pool ball&#10;&#10;Description automatically generated">
              <a:extLst>
                <a:ext uri="{FF2B5EF4-FFF2-40B4-BE49-F238E27FC236}">
                  <a16:creationId xmlns:a16="http://schemas.microsoft.com/office/drawing/2014/main" id="{654C2152-B2E0-42C8-A2C9-1B25A2842BA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0923" t="28683" r="3319" b="35146"/>
            <a:stretch/>
          </p:blipFill>
          <p:spPr>
            <a:xfrm>
              <a:off x="7785123" y="4428285"/>
              <a:ext cx="57149" cy="57151"/>
            </a:xfrm>
            <a:prstGeom prst="dodecagon">
              <a:avLst/>
            </a:prstGeom>
          </p:spPr>
        </p:pic>
        <p:pic>
          <p:nvPicPr>
            <p:cNvPr id="92" name="Picture 91" descr="A picture containing object, pool ball&#10;&#10;Description automatically generated">
              <a:extLst>
                <a:ext uri="{FF2B5EF4-FFF2-40B4-BE49-F238E27FC236}">
                  <a16:creationId xmlns:a16="http://schemas.microsoft.com/office/drawing/2014/main" id="{3E683B8B-2F35-4D6C-93A9-B3B346D4329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0923" t="28683" r="3319" b="35146"/>
            <a:stretch/>
          </p:blipFill>
          <p:spPr>
            <a:xfrm>
              <a:off x="7146225" y="4796500"/>
              <a:ext cx="57149" cy="57151"/>
            </a:xfrm>
            <a:prstGeom prst="dodecagon">
              <a:avLst/>
            </a:prstGeom>
          </p:spPr>
        </p:pic>
        <p:pic>
          <p:nvPicPr>
            <p:cNvPr id="93" name="Picture 92" descr="A picture containing object, pool ball&#10;&#10;Description automatically generated">
              <a:extLst>
                <a:ext uri="{FF2B5EF4-FFF2-40B4-BE49-F238E27FC236}">
                  <a16:creationId xmlns:a16="http://schemas.microsoft.com/office/drawing/2014/main" id="{F6A48197-C6BC-493B-B997-0A5A9F39234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0923" t="28683" r="3319" b="35146"/>
            <a:stretch/>
          </p:blipFill>
          <p:spPr>
            <a:xfrm>
              <a:off x="7149949" y="5061365"/>
              <a:ext cx="57149" cy="57151"/>
            </a:xfrm>
            <a:prstGeom prst="dodecagon">
              <a:avLst/>
            </a:prstGeom>
          </p:spPr>
        </p:pic>
        <p:pic>
          <p:nvPicPr>
            <p:cNvPr id="94" name="Picture 93" descr="A picture containing object, pool ball&#10;&#10;Description automatically generated">
              <a:extLst>
                <a:ext uri="{FF2B5EF4-FFF2-40B4-BE49-F238E27FC236}">
                  <a16:creationId xmlns:a16="http://schemas.microsoft.com/office/drawing/2014/main" id="{8CB1AA1C-EA67-4308-A15B-2D9322ECF517}"/>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rightnessContrast bright="-10000" contrast="-10000"/>
                      </a14:imgEffect>
                    </a14:imgLayer>
                  </a14:imgProps>
                </a:ext>
                <a:ext uri="{28A0092B-C50C-407E-A947-70E740481C1C}">
                  <a14:useLocalDpi xmlns:a14="http://schemas.microsoft.com/office/drawing/2010/main" val="0"/>
                </a:ext>
              </a:extLst>
            </a:blip>
            <a:srcRect l="80923" t="28683" r="3319" b="35146"/>
            <a:stretch/>
          </p:blipFill>
          <p:spPr>
            <a:xfrm>
              <a:off x="6932019" y="4661095"/>
              <a:ext cx="57149" cy="57151"/>
            </a:xfrm>
            <a:prstGeom prst="dodecagon">
              <a:avLst/>
            </a:prstGeom>
          </p:spPr>
        </p:pic>
        <p:pic>
          <p:nvPicPr>
            <p:cNvPr id="95" name="Picture 94" descr="A picture containing object, pool ball&#10;&#10;Description automatically generated">
              <a:extLst>
                <a:ext uri="{FF2B5EF4-FFF2-40B4-BE49-F238E27FC236}">
                  <a16:creationId xmlns:a16="http://schemas.microsoft.com/office/drawing/2014/main" id="{0E845F99-878A-4EEA-B35B-58B858456F2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0923" t="28683" r="3319" b="35146"/>
            <a:stretch/>
          </p:blipFill>
          <p:spPr>
            <a:xfrm>
              <a:off x="7792605" y="4194380"/>
              <a:ext cx="57149" cy="57151"/>
            </a:xfrm>
            <a:prstGeom prst="dodecagon">
              <a:avLst/>
            </a:prstGeom>
          </p:spPr>
        </p:pic>
        <p:pic>
          <p:nvPicPr>
            <p:cNvPr id="96" name="Picture 95" descr="A picture containing object, pool ball&#10;&#10;Description automatically generated">
              <a:extLst>
                <a:ext uri="{FF2B5EF4-FFF2-40B4-BE49-F238E27FC236}">
                  <a16:creationId xmlns:a16="http://schemas.microsoft.com/office/drawing/2014/main" id="{12891668-B3AB-4E3F-8B54-2D875DA2C29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0923" t="28683" r="3319" b="35146"/>
            <a:stretch/>
          </p:blipFill>
          <p:spPr>
            <a:xfrm>
              <a:off x="7363769" y="4416644"/>
              <a:ext cx="57149" cy="57151"/>
            </a:xfrm>
            <a:prstGeom prst="dodecagon">
              <a:avLst/>
            </a:prstGeom>
          </p:spPr>
        </p:pic>
      </p:grpSp>
      <p:pic>
        <p:nvPicPr>
          <p:cNvPr id="12" name="Picture 11" descr="A picture containing sitting, object, indoor&#10;&#10;Description automatically generated">
            <a:extLst>
              <a:ext uri="{FF2B5EF4-FFF2-40B4-BE49-F238E27FC236}">
                <a16:creationId xmlns:a16="http://schemas.microsoft.com/office/drawing/2014/main" id="{42F6DE8A-EB19-4EF4-BAA1-F2FF8429C718}"/>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83685" y="1025620"/>
            <a:ext cx="1274341" cy="1226335"/>
          </a:xfrm>
          <a:prstGeom prst="rect">
            <a:avLst/>
          </a:prstGeom>
        </p:spPr>
      </p:pic>
      <p:pic>
        <p:nvPicPr>
          <p:cNvPr id="21" name="Picture 20">
            <a:extLst>
              <a:ext uri="{FF2B5EF4-FFF2-40B4-BE49-F238E27FC236}">
                <a16:creationId xmlns:a16="http://schemas.microsoft.com/office/drawing/2014/main" id="{2221A6C8-1230-4745-B1B7-579C66085E9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420142" y="1375508"/>
            <a:ext cx="2546604" cy="2514600"/>
          </a:xfrm>
          <a:prstGeom prst="rect">
            <a:avLst/>
          </a:prstGeom>
        </p:spPr>
      </p:pic>
      <p:pic>
        <p:nvPicPr>
          <p:cNvPr id="27" name="Picture 26" descr="A picture containing green&#10;&#10;Description automatically generated">
            <a:extLst>
              <a:ext uri="{FF2B5EF4-FFF2-40B4-BE49-F238E27FC236}">
                <a16:creationId xmlns:a16="http://schemas.microsoft.com/office/drawing/2014/main" id="{267144C4-E471-4CB7-BC91-B86C993D68CB}"/>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5903471" y="2601688"/>
            <a:ext cx="2276551" cy="2240280"/>
          </a:xfrm>
          <a:prstGeom prst="rect">
            <a:avLst/>
          </a:prstGeom>
        </p:spPr>
      </p:pic>
      <p:sp>
        <p:nvSpPr>
          <p:cNvPr id="31" name="TextBox 30">
            <a:extLst>
              <a:ext uri="{FF2B5EF4-FFF2-40B4-BE49-F238E27FC236}">
                <a16:creationId xmlns:a16="http://schemas.microsoft.com/office/drawing/2014/main" id="{EDE24E52-6353-48A0-A13E-7567E61CAA78}"/>
              </a:ext>
            </a:extLst>
          </p:cNvPr>
          <p:cNvSpPr txBox="1"/>
          <p:nvPr/>
        </p:nvSpPr>
        <p:spPr>
          <a:xfrm>
            <a:off x="478532" y="2184055"/>
            <a:ext cx="858953" cy="400110"/>
          </a:xfrm>
          <a:prstGeom prst="rect">
            <a:avLst/>
          </a:prstGeom>
          <a:noFill/>
        </p:spPr>
        <p:txBody>
          <a:bodyPr wrap="none" rtlCol="0">
            <a:spAutoFit/>
          </a:bodyPr>
          <a:lstStyle/>
          <a:p>
            <a:pPr>
              <a:defRPr/>
            </a:pPr>
            <a:r>
              <a:rPr lang="en-US" altLang="zh-CN" sz="2000" dirty="0">
                <a:solidFill>
                  <a:prstClr val="white"/>
                </a:solidFill>
                <a:latin typeface="Calibri"/>
                <a:ea typeface="宋体" panose="02010600030101010101" pitchFamily="2" charset="-122"/>
              </a:rPr>
              <a:t>bcc-Fe</a:t>
            </a:r>
            <a:endParaRPr lang="zh-CN" altLang="en-US" sz="2000" dirty="0">
              <a:solidFill>
                <a:prstClr val="white"/>
              </a:solidFill>
              <a:latin typeface="Calibri"/>
              <a:ea typeface="宋体" panose="02010600030101010101" pitchFamily="2" charset="-122"/>
            </a:endParaRPr>
          </a:p>
        </p:txBody>
      </p:sp>
      <p:sp>
        <p:nvSpPr>
          <p:cNvPr id="32" name="TextBox 31">
            <a:extLst>
              <a:ext uri="{FF2B5EF4-FFF2-40B4-BE49-F238E27FC236}">
                <a16:creationId xmlns:a16="http://schemas.microsoft.com/office/drawing/2014/main" id="{B951E5C5-13BC-42E2-9E98-642A5A305B9D}"/>
              </a:ext>
            </a:extLst>
          </p:cNvPr>
          <p:cNvSpPr txBox="1"/>
          <p:nvPr/>
        </p:nvSpPr>
        <p:spPr>
          <a:xfrm>
            <a:off x="3111284" y="3878818"/>
            <a:ext cx="1128258" cy="400110"/>
          </a:xfrm>
          <a:prstGeom prst="rect">
            <a:avLst/>
          </a:prstGeom>
          <a:noFill/>
        </p:spPr>
        <p:txBody>
          <a:bodyPr wrap="none" rtlCol="0">
            <a:spAutoFit/>
          </a:bodyPr>
          <a:lstStyle/>
          <a:p>
            <a:pPr>
              <a:defRPr/>
            </a:pPr>
            <a:r>
              <a:rPr lang="en-US" altLang="zh-CN" sz="2000" dirty="0" err="1">
                <a:solidFill>
                  <a:prstClr val="white"/>
                </a:solidFill>
                <a:latin typeface="Calibri"/>
                <a:ea typeface="宋体" panose="02010600030101010101" pitchFamily="2" charset="-122"/>
              </a:rPr>
              <a:t>Fe@CNO</a:t>
            </a:r>
            <a:endParaRPr lang="zh-CN" altLang="en-US" sz="2000" dirty="0">
              <a:solidFill>
                <a:prstClr val="white"/>
              </a:solidFill>
              <a:latin typeface="Calibri"/>
              <a:ea typeface="宋体" panose="02010600030101010101" pitchFamily="2" charset="-122"/>
            </a:endParaRPr>
          </a:p>
        </p:txBody>
      </p:sp>
      <p:sp>
        <p:nvSpPr>
          <p:cNvPr id="33" name="TextBox 32">
            <a:extLst>
              <a:ext uri="{FF2B5EF4-FFF2-40B4-BE49-F238E27FC236}">
                <a16:creationId xmlns:a16="http://schemas.microsoft.com/office/drawing/2014/main" id="{660ADA42-5E55-4F9B-B19A-3A2408FC1768}"/>
              </a:ext>
            </a:extLst>
          </p:cNvPr>
          <p:cNvSpPr txBox="1"/>
          <p:nvPr/>
        </p:nvSpPr>
        <p:spPr>
          <a:xfrm>
            <a:off x="5887870" y="4856245"/>
            <a:ext cx="2309991" cy="400110"/>
          </a:xfrm>
          <a:prstGeom prst="rect">
            <a:avLst/>
          </a:prstGeom>
          <a:noFill/>
        </p:spPr>
        <p:txBody>
          <a:bodyPr wrap="none" rtlCol="0">
            <a:spAutoFit/>
          </a:bodyPr>
          <a:lstStyle/>
          <a:p>
            <a:pPr>
              <a:defRPr/>
            </a:pPr>
            <a:r>
              <a:rPr lang="en-US" altLang="zh-CN" sz="2000" dirty="0">
                <a:solidFill>
                  <a:prstClr val="white"/>
                </a:solidFill>
                <a:latin typeface="Calibri"/>
                <a:ea typeface="宋体" panose="02010600030101010101" pitchFamily="2" charset="-122"/>
              </a:rPr>
              <a:t>contracted </a:t>
            </a:r>
            <a:r>
              <a:rPr lang="en-US" altLang="zh-CN" sz="2000" dirty="0" err="1">
                <a:solidFill>
                  <a:prstClr val="white"/>
                </a:solidFill>
                <a:latin typeface="Calibri"/>
                <a:ea typeface="宋体" panose="02010600030101010101" pitchFamily="2" charset="-122"/>
              </a:rPr>
              <a:t>Fe@CNO</a:t>
            </a:r>
            <a:endParaRPr lang="zh-CN" altLang="en-US" sz="2000" dirty="0">
              <a:solidFill>
                <a:prstClr val="white"/>
              </a:solidFill>
              <a:latin typeface="Calibri"/>
              <a:ea typeface="宋体" panose="02010600030101010101" pitchFamily="2" charset="-122"/>
            </a:endParaRPr>
          </a:p>
        </p:txBody>
      </p:sp>
      <p:sp>
        <p:nvSpPr>
          <p:cNvPr id="34" name="TextBox 33">
            <a:extLst>
              <a:ext uri="{FF2B5EF4-FFF2-40B4-BE49-F238E27FC236}">
                <a16:creationId xmlns:a16="http://schemas.microsoft.com/office/drawing/2014/main" id="{2C65D081-A9B3-4F2E-8256-7FE8DBE503EB}"/>
              </a:ext>
            </a:extLst>
          </p:cNvPr>
          <p:cNvSpPr txBox="1"/>
          <p:nvPr/>
        </p:nvSpPr>
        <p:spPr>
          <a:xfrm>
            <a:off x="9257387" y="5907430"/>
            <a:ext cx="2544030" cy="400110"/>
          </a:xfrm>
          <a:prstGeom prst="rect">
            <a:avLst/>
          </a:prstGeom>
          <a:noFill/>
        </p:spPr>
        <p:txBody>
          <a:bodyPr wrap="none" rtlCol="0">
            <a:spAutoFit/>
          </a:bodyPr>
          <a:lstStyle/>
          <a:p>
            <a:pPr>
              <a:defRPr/>
            </a:pPr>
            <a:r>
              <a:rPr lang="en-US" altLang="zh-CN" sz="2000" dirty="0">
                <a:solidFill>
                  <a:prstClr val="white"/>
                </a:solidFill>
                <a:latin typeface="Calibri"/>
                <a:ea typeface="宋体" panose="02010600030101010101" pitchFamily="2" charset="-122"/>
              </a:rPr>
              <a:t>contracted </a:t>
            </a:r>
            <a:r>
              <a:rPr lang="en-US" altLang="zh-CN" sz="2000" dirty="0" err="1">
                <a:solidFill>
                  <a:prstClr val="white"/>
                </a:solidFill>
                <a:latin typeface="Calibri"/>
                <a:ea typeface="宋体" panose="02010600030101010101" pitchFamily="2" charset="-122"/>
              </a:rPr>
              <a:t>FeH</a:t>
            </a:r>
            <a:r>
              <a:rPr lang="en-US" altLang="zh-CN" sz="2000" baseline="-25000" dirty="0" err="1">
                <a:solidFill>
                  <a:prstClr val="white"/>
                </a:solidFill>
                <a:latin typeface="Calibri"/>
                <a:ea typeface="宋体" panose="02010600030101010101" pitchFamily="2" charset="-122"/>
              </a:rPr>
              <a:t>x</a:t>
            </a:r>
            <a:r>
              <a:rPr lang="en-US" altLang="zh-CN" sz="2000" dirty="0" err="1">
                <a:solidFill>
                  <a:prstClr val="white"/>
                </a:solidFill>
                <a:latin typeface="Calibri"/>
                <a:ea typeface="宋体" panose="02010600030101010101" pitchFamily="2" charset="-122"/>
              </a:rPr>
              <a:t>@CNO</a:t>
            </a:r>
            <a:endParaRPr lang="zh-CN" altLang="en-US" sz="2000" dirty="0">
              <a:solidFill>
                <a:prstClr val="white"/>
              </a:solidFill>
              <a:latin typeface="Calibri"/>
              <a:ea typeface="宋体" panose="02010600030101010101" pitchFamily="2" charset="-122"/>
            </a:endParaRPr>
          </a:p>
        </p:txBody>
      </p:sp>
      <p:sp>
        <p:nvSpPr>
          <p:cNvPr id="35" name="Rectangle 34">
            <a:extLst>
              <a:ext uri="{FF2B5EF4-FFF2-40B4-BE49-F238E27FC236}">
                <a16:creationId xmlns:a16="http://schemas.microsoft.com/office/drawing/2014/main" id="{A351B8F9-F77B-4FFE-8D94-B220E5373FBE}"/>
              </a:ext>
            </a:extLst>
          </p:cNvPr>
          <p:cNvSpPr/>
          <p:nvPr/>
        </p:nvSpPr>
        <p:spPr>
          <a:xfrm>
            <a:off x="869668" y="2567557"/>
            <a:ext cx="74644" cy="154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zh-CN" altLang="en-US">
              <a:solidFill>
                <a:prstClr val="white"/>
              </a:solidFill>
              <a:latin typeface="Calibri"/>
              <a:ea typeface="宋体" panose="02010600030101010101" pitchFamily="2" charset="-122"/>
            </a:endParaRPr>
          </a:p>
        </p:txBody>
      </p:sp>
      <p:sp>
        <p:nvSpPr>
          <p:cNvPr id="37" name="Arrow: Right 36">
            <a:extLst>
              <a:ext uri="{FF2B5EF4-FFF2-40B4-BE49-F238E27FC236}">
                <a16:creationId xmlns:a16="http://schemas.microsoft.com/office/drawing/2014/main" id="{5399C064-4147-43CC-8FFB-A61F4035E8FB}"/>
              </a:ext>
            </a:extLst>
          </p:cNvPr>
          <p:cNvSpPr/>
          <p:nvPr/>
        </p:nvSpPr>
        <p:spPr>
          <a:xfrm>
            <a:off x="877487" y="4004827"/>
            <a:ext cx="2196000" cy="155643"/>
          </a:xfrm>
          <a:prstGeom prst="rightArrow">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zh-CN" altLang="en-US">
              <a:solidFill>
                <a:prstClr val="white"/>
              </a:solidFill>
              <a:latin typeface="Calibri"/>
              <a:ea typeface="宋体" panose="02010600030101010101" pitchFamily="2" charset="-122"/>
            </a:endParaRPr>
          </a:p>
        </p:txBody>
      </p:sp>
      <p:sp>
        <p:nvSpPr>
          <p:cNvPr id="38" name="TextBox 37">
            <a:extLst>
              <a:ext uri="{FF2B5EF4-FFF2-40B4-BE49-F238E27FC236}">
                <a16:creationId xmlns:a16="http://schemas.microsoft.com/office/drawing/2014/main" id="{273C51EA-2CD9-41DC-8649-920B718B61F5}"/>
              </a:ext>
            </a:extLst>
          </p:cNvPr>
          <p:cNvSpPr txBox="1"/>
          <p:nvPr/>
        </p:nvSpPr>
        <p:spPr>
          <a:xfrm>
            <a:off x="944312" y="3650952"/>
            <a:ext cx="1756654" cy="369332"/>
          </a:xfrm>
          <a:prstGeom prst="rect">
            <a:avLst/>
          </a:prstGeom>
          <a:noFill/>
        </p:spPr>
        <p:txBody>
          <a:bodyPr wrap="square" rtlCol="0">
            <a:spAutoFit/>
          </a:bodyPr>
          <a:lstStyle/>
          <a:p>
            <a:pPr algn="ctr">
              <a:defRPr/>
            </a:pPr>
            <a:r>
              <a:rPr lang="en-US" altLang="zh-CN" dirty="0">
                <a:solidFill>
                  <a:prstClr val="white"/>
                </a:solidFill>
                <a:latin typeface="Calibri"/>
                <a:ea typeface="宋体" panose="02010600030101010101" pitchFamily="2" charset="-122"/>
              </a:rPr>
              <a:t>arc discharge</a:t>
            </a:r>
            <a:endParaRPr lang="zh-CN" altLang="en-US" dirty="0">
              <a:solidFill>
                <a:prstClr val="white"/>
              </a:solidFill>
              <a:latin typeface="Calibri"/>
              <a:ea typeface="宋体" panose="02010600030101010101" pitchFamily="2" charset="-122"/>
            </a:endParaRPr>
          </a:p>
        </p:txBody>
      </p:sp>
      <p:sp>
        <p:nvSpPr>
          <p:cNvPr id="39" name="Rectangle 38">
            <a:extLst>
              <a:ext uri="{FF2B5EF4-FFF2-40B4-BE49-F238E27FC236}">
                <a16:creationId xmlns:a16="http://schemas.microsoft.com/office/drawing/2014/main" id="{CF7EC8ED-F609-4B8F-A23E-E37E9D832B72}"/>
              </a:ext>
            </a:extLst>
          </p:cNvPr>
          <p:cNvSpPr/>
          <p:nvPr/>
        </p:nvSpPr>
        <p:spPr>
          <a:xfrm>
            <a:off x="3637683" y="4299928"/>
            <a:ext cx="74644" cy="82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zh-CN" altLang="en-US">
              <a:solidFill>
                <a:prstClr val="white"/>
              </a:solidFill>
              <a:latin typeface="Calibri"/>
              <a:ea typeface="宋体" panose="02010600030101010101" pitchFamily="2" charset="-122"/>
            </a:endParaRPr>
          </a:p>
        </p:txBody>
      </p:sp>
      <p:sp>
        <p:nvSpPr>
          <p:cNvPr id="40" name="Arrow: Right 39">
            <a:extLst>
              <a:ext uri="{FF2B5EF4-FFF2-40B4-BE49-F238E27FC236}">
                <a16:creationId xmlns:a16="http://schemas.microsoft.com/office/drawing/2014/main" id="{B7DF216F-D470-46DE-9AC0-13610CADFC6C}"/>
              </a:ext>
            </a:extLst>
          </p:cNvPr>
          <p:cNvSpPr/>
          <p:nvPr/>
        </p:nvSpPr>
        <p:spPr>
          <a:xfrm>
            <a:off x="3645502" y="5010434"/>
            <a:ext cx="2196000" cy="155643"/>
          </a:xfrm>
          <a:prstGeom prst="rightArrow">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zh-CN" altLang="en-US">
              <a:solidFill>
                <a:prstClr val="white"/>
              </a:solidFill>
              <a:latin typeface="Calibri"/>
              <a:ea typeface="宋体" panose="02010600030101010101" pitchFamily="2" charset="-122"/>
            </a:endParaRPr>
          </a:p>
        </p:txBody>
      </p:sp>
      <p:sp>
        <p:nvSpPr>
          <p:cNvPr id="41" name="TextBox 40">
            <a:extLst>
              <a:ext uri="{FF2B5EF4-FFF2-40B4-BE49-F238E27FC236}">
                <a16:creationId xmlns:a16="http://schemas.microsoft.com/office/drawing/2014/main" id="{DB62DDBB-EE4E-44F0-810C-3A8A89C84BAB}"/>
              </a:ext>
            </a:extLst>
          </p:cNvPr>
          <p:cNvSpPr txBox="1"/>
          <p:nvPr/>
        </p:nvSpPr>
        <p:spPr>
          <a:xfrm>
            <a:off x="3983985" y="4628601"/>
            <a:ext cx="1481038" cy="923330"/>
          </a:xfrm>
          <a:prstGeom prst="rect">
            <a:avLst/>
          </a:prstGeom>
          <a:noFill/>
        </p:spPr>
        <p:txBody>
          <a:bodyPr wrap="square" rtlCol="0">
            <a:spAutoFit/>
          </a:bodyPr>
          <a:lstStyle/>
          <a:p>
            <a:pPr algn="ctr">
              <a:defRPr/>
            </a:pPr>
            <a:r>
              <a:rPr lang="en-US" altLang="zh-CN" dirty="0">
                <a:solidFill>
                  <a:prstClr val="white"/>
                </a:solidFill>
                <a:latin typeface="Calibri"/>
                <a:ea typeface="宋体" panose="02010600030101010101" pitchFamily="2" charset="-122"/>
              </a:rPr>
              <a:t>e</a:t>
            </a:r>
            <a:r>
              <a:rPr lang="en-US" altLang="zh-CN" baseline="30000" dirty="0">
                <a:solidFill>
                  <a:prstClr val="white"/>
                </a:solidFill>
                <a:latin typeface="Calibri"/>
                <a:ea typeface="宋体" panose="02010600030101010101" pitchFamily="2" charset="-122"/>
                <a:sym typeface="Symbol" panose="05050102010706020507" pitchFamily="18" charset="2"/>
              </a:rPr>
              <a:t></a:t>
            </a:r>
            <a:r>
              <a:rPr lang="en-US" altLang="zh-CN" dirty="0">
                <a:solidFill>
                  <a:prstClr val="white"/>
                </a:solidFill>
                <a:latin typeface="Calibri"/>
                <a:ea typeface="宋体" panose="02010600030101010101" pitchFamily="2" charset="-122"/>
                <a:sym typeface="Symbol" panose="05050102010706020507" pitchFamily="18" charset="2"/>
              </a:rPr>
              <a:t> </a:t>
            </a:r>
            <a:r>
              <a:rPr lang="en-US" altLang="zh-CN" dirty="0">
                <a:solidFill>
                  <a:prstClr val="white"/>
                </a:solidFill>
                <a:latin typeface="Calibri"/>
                <a:ea typeface="宋体" panose="02010600030101010101" pitchFamily="2" charset="-122"/>
              </a:rPr>
              <a:t>irradiation</a:t>
            </a:r>
          </a:p>
          <a:p>
            <a:pPr algn="ctr">
              <a:defRPr/>
            </a:pPr>
            <a:endParaRPr lang="en-US" altLang="zh-CN" dirty="0">
              <a:solidFill>
                <a:prstClr val="white"/>
              </a:solidFill>
              <a:latin typeface="Calibri"/>
              <a:ea typeface="宋体" panose="02010600030101010101" pitchFamily="2" charset="-122"/>
            </a:endParaRPr>
          </a:p>
          <a:p>
            <a:pPr algn="ctr">
              <a:defRPr/>
            </a:pPr>
            <a:r>
              <a:rPr lang="en-US" altLang="zh-CN" dirty="0">
                <a:solidFill>
                  <a:prstClr val="white"/>
                </a:solidFill>
                <a:latin typeface="Calibri"/>
                <a:ea typeface="宋体" panose="02010600030101010101" pitchFamily="2" charset="-122"/>
              </a:rPr>
              <a:t>(TEM)</a:t>
            </a:r>
            <a:endParaRPr lang="zh-CN" altLang="en-US" dirty="0">
              <a:solidFill>
                <a:prstClr val="white"/>
              </a:solidFill>
              <a:latin typeface="Calibri"/>
              <a:ea typeface="宋体" panose="02010600030101010101" pitchFamily="2" charset="-122"/>
            </a:endParaRPr>
          </a:p>
        </p:txBody>
      </p:sp>
      <p:sp>
        <p:nvSpPr>
          <p:cNvPr id="42" name="Rectangle 41">
            <a:extLst>
              <a:ext uri="{FF2B5EF4-FFF2-40B4-BE49-F238E27FC236}">
                <a16:creationId xmlns:a16="http://schemas.microsoft.com/office/drawing/2014/main" id="{FDE6A6D7-8FA4-435C-A45E-2105801FC073}"/>
              </a:ext>
            </a:extLst>
          </p:cNvPr>
          <p:cNvSpPr/>
          <p:nvPr/>
        </p:nvSpPr>
        <p:spPr>
          <a:xfrm>
            <a:off x="6998699" y="5265130"/>
            <a:ext cx="74644" cy="900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zh-CN" altLang="en-US">
              <a:solidFill>
                <a:prstClr val="white"/>
              </a:solidFill>
              <a:latin typeface="Calibri"/>
              <a:ea typeface="宋体" panose="02010600030101010101" pitchFamily="2" charset="-122"/>
            </a:endParaRPr>
          </a:p>
        </p:txBody>
      </p:sp>
      <p:sp>
        <p:nvSpPr>
          <p:cNvPr id="43" name="Arrow: Right 42">
            <a:extLst>
              <a:ext uri="{FF2B5EF4-FFF2-40B4-BE49-F238E27FC236}">
                <a16:creationId xmlns:a16="http://schemas.microsoft.com/office/drawing/2014/main" id="{EDE96356-F373-4FAE-9180-7229C9261907}"/>
              </a:ext>
            </a:extLst>
          </p:cNvPr>
          <p:cNvSpPr/>
          <p:nvPr/>
        </p:nvSpPr>
        <p:spPr>
          <a:xfrm>
            <a:off x="7006518" y="6054240"/>
            <a:ext cx="2196000" cy="155643"/>
          </a:xfrm>
          <a:prstGeom prst="rightArrow">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zh-CN" altLang="en-US">
              <a:solidFill>
                <a:prstClr val="white"/>
              </a:solidFill>
              <a:latin typeface="Calibri"/>
              <a:ea typeface="宋体" panose="02010600030101010101" pitchFamily="2" charset="-122"/>
            </a:endParaRPr>
          </a:p>
        </p:txBody>
      </p:sp>
      <p:sp>
        <p:nvSpPr>
          <p:cNvPr id="47" name="Arrow: Right 46">
            <a:extLst>
              <a:ext uri="{FF2B5EF4-FFF2-40B4-BE49-F238E27FC236}">
                <a16:creationId xmlns:a16="http://schemas.microsoft.com/office/drawing/2014/main" id="{947D45FD-C9AB-40BD-BAC4-9E862D6AF232}"/>
              </a:ext>
            </a:extLst>
          </p:cNvPr>
          <p:cNvSpPr/>
          <p:nvPr/>
        </p:nvSpPr>
        <p:spPr>
          <a:xfrm rot="16200000">
            <a:off x="9724803" y="2652736"/>
            <a:ext cx="1548000" cy="154800"/>
          </a:xfrm>
          <a:prstGeom prst="rightArrow">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zh-CN" altLang="en-US">
              <a:solidFill>
                <a:prstClr val="white"/>
              </a:solidFill>
              <a:latin typeface="Calibri"/>
              <a:ea typeface="宋体" panose="02010600030101010101" pitchFamily="2" charset="-122"/>
            </a:endParaRPr>
          </a:p>
        </p:txBody>
      </p:sp>
      <p:sp>
        <p:nvSpPr>
          <p:cNvPr id="48" name="Rectangle 47">
            <a:extLst>
              <a:ext uri="{FF2B5EF4-FFF2-40B4-BE49-F238E27FC236}">
                <a16:creationId xmlns:a16="http://schemas.microsoft.com/office/drawing/2014/main" id="{472D4644-6B1B-42B6-80B9-D2278A1B8E5A}"/>
              </a:ext>
            </a:extLst>
          </p:cNvPr>
          <p:cNvSpPr>
            <a:spLocks/>
          </p:cNvSpPr>
          <p:nvPr/>
        </p:nvSpPr>
        <p:spPr>
          <a:xfrm>
            <a:off x="9696525" y="1092115"/>
            <a:ext cx="1620000" cy="762651"/>
          </a:xfrm>
          <a:prstGeom prst="rect">
            <a:avLst/>
          </a:prstGeom>
          <a:noFill/>
          <a:ln w="190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zh-CN" altLang="en-US">
              <a:solidFill>
                <a:prstClr val="white"/>
              </a:solidFill>
              <a:latin typeface="Calibri"/>
              <a:ea typeface="宋体" panose="02010600030101010101" pitchFamily="2" charset="-122"/>
            </a:endParaRPr>
          </a:p>
        </p:txBody>
      </p:sp>
      <p:sp>
        <p:nvSpPr>
          <p:cNvPr id="49" name="Rectangle 48">
            <a:extLst>
              <a:ext uri="{FF2B5EF4-FFF2-40B4-BE49-F238E27FC236}">
                <a16:creationId xmlns:a16="http://schemas.microsoft.com/office/drawing/2014/main" id="{4B81F428-21FA-41F7-A719-C168A68023D6}"/>
              </a:ext>
            </a:extLst>
          </p:cNvPr>
          <p:cNvSpPr/>
          <p:nvPr/>
        </p:nvSpPr>
        <p:spPr>
          <a:xfrm>
            <a:off x="9689671" y="1101101"/>
            <a:ext cx="1607171" cy="707886"/>
          </a:xfrm>
          <a:prstGeom prst="rect">
            <a:avLst/>
          </a:prstGeom>
        </p:spPr>
        <p:txBody>
          <a:bodyPr wrap="none">
            <a:spAutoFit/>
          </a:bodyPr>
          <a:lstStyle/>
          <a:p>
            <a:pPr algn="ctr">
              <a:defRPr/>
            </a:pPr>
            <a:r>
              <a:rPr lang="en-US" altLang="zh-CN" sz="2000" dirty="0">
                <a:solidFill>
                  <a:prstClr val="white"/>
                </a:solidFill>
                <a:latin typeface="Calibri"/>
                <a:ea typeface="宋体" panose="02010600030101010101" pitchFamily="2" charset="-122"/>
              </a:rPr>
              <a:t>Mass</a:t>
            </a:r>
          </a:p>
          <a:p>
            <a:pPr algn="ctr">
              <a:defRPr/>
            </a:pPr>
            <a:r>
              <a:rPr lang="en-US" altLang="zh-CN" sz="2000" dirty="0">
                <a:solidFill>
                  <a:prstClr val="white"/>
                </a:solidFill>
                <a:latin typeface="Calibri"/>
                <a:ea typeface="宋体" panose="02010600030101010101" pitchFamily="2" charset="-122"/>
              </a:rPr>
              <a:t>Spectrometry</a:t>
            </a:r>
            <a:endParaRPr lang="zh-CN" altLang="en-US" sz="2000" dirty="0">
              <a:solidFill>
                <a:prstClr val="white"/>
              </a:solidFill>
              <a:latin typeface="Calibri"/>
              <a:ea typeface="宋体" panose="02010600030101010101" pitchFamily="2" charset="-122"/>
            </a:endParaRPr>
          </a:p>
        </p:txBody>
      </p:sp>
      <p:sp>
        <p:nvSpPr>
          <p:cNvPr id="30" name="Title 1">
            <a:extLst>
              <a:ext uri="{FF2B5EF4-FFF2-40B4-BE49-F238E27FC236}">
                <a16:creationId xmlns:a16="http://schemas.microsoft.com/office/drawing/2014/main" id="{6C918170-19A8-4809-A8F0-916076E251DE}"/>
              </a:ext>
            </a:extLst>
          </p:cNvPr>
          <p:cNvSpPr txBox="1">
            <a:spLocks/>
          </p:cNvSpPr>
          <p:nvPr/>
        </p:nvSpPr>
        <p:spPr>
          <a:xfrm>
            <a:off x="1981200" y="199991"/>
            <a:ext cx="8229600" cy="5987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altLang="zh-CN" sz="3000" b="1" dirty="0">
                <a:solidFill>
                  <a:srgbClr val="F9FFA2"/>
                </a:solidFill>
                <a:latin typeface="Calibri" panose="020F0502020204030204"/>
                <a:ea typeface="Helvetica Neue Thin" charset="0"/>
                <a:cs typeface="Helvetica Neue Thin" charset="0"/>
              </a:rPr>
              <a:t>Experimental Procedure</a:t>
            </a:r>
            <a:endParaRPr lang="zh-CN" altLang="en-US" sz="3000" b="1" dirty="0">
              <a:solidFill>
                <a:srgbClr val="F9FFA2"/>
              </a:solidFill>
              <a:latin typeface="Calibri" panose="020F0502020204030204"/>
              <a:ea typeface="Helvetica Neue Thin" charset="0"/>
              <a:cs typeface="Helvetica Neue Thin" charset="0"/>
            </a:endParaRPr>
          </a:p>
        </p:txBody>
      </p:sp>
      <p:sp>
        <p:nvSpPr>
          <p:cNvPr id="28" name="TextBox 27">
            <a:extLst>
              <a:ext uri="{FF2B5EF4-FFF2-40B4-BE49-F238E27FC236}">
                <a16:creationId xmlns:a16="http://schemas.microsoft.com/office/drawing/2014/main" id="{6FC1947E-E8EF-4250-835D-1CAC03958C1A}"/>
              </a:ext>
            </a:extLst>
          </p:cNvPr>
          <p:cNvSpPr txBox="1"/>
          <p:nvPr/>
        </p:nvSpPr>
        <p:spPr>
          <a:xfrm>
            <a:off x="6884677" y="5657288"/>
            <a:ext cx="2276551" cy="959625"/>
          </a:xfrm>
          <a:prstGeom prst="rect">
            <a:avLst/>
          </a:prstGeom>
          <a:noFill/>
        </p:spPr>
        <p:txBody>
          <a:bodyPr wrap="none" rtlCol="0">
            <a:noAutofit/>
          </a:bodyPr>
          <a:lstStyle/>
          <a:p>
            <a:pPr algn="r">
              <a:defRPr/>
            </a:pPr>
            <a:r>
              <a:rPr lang="en-US" altLang="zh-CN" dirty="0">
                <a:solidFill>
                  <a:prstClr val="white"/>
                </a:solidFill>
                <a:latin typeface="Calibri"/>
                <a:ea typeface="宋体" panose="02010600030101010101" pitchFamily="2" charset="-122"/>
              </a:rPr>
              <a:t>hydrogenation at HP</a:t>
            </a:r>
          </a:p>
          <a:p>
            <a:pPr algn="ctr">
              <a:defRPr/>
            </a:pPr>
            <a:endParaRPr lang="en-US" altLang="zh-CN" dirty="0">
              <a:solidFill>
                <a:prstClr val="white"/>
              </a:solidFill>
              <a:latin typeface="Calibri"/>
              <a:ea typeface="宋体" panose="02010600030101010101" pitchFamily="2" charset="-122"/>
            </a:endParaRPr>
          </a:p>
          <a:p>
            <a:pPr algn="r">
              <a:defRPr/>
            </a:pPr>
            <a:r>
              <a:rPr lang="en-US" altLang="zh-CN" dirty="0">
                <a:solidFill>
                  <a:prstClr val="white"/>
                </a:solidFill>
                <a:latin typeface="Calibri"/>
                <a:ea typeface="宋体" panose="02010600030101010101" pitchFamily="2" charset="-122"/>
              </a:rPr>
              <a:t>(gas-loading </a:t>
            </a:r>
            <a:r>
              <a:rPr lang="en-US" altLang="zh-CN" dirty="0">
                <a:solidFill>
                  <a:prstClr val="white"/>
                </a:solidFill>
              </a:rPr>
              <a:t>diamond-anvil cell</a:t>
            </a:r>
            <a:r>
              <a:rPr lang="en-US" altLang="zh-CN" dirty="0">
                <a:solidFill>
                  <a:prstClr val="white"/>
                </a:solidFill>
                <a:latin typeface="Calibri"/>
                <a:ea typeface="宋体" panose="02010600030101010101" pitchFamily="2" charset="-122"/>
              </a:rPr>
              <a:t>)</a:t>
            </a:r>
          </a:p>
        </p:txBody>
      </p:sp>
      <p:grpSp>
        <p:nvGrpSpPr>
          <p:cNvPr id="5" name="Group 4">
            <a:extLst>
              <a:ext uri="{FF2B5EF4-FFF2-40B4-BE49-F238E27FC236}">
                <a16:creationId xmlns:a16="http://schemas.microsoft.com/office/drawing/2014/main" id="{E89A4AB5-9ACE-48C3-BA87-AFFD65871040}"/>
              </a:ext>
            </a:extLst>
          </p:cNvPr>
          <p:cNvGrpSpPr/>
          <p:nvPr/>
        </p:nvGrpSpPr>
        <p:grpSpPr>
          <a:xfrm>
            <a:off x="10692200" y="2874501"/>
            <a:ext cx="626691" cy="612000"/>
            <a:chOff x="10692200" y="2874501"/>
            <a:chExt cx="626691" cy="612000"/>
          </a:xfrm>
        </p:grpSpPr>
        <p:pic>
          <p:nvPicPr>
            <p:cNvPr id="51" name="Picture 50" descr="A picture containing object, pool ball&#10;&#10;Description automatically generated">
              <a:extLst>
                <a:ext uri="{FF2B5EF4-FFF2-40B4-BE49-F238E27FC236}">
                  <a16:creationId xmlns:a16="http://schemas.microsoft.com/office/drawing/2014/main" id="{4B4FA26B-97D5-4ED4-9D5E-2F7B58DC41E1}"/>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1" r="45313"/>
            <a:stretch/>
          </p:blipFill>
          <p:spPr>
            <a:xfrm>
              <a:off x="10801112" y="2974099"/>
              <a:ext cx="198322" cy="158008"/>
            </a:xfrm>
            <a:prstGeom prst="rect">
              <a:avLst/>
            </a:prstGeom>
          </p:spPr>
        </p:pic>
        <p:sp>
          <p:nvSpPr>
            <p:cNvPr id="52" name="TextBox 51">
              <a:extLst>
                <a:ext uri="{FF2B5EF4-FFF2-40B4-BE49-F238E27FC236}">
                  <a16:creationId xmlns:a16="http://schemas.microsoft.com/office/drawing/2014/main" id="{043E2E2F-D362-40E7-AA81-6F633E9E77EF}"/>
                </a:ext>
              </a:extLst>
            </p:cNvPr>
            <p:cNvSpPr txBox="1"/>
            <p:nvPr/>
          </p:nvSpPr>
          <p:spPr>
            <a:xfrm>
              <a:off x="10692200" y="3136836"/>
              <a:ext cx="378822" cy="338554"/>
            </a:xfrm>
            <a:prstGeom prst="rect">
              <a:avLst/>
            </a:prstGeom>
            <a:noFill/>
          </p:spPr>
          <p:txBody>
            <a:bodyPr wrap="none" rtlCol="0">
              <a:spAutoFit/>
            </a:bodyPr>
            <a:lstStyle/>
            <a:p>
              <a:pPr algn="ctr">
                <a:defRPr/>
              </a:pPr>
              <a:r>
                <a:rPr lang="en-US" altLang="zh-CN" sz="1600" dirty="0">
                  <a:solidFill>
                    <a:prstClr val="white"/>
                  </a:solidFill>
                  <a:latin typeface="Calibri"/>
                  <a:ea typeface="宋体" panose="02010600030101010101" pitchFamily="2" charset="-122"/>
                </a:rPr>
                <a:t>Fe</a:t>
              </a:r>
              <a:endParaRPr lang="zh-CN" altLang="en-US" sz="1600" dirty="0">
                <a:solidFill>
                  <a:prstClr val="white"/>
                </a:solidFill>
                <a:latin typeface="Calibri"/>
                <a:ea typeface="宋体" panose="02010600030101010101" pitchFamily="2" charset="-122"/>
              </a:endParaRPr>
            </a:p>
          </p:txBody>
        </p:sp>
        <p:sp>
          <p:nvSpPr>
            <p:cNvPr id="53" name="Rectangle 52">
              <a:extLst>
                <a:ext uri="{FF2B5EF4-FFF2-40B4-BE49-F238E27FC236}">
                  <a16:creationId xmlns:a16="http://schemas.microsoft.com/office/drawing/2014/main" id="{DE5D9F38-8EB4-4471-8E5C-5595318B011F}"/>
                </a:ext>
              </a:extLst>
            </p:cNvPr>
            <p:cNvSpPr/>
            <p:nvPr/>
          </p:nvSpPr>
          <p:spPr>
            <a:xfrm>
              <a:off x="10717002" y="2874501"/>
              <a:ext cx="564757" cy="612000"/>
            </a:xfrm>
            <a:prstGeom prst="rect">
              <a:avLst/>
            </a:prstGeom>
            <a:noFill/>
            <a:ln w="127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zh-CN" altLang="en-US">
                <a:solidFill>
                  <a:prstClr val="white"/>
                </a:solidFill>
                <a:latin typeface="Calibri"/>
                <a:ea typeface="宋体" panose="02010600030101010101" pitchFamily="2" charset="-122"/>
              </a:endParaRPr>
            </a:p>
          </p:txBody>
        </p:sp>
        <p:pic>
          <p:nvPicPr>
            <p:cNvPr id="36" name="Picture 35" descr="A picture containing object, pool ball&#10;&#10;Description automatically generated">
              <a:extLst>
                <a:ext uri="{FF2B5EF4-FFF2-40B4-BE49-F238E27FC236}">
                  <a16:creationId xmlns:a16="http://schemas.microsoft.com/office/drawing/2014/main" id="{7E9820DE-3F4C-4457-9E74-DDD6FF3BC81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7053"/>
            <a:stretch/>
          </p:blipFill>
          <p:spPr>
            <a:xfrm>
              <a:off x="11022168" y="2964649"/>
              <a:ext cx="155750" cy="158008"/>
            </a:xfrm>
            <a:prstGeom prst="rect">
              <a:avLst/>
            </a:prstGeom>
          </p:spPr>
        </p:pic>
        <p:sp>
          <p:nvSpPr>
            <p:cNvPr id="46" name="TextBox 45">
              <a:extLst>
                <a:ext uri="{FF2B5EF4-FFF2-40B4-BE49-F238E27FC236}">
                  <a16:creationId xmlns:a16="http://schemas.microsoft.com/office/drawing/2014/main" id="{01A7772E-2F14-41EC-98CA-D665995F0042}"/>
                </a:ext>
              </a:extLst>
            </p:cNvPr>
            <p:cNvSpPr txBox="1"/>
            <p:nvPr/>
          </p:nvSpPr>
          <p:spPr>
            <a:xfrm>
              <a:off x="10958984" y="3147442"/>
              <a:ext cx="359907" cy="338554"/>
            </a:xfrm>
            <a:prstGeom prst="rect">
              <a:avLst/>
            </a:prstGeom>
            <a:noFill/>
          </p:spPr>
          <p:txBody>
            <a:bodyPr wrap="square" rtlCol="0">
              <a:spAutoFit/>
            </a:bodyPr>
            <a:lstStyle/>
            <a:p>
              <a:pPr algn="ctr">
                <a:defRPr/>
              </a:pPr>
              <a:r>
                <a:rPr lang="en-US" altLang="zh-CN" sz="1600" dirty="0">
                  <a:solidFill>
                    <a:prstClr val="white"/>
                  </a:solidFill>
                  <a:latin typeface="Calibri"/>
                  <a:ea typeface="宋体" panose="02010600030101010101" pitchFamily="2" charset="-122"/>
                </a:rPr>
                <a:t>H</a:t>
              </a:r>
              <a:endParaRPr lang="zh-CN" altLang="en-US" sz="1600" dirty="0">
                <a:solidFill>
                  <a:prstClr val="white"/>
                </a:solidFill>
                <a:latin typeface="Calibri"/>
                <a:ea typeface="宋体" panose="02010600030101010101" pitchFamily="2" charset="-122"/>
              </a:endParaRPr>
            </a:p>
          </p:txBody>
        </p:sp>
      </p:grpSp>
      <p:pic>
        <p:nvPicPr>
          <p:cNvPr id="58" name="Picture 57" descr="A picture containing object, pool ball&#10;&#10;Description automatically generated">
            <a:extLst>
              <a:ext uri="{FF2B5EF4-FFF2-40B4-BE49-F238E27FC236}">
                <a16:creationId xmlns:a16="http://schemas.microsoft.com/office/drawing/2014/main" id="{EBD3D314-222C-44DB-93CA-2800A64553DF}"/>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1" r="45313"/>
          <a:stretch/>
        </p:blipFill>
        <p:spPr>
          <a:xfrm>
            <a:off x="1684425" y="1406467"/>
            <a:ext cx="198322" cy="158008"/>
          </a:xfrm>
          <a:prstGeom prst="rect">
            <a:avLst/>
          </a:prstGeom>
        </p:spPr>
      </p:pic>
      <p:sp>
        <p:nvSpPr>
          <p:cNvPr id="62" name="TextBox 61">
            <a:extLst>
              <a:ext uri="{FF2B5EF4-FFF2-40B4-BE49-F238E27FC236}">
                <a16:creationId xmlns:a16="http://schemas.microsoft.com/office/drawing/2014/main" id="{79A42594-A94E-4028-B483-819DB4113472}"/>
              </a:ext>
            </a:extLst>
          </p:cNvPr>
          <p:cNvSpPr txBox="1"/>
          <p:nvPr/>
        </p:nvSpPr>
        <p:spPr>
          <a:xfrm>
            <a:off x="1575513" y="1569204"/>
            <a:ext cx="378822" cy="338554"/>
          </a:xfrm>
          <a:prstGeom prst="rect">
            <a:avLst/>
          </a:prstGeom>
          <a:noFill/>
        </p:spPr>
        <p:txBody>
          <a:bodyPr wrap="square" rtlCol="0">
            <a:spAutoFit/>
          </a:bodyPr>
          <a:lstStyle/>
          <a:p>
            <a:pPr algn="ctr">
              <a:defRPr/>
            </a:pPr>
            <a:r>
              <a:rPr lang="en-US" altLang="zh-CN" sz="1600" dirty="0">
                <a:solidFill>
                  <a:prstClr val="white"/>
                </a:solidFill>
                <a:latin typeface="Calibri"/>
                <a:ea typeface="宋体" panose="02010600030101010101" pitchFamily="2" charset="-122"/>
              </a:rPr>
              <a:t>Fe</a:t>
            </a:r>
            <a:endParaRPr lang="zh-CN" altLang="en-US" sz="1600" dirty="0">
              <a:solidFill>
                <a:prstClr val="white"/>
              </a:solidFill>
              <a:latin typeface="Calibri"/>
              <a:ea typeface="宋体" panose="02010600030101010101" pitchFamily="2" charset="-122"/>
            </a:endParaRPr>
          </a:p>
        </p:txBody>
      </p:sp>
      <p:sp>
        <p:nvSpPr>
          <p:cNvPr id="64" name="Rectangle 63">
            <a:extLst>
              <a:ext uri="{FF2B5EF4-FFF2-40B4-BE49-F238E27FC236}">
                <a16:creationId xmlns:a16="http://schemas.microsoft.com/office/drawing/2014/main" id="{288C1F6C-4711-4715-B923-4320EA6DB601}"/>
              </a:ext>
            </a:extLst>
          </p:cNvPr>
          <p:cNvSpPr/>
          <p:nvPr/>
        </p:nvSpPr>
        <p:spPr>
          <a:xfrm>
            <a:off x="1600316" y="1306869"/>
            <a:ext cx="324000" cy="612000"/>
          </a:xfrm>
          <a:prstGeom prst="rect">
            <a:avLst/>
          </a:prstGeom>
          <a:noFill/>
          <a:ln w="127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zh-CN" altLang="en-US">
              <a:solidFill>
                <a:prstClr val="white"/>
              </a:solidFill>
              <a:latin typeface="Calibri"/>
              <a:ea typeface="宋体" panose="02010600030101010101" pitchFamily="2" charset="-122"/>
            </a:endParaRPr>
          </a:p>
        </p:txBody>
      </p:sp>
      <p:sp>
        <p:nvSpPr>
          <p:cNvPr id="67" name="Slide Number Placeholder 4">
            <a:extLst>
              <a:ext uri="{FF2B5EF4-FFF2-40B4-BE49-F238E27FC236}">
                <a16:creationId xmlns:a16="http://schemas.microsoft.com/office/drawing/2014/main" id="{2E494704-B4BD-4199-8D00-DCA855E9C159}"/>
              </a:ext>
            </a:extLst>
          </p:cNvPr>
          <p:cNvSpPr>
            <a:spLocks noGrp="1"/>
          </p:cNvSpPr>
          <p:nvPr>
            <p:ph type="sldNum" sz="quarter" idx="12"/>
          </p:nvPr>
        </p:nvSpPr>
        <p:spPr>
          <a:xfrm>
            <a:off x="8610600" y="6356350"/>
            <a:ext cx="2743200" cy="365125"/>
          </a:xfrm>
        </p:spPr>
        <p:txBody>
          <a:bodyPr/>
          <a:lstStyle/>
          <a:p>
            <a:fld id="{170B1537-9E38-45AD-95F2-4B0D25C3F6DC}" type="slidenum">
              <a:rPr lang="zh-CN" altLang="en-US" smtClean="0"/>
              <a:t>12</a:t>
            </a:fld>
            <a:endParaRPr lang="zh-CN" altLang="en-US" dirty="0"/>
          </a:p>
        </p:txBody>
      </p:sp>
    </p:spTree>
    <p:extLst>
      <p:ext uri="{BB962C8B-B14F-4D97-AF65-F5344CB8AC3E}">
        <p14:creationId xmlns:p14="http://schemas.microsoft.com/office/powerpoint/2010/main" val="476027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500"/>
                                        <p:tgtEl>
                                          <p:spTgt spid="3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500"/>
                                        <p:tgtEl>
                                          <p:spTgt spid="4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fade">
                                      <p:cBhvr>
                                        <p:cTn id="30" dur="500"/>
                                        <p:tgtEl>
                                          <p:spTgt spid="4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cTn>
                              </p:par>
                              <p:par>
                                <p:cTn id="34" presetID="10" presetClass="entr" presetSubtype="0"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fade">
                                      <p:cBhvr>
                                        <p:cTn id="41" dur="500"/>
                                        <p:tgtEl>
                                          <p:spTgt spid="4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fade">
                                      <p:cBhvr>
                                        <p:cTn id="47" dur="500"/>
                                        <p:tgtEl>
                                          <p:spTgt spid="4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fade">
                                      <p:cBhvr>
                                        <p:cTn id="50" dur="500"/>
                                        <p:tgtEl>
                                          <p:spTgt spid="34"/>
                                        </p:tgtEl>
                                      </p:cBhvr>
                                    </p:animEffect>
                                  </p:childTnLst>
                                </p:cTn>
                              </p:par>
                              <p:par>
                                <p:cTn id="51" presetID="10" presetClass="entr" presetSubtype="0" fill="hold" nodeType="with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500"/>
                                        <p:tgtEl>
                                          <p:spTgt spid="2"/>
                                        </p:tgtEl>
                                      </p:cBhvr>
                                    </p:animEffect>
                                  </p:childTnLst>
                                </p:cTn>
                              </p:par>
                              <p:par>
                                <p:cTn id="54" presetID="10" presetClass="entr" presetSubtype="0" fill="hold" nodeType="with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fade">
                                      <p:cBhvr>
                                        <p:cTn id="56" dur="500"/>
                                        <p:tgtEl>
                                          <p:spTgt spid="5"/>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48"/>
                                        </p:tgtEl>
                                        <p:attrNameLst>
                                          <p:attrName>style.visibility</p:attrName>
                                        </p:attrNameLst>
                                      </p:cBhvr>
                                      <p:to>
                                        <p:strVal val="visible"/>
                                      </p:to>
                                    </p:set>
                                    <p:animEffect transition="in" filter="fade">
                                      <p:cBhvr>
                                        <p:cTn id="61" dur="500"/>
                                        <p:tgtEl>
                                          <p:spTgt spid="48"/>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9"/>
                                        </p:tgtEl>
                                        <p:attrNameLst>
                                          <p:attrName>style.visibility</p:attrName>
                                        </p:attrNameLst>
                                      </p:cBhvr>
                                      <p:to>
                                        <p:strVal val="visible"/>
                                      </p:to>
                                    </p:set>
                                    <p:animEffect transition="in" filter="fade">
                                      <p:cBhvr>
                                        <p:cTn id="64" dur="500"/>
                                        <p:tgtEl>
                                          <p:spTgt spid="49"/>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animBg="1"/>
      <p:bldP spid="37" grpId="0" animBg="1"/>
      <p:bldP spid="38" grpId="0"/>
      <p:bldP spid="39" grpId="0" animBg="1"/>
      <p:bldP spid="40" grpId="0" animBg="1"/>
      <p:bldP spid="41" grpId="0"/>
      <p:bldP spid="42" grpId="0" animBg="1"/>
      <p:bldP spid="43" grpId="0" animBg="1"/>
      <p:bldP spid="47" grpId="0" animBg="1"/>
      <p:bldP spid="48" grpId="0" animBg="1"/>
      <p:bldP spid="49" grpId="0"/>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1B8D15E9-B384-45E2-8338-5FD8D0749B9B}"/>
              </a:ext>
            </a:extLst>
          </p:cNvPr>
          <p:cNvSpPr>
            <a:spLocks noGrp="1"/>
          </p:cNvSpPr>
          <p:nvPr>
            <p:ph type="title"/>
          </p:nvPr>
        </p:nvSpPr>
        <p:spPr>
          <a:xfrm>
            <a:off x="1981200" y="190847"/>
            <a:ext cx="8229600" cy="598796"/>
          </a:xfrm>
        </p:spPr>
        <p:txBody>
          <a:bodyPr>
            <a:normAutofit/>
          </a:bodyPr>
          <a:lstStyle/>
          <a:p>
            <a:pPr algn="ctr"/>
            <a:r>
              <a:rPr lang="en-US" altLang="zh-CN" sz="2800" b="1" dirty="0">
                <a:solidFill>
                  <a:srgbClr val="F9FFA2"/>
                </a:solidFill>
                <a:latin typeface="+mn-lt"/>
                <a:ea typeface="Helvetica Neue Thin" charset="0"/>
                <a:cs typeface="Helvetica Neue Thin" charset="0"/>
              </a:rPr>
              <a:t>Arc-Discharge Loading of Fe into CNOs</a:t>
            </a:r>
            <a:endParaRPr lang="zh-CN" altLang="en-US" sz="2800" b="1" dirty="0">
              <a:solidFill>
                <a:srgbClr val="F9FFA2"/>
              </a:solidFill>
              <a:latin typeface="+mn-lt"/>
              <a:ea typeface="Helvetica Neue Thin" charset="0"/>
              <a:cs typeface="Helvetica Neue Thin" charset="0"/>
            </a:endParaRPr>
          </a:p>
        </p:txBody>
      </p:sp>
      <p:grpSp>
        <p:nvGrpSpPr>
          <p:cNvPr id="19" name="Group 18">
            <a:extLst>
              <a:ext uri="{FF2B5EF4-FFF2-40B4-BE49-F238E27FC236}">
                <a16:creationId xmlns:a16="http://schemas.microsoft.com/office/drawing/2014/main" id="{2F564790-5E31-4022-BC2A-E01E8F2F2C09}"/>
              </a:ext>
            </a:extLst>
          </p:cNvPr>
          <p:cNvGrpSpPr>
            <a:grpSpLocks noChangeAspect="1"/>
          </p:cNvGrpSpPr>
          <p:nvPr/>
        </p:nvGrpSpPr>
        <p:grpSpPr>
          <a:xfrm>
            <a:off x="2818182" y="898842"/>
            <a:ext cx="6494620" cy="5252344"/>
            <a:chOff x="1117512" y="967225"/>
            <a:chExt cx="6900672" cy="5580727"/>
          </a:xfrm>
        </p:grpSpPr>
        <p:pic>
          <p:nvPicPr>
            <p:cNvPr id="5" name="Picture 4" descr="A picture containing indoor, wall, light, sitting&#10;&#10;Description automatically generated">
              <a:extLst>
                <a:ext uri="{FF2B5EF4-FFF2-40B4-BE49-F238E27FC236}">
                  <a16:creationId xmlns:a16="http://schemas.microsoft.com/office/drawing/2014/main" id="{9A78C0DF-1965-4C78-958B-87E2F8FD1223}"/>
                </a:ext>
              </a:extLst>
            </p:cNvPr>
            <p:cNvPicPr>
              <a:picLocks noChangeAspect="1"/>
            </p:cNvPicPr>
            <p:nvPr/>
          </p:nvPicPr>
          <p:blipFill rotWithShape="1">
            <a:blip r:embed="rId3">
              <a:extLst>
                <a:ext uri="{28A0092B-C50C-407E-A947-70E740481C1C}">
                  <a14:useLocalDpi xmlns:a14="http://schemas.microsoft.com/office/drawing/2010/main" val="0"/>
                </a:ext>
              </a:extLst>
            </a:blip>
            <a:srcRect t="3923"/>
            <a:stretch/>
          </p:blipFill>
          <p:spPr>
            <a:xfrm>
              <a:off x="1117512" y="967225"/>
              <a:ext cx="3139440" cy="3508248"/>
            </a:xfrm>
            <a:prstGeom prst="rect">
              <a:avLst/>
            </a:prstGeom>
            <a:ln>
              <a:solidFill>
                <a:schemeClr val="bg1"/>
              </a:solidFill>
            </a:ln>
          </p:spPr>
        </p:pic>
        <p:pic>
          <p:nvPicPr>
            <p:cNvPr id="11" name="Picture 10" descr="A picture containing indoor&#10;&#10;Description automatically generated">
              <a:extLst>
                <a:ext uri="{FF2B5EF4-FFF2-40B4-BE49-F238E27FC236}">
                  <a16:creationId xmlns:a16="http://schemas.microsoft.com/office/drawing/2014/main" id="{70A01869-12B4-4717-87F7-0A2FBF0D17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6952" y="967225"/>
              <a:ext cx="3761232" cy="3508248"/>
            </a:xfrm>
            <a:prstGeom prst="rect">
              <a:avLst/>
            </a:prstGeom>
            <a:ln>
              <a:solidFill>
                <a:schemeClr val="bg1"/>
              </a:solidFill>
            </a:ln>
          </p:spPr>
        </p:pic>
        <p:pic>
          <p:nvPicPr>
            <p:cNvPr id="18" name="Picture 17" descr="A picture containing boat&#10;&#10;Description automatically generated">
              <a:extLst>
                <a:ext uri="{FF2B5EF4-FFF2-40B4-BE49-F238E27FC236}">
                  <a16:creationId xmlns:a16="http://schemas.microsoft.com/office/drawing/2014/main" id="{C3A5F405-3DCA-4E21-AAA1-09661EAF04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7512" y="4516328"/>
              <a:ext cx="6900672" cy="2031624"/>
            </a:xfrm>
            <a:prstGeom prst="rect">
              <a:avLst/>
            </a:prstGeom>
            <a:ln w="12700">
              <a:solidFill>
                <a:schemeClr val="bg1"/>
              </a:solidFill>
            </a:ln>
          </p:spPr>
        </p:pic>
      </p:grpSp>
      <p:sp>
        <p:nvSpPr>
          <p:cNvPr id="25" name="TextBox 24">
            <a:extLst>
              <a:ext uri="{FF2B5EF4-FFF2-40B4-BE49-F238E27FC236}">
                <a16:creationId xmlns:a16="http://schemas.microsoft.com/office/drawing/2014/main" id="{CA25EC37-88A2-4A6B-B5DC-C4B51DEE6587}"/>
              </a:ext>
            </a:extLst>
          </p:cNvPr>
          <p:cNvSpPr txBox="1"/>
          <p:nvPr/>
        </p:nvSpPr>
        <p:spPr>
          <a:xfrm>
            <a:off x="2715813" y="6231660"/>
            <a:ext cx="6772611" cy="400110"/>
          </a:xfrm>
          <a:prstGeom prst="rect">
            <a:avLst/>
          </a:prstGeom>
          <a:noFill/>
        </p:spPr>
        <p:txBody>
          <a:bodyPr wrap="square" rtlCol="0">
            <a:spAutoFit/>
          </a:bodyPr>
          <a:lstStyle/>
          <a:p>
            <a:pPr>
              <a:defRPr/>
            </a:pPr>
            <a:r>
              <a:rPr lang="en-US" sz="2000" dirty="0">
                <a:solidFill>
                  <a:prstClr val="white"/>
                </a:solidFill>
                <a:latin typeface="Calibri" panose="020F0502020204030204"/>
              </a:rPr>
              <a:t>Primary challenge </a:t>
            </a:r>
            <a:r>
              <a:rPr lang="en-US" sz="2000" dirty="0">
                <a:solidFill>
                  <a:prstClr val="white"/>
                </a:solidFill>
                <a:latin typeface="Calibri" panose="020F0502020204030204"/>
                <a:sym typeface="Symbol" panose="05050102010706020507" pitchFamily="18" charset="2"/>
              </a:rPr>
              <a:t> removal of iron carbide phases</a:t>
            </a:r>
            <a:endParaRPr lang="en-US" sz="2000" dirty="0">
              <a:solidFill>
                <a:prstClr val="white"/>
              </a:solidFill>
              <a:latin typeface="Calibri" panose="020F0502020204030204"/>
            </a:endParaRPr>
          </a:p>
        </p:txBody>
      </p:sp>
      <p:sp>
        <p:nvSpPr>
          <p:cNvPr id="26" name="TextBox 25">
            <a:extLst>
              <a:ext uri="{FF2B5EF4-FFF2-40B4-BE49-F238E27FC236}">
                <a16:creationId xmlns:a16="http://schemas.microsoft.com/office/drawing/2014/main" id="{6C679A59-E2DB-4AB4-BABA-91C6CC48B232}"/>
              </a:ext>
            </a:extLst>
          </p:cNvPr>
          <p:cNvSpPr txBox="1"/>
          <p:nvPr/>
        </p:nvSpPr>
        <p:spPr>
          <a:xfrm>
            <a:off x="6153808" y="4929242"/>
            <a:ext cx="897810" cy="369332"/>
          </a:xfrm>
          <a:prstGeom prst="rect">
            <a:avLst/>
          </a:prstGeom>
          <a:noFill/>
        </p:spPr>
        <p:txBody>
          <a:bodyPr wrap="none" rtlCol="0">
            <a:spAutoFit/>
          </a:bodyPr>
          <a:lstStyle/>
          <a:p>
            <a:r>
              <a:rPr lang="en-US" altLang="zh-CN" b="1" dirty="0"/>
              <a:t>Fe(011)</a:t>
            </a:r>
            <a:endParaRPr lang="zh-CN" altLang="en-US" b="1" dirty="0"/>
          </a:p>
        </p:txBody>
      </p:sp>
      <p:sp>
        <p:nvSpPr>
          <p:cNvPr id="27" name="TextBox 26">
            <a:extLst>
              <a:ext uri="{FF2B5EF4-FFF2-40B4-BE49-F238E27FC236}">
                <a16:creationId xmlns:a16="http://schemas.microsoft.com/office/drawing/2014/main" id="{DD7B343A-8A4D-4A91-9E31-05686E8C04FD}"/>
              </a:ext>
            </a:extLst>
          </p:cNvPr>
          <p:cNvSpPr txBox="1"/>
          <p:nvPr/>
        </p:nvSpPr>
        <p:spPr>
          <a:xfrm>
            <a:off x="4508939" y="4295155"/>
            <a:ext cx="801823" cy="369332"/>
          </a:xfrm>
          <a:prstGeom prst="rect">
            <a:avLst/>
          </a:prstGeom>
          <a:noFill/>
        </p:spPr>
        <p:txBody>
          <a:bodyPr wrap="none" rtlCol="0">
            <a:spAutoFit/>
          </a:bodyPr>
          <a:lstStyle/>
          <a:p>
            <a:r>
              <a:rPr lang="en-US" altLang="zh-CN" b="1" dirty="0"/>
              <a:t>C(002)</a:t>
            </a:r>
            <a:endParaRPr lang="zh-CN" altLang="en-US" b="1" dirty="0"/>
          </a:p>
        </p:txBody>
      </p:sp>
      <p:sp>
        <p:nvSpPr>
          <p:cNvPr id="28" name="TextBox 27">
            <a:extLst>
              <a:ext uri="{FF2B5EF4-FFF2-40B4-BE49-F238E27FC236}">
                <a16:creationId xmlns:a16="http://schemas.microsoft.com/office/drawing/2014/main" id="{4B81970F-020F-4A3A-B0C1-F95BC007D349}"/>
              </a:ext>
            </a:extLst>
          </p:cNvPr>
          <p:cNvSpPr txBox="1"/>
          <p:nvPr/>
        </p:nvSpPr>
        <p:spPr>
          <a:xfrm>
            <a:off x="7368856" y="4856304"/>
            <a:ext cx="801823" cy="369332"/>
          </a:xfrm>
          <a:prstGeom prst="rect">
            <a:avLst/>
          </a:prstGeom>
          <a:noFill/>
        </p:spPr>
        <p:txBody>
          <a:bodyPr wrap="none" rtlCol="0">
            <a:spAutoFit/>
          </a:bodyPr>
          <a:lstStyle/>
          <a:p>
            <a:r>
              <a:rPr lang="en-US" altLang="zh-CN" b="1" dirty="0"/>
              <a:t>C(004)</a:t>
            </a:r>
            <a:endParaRPr lang="zh-CN" altLang="en-US" b="1" dirty="0"/>
          </a:p>
        </p:txBody>
      </p:sp>
      <p:sp>
        <p:nvSpPr>
          <p:cNvPr id="2" name="Rectangle 1">
            <a:extLst>
              <a:ext uri="{FF2B5EF4-FFF2-40B4-BE49-F238E27FC236}">
                <a16:creationId xmlns:a16="http://schemas.microsoft.com/office/drawing/2014/main" id="{F1691F6D-0B7F-4095-87A4-2EC52B7A970D}"/>
              </a:ext>
            </a:extLst>
          </p:cNvPr>
          <p:cNvSpPr/>
          <p:nvPr/>
        </p:nvSpPr>
        <p:spPr>
          <a:xfrm>
            <a:off x="7579423" y="2314154"/>
            <a:ext cx="525657" cy="523220"/>
          </a:xfrm>
          <a:prstGeom prst="rect">
            <a:avLst/>
          </a:prstGeom>
        </p:spPr>
        <p:txBody>
          <a:bodyPr wrap="none">
            <a:spAutoFit/>
          </a:bodyPr>
          <a:lstStyle/>
          <a:p>
            <a:r>
              <a:rPr lang="en-US" altLang="zh-CN" sz="2800" b="1" dirty="0">
                <a:solidFill>
                  <a:prstClr val="white"/>
                </a:solidFill>
              </a:rPr>
              <a:t>Fe</a:t>
            </a:r>
            <a:endParaRPr lang="zh-CN" altLang="en-US" sz="2800" b="1" dirty="0"/>
          </a:p>
        </p:txBody>
      </p:sp>
      <p:sp>
        <p:nvSpPr>
          <p:cNvPr id="13" name="Rectangle 12">
            <a:extLst>
              <a:ext uri="{FF2B5EF4-FFF2-40B4-BE49-F238E27FC236}">
                <a16:creationId xmlns:a16="http://schemas.microsoft.com/office/drawing/2014/main" id="{8015EDDB-9C16-4A43-8C0F-FBD2AD957704}"/>
              </a:ext>
            </a:extLst>
          </p:cNvPr>
          <p:cNvSpPr/>
          <p:nvPr/>
        </p:nvSpPr>
        <p:spPr>
          <a:xfrm rot="1920000">
            <a:off x="6906316" y="3192961"/>
            <a:ext cx="854721" cy="523220"/>
          </a:xfrm>
          <a:prstGeom prst="rect">
            <a:avLst/>
          </a:prstGeom>
        </p:spPr>
        <p:txBody>
          <a:bodyPr wrap="none">
            <a:spAutoFit/>
          </a:bodyPr>
          <a:lstStyle/>
          <a:p>
            <a:r>
              <a:rPr lang="en-US" altLang="zh-CN" sz="2800" b="1" dirty="0"/>
              <a:t>CNO</a:t>
            </a:r>
            <a:endParaRPr lang="zh-CN" altLang="en-US" sz="2800" b="1" dirty="0"/>
          </a:p>
        </p:txBody>
      </p:sp>
      <p:sp>
        <p:nvSpPr>
          <p:cNvPr id="3" name="Slide Number Placeholder 2">
            <a:extLst>
              <a:ext uri="{FF2B5EF4-FFF2-40B4-BE49-F238E27FC236}">
                <a16:creationId xmlns:a16="http://schemas.microsoft.com/office/drawing/2014/main" id="{F8BDDBF0-7FAC-4587-8513-A1C0954651C2}"/>
              </a:ext>
            </a:extLst>
          </p:cNvPr>
          <p:cNvSpPr>
            <a:spLocks noGrp="1"/>
          </p:cNvSpPr>
          <p:nvPr>
            <p:ph type="sldNum" sz="quarter" idx="12"/>
          </p:nvPr>
        </p:nvSpPr>
        <p:spPr/>
        <p:txBody>
          <a:bodyPr/>
          <a:lstStyle/>
          <a:p>
            <a:fld id="{170B1537-9E38-45AD-95F2-4B0D25C3F6DC}" type="slidenum">
              <a:rPr lang="zh-CN" altLang="en-US" smtClean="0"/>
              <a:t>13</a:t>
            </a:fld>
            <a:endParaRPr lang="zh-CN" altLang="en-US"/>
          </a:p>
        </p:txBody>
      </p:sp>
    </p:spTree>
    <p:extLst>
      <p:ext uri="{BB962C8B-B14F-4D97-AF65-F5344CB8AC3E}">
        <p14:creationId xmlns:p14="http://schemas.microsoft.com/office/powerpoint/2010/main" val="1989590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80AC29-73D5-4935-BC1F-6CF417113B3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5000" contrast="15000"/>
                    </a14:imgEffect>
                  </a14:imgLayer>
                </a14:imgProps>
              </a:ext>
              <a:ext uri="{28A0092B-C50C-407E-A947-70E740481C1C}">
                <a14:useLocalDpi xmlns:a14="http://schemas.microsoft.com/office/drawing/2010/main" val="0"/>
              </a:ext>
            </a:extLst>
          </a:blip>
          <a:stretch>
            <a:fillRect/>
          </a:stretch>
        </p:blipFill>
        <p:spPr>
          <a:xfrm>
            <a:off x="1658960" y="3939642"/>
            <a:ext cx="2721600" cy="2721600"/>
          </a:xfrm>
          <a:prstGeom prst="rect">
            <a:avLst/>
          </a:prstGeom>
          <a:ln w="12700">
            <a:solidFill>
              <a:schemeClr val="bg1"/>
            </a:solidFill>
          </a:ln>
        </p:spPr>
      </p:pic>
      <p:pic>
        <p:nvPicPr>
          <p:cNvPr id="5" name="Picture 4" descr="A picture containing indoor, wall&#10;&#10;Description automatically generated">
            <a:extLst>
              <a:ext uri="{FF2B5EF4-FFF2-40B4-BE49-F238E27FC236}">
                <a16:creationId xmlns:a16="http://schemas.microsoft.com/office/drawing/2014/main" id="{A36BD8D0-9F7D-40BB-AD7A-2EC381601BC0}"/>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5000" contrast="15000"/>
                    </a14:imgEffect>
                  </a14:imgLayer>
                </a14:imgProps>
              </a:ext>
              <a:ext uri="{28A0092B-C50C-407E-A947-70E740481C1C}">
                <a14:useLocalDpi xmlns:a14="http://schemas.microsoft.com/office/drawing/2010/main" val="0"/>
              </a:ext>
            </a:extLst>
          </a:blip>
          <a:stretch>
            <a:fillRect/>
          </a:stretch>
        </p:blipFill>
        <p:spPr>
          <a:xfrm>
            <a:off x="1658960" y="866111"/>
            <a:ext cx="2721380" cy="2721380"/>
          </a:xfrm>
          <a:prstGeom prst="rect">
            <a:avLst/>
          </a:prstGeom>
          <a:ln w="12700">
            <a:solidFill>
              <a:schemeClr val="bg1"/>
            </a:solidFill>
          </a:ln>
        </p:spPr>
      </p:pic>
      <p:pic>
        <p:nvPicPr>
          <p:cNvPr id="7" name="Picture 6">
            <a:extLst>
              <a:ext uri="{FF2B5EF4-FFF2-40B4-BE49-F238E27FC236}">
                <a16:creationId xmlns:a16="http://schemas.microsoft.com/office/drawing/2014/main" id="{D83BD0FE-A844-416F-B2E2-9692B10915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39260" y="854536"/>
            <a:ext cx="2721380" cy="2721380"/>
          </a:xfrm>
          <a:prstGeom prst="rect">
            <a:avLst/>
          </a:prstGeom>
          <a:ln w="12700">
            <a:solidFill>
              <a:schemeClr val="bg1"/>
            </a:solidFill>
          </a:ln>
        </p:spPr>
      </p:pic>
      <p:pic>
        <p:nvPicPr>
          <p:cNvPr id="13" name="Picture 12" descr="A close up of an animal&#10;&#10;Description automatically generated">
            <a:extLst>
              <a:ext uri="{FF2B5EF4-FFF2-40B4-BE49-F238E27FC236}">
                <a16:creationId xmlns:a16="http://schemas.microsoft.com/office/drawing/2014/main" id="{07B75740-FA3B-4B58-8646-4539C52E332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16036" y="854536"/>
            <a:ext cx="2721380" cy="2721380"/>
          </a:xfrm>
          <a:prstGeom prst="rect">
            <a:avLst/>
          </a:prstGeom>
          <a:solidFill>
            <a:schemeClr val="tx1"/>
          </a:solidFill>
          <a:ln w="12700">
            <a:solidFill>
              <a:schemeClr val="bg1"/>
            </a:solidFill>
          </a:ln>
        </p:spPr>
      </p:pic>
      <p:pic>
        <p:nvPicPr>
          <p:cNvPr id="15" name="Picture 14" descr="A close up of an animal&#10;&#10;Description automatically generated">
            <a:extLst>
              <a:ext uri="{FF2B5EF4-FFF2-40B4-BE49-F238E27FC236}">
                <a16:creationId xmlns:a16="http://schemas.microsoft.com/office/drawing/2014/main" id="{139DEC61-CEC3-4696-A55E-06452E624E9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22174" y="3939642"/>
            <a:ext cx="2721380" cy="2721380"/>
          </a:xfrm>
          <a:prstGeom prst="rect">
            <a:avLst/>
          </a:prstGeom>
          <a:ln w="12700">
            <a:solidFill>
              <a:schemeClr val="bg1"/>
            </a:solidFill>
          </a:ln>
        </p:spPr>
      </p:pic>
      <p:pic>
        <p:nvPicPr>
          <p:cNvPr id="21" name="Picture 20" descr="A picture containing indoor&#10;&#10;Description automatically generated">
            <a:extLst>
              <a:ext uri="{FF2B5EF4-FFF2-40B4-BE49-F238E27FC236}">
                <a16:creationId xmlns:a16="http://schemas.microsoft.com/office/drawing/2014/main" id="{DEF44AEA-78AA-46CA-80F2-8290D69DDCF5}"/>
              </a:ext>
            </a:extLst>
          </p:cNvPr>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735310" y="3939642"/>
            <a:ext cx="2721380" cy="2721380"/>
          </a:xfrm>
          <a:prstGeom prst="rect">
            <a:avLst/>
          </a:prstGeom>
          <a:ln w="12700">
            <a:solidFill>
              <a:schemeClr val="bg1"/>
            </a:solidFill>
          </a:ln>
        </p:spPr>
      </p:pic>
      <p:sp>
        <p:nvSpPr>
          <p:cNvPr id="28" name="Rectangle 27">
            <a:extLst>
              <a:ext uri="{FF2B5EF4-FFF2-40B4-BE49-F238E27FC236}">
                <a16:creationId xmlns:a16="http://schemas.microsoft.com/office/drawing/2014/main" id="{27C9F921-4128-4002-A91E-D5E50CC84E96}"/>
              </a:ext>
            </a:extLst>
          </p:cNvPr>
          <p:cNvSpPr/>
          <p:nvPr/>
        </p:nvSpPr>
        <p:spPr>
          <a:xfrm>
            <a:off x="2390672" y="170736"/>
            <a:ext cx="7564507" cy="461665"/>
          </a:xfrm>
          <a:prstGeom prst="rect">
            <a:avLst/>
          </a:prstGeom>
        </p:spPr>
        <p:txBody>
          <a:bodyPr wrap="none">
            <a:spAutoFit/>
          </a:bodyPr>
          <a:lstStyle/>
          <a:p>
            <a:pPr>
              <a:defRPr/>
            </a:pPr>
            <a:r>
              <a:rPr lang="en-US" altLang="zh-CN" sz="2400" b="1" dirty="0">
                <a:solidFill>
                  <a:srgbClr val="F9FFA2"/>
                </a:solidFill>
                <a:latin typeface="Calibri" panose="020F0502020204030204"/>
                <a:ea typeface="宋体" panose="02010600030101010101" pitchFamily="2" charset="-122"/>
              </a:rPr>
              <a:t>Electron-irradiation-induced Self-compression of </a:t>
            </a:r>
            <a:r>
              <a:rPr lang="en-US" altLang="zh-CN" sz="2400" b="1" dirty="0" err="1">
                <a:solidFill>
                  <a:srgbClr val="F9FFA2"/>
                </a:solidFill>
                <a:latin typeface="Calibri" panose="020F0502020204030204"/>
                <a:ea typeface="宋体" panose="02010600030101010101" pitchFamily="2" charset="-122"/>
              </a:rPr>
              <a:t>Fe@CNO</a:t>
            </a:r>
            <a:endParaRPr lang="zh-CN" altLang="en-US" sz="2400" dirty="0">
              <a:solidFill>
                <a:prstClr val="black"/>
              </a:solidFill>
              <a:latin typeface="Calibri" panose="020F0502020204030204"/>
              <a:ea typeface="宋体" panose="02010600030101010101" pitchFamily="2" charset="-122"/>
            </a:endParaRPr>
          </a:p>
        </p:txBody>
      </p:sp>
      <p:sp>
        <p:nvSpPr>
          <p:cNvPr id="38" name="Arrow: Right 37">
            <a:extLst>
              <a:ext uri="{FF2B5EF4-FFF2-40B4-BE49-F238E27FC236}">
                <a16:creationId xmlns:a16="http://schemas.microsoft.com/office/drawing/2014/main" id="{8EAFA25E-2F1C-4566-B5A1-CA7EF14FB51B}"/>
              </a:ext>
            </a:extLst>
          </p:cNvPr>
          <p:cNvSpPr>
            <a:spLocks/>
          </p:cNvSpPr>
          <p:nvPr/>
        </p:nvSpPr>
        <p:spPr>
          <a:xfrm>
            <a:off x="4411494" y="2096876"/>
            <a:ext cx="288000" cy="252249"/>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libri" panose="020F0502020204030204"/>
              <a:ea typeface="宋体" panose="02010600030101010101" pitchFamily="2" charset="-122"/>
            </a:endParaRPr>
          </a:p>
        </p:txBody>
      </p:sp>
      <p:sp>
        <p:nvSpPr>
          <p:cNvPr id="39" name="Arrow: Right 38">
            <a:extLst>
              <a:ext uri="{FF2B5EF4-FFF2-40B4-BE49-F238E27FC236}">
                <a16:creationId xmlns:a16="http://schemas.microsoft.com/office/drawing/2014/main" id="{802CBBD6-DB6F-4671-9243-6FCDFB3B5C29}"/>
              </a:ext>
            </a:extLst>
          </p:cNvPr>
          <p:cNvSpPr>
            <a:spLocks/>
          </p:cNvSpPr>
          <p:nvPr/>
        </p:nvSpPr>
        <p:spPr>
          <a:xfrm>
            <a:off x="7487800" y="2074493"/>
            <a:ext cx="288000" cy="252249"/>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libri" panose="020F0502020204030204"/>
              <a:ea typeface="宋体" panose="02010600030101010101" pitchFamily="2" charset="-122"/>
            </a:endParaRPr>
          </a:p>
        </p:txBody>
      </p:sp>
      <p:sp>
        <p:nvSpPr>
          <p:cNvPr id="47" name="TextBox 46">
            <a:extLst>
              <a:ext uri="{FF2B5EF4-FFF2-40B4-BE49-F238E27FC236}">
                <a16:creationId xmlns:a16="http://schemas.microsoft.com/office/drawing/2014/main" id="{DAF0A5A1-B77D-4E2C-B0B9-076C6A050F80}"/>
              </a:ext>
            </a:extLst>
          </p:cNvPr>
          <p:cNvSpPr txBox="1"/>
          <p:nvPr/>
        </p:nvSpPr>
        <p:spPr>
          <a:xfrm>
            <a:off x="3995464" y="796422"/>
            <a:ext cx="445956" cy="369332"/>
          </a:xfrm>
          <a:prstGeom prst="rect">
            <a:avLst/>
          </a:prstGeom>
          <a:noFill/>
        </p:spPr>
        <p:txBody>
          <a:bodyPr wrap="none" rtlCol="0">
            <a:spAutoFit/>
          </a:bodyPr>
          <a:lstStyle/>
          <a:p>
            <a:pPr>
              <a:defRPr/>
            </a:pPr>
            <a:r>
              <a:rPr lang="en-US" altLang="zh-CN" b="1" dirty="0">
                <a:solidFill>
                  <a:srgbClr val="C00000"/>
                </a:solidFill>
                <a:latin typeface="Calibri" panose="020F0502020204030204"/>
                <a:ea typeface="宋体" panose="02010600030101010101" pitchFamily="2" charset="-122"/>
              </a:rPr>
              <a:t>0 s</a:t>
            </a:r>
            <a:endParaRPr lang="zh-CN" altLang="en-US" b="1" dirty="0">
              <a:solidFill>
                <a:srgbClr val="C00000"/>
              </a:solidFill>
              <a:latin typeface="Calibri" panose="020F0502020204030204"/>
              <a:ea typeface="宋体" panose="02010600030101010101" pitchFamily="2" charset="-122"/>
            </a:endParaRPr>
          </a:p>
        </p:txBody>
      </p:sp>
      <p:sp>
        <p:nvSpPr>
          <p:cNvPr id="48" name="TextBox 47">
            <a:extLst>
              <a:ext uri="{FF2B5EF4-FFF2-40B4-BE49-F238E27FC236}">
                <a16:creationId xmlns:a16="http://schemas.microsoft.com/office/drawing/2014/main" id="{7BA0F822-2F44-4E32-9F05-A3E86DCC75E1}"/>
              </a:ext>
            </a:extLst>
          </p:cNvPr>
          <p:cNvSpPr txBox="1"/>
          <p:nvPr/>
        </p:nvSpPr>
        <p:spPr>
          <a:xfrm>
            <a:off x="6832788" y="792798"/>
            <a:ext cx="679994" cy="369332"/>
          </a:xfrm>
          <a:prstGeom prst="rect">
            <a:avLst/>
          </a:prstGeom>
          <a:noFill/>
        </p:spPr>
        <p:txBody>
          <a:bodyPr wrap="none" rtlCol="0">
            <a:spAutoFit/>
          </a:bodyPr>
          <a:lstStyle/>
          <a:p>
            <a:pPr>
              <a:defRPr/>
            </a:pPr>
            <a:r>
              <a:rPr lang="en-US" altLang="zh-CN" b="1" dirty="0">
                <a:solidFill>
                  <a:srgbClr val="C00000"/>
                </a:solidFill>
                <a:latin typeface="Calibri" panose="020F0502020204030204"/>
                <a:ea typeface="宋体" panose="02010600030101010101" pitchFamily="2" charset="-122"/>
              </a:rPr>
              <a:t>122 s</a:t>
            </a:r>
            <a:endParaRPr lang="zh-CN" altLang="en-US" b="1" dirty="0">
              <a:solidFill>
                <a:srgbClr val="C00000"/>
              </a:solidFill>
              <a:latin typeface="Calibri" panose="020F0502020204030204"/>
              <a:ea typeface="宋体" panose="02010600030101010101" pitchFamily="2" charset="-122"/>
            </a:endParaRPr>
          </a:p>
        </p:txBody>
      </p:sp>
      <p:sp>
        <p:nvSpPr>
          <p:cNvPr id="50" name="TextBox 49">
            <a:extLst>
              <a:ext uri="{FF2B5EF4-FFF2-40B4-BE49-F238E27FC236}">
                <a16:creationId xmlns:a16="http://schemas.microsoft.com/office/drawing/2014/main" id="{05DD22F5-06F5-4AC5-A549-528AE8F79D61}"/>
              </a:ext>
            </a:extLst>
          </p:cNvPr>
          <p:cNvSpPr txBox="1"/>
          <p:nvPr/>
        </p:nvSpPr>
        <p:spPr>
          <a:xfrm>
            <a:off x="9916692" y="799672"/>
            <a:ext cx="679994" cy="369332"/>
          </a:xfrm>
          <a:prstGeom prst="rect">
            <a:avLst/>
          </a:prstGeom>
          <a:noFill/>
        </p:spPr>
        <p:txBody>
          <a:bodyPr wrap="none" rtlCol="0">
            <a:spAutoFit/>
          </a:bodyPr>
          <a:lstStyle/>
          <a:p>
            <a:pPr>
              <a:defRPr/>
            </a:pPr>
            <a:r>
              <a:rPr lang="en-US" altLang="zh-CN" b="1" dirty="0">
                <a:solidFill>
                  <a:srgbClr val="C00000"/>
                </a:solidFill>
                <a:latin typeface="Calibri" panose="020F0502020204030204"/>
                <a:ea typeface="宋体" panose="02010600030101010101" pitchFamily="2" charset="-122"/>
              </a:rPr>
              <a:t>286 s</a:t>
            </a:r>
            <a:endParaRPr lang="zh-CN" altLang="en-US" b="1" dirty="0">
              <a:solidFill>
                <a:srgbClr val="C00000"/>
              </a:solidFill>
              <a:latin typeface="Calibri" panose="020F0502020204030204"/>
              <a:ea typeface="宋体" panose="02010600030101010101" pitchFamily="2" charset="-122"/>
            </a:endParaRPr>
          </a:p>
        </p:txBody>
      </p:sp>
      <p:sp>
        <p:nvSpPr>
          <p:cNvPr id="51" name="TextBox 50">
            <a:extLst>
              <a:ext uri="{FF2B5EF4-FFF2-40B4-BE49-F238E27FC236}">
                <a16:creationId xmlns:a16="http://schemas.microsoft.com/office/drawing/2014/main" id="{D0D7D697-3175-4871-A5E4-EB66B6AE5765}"/>
              </a:ext>
            </a:extLst>
          </p:cNvPr>
          <p:cNvSpPr txBox="1"/>
          <p:nvPr/>
        </p:nvSpPr>
        <p:spPr>
          <a:xfrm>
            <a:off x="9916827" y="3890333"/>
            <a:ext cx="679994" cy="369332"/>
          </a:xfrm>
          <a:prstGeom prst="rect">
            <a:avLst/>
          </a:prstGeom>
          <a:noFill/>
        </p:spPr>
        <p:txBody>
          <a:bodyPr wrap="none" rtlCol="0">
            <a:spAutoFit/>
          </a:bodyPr>
          <a:lstStyle/>
          <a:p>
            <a:pPr>
              <a:defRPr/>
            </a:pPr>
            <a:r>
              <a:rPr lang="en-US" altLang="zh-CN" b="1" dirty="0">
                <a:solidFill>
                  <a:srgbClr val="C00000"/>
                </a:solidFill>
                <a:latin typeface="Calibri" panose="020F0502020204030204"/>
                <a:ea typeface="宋体" panose="02010600030101010101" pitchFamily="2" charset="-122"/>
              </a:rPr>
              <a:t>373 s</a:t>
            </a:r>
            <a:endParaRPr lang="zh-CN" altLang="en-US" b="1" dirty="0">
              <a:solidFill>
                <a:srgbClr val="C00000"/>
              </a:solidFill>
              <a:latin typeface="Calibri" panose="020F0502020204030204"/>
              <a:ea typeface="宋体" panose="02010600030101010101" pitchFamily="2" charset="-122"/>
            </a:endParaRPr>
          </a:p>
        </p:txBody>
      </p:sp>
      <p:sp>
        <p:nvSpPr>
          <p:cNvPr id="53" name="TextBox 52">
            <a:extLst>
              <a:ext uri="{FF2B5EF4-FFF2-40B4-BE49-F238E27FC236}">
                <a16:creationId xmlns:a16="http://schemas.microsoft.com/office/drawing/2014/main" id="{D1EC82AF-D27F-4058-968A-587F720FB1D1}"/>
              </a:ext>
            </a:extLst>
          </p:cNvPr>
          <p:cNvSpPr txBox="1"/>
          <p:nvPr/>
        </p:nvSpPr>
        <p:spPr>
          <a:xfrm>
            <a:off x="3765892" y="3881189"/>
            <a:ext cx="679994" cy="369332"/>
          </a:xfrm>
          <a:prstGeom prst="rect">
            <a:avLst/>
          </a:prstGeom>
          <a:noFill/>
        </p:spPr>
        <p:txBody>
          <a:bodyPr wrap="none" rtlCol="0">
            <a:spAutoFit/>
          </a:bodyPr>
          <a:lstStyle/>
          <a:p>
            <a:pPr>
              <a:defRPr/>
            </a:pPr>
            <a:r>
              <a:rPr lang="en-US" altLang="zh-CN" b="1" dirty="0">
                <a:solidFill>
                  <a:srgbClr val="C00000"/>
                </a:solidFill>
                <a:latin typeface="Calibri" panose="020F0502020204030204"/>
                <a:ea typeface="宋体" panose="02010600030101010101" pitchFamily="2" charset="-122"/>
              </a:rPr>
              <a:t>634 s</a:t>
            </a:r>
            <a:endParaRPr lang="zh-CN" altLang="en-US" b="1" dirty="0">
              <a:solidFill>
                <a:srgbClr val="C00000"/>
              </a:solidFill>
              <a:latin typeface="Calibri" panose="020F0502020204030204"/>
              <a:ea typeface="宋体" panose="02010600030101010101" pitchFamily="2" charset="-122"/>
            </a:endParaRPr>
          </a:p>
        </p:txBody>
      </p:sp>
      <p:sp>
        <p:nvSpPr>
          <p:cNvPr id="54" name="TextBox 53">
            <a:extLst>
              <a:ext uri="{FF2B5EF4-FFF2-40B4-BE49-F238E27FC236}">
                <a16:creationId xmlns:a16="http://schemas.microsoft.com/office/drawing/2014/main" id="{72735452-ABE7-4DC8-AF49-0D3DDFEDD8C0}"/>
              </a:ext>
            </a:extLst>
          </p:cNvPr>
          <p:cNvSpPr txBox="1"/>
          <p:nvPr/>
        </p:nvSpPr>
        <p:spPr>
          <a:xfrm>
            <a:off x="6843974" y="3878060"/>
            <a:ext cx="679994" cy="369332"/>
          </a:xfrm>
          <a:prstGeom prst="rect">
            <a:avLst/>
          </a:prstGeom>
          <a:noFill/>
        </p:spPr>
        <p:txBody>
          <a:bodyPr wrap="none" rtlCol="0">
            <a:spAutoFit/>
          </a:bodyPr>
          <a:lstStyle/>
          <a:p>
            <a:pPr>
              <a:defRPr/>
            </a:pPr>
            <a:r>
              <a:rPr lang="en-US" altLang="zh-CN" b="1" dirty="0">
                <a:solidFill>
                  <a:srgbClr val="C00000"/>
                </a:solidFill>
                <a:latin typeface="Calibri" panose="020F0502020204030204"/>
                <a:ea typeface="宋体" panose="02010600030101010101" pitchFamily="2" charset="-122"/>
              </a:rPr>
              <a:t>459 s</a:t>
            </a:r>
            <a:endParaRPr lang="zh-CN" altLang="en-US" b="1" dirty="0">
              <a:solidFill>
                <a:srgbClr val="C00000"/>
              </a:solidFill>
              <a:latin typeface="Calibri" panose="020F0502020204030204"/>
              <a:ea typeface="宋体" panose="02010600030101010101" pitchFamily="2" charset="-122"/>
            </a:endParaRPr>
          </a:p>
        </p:txBody>
      </p:sp>
      <p:sp>
        <p:nvSpPr>
          <p:cNvPr id="33" name="Arrow: Right 32">
            <a:extLst>
              <a:ext uri="{FF2B5EF4-FFF2-40B4-BE49-F238E27FC236}">
                <a16:creationId xmlns:a16="http://schemas.microsoft.com/office/drawing/2014/main" id="{3ABF596F-7291-407F-BEE7-E2D466CBFF31}"/>
              </a:ext>
            </a:extLst>
          </p:cNvPr>
          <p:cNvSpPr>
            <a:spLocks/>
          </p:cNvSpPr>
          <p:nvPr/>
        </p:nvSpPr>
        <p:spPr>
          <a:xfrm flipH="1">
            <a:off x="7501880" y="5174208"/>
            <a:ext cx="288000" cy="252249"/>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libri" panose="020F0502020204030204"/>
              <a:ea typeface="宋体" panose="02010600030101010101" pitchFamily="2" charset="-122"/>
            </a:endParaRPr>
          </a:p>
        </p:txBody>
      </p:sp>
      <p:sp>
        <p:nvSpPr>
          <p:cNvPr id="34" name="Arrow: Right 33">
            <a:extLst>
              <a:ext uri="{FF2B5EF4-FFF2-40B4-BE49-F238E27FC236}">
                <a16:creationId xmlns:a16="http://schemas.microsoft.com/office/drawing/2014/main" id="{C7108048-1658-4C8B-8D92-FE56D4D42FD3}"/>
              </a:ext>
            </a:extLst>
          </p:cNvPr>
          <p:cNvSpPr>
            <a:spLocks/>
          </p:cNvSpPr>
          <p:nvPr/>
        </p:nvSpPr>
        <p:spPr>
          <a:xfrm flipH="1">
            <a:off x="4409482" y="5174207"/>
            <a:ext cx="288000" cy="252249"/>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libri" panose="020F0502020204030204"/>
              <a:ea typeface="宋体" panose="02010600030101010101" pitchFamily="2" charset="-122"/>
            </a:endParaRPr>
          </a:p>
        </p:txBody>
      </p:sp>
      <p:sp>
        <p:nvSpPr>
          <p:cNvPr id="35" name="Arrow: Right 34">
            <a:extLst>
              <a:ext uri="{FF2B5EF4-FFF2-40B4-BE49-F238E27FC236}">
                <a16:creationId xmlns:a16="http://schemas.microsoft.com/office/drawing/2014/main" id="{0A2E6552-1835-461E-B3FD-99CA77AC2E5D}"/>
              </a:ext>
            </a:extLst>
          </p:cNvPr>
          <p:cNvSpPr>
            <a:spLocks/>
          </p:cNvSpPr>
          <p:nvPr/>
        </p:nvSpPr>
        <p:spPr>
          <a:xfrm rot="16200000" flipH="1">
            <a:off x="9087590" y="3626574"/>
            <a:ext cx="288000" cy="252249"/>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libri" panose="020F0502020204030204"/>
              <a:ea typeface="宋体" panose="02010600030101010101" pitchFamily="2" charset="-122"/>
            </a:endParaRPr>
          </a:p>
        </p:txBody>
      </p:sp>
      <p:sp>
        <p:nvSpPr>
          <p:cNvPr id="4" name="Arrow: Notched Right 3">
            <a:extLst>
              <a:ext uri="{FF2B5EF4-FFF2-40B4-BE49-F238E27FC236}">
                <a16:creationId xmlns:a16="http://schemas.microsoft.com/office/drawing/2014/main" id="{D5DC37F7-94A9-4319-8CA8-9C13BFDEE894}"/>
              </a:ext>
            </a:extLst>
          </p:cNvPr>
          <p:cNvSpPr>
            <a:spLocks noChangeAspect="1"/>
          </p:cNvSpPr>
          <p:nvPr/>
        </p:nvSpPr>
        <p:spPr>
          <a:xfrm rot="540000" flipH="1">
            <a:off x="3773241" y="1690742"/>
            <a:ext cx="298656" cy="258532"/>
          </a:xfrm>
          <a:prstGeom prst="notchedRightArrow">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Arrow: Notched Right 28">
            <a:extLst>
              <a:ext uri="{FF2B5EF4-FFF2-40B4-BE49-F238E27FC236}">
                <a16:creationId xmlns:a16="http://schemas.microsoft.com/office/drawing/2014/main" id="{E7C7D191-A524-402F-809E-6842E696BC6A}"/>
              </a:ext>
            </a:extLst>
          </p:cNvPr>
          <p:cNvSpPr>
            <a:spLocks noChangeAspect="1"/>
          </p:cNvSpPr>
          <p:nvPr/>
        </p:nvSpPr>
        <p:spPr>
          <a:xfrm rot="540000" flipH="1">
            <a:off x="3900652" y="5141883"/>
            <a:ext cx="298656" cy="258532"/>
          </a:xfrm>
          <a:prstGeom prst="notchedRightArrow">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Arrow: Notched Right 29">
            <a:extLst>
              <a:ext uri="{FF2B5EF4-FFF2-40B4-BE49-F238E27FC236}">
                <a16:creationId xmlns:a16="http://schemas.microsoft.com/office/drawing/2014/main" id="{D8DB6405-55C2-4702-A912-B305125FBC7D}"/>
              </a:ext>
            </a:extLst>
          </p:cNvPr>
          <p:cNvSpPr>
            <a:spLocks noChangeAspect="1"/>
          </p:cNvSpPr>
          <p:nvPr/>
        </p:nvSpPr>
        <p:spPr>
          <a:xfrm rot="11340000" flipH="1">
            <a:off x="1804233" y="1123722"/>
            <a:ext cx="298656" cy="258532"/>
          </a:xfrm>
          <a:prstGeom prst="notchedRightArrow">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Arrow: Notched Right 30">
            <a:extLst>
              <a:ext uri="{FF2B5EF4-FFF2-40B4-BE49-F238E27FC236}">
                <a16:creationId xmlns:a16="http://schemas.microsoft.com/office/drawing/2014/main" id="{A5F4A499-015A-4100-B132-4567453815C7}"/>
              </a:ext>
            </a:extLst>
          </p:cNvPr>
          <p:cNvSpPr>
            <a:spLocks noChangeAspect="1"/>
          </p:cNvSpPr>
          <p:nvPr/>
        </p:nvSpPr>
        <p:spPr>
          <a:xfrm rot="11340000" flipH="1">
            <a:off x="2102874" y="4855107"/>
            <a:ext cx="298656" cy="258532"/>
          </a:xfrm>
          <a:prstGeom prst="notchedRightArrow">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Rectangle 5">
            <a:extLst>
              <a:ext uri="{FF2B5EF4-FFF2-40B4-BE49-F238E27FC236}">
                <a16:creationId xmlns:a16="http://schemas.microsoft.com/office/drawing/2014/main" id="{4317FF21-8A82-436A-A228-9F85C0AE86F1}"/>
              </a:ext>
            </a:extLst>
          </p:cNvPr>
          <p:cNvSpPr/>
          <p:nvPr/>
        </p:nvSpPr>
        <p:spPr>
          <a:xfrm>
            <a:off x="1726440" y="3468369"/>
            <a:ext cx="5400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TextBox 31">
            <a:extLst>
              <a:ext uri="{FF2B5EF4-FFF2-40B4-BE49-F238E27FC236}">
                <a16:creationId xmlns:a16="http://schemas.microsoft.com/office/drawing/2014/main" id="{EDB655B1-2E90-40D8-AC29-0C44871A9435}"/>
              </a:ext>
            </a:extLst>
          </p:cNvPr>
          <p:cNvSpPr txBox="1"/>
          <p:nvPr/>
        </p:nvSpPr>
        <p:spPr>
          <a:xfrm>
            <a:off x="1638156" y="3153325"/>
            <a:ext cx="745717" cy="415498"/>
          </a:xfrm>
          <a:prstGeom prst="rect">
            <a:avLst/>
          </a:prstGeom>
          <a:noFill/>
        </p:spPr>
        <p:txBody>
          <a:bodyPr wrap="none" rtlCol="0">
            <a:spAutoFit/>
          </a:bodyPr>
          <a:lstStyle/>
          <a:p>
            <a:pPr>
              <a:defRPr/>
            </a:pPr>
            <a:r>
              <a:rPr lang="en-US" altLang="zh-CN" sz="2050" b="1" dirty="0">
                <a:latin typeface="Calibri" panose="020F0502020204030204"/>
                <a:ea typeface="宋体" panose="02010600030101010101" pitchFamily="2" charset="-122"/>
              </a:rPr>
              <a:t>5 nm</a:t>
            </a:r>
            <a:endParaRPr lang="zh-CN" altLang="en-US" sz="2050" b="1" dirty="0">
              <a:latin typeface="Calibri" panose="020F0502020204030204"/>
              <a:ea typeface="宋体" panose="02010600030101010101" pitchFamily="2" charset="-122"/>
            </a:endParaRPr>
          </a:p>
        </p:txBody>
      </p:sp>
      <p:sp>
        <p:nvSpPr>
          <p:cNvPr id="36" name="Rectangle 35">
            <a:extLst>
              <a:ext uri="{FF2B5EF4-FFF2-40B4-BE49-F238E27FC236}">
                <a16:creationId xmlns:a16="http://schemas.microsoft.com/office/drawing/2014/main" id="{B440779F-EBFC-45E7-8FEE-506512E94BBA}"/>
              </a:ext>
            </a:extLst>
          </p:cNvPr>
          <p:cNvSpPr/>
          <p:nvPr/>
        </p:nvSpPr>
        <p:spPr>
          <a:xfrm>
            <a:off x="1736731" y="6542280"/>
            <a:ext cx="5400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TextBox 36">
            <a:extLst>
              <a:ext uri="{FF2B5EF4-FFF2-40B4-BE49-F238E27FC236}">
                <a16:creationId xmlns:a16="http://schemas.microsoft.com/office/drawing/2014/main" id="{3452045B-58EA-42CC-930E-5C767A498613}"/>
              </a:ext>
            </a:extLst>
          </p:cNvPr>
          <p:cNvSpPr txBox="1"/>
          <p:nvPr/>
        </p:nvSpPr>
        <p:spPr>
          <a:xfrm>
            <a:off x="1648447" y="6227236"/>
            <a:ext cx="745717" cy="415498"/>
          </a:xfrm>
          <a:prstGeom prst="rect">
            <a:avLst/>
          </a:prstGeom>
          <a:noFill/>
        </p:spPr>
        <p:txBody>
          <a:bodyPr wrap="none" rtlCol="0">
            <a:spAutoFit/>
          </a:bodyPr>
          <a:lstStyle/>
          <a:p>
            <a:pPr>
              <a:defRPr/>
            </a:pPr>
            <a:r>
              <a:rPr lang="en-US" altLang="zh-CN" sz="2050" b="1" dirty="0">
                <a:latin typeface="Calibri" panose="020F0502020204030204"/>
                <a:ea typeface="宋体" panose="02010600030101010101" pitchFamily="2" charset="-122"/>
              </a:rPr>
              <a:t>5 nm</a:t>
            </a:r>
            <a:endParaRPr lang="zh-CN" altLang="en-US" sz="2050" b="1" dirty="0">
              <a:latin typeface="Calibri" panose="020F0502020204030204"/>
              <a:ea typeface="宋体" panose="02010600030101010101" pitchFamily="2" charset="-122"/>
            </a:endParaRPr>
          </a:p>
        </p:txBody>
      </p:sp>
      <p:sp>
        <p:nvSpPr>
          <p:cNvPr id="40" name="Rectangle 39">
            <a:extLst>
              <a:ext uri="{FF2B5EF4-FFF2-40B4-BE49-F238E27FC236}">
                <a16:creationId xmlns:a16="http://schemas.microsoft.com/office/drawing/2014/main" id="{681EBE45-DCF8-4730-BA7C-0E7119F1C44E}"/>
              </a:ext>
            </a:extLst>
          </p:cNvPr>
          <p:cNvSpPr/>
          <p:nvPr/>
        </p:nvSpPr>
        <p:spPr>
          <a:xfrm>
            <a:off x="4807393" y="3452178"/>
            <a:ext cx="5400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TextBox 40">
            <a:extLst>
              <a:ext uri="{FF2B5EF4-FFF2-40B4-BE49-F238E27FC236}">
                <a16:creationId xmlns:a16="http://schemas.microsoft.com/office/drawing/2014/main" id="{427C97B2-73F2-4CA3-AA97-9CECE1368448}"/>
              </a:ext>
            </a:extLst>
          </p:cNvPr>
          <p:cNvSpPr txBox="1"/>
          <p:nvPr/>
        </p:nvSpPr>
        <p:spPr>
          <a:xfrm>
            <a:off x="4719109" y="3137134"/>
            <a:ext cx="745717" cy="415498"/>
          </a:xfrm>
          <a:prstGeom prst="rect">
            <a:avLst/>
          </a:prstGeom>
          <a:noFill/>
        </p:spPr>
        <p:txBody>
          <a:bodyPr wrap="none" rtlCol="0">
            <a:spAutoFit/>
          </a:bodyPr>
          <a:lstStyle/>
          <a:p>
            <a:pPr>
              <a:defRPr/>
            </a:pPr>
            <a:r>
              <a:rPr lang="en-US" altLang="zh-CN" sz="2050" b="1" dirty="0">
                <a:latin typeface="Calibri" panose="020F0502020204030204"/>
                <a:ea typeface="宋体" panose="02010600030101010101" pitchFamily="2" charset="-122"/>
              </a:rPr>
              <a:t>5 nm</a:t>
            </a:r>
            <a:endParaRPr lang="zh-CN" altLang="en-US" sz="2050" b="1" dirty="0">
              <a:latin typeface="Calibri" panose="020F0502020204030204"/>
              <a:ea typeface="宋体" panose="02010600030101010101" pitchFamily="2" charset="-122"/>
            </a:endParaRPr>
          </a:p>
        </p:txBody>
      </p:sp>
      <p:sp>
        <p:nvSpPr>
          <p:cNvPr id="42" name="Rectangle 41">
            <a:extLst>
              <a:ext uri="{FF2B5EF4-FFF2-40B4-BE49-F238E27FC236}">
                <a16:creationId xmlns:a16="http://schemas.microsoft.com/office/drawing/2014/main" id="{BD1ECE15-3D8B-4E32-9C1D-0A53E2A02002}"/>
              </a:ext>
            </a:extLst>
          </p:cNvPr>
          <p:cNvSpPr/>
          <p:nvPr/>
        </p:nvSpPr>
        <p:spPr>
          <a:xfrm>
            <a:off x="4807393" y="6548241"/>
            <a:ext cx="5400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TextBox 42">
            <a:extLst>
              <a:ext uri="{FF2B5EF4-FFF2-40B4-BE49-F238E27FC236}">
                <a16:creationId xmlns:a16="http://schemas.microsoft.com/office/drawing/2014/main" id="{D8E96AEB-CD67-4B90-B958-4185A6D15076}"/>
              </a:ext>
            </a:extLst>
          </p:cNvPr>
          <p:cNvSpPr txBox="1"/>
          <p:nvPr/>
        </p:nvSpPr>
        <p:spPr>
          <a:xfrm>
            <a:off x="4719109" y="6233197"/>
            <a:ext cx="745717" cy="415498"/>
          </a:xfrm>
          <a:prstGeom prst="rect">
            <a:avLst/>
          </a:prstGeom>
          <a:noFill/>
        </p:spPr>
        <p:txBody>
          <a:bodyPr wrap="none" rtlCol="0">
            <a:spAutoFit/>
          </a:bodyPr>
          <a:lstStyle/>
          <a:p>
            <a:pPr>
              <a:defRPr/>
            </a:pPr>
            <a:r>
              <a:rPr lang="en-US" altLang="zh-CN" sz="2050" b="1" dirty="0">
                <a:latin typeface="Calibri" panose="020F0502020204030204"/>
                <a:ea typeface="宋体" panose="02010600030101010101" pitchFamily="2" charset="-122"/>
              </a:rPr>
              <a:t>5 nm</a:t>
            </a:r>
            <a:endParaRPr lang="zh-CN" altLang="en-US" sz="2050" b="1" dirty="0">
              <a:latin typeface="Calibri" panose="020F0502020204030204"/>
              <a:ea typeface="宋体" panose="02010600030101010101" pitchFamily="2" charset="-122"/>
            </a:endParaRPr>
          </a:p>
        </p:txBody>
      </p:sp>
      <p:sp>
        <p:nvSpPr>
          <p:cNvPr id="44" name="Rectangle 43">
            <a:extLst>
              <a:ext uri="{FF2B5EF4-FFF2-40B4-BE49-F238E27FC236}">
                <a16:creationId xmlns:a16="http://schemas.microsoft.com/office/drawing/2014/main" id="{C2556C8B-09DF-4020-B8E0-B4ADF7C5B734}"/>
              </a:ext>
            </a:extLst>
          </p:cNvPr>
          <p:cNvSpPr/>
          <p:nvPr/>
        </p:nvSpPr>
        <p:spPr>
          <a:xfrm>
            <a:off x="7878165" y="3455861"/>
            <a:ext cx="5400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TextBox 44">
            <a:extLst>
              <a:ext uri="{FF2B5EF4-FFF2-40B4-BE49-F238E27FC236}">
                <a16:creationId xmlns:a16="http://schemas.microsoft.com/office/drawing/2014/main" id="{6A565AB1-A573-4E83-875A-F8E5D526747A}"/>
              </a:ext>
            </a:extLst>
          </p:cNvPr>
          <p:cNvSpPr txBox="1"/>
          <p:nvPr/>
        </p:nvSpPr>
        <p:spPr>
          <a:xfrm>
            <a:off x="7789881" y="3140817"/>
            <a:ext cx="745717" cy="415498"/>
          </a:xfrm>
          <a:prstGeom prst="rect">
            <a:avLst/>
          </a:prstGeom>
          <a:noFill/>
        </p:spPr>
        <p:txBody>
          <a:bodyPr wrap="none" rtlCol="0">
            <a:spAutoFit/>
          </a:bodyPr>
          <a:lstStyle/>
          <a:p>
            <a:pPr>
              <a:defRPr/>
            </a:pPr>
            <a:r>
              <a:rPr lang="en-US" altLang="zh-CN" sz="2050" b="1" dirty="0">
                <a:latin typeface="Calibri" panose="020F0502020204030204"/>
                <a:ea typeface="宋体" panose="02010600030101010101" pitchFamily="2" charset="-122"/>
              </a:rPr>
              <a:t>5 nm</a:t>
            </a:r>
            <a:endParaRPr lang="zh-CN" altLang="en-US" sz="2050" b="1" dirty="0">
              <a:latin typeface="Calibri" panose="020F0502020204030204"/>
              <a:ea typeface="宋体" panose="02010600030101010101" pitchFamily="2" charset="-122"/>
            </a:endParaRPr>
          </a:p>
        </p:txBody>
      </p:sp>
      <p:sp>
        <p:nvSpPr>
          <p:cNvPr id="46" name="Rectangle 45">
            <a:extLst>
              <a:ext uri="{FF2B5EF4-FFF2-40B4-BE49-F238E27FC236}">
                <a16:creationId xmlns:a16="http://schemas.microsoft.com/office/drawing/2014/main" id="{2E84C069-3744-4F07-8D97-44D6F6C12255}"/>
              </a:ext>
            </a:extLst>
          </p:cNvPr>
          <p:cNvSpPr/>
          <p:nvPr/>
        </p:nvSpPr>
        <p:spPr>
          <a:xfrm>
            <a:off x="7888445" y="6539429"/>
            <a:ext cx="5400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TextBox 48">
            <a:extLst>
              <a:ext uri="{FF2B5EF4-FFF2-40B4-BE49-F238E27FC236}">
                <a16:creationId xmlns:a16="http://schemas.microsoft.com/office/drawing/2014/main" id="{4C35F90D-348F-4ADE-99C4-39FBF2E0BB27}"/>
              </a:ext>
            </a:extLst>
          </p:cNvPr>
          <p:cNvSpPr txBox="1"/>
          <p:nvPr/>
        </p:nvSpPr>
        <p:spPr>
          <a:xfrm>
            <a:off x="7800161" y="6224385"/>
            <a:ext cx="745717" cy="415498"/>
          </a:xfrm>
          <a:prstGeom prst="rect">
            <a:avLst/>
          </a:prstGeom>
          <a:noFill/>
        </p:spPr>
        <p:txBody>
          <a:bodyPr wrap="none" rtlCol="0">
            <a:spAutoFit/>
          </a:bodyPr>
          <a:lstStyle/>
          <a:p>
            <a:pPr>
              <a:defRPr/>
            </a:pPr>
            <a:r>
              <a:rPr lang="en-US" altLang="zh-CN" sz="2050" b="1" dirty="0">
                <a:latin typeface="Calibri" panose="020F0502020204030204"/>
                <a:ea typeface="宋体" panose="02010600030101010101" pitchFamily="2" charset="-122"/>
              </a:rPr>
              <a:t>5 nm</a:t>
            </a:r>
            <a:endParaRPr lang="zh-CN" altLang="en-US" sz="2050" b="1" dirty="0">
              <a:latin typeface="Calibri" panose="020F0502020204030204"/>
              <a:ea typeface="宋体" panose="02010600030101010101" pitchFamily="2" charset="-122"/>
            </a:endParaRPr>
          </a:p>
        </p:txBody>
      </p:sp>
      <p:sp>
        <p:nvSpPr>
          <p:cNvPr id="2" name="Slide Number Placeholder 1">
            <a:extLst>
              <a:ext uri="{FF2B5EF4-FFF2-40B4-BE49-F238E27FC236}">
                <a16:creationId xmlns:a16="http://schemas.microsoft.com/office/drawing/2014/main" id="{41F0A65E-CC2D-4DE7-BB7A-99228E2213CD}"/>
              </a:ext>
            </a:extLst>
          </p:cNvPr>
          <p:cNvSpPr>
            <a:spLocks noGrp="1"/>
          </p:cNvSpPr>
          <p:nvPr>
            <p:ph type="sldNum" sz="quarter" idx="12"/>
          </p:nvPr>
        </p:nvSpPr>
        <p:spPr/>
        <p:txBody>
          <a:bodyPr/>
          <a:lstStyle/>
          <a:p>
            <a:fld id="{170B1537-9E38-45AD-95F2-4B0D25C3F6DC}" type="slidenum">
              <a:rPr lang="zh-CN" altLang="en-US" smtClean="0"/>
              <a:t>14</a:t>
            </a:fld>
            <a:endParaRPr lang="zh-CN" altLang="en-US"/>
          </a:p>
        </p:txBody>
      </p:sp>
      <p:sp>
        <p:nvSpPr>
          <p:cNvPr id="9" name="Rectangle 8">
            <a:extLst>
              <a:ext uri="{FF2B5EF4-FFF2-40B4-BE49-F238E27FC236}">
                <a16:creationId xmlns:a16="http://schemas.microsoft.com/office/drawing/2014/main" id="{BC92B085-7DF9-4717-9D64-4BD9EE53F1A1}"/>
              </a:ext>
            </a:extLst>
          </p:cNvPr>
          <p:cNvSpPr/>
          <p:nvPr/>
        </p:nvSpPr>
        <p:spPr>
          <a:xfrm>
            <a:off x="4237129" y="3574534"/>
            <a:ext cx="3770263" cy="338554"/>
          </a:xfrm>
          <a:prstGeom prst="rect">
            <a:avLst/>
          </a:prstGeom>
        </p:spPr>
        <p:txBody>
          <a:bodyPr wrap="none">
            <a:spAutoFit/>
          </a:bodyPr>
          <a:lstStyle/>
          <a:p>
            <a:r>
              <a:rPr lang="en-US" altLang="zh-CN" sz="1600" dirty="0">
                <a:solidFill>
                  <a:prstClr val="white"/>
                </a:solidFill>
              </a:rPr>
              <a:t>(e</a:t>
            </a:r>
            <a:r>
              <a:rPr lang="en-US" altLang="zh-CN" sz="1600" baseline="30000" dirty="0">
                <a:solidFill>
                  <a:prstClr val="white"/>
                </a:solidFill>
                <a:sym typeface="Symbol" panose="05050102010706020507" pitchFamily="18" charset="2"/>
              </a:rPr>
              <a:t></a:t>
            </a:r>
            <a:r>
              <a:rPr lang="en-US" altLang="zh-CN" sz="1600" dirty="0">
                <a:solidFill>
                  <a:prstClr val="white"/>
                </a:solidFill>
              </a:rPr>
              <a:t> current density </a:t>
            </a:r>
            <a:r>
              <a:rPr lang="en-US" altLang="zh-CN" sz="1600" dirty="0">
                <a:solidFill>
                  <a:prstClr val="white"/>
                </a:solidFill>
                <a:latin typeface="Times New Roman" panose="02020603050405020304" pitchFamily="18" charset="0"/>
                <a:cs typeface="Times New Roman" panose="02020603050405020304" pitchFamily="18" charset="0"/>
              </a:rPr>
              <a:t>~</a:t>
            </a:r>
            <a:r>
              <a:rPr lang="en-US" altLang="zh-CN" sz="1600" dirty="0">
                <a:solidFill>
                  <a:prstClr val="white"/>
                </a:solidFill>
                <a:cs typeface="Times New Roman" panose="02020603050405020304" pitchFamily="18" charset="0"/>
              </a:rPr>
              <a:t> 13 A/cm</a:t>
            </a:r>
            <a:r>
              <a:rPr lang="en-US" altLang="zh-CN" sz="1600" baseline="30000" dirty="0">
                <a:solidFill>
                  <a:prstClr val="white"/>
                </a:solidFill>
                <a:cs typeface="Times New Roman" panose="02020603050405020304" pitchFamily="18" charset="0"/>
              </a:rPr>
              <a:t>2</a:t>
            </a:r>
            <a:r>
              <a:rPr lang="en-US" altLang="zh-CN" sz="1600" dirty="0">
                <a:solidFill>
                  <a:prstClr val="white"/>
                </a:solidFill>
                <a:cs typeface="Times New Roman" panose="02020603050405020304" pitchFamily="18" charset="0"/>
              </a:rPr>
              <a:t>;  T </a:t>
            </a:r>
            <a:r>
              <a:rPr lang="en-US" altLang="zh-CN" sz="1600" dirty="0">
                <a:solidFill>
                  <a:prstClr val="white"/>
                </a:solidFill>
                <a:latin typeface="Times New Roman" panose="02020603050405020304" pitchFamily="18" charset="0"/>
                <a:cs typeface="Times New Roman" panose="02020603050405020304" pitchFamily="18" charset="0"/>
              </a:rPr>
              <a:t>~</a:t>
            </a:r>
            <a:r>
              <a:rPr lang="en-US" altLang="zh-CN" sz="1600" dirty="0">
                <a:solidFill>
                  <a:prstClr val="white"/>
                </a:solidFill>
                <a:cs typeface="Times New Roman" panose="02020603050405020304" pitchFamily="18" charset="0"/>
              </a:rPr>
              <a:t> 324 </a:t>
            </a:r>
            <a:r>
              <a:rPr lang="en-US" altLang="zh-CN" sz="1600" dirty="0">
                <a:solidFill>
                  <a:prstClr val="white"/>
                </a:solidFill>
                <a:cs typeface="Times New Roman" panose="02020603050405020304" pitchFamily="18" charset="0"/>
                <a:sym typeface="Symbol" panose="05050102010706020507" pitchFamily="18" charset="2"/>
              </a:rPr>
              <a:t>C)</a:t>
            </a:r>
            <a:endParaRPr lang="zh-CN" altLang="en-US" sz="1600" dirty="0"/>
          </a:p>
        </p:txBody>
      </p:sp>
    </p:spTree>
    <p:extLst>
      <p:ext uri="{BB962C8B-B14F-4D97-AF65-F5344CB8AC3E}">
        <p14:creationId xmlns:p14="http://schemas.microsoft.com/office/powerpoint/2010/main" val="9024825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A764A89-C003-48EE-85D2-7FF2EC612908}"/>
              </a:ext>
            </a:extLst>
          </p:cNvPr>
          <p:cNvGrpSpPr/>
          <p:nvPr/>
        </p:nvGrpSpPr>
        <p:grpSpPr>
          <a:xfrm>
            <a:off x="1233529" y="1208195"/>
            <a:ext cx="9552263" cy="5112887"/>
            <a:chOff x="1116299" y="1231641"/>
            <a:chExt cx="9552263" cy="5112887"/>
          </a:xfrm>
        </p:grpSpPr>
        <p:pic>
          <p:nvPicPr>
            <p:cNvPr id="3" name="Picture 2" descr="A picture containing monitor&#10;&#10;Description automatically generated">
              <a:extLst>
                <a:ext uri="{FF2B5EF4-FFF2-40B4-BE49-F238E27FC236}">
                  <a16:creationId xmlns:a16="http://schemas.microsoft.com/office/drawing/2014/main" id="{2DA9C947-1470-48DA-A6C3-1BCE5E81B99A}"/>
                </a:ext>
              </a:extLst>
            </p:cNvPr>
            <p:cNvPicPr>
              <a:picLocks noChangeAspect="1"/>
            </p:cNvPicPr>
            <p:nvPr/>
          </p:nvPicPr>
          <p:blipFill rotWithShape="1">
            <a:blip r:embed="rId3">
              <a:extLst>
                <a:ext uri="{28A0092B-C50C-407E-A947-70E740481C1C}">
                  <a14:useLocalDpi xmlns:a14="http://schemas.microsoft.com/office/drawing/2010/main" val="0"/>
                </a:ext>
              </a:extLst>
            </a:blip>
            <a:srcRect l="3657" t="600" r="530" b="7456"/>
            <a:stretch/>
          </p:blipFill>
          <p:spPr>
            <a:xfrm>
              <a:off x="1666452" y="1231641"/>
              <a:ext cx="9002110" cy="4589036"/>
            </a:xfrm>
            <a:prstGeom prst="rect">
              <a:avLst/>
            </a:prstGeom>
          </p:spPr>
        </p:pic>
        <p:sp>
          <p:nvSpPr>
            <p:cNvPr id="35" name="TextBox 34">
              <a:extLst>
                <a:ext uri="{FF2B5EF4-FFF2-40B4-BE49-F238E27FC236}">
                  <a16:creationId xmlns:a16="http://schemas.microsoft.com/office/drawing/2014/main" id="{F04E8198-A2AE-4B90-AD08-EBA82682A6DA}"/>
                </a:ext>
              </a:extLst>
            </p:cNvPr>
            <p:cNvSpPr txBox="1"/>
            <p:nvPr/>
          </p:nvSpPr>
          <p:spPr>
            <a:xfrm>
              <a:off x="2212557" y="1462292"/>
              <a:ext cx="7220613" cy="400110"/>
            </a:xfrm>
            <a:prstGeom prst="rect">
              <a:avLst/>
            </a:prstGeom>
            <a:noFill/>
          </p:spPr>
          <p:txBody>
            <a:bodyPr wrap="square" rtlCol="0">
              <a:spAutoFit/>
            </a:bodyPr>
            <a:lstStyle/>
            <a:p>
              <a:pPr lvl="0">
                <a:defRPr/>
              </a:pPr>
              <a:r>
                <a:rPr lang="en-US" sz="2000" b="1" dirty="0">
                  <a:solidFill>
                    <a:prstClr val="white"/>
                  </a:solidFill>
                </a:rPr>
                <a:t>CNO diameter </a:t>
              </a:r>
              <a:r>
                <a:rPr lang="en-US" sz="2000" b="1" dirty="0">
                  <a:solidFill>
                    <a:prstClr val="white"/>
                  </a:solidFill>
                  <a:latin typeface="Times New Roman" panose="02020603050405020304" pitchFamily="18" charset="0"/>
                  <a:cs typeface="Times New Roman" panose="02020603050405020304" pitchFamily="18" charset="0"/>
                </a:rPr>
                <a:t>~</a:t>
              </a:r>
              <a:r>
                <a:rPr lang="en-US" sz="2000" b="1" dirty="0">
                  <a:solidFill>
                    <a:prstClr val="white"/>
                  </a:solidFill>
                </a:rPr>
                <a:t> 10 nm;  e</a:t>
              </a:r>
              <a:r>
                <a:rPr lang="en-US" sz="2000" b="1" baseline="30000" dirty="0">
                  <a:solidFill>
                    <a:prstClr val="white"/>
                  </a:solidFill>
                  <a:sym typeface="Symbol" panose="05050102010706020507" pitchFamily="18" charset="2"/>
                </a:rPr>
                <a:t></a:t>
              </a:r>
              <a:r>
                <a:rPr lang="en-US" sz="2000" b="1" dirty="0">
                  <a:solidFill>
                    <a:prstClr val="white"/>
                  </a:solidFill>
                </a:rPr>
                <a:t> current density </a:t>
              </a:r>
              <a:r>
                <a:rPr lang="en-US" altLang="zh-CN" sz="2000" b="1" dirty="0">
                  <a:solidFill>
                    <a:prstClr val="white"/>
                  </a:solidFill>
                  <a:latin typeface="Times New Roman" panose="02020603050405020304" pitchFamily="18" charset="0"/>
                  <a:cs typeface="Times New Roman" panose="02020603050405020304" pitchFamily="18" charset="0"/>
                </a:rPr>
                <a:t>~</a:t>
              </a:r>
              <a:r>
                <a:rPr lang="en-US" altLang="zh-CN" sz="2000" b="1" dirty="0">
                  <a:solidFill>
                    <a:prstClr val="white"/>
                  </a:solidFill>
                  <a:cs typeface="Times New Roman" panose="02020603050405020304" pitchFamily="18" charset="0"/>
                </a:rPr>
                <a:t> 13 A/cm</a:t>
              </a:r>
              <a:r>
                <a:rPr lang="en-US" altLang="zh-CN" sz="2000" b="1" baseline="30000" dirty="0">
                  <a:solidFill>
                    <a:prstClr val="white"/>
                  </a:solidFill>
                  <a:cs typeface="Times New Roman" panose="02020603050405020304" pitchFamily="18" charset="0"/>
                </a:rPr>
                <a:t>2</a:t>
              </a:r>
              <a:r>
                <a:rPr lang="en-US" altLang="zh-CN" sz="2000" b="1" dirty="0">
                  <a:solidFill>
                    <a:prstClr val="white"/>
                  </a:solidFill>
                  <a:cs typeface="Times New Roman" panose="02020603050405020304" pitchFamily="18" charset="0"/>
                </a:rPr>
                <a:t>;  T </a:t>
              </a:r>
              <a:r>
                <a:rPr lang="en-US" altLang="zh-CN" sz="2000" b="1" dirty="0">
                  <a:solidFill>
                    <a:prstClr val="white"/>
                  </a:solidFill>
                  <a:latin typeface="Times New Roman" panose="02020603050405020304" pitchFamily="18" charset="0"/>
                  <a:cs typeface="Times New Roman" panose="02020603050405020304" pitchFamily="18" charset="0"/>
                </a:rPr>
                <a:t>~</a:t>
              </a:r>
              <a:r>
                <a:rPr lang="en-US" altLang="zh-CN" sz="2000" b="1" dirty="0">
                  <a:solidFill>
                    <a:prstClr val="white"/>
                  </a:solidFill>
                  <a:cs typeface="Times New Roman" panose="02020603050405020304" pitchFamily="18" charset="0"/>
                </a:rPr>
                <a:t> 324 </a:t>
              </a:r>
              <a:r>
                <a:rPr lang="en-US" altLang="zh-CN" sz="2000" b="1" dirty="0">
                  <a:solidFill>
                    <a:prstClr val="white"/>
                  </a:solidFill>
                  <a:cs typeface="Times New Roman" panose="02020603050405020304" pitchFamily="18" charset="0"/>
                  <a:sym typeface="Symbol" panose="05050102010706020507" pitchFamily="18" charset="2"/>
                </a:rPr>
                <a:t>C</a:t>
              </a:r>
              <a:endParaRPr lang="en-US" sz="2000" b="1" dirty="0">
                <a:solidFill>
                  <a:prstClr val="white"/>
                </a:solidFill>
              </a:endParaRPr>
            </a:p>
          </p:txBody>
        </p:sp>
        <p:cxnSp>
          <p:nvCxnSpPr>
            <p:cNvPr id="6" name="Straight Connector 5">
              <a:extLst>
                <a:ext uri="{FF2B5EF4-FFF2-40B4-BE49-F238E27FC236}">
                  <a16:creationId xmlns:a16="http://schemas.microsoft.com/office/drawing/2014/main" id="{877B2F4E-7A25-4C9C-8CFE-2382DC6D89CD}"/>
                </a:ext>
              </a:extLst>
            </p:cNvPr>
            <p:cNvCxnSpPr/>
            <p:nvPr/>
          </p:nvCxnSpPr>
          <p:spPr>
            <a:xfrm>
              <a:off x="7728352" y="4834630"/>
              <a:ext cx="36000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36F7CE34-967D-47D1-AB83-4BBB1FFB616E}"/>
                </a:ext>
              </a:extLst>
            </p:cNvPr>
            <p:cNvSpPr/>
            <p:nvPr/>
          </p:nvSpPr>
          <p:spPr>
            <a:xfrm>
              <a:off x="8073665" y="4571348"/>
              <a:ext cx="2457339" cy="830997"/>
            </a:xfrm>
            <a:prstGeom prst="rect">
              <a:avLst/>
            </a:prstGeom>
          </p:spPr>
          <p:txBody>
            <a:bodyPr wrap="none">
              <a:spAutoFit/>
            </a:bodyPr>
            <a:lstStyle/>
            <a:p>
              <a:r>
                <a:rPr lang="en-US" altLang="zh-CN" sz="2400" dirty="0">
                  <a:solidFill>
                    <a:srgbClr val="FFFF00"/>
                  </a:solidFill>
                </a:rPr>
                <a:t>experimental data</a:t>
              </a:r>
            </a:p>
            <a:p>
              <a:r>
                <a:rPr lang="en-US" altLang="zh-CN" sz="2400" dirty="0">
                  <a:solidFill>
                    <a:srgbClr val="FFFF00"/>
                  </a:solidFill>
                </a:rPr>
                <a:t>fitting curve</a:t>
              </a:r>
              <a:endParaRPr lang="zh-CN" altLang="en-US" sz="2400" dirty="0">
                <a:solidFill>
                  <a:srgbClr val="FFFF00"/>
                </a:solidFill>
              </a:endParaRPr>
            </a:p>
          </p:txBody>
        </p:sp>
        <p:cxnSp>
          <p:nvCxnSpPr>
            <p:cNvPr id="10" name="Straight Connector 9">
              <a:extLst>
                <a:ext uri="{FF2B5EF4-FFF2-40B4-BE49-F238E27FC236}">
                  <a16:creationId xmlns:a16="http://schemas.microsoft.com/office/drawing/2014/main" id="{6E5937D2-E87F-406D-87F3-8490DDF328FE}"/>
                </a:ext>
              </a:extLst>
            </p:cNvPr>
            <p:cNvCxnSpPr/>
            <p:nvPr/>
          </p:nvCxnSpPr>
          <p:spPr>
            <a:xfrm>
              <a:off x="7745421" y="5185718"/>
              <a:ext cx="360000" cy="0"/>
            </a:xfrm>
            <a:prstGeom prst="line">
              <a:avLst/>
            </a:prstGeom>
            <a:ln w="38100">
              <a:solidFill>
                <a:srgbClr val="FFFF00"/>
              </a:solidFill>
              <a:prstDash val="sysDot"/>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9C02D80B-EAD8-424D-BAD9-245DF36F3615}"/>
                </a:ext>
              </a:extLst>
            </p:cNvPr>
            <p:cNvSpPr/>
            <p:nvPr/>
          </p:nvSpPr>
          <p:spPr>
            <a:xfrm>
              <a:off x="4026447" y="5882863"/>
              <a:ext cx="4563493" cy="461665"/>
            </a:xfrm>
            <a:prstGeom prst="rect">
              <a:avLst/>
            </a:prstGeom>
          </p:spPr>
          <p:txBody>
            <a:bodyPr wrap="none">
              <a:spAutoFit/>
            </a:bodyPr>
            <a:lstStyle/>
            <a:p>
              <a:r>
                <a:rPr lang="zh-CN" altLang="en-US" sz="2400" b="1" dirty="0">
                  <a:solidFill>
                    <a:schemeClr val="bg1"/>
                  </a:solidFill>
                </a:rPr>
                <a:t>Duration of Electron Irradiation (s)</a:t>
              </a:r>
            </a:p>
          </p:txBody>
        </p:sp>
        <p:sp>
          <p:nvSpPr>
            <p:cNvPr id="12" name="Rectangle 11">
              <a:extLst>
                <a:ext uri="{FF2B5EF4-FFF2-40B4-BE49-F238E27FC236}">
                  <a16:creationId xmlns:a16="http://schemas.microsoft.com/office/drawing/2014/main" id="{F90C05FC-F66E-44B9-B442-26048CD43193}"/>
                </a:ext>
              </a:extLst>
            </p:cNvPr>
            <p:cNvSpPr/>
            <p:nvPr/>
          </p:nvSpPr>
          <p:spPr>
            <a:xfrm rot="16200000">
              <a:off x="-214161" y="3198168"/>
              <a:ext cx="3122586" cy="461665"/>
            </a:xfrm>
            <a:prstGeom prst="rect">
              <a:avLst/>
            </a:prstGeom>
          </p:spPr>
          <p:txBody>
            <a:bodyPr wrap="none">
              <a:spAutoFit/>
            </a:bodyPr>
            <a:lstStyle/>
            <a:p>
              <a:r>
                <a:rPr lang="zh-CN" altLang="en-US" sz="2400" b="1" dirty="0">
                  <a:solidFill>
                    <a:schemeClr val="bg1"/>
                  </a:solidFill>
                </a:rPr>
                <a:t>Internal Pressure (GPa)</a:t>
              </a:r>
            </a:p>
          </p:txBody>
        </p:sp>
      </p:grpSp>
      <p:sp>
        <p:nvSpPr>
          <p:cNvPr id="14" name="Rectangle 13">
            <a:extLst>
              <a:ext uri="{FF2B5EF4-FFF2-40B4-BE49-F238E27FC236}">
                <a16:creationId xmlns:a16="http://schemas.microsoft.com/office/drawing/2014/main" id="{B9385C85-6FB3-46F6-86E2-A64590FE505E}"/>
              </a:ext>
            </a:extLst>
          </p:cNvPr>
          <p:cNvSpPr/>
          <p:nvPr/>
        </p:nvSpPr>
        <p:spPr>
          <a:xfrm>
            <a:off x="1713328" y="423818"/>
            <a:ext cx="9037923" cy="553998"/>
          </a:xfrm>
          <a:prstGeom prst="rect">
            <a:avLst/>
          </a:prstGeom>
        </p:spPr>
        <p:txBody>
          <a:bodyPr wrap="none">
            <a:spAutoFit/>
          </a:bodyPr>
          <a:lstStyle/>
          <a:p>
            <a:pPr>
              <a:defRPr/>
            </a:pPr>
            <a:r>
              <a:rPr lang="en-US" altLang="zh-CN" sz="3000" b="1" dirty="0">
                <a:solidFill>
                  <a:srgbClr val="F9FFA2"/>
                </a:solidFill>
                <a:latin typeface="Calibri" panose="020F0502020204030204"/>
                <a:ea typeface="宋体" panose="02010600030101010101" pitchFamily="2" charset="-122"/>
              </a:rPr>
              <a:t>Pressure inside CNO Increases with Irradiation Duration</a:t>
            </a:r>
            <a:endParaRPr lang="zh-CN" altLang="en-US" sz="3000" dirty="0">
              <a:solidFill>
                <a:prstClr val="black"/>
              </a:solidFill>
              <a:latin typeface="Calibri" panose="020F0502020204030204"/>
              <a:ea typeface="宋体" panose="02010600030101010101" pitchFamily="2" charset="-122"/>
            </a:endParaRPr>
          </a:p>
        </p:txBody>
      </p:sp>
      <p:sp>
        <p:nvSpPr>
          <p:cNvPr id="2" name="Slide Number Placeholder 1">
            <a:extLst>
              <a:ext uri="{FF2B5EF4-FFF2-40B4-BE49-F238E27FC236}">
                <a16:creationId xmlns:a16="http://schemas.microsoft.com/office/drawing/2014/main" id="{050AEDDB-FEB8-4A3D-A9C7-01CE7BBC5727}"/>
              </a:ext>
            </a:extLst>
          </p:cNvPr>
          <p:cNvSpPr>
            <a:spLocks noGrp="1"/>
          </p:cNvSpPr>
          <p:nvPr>
            <p:ph type="sldNum" sz="quarter" idx="12"/>
          </p:nvPr>
        </p:nvSpPr>
        <p:spPr/>
        <p:txBody>
          <a:bodyPr/>
          <a:lstStyle/>
          <a:p>
            <a:fld id="{170B1537-9E38-45AD-95F2-4B0D25C3F6DC}" type="slidenum">
              <a:rPr lang="zh-CN" altLang="en-US" smtClean="0"/>
              <a:t>15</a:t>
            </a:fld>
            <a:endParaRPr lang="zh-CN" altLang="en-US"/>
          </a:p>
        </p:txBody>
      </p:sp>
    </p:spTree>
    <p:extLst>
      <p:ext uri="{BB962C8B-B14F-4D97-AF65-F5344CB8AC3E}">
        <p14:creationId xmlns:p14="http://schemas.microsoft.com/office/powerpoint/2010/main" val="4016624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E6B24D66-9D81-4A3C-B60C-A1F84630E0B5}"/>
              </a:ext>
            </a:extLst>
          </p:cNvPr>
          <p:cNvSpPr>
            <a:spLocks noGrp="1"/>
          </p:cNvSpPr>
          <p:nvPr>
            <p:ph type="title"/>
          </p:nvPr>
        </p:nvSpPr>
        <p:spPr>
          <a:xfrm>
            <a:off x="1981200" y="190053"/>
            <a:ext cx="8229600" cy="511323"/>
          </a:xfrm>
        </p:spPr>
        <p:txBody>
          <a:bodyPr>
            <a:normAutofit/>
          </a:bodyPr>
          <a:lstStyle/>
          <a:p>
            <a:pPr algn="ctr"/>
            <a:r>
              <a:rPr lang="en-US" altLang="zh-CN" sz="2800" b="1" dirty="0">
                <a:solidFill>
                  <a:srgbClr val="F9FFA2"/>
                </a:solidFill>
                <a:latin typeface="+mn-lt"/>
                <a:ea typeface="Helvetica Neue Thin" charset="0"/>
                <a:cs typeface="Helvetica Neue Thin" charset="0"/>
              </a:rPr>
              <a:t>Hydrogen Loading with </a:t>
            </a:r>
            <a:r>
              <a:rPr lang="en-US" altLang="zh-CN" sz="2800" b="1" dirty="0" err="1">
                <a:solidFill>
                  <a:srgbClr val="F9FFA2"/>
                </a:solidFill>
                <a:latin typeface="+mn-lt"/>
                <a:ea typeface="Helvetica Neue Thin" charset="0"/>
                <a:cs typeface="Helvetica Neue Thin" charset="0"/>
              </a:rPr>
              <a:t>Fe@CNOs</a:t>
            </a:r>
            <a:r>
              <a:rPr lang="en-US" altLang="zh-CN" sz="2800" b="1" dirty="0">
                <a:solidFill>
                  <a:srgbClr val="F9FFA2"/>
                </a:solidFill>
                <a:latin typeface="+mn-lt"/>
                <a:ea typeface="Helvetica Neue Thin" charset="0"/>
                <a:cs typeface="Helvetica Neue Thin" charset="0"/>
              </a:rPr>
              <a:t> Sample</a:t>
            </a:r>
            <a:endParaRPr lang="zh-CN" altLang="en-US" sz="2800" b="1" dirty="0">
              <a:solidFill>
                <a:srgbClr val="F9FFA2"/>
              </a:solidFill>
              <a:latin typeface="+mn-lt"/>
              <a:ea typeface="Helvetica Neue Thin" charset="0"/>
              <a:cs typeface="Helvetica Neue Thin" charset="0"/>
            </a:endParaRPr>
          </a:p>
        </p:txBody>
      </p:sp>
      <p:pic>
        <p:nvPicPr>
          <p:cNvPr id="7" name="Picture 6" descr="A close up of a sign&#10;&#10;Description automatically generated">
            <a:extLst>
              <a:ext uri="{FF2B5EF4-FFF2-40B4-BE49-F238E27FC236}">
                <a16:creationId xmlns:a16="http://schemas.microsoft.com/office/drawing/2014/main" id="{05047A25-CC70-4A08-9077-360B09554AFD}"/>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703510" y="732945"/>
            <a:ext cx="6755892" cy="1661995"/>
          </a:xfrm>
          <a:prstGeom prst="rect">
            <a:avLst/>
          </a:prstGeom>
          <a:ln w="12700">
            <a:solidFill>
              <a:schemeClr val="bg1"/>
            </a:solidFill>
          </a:ln>
        </p:spPr>
      </p:pic>
      <p:sp>
        <p:nvSpPr>
          <p:cNvPr id="17" name="TextBox 16">
            <a:extLst>
              <a:ext uri="{FF2B5EF4-FFF2-40B4-BE49-F238E27FC236}">
                <a16:creationId xmlns:a16="http://schemas.microsoft.com/office/drawing/2014/main" id="{818F1C95-75C7-47E9-A898-774ED3BCF392}"/>
              </a:ext>
            </a:extLst>
          </p:cNvPr>
          <p:cNvSpPr txBox="1">
            <a:spLocks/>
          </p:cNvSpPr>
          <p:nvPr/>
        </p:nvSpPr>
        <p:spPr>
          <a:xfrm>
            <a:off x="8015276" y="2102467"/>
            <a:ext cx="1398204" cy="381242"/>
          </a:xfrm>
          <a:prstGeom prst="rect">
            <a:avLst/>
          </a:prstGeom>
          <a:noFill/>
        </p:spPr>
        <p:txBody>
          <a:bodyPr wrap="none" rtlCol="0">
            <a:noAutofit/>
          </a:bodyPr>
          <a:lstStyle/>
          <a:p>
            <a:r>
              <a:rPr lang="en-US" altLang="zh-CN" b="1" dirty="0">
                <a:solidFill>
                  <a:srgbClr val="FF0000"/>
                </a:solidFill>
              </a:rPr>
              <a:t>DAC Assembly</a:t>
            </a:r>
            <a:endParaRPr lang="en-US" b="1" dirty="0">
              <a:solidFill>
                <a:srgbClr val="FF0000"/>
              </a:solidFill>
            </a:endParaRPr>
          </a:p>
        </p:txBody>
      </p:sp>
      <p:pic>
        <p:nvPicPr>
          <p:cNvPr id="8" name="Picture 7" descr="PastedGraphic-3.tiff">
            <a:extLst>
              <a:ext uri="{FF2B5EF4-FFF2-40B4-BE49-F238E27FC236}">
                <a16:creationId xmlns:a16="http://schemas.microsoft.com/office/drawing/2014/main" id="{E5518CF5-BC3E-4BEB-82A8-2DC8AC060851}"/>
              </a:ext>
            </a:extLst>
          </p:cNvPr>
          <p:cNvPicPr>
            <a:picLocks noChangeAspect="1"/>
          </p:cNvPicPr>
          <p:nvPr/>
        </p:nvPicPr>
        <p:blipFill rotWithShape="1">
          <a:blip r:embed="rId4">
            <a:extLst>
              <a:ext uri="{28A0092B-C50C-407E-A947-70E740481C1C}">
                <a14:useLocalDpi xmlns:a14="http://schemas.microsoft.com/office/drawing/2010/main" val="0"/>
              </a:ext>
            </a:extLst>
          </a:blip>
          <a:srcRect l="16049" t="26239" r="3517" b="5698"/>
          <a:stretch/>
        </p:blipFill>
        <p:spPr>
          <a:xfrm>
            <a:off x="2703509" y="2479770"/>
            <a:ext cx="6755892" cy="4303286"/>
          </a:xfrm>
          <a:prstGeom prst="rect">
            <a:avLst/>
          </a:prstGeom>
          <a:ln w="12700">
            <a:solidFill>
              <a:schemeClr val="bg1"/>
            </a:solidFill>
          </a:ln>
        </p:spPr>
      </p:pic>
      <p:sp>
        <p:nvSpPr>
          <p:cNvPr id="16" name="TextBox 15">
            <a:extLst>
              <a:ext uri="{FF2B5EF4-FFF2-40B4-BE49-F238E27FC236}">
                <a16:creationId xmlns:a16="http://schemas.microsoft.com/office/drawing/2014/main" id="{476EAA94-C105-4BFD-9BA7-5B0F92631B8C}"/>
              </a:ext>
            </a:extLst>
          </p:cNvPr>
          <p:cNvSpPr txBox="1"/>
          <p:nvPr/>
        </p:nvSpPr>
        <p:spPr>
          <a:xfrm>
            <a:off x="8342095" y="5597372"/>
            <a:ext cx="1165447" cy="1261884"/>
          </a:xfrm>
          <a:prstGeom prst="rect">
            <a:avLst/>
          </a:prstGeom>
          <a:noFill/>
        </p:spPr>
        <p:txBody>
          <a:bodyPr wrap="none" rtlCol="0">
            <a:spAutoFit/>
          </a:bodyPr>
          <a:lstStyle/>
          <a:p>
            <a:pPr algn="r"/>
            <a:r>
              <a:rPr lang="en-US" altLang="zh-CN" sz="1900" b="1" dirty="0">
                <a:solidFill>
                  <a:srgbClr val="FF0000"/>
                </a:solidFill>
              </a:rPr>
              <a:t>Hydrogen</a:t>
            </a:r>
          </a:p>
          <a:p>
            <a:pPr algn="r"/>
            <a:r>
              <a:rPr lang="en-US" altLang="zh-CN" sz="1900" b="1" dirty="0">
                <a:solidFill>
                  <a:srgbClr val="FF0000"/>
                </a:solidFill>
              </a:rPr>
              <a:t>Loading</a:t>
            </a:r>
          </a:p>
          <a:p>
            <a:pPr algn="r"/>
            <a:r>
              <a:rPr lang="en-US" altLang="zh-CN" sz="1900" b="1" dirty="0">
                <a:solidFill>
                  <a:srgbClr val="FF0000"/>
                </a:solidFill>
              </a:rPr>
              <a:t>System</a:t>
            </a:r>
          </a:p>
          <a:p>
            <a:pPr algn="r"/>
            <a:r>
              <a:rPr lang="en-US" sz="1900" b="1" dirty="0">
                <a:solidFill>
                  <a:srgbClr val="FF0000"/>
                </a:solidFill>
              </a:rPr>
              <a:t>at ASU</a:t>
            </a:r>
          </a:p>
        </p:txBody>
      </p:sp>
      <p:sp>
        <p:nvSpPr>
          <p:cNvPr id="2" name="Slide Number Placeholder 1">
            <a:extLst>
              <a:ext uri="{FF2B5EF4-FFF2-40B4-BE49-F238E27FC236}">
                <a16:creationId xmlns:a16="http://schemas.microsoft.com/office/drawing/2014/main" id="{5E9E36CD-B40F-4C51-981A-4BE8D7DDA35D}"/>
              </a:ext>
            </a:extLst>
          </p:cNvPr>
          <p:cNvSpPr>
            <a:spLocks noGrp="1"/>
          </p:cNvSpPr>
          <p:nvPr>
            <p:ph type="sldNum" sz="quarter" idx="12"/>
          </p:nvPr>
        </p:nvSpPr>
        <p:spPr/>
        <p:txBody>
          <a:bodyPr/>
          <a:lstStyle/>
          <a:p>
            <a:fld id="{170B1537-9E38-45AD-95F2-4B0D25C3F6DC}" type="slidenum">
              <a:rPr lang="zh-CN" altLang="en-US" smtClean="0"/>
              <a:t>16</a:t>
            </a:fld>
            <a:endParaRPr lang="zh-CN" altLang="en-US"/>
          </a:p>
        </p:txBody>
      </p:sp>
    </p:spTree>
    <p:extLst>
      <p:ext uri="{BB962C8B-B14F-4D97-AF65-F5344CB8AC3E}">
        <p14:creationId xmlns:p14="http://schemas.microsoft.com/office/powerpoint/2010/main" val="4131261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9" presetClass="emph" presetSubtype="0" nodeType="withEffect">
                                  <p:stCondLst>
                                    <p:cond delay="0"/>
                                  </p:stCondLst>
                                  <p:childTnLst>
                                    <p:set>
                                      <p:cBhvr>
                                        <p:cTn id="10" dur="indefinite"/>
                                        <p:tgtEl>
                                          <p:spTgt spid="7"/>
                                        </p:tgtEl>
                                        <p:attrNameLst>
                                          <p:attrName>style.opacity</p:attrName>
                                        </p:attrNameLst>
                                      </p:cBhvr>
                                      <p:to>
                                        <p:strVal val="0.5"/>
                                      </p:to>
                                    </p:set>
                                    <p:animEffect filter="image" prLst="opacity: 0.5">
                                      <p:cBhvr rctx="IE">
                                        <p:cTn id="11" dur="indefinite"/>
                                        <p:tgtEl>
                                          <p:spTgt spid="7"/>
                                        </p:tgtEl>
                                      </p:cBhvr>
                                    </p:animEffect>
                                  </p:childTnLst>
                                </p:cTn>
                              </p:par>
                              <p:par>
                                <p:cTn id="12" presetID="9" presetClass="emph" presetSubtype="0" grpId="0" nodeType="withEffect">
                                  <p:stCondLst>
                                    <p:cond delay="0"/>
                                  </p:stCondLst>
                                  <p:childTnLst>
                                    <p:set>
                                      <p:cBhvr>
                                        <p:cTn id="13" dur="indefinite"/>
                                        <p:tgtEl>
                                          <p:spTgt spid="17"/>
                                        </p:tgtEl>
                                        <p:attrNameLst>
                                          <p:attrName>style.opacity</p:attrName>
                                        </p:attrNameLst>
                                      </p:cBhvr>
                                      <p:to>
                                        <p:strVal val="0.5"/>
                                      </p:to>
                                    </p:set>
                                    <p:animEffect filter="image" prLst="opacity: 0.5">
                                      <p:cBhvr rctx="IE">
                                        <p:cTn id="14" dur="indefinite"/>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E2E84D50-E7A1-4E5B-B7B5-E7AD9926E083}"/>
              </a:ext>
            </a:extLst>
          </p:cNvPr>
          <p:cNvSpPr txBox="1"/>
          <p:nvPr/>
        </p:nvSpPr>
        <p:spPr>
          <a:xfrm>
            <a:off x="783484" y="1713172"/>
            <a:ext cx="10488962" cy="4493538"/>
          </a:xfrm>
          <a:prstGeom prst="rect">
            <a:avLst/>
          </a:prstGeom>
          <a:noFill/>
        </p:spPr>
        <p:txBody>
          <a:bodyPr wrap="square" rtlCol="0">
            <a:spAutoFit/>
          </a:bodyPr>
          <a:lstStyle/>
          <a:p>
            <a:pPr>
              <a:defRPr/>
            </a:pPr>
            <a:r>
              <a:rPr lang="en-US" altLang="zh-CN" sz="2600" dirty="0">
                <a:solidFill>
                  <a:prstClr val="white"/>
                </a:solidFill>
                <a:latin typeface="Calibri" panose="020F0502020204030204"/>
                <a:ea typeface="宋体" panose="02010600030101010101" pitchFamily="2" charset="-122"/>
                <a:sym typeface="Symbol" panose="05050102010706020507" pitchFamily="18" charset="2"/>
              </a:rPr>
              <a:t>  Hydrogenation of Fe inside CNOs occurred at 23 </a:t>
            </a:r>
            <a:r>
              <a:rPr lang="en-US" altLang="zh-CN" sz="2600" dirty="0" err="1">
                <a:solidFill>
                  <a:prstClr val="white"/>
                </a:solidFill>
                <a:latin typeface="Calibri"/>
                <a:ea typeface="宋体" panose="02010600030101010101" pitchFamily="2" charset="-122"/>
                <a:sym typeface="Symbol" panose="05050102010706020507" pitchFamily="18" charset="2"/>
              </a:rPr>
              <a:t>GPa</a:t>
            </a:r>
            <a:r>
              <a:rPr lang="en-US" altLang="zh-CN" sz="2600" dirty="0">
                <a:solidFill>
                  <a:prstClr val="white"/>
                </a:solidFill>
                <a:latin typeface="Calibri"/>
                <a:ea typeface="宋体" panose="02010600030101010101" pitchFamily="2" charset="-122"/>
                <a:sym typeface="Symbol" panose="05050102010706020507" pitchFamily="18" charset="2"/>
              </a:rPr>
              <a:t> and 300 K</a:t>
            </a:r>
          </a:p>
          <a:p>
            <a:pPr>
              <a:defRPr/>
            </a:pPr>
            <a:endParaRPr lang="en-US" altLang="zh-CN" sz="2600" dirty="0">
              <a:solidFill>
                <a:prstClr val="white"/>
              </a:solidFill>
              <a:latin typeface="Calibri"/>
              <a:ea typeface="宋体" panose="02010600030101010101" pitchFamily="2" charset="-122"/>
              <a:sym typeface="Symbol" panose="05050102010706020507" pitchFamily="18" charset="2"/>
            </a:endParaRPr>
          </a:p>
          <a:p>
            <a:pPr>
              <a:defRPr/>
            </a:pPr>
            <a:endParaRPr lang="en-US" altLang="zh-CN" sz="2600" dirty="0">
              <a:solidFill>
                <a:prstClr val="white"/>
              </a:solidFill>
              <a:latin typeface="Calibri"/>
              <a:ea typeface="宋体" panose="02010600030101010101" pitchFamily="2" charset="-122"/>
              <a:sym typeface="Symbol" panose="05050102010706020507" pitchFamily="18" charset="2"/>
            </a:endParaRPr>
          </a:p>
          <a:p>
            <a:pPr lvl="0"/>
            <a:r>
              <a:rPr lang="en-US" altLang="zh-CN" sz="2600" dirty="0">
                <a:solidFill>
                  <a:prstClr val="white"/>
                </a:solidFill>
                <a:sym typeface="Symbol" panose="05050102010706020507" pitchFamily="18" charset="2"/>
              </a:rPr>
              <a:t>  Iron </a:t>
            </a:r>
            <a:r>
              <a:rPr lang="en-US" altLang="zh-CN" sz="2600" dirty="0">
                <a:solidFill>
                  <a:prstClr val="white"/>
                </a:solidFill>
                <a:latin typeface="Calibri"/>
                <a:ea typeface="宋体" panose="02010600030101010101" pitchFamily="2" charset="-122"/>
                <a:sym typeface="Symbol" panose="05050102010706020507" pitchFamily="18" charset="2"/>
              </a:rPr>
              <a:t>carbides formed at 1300 K </a:t>
            </a:r>
            <a:r>
              <a:rPr lang="en-US" altLang="zh-CN" sz="2600" dirty="0">
                <a:solidFill>
                  <a:prstClr val="white"/>
                </a:solidFill>
                <a:latin typeface="Calibri"/>
                <a:ea typeface="宋体" panose="02010600030101010101" pitchFamily="2" charset="-122"/>
              </a:rPr>
              <a:t>while hydride content decreased, </a:t>
            </a:r>
          </a:p>
          <a:p>
            <a:pPr>
              <a:defRPr/>
            </a:pPr>
            <a:r>
              <a:rPr lang="en-US" altLang="zh-CN" sz="2600" dirty="0">
                <a:solidFill>
                  <a:prstClr val="white"/>
                </a:solidFill>
                <a:latin typeface="Calibri"/>
                <a:ea typeface="宋体" panose="02010600030101010101" pitchFamily="2" charset="-122"/>
              </a:rPr>
              <a:t>      indicating that iron carburization is preferred over iron hydrogenation</a:t>
            </a:r>
          </a:p>
          <a:p>
            <a:pPr>
              <a:defRPr/>
            </a:pPr>
            <a:r>
              <a:rPr lang="en-US" altLang="zh-CN" sz="2600" dirty="0">
                <a:solidFill>
                  <a:prstClr val="white"/>
                </a:solidFill>
                <a:latin typeface="Calibri"/>
                <a:ea typeface="宋体" panose="02010600030101010101" pitchFamily="2" charset="-122"/>
              </a:rPr>
              <a:t>      in Fe-C-H at high pressure and temperature</a:t>
            </a:r>
          </a:p>
          <a:p>
            <a:pPr>
              <a:defRPr/>
            </a:pPr>
            <a:endParaRPr lang="en-US" altLang="zh-CN" sz="2600" dirty="0">
              <a:solidFill>
                <a:prstClr val="white"/>
              </a:solidFill>
              <a:latin typeface="Calibri" panose="020F0502020204030204"/>
              <a:ea typeface="宋体" panose="02010600030101010101" pitchFamily="2" charset="-122"/>
              <a:sym typeface="Symbol" panose="05050102010706020507" pitchFamily="18" charset="2"/>
            </a:endParaRPr>
          </a:p>
          <a:p>
            <a:pPr>
              <a:defRPr/>
            </a:pPr>
            <a:endParaRPr lang="en-US" altLang="zh-CN" sz="2600" dirty="0">
              <a:solidFill>
                <a:prstClr val="white"/>
              </a:solidFill>
              <a:latin typeface="Calibri" panose="020F0502020204030204"/>
              <a:ea typeface="宋体" panose="02010600030101010101" pitchFamily="2" charset="-122"/>
              <a:sym typeface="Symbol" panose="05050102010706020507" pitchFamily="18" charset="2"/>
            </a:endParaRPr>
          </a:p>
          <a:p>
            <a:pPr lvl="0"/>
            <a:r>
              <a:rPr lang="en-US" altLang="zh-CN" sz="2600" dirty="0">
                <a:solidFill>
                  <a:prstClr val="white"/>
                </a:solidFill>
                <a:sym typeface="Symbol" panose="05050102010706020507" pitchFamily="18" charset="2"/>
              </a:rPr>
              <a:t>  Inhibition of iron carburization is required, and one way</a:t>
            </a:r>
          </a:p>
          <a:p>
            <a:pPr lvl="0"/>
            <a:r>
              <a:rPr lang="en-US" altLang="zh-CN" sz="2600" dirty="0">
                <a:solidFill>
                  <a:prstClr val="white"/>
                </a:solidFill>
                <a:sym typeface="Symbol" panose="05050102010706020507" pitchFamily="18" charset="2"/>
              </a:rPr>
              <a:t>      to achieve this goal is to have an interlayer coating</a:t>
            </a:r>
            <a:endParaRPr lang="en-US" altLang="zh-CN" sz="2600" dirty="0">
              <a:solidFill>
                <a:prstClr val="white"/>
              </a:solidFill>
              <a:latin typeface="Calibri" panose="020F0502020204030204"/>
              <a:ea typeface="宋体" panose="02010600030101010101" pitchFamily="2" charset="-122"/>
              <a:sym typeface="Symbol" panose="05050102010706020507" pitchFamily="18" charset="2"/>
            </a:endParaRPr>
          </a:p>
          <a:p>
            <a:pPr>
              <a:defRPr/>
            </a:pPr>
            <a:r>
              <a:rPr lang="en-US" altLang="zh-CN" sz="2600" dirty="0">
                <a:solidFill>
                  <a:prstClr val="white"/>
                </a:solidFill>
                <a:latin typeface="Calibri"/>
                <a:ea typeface="宋体" panose="02010600030101010101" pitchFamily="2" charset="-122"/>
              </a:rPr>
              <a:t>      between </a:t>
            </a:r>
            <a:r>
              <a:rPr lang="en-US" altLang="zh-CN" sz="2600" dirty="0">
                <a:solidFill>
                  <a:prstClr val="white"/>
                </a:solidFill>
                <a:sym typeface="Symbol" panose="05050102010706020507" pitchFamily="18" charset="2"/>
              </a:rPr>
              <a:t>Fe and CNO (e.g., </a:t>
            </a:r>
            <a:r>
              <a:rPr lang="en-US" altLang="zh-CN" sz="2600" dirty="0" err="1">
                <a:solidFill>
                  <a:prstClr val="white"/>
                </a:solidFill>
                <a:sym typeface="Symbol" panose="05050102010706020507" pitchFamily="18" charset="2"/>
              </a:rPr>
              <a:t>Fe@Ag@CNO</a:t>
            </a:r>
            <a:r>
              <a:rPr lang="en-US" altLang="zh-CN" sz="2600" dirty="0">
                <a:solidFill>
                  <a:prstClr val="white"/>
                </a:solidFill>
                <a:sym typeface="Symbol" panose="05050102010706020507" pitchFamily="18" charset="2"/>
              </a:rPr>
              <a:t>)</a:t>
            </a:r>
            <a:endParaRPr lang="en-US" altLang="zh-CN" sz="2600" dirty="0">
              <a:solidFill>
                <a:prstClr val="white"/>
              </a:solidFill>
              <a:latin typeface="Calibri"/>
              <a:ea typeface="宋体" panose="02010600030101010101" pitchFamily="2" charset="-122"/>
            </a:endParaRPr>
          </a:p>
        </p:txBody>
      </p:sp>
      <p:sp>
        <p:nvSpPr>
          <p:cNvPr id="13" name="Rectangle 12">
            <a:extLst>
              <a:ext uri="{FF2B5EF4-FFF2-40B4-BE49-F238E27FC236}">
                <a16:creationId xmlns:a16="http://schemas.microsoft.com/office/drawing/2014/main" id="{3BD83B48-BB5E-4053-8B0F-87BB74E47462}"/>
              </a:ext>
            </a:extLst>
          </p:cNvPr>
          <p:cNvSpPr/>
          <p:nvPr/>
        </p:nvSpPr>
        <p:spPr>
          <a:xfrm>
            <a:off x="736592" y="576745"/>
            <a:ext cx="10771795" cy="553998"/>
          </a:xfrm>
          <a:prstGeom prst="rect">
            <a:avLst/>
          </a:prstGeom>
        </p:spPr>
        <p:txBody>
          <a:bodyPr wrap="none">
            <a:spAutoFit/>
          </a:bodyPr>
          <a:lstStyle/>
          <a:p>
            <a:r>
              <a:rPr lang="en-US" altLang="zh-CN" sz="3000" b="1" dirty="0">
                <a:solidFill>
                  <a:srgbClr val="F9FFA2"/>
                </a:solidFill>
              </a:rPr>
              <a:t>Preliminary Results from Hydrogenation of Unirradiated </a:t>
            </a:r>
            <a:r>
              <a:rPr lang="en-US" altLang="zh-CN" sz="3000" b="1" dirty="0" err="1">
                <a:solidFill>
                  <a:srgbClr val="F9FFA2"/>
                </a:solidFill>
              </a:rPr>
              <a:t>Fe@CNOs</a:t>
            </a:r>
            <a:endParaRPr lang="zh-CN" altLang="en-US" sz="3000" dirty="0"/>
          </a:p>
        </p:txBody>
      </p:sp>
      <p:grpSp>
        <p:nvGrpSpPr>
          <p:cNvPr id="17" name="Group 16">
            <a:extLst>
              <a:ext uri="{FF2B5EF4-FFF2-40B4-BE49-F238E27FC236}">
                <a16:creationId xmlns:a16="http://schemas.microsoft.com/office/drawing/2014/main" id="{A04CC2F2-306E-4B61-BE9D-23DCE1A9CD0A}"/>
              </a:ext>
            </a:extLst>
          </p:cNvPr>
          <p:cNvGrpSpPr/>
          <p:nvPr/>
        </p:nvGrpSpPr>
        <p:grpSpPr>
          <a:xfrm>
            <a:off x="9697163" y="4161153"/>
            <a:ext cx="1653726" cy="2027553"/>
            <a:chOff x="9752052" y="4161153"/>
            <a:chExt cx="1653726" cy="2027553"/>
          </a:xfrm>
        </p:grpSpPr>
        <p:sp>
          <p:nvSpPr>
            <p:cNvPr id="6" name="Oval 5">
              <a:extLst>
                <a:ext uri="{FF2B5EF4-FFF2-40B4-BE49-F238E27FC236}">
                  <a16:creationId xmlns:a16="http://schemas.microsoft.com/office/drawing/2014/main" id="{3AD3F4DD-59CE-44B1-9B61-5A386F0D0E82}"/>
                </a:ext>
              </a:extLst>
            </p:cNvPr>
            <p:cNvSpPr>
              <a:spLocks noChangeAspect="1"/>
            </p:cNvSpPr>
            <p:nvPr/>
          </p:nvSpPr>
          <p:spPr>
            <a:xfrm>
              <a:off x="9859599" y="4199049"/>
              <a:ext cx="1417053" cy="1416786"/>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79E2615-1A90-4267-B839-DB889BA5D809}"/>
                </a:ext>
              </a:extLst>
            </p:cNvPr>
            <p:cNvSpPr>
              <a:spLocks noChangeAspect="1"/>
            </p:cNvSpPr>
            <p:nvPr/>
          </p:nvSpPr>
          <p:spPr>
            <a:xfrm>
              <a:off x="9818460" y="4161153"/>
              <a:ext cx="1496518" cy="1496236"/>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2D5E2610-B0C2-4419-854A-091CB04E322C}"/>
                </a:ext>
              </a:extLst>
            </p:cNvPr>
            <p:cNvGrpSpPr/>
            <p:nvPr/>
          </p:nvGrpSpPr>
          <p:grpSpPr>
            <a:xfrm>
              <a:off x="9752052" y="4237077"/>
              <a:ext cx="1653726" cy="1951629"/>
              <a:chOff x="9001780" y="4401199"/>
              <a:chExt cx="1653726" cy="1951629"/>
            </a:xfrm>
          </p:grpSpPr>
          <p:sp>
            <p:nvSpPr>
              <p:cNvPr id="4" name="Oval 3">
                <a:extLst>
                  <a:ext uri="{FF2B5EF4-FFF2-40B4-BE49-F238E27FC236}">
                    <a16:creationId xmlns:a16="http://schemas.microsoft.com/office/drawing/2014/main" id="{B5D79D3C-6E12-4406-AB11-1BD50720DA43}"/>
                  </a:ext>
                </a:extLst>
              </p:cNvPr>
              <p:cNvSpPr>
                <a:spLocks noChangeAspect="1"/>
              </p:cNvSpPr>
              <p:nvPr/>
            </p:nvSpPr>
            <p:spPr>
              <a:xfrm>
                <a:off x="9187317" y="4439956"/>
                <a:ext cx="1256430" cy="1256194"/>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A621920-AE2F-4283-9FEC-7BF53D5499A8}"/>
                  </a:ext>
                </a:extLst>
              </p:cNvPr>
              <p:cNvSpPr>
                <a:spLocks noChangeAspect="1"/>
              </p:cNvSpPr>
              <p:nvPr/>
            </p:nvSpPr>
            <p:spPr>
              <a:xfrm>
                <a:off x="9149362" y="4401199"/>
                <a:ext cx="1336844" cy="1336591"/>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51109BB-8672-4726-B1F3-6FB559A60F08}"/>
                  </a:ext>
                </a:extLst>
              </p:cNvPr>
              <p:cNvSpPr>
                <a:spLocks noChangeAspect="1"/>
              </p:cNvSpPr>
              <p:nvPr/>
            </p:nvSpPr>
            <p:spPr>
              <a:xfrm>
                <a:off x="9285938" y="4532968"/>
                <a:ext cx="1065449" cy="1065448"/>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0441BFE-F6F4-404A-A59D-7268B6960616}"/>
                  </a:ext>
                </a:extLst>
              </p:cNvPr>
              <p:cNvSpPr>
                <a:spLocks noChangeAspect="1"/>
              </p:cNvSpPr>
              <p:nvPr/>
            </p:nvSpPr>
            <p:spPr>
              <a:xfrm>
                <a:off x="9247279" y="4498353"/>
                <a:ext cx="1140531" cy="1140317"/>
              </a:xfrm>
              <a:prstGeom prst="ellipse">
                <a:avLst/>
              </a:prstGeom>
              <a:noFill/>
              <a:ln w="152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DF0E38B-3206-4670-B002-96CC93285E4E}"/>
                  </a:ext>
                </a:extLst>
              </p:cNvPr>
              <p:cNvSpPr txBox="1"/>
              <p:nvPr/>
            </p:nvSpPr>
            <p:spPr>
              <a:xfrm>
                <a:off x="9995985" y="5951300"/>
                <a:ext cx="659521" cy="401528"/>
              </a:xfrm>
              <a:prstGeom prst="rect">
                <a:avLst/>
              </a:prstGeom>
              <a:noFill/>
            </p:spPr>
            <p:txBody>
              <a:bodyPr wrap="square" rtlCol="0">
                <a:spAutoFit/>
              </a:bodyPr>
              <a:lstStyle/>
              <a:p>
                <a:r>
                  <a:rPr lang="en-US" sz="2000" b="1" dirty="0">
                    <a:solidFill>
                      <a:schemeClr val="bg1"/>
                    </a:solidFill>
                  </a:rPr>
                  <a:t>CNO</a:t>
                </a:r>
              </a:p>
            </p:txBody>
          </p:sp>
          <p:cxnSp>
            <p:nvCxnSpPr>
              <p:cNvPr id="11" name="Straight Connector 10">
                <a:extLst>
                  <a:ext uri="{FF2B5EF4-FFF2-40B4-BE49-F238E27FC236}">
                    <a16:creationId xmlns:a16="http://schemas.microsoft.com/office/drawing/2014/main" id="{F4E81F02-C67F-4B07-A3D2-B1E10AB3CADF}"/>
                  </a:ext>
                </a:extLst>
              </p:cNvPr>
              <p:cNvCxnSpPr>
                <a:cxnSpLocks/>
              </p:cNvCxnSpPr>
              <p:nvPr/>
            </p:nvCxnSpPr>
            <p:spPr>
              <a:xfrm rot="19980000" flipV="1">
                <a:off x="10226118" y="5688091"/>
                <a:ext cx="0" cy="36000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5EB1E87-AA91-49FA-8B69-4B525F453DBB}"/>
                  </a:ext>
                </a:extLst>
              </p:cNvPr>
              <p:cNvSpPr txBox="1"/>
              <p:nvPr/>
            </p:nvSpPr>
            <p:spPr>
              <a:xfrm>
                <a:off x="9616405" y="4857354"/>
                <a:ext cx="424459" cy="400110"/>
              </a:xfrm>
              <a:prstGeom prst="rect">
                <a:avLst/>
              </a:prstGeom>
              <a:noFill/>
            </p:spPr>
            <p:txBody>
              <a:bodyPr wrap="square" rtlCol="0">
                <a:spAutoFit/>
              </a:bodyPr>
              <a:lstStyle/>
              <a:p>
                <a:r>
                  <a:rPr lang="en-US" sz="2000" b="1" dirty="0"/>
                  <a:t>Fe</a:t>
                </a:r>
              </a:p>
            </p:txBody>
          </p:sp>
          <p:sp>
            <p:nvSpPr>
              <p:cNvPr id="14" name="TextBox 13">
                <a:extLst>
                  <a:ext uri="{FF2B5EF4-FFF2-40B4-BE49-F238E27FC236}">
                    <a16:creationId xmlns:a16="http://schemas.microsoft.com/office/drawing/2014/main" id="{0B9D03CC-866C-4A7C-8FDF-D8D049F75D5C}"/>
                  </a:ext>
                </a:extLst>
              </p:cNvPr>
              <p:cNvSpPr txBox="1"/>
              <p:nvPr/>
            </p:nvSpPr>
            <p:spPr>
              <a:xfrm>
                <a:off x="9001780" y="5952009"/>
                <a:ext cx="461986" cy="400110"/>
              </a:xfrm>
              <a:prstGeom prst="rect">
                <a:avLst/>
              </a:prstGeom>
              <a:noFill/>
            </p:spPr>
            <p:txBody>
              <a:bodyPr wrap="none" rtlCol="0">
                <a:spAutoFit/>
              </a:bodyPr>
              <a:lstStyle/>
              <a:p>
                <a:r>
                  <a:rPr lang="en-US" altLang="zh-CN" sz="2000" b="1" dirty="0">
                    <a:solidFill>
                      <a:srgbClr val="FF0000"/>
                    </a:solidFill>
                  </a:rPr>
                  <a:t>Ag</a:t>
                </a:r>
                <a:endParaRPr lang="en-US" sz="2000" b="1" dirty="0">
                  <a:solidFill>
                    <a:srgbClr val="FF0000"/>
                  </a:solidFill>
                </a:endParaRPr>
              </a:p>
            </p:txBody>
          </p:sp>
          <p:cxnSp>
            <p:nvCxnSpPr>
              <p:cNvPr id="16" name="Straight Connector 15">
                <a:extLst>
                  <a:ext uri="{FF2B5EF4-FFF2-40B4-BE49-F238E27FC236}">
                    <a16:creationId xmlns:a16="http://schemas.microsoft.com/office/drawing/2014/main" id="{E12D364C-FB46-4428-8970-4D5EAC4459B3}"/>
                  </a:ext>
                </a:extLst>
              </p:cNvPr>
              <p:cNvCxnSpPr>
                <a:cxnSpLocks/>
              </p:cNvCxnSpPr>
              <p:nvPr/>
            </p:nvCxnSpPr>
            <p:spPr>
              <a:xfrm rot="1800000" flipV="1">
                <a:off x="9396469" y="5552299"/>
                <a:ext cx="0" cy="540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22" name="Group 21">
            <a:extLst>
              <a:ext uri="{FF2B5EF4-FFF2-40B4-BE49-F238E27FC236}">
                <a16:creationId xmlns:a16="http://schemas.microsoft.com/office/drawing/2014/main" id="{D998E577-8BFE-4204-A689-0E5BDE24AF3A}"/>
              </a:ext>
            </a:extLst>
          </p:cNvPr>
          <p:cNvGrpSpPr/>
          <p:nvPr/>
        </p:nvGrpSpPr>
        <p:grpSpPr>
          <a:xfrm>
            <a:off x="9943107" y="1686007"/>
            <a:ext cx="1215044" cy="523220"/>
            <a:chOff x="8547099" y="1719479"/>
            <a:chExt cx="2209465" cy="501542"/>
          </a:xfrm>
        </p:grpSpPr>
        <p:sp>
          <p:nvSpPr>
            <p:cNvPr id="18" name="Action Button: Go Forward or Next 17">
              <a:hlinkClick r:id="" action="ppaction://noaction" highlightClick="1"/>
              <a:extLst>
                <a:ext uri="{FF2B5EF4-FFF2-40B4-BE49-F238E27FC236}">
                  <a16:creationId xmlns:a16="http://schemas.microsoft.com/office/drawing/2014/main" id="{A53D66BE-A3DA-40B9-8981-754874BC413A}"/>
                </a:ext>
              </a:extLst>
            </p:cNvPr>
            <p:cNvSpPr/>
            <p:nvPr/>
          </p:nvSpPr>
          <p:spPr>
            <a:xfrm>
              <a:off x="8547099" y="1765300"/>
              <a:ext cx="2209465" cy="400110"/>
            </a:xfrm>
            <a:prstGeom prst="actionButtonForwardNext">
              <a:avLst/>
            </a:prstGeom>
            <a:solidFill>
              <a:schemeClr val="bg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Rectangle 19">
              <a:hlinkClick r:id="" action="ppaction://noaction"/>
              <a:extLst>
                <a:ext uri="{FF2B5EF4-FFF2-40B4-BE49-F238E27FC236}">
                  <a16:creationId xmlns:a16="http://schemas.microsoft.com/office/drawing/2014/main" id="{4368303B-71E0-4C55-A0BC-2C6C5B5C9D9B}"/>
                </a:ext>
              </a:extLst>
            </p:cNvPr>
            <p:cNvSpPr/>
            <p:nvPr/>
          </p:nvSpPr>
          <p:spPr>
            <a:xfrm>
              <a:off x="8560135" y="1719479"/>
              <a:ext cx="2196429" cy="501542"/>
            </a:xfrm>
            <a:prstGeom prst="rect">
              <a:avLst/>
            </a:prstGeom>
          </p:spPr>
          <p:txBody>
            <a:bodyPr wrap="square">
              <a:spAutoFit/>
            </a:bodyPr>
            <a:lstStyle/>
            <a:p>
              <a:pPr algn="ctr"/>
              <a:r>
                <a:rPr lang="en-US" altLang="zh-CN" sz="1400" b="1" dirty="0">
                  <a:solidFill>
                    <a:schemeClr val="bg1"/>
                  </a:solidFill>
                  <a:ea typeface="宋体" panose="02010600030101010101" pitchFamily="2" charset="-122"/>
                  <a:sym typeface="Symbol" panose="05050102010706020507" pitchFamily="18" charset="2"/>
                </a:rPr>
                <a:t>Synchrotron</a:t>
              </a:r>
            </a:p>
            <a:p>
              <a:pPr algn="ctr"/>
              <a:r>
                <a:rPr lang="en-US" altLang="zh-CN" sz="1400" b="1" dirty="0">
                  <a:solidFill>
                    <a:schemeClr val="bg1"/>
                  </a:solidFill>
                  <a:ea typeface="宋体" panose="02010600030101010101" pitchFamily="2" charset="-122"/>
                  <a:sym typeface="Symbol" panose="05050102010706020507" pitchFamily="18" charset="2"/>
                </a:rPr>
                <a:t>Results</a:t>
              </a:r>
              <a:endParaRPr lang="zh-CN" altLang="en-US" sz="1400" b="1" dirty="0">
                <a:solidFill>
                  <a:schemeClr val="bg1"/>
                </a:solidFill>
              </a:endParaRPr>
            </a:p>
          </p:txBody>
        </p:sp>
      </p:grpSp>
      <p:sp>
        <p:nvSpPr>
          <p:cNvPr id="23" name="Slide Number Placeholder 22">
            <a:extLst>
              <a:ext uri="{FF2B5EF4-FFF2-40B4-BE49-F238E27FC236}">
                <a16:creationId xmlns:a16="http://schemas.microsoft.com/office/drawing/2014/main" id="{AC33DA0F-F148-4F6F-8F16-9FEB6C0056EB}"/>
              </a:ext>
            </a:extLst>
          </p:cNvPr>
          <p:cNvSpPr>
            <a:spLocks noGrp="1"/>
          </p:cNvSpPr>
          <p:nvPr>
            <p:ph type="sldNum" sz="quarter" idx="12"/>
          </p:nvPr>
        </p:nvSpPr>
        <p:spPr/>
        <p:txBody>
          <a:bodyPr/>
          <a:lstStyle/>
          <a:p>
            <a:fld id="{170B1537-9E38-45AD-95F2-4B0D25C3F6DC}" type="slidenum">
              <a:rPr lang="zh-CN" altLang="en-US" smtClean="0"/>
              <a:t>17</a:t>
            </a:fld>
            <a:endParaRPr lang="zh-CN" altLang="en-US"/>
          </a:p>
        </p:txBody>
      </p:sp>
    </p:spTree>
    <p:extLst>
      <p:ext uri="{BB962C8B-B14F-4D97-AF65-F5344CB8AC3E}">
        <p14:creationId xmlns:p14="http://schemas.microsoft.com/office/powerpoint/2010/main" val="2449819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afterEffect">
                                  <p:stCondLst>
                                    <p:cond delay="0"/>
                                  </p:stCondLst>
                                  <p:childTnLst>
                                    <p:set>
                                      <p:cBhvr>
                                        <p:cTn id="6" dur="indefinite"/>
                                        <p:tgtEl>
                                          <p:spTgt spid="22"/>
                                        </p:tgtEl>
                                        <p:attrNameLst>
                                          <p:attrName>style.opacity</p:attrName>
                                        </p:attrNameLst>
                                      </p:cBhvr>
                                      <p:to>
                                        <p:strVal val="0.5"/>
                                      </p:to>
                                    </p:set>
                                    <p:animEffect filter="image" prLst="opacity: 0.5">
                                      <p:cBhvr rctx="IE">
                                        <p:cTn id="7" dur="indefinite"/>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5">
                                            <p:txEl>
                                              <p:pRg st="3" end="3"/>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5">
                                            <p:txEl>
                                              <p:pRg st="4" end="4"/>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5">
                                            <p:txEl>
                                              <p:pRg st="5" end="5"/>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5">
                                            <p:txEl>
                                              <p:pRg st="8" end="8"/>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5">
                                            <p:txEl>
                                              <p:pRg st="9" end="9"/>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5">
                                            <p:txEl>
                                              <p:pRg st="10" end="10"/>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E4100E14-56B5-42CA-B67E-11FE7A357620}"/>
              </a:ext>
            </a:extLst>
          </p:cNvPr>
          <p:cNvSpPr txBox="1">
            <a:spLocks/>
          </p:cNvSpPr>
          <p:nvPr/>
        </p:nvSpPr>
        <p:spPr>
          <a:xfrm>
            <a:off x="1943100" y="307071"/>
            <a:ext cx="8229600" cy="5987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altLang="zh-CN" sz="3600" b="1" dirty="0">
                <a:solidFill>
                  <a:srgbClr val="F9FFA2"/>
                </a:solidFill>
                <a:latin typeface="Calibri" panose="020F0502020204030204"/>
                <a:ea typeface="Helvetica Neue Thin" charset="0"/>
                <a:cs typeface="Helvetica Neue Thin" charset="0"/>
              </a:rPr>
              <a:t>Conclusions</a:t>
            </a:r>
            <a:endParaRPr lang="zh-CN" altLang="en-US" sz="3600" b="1" dirty="0">
              <a:solidFill>
                <a:srgbClr val="F9FFA2"/>
              </a:solidFill>
              <a:latin typeface="Calibri" panose="020F0502020204030204"/>
              <a:ea typeface="Helvetica Neue Thin" charset="0"/>
              <a:cs typeface="Helvetica Neue Thin" charset="0"/>
            </a:endParaRPr>
          </a:p>
        </p:txBody>
      </p:sp>
      <p:sp>
        <p:nvSpPr>
          <p:cNvPr id="31" name="TextBox 30">
            <a:extLst>
              <a:ext uri="{FF2B5EF4-FFF2-40B4-BE49-F238E27FC236}">
                <a16:creationId xmlns:a16="http://schemas.microsoft.com/office/drawing/2014/main" id="{C40B9ED0-5412-4BF0-900E-70E13D5B9DE3}"/>
              </a:ext>
            </a:extLst>
          </p:cNvPr>
          <p:cNvSpPr txBox="1"/>
          <p:nvPr/>
        </p:nvSpPr>
        <p:spPr>
          <a:xfrm>
            <a:off x="508000" y="1139954"/>
            <a:ext cx="11214100" cy="5262979"/>
          </a:xfrm>
          <a:prstGeom prst="rect">
            <a:avLst/>
          </a:prstGeom>
          <a:noFill/>
        </p:spPr>
        <p:txBody>
          <a:bodyPr wrap="square" rtlCol="0">
            <a:spAutoFit/>
          </a:bodyPr>
          <a:lstStyle/>
          <a:p>
            <a:pPr marL="457200" indent="-457200">
              <a:buAutoNum type="arabicParenR"/>
            </a:pPr>
            <a:r>
              <a:rPr lang="en-US" altLang="zh-CN" sz="2400" dirty="0">
                <a:solidFill>
                  <a:schemeClr val="bg1"/>
                </a:solidFill>
              </a:rPr>
              <a:t>Our </a:t>
            </a:r>
            <a:r>
              <a:rPr lang="en-US" altLang="zh-CN" sz="2400" dirty="0" err="1">
                <a:solidFill>
                  <a:schemeClr val="bg1"/>
                </a:solidFill>
              </a:rPr>
              <a:t>ingassing</a:t>
            </a:r>
            <a:r>
              <a:rPr lang="en-US" altLang="zh-CN" sz="2400" dirty="0">
                <a:solidFill>
                  <a:schemeClr val="bg1"/>
                </a:solidFill>
              </a:rPr>
              <a:t> model suggests a small but significant amount of nebular hydrogen contributed to formation of Earth’s water.</a:t>
            </a:r>
          </a:p>
          <a:p>
            <a:pPr marL="457200" indent="-457200">
              <a:buAutoNum type="arabicParenR"/>
            </a:pPr>
            <a:endParaRPr lang="en-US" altLang="zh-CN" sz="2400" dirty="0">
              <a:solidFill>
                <a:schemeClr val="bg1"/>
              </a:solidFill>
            </a:endParaRPr>
          </a:p>
          <a:p>
            <a:pPr marL="457200" indent="-457200">
              <a:buAutoNum type="arabicParenR"/>
            </a:pPr>
            <a:r>
              <a:rPr lang="en-US" altLang="zh-CN" sz="2400" dirty="0">
                <a:solidFill>
                  <a:schemeClr val="bg1"/>
                </a:solidFill>
              </a:rPr>
              <a:t>Experimental testing of this model requires direct measurements of hydrogen solubility and fractionation in iron at mantle conditions.</a:t>
            </a:r>
          </a:p>
          <a:p>
            <a:pPr marL="457200" indent="-457200">
              <a:buAutoNum type="arabicParenR"/>
            </a:pPr>
            <a:endParaRPr lang="en-US" altLang="zh-CN" sz="2400" dirty="0">
              <a:solidFill>
                <a:schemeClr val="bg1"/>
              </a:solidFill>
            </a:endParaRPr>
          </a:p>
          <a:p>
            <a:pPr marL="457200" indent="-457200">
              <a:buAutoNum type="arabicParenR"/>
            </a:pPr>
            <a:r>
              <a:rPr lang="en-US" altLang="zh-CN" sz="2400" dirty="0">
                <a:solidFill>
                  <a:schemeClr val="bg1"/>
                </a:solidFill>
              </a:rPr>
              <a:t>These previously impossible measurements become possible by using CNO cells that experienced irradiation-induced contraction.</a:t>
            </a:r>
          </a:p>
          <a:p>
            <a:pPr marL="457200" indent="-457200">
              <a:buAutoNum type="arabicParenR"/>
            </a:pPr>
            <a:endParaRPr lang="en-US" altLang="zh-CN" sz="2400" dirty="0">
              <a:solidFill>
                <a:schemeClr val="bg1"/>
              </a:solidFill>
            </a:endParaRPr>
          </a:p>
          <a:p>
            <a:pPr marL="457200" indent="-457200">
              <a:buAutoNum type="arabicParenR"/>
            </a:pPr>
            <a:r>
              <a:rPr lang="en-US" altLang="zh-CN" sz="2400" dirty="0">
                <a:solidFill>
                  <a:schemeClr val="bg1"/>
                </a:solidFill>
              </a:rPr>
              <a:t>Hydrogen molecules penetrate CNO walls and react with encapsulated iron to form hydrides, which are transferable for mass spectroscopy.</a:t>
            </a:r>
          </a:p>
          <a:p>
            <a:pPr marL="457200" indent="-457200">
              <a:buAutoNum type="arabicParenR"/>
            </a:pPr>
            <a:endParaRPr lang="en-US" altLang="zh-CN" sz="2400" dirty="0">
              <a:solidFill>
                <a:schemeClr val="bg1"/>
              </a:solidFill>
            </a:endParaRPr>
          </a:p>
          <a:p>
            <a:pPr marL="457200" indent="-457200">
              <a:buAutoNum type="arabicParenR"/>
            </a:pPr>
            <a:r>
              <a:rPr lang="en-US" altLang="zh-CN" sz="2400" dirty="0">
                <a:solidFill>
                  <a:schemeClr val="bg1"/>
                </a:solidFill>
              </a:rPr>
              <a:t>Carburization of iron competes with its hydrogenation, producing a need for an interlayer coating;  ongoing work involves using silver for the purpose.</a:t>
            </a:r>
          </a:p>
        </p:txBody>
      </p:sp>
      <p:sp>
        <p:nvSpPr>
          <p:cNvPr id="2" name="Slide Number Placeholder 1">
            <a:extLst>
              <a:ext uri="{FF2B5EF4-FFF2-40B4-BE49-F238E27FC236}">
                <a16:creationId xmlns:a16="http://schemas.microsoft.com/office/drawing/2014/main" id="{2D53DAFC-9CB1-4DFA-8355-E61DA60B925E}"/>
              </a:ext>
            </a:extLst>
          </p:cNvPr>
          <p:cNvSpPr>
            <a:spLocks noGrp="1"/>
          </p:cNvSpPr>
          <p:nvPr>
            <p:ph type="sldNum" sz="quarter" idx="12"/>
          </p:nvPr>
        </p:nvSpPr>
        <p:spPr/>
        <p:txBody>
          <a:bodyPr/>
          <a:lstStyle/>
          <a:p>
            <a:fld id="{170B1537-9E38-45AD-95F2-4B0D25C3F6DC}" type="slidenum">
              <a:rPr lang="zh-CN" altLang="en-US" smtClean="0"/>
              <a:t>18</a:t>
            </a:fld>
            <a:endParaRPr lang="zh-CN" altLang="en-US"/>
          </a:p>
        </p:txBody>
      </p:sp>
    </p:spTree>
    <p:extLst>
      <p:ext uri="{BB962C8B-B14F-4D97-AF65-F5344CB8AC3E}">
        <p14:creationId xmlns:p14="http://schemas.microsoft.com/office/powerpoint/2010/main" val="882930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E4100E14-56B5-42CA-B67E-11FE7A357620}"/>
              </a:ext>
            </a:extLst>
          </p:cNvPr>
          <p:cNvSpPr txBox="1">
            <a:spLocks/>
          </p:cNvSpPr>
          <p:nvPr/>
        </p:nvSpPr>
        <p:spPr>
          <a:xfrm>
            <a:off x="1968500" y="1659513"/>
            <a:ext cx="8229600" cy="24552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altLang="zh-CN" sz="6000" b="1" dirty="0">
                <a:solidFill>
                  <a:srgbClr val="F9FFA2"/>
                </a:solidFill>
                <a:latin typeface="Calibri" panose="020F0502020204030204"/>
                <a:ea typeface="Helvetica Neue Thin" charset="0"/>
                <a:cs typeface="Helvetica Neue Thin" charset="0"/>
              </a:rPr>
              <a:t>THE END</a:t>
            </a:r>
          </a:p>
          <a:p>
            <a:pPr algn="ctr">
              <a:defRPr/>
            </a:pPr>
            <a:endParaRPr lang="en-US" altLang="zh-CN" sz="3000" b="1" dirty="0">
              <a:solidFill>
                <a:srgbClr val="F9FFA2"/>
              </a:solidFill>
              <a:latin typeface="Calibri" panose="020F0502020204030204"/>
              <a:ea typeface="Helvetica Neue Thin" charset="0"/>
              <a:cs typeface="Helvetica Neue Thin" charset="0"/>
            </a:endParaRPr>
          </a:p>
          <a:p>
            <a:pPr algn="ctr">
              <a:defRPr/>
            </a:pPr>
            <a:endParaRPr lang="en-US" altLang="zh-CN" sz="3000" b="1" dirty="0">
              <a:solidFill>
                <a:srgbClr val="F9FFA2"/>
              </a:solidFill>
              <a:latin typeface="Calibri" panose="020F0502020204030204"/>
              <a:ea typeface="Helvetica Neue Thin" charset="0"/>
              <a:cs typeface="Helvetica Neue Thin" charset="0"/>
            </a:endParaRPr>
          </a:p>
          <a:p>
            <a:pPr algn="ctr">
              <a:defRPr/>
            </a:pPr>
            <a:r>
              <a:rPr lang="en-US" altLang="zh-CN" sz="3000" b="1" dirty="0">
                <a:solidFill>
                  <a:schemeClr val="bg1"/>
                </a:solidFill>
                <a:latin typeface="Calibri" panose="020F0502020204030204"/>
                <a:ea typeface="Helvetica Neue Thin" charset="0"/>
                <a:cs typeface="Helvetica Neue Thin" charset="0"/>
              </a:rPr>
              <a:t>Thanks to W. M. Keck Foundation</a:t>
            </a:r>
          </a:p>
        </p:txBody>
      </p:sp>
      <p:sp>
        <p:nvSpPr>
          <p:cNvPr id="2" name="Slide Number Placeholder 1">
            <a:extLst>
              <a:ext uri="{FF2B5EF4-FFF2-40B4-BE49-F238E27FC236}">
                <a16:creationId xmlns:a16="http://schemas.microsoft.com/office/drawing/2014/main" id="{A80FA846-CFBA-4F20-A4FC-B6DD33E92A12}"/>
              </a:ext>
            </a:extLst>
          </p:cNvPr>
          <p:cNvSpPr>
            <a:spLocks noGrp="1"/>
          </p:cNvSpPr>
          <p:nvPr>
            <p:ph type="sldNum" sz="quarter" idx="12"/>
          </p:nvPr>
        </p:nvSpPr>
        <p:spPr/>
        <p:txBody>
          <a:bodyPr/>
          <a:lstStyle/>
          <a:p>
            <a:fld id="{170B1537-9E38-45AD-95F2-4B0D25C3F6DC}" type="slidenum">
              <a:rPr lang="zh-CN" altLang="en-US" smtClean="0"/>
              <a:t>19</a:t>
            </a:fld>
            <a:endParaRPr lang="zh-CN" altLang="en-US"/>
          </a:p>
        </p:txBody>
      </p:sp>
    </p:spTree>
    <p:extLst>
      <p:ext uri="{BB962C8B-B14F-4D97-AF65-F5344CB8AC3E}">
        <p14:creationId xmlns:p14="http://schemas.microsoft.com/office/powerpoint/2010/main" val="42810082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8A9F7CB-2122-467C-A731-F375DCF3820D}"/>
              </a:ext>
            </a:extLst>
          </p:cNvPr>
          <p:cNvSpPr>
            <a:spLocks noGrp="1"/>
          </p:cNvSpPr>
          <p:nvPr>
            <p:ph type="title"/>
          </p:nvPr>
        </p:nvSpPr>
        <p:spPr>
          <a:xfrm>
            <a:off x="2509716" y="206960"/>
            <a:ext cx="7221683" cy="379989"/>
          </a:xfrm>
        </p:spPr>
        <p:txBody>
          <a:bodyPr>
            <a:noAutofit/>
          </a:bodyPr>
          <a:lstStyle/>
          <a:p>
            <a:pPr algn="ctr"/>
            <a:r>
              <a:rPr lang="en-US" altLang="zh-CN" sz="2800" b="1" dirty="0">
                <a:solidFill>
                  <a:srgbClr val="F9FFA2"/>
                </a:solidFill>
                <a:latin typeface="+mn-lt"/>
                <a:ea typeface="Helvetica Neue Thin" charset="0"/>
                <a:cs typeface="Helvetica Neue Thin" charset="0"/>
              </a:rPr>
              <a:t>Earth:  Ocean Planet with Hidden “Water”</a:t>
            </a:r>
            <a:endParaRPr lang="zh-CN" altLang="en-US" sz="2800" b="1" dirty="0">
              <a:solidFill>
                <a:srgbClr val="FF0000"/>
              </a:solidFill>
              <a:latin typeface="+mn-lt"/>
              <a:ea typeface="Helvetica Neue Thin" charset="0"/>
              <a:cs typeface="Helvetica Neue Thin" charset="0"/>
            </a:endParaRPr>
          </a:p>
        </p:txBody>
      </p:sp>
      <p:pic>
        <p:nvPicPr>
          <p:cNvPr id="62" name="Picture 6" descr="https://upload.wikimedia.org/wikipedia/commons/d/db/Nasa_blue_marble.jpg">
            <a:extLst>
              <a:ext uri="{FF2B5EF4-FFF2-40B4-BE49-F238E27FC236}">
                <a16:creationId xmlns:a16="http://schemas.microsoft.com/office/drawing/2014/main" id="{F3AD2EA5-60D1-484C-AB30-F1A3916B27D9}"/>
              </a:ext>
            </a:extLst>
          </p:cNvPr>
          <p:cNvPicPr>
            <a:picLocks noChangeAspect="1" noChangeArrowheads="1"/>
          </p:cNvPicPr>
          <p:nvPr/>
        </p:nvPicPr>
        <p:blipFill rotWithShape="1">
          <a:blip r:embed="rId3" cstate="print">
            <a:clrChange>
              <a:clrFrom>
                <a:srgbClr val="070707"/>
              </a:clrFrom>
              <a:clrTo>
                <a:srgbClr val="070707">
                  <a:alpha val="0"/>
                </a:srgbClr>
              </a:clrTo>
            </a:clrChange>
            <a:extLst>
              <a:ext uri="{28A0092B-C50C-407E-A947-70E740481C1C}">
                <a14:useLocalDpi xmlns:a14="http://schemas.microsoft.com/office/drawing/2010/main"/>
              </a:ext>
            </a:extLst>
          </a:blip>
          <a:srcRect l="2464" t="5039" r="3373"/>
          <a:stretch/>
        </p:blipFill>
        <p:spPr bwMode="auto">
          <a:xfrm>
            <a:off x="1456488" y="738577"/>
            <a:ext cx="4338986" cy="4357011"/>
          </a:xfrm>
          <a:prstGeom prst="rect">
            <a:avLst/>
          </a:prstGeom>
          <a:solidFill>
            <a:schemeClr val="tx1"/>
          </a:solidFill>
        </p:spPr>
      </p:pic>
      <p:pic>
        <p:nvPicPr>
          <p:cNvPr id="63" name="Picture 62" descr="A picture containing indoor, bottle, sitting, dark&#10;&#10;Description automatically generated">
            <a:extLst>
              <a:ext uri="{FF2B5EF4-FFF2-40B4-BE49-F238E27FC236}">
                <a16:creationId xmlns:a16="http://schemas.microsoft.com/office/drawing/2014/main" id="{FDB462EE-FD37-4438-BDAC-99E02324119F}"/>
              </a:ext>
            </a:extLst>
          </p:cNvPr>
          <p:cNvPicPr>
            <a:picLocks noChangeAspect="1"/>
          </p:cNvPicPr>
          <p:nvPr/>
        </p:nvPicPr>
        <p:blipFill rotWithShape="1">
          <a:blip r:embed="rId4">
            <a:extLst>
              <a:ext uri="{28A0092B-C50C-407E-A947-70E740481C1C}">
                <a14:useLocalDpi xmlns:a14="http://schemas.microsoft.com/office/drawing/2010/main" val="0"/>
              </a:ext>
            </a:extLst>
          </a:blip>
          <a:srcRect l="8738" t="4268" r="6197" b="4969"/>
          <a:stretch/>
        </p:blipFill>
        <p:spPr>
          <a:xfrm>
            <a:off x="6407378" y="703718"/>
            <a:ext cx="4387472" cy="4489180"/>
          </a:xfrm>
          <a:prstGeom prst="rect">
            <a:avLst/>
          </a:prstGeom>
        </p:spPr>
      </p:pic>
      <p:pic>
        <p:nvPicPr>
          <p:cNvPr id="65" name="Picture 8">
            <a:extLst>
              <a:ext uri="{FF2B5EF4-FFF2-40B4-BE49-F238E27FC236}">
                <a16:creationId xmlns:a16="http://schemas.microsoft.com/office/drawing/2014/main" id="{7A41F44F-049C-4B2F-B39E-475D71F6FB9B}"/>
              </a:ext>
            </a:extLst>
          </p:cNvPr>
          <p:cNvPicPr>
            <a:picLocks noChangeAspect="1" noChangeArrowheads="1"/>
          </p:cNvPicPr>
          <p:nvPr/>
        </p:nvPicPr>
        <p:blipFill>
          <a:blip r:embed="rId5" cstate="print">
            <a:alphaModFix/>
            <a:extLst>
              <a:ext uri="{BEBA8EAE-BF5A-486C-A8C5-ECC9F3942E4B}">
                <a14:imgProps xmlns:a14="http://schemas.microsoft.com/office/drawing/2010/main">
                  <a14:imgLayer r:embed="rId6">
                    <a14:imgEffect>
                      <a14:sharpenSoften amount="-50000"/>
                    </a14:imgEffect>
                    <a14:imgEffect>
                      <a14:colorTemperature colorTemp="5087"/>
                    </a14:imgEffect>
                    <a14:imgEffect>
                      <a14:brightnessContrast bright="20000" contrast="-40000"/>
                    </a14:imgEffect>
                  </a14:imgLayer>
                </a14:imgProps>
              </a:ext>
            </a:extLst>
          </a:blip>
          <a:srcRect/>
          <a:stretch>
            <a:fillRect/>
          </a:stretch>
        </p:blipFill>
        <p:spPr bwMode="auto">
          <a:xfrm>
            <a:off x="1626348" y="5522056"/>
            <a:ext cx="540068" cy="540068"/>
          </a:xfrm>
          <a:prstGeom prst="rect">
            <a:avLst/>
          </a:prstGeom>
          <a:noFill/>
          <a:ln w="9525">
            <a:noFill/>
            <a:miter lim="800000"/>
            <a:headEnd/>
            <a:tailEnd/>
          </a:ln>
        </p:spPr>
      </p:pic>
      <p:sp>
        <p:nvSpPr>
          <p:cNvPr id="66" name="TextBox 65">
            <a:extLst>
              <a:ext uri="{FF2B5EF4-FFF2-40B4-BE49-F238E27FC236}">
                <a16:creationId xmlns:a16="http://schemas.microsoft.com/office/drawing/2014/main" id="{B266DA4D-10CD-406C-B50D-1FBF90AFF328}"/>
              </a:ext>
            </a:extLst>
          </p:cNvPr>
          <p:cNvSpPr txBox="1"/>
          <p:nvPr/>
        </p:nvSpPr>
        <p:spPr>
          <a:xfrm>
            <a:off x="1573770" y="5226034"/>
            <a:ext cx="1481573" cy="338554"/>
          </a:xfrm>
          <a:prstGeom prst="rect">
            <a:avLst/>
          </a:prstGeom>
          <a:noFill/>
        </p:spPr>
        <p:txBody>
          <a:bodyPr wrap="square" rtlCol="0">
            <a:spAutoFit/>
          </a:bodyPr>
          <a:lstStyle/>
          <a:p>
            <a:r>
              <a:rPr lang="en-US" sz="1600" b="1" dirty="0">
                <a:solidFill>
                  <a:srgbClr val="F1ECC7"/>
                </a:solidFill>
              </a:rPr>
              <a:t>Surface (H</a:t>
            </a:r>
            <a:r>
              <a:rPr lang="en-US" sz="1600" b="1" baseline="-25000" dirty="0">
                <a:solidFill>
                  <a:srgbClr val="F1ECC7"/>
                </a:solidFill>
              </a:rPr>
              <a:t>2</a:t>
            </a:r>
            <a:r>
              <a:rPr lang="en-US" sz="1600" b="1" dirty="0">
                <a:solidFill>
                  <a:srgbClr val="F1ECC7"/>
                </a:solidFill>
              </a:rPr>
              <a:t>O)</a:t>
            </a:r>
          </a:p>
        </p:txBody>
      </p:sp>
      <p:sp>
        <p:nvSpPr>
          <p:cNvPr id="69" name="TextBox 68">
            <a:extLst>
              <a:ext uri="{FF2B5EF4-FFF2-40B4-BE49-F238E27FC236}">
                <a16:creationId xmlns:a16="http://schemas.microsoft.com/office/drawing/2014/main" id="{4C4C7C80-EC2C-4BD5-B88E-8089834EC078}"/>
              </a:ext>
            </a:extLst>
          </p:cNvPr>
          <p:cNvSpPr txBox="1"/>
          <p:nvPr/>
        </p:nvSpPr>
        <p:spPr>
          <a:xfrm>
            <a:off x="3433297" y="5228456"/>
            <a:ext cx="1411137" cy="338554"/>
          </a:xfrm>
          <a:prstGeom prst="rect">
            <a:avLst/>
          </a:prstGeom>
          <a:noFill/>
        </p:spPr>
        <p:txBody>
          <a:bodyPr wrap="square" rtlCol="0">
            <a:spAutoFit/>
          </a:bodyPr>
          <a:lstStyle/>
          <a:p>
            <a:r>
              <a:rPr lang="en-US" sz="1600" b="1" dirty="0">
                <a:solidFill>
                  <a:srgbClr val="F1ECC7"/>
                </a:solidFill>
              </a:rPr>
              <a:t>Mantle (OH)</a:t>
            </a:r>
          </a:p>
        </p:txBody>
      </p:sp>
      <p:pic>
        <p:nvPicPr>
          <p:cNvPr id="72" name="Picture 8">
            <a:extLst>
              <a:ext uri="{FF2B5EF4-FFF2-40B4-BE49-F238E27FC236}">
                <a16:creationId xmlns:a16="http://schemas.microsoft.com/office/drawing/2014/main" id="{FB89AD1A-419E-414F-885E-B9544F4341B0}"/>
              </a:ext>
            </a:extLst>
          </p:cNvPr>
          <p:cNvPicPr>
            <a:picLocks noChangeAspect="1" noChangeArrowheads="1"/>
          </p:cNvPicPr>
          <p:nvPr/>
        </p:nvPicPr>
        <p:blipFill>
          <a:blip r:embed="rId5" cstate="print">
            <a:alphaModFix/>
            <a:extLst>
              <a:ext uri="{BEBA8EAE-BF5A-486C-A8C5-ECC9F3942E4B}">
                <a14:imgProps xmlns:a14="http://schemas.microsoft.com/office/drawing/2010/main">
                  <a14:imgLayer r:embed="rId6">
                    <a14:imgEffect>
                      <a14:sharpenSoften amount="-50000"/>
                    </a14:imgEffect>
                    <a14:imgEffect>
                      <a14:colorTemperature colorTemp="5087"/>
                    </a14:imgEffect>
                    <a14:imgEffect>
                      <a14:brightnessContrast bright="20000" contrast="-40000"/>
                    </a14:imgEffect>
                  </a14:imgLayer>
                </a14:imgProps>
              </a:ext>
            </a:extLst>
          </a:blip>
          <a:srcRect/>
          <a:stretch>
            <a:fillRect/>
          </a:stretch>
        </p:blipFill>
        <p:spPr bwMode="auto">
          <a:xfrm>
            <a:off x="3475922" y="5517674"/>
            <a:ext cx="540068" cy="540068"/>
          </a:xfrm>
          <a:prstGeom prst="rect">
            <a:avLst/>
          </a:prstGeom>
          <a:noFill/>
          <a:ln w="9525">
            <a:noFill/>
            <a:miter lim="800000"/>
            <a:headEnd/>
            <a:tailEnd/>
          </a:ln>
        </p:spPr>
      </p:pic>
      <p:pic>
        <p:nvPicPr>
          <p:cNvPr id="73" name="Picture 8">
            <a:extLst>
              <a:ext uri="{FF2B5EF4-FFF2-40B4-BE49-F238E27FC236}">
                <a16:creationId xmlns:a16="http://schemas.microsoft.com/office/drawing/2014/main" id="{440E34B4-5065-4C24-833A-5F385DAE9EA9}"/>
              </a:ext>
            </a:extLst>
          </p:cNvPr>
          <p:cNvPicPr>
            <a:picLocks noChangeAspect="1" noChangeArrowheads="1"/>
          </p:cNvPicPr>
          <p:nvPr/>
        </p:nvPicPr>
        <p:blipFill>
          <a:blip r:embed="rId5" cstate="print">
            <a:alphaModFix/>
            <a:extLst>
              <a:ext uri="{BEBA8EAE-BF5A-486C-A8C5-ECC9F3942E4B}">
                <a14:imgProps xmlns:a14="http://schemas.microsoft.com/office/drawing/2010/main">
                  <a14:imgLayer r:embed="rId6">
                    <a14:imgEffect>
                      <a14:sharpenSoften amount="-50000"/>
                    </a14:imgEffect>
                    <a14:imgEffect>
                      <a14:colorTemperature colorTemp="5087"/>
                    </a14:imgEffect>
                    <a14:imgEffect>
                      <a14:brightnessContrast bright="20000" contrast="-40000"/>
                    </a14:imgEffect>
                  </a14:imgLayer>
                </a14:imgProps>
              </a:ext>
            </a:extLst>
          </a:blip>
          <a:srcRect/>
          <a:stretch>
            <a:fillRect/>
          </a:stretch>
        </p:blipFill>
        <p:spPr bwMode="auto">
          <a:xfrm>
            <a:off x="3983510" y="5522056"/>
            <a:ext cx="540068" cy="540068"/>
          </a:xfrm>
          <a:prstGeom prst="rect">
            <a:avLst/>
          </a:prstGeom>
          <a:noFill/>
          <a:ln w="9525">
            <a:noFill/>
            <a:miter lim="800000"/>
            <a:headEnd/>
            <a:tailEnd/>
          </a:ln>
        </p:spPr>
      </p:pic>
      <p:sp>
        <p:nvSpPr>
          <p:cNvPr id="83" name="TextBox 82">
            <a:extLst>
              <a:ext uri="{FF2B5EF4-FFF2-40B4-BE49-F238E27FC236}">
                <a16:creationId xmlns:a16="http://schemas.microsoft.com/office/drawing/2014/main" id="{DCB14026-C4A0-4F99-9C19-2A57CACE3881}"/>
              </a:ext>
            </a:extLst>
          </p:cNvPr>
          <p:cNvSpPr txBox="1"/>
          <p:nvPr/>
        </p:nvSpPr>
        <p:spPr>
          <a:xfrm>
            <a:off x="5598881" y="5226034"/>
            <a:ext cx="1411137" cy="338554"/>
          </a:xfrm>
          <a:prstGeom prst="rect">
            <a:avLst/>
          </a:prstGeom>
          <a:noFill/>
        </p:spPr>
        <p:txBody>
          <a:bodyPr wrap="square" rtlCol="0">
            <a:spAutoFit/>
          </a:bodyPr>
          <a:lstStyle/>
          <a:p>
            <a:r>
              <a:rPr lang="en-US" sz="1600" b="1" dirty="0">
                <a:solidFill>
                  <a:srgbClr val="F1ECC7"/>
                </a:solidFill>
              </a:rPr>
              <a:t>Core (</a:t>
            </a:r>
            <a:r>
              <a:rPr lang="en-US" sz="1600" b="1" dirty="0" err="1">
                <a:solidFill>
                  <a:srgbClr val="F1ECC7"/>
                </a:solidFill>
              </a:rPr>
              <a:t>FeH</a:t>
            </a:r>
            <a:r>
              <a:rPr lang="en-US" sz="1600" b="1" baseline="-25000" dirty="0" err="1">
                <a:solidFill>
                  <a:srgbClr val="F1ECC7"/>
                </a:solidFill>
              </a:rPr>
              <a:t>x</a:t>
            </a:r>
            <a:r>
              <a:rPr lang="en-US" sz="1600" b="1" dirty="0">
                <a:solidFill>
                  <a:srgbClr val="F1ECC7"/>
                </a:solidFill>
              </a:rPr>
              <a:t>)</a:t>
            </a:r>
          </a:p>
        </p:txBody>
      </p:sp>
      <p:pic>
        <p:nvPicPr>
          <p:cNvPr id="84" name="Picture 8">
            <a:extLst>
              <a:ext uri="{FF2B5EF4-FFF2-40B4-BE49-F238E27FC236}">
                <a16:creationId xmlns:a16="http://schemas.microsoft.com/office/drawing/2014/main" id="{FE6441A6-4613-4150-9813-074B40940FC0}"/>
              </a:ext>
            </a:extLst>
          </p:cNvPr>
          <p:cNvPicPr>
            <a:picLocks noChangeAspect="1" noChangeArrowheads="1"/>
          </p:cNvPicPr>
          <p:nvPr/>
        </p:nvPicPr>
        <p:blipFill>
          <a:blip r:embed="rId5" cstate="print">
            <a:alphaModFix amt="50000"/>
            <a:extLst>
              <a:ext uri="{BEBA8EAE-BF5A-486C-A8C5-ECC9F3942E4B}">
                <a14:imgProps xmlns:a14="http://schemas.microsoft.com/office/drawing/2010/main">
                  <a14:imgLayer r:embed="rId6">
                    <a14:imgEffect>
                      <a14:sharpenSoften amount="-50000"/>
                    </a14:imgEffect>
                    <a14:imgEffect>
                      <a14:colorTemperature colorTemp="5087"/>
                    </a14:imgEffect>
                    <a14:imgEffect>
                      <a14:brightnessContrast bright="20000" contrast="-40000"/>
                    </a14:imgEffect>
                  </a14:imgLayer>
                </a14:imgProps>
              </a:ext>
            </a:extLst>
          </a:blip>
          <a:srcRect/>
          <a:stretch>
            <a:fillRect/>
          </a:stretch>
        </p:blipFill>
        <p:spPr bwMode="auto">
          <a:xfrm>
            <a:off x="5652636" y="5525885"/>
            <a:ext cx="540068" cy="540068"/>
          </a:xfrm>
          <a:prstGeom prst="rect">
            <a:avLst/>
          </a:prstGeom>
          <a:noFill/>
          <a:ln w="9525">
            <a:noFill/>
            <a:miter lim="800000"/>
            <a:headEnd/>
            <a:tailEnd/>
          </a:ln>
        </p:spPr>
      </p:pic>
      <p:pic>
        <p:nvPicPr>
          <p:cNvPr id="85" name="Picture 8">
            <a:extLst>
              <a:ext uri="{FF2B5EF4-FFF2-40B4-BE49-F238E27FC236}">
                <a16:creationId xmlns:a16="http://schemas.microsoft.com/office/drawing/2014/main" id="{9C117B8C-85CF-4219-BB99-88A55FA50D43}"/>
              </a:ext>
            </a:extLst>
          </p:cNvPr>
          <p:cNvPicPr>
            <a:picLocks noChangeAspect="1" noChangeArrowheads="1"/>
          </p:cNvPicPr>
          <p:nvPr/>
        </p:nvPicPr>
        <p:blipFill>
          <a:blip r:embed="rId5" cstate="print">
            <a:alphaModFix amt="50000"/>
            <a:extLst>
              <a:ext uri="{BEBA8EAE-BF5A-486C-A8C5-ECC9F3942E4B}">
                <a14:imgProps xmlns:a14="http://schemas.microsoft.com/office/drawing/2010/main">
                  <a14:imgLayer r:embed="rId6">
                    <a14:imgEffect>
                      <a14:sharpenSoften amount="-50000"/>
                    </a14:imgEffect>
                    <a14:imgEffect>
                      <a14:colorTemperature colorTemp="5087"/>
                    </a14:imgEffect>
                    <a14:imgEffect>
                      <a14:brightnessContrast bright="20000" contrast="-40000"/>
                    </a14:imgEffect>
                  </a14:imgLayer>
                </a14:imgProps>
              </a:ext>
            </a:extLst>
          </a:blip>
          <a:srcRect/>
          <a:stretch>
            <a:fillRect/>
          </a:stretch>
        </p:blipFill>
        <p:spPr bwMode="auto">
          <a:xfrm>
            <a:off x="6150893" y="5530267"/>
            <a:ext cx="540068" cy="540068"/>
          </a:xfrm>
          <a:prstGeom prst="rect">
            <a:avLst/>
          </a:prstGeom>
          <a:noFill/>
          <a:ln w="9525">
            <a:noFill/>
            <a:miter lim="800000"/>
            <a:headEnd/>
            <a:tailEnd/>
          </a:ln>
        </p:spPr>
      </p:pic>
      <p:pic>
        <p:nvPicPr>
          <p:cNvPr id="86" name="Picture 8">
            <a:extLst>
              <a:ext uri="{FF2B5EF4-FFF2-40B4-BE49-F238E27FC236}">
                <a16:creationId xmlns:a16="http://schemas.microsoft.com/office/drawing/2014/main" id="{EB447FC1-35EC-4A71-98B5-6EFDFEA02B9A}"/>
              </a:ext>
            </a:extLst>
          </p:cNvPr>
          <p:cNvPicPr>
            <a:picLocks noChangeAspect="1" noChangeArrowheads="1"/>
          </p:cNvPicPr>
          <p:nvPr/>
        </p:nvPicPr>
        <p:blipFill>
          <a:blip r:embed="rId5" cstate="print">
            <a:alphaModFix amt="50000"/>
            <a:extLst>
              <a:ext uri="{BEBA8EAE-BF5A-486C-A8C5-ECC9F3942E4B}">
                <a14:imgProps xmlns:a14="http://schemas.microsoft.com/office/drawing/2010/main">
                  <a14:imgLayer r:embed="rId6">
                    <a14:imgEffect>
                      <a14:sharpenSoften amount="-50000"/>
                    </a14:imgEffect>
                    <a14:imgEffect>
                      <a14:colorTemperature colorTemp="5087"/>
                    </a14:imgEffect>
                    <a14:imgEffect>
                      <a14:brightnessContrast bright="20000" contrast="-40000"/>
                    </a14:imgEffect>
                  </a14:imgLayer>
                </a14:imgProps>
              </a:ext>
            </a:extLst>
          </a:blip>
          <a:srcRect/>
          <a:stretch>
            <a:fillRect/>
          </a:stretch>
        </p:blipFill>
        <p:spPr bwMode="auto">
          <a:xfrm>
            <a:off x="6651068" y="5532689"/>
            <a:ext cx="540068" cy="540068"/>
          </a:xfrm>
          <a:prstGeom prst="rect">
            <a:avLst/>
          </a:prstGeom>
          <a:noFill/>
          <a:ln w="9525">
            <a:noFill/>
            <a:miter lim="800000"/>
            <a:headEnd/>
            <a:tailEnd/>
          </a:ln>
        </p:spPr>
      </p:pic>
      <p:pic>
        <p:nvPicPr>
          <p:cNvPr id="87" name="Picture 8">
            <a:extLst>
              <a:ext uri="{FF2B5EF4-FFF2-40B4-BE49-F238E27FC236}">
                <a16:creationId xmlns:a16="http://schemas.microsoft.com/office/drawing/2014/main" id="{DBF7000C-8B6D-4D5F-BBFC-F7FE7D23CB32}"/>
              </a:ext>
            </a:extLst>
          </p:cNvPr>
          <p:cNvPicPr>
            <a:picLocks noChangeAspect="1" noChangeArrowheads="1"/>
          </p:cNvPicPr>
          <p:nvPr/>
        </p:nvPicPr>
        <p:blipFill>
          <a:blip r:embed="rId5" cstate="print">
            <a:alphaModFix amt="50000"/>
            <a:extLst>
              <a:ext uri="{BEBA8EAE-BF5A-486C-A8C5-ECC9F3942E4B}">
                <a14:imgProps xmlns:a14="http://schemas.microsoft.com/office/drawing/2010/main">
                  <a14:imgLayer r:embed="rId6">
                    <a14:imgEffect>
                      <a14:sharpenSoften amount="-50000"/>
                    </a14:imgEffect>
                    <a14:imgEffect>
                      <a14:colorTemperature colorTemp="5087"/>
                    </a14:imgEffect>
                    <a14:imgEffect>
                      <a14:brightnessContrast bright="20000" contrast="-40000"/>
                    </a14:imgEffect>
                  </a14:imgLayer>
                </a14:imgProps>
              </a:ext>
            </a:extLst>
          </a:blip>
          <a:srcRect/>
          <a:stretch>
            <a:fillRect/>
          </a:stretch>
        </p:blipFill>
        <p:spPr bwMode="auto">
          <a:xfrm>
            <a:off x="7159341" y="5531492"/>
            <a:ext cx="540068" cy="540068"/>
          </a:xfrm>
          <a:prstGeom prst="rect">
            <a:avLst/>
          </a:prstGeom>
          <a:noFill/>
          <a:ln w="9525">
            <a:noFill/>
            <a:miter lim="800000"/>
            <a:headEnd/>
            <a:tailEnd/>
          </a:ln>
        </p:spPr>
      </p:pic>
      <p:pic>
        <p:nvPicPr>
          <p:cNvPr id="88" name="Picture 8">
            <a:extLst>
              <a:ext uri="{FF2B5EF4-FFF2-40B4-BE49-F238E27FC236}">
                <a16:creationId xmlns:a16="http://schemas.microsoft.com/office/drawing/2014/main" id="{AB95E482-2844-49D3-84EC-C65A66325D9B}"/>
              </a:ext>
            </a:extLst>
          </p:cNvPr>
          <p:cNvPicPr>
            <a:picLocks noChangeAspect="1" noChangeArrowheads="1"/>
          </p:cNvPicPr>
          <p:nvPr/>
        </p:nvPicPr>
        <p:blipFill>
          <a:blip r:embed="rId5" cstate="print">
            <a:alphaModFix amt="50000"/>
            <a:extLst>
              <a:ext uri="{BEBA8EAE-BF5A-486C-A8C5-ECC9F3942E4B}">
                <a14:imgProps xmlns:a14="http://schemas.microsoft.com/office/drawing/2010/main">
                  <a14:imgLayer r:embed="rId6">
                    <a14:imgEffect>
                      <a14:sharpenSoften amount="-50000"/>
                    </a14:imgEffect>
                    <a14:imgEffect>
                      <a14:colorTemperature colorTemp="5087"/>
                    </a14:imgEffect>
                    <a14:imgEffect>
                      <a14:brightnessContrast bright="20000" contrast="-40000"/>
                    </a14:imgEffect>
                  </a14:imgLayer>
                </a14:imgProps>
              </a:ext>
            </a:extLst>
          </a:blip>
          <a:srcRect/>
          <a:stretch>
            <a:fillRect/>
          </a:stretch>
        </p:blipFill>
        <p:spPr bwMode="auto">
          <a:xfrm>
            <a:off x="7666929" y="5525241"/>
            <a:ext cx="540068" cy="540068"/>
          </a:xfrm>
          <a:prstGeom prst="rect">
            <a:avLst/>
          </a:prstGeom>
          <a:noFill/>
          <a:ln w="9525">
            <a:noFill/>
            <a:miter lim="800000"/>
            <a:headEnd/>
            <a:tailEnd/>
          </a:ln>
        </p:spPr>
      </p:pic>
      <p:pic>
        <p:nvPicPr>
          <p:cNvPr id="89" name="Picture 8">
            <a:extLst>
              <a:ext uri="{FF2B5EF4-FFF2-40B4-BE49-F238E27FC236}">
                <a16:creationId xmlns:a16="http://schemas.microsoft.com/office/drawing/2014/main" id="{28C55935-74D9-4756-AB4F-56E7665032FE}"/>
              </a:ext>
            </a:extLst>
          </p:cNvPr>
          <p:cNvPicPr>
            <a:picLocks noChangeAspect="1" noChangeArrowheads="1"/>
          </p:cNvPicPr>
          <p:nvPr/>
        </p:nvPicPr>
        <p:blipFill>
          <a:blip r:embed="rId5" cstate="print">
            <a:alphaModFix amt="50000"/>
            <a:extLst>
              <a:ext uri="{BEBA8EAE-BF5A-486C-A8C5-ECC9F3942E4B}">
                <a14:imgProps xmlns:a14="http://schemas.microsoft.com/office/drawing/2010/main">
                  <a14:imgLayer r:embed="rId6">
                    <a14:imgEffect>
                      <a14:sharpenSoften amount="-50000"/>
                    </a14:imgEffect>
                    <a14:imgEffect>
                      <a14:colorTemperature colorTemp="5087"/>
                    </a14:imgEffect>
                    <a14:imgEffect>
                      <a14:brightnessContrast bright="20000" contrast="-40000"/>
                    </a14:imgEffect>
                  </a14:imgLayer>
                </a14:imgProps>
              </a:ext>
            </a:extLst>
          </a:blip>
          <a:srcRect/>
          <a:stretch>
            <a:fillRect/>
          </a:stretch>
        </p:blipFill>
        <p:spPr bwMode="auto">
          <a:xfrm>
            <a:off x="8167104" y="5517030"/>
            <a:ext cx="540068" cy="540068"/>
          </a:xfrm>
          <a:prstGeom prst="rect">
            <a:avLst/>
          </a:prstGeom>
          <a:noFill/>
          <a:ln w="9525">
            <a:noFill/>
            <a:miter lim="800000"/>
            <a:headEnd/>
            <a:tailEnd/>
          </a:ln>
        </p:spPr>
      </p:pic>
      <p:pic>
        <p:nvPicPr>
          <p:cNvPr id="91" name="Picture 8">
            <a:extLst>
              <a:ext uri="{FF2B5EF4-FFF2-40B4-BE49-F238E27FC236}">
                <a16:creationId xmlns:a16="http://schemas.microsoft.com/office/drawing/2014/main" id="{56D2DD3E-A4A6-4EC7-A7C0-974E3002CF25}"/>
              </a:ext>
            </a:extLst>
          </p:cNvPr>
          <p:cNvPicPr>
            <a:picLocks noChangeAspect="1" noChangeArrowheads="1"/>
          </p:cNvPicPr>
          <p:nvPr/>
        </p:nvPicPr>
        <p:blipFill>
          <a:blip r:embed="rId5" cstate="print">
            <a:alphaModFix amt="50000"/>
            <a:extLst>
              <a:ext uri="{BEBA8EAE-BF5A-486C-A8C5-ECC9F3942E4B}">
                <a14:imgProps xmlns:a14="http://schemas.microsoft.com/office/drawing/2010/main">
                  <a14:imgLayer r:embed="rId6">
                    <a14:imgEffect>
                      <a14:sharpenSoften amount="-50000"/>
                    </a14:imgEffect>
                    <a14:imgEffect>
                      <a14:colorTemperature colorTemp="5087"/>
                    </a14:imgEffect>
                    <a14:imgEffect>
                      <a14:brightnessContrast bright="20000" contrast="-40000"/>
                    </a14:imgEffect>
                  </a14:imgLayer>
                </a14:imgProps>
              </a:ext>
            </a:extLst>
          </a:blip>
          <a:srcRect/>
          <a:stretch>
            <a:fillRect/>
          </a:stretch>
        </p:blipFill>
        <p:spPr bwMode="auto">
          <a:xfrm>
            <a:off x="8674023" y="5526466"/>
            <a:ext cx="540068" cy="540068"/>
          </a:xfrm>
          <a:prstGeom prst="rect">
            <a:avLst/>
          </a:prstGeom>
          <a:noFill/>
          <a:ln w="9525">
            <a:noFill/>
            <a:miter lim="800000"/>
            <a:headEnd/>
            <a:tailEnd/>
          </a:ln>
        </p:spPr>
      </p:pic>
      <p:pic>
        <p:nvPicPr>
          <p:cNvPr id="92" name="Picture 8">
            <a:extLst>
              <a:ext uri="{FF2B5EF4-FFF2-40B4-BE49-F238E27FC236}">
                <a16:creationId xmlns:a16="http://schemas.microsoft.com/office/drawing/2014/main" id="{D0AAA405-3446-44D9-A7EE-32EE11A3549D}"/>
              </a:ext>
            </a:extLst>
          </p:cNvPr>
          <p:cNvPicPr>
            <a:picLocks noChangeAspect="1" noChangeArrowheads="1"/>
          </p:cNvPicPr>
          <p:nvPr/>
        </p:nvPicPr>
        <p:blipFill>
          <a:blip r:embed="rId5" cstate="print">
            <a:alphaModFix amt="50000"/>
            <a:extLst>
              <a:ext uri="{BEBA8EAE-BF5A-486C-A8C5-ECC9F3942E4B}">
                <a14:imgProps xmlns:a14="http://schemas.microsoft.com/office/drawing/2010/main">
                  <a14:imgLayer r:embed="rId6">
                    <a14:imgEffect>
                      <a14:sharpenSoften amount="-50000"/>
                    </a14:imgEffect>
                    <a14:imgEffect>
                      <a14:colorTemperature colorTemp="5087"/>
                    </a14:imgEffect>
                    <a14:imgEffect>
                      <a14:brightnessContrast bright="20000" contrast="-40000"/>
                    </a14:imgEffect>
                  </a14:imgLayer>
                </a14:imgProps>
              </a:ext>
            </a:extLst>
          </a:blip>
          <a:srcRect/>
          <a:stretch>
            <a:fillRect/>
          </a:stretch>
        </p:blipFill>
        <p:spPr bwMode="auto">
          <a:xfrm>
            <a:off x="9172280" y="5530848"/>
            <a:ext cx="540068" cy="540068"/>
          </a:xfrm>
          <a:prstGeom prst="rect">
            <a:avLst/>
          </a:prstGeom>
          <a:noFill/>
          <a:ln w="9525">
            <a:noFill/>
            <a:miter lim="800000"/>
            <a:headEnd/>
            <a:tailEnd/>
          </a:ln>
        </p:spPr>
      </p:pic>
      <p:pic>
        <p:nvPicPr>
          <p:cNvPr id="93" name="Picture 8">
            <a:extLst>
              <a:ext uri="{FF2B5EF4-FFF2-40B4-BE49-F238E27FC236}">
                <a16:creationId xmlns:a16="http://schemas.microsoft.com/office/drawing/2014/main" id="{A90E2F15-2531-49B7-8A30-3089462E9111}"/>
              </a:ext>
            </a:extLst>
          </p:cNvPr>
          <p:cNvPicPr>
            <a:picLocks noChangeAspect="1" noChangeArrowheads="1"/>
          </p:cNvPicPr>
          <p:nvPr/>
        </p:nvPicPr>
        <p:blipFill>
          <a:blip r:embed="rId5" cstate="print">
            <a:alphaModFix amt="50000"/>
            <a:extLst>
              <a:ext uri="{BEBA8EAE-BF5A-486C-A8C5-ECC9F3942E4B}">
                <a14:imgProps xmlns:a14="http://schemas.microsoft.com/office/drawing/2010/main">
                  <a14:imgLayer r:embed="rId6">
                    <a14:imgEffect>
                      <a14:sharpenSoften amount="-50000"/>
                    </a14:imgEffect>
                    <a14:imgEffect>
                      <a14:colorTemperature colorTemp="5087"/>
                    </a14:imgEffect>
                    <a14:imgEffect>
                      <a14:brightnessContrast bright="20000" contrast="-40000"/>
                    </a14:imgEffect>
                  </a14:imgLayer>
                </a14:imgProps>
              </a:ext>
            </a:extLst>
          </a:blip>
          <a:srcRect/>
          <a:stretch>
            <a:fillRect/>
          </a:stretch>
        </p:blipFill>
        <p:spPr bwMode="auto">
          <a:xfrm>
            <a:off x="9672455" y="5533270"/>
            <a:ext cx="540068" cy="540068"/>
          </a:xfrm>
          <a:prstGeom prst="rect">
            <a:avLst/>
          </a:prstGeom>
          <a:noFill/>
          <a:ln w="9525">
            <a:noFill/>
            <a:miter lim="800000"/>
            <a:headEnd/>
            <a:tailEnd/>
          </a:ln>
        </p:spPr>
      </p:pic>
      <p:pic>
        <p:nvPicPr>
          <p:cNvPr id="94" name="Picture 8">
            <a:extLst>
              <a:ext uri="{FF2B5EF4-FFF2-40B4-BE49-F238E27FC236}">
                <a16:creationId xmlns:a16="http://schemas.microsoft.com/office/drawing/2014/main" id="{9D117C45-9C9D-4EA6-AF55-D7CBD5BD028A}"/>
              </a:ext>
            </a:extLst>
          </p:cNvPr>
          <p:cNvPicPr>
            <a:picLocks noChangeAspect="1" noChangeArrowheads="1"/>
          </p:cNvPicPr>
          <p:nvPr/>
        </p:nvPicPr>
        <p:blipFill>
          <a:blip r:embed="rId5" cstate="print">
            <a:alphaModFix amt="50000"/>
            <a:extLst>
              <a:ext uri="{BEBA8EAE-BF5A-486C-A8C5-ECC9F3942E4B}">
                <a14:imgProps xmlns:a14="http://schemas.microsoft.com/office/drawing/2010/main">
                  <a14:imgLayer r:embed="rId6">
                    <a14:imgEffect>
                      <a14:sharpenSoften amount="-50000"/>
                    </a14:imgEffect>
                    <a14:imgEffect>
                      <a14:colorTemperature colorTemp="5087"/>
                    </a14:imgEffect>
                    <a14:imgEffect>
                      <a14:brightnessContrast bright="20000" contrast="-40000"/>
                    </a14:imgEffect>
                  </a14:imgLayer>
                </a14:imgProps>
              </a:ext>
            </a:extLst>
          </a:blip>
          <a:srcRect/>
          <a:stretch>
            <a:fillRect/>
          </a:stretch>
        </p:blipFill>
        <p:spPr bwMode="auto">
          <a:xfrm>
            <a:off x="10170631" y="5523939"/>
            <a:ext cx="540068" cy="540068"/>
          </a:xfrm>
          <a:prstGeom prst="rect">
            <a:avLst/>
          </a:prstGeom>
          <a:noFill/>
          <a:ln w="9525">
            <a:noFill/>
            <a:miter lim="800000"/>
            <a:headEnd/>
            <a:tailEnd/>
          </a:ln>
        </p:spPr>
      </p:pic>
      <p:sp>
        <p:nvSpPr>
          <p:cNvPr id="13" name="Rectangle 12">
            <a:extLst>
              <a:ext uri="{FF2B5EF4-FFF2-40B4-BE49-F238E27FC236}">
                <a16:creationId xmlns:a16="http://schemas.microsoft.com/office/drawing/2014/main" id="{0DC17509-BD21-4B68-A375-A285E11B0AB9}"/>
              </a:ext>
            </a:extLst>
          </p:cNvPr>
          <p:cNvSpPr/>
          <p:nvPr/>
        </p:nvSpPr>
        <p:spPr>
          <a:xfrm>
            <a:off x="1528051" y="6232951"/>
            <a:ext cx="9341300" cy="423193"/>
          </a:xfrm>
          <a:prstGeom prst="rect">
            <a:avLst/>
          </a:prstGeom>
        </p:spPr>
        <p:txBody>
          <a:bodyPr wrap="square">
            <a:spAutoFit/>
          </a:bodyPr>
          <a:lstStyle/>
          <a:p>
            <a:r>
              <a:rPr lang="en-US" altLang="zh-CN" sz="2150" b="1" dirty="0">
                <a:solidFill>
                  <a:srgbClr val="F84108"/>
                </a:solidFill>
              </a:rPr>
              <a:t>Understanding the o</a:t>
            </a:r>
            <a:r>
              <a:rPr lang="zh-CN" altLang="en-US" sz="2150" b="1" dirty="0">
                <a:solidFill>
                  <a:srgbClr val="F84108"/>
                </a:solidFill>
              </a:rPr>
              <a:t>rigin of water requires understanding </a:t>
            </a:r>
            <a:r>
              <a:rPr lang="en-US" altLang="zh-CN" sz="2150" b="1" dirty="0">
                <a:solidFill>
                  <a:srgbClr val="F84108"/>
                </a:solidFill>
              </a:rPr>
              <a:t>the </a:t>
            </a:r>
            <a:r>
              <a:rPr lang="zh-CN" altLang="en-US" sz="2150" b="1" dirty="0">
                <a:solidFill>
                  <a:srgbClr val="F84108"/>
                </a:solidFill>
              </a:rPr>
              <a:t>origin of hydrogen</a:t>
            </a:r>
          </a:p>
        </p:txBody>
      </p:sp>
      <p:sp>
        <p:nvSpPr>
          <p:cNvPr id="95" name="TextBox 94">
            <a:extLst>
              <a:ext uri="{FF2B5EF4-FFF2-40B4-BE49-F238E27FC236}">
                <a16:creationId xmlns:a16="http://schemas.microsoft.com/office/drawing/2014/main" id="{F43E9A5A-54F3-4073-8A80-A31C33836D33}"/>
              </a:ext>
            </a:extLst>
          </p:cNvPr>
          <p:cNvSpPr txBox="1"/>
          <p:nvPr/>
        </p:nvSpPr>
        <p:spPr>
          <a:xfrm>
            <a:off x="9739012" y="4681551"/>
            <a:ext cx="882067" cy="230832"/>
          </a:xfrm>
          <a:prstGeom prst="rect">
            <a:avLst/>
          </a:prstGeom>
          <a:noFill/>
        </p:spPr>
        <p:txBody>
          <a:bodyPr wrap="square" rtlCol="0">
            <a:spAutoFit/>
          </a:bodyPr>
          <a:lstStyle/>
          <a:p>
            <a:pPr>
              <a:defRPr/>
            </a:pPr>
            <a:r>
              <a:rPr lang="en-US" sz="900" dirty="0">
                <a:solidFill>
                  <a:prstClr val="white"/>
                </a:solidFill>
                <a:latin typeface="Calibri" panose="020F0502020204030204"/>
              </a:rPr>
              <a:t>Credit: USGS</a:t>
            </a:r>
          </a:p>
        </p:txBody>
      </p:sp>
      <p:sp>
        <p:nvSpPr>
          <p:cNvPr id="97" name="TextBox 96">
            <a:extLst>
              <a:ext uri="{FF2B5EF4-FFF2-40B4-BE49-F238E27FC236}">
                <a16:creationId xmlns:a16="http://schemas.microsoft.com/office/drawing/2014/main" id="{DF5F707F-7A60-45C0-834A-A426DAC40DCC}"/>
              </a:ext>
            </a:extLst>
          </p:cNvPr>
          <p:cNvSpPr txBox="1"/>
          <p:nvPr/>
        </p:nvSpPr>
        <p:spPr>
          <a:xfrm>
            <a:off x="1750612" y="4711912"/>
            <a:ext cx="807507" cy="230832"/>
          </a:xfrm>
          <a:prstGeom prst="rect">
            <a:avLst/>
          </a:prstGeom>
          <a:noFill/>
        </p:spPr>
        <p:txBody>
          <a:bodyPr wrap="square" rtlCol="0">
            <a:spAutoFit/>
          </a:bodyPr>
          <a:lstStyle/>
          <a:p>
            <a:pPr>
              <a:defRPr/>
            </a:pPr>
            <a:r>
              <a:rPr lang="en-US" sz="900" dirty="0">
                <a:solidFill>
                  <a:prstClr val="white"/>
                </a:solidFill>
                <a:latin typeface="Calibri" panose="020F0502020204030204"/>
              </a:rPr>
              <a:t>Credit: NASA</a:t>
            </a:r>
          </a:p>
        </p:txBody>
      </p:sp>
      <p:sp>
        <p:nvSpPr>
          <p:cNvPr id="102" name="TextBox 101">
            <a:extLst>
              <a:ext uri="{FF2B5EF4-FFF2-40B4-BE49-F238E27FC236}">
                <a16:creationId xmlns:a16="http://schemas.microsoft.com/office/drawing/2014/main" id="{4302C7AD-4E83-4693-9370-B3317A6A6FE1}"/>
              </a:ext>
            </a:extLst>
          </p:cNvPr>
          <p:cNvSpPr txBox="1"/>
          <p:nvPr/>
        </p:nvSpPr>
        <p:spPr>
          <a:xfrm>
            <a:off x="8252898" y="5440030"/>
            <a:ext cx="421910" cy="707886"/>
          </a:xfrm>
          <a:prstGeom prst="rect">
            <a:avLst/>
          </a:prstGeom>
          <a:noFill/>
        </p:spPr>
        <p:txBody>
          <a:bodyPr wrap="none" rtlCol="0">
            <a:spAutoFit/>
          </a:bodyPr>
          <a:lstStyle/>
          <a:p>
            <a:r>
              <a:rPr lang="en-US" altLang="zh-CN" sz="4000" b="1" dirty="0">
                <a:solidFill>
                  <a:srgbClr val="FFFF00"/>
                </a:solidFill>
              </a:rPr>
              <a:t>?</a:t>
            </a:r>
            <a:endParaRPr lang="zh-CN" altLang="en-US" sz="4000" b="1" dirty="0">
              <a:solidFill>
                <a:srgbClr val="FFFF00"/>
              </a:solidFill>
            </a:endParaRPr>
          </a:p>
        </p:txBody>
      </p:sp>
      <p:sp>
        <p:nvSpPr>
          <p:cNvPr id="103" name="TextBox 102">
            <a:extLst>
              <a:ext uri="{FF2B5EF4-FFF2-40B4-BE49-F238E27FC236}">
                <a16:creationId xmlns:a16="http://schemas.microsoft.com/office/drawing/2014/main" id="{8AFDB2B8-7113-422A-8427-3E0A5A589FCE}"/>
              </a:ext>
            </a:extLst>
          </p:cNvPr>
          <p:cNvSpPr txBox="1"/>
          <p:nvPr/>
        </p:nvSpPr>
        <p:spPr>
          <a:xfrm>
            <a:off x="7742248" y="5442557"/>
            <a:ext cx="421910" cy="707886"/>
          </a:xfrm>
          <a:prstGeom prst="rect">
            <a:avLst/>
          </a:prstGeom>
          <a:noFill/>
        </p:spPr>
        <p:txBody>
          <a:bodyPr wrap="none" rtlCol="0">
            <a:spAutoFit/>
          </a:bodyPr>
          <a:lstStyle/>
          <a:p>
            <a:r>
              <a:rPr lang="en-US" altLang="zh-CN" sz="4000" b="1" dirty="0">
                <a:solidFill>
                  <a:srgbClr val="FFFF00"/>
                </a:solidFill>
              </a:rPr>
              <a:t>?</a:t>
            </a:r>
            <a:endParaRPr lang="zh-CN" altLang="en-US" sz="4000" b="1" dirty="0">
              <a:solidFill>
                <a:srgbClr val="FFFF00"/>
              </a:solidFill>
            </a:endParaRPr>
          </a:p>
        </p:txBody>
      </p:sp>
      <p:sp>
        <p:nvSpPr>
          <p:cNvPr id="2" name="Slide Number Placeholder 1">
            <a:extLst>
              <a:ext uri="{FF2B5EF4-FFF2-40B4-BE49-F238E27FC236}">
                <a16:creationId xmlns:a16="http://schemas.microsoft.com/office/drawing/2014/main" id="{CAA0ADFC-05C3-47FC-865D-741D4E46DA1E}"/>
              </a:ext>
            </a:extLst>
          </p:cNvPr>
          <p:cNvSpPr>
            <a:spLocks noGrp="1"/>
          </p:cNvSpPr>
          <p:nvPr>
            <p:ph type="sldNum" sz="quarter" idx="12"/>
          </p:nvPr>
        </p:nvSpPr>
        <p:spPr/>
        <p:txBody>
          <a:bodyPr/>
          <a:lstStyle/>
          <a:p>
            <a:fld id="{170B1537-9E38-45AD-95F2-4B0D25C3F6DC}" type="slidenum">
              <a:rPr lang="zh-CN" altLang="en-US" smtClean="0"/>
              <a:t>2</a:t>
            </a:fld>
            <a:endParaRPr lang="zh-CN" altLang="en-US"/>
          </a:p>
        </p:txBody>
      </p:sp>
    </p:spTree>
    <p:extLst>
      <p:ext uri="{BB962C8B-B14F-4D97-AF65-F5344CB8AC3E}">
        <p14:creationId xmlns:p14="http://schemas.microsoft.com/office/powerpoint/2010/main" val="2992006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EE984F33-1238-4760-A40B-14203B5F317B}"/>
              </a:ext>
            </a:extLst>
          </p:cNvPr>
          <p:cNvSpPr>
            <a:spLocks noGrp="1"/>
          </p:cNvSpPr>
          <p:nvPr>
            <p:ph type="title"/>
          </p:nvPr>
        </p:nvSpPr>
        <p:spPr>
          <a:xfrm>
            <a:off x="393700" y="448689"/>
            <a:ext cx="11468100" cy="507440"/>
          </a:xfrm>
        </p:spPr>
        <p:txBody>
          <a:bodyPr>
            <a:noAutofit/>
          </a:bodyPr>
          <a:lstStyle/>
          <a:p>
            <a:r>
              <a:rPr lang="en-US" altLang="zh-CN" sz="3200" b="1" dirty="0">
                <a:solidFill>
                  <a:srgbClr val="F9FFA2"/>
                </a:solidFill>
                <a:latin typeface="+mn-lt"/>
                <a:ea typeface="Helvetica Neue Thin" charset="0"/>
                <a:cs typeface="Helvetica Neue Thin" charset="0"/>
              </a:rPr>
              <a:t>Origin of Earth's Water: Chondritic Inheritance + </a:t>
            </a:r>
            <a:r>
              <a:rPr lang="en-US" altLang="zh-CN" sz="3200" b="1" dirty="0">
                <a:solidFill>
                  <a:srgbClr val="FF0000"/>
                </a:solidFill>
                <a:latin typeface="+mn-lt"/>
                <a:ea typeface="Helvetica Neue Thin" charset="0"/>
                <a:cs typeface="Helvetica Neue Thin" charset="0"/>
              </a:rPr>
              <a:t>Nebular </a:t>
            </a:r>
            <a:r>
              <a:rPr lang="en-US" altLang="zh-CN" sz="3200" b="1" dirty="0" err="1">
                <a:solidFill>
                  <a:srgbClr val="FF0000"/>
                </a:solidFill>
                <a:latin typeface="+mn-lt"/>
                <a:ea typeface="Helvetica Neue Thin" charset="0"/>
                <a:cs typeface="Helvetica Neue Thin" charset="0"/>
              </a:rPr>
              <a:t>Ingassing</a:t>
            </a:r>
            <a:endParaRPr lang="zh-CN" altLang="en-US" sz="3200" b="1" dirty="0">
              <a:solidFill>
                <a:srgbClr val="FF0000"/>
              </a:solidFill>
              <a:latin typeface="+mn-lt"/>
              <a:ea typeface="Helvetica Neue Thin" charset="0"/>
              <a:cs typeface="Helvetica Neue Thin" charset="0"/>
            </a:endParaRPr>
          </a:p>
        </p:txBody>
      </p:sp>
      <p:graphicFrame>
        <p:nvGraphicFramePr>
          <p:cNvPr id="20" name="Object 19">
            <a:extLst>
              <a:ext uri="{FF2B5EF4-FFF2-40B4-BE49-F238E27FC236}">
                <a16:creationId xmlns:a16="http://schemas.microsoft.com/office/drawing/2014/main" id="{D3836325-B6A0-4574-A01F-EF879F278B91}"/>
              </a:ext>
            </a:extLst>
          </p:cNvPr>
          <p:cNvGraphicFramePr>
            <a:graphicFrameLocks noChangeAspect="1"/>
          </p:cNvGraphicFramePr>
          <p:nvPr>
            <p:extLst>
              <p:ext uri="{D42A27DB-BD31-4B8C-83A1-F6EECF244321}">
                <p14:modId xmlns:p14="http://schemas.microsoft.com/office/powerpoint/2010/main" val="146932048"/>
              </p:ext>
            </p:extLst>
          </p:nvPr>
        </p:nvGraphicFramePr>
        <p:xfrm>
          <a:off x="2409464" y="1417062"/>
          <a:ext cx="7345440" cy="4029120"/>
        </p:xfrm>
        <a:graphic>
          <a:graphicData uri="http://schemas.openxmlformats.org/presentationml/2006/ole">
            <mc:AlternateContent xmlns:mc="http://schemas.openxmlformats.org/markup-compatibility/2006">
              <mc:Choice xmlns:v="urn:schemas-microsoft-com:vml" Requires="v">
                <p:oleObj spid="_x0000_s4212" name="Image" r:id="rId4" imgW="3672720" imgH="2014560" progId="Photoshop.Image.13">
                  <p:embed/>
                </p:oleObj>
              </mc:Choice>
              <mc:Fallback>
                <p:oleObj name="Image" r:id="rId4" imgW="3672720" imgH="2014560" progId="Photoshop.Image.13">
                  <p:embed/>
                  <p:pic>
                    <p:nvPicPr>
                      <p:cNvPr id="8" name="Object 7">
                        <a:extLst>
                          <a:ext uri="{FF2B5EF4-FFF2-40B4-BE49-F238E27FC236}">
                            <a16:creationId xmlns:a16="http://schemas.microsoft.com/office/drawing/2014/main" id="{BA1A416A-67FE-4479-8DEC-77DDC8965849}"/>
                          </a:ext>
                        </a:extLst>
                      </p:cNvPr>
                      <p:cNvPicPr/>
                      <p:nvPr/>
                    </p:nvPicPr>
                    <p:blipFill>
                      <a:blip r:embed="rId5"/>
                      <a:stretch>
                        <a:fillRect/>
                      </a:stretch>
                    </p:blipFill>
                    <p:spPr>
                      <a:xfrm>
                        <a:off x="2409464" y="1417062"/>
                        <a:ext cx="7345440" cy="4029120"/>
                      </a:xfrm>
                      <a:prstGeom prst="rect">
                        <a:avLst/>
                      </a:prstGeom>
                      <a:ln w="12700">
                        <a:solidFill>
                          <a:schemeClr val="bg1"/>
                        </a:solidFill>
                      </a:ln>
                    </p:spPr>
                  </p:pic>
                </p:oleObj>
              </mc:Fallback>
            </mc:AlternateContent>
          </a:graphicData>
        </a:graphic>
      </p:graphicFrame>
      <p:sp>
        <p:nvSpPr>
          <p:cNvPr id="2" name="Slide Number Placeholder 1">
            <a:extLst>
              <a:ext uri="{FF2B5EF4-FFF2-40B4-BE49-F238E27FC236}">
                <a16:creationId xmlns:a16="http://schemas.microsoft.com/office/drawing/2014/main" id="{53D7A702-7280-4645-A646-CFD2766BB6D7}"/>
              </a:ext>
            </a:extLst>
          </p:cNvPr>
          <p:cNvSpPr>
            <a:spLocks noGrp="1"/>
          </p:cNvSpPr>
          <p:nvPr>
            <p:ph type="sldNum" sz="quarter" idx="12"/>
          </p:nvPr>
        </p:nvSpPr>
        <p:spPr/>
        <p:txBody>
          <a:bodyPr/>
          <a:lstStyle/>
          <a:p>
            <a:fld id="{170B1537-9E38-45AD-95F2-4B0D25C3F6DC}" type="slidenum">
              <a:rPr lang="zh-CN" altLang="en-US" smtClean="0"/>
              <a:t>3</a:t>
            </a:fld>
            <a:endParaRPr lang="zh-CN" altLang="en-US"/>
          </a:p>
        </p:txBody>
      </p:sp>
      <p:sp>
        <p:nvSpPr>
          <p:cNvPr id="5" name="TextBox 4">
            <a:extLst>
              <a:ext uri="{FF2B5EF4-FFF2-40B4-BE49-F238E27FC236}">
                <a16:creationId xmlns:a16="http://schemas.microsoft.com/office/drawing/2014/main" id="{D26CA4A8-4EAA-4717-AAC9-E2ADAF2F0C4E}"/>
              </a:ext>
            </a:extLst>
          </p:cNvPr>
          <p:cNvSpPr txBox="1"/>
          <p:nvPr/>
        </p:nvSpPr>
        <p:spPr>
          <a:xfrm>
            <a:off x="2307852" y="5598582"/>
            <a:ext cx="1679948" cy="523220"/>
          </a:xfrm>
          <a:prstGeom prst="rect">
            <a:avLst/>
          </a:prstGeom>
          <a:noFill/>
        </p:spPr>
        <p:txBody>
          <a:bodyPr wrap="square" rtlCol="0">
            <a:spAutoFit/>
          </a:bodyPr>
          <a:lstStyle/>
          <a:p>
            <a:pPr>
              <a:defRPr/>
            </a:pPr>
            <a:r>
              <a:rPr lang="en-US" sz="2800" b="1" dirty="0">
                <a:solidFill>
                  <a:prstClr val="white"/>
                </a:solidFill>
                <a:sym typeface="Symbol" panose="05050102010706020507" pitchFamily="18" charset="2"/>
              </a:rPr>
              <a:t>1 – 2 </a:t>
            </a:r>
            <a:r>
              <a:rPr lang="en-US" sz="2800" b="1" dirty="0" err="1">
                <a:solidFill>
                  <a:prstClr val="white"/>
                </a:solidFill>
                <a:sym typeface="Symbol" panose="05050102010706020507" pitchFamily="18" charset="2"/>
              </a:rPr>
              <a:t>Myr</a:t>
            </a:r>
            <a:endParaRPr lang="en-US" sz="2800" b="1" dirty="0">
              <a:solidFill>
                <a:prstClr val="white"/>
              </a:solidFill>
            </a:endParaRPr>
          </a:p>
        </p:txBody>
      </p:sp>
      <p:sp>
        <p:nvSpPr>
          <p:cNvPr id="6" name="TextBox 5">
            <a:extLst>
              <a:ext uri="{FF2B5EF4-FFF2-40B4-BE49-F238E27FC236}">
                <a16:creationId xmlns:a16="http://schemas.microsoft.com/office/drawing/2014/main" id="{BA4A1D6D-7E6B-4DFC-BF5C-A87D86CFE79A}"/>
              </a:ext>
            </a:extLst>
          </p:cNvPr>
          <p:cNvSpPr txBox="1"/>
          <p:nvPr/>
        </p:nvSpPr>
        <p:spPr>
          <a:xfrm>
            <a:off x="7302500" y="5703915"/>
            <a:ext cx="2603501" cy="338554"/>
          </a:xfrm>
          <a:prstGeom prst="rect">
            <a:avLst/>
          </a:prstGeom>
          <a:noFill/>
        </p:spPr>
        <p:txBody>
          <a:bodyPr wrap="square" rtlCol="0">
            <a:spAutoFit/>
          </a:bodyPr>
          <a:lstStyle/>
          <a:p>
            <a:pPr>
              <a:defRPr/>
            </a:pPr>
            <a:r>
              <a:rPr lang="en-US" sz="1600" dirty="0">
                <a:solidFill>
                  <a:prstClr val="white"/>
                </a:solidFill>
                <a:latin typeface="Calibri" panose="020F0502020204030204"/>
              </a:rPr>
              <a:t>Wu et al. (2018, </a:t>
            </a:r>
            <a:r>
              <a:rPr lang="en-US" sz="1600" i="1" dirty="0">
                <a:solidFill>
                  <a:prstClr val="white"/>
                </a:solidFill>
                <a:latin typeface="Calibri" panose="020F0502020204030204"/>
              </a:rPr>
              <a:t>JGR-Planets</a:t>
            </a:r>
            <a:r>
              <a:rPr lang="en-US" sz="1600" dirty="0">
                <a:solidFill>
                  <a:prstClr val="white"/>
                </a:solidFill>
                <a:latin typeface="Calibri" panose="020F0502020204030204"/>
              </a:rPr>
              <a:t>)</a:t>
            </a:r>
          </a:p>
        </p:txBody>
      </p:sp>
    </p:spTree>
    <p:extLst>
      <p:ext uri="{BB962C8B-B14F-4D97-AF65-F5344CB8AC3E}">
        <p14:creationId xmlns:p14="http://schemas.microsoft.com/office/powerpoint/2010/main" val="3668572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7" name="Object 6">
            <a:extLst>
              <a:ext uri="{FF2B5EF4-FFF2-40B4-BE49-F238E27FC236}">
                <a16:creationId xmlns:a16="http://schemas.microsoft.com/office/drawing/2014/main" id="{91EDD4EC-43F6-4271-9695-C9F99E760B55}"/>
              </a:ext>
            </a:extLst>
          </p:cNvPr>
          <p:cNvGraphicFramePr>
            <a:graphicFrameLocks noChangeAspect="1"/>
          </p:cNvGraphicFramePr>
          <p:nvPr>
            <p:extLst>
              <p:ext uri="{D42A27DB-BD31-4B8C-83A1-F6EECF244321}">
                <p14:modId xmlns:p14="http://schemas.microsoft.com/office/powerpoint/2010/main" val="3748921469"/>
              </p:ext>
            </p:extLst>
          </p:nvPr>
        </p:nvGraphicFramePr>
        <p:xfrm>
          <a:off x="2408161" y="1415196"/>
          <a:ext cx="7345440" cy="4029120"/>
        </p:xfrm>
        <a:graphic>
          <a:graphicData uri="http://schemas.openxmlformats.org/presentationml/2006/ole">
            <mc:AlternateContent xmlns:mc="http://schemas.openxmlformats.org/markup-compatibility/2006">
              <mc:Choice xmlns:v="urn:schemas-microsoft-com:vml" Requires="v">
                <p:oleObj spid="_x0000_s9295" name="Image" r:id="rId4" imgW="3672720" imgH="2014560" progId="Photoshop.Image.13">
                  <p:embed/>
                </p:oleObj>
              </mc:Choice>
              <mc:Fallback>
                <p:oleObj name="Image" r:id="rId4" imgW="3672720" imgH="2014560" progId="Photoshop.Image.13">
                  <p:embed/>
                  <p:pic>
                    <p:nvPicPr>
                      <p:cNvPr id="4" name="Object 3">
                        <a:extLst>
                          <a:ext uri="{FF2B5EF4-FFF2-40B4-BE49-F238E27FC236}">
                            <a16:creationId xmlns:a16="http://schemas.microsoft.com/office/drawing/2014/main" id="{F264548F-0D78-4322-A8C0-29E9E4C0BCB1}"/>
                          </a:ext>
                        </a:extLst>
                      </p:cNvPr>
                      <p:cNvPicPr/>
                      <p:nvPr/>
                    </p:nvPicPr>
                    <p:blipFill>
                      <a:blip r:embed="rId5"/>
                      <a:stretch>
                        <a:fillRect/>
                      </a:stretch>
                    </p:blipFill>
                    <p:spPr>
                      <a:xfrm>
                        <a:off x="2408161" y="1415196"/>
                        <a:ext cx="7345440" cy="4029120"/>
                      </a:xfrm>
                      <a:prstGeom prst="rect">
                        <a:avLst/>
                      </a:prstGeom>
                      <a:ln w="12700">
                        <a:solidFill>
                          <a:schemeClr val="bg1"/>
                        </a:solidFill>
                      </a:ln>
                    </p:spPr>
                  </p:pic>
                </p:oleObj>
              </mc:Fallback>
            </mc:AlternateContent>
          </a:graphicData>
        </a:graphic>
      </p:graphicFrame>
      <p:sp>
        <p:nvSpPr>
          <p:cNvPr id="11" name="Title 1">
            <a:extLst>
              <a:ext uri="{FF2B5EF4-FFF2-40B4-BE49-F238E27FC236}">
                <a16:creationId xmlns:a16="http://schemas.microsoft.com/office/drawing/2014/main" id="{EE984F33-1238-4760-A40B-14203B5F317B}"/>
              </a:ext>
            </a:extLst>
          </p:cNvPr>
          <p:cNvSpPr>
            <a:spLocks noGrp="1"/>
          </p:cNvSpPr>
          <p:nvPr>
            <p:ph type="title"/>
          </p:nvPr>
        </p:nvSpPr>
        <p:spPr>
          <a:xfrm>
            <a:off x="393700" y="448689"/>
            <a:ext cx="11468100" cy="507440"/>
          </a:xfrm>
        </p:spPr>
        <p:txBody>
          <a:bodyPr>
            <a:noAutofit/>
          </a:bodyPr>
          <a:lstStyle/>
          <a:p>
            <a:r>
              <a:rPr lang="en-US" altLang="zh-CN" sz="3200" b="1" dirty="0">
                <a:solidFill>
                  <a:srgbClr val="F9FFA2"/>
                </a:solidFill>
                <a:latin typeface="+mn-lt"/>
                <a:ea typeface="Helvetica Neue Thin" charset="0"/>
                <a:cs typeface="Helvetica Neue Thin" charset="0"/>
              </a:rPr>
              <a:t>Origin of Earth's Water: Chondritic Inheritance + </a:t>
            </a:r>
            <a:r>
              <a:rPr lang="en-US" altLang="zh-CN" sz="3200" b="1" dirty="0">
                <a:solidFill>
                  <a:srgbClr val="FF0000"/>
                </a:solidFill>
                <a:latin typeface="+mn-lt"/>
                <a:ea typeface="Helvetica Neue Thin" charset="0"/>
                <a:cs typeface="Helvetica Neue Thin" charset="0"/>
              </a:rPr>
              <a:t>Nebular </a:t>
            </a:r>
            <a:r>
              <a:rPr lang="en-US" altLang="zh-CN" sz="3200" b="1" dirty="0" err="1">
                <a:solidFill>
                  <a:srgbClr val="FF0000"/>
                </a:solidFill>
                <a:latin typeface="+mn-lt"/>
                <a:ea typeface="Helvetica Neue Thin" charset="0"/>
                <a:cs typeface="Helvetica Neue Thin" charset="0"/>
              </a:rPr>
              <a:t>Ingassing</a:t>
            </a:r>
            <a:endParaRPr lang="zh-CN" altLang="en-US" sz="3200" b="1" dirty="0">
              <a:solidFill>
                <a:srgbClr val="FF0000"/>
              </a:solidFill>
              <a:latin typeface="+mn-lt"/>
              <a:ea typeface="Helvetica Neue Thin" charset="0"/>
              <a:cs typeface="Helvetica Neue Thin" charset="0"/>
            </a:endParaRPr>
          </a:p>
        </p:txBody>
      </p:sp>
      <p:sp>
        <p:nvSpPr>
          <p:cNvPr id="2" name="Slide Number Placeholder 1">
            <a:extLst>
              <a:ext uri="{FF2B5EF4-FFF2-40B4-BE49-F238E27FC236}">
                <a16:creationId xmlns:a16="http://schemas.microsoft.com/office/drawing/2014/main" id="{53D7A702-7280-4645-A646-CFD2766BB6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0B1537-9E38-45AD-95F2-4B0D25C3F6DC}"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5" name="TextBox 4">
            <a:extLst>
              <a:ext uri="{FF2B5EF4-FFF2-40B4-BE49-F238E27FC236}">
                <a16:creationId xmlns:a16="http://schemas.microsoft.com/office/drawing/2014/main" id="{D26CA4A8-4EAA-4717-AAC9-E2ADAF2F0C4E}"/>
              </a:ext>
            </a:extLst>
          </p:cNvPr>
          <p:cNvSpPr txBox="1"/>
          <p:nvPr/>
        </p:nvSpPr>
        <p:spPr>
          <a:xfrm>
            <a:off x="2307852" y="5598582"/>
            <a:ext cx="16799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Calibri" panose="020F0502020204030204"/>
                <a:sym typeface="Symbol" panose="05050102010706020507" pitchFamily="18" charset="2"/>
              </a:rPr>
              <a:t>By</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sym typeface="Symbol" panose="05050102010706020507" pitchFamily="18" charset="2"/>
              </a:rPr>
              <a:t> 2 </a:t>
            </a:r>
            <a:r>
              <a:rPr kumimoji="0" lang="en-US" sz="2800" b="1" i="0" u="none" strike="noStrike" kern="1200" cap="none" spc="0" normalizeH="0" baseline="0" noProof="0" dirty="0" err="1">
                <a:ln>
                  <a:noFill/>
                </a:ln>
                <a:solidFill>
                  <a:prstClr val="white"/>
                </a:solidFill>
                <a:effectLst/>
                <a:uLnTx/>
                <a:uFillTx/>
                <a:latin typeface="Calibri" panose="020F0502020204030204"/>
                <a:ea typeface="+mn-ea"/>
                <a:cs typeface="+mn-cs"/>
                <a:sym typeface="Symbol" panose="05050102010706020507" pitchFamily="18" charset="2"/>
              </a:rPr>
              <a:t>Myr</a:t>
            </a: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A4A1D6D-7E6B-4DFC-BF5C-A87D86CFE79A}"/>
              </a:ext>
            </a:extLst>
          </p:cNvPr>
          <p:cNvSpPr txBox="1"/>
          <p:nvPr/>
        </p:nvSpPr>
        <p:spPr>
          <a:xfrm>
            <a:off x="7302500" y="5703915"/>
            <a:ext cx="260350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Wu et al. (2018, </a:t>
            </a:r>
            <a:r>
              <a:rPr kumimoji="0" lang="en-US" sz="1600" b="0" i="1" u="none" strike="noStrike" kern="1200" cap="none" spc="0" normalizeH="0" baseline="0" noProof="0" dirty="0">
                <a:ln>
                  <a:noFill/>
                </a:ln>
                <a:solidFill>
                  <a:prstClr val="white"/>
                </a:solidFill>
                <a:effectLst/>
                <a:uLnTx/>
                <a:uFillTx/>
                <a:latin typeface="Calibri" panose="020F0502020204030204"/>
                <a:ea typeface="+mn-ea"/>
                <a:cs typeface="+mn-cs"/>
              </a:rPr>
              <a:t>JGR-Planets</a:t>
            </a: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775347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7" name="Object 6">
            <a:extLst>
              <a:ext uri="{FF2B5EF4-FFF2-40B4-BE49-F238E27FC236}">
                <a16:creationId xmlns:a16="http://schemas.microsoft.com/office/drawing/2014/main" id="{D4410F1E-F944-412A-9517-A4D4165F8246}"/>
              </a:ext>
            </a:extLst>
          </p:cNvPr>
          <p:cNvGraphicFramePr>
            <a:graphicFrameLocks noChangeAspect="1"/>
          </p:cNvGraphicFramePr>
          <p:nvPr>
            <p:extLst>
              <p:ext uri="{D42A27DB-BD31-4B8C-83A1-F6EECF244321}">
                <p14:modId xmlns:p14="http://schemas.microsoft.com/office/powerpoint/2010/main" val="2728254797"/>
              </p:ext>
            </p:extLst>
          </p:nvPr>
        </p:nvGraphicFramePr>
        <p:xfrm>
          <a:off x="2402332" y="1418957"/>
          <a:ext cx="7345440" cy="4029120"/>
        </p:xfrm>
        <a:graphic>
          <a:graphicData uri="http://schemas.openxmlformats.org/presentationml/2006/ole">
            <mc:AlternateContent xmlns:mc="http://schemas.openxmlformats.org/markup-compatibility/2006">
              <mc:Choice xmlns:v="urn:schemas-microsoft-com:vml" Requires="v">
                <p:oleObj spid="_x0000_s10315" name="Image" r:id="rId4" imgW="3672720" imgH="2014560" progId="Photoshop.Image.13">
                  <p:embed/>
                </p:oleObj>
              </mc:Choice>
              <mc:Fallback>
                <p:oleObj name="Image" r:id="rId4" imgW="3672720" imgH="2014560" progId="Photoshop.Image.13">
                  <p:embed/>
                  <p:pic>
                    <p:nvPicPr>
                      <p:cNvPr id="4" name="Object 3">
                        <a:extLst>
                          <a:ext uri="{FF2B5EF4-FFF2-40B4-BE49-F238E27FC236}">
                            <a16:creationId xmlns:a16="http://schemas.microsoft.com/office/drawing/2014/main" id="{C4E49A01-9C8A-4DFE-B84E-D990CBCBD2F9}"/>
                          </a:ext>
                        </a:extLst>
                      </p:cNvPr>
                      <p:cNvPicPr/>
                      <p:nvPr/>
                    </p:nvPicPr>
                    <p:blipFill>
                      <a:blip r:embed="rId5"/>
                      <a:stretch>
                        <a:fillRect/>
                      </a:stretch>
                    </p:blipFill>
                    <p:spPr>
                      <a:xfrm>
                        <a:off x="2402332" y="1418957"/>
                        <a:ext cx="7345440" cy="4029120"/>
                      </a:xfrm>
                      <a:prstGeom prst="rect">
                        <a:avLst/>
                      </a:prstGeom>
                      <a:ln w="12700">
                        <a:solidFill>
                          <a:schemeClr val="bg1"/>
                        </a:solidFill>
                      </a:ln>
                    </p:spPr>
                  </p:pic>
                </p:oleObj>
              </mc:Fallback>
            </mc:AlternateContent>
          </a:graphicData>
        </a:graphic>
      </p:graphicFrame>
      <p:sp>
        <p:nvSpPr>
          <p:cNvPr id="11" name="Title 1">
            <a:extLst>
              <a:ext uri="{FF2B5EF4-FFF2-40B4-BE49-F238E27FC236}">
                <a16:creationId xmlns:a16="http://schemas.microsoft.com/office/drawing/2014/main" id="{EE984F33-1238-4760-A40B-14203B5F317B}"/>
              </a:ext>
            </a:extLst>
          </p:cNvPr>
          <p:cNvSpPr>
            <a:spLocks noGrp="1"/>
          </p:cNvSpPr>
          <p:nvPr>
            <p:ph type="title"/>
          </p:nvPr>
        </p:nvSpPr>
        <p:spPr>
          <a:xfrm>
            <a:off x="393700" y="448689"/>
            <a:ext cx="11468100" cy="507440"/>
          </a:xfrm>
        </p:spPr>
        <p:txBody>
          <a:bodyPr>
            <a:noAutofit/>
          </a:bodyPr>
          <a:lstStyle/>
          <a:p>
            <a:r>
              <a:rPr lang="en-US" altLang="zh-CN" sz="3200" b="1" dirty="0">
                <a:solidFill>
                  <a:srgbClr val="F9FFA2"/>
                </a:solidFill>
                <a:latin typeface="+mn-lt"/>
                <a:ea typeface="Helvetica Neue Thin" charset="0"/>
                <a:cs typeface="Helvetica Neue Thin" charset="0"/>
              </a:rPr>
              <a:t>Origin of Earth's Water: Chondritic Inheritance + </a:t>
            </a:r>
            <a:r>
              <a:rPr lang="en-US" altLang="zh-CN" sz="3200" b="1" dirty="0">
                <a:solidFill>
                  <a:srgbClr val="FF0000"/>
                </a:solidFill>
                <a:latin typeface="+mn-lt"/>
                <a:ea typeface="Helvetica Neue Thin" charset="0"/>
                <a:cs typeface="Helvetica Neue Thin" charset="0"/>
              </a:rPr>
              <a:t>Nebular </a:t>
            </a:r>
            <a:r>
              <a:rPr lang="en-US" altLang="zh-CN" sz="3200" b="1" dirty="0" err="1">
                <a:solidFill>
                  <a:srgbClr val="FF0000"/>
                </a:solidFill>
                <a:latin typeface="+mn-lt"/>
                <a:ea typeface="Helvetica Neue Thin" charset="0"/>
                <a:cs typeface="Helvetica Neue Thin" charset="0"/>
              </a:rPr>
              <a:t>Ingassing</a:t>
            </a:r>
            <a:endParaRPr lang="zh-CN" altLang="en-US" sz="3200" b="1" dirty="0">
              <a:solidFill>
                <a:srgbClr val="FF0000"/>
              </a:solidFill>
              <a:latin typeface="+mn-lt"/>
              <a:ea typeface="Helvetica Neue Thin" charset="0"/>
              <a:cs typeface="Helvetica Neue Thin" charset="0"/>
            </a:endParaRPr>
          </a:p>
        </p:txBody>
      </p:sp>
      <p:sp>
        <p:nvSpPr>
          <p:cNvPr id="2" name="Slide Number Placeholder 1">
            <a:extLst>
              <a:ext uri="{FF2B5EF4-FFF2-40B4-BE49-F238E27FC236}">
                <a16:creationId xmlns:a16="http://schemas.microsoft.com/office/drawing/2014/main" id="{53D7A702-7280-4645-A646-CFD2766BB6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0B1537-9E38-45AD-95F2-4B0D25C3F6DC}"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5" name="TextBox 4">
            <a:extLst>
              <a:ext uri="{FF2B5EF4-FFF2-40B4-BE49-F238E27FC236}">
                <a16:creationId xmlns:a16="http://schemas.microsoft.com/office/drawing/2014/main" id="{D26CA4A8-4EAA-4717-AAC9-E2ADAF2F0C4E}"/>
              </a:ext>
            </a:extLst>
          </p:cNvPr>
          <p:cNvSpPr txBox="1"/>
          <p:nvPr/>
        </p:nvSpPr>
        <p:spPr>
          <a:xfrm>
            <a:off x="2320552" y="5598582"/>
            <a:ext cx="16799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Calibri" panose="020F0502020204030204"/>
                <a:sym typeface="Symbol" panose="05050102010706020507" pitchFamily="18" charset="2"/>
              </a:rPr>
              <a:t>2</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sym typeface="Symbol" panose="05050102010706020507" pitchFamily="18" charset="2"/>
              </a:rPr>
              <a:t> – 3 </a:t>
            </a:r>
            <a:r>
              <a:rPr kumimoji="0" lang="en-US" sz="2800" b="1" i="0" u="none" strike="noStrike" kern="1200" cap="none" spc="0" normalizeH="0" baseline="0" noProof="0" dirty="0" err="1">
                <a:ln>
                  <a:noFill/>
                </a:ln>
                <a:solidFill>
                  <a:prstClr val="white"/>
                </a:solidFill>
                <a:effectLst/>
                <a:uLnTx/>
                <a:uFillTx/>
                <a:latin typeface="Calibri" panose="020F0502020204030204"/>
                <a:ea typeface="+mn-ea"/>
                <a:cs typeface="+mn-cs"/>
                <a:sym typeface="Symbol" panose="05050102010706020507" pitchFamily="18" charset="2"/>
              </a:rPr>
              <a:t>Myr</a:t>
            </a: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A4A1D6D-7E6B-4DFC-BF5C-A87D86CFE79A}"/>
              </a:ext>
            </a:extLst>
          </p:cNvPr>
          <p:cNvSpPr txBox="1"/>
          <p:nvPr/>
        </p:nvSpPr>
        <p:spPr>
          <a:xfrm>
            <a:off x="7302500" y="5703915"/>
            <a:ext cx="260350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Wu et al. (2018, </a:t>
            </a:r>
            <a:r>
              <a:rPr kumimoji="0" lang="en-US" sz="1600" b="0" i="1" u="none" strike="noStrike" kern="1200" cap="none" spc="0" normalizeH="0" baseline="0" noProof="0" dirty="0">
                <a:ln>
                  <a:noFill/>
                </a:ln>
                <a:solidFill>
                  <a:prstClr val="white"/>
                </a:solidFill>
                <a:effectLst/>
                <a:uLnTx/>
                <a:uFillTx/>
                <a:latin typeface="Calibri" panose="020F0502020204030204"/>
                <a:ea typeface="+mn-ea"/>
                <a:cs typeface="+mn-cs"/>
              </a:rPr>
              <a:t>JGR-Planets</a:t>
            </a: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5778852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7" name="Object 6">
            <a:extLst>
              <a:ext uri="{FF2B5EF4-FFF2-40B4-BE49-F238E27FC236}">
                <a16:creationId xmlns:a16="http://schemas.microsoft.com/office/drawing/2014/main" id="{635FBDD9-AD30-4E60-B7C5-4E81CC369C7E}"/>
              </a:ext>
            </a:extLst>
          </p:cNvPr>
          <p:cNvGraphicFramePr>
            <a:graphicFrameLocks noChangeAspect="1"/>
          </p:cNvGraphicFramePr>
          <p:nvPr>
            <p:extLst>
              <p:ext uri="{D42A27DB-BD31-4B8C-83A1-F6EECF244321}">
                <p14:modId xmlns:p14="http://schemas.microsoft.com/office/powerpoint/2010/main" val="2816672669"/>
              </p:ext>
            </p:extLst>
          </p:nvPr>
        </p:nvGraphicFramePr>
        <p:xfrm>
          <a:off x="2418588" y="1425053"/>
          <a:ext cx="7345440" cy="4029120"/>
        </p:xfrm>
        <a:graphic>
          <a:graphicData uri="http://schemas.openxmlformats.org/presentationml/2006/ole">
            <mc:AlternateContent xmlns:mc="http://schemas.openxmlformats.org/markup-compatibility/2006">
              <mc:Choice xmlns:v="urn:schemas-microsoft-com:vml" Requires="v">
                <p:oleObj spid="_x0000_s11339" name="Image" r:id="rId4" imgW="3672720" imgH="2014560" progId="Photoshop.Image.13">
                  <p:embed/>
                </p:oleObj>
              </mc:Choice>
              <mc:Fallback>
                <p:oleObj name="Image" r:id="rId4" imgW="3672720" imgH="2014560" progId="Photoshop.Image.13">
                  <p:embed/>
                  <p:pic>
                    <p:nvPicPr>
                      <p:cNvPr id="4" name="Object 3">
                        <a:extLst>
                          <a:ext uri="{FF2B5EF4-FFF2-40B4-BE49-F238E27FC236}">
                            <a16:creationId xmlns:a16="http://schemas.microsoft.com/office/drawing/2014/main" id="{9EB31D11-C979-4A11-AB1F-B253143BB496}"/>
                          </a:ext>
                        </a:extLst>
                      </p:cNvPr>
                      <p:cNvPicPr/>
                      <p:nvPr/>
                    </p:nvPicPr>
                    <p:blipFill>
                      <a:blip r:embed="rId5"/>
                      <a:stretch>
                        <a:fillRect/>
                      </a:stretch>
                    </p:blipFill>
                    <p:spPr>
                      <a:xfrm>
                        <a:off x="2418588" y="1425053"/>
                        <a:ext cx="7345440" cy="4029120"/>
                      </a:xfrm>
                      <a:prstGeom prst="rect">
                        <a:avLst/>
                      </a:prstGeom>
                      <a:ln w="12700">
                        <a:solidFill>
                          <a:schemeClr val="bg1"/>
                        </a:solidFill>
                      </a:ln>
                    </p:spPr>
                  </p:pic>
                </p:oleObj>
              </mc:Fallback>
            </mc:AlternateContent>
          </a:graphicData>
        </a:graphic>
      </p:graphicFrame>
      <p:sp>
        <p:nvSpPr>
          <p:cNvPr id="11" name="Title 1">
            <a:extLst>
              <a:ext uri="{FF2B5EF4-FFF2-40B4-BE49-F238E27FC236}">
                <a16:creationId xmlns:a16="http://schemas.microsoft.com/office/drawing/2014/main" id="{EE984F33-1238-4760-A40B-14203B5F317B}"/>
              </a:ext>
            </a:extLst>
          </p:cNvPr>
          <p:cNvSpPr>
            <a:spLocks noGrp="1"/>
          </p:cNvSpPr>
          <p:nvPr>
            <p:ph type="title"/>
          </p:nvPr>
        </p:nvSpPr>
        <p:spPr>
          <a:xfrm>
            <a:off x="393700" y="448689"/>
            <a:ext cx="11468100" cy="507440"/>
          </a:xfrm>
        </p:spPr>
        <p:txBody>
          <a:bodyPr>
            <a:noAutofit/>
          </a:bodyPr>
          <a:lstStyle/>
          <a:p>
            <a:r>
              <a:rPr lang="en-US" altLang="zh-CN" sz="3200" b="1" dirty="0">
                <a:solidFill>
                  <a:srgbClr val="F9FFA2"/>
                </a:solidFill>
                <a:latin typeface="+mn-lt"/>
                <a:ea typeface="Helvetica Neue Thin" charset="0"/>
                <a:cs typeface="Helvetica Neue Thin" charset="0"/>
              </a:rPr>
              <a:t>Origin of Earth's Water: Chondritic Inheritance + </a:t>
            </a:r>
            <a:r>
              <a:rPr lang="en-US" altLang="zh-CN" sz="3200" b="1" dirty="0">
                <a:solidFill>
                  <a:srgbClr val="FF0000"/>
                </a:solidFill>
                <a:latin typeface="+mn-lt"/>
                <a:ea typeface="Helvetica Neue Thin" charset="0"/>
                <a:cs typeface="Helvetica Neue Thin" charset="0"/>
              </a:rPr>
              <a:t>Nebular </a:t>
            </a:r>
            <a:r>
              <a:rPr lang="en-US" altLang="zh-CN" sz="3200" b="1" dirty="0" err="1">
                <a:solidFill>
                  <a:srgbClr val="FF0000"/>
                </a:solidFill>
                <a:latin typeface="+mn-lt"/>
                <a:ea typeface="Helvetica Neue Thin" charset="0"/>
                <a:cs typeface="Helvetica Neue Thin" charset="0"/>
              </a:rPr>
              <a:t>Ingassing</a:t>
            </a:r>
            <a:endParaRPr lang="zh-CN" altLang="en-US" sz="3200" b="1" dirty="0">
              <a:solidFill>
                <a:srgbClr val="FF0000"/>
              </a:solidFill>
              <a:latin typeface="+mn-lt"/>
              <a:ea typeface="Helvetica Neue Thin" charset="0"/>
              <a:cs typeface="Helvetica Neue Thin" charset="0"/>
            </a:endParaRPr>
          </a:p>
        </p:txBody>
      </p:sp>
      <p:sp>
        <p:nvSpPr>
          <p:cNvPr id="2" name="Slide Number Placeholder 1">
            <a:extLst>
              <a:ext uri="{FF2B5EF4-FFF2-40B4-BE49-F238E27FC236}">
                <a16:creationId xmlns:a16="http://schemas.microsoft.com/office/drawing/2014/main" id="{53D7A702-7280-4645-A646-CFD2766BB6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0B1537-9E38-45AD-95F2-4B0D25C3F6DC}"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5" name="TextBox 4">
            <a:extLst>
              <a:ext uri="{FF2B5EF4-FFF2-40B4-BE49-F238E27FC236}">
                <a16:creationId xmlns:a16="http://schemas.microsoft.com/office/drawing/2014/main" id="{D26CA4A8-4EAA-4717-AAC9-E2ADAF2F0C4E}"/>
              </a:ext>
            </a:extLst>
          </p:cNvPr>
          <p:cNvSpPr txBox="1"/>
          <p:nvPr/>
        </p:nvSpPr>
        <p:spPr>
          <a:xfrm>
            <a:off x="2320552" y="5598582"/>
            <a:ext cx="16799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Calibri" panose="020F0502020204030204"/>
                <a:sym typeface="Symbol" panose="05050102010706020507" pitchFamily="18" charset="2"/>
              </a:rPr>
              <a:t></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sym typeface="Symbol" panose="05050102010706020507" pitchFamily="18" charset="2"/>
              </a:rPr>
              <a:t> 3 </a:t>
            </a:r>
            <a:r>
              <a:rPr kumimoji="0" lang="en-US" sz="2800" b="1" i="0" u="none" strike="noStrike" kern="1200" cap="none" spc="0" normalizeH="0" baseline="0" noProof="0" dirty="0" err="1">
                <a:ln>
                  <a:noFill/>
                </a:ln>
                <a:solidFill>
                  <a:prstClr val="white"/>
                </a:solidFill>
                <a:effectLst/>
                <a:uLnTx/>
                <a:uFillTx/>
                <a:latin typeface="Calibri" panose="020F0502020204030204"/>
                <a:ea typeface="+mn-ea"/>
                <a:cs typeface="+mn-cs"/>
                <a:sym typeface="Symbol" panose="05050102010706020507" pitchFamily="18" charset="2"/>
              </a:rPr>
              <a:t>Myr</a:t>
            </a: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A4A1D6D-7E6B-4DFC-BF5C-A87D86CFE79A}"/>
              </a:ext>
            </a:extLst>
          </p:cNvPr>
          <p:cNvSpPr txBox="1"/>
          <p:nvPr/>
        </p:nvSpPr>
        <p:spPr>
          <a:xfrm>
            <a:off x="7302500" y="5703915"/>
            <a:ext cx="260350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Wu et al. (2018, </a:t>
            </a:r>
            <a:r>
              <a:rPr kumimoji="0" lang="en-US" sz="1600" b="0" i="1" u="none" strike="noStrike" kern="1200" cap="none" spc="0" normalizeH="0" baseline="0" noProof="0" dirty="0">
                <a:ln>
                  <a:noFill/>
                </a:ln>
                <a:solidFill>
                  <a:prstClr val="white"/>
                </a:solidFill>
                <a:effectLst/>
                <a:uLnTx/>
                <a:uFillTx/>
                <a:latin typeface="Calibri" panose="020F0502020204030204"/>
                <a:ea typeface="+mn-ea"/>
                <a:cs typeface="+mn-cs"/>
              </a:rPr>
              <a:t>JGR-Planets</a:t>
            </a: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466903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7" name="Object 6">
            <a:extLst>
              <a:ext uri="{FF2B5EF4-FFF2-40B4-BE49-F238E27FC236}">
                <a16:creationId xmlns:a16="http://schemas.microsoft.com/office/drawing/2014/main" id="{CB16F5AD-E5F4-4B3D-A0AB-FA0DAC01EA83}"/>
              </a:ext>
            </a:extLst>
          </p:cNvPr>
          <p:cNvGraphicFramePr>
            <a:graphicFrameLocks noChangeAspect="1"/>
          </p:cNvGraphicFramePr>
          <p:nvPr>
            <p:extLst>
              <p:ext uri="{D42A27DB-BD31-4B8C-83A1-F6EECF244321}">
                <p14:modId xmlns:p14="http://schemas.microsoft.com/office/powerpoint/2010/main" val="329952398"/>
              </p:ext>
            </p:extLst>
          </p:nvPr>
        </p:nvGraphicFramePr>
        <p:xfrm>
          <a:off x="2405888" y="1423409"/>
          <a:ext cx="7345440" cy="4029120"/>
        </p:xfrm>
        <a:graphic>
          <a:graphicData uri="http://schemas.openxmlformats.org/presentationml/2006/ole">
            <mc:AlternateContent xmlns:mc="http://schemas.openxmlformats.org/markup-compatibility/2006">
              <mc:Choice xmlns:v="urn:schemas-microsoft-com:vml" Requires="v">
                <p:oleObj spid="_x0000_s12364" name="Image" r:id="rId4" imgW="3672720" imgH="2014560" progId="Photoshop.Image.13">
                  <p:embed/>
                </p:oleObj>
              </mc:Choice>
              <mc:Fallback>
                <p:oleObj name="Image" r:id="rId4" imgW="3672720" imgH="2014560" progId="Photoshop.Image.13">
                  <p:embed/>
                  <p:pic>
                    <p:nvPicPr>
                      <p:cNvPr id="4" name="Object 3">
                        <a:extLst>
                          <a:ext uri="{FF2B5EF4-FFF2-40B4-BE49-F238E27FC236}">
                            <a16:creationId xmlns:a16="http://schemas.microsoft.com/office/drawing/2014/main" id="{C8D19A84-6826-411A-AA08-0D324F0C1711}"/>
                          </a:ext>
                        </a:extLst>
                      </p:cNvPr>
                      <p:cNvPicPr/>
                      <p:nvPr/>
                    </p:nvPicPr>
                    <p:blipFill>
                      <a:blip r:embed="rId5"/>
                      <a:stretch>
                        <a:fillRect/>
                      </a:stretch>
                    </p:blipFill>
                    <p:spPr>
                      <a:xfrm>
                        <a:off x="2405888" y="1423409"/>
                        <a:ext cx="7345440" cy="4029120"/>
                      </a:xfrm>
                      <a:prstGeom prst="rect">
                        <a:avLst/>
                      </a:prstGeom>
                      <a:ln w="12700">
                        <a:solidFill>
                          <a:schemeClr val="bg1"/>
                        </a:solidFill>
                      </a:ln>
                    </p:spPr>
                  </p:pic>
                </p:oleObj>
              </mc:Fallback>
            </mc:AlternateContent>
          </a:graphicData>
        </a:graphic>
      </p:graphicFrame>
      <p:sp>
        <p:nvSpPr>
          <p:cNvPr id="11" name="Title 1">
            <a:extLst>
              <a:ext uri="{FF2B5EF4-FFF2-40B4-BE49-F238E27FC236}">
                <a16:creationId xmlns:a16="http://schemas.microsoft.com/office/drawing/2014/main" id="{EE984F33-1238-4760-A40B-14203B5F317B}"/>
              </a:ext>
            </a:extLst>
          </p:cNvPr>
          <p:cNvSpPr>
            <a:spLocks noGrp="1"/>
          </p:cNvSpPr>
          <p:nvPr>
            <p:ph type="title"/>
          </p:nvPr>
        </p:nvSpPr>
        <p:spPr>
          <a:xfrm>
            <a:off x="393700" y="448689"/>
            <a:ext cx="11468100" cy="507440"/>
          </a:xfrm>
        </p:spPr>
        <p:txBody>
          <a:bodyPr>
            <a:noAutofit/>
          </a:bodyPr>
          <a:lstStyle/>
          <a:p>
            <a:r>
              <a:rPr lang="en-US" altLang="zh-CN" sz="3200" b="1" dirty="0">
                <a:solidFill>
                  <a:srgbClr val="F9FFA2"/>
                </a:solidFill>
                <a:latin typeface="+mn-lt"/>
                <a:ea typeface="Helvetica Neue Thin" charset="0"/>
                <a:cs typeface="Helvetica Neue Thin" charset="0"/>
              </a:rPr>
              <a:t>Origin of Earth's Water: Chondritic Inheritance + </a:t>
            </a:r>
            <a:r>
              <a:rPr lang="en-US" altLang="zh-CN" sz="3200" b="1" dirty="0">
                <a:solidFill>
                  <a:srgbClr val="FF0000"/>
                </a:solidFill>
                <a:latin typeface="+mn-lt"/>
                <a:ea typeface="Helvetica Neue Thin" charset="0"/>
                <a:cs typeface="Helvetica Neue Thin" charset="0"/>
              </a:rPr>
              <a:t>Nebular </a:t>
            </a:r>
            <a:r>
              <a:rPr lang="en-US" altLang="zh-CN" sz="3200" b="1" dirty="0" err="1">
                <a:solidFill>
                  <a:srgbClr val="FF0000"/>
                </a:solidFill>
                <a:latin typeface="+mn-lt"/>
                <a:ea typeface="Helvetica Neue Thin" charset="0"/>
                <a:cs typeface="Helvetica Neue Thin" charset="0"/>
              </a:rPr>
              <a:t>Ingassing</a:t>
            </a:r>
            <a:endParaRPr lang="zh-CN" altLang="en-US" sz="3200" b="1" dirty="0">
              <a:solidFill>
                <a:srgbClr val="FF0000"/>
              </a:solidFill>
              <a:latin typeface="+mn-lt"/>
              <a:ea typeface="Helvetica Neue Thin" charset="0"/>
              <a:cs typeface="Helvetica Neue Thin" charset="0"/>
            </a:endParaRPr>
          </a:p>
        </p:txBody>
      </p:sp>
      <p:sp>
        <p:nvSpPr>
          <p:cNvPr id="2" name="Slide Number Placeholder 1">
            <a:extLst>
              <a:ext uri="{FF2B5EF4-FFF2-40B4-BE49-F238E27FC236}">
                <a16:creationId xmlns:a16="http://schemas.microsoft.com/office/drawing/2014/main" id="{53D7A702-7280-4645-A646-CFD2766BB6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0B1537-9E38-45AD-95F2-4B0D25C3F6DC}"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5" name="TextBox 4">
            <a:extLst>
              <a:ext uri="{FF2B5EF4-FFF2-40B4-BE49-F238E27FC236}">
                <a16:creationId xmlns:a16="http://schemas.microsoft.com/office/drawing/2014/main" id="{D26CA4A8-4EAA-4717-AAC9-E2ADAF2F0C4E}"/>
              </a:ext>
            </a:extLst>
          </p:cNvPr>
          <p:cNvSpPr txBox="1"/>
          <p:nvPr/>
        </p:nvSpPr>
        <p:spPr>
          <a:xfrm>
            <a:off x="2320552" y="5598582"/>
            <a:ext cx="21498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sym typeface="Symbol" panose="05050102010706020507" pitchFamily="18" charset="2"/>
              </a:rPr>
              <a:t>10 – 100 </a:t>
            </a:r>
            <a:r>
              <a:rPr kumimoji="0" lang="en-US" sz="2800" b="1" i="0" u="none" strike="noStrike" kern="1200" cap="none" spc="0" normalizeH="0" baseline="0" noProof="0" dirty="0" err="1">
                <a:ln>
                  <a:noFill/>
                </a:ln>
                <a:solidFill>
                  <a:prstClr val="white"/>
                </a:solidFill>
                <a:effectLst/>
                <a:uLnTx/>
                <a:uFillTx/>
                <a:latin typeface="Calibri" panose="020F0502020204030204"/>
                <a:ea typeface="+mn-ea"/>
                <a:cs typeface="+mn-cs"/>
                <a:sym typeface="Symbol" panose="05050102010706020507" pitchFamily="18" charset="2"/>
              </a:rPr>
              <a:t>Myr</a:t>
            </a: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A4A1D6D-7E6B-4DFC-BF5C-A87D86CFE79A}"/>
              </a:ext>
            </a:extLst>
          </p:cNvPr>
          <p:cNvSpPr txBox="1"/>
          <p:nvPr/>
        </p:nvSpPr>
        <p:spPr>
          <a:xfrm>
            <a:off x="7302500" y="5703915"/>
            <a:ext cx="260350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Wu et al. (2018, </a:t>
            </a:r>
            <a:r>
              <a:rPr kumimoji="0" lang="en-US" sz="1600" b="0" i="1" u="none" strike="noStrike" kern="1200" cap="none" spc="0" normalizeH="0" baseline="0" noProof="0" dirty="0">
                <a:ln>
                  <a:noFill/>
                </a:ln>
                <a:solidFill>
                  <a:prstClr val="white"/>
                </a:solidFill>
                <a:effectLst/>
                <a:uLnTx/>
                <a:uFillTx/>
                <a:latin typeface="Calibri" panose="020F0502020204030204"/>
                <a:ea typeface="+mn-ea"/>
                <a:cs typeface="+mn-cs"/>
              </a:rPr>
              <a:t>JGR-Planets</a:t>
            </a: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14182111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5783424-0317-42F0-89FA-6C62FF23C5F6}"/>
              </a:ext>
            </a:extLst>
          </p:cNvPr>
          <p:cNvPicPr>
            <a:picLocks/>
          </p:cNvPicPr>
          <p:nvPr/>
        </p:nvPicPr>
        <p:blipFill>
          <a:blip r:embed="rId3"/>
          <a:stretch>
            <a:fillRect/>
          </a:stretch>
        </p:blipFill>
        <p:spPr>
          <a:xfrm>
            <a:off x="2409445" y="1414265"/>
            <a:ext cx="7344000" cy="4028400"/>
          </a:xfrm>
          <a:prstGeom prst="rect">
            <a:avLst/>
          </a:prstGeom>
          <a:ln w="12700">
            <a:solidFill>
              <a:schemeClr val="bg1"/>
            </a:solidFill>
          </a:ln>
        </p:spPr>
      </p:pic>
      <p:sp>
        <p:nvSpPr>
          <p:cNvPr id="11" name="Title 1">
            <a:extLst>
              <a:ext uri="{FF2B5EF4-FFF2-40B4-BE49-F238E27FC236}">
                <a16:creationId xmlns:a16="http://schemas.microsoft.com/office/drawing/2014/main" id="{EE984F33-1238-4760-A40B-14203B5F317B}"/>
              </a:ext>
            </a:extLst>
          </p:cNvPr>
          <p:cNvSpPr>
            <a:spLocks noGrp="1"/>
          </p:cNvSpPr>
          <p:nvPr>
            <p:ph type="title"/>
          </p:nvPr>
        </p:nvSpPr>
        <p:spPr>
          <a:xfrm>
            <a:off x="393700" y="448689"/>
            <a:ext cx="11468100" cy="507440"/>
          </a:xfrm>
        </p:spPr>
        <p:txBody>
          <a:bodyPr>
            <a:noAutofit/>
          </a:bodyPr>
          <a:lstStyle/>
          <a:p>
            <a:r>
              <a:rPr lang="en-US" altLang="zh-CN" sz="3200" b="1" dirty="0">
                <a:solidFill>
                  <a:srgbClr val="F9FFA2"/>
                </a:solidFill>
                <a:latin typeface="+mn-lt"/>
                <a:ea typeface="Helvetica Neue Thin" charset="0"/>
                <a:cs typeface="Helvetica Neue Thin" charset="0"/>
              </a:rPr>
              <a:t>Origin of Earth's Water: Chondritic Inheritance + </a:t>
            </a:r>
            <a:r>
              <a:rPr lang="en-US" altLang="zh-CN" sz="3200" b="1" dirty="0">
                <a:solidFill>
                  <a:srgbClr val="FF0000"/>
                </a:solidFill>
                <a:latin typeface="+mn-lt"/>
                <a:ea typeface="Helvetica Neue Thin" charset="0"/>
                <a:cs typeface="Helvetica Neue Thin" charset="0"/>
              </a:rPr>
              <a:t>Nebular </a:t>
            </a:r>
            <a:r>
              <a:rPr lang="en-US" altLang="zh-CN" sz="3200" b="1" dirty="0" err="1">
                <a:solidFill>
                  <a:srgbClr val="FF0000"/>
                </a:solidFill>
                <a:latin typeface="+mn-lt"/>
                <a:ea typeface="Helvetica Neue Thin" charset="0"/>
                <a:cs typeface="Helvetica Neue Thin" charset="0"/>
              </a:rPr>
              <a:t>Ingassing</a:t>
            </a:r>
            <a:endParaRPr lang="zh-CN" altLang="en-US" sz="3200" b="1" dirty="0">
              <a:solidFill>
                <a:srgbClr val="FF0000"/>
              </a:solidFill>
              <a:latin typeface="+mn-lt"/>
              <a:ea typeface="Helvetica Neue Thin" charset="0"/>
              <a:cs typeface="Helvetica Neue Thin" charset="0"/>
            </a:endParaRPr>
          </a:p>
        </p:txBody>
      </p:sp>
      <p:sp>
        <p:nvSpPr>
          <p:cNvPr id="2" name="Slide Number Placeholder 1">
            <a:extLst>
              <a:ext uri="{FF2B5EF4-FFF2-40B4-BE49-F238E27FC236}">
                <a16:creationId xmlns:a16="http://schemas.microsoft.com/office/drawing/2014/main" id="{53D7A702-7280-4645-A646-CFD2766BB6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0B1537-9E38-45AD-95F2-4B0D25C3F6DC}"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5" name="TextBox 4">
            <a:extLst>
              <a:ext uri="{FF2B5EF4-FFF2-40B4-BE49-F238E27FC236}">
                <a16:creationId xmlns:a16="http://schemas.microsoft.com/office/drawing/2014/main" id="{D26CA4A8-4EAA-4717-AAC9-E2ADAF2F0C4E}"/>
              </a:ext>
            </a:extLst>
          </p:cNvPr>
          <p:cNvSpPr txBox="1"/>
          <p:nvPr/>
        </p:nvSpPr>
        <p:spPr>
          <a:xfrm>
            <a:off x="2320552" y="5598582"/>
            <a:ext cx="16799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Calibri" panose="020F0502020204030204"/>
                <a:sym typeface="Symbol" panose="05050102010706020507" pitchFamily="18" charset="2"/>
              </a:rPr>
              <a:t>T</a:t>
            </a:r>
            <a:r>
              <a:rPr kumimoji="0" lang="en-US" sz="2800" b="1" i="0" u="none" strike="noStrike" kern="1200" cap="none" spc="0" normalizeH="0" baseline="0" noProof="0" dirty="0" err="1">
                <a:ln>
                  <a:noFill/>
                </a:ln>
                <a:solidFill>
                  <a:prstClr val="white"/>
                </a:solidFill>
                <a:effectLst/>
                <a:uLnTx/>
                <a:uFillTx/>
                <a:latin typeface="Calibri" panose="020F0502020204030204"/>
                <a:ea typeface="+mn-ea"/>
                <a:cs typeface="+mn-cs"/>
                <a:sym typeface="Symbol" panose="05050102010706020507" pitchFamily="18" charset="2"/>
              </a:rPr>
              <a:t>oday</a:t>
            </a: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A4A1D6D-7E6B-4DFC-BF5C-A87D86CFE79A}"/>
              </a:ext>
            </a:extLst>
          </p:cNvPr>
          <p:cNvSpPr txBox="1"/>
          <p:nvPr/>
        </p:nvSpPr>
        <p:spPr>
          <a:xfrm>
            <a:off x="7302500" y="5703915"/>
            <a:ext cx="260350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Wu et al. (2018, </a:t>
            </a:r>
            <a:r>
              <a:rPr kumimoji="0" lang="en-US" sz="1600" b="0" i="1" u="none" strike="noStrike" kern="1200" cap="none" spc="0" normalizeH="0" baseline="0" noProof="0" dirty="0">
                <a:ln>
                  <a:noFill/>
                </a:ln>
                <a:solidFill>
                  <a:prstClr val="white"/>
                </a:solidFill>
                <a:effectLst/>
                <a:uLnTx/>
                <a:uFillTx/>
                <a:latin typeface="Calibri" panose="020F0502020204030204"/>
                <a:ea typeface="+mn-ea"/>
                <a:cs typeface="+mn-cs"/>
              </a:rPr>
              <a:t>JGR-Planets</a:t>
            </a: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pic>
        <p:nvPicPr>
          <p:cNvPr id="9" name="Picture 8">
            <a:extLst>
              <a:ext uri="{FF2B5EF4-FFF2-40B4-BE49-F238E27FC236}">
                <a16:creationId xmlns:a16="http://schemas.microsoft.com/office/drawing/2014/main" id="{03B123E6-3B14-4EC5-BC60-C9778F2C80E4}"/>
              </a:ext>
            </a:extLst>
          </p:cNvPr>
          <p:cNvPicPr>
            <a:picLocks/>
          </p:cNvPicPr>
          <p:nvPr/>
        </p:nvPicPr>
        <p:blipFill rotWithShape="1">
          <a:blip r:embed="rId3"/>
          <a:srcRect l="69353" t="61689" r="2658" b="22049"/>
          <a:stretch/>
        </p:blipFill>
        <p:spPr>
          <a:xfrm>
            <a:off x="2535429" y="3700525"/>
            <a:ext cx="3255771" cy="820675"/>
          </a:xfrm>
          <a:prstGeom prst="rect">
            <a:avLst/>
          </a:prstGeom>
          <a:ln w="12700">
            <a:noFill/>
          </a:ln>
        </p:spPr>
      </p:pic>
    </p:spTree>
    <p:extLst>
      <p:ext uri="{BB962C8B-B14F-4D97-AF65-F5344CB8AC3E}">
        <p14:creationId xmlns:p14="http://schemas.microsoft.com/office/powerpoint/2010/main" val="4056357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EE984F33-1238-4760-A40B-14203B5F317B}"/>
              </a:ext>
            </a:extLst>
          </p:cNvPr>
          <p:cNvSpPr>
            <a:spLocks noGrp="1"/>
          </p:cNvSpPr>
          <p:nvPr>
            <p:ph type="title"/>
          </p:nvPr>
        </p:nvSpPr>
        <p:spPr>
          <a:xfrm>
            <a:off x="1244010" y="686089"/>
            <a:ext cx="9601200" cy="494815"/>
          </a:xfrm>
        </p:spPr>
        <p:txBody>
          <a:bodyPr>
            <a:noAutofit/>
          </a:bodyPr>
          <a:lstStyle/>
          <a:p>
            <a:pPr algn="ctr"/>
            <a:r>
              <a:rPr lang="en-US" altLang="zh-CN" sz="3000" b="1" dirty="0">
                <a:solidFill>
                  <a:srgbClr val="F9FFA2"/>
                </a:solidFill>
                <a:latin typeface="+mn-lt"/>
                <a:ea typeface="Helvetica Neue Thin" charset="0"/>
                <a:cs typeface="Helvetica Neue Thin" charset="0"/>
              </a:rPr>
              <a:t>Dependence of </a:t>
            </a:r>
            <a:r>
              <a:rPr lang="en-US" altLang="zh-CN" sz="3000" b="1" dirty="0" err="1">
                <a:solidFill>
                  <a:srgbClr val="F9FFA2"/>
                </a:solidFill>
                <a:latin typeface="+mn-lt"/>
                <a:ea typeface="Helvetica Neue Thin" charset="0"/>
                <a:cs typeface="Helvetica Neue Thin" charset="0"/>
              </a:rPr>
              <a:t>Ingassing</a:t>
            </a:r>
            <a:r>
              <a:rPr lang="en-US" altLang="zh-CN" sz="3000" b="1" dirty="0">
                <a:solidFill>
                  <a:srgbClr val="F9FFA2"/>
                </a:solidFill>
                <a:latin typeface="+mn-lt"/>
                <a:ea typeface="Helvetica Neue Thin" charset="0"/>
                <a:cs typeface="Helvetica Neue Thin" charset="0"/>
              </a:rPr>
              <a:t> Model on Hydrogen Fractionation</a:t>
            </a:r>
            <a:endParaRPr lang="zh-CN" altLang="en-US" sz="3000" b="1" dirty="0">
              <a:solidFill>
                <a:srgbClr val="FF0000"/>
              </a:solidFill>
              <a:latin typeface="+mn-lt"/>
              <a:ea typeface="Helvetica Neue Thin" charset="0"/>
              <a:cs typeface="Helvetica Neue Thin" charset="0"/>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739E2FB-900A-4E25-9DDF-A2614B793824}"/>
                  </a:ext>
                </a:extLst>
              </p:cNvPr>
              <p:cNvSpPr txBox="1"/>
              <p:nvPr/>
            </p:nvSpPr>
            <p:spPr>
              <a:xfrm>
                <a:off x="1342616" y="1774087"/>
                <a:ext cx="7891361" cy="1307153"/>
              </a:xfrm>
              <a:prstGeom prst="rect">
                <a:avLst/>
              </a:prstGeom>
              <a:noFill/>
            </p:spPr>
            <p:txBody>
              <a:bodyPr wrap="square" rtlCol="0">
                <a:spAutoFit/>
              </a:bodyPr>
              <a:lstStyle/>
              <a:p>
                <a:pPr>
                  <a:defRPr/>
                </a:pPr>
                <a:r>
                  <a:rPr lang="en-US" sz="2500" dirty="0">
                    <a:solidFill>
                      <a:prstClr val="white"/>
                    </a:solidFill>
                    <a:latin typeface="Calibri" panose="020F0502020204030204"/>
                    <a:sym typeface="Symbol" panose="05050102010706020507" pitchFamily="18" charset="2"/>
                  </a:rPr>
                  <a:t>  F</a:t>
                </a:r>
                <a:r>
                  <a:rPr lang="en-US" sz="2500" dirty="0" err="1">
                    <a:solidFill>
                      <a:prstClr val="white"/>
                    </a:solidFill>
                    <a:latin typeface="Calibri" panose="020F0502020204030204"/>
                  </a:rPr>
                  <a:t>ractio</a:t>
                </a:r>
                <a:r>
                  <a:rPr lang="en-US" sz="2500" dirty="0">
                    <a:solidFill>
                      <a:prstClr val="white"/>
                    </a:solidFill>
                    <a:latin typeface="Calibri" panose="020F0502020204030204"/>
                  </a:rPr>
                  <a:t>nation factor:    </a:t>
                </a:r>
                <a14:m>
                  <m:oMath xmlns:m="http://schemas.openxmlformats.org/officeDocument/2006/math">
                    <m:r>
                      <a:rPr lang="en-US" sz="3000" i="1">
                        <a:solidFill>
                          <a:prstClr val="white"/>
                        </a:solidFill>
                        <a:latin typeface="Cambria Math" panose="02040503050406030204" pitchFamily="18" charset="0"/>
                        <a:ea typeface="Cambria Math" panose="02040503050406030204" pitchFamily="18" charset="0"/>
                        <a:sym typeface="Symbol" panose="05050102010706020507" pitchFamily="18" charset="2"/>
                      </a:rPr>
                      <m:t>𝛼</m:t>
                    </m:r>
                    <m:r>
                      <a:rPr lang="en-US" sz="3000" i="1">
                        <a:solidFill>
                          <a:prstClr val="white"/>
                        </a:solidFill>
                        <a:latin typeface="Cambria Math" panose="02040503050406030204" pitchFamily="18" charset="0"/>
                        <a:ea typeface="Cambria Math" panose="02040503050406030204" pitchFamily="18" charset="0"/>
                        <a:sym typeface="Symbol" panose="05050102010706020507" pitchFamily="18" charset="2"/>
                      </a:rPr>
                      <m:t>= </m:t>
                    </m:r>
                    <m:f>
                      <m:fPr>
                        <m:ctrlPr>
                          <a:rPr lang="en-US" altLang="zh-CN" sz="3000" i="1">
                            <a:solidFill>
                              <a:prstClr val="white"/>
                            </a:solidFill>
                            <a:latin typeface="Cambria Math" panose="02040503050406030204" pitchFamily="18" charset="0"/>
                            <a:ea typeface="Cambria Math" panose="02040503050406030204" pitchFamily="18" charset="0"/>
                            <a:sym typeface="Symbol" panose="05050102010706020507" pitchFamily="18" charset="2"/>
                          </a:rPr>
                        </m:ctrlPr>
                      </m:fPr>
                      <m:num>
                        <m:box>
                          <m:boxPr>
                            <m:ctrlPr>
                              <a:rPr lang="en-US" altLang="zh-CN" sz="3000" i="1">
                                <a:solidFill>
                                  <a:prstClr val="white"/>
                                </a:solidFill>
                                <a:latin typeface="Cambria Math" panose="02040503050406030204" pitchFamily="18" charset="0"/>
                                <a:ea typeface="Cambria Math" panose="02040503050406030204" pitchFamily="18" charset="0"/>
                                <a:sym typeface="Symbol" panose="05050102010706020507" pitchFamily="18" charset="2"/>
                              </a:rPr>
                            </m:ctrlPr>
                          </m:boxPr>
                          <m:e>
                            <m:argPr>
                              <m:argSz m:val="-1"/>
                            </m:argPr>
                            <m:sSub>
                              <m:sSubPr>
                                <m:ctrlPr>
                                  <a:rPr lang="en-US" altLang="zh-CN" sz="3000" i="1">
                                    <a:solidFill>
                                      <a:prstClr val="white"/>
                                    </a:solidFill>
                                    <a:latin typeface="Cambria Math" panose="02040503050406030204" pitchFamily="18" charset="0"/>
                                    <a:ea typeface="Cambria Math" panose="02040503050406030204" pitchFamily="18" charset="0"/>
                                    <a:sym typeface="Symbol" panose="05050102010706020507" pitchFamily="18" charset="2"/>
                                  </a:rPr>
                                </m:ctrlPr>
                              </m:sSubPr>
                              <m:e>
                                <m:d>
                                  <m:dPr>
                                    <m:ctrlPr>
                                      <a:rPr lang="en-US" altLang="zh-CN" sz="3000" i="1">
                                        <a:solidFill>
                                          <a:prstClr val="white"/>
                                        </a:solidFill>
                                        <a:latin typeface="Cambria Math" panose="02040503050406030204" pitchFamily="18" charset="0"/>
                                        <a:ea typeface="Cambria Math" panose="02040503050406030204" pitchFamily="18" charset="0"/>
                                        <a:sym typeface="Symbol" panose="05050102010706020507" pitchFamily="18" charset="2"/>
                                      </a:rPr>
                                    </m:ctrlPr>
                                  </m:dPr>
                                  <m:e>
                                    <m:box>
                                      <m:boxPr>
                                        <m:ctrlPr>
                                          <a:rPr lang="en-US" altLang="zh-CN" sz="3000" i="1">
                                            <a:solidFill>
                                              <a:prstClr val="white"/>
                                            </a:solidFill>
                                            <a:latin typeface="Cambria Math" panose="02040503050406030204" pitchFamily="18" charset="0"/>
                                            <a:ea typeface="Cambria Math" panose="02040503050406030204" pitchFamily="18" charset="0"/>
                                            <a:sym typeface="Symbol" panose="05050102010706020507" pitchFamily="18" charset="2"/>
                                          </a:rPr>
                                        </m:ctrlPr>
                                      </m:boxPr>
                                      <m:e>
                                        <m:argPr>
                                          <m:argSz m:val="-1"/>
                                        </m:argPr>
                                        <m:f>
                                          <m:fPr>
                                            <m:ctrlPr>
                                              <a:rPr lang="en-US" altLang="zh-CN" sz="3000" i="1">
                                                <a:solidFill>
                                                  <a:prstClr val="white"/>
                                                </a:solidFill>
                                                <a:latin typeface="Cambria Math" panose="02040503050406030204" pitchFamily="18" charset="0"/>
                                                <a:ea typeface="Cambria Math" panose="02040503050406030204" pitchFamily="18" charset="0"/>
                                                <a:sym typeface="Symbol" panose="05050102010706020507" pitchFamily="18" charset="2"/>
                                              </a:rPr>
                                            </m:ctrlPr>
                                          </m:fPr>
                                          <m:num>
                                            <m:r>
                                              <a:rPr lang="en-US" altLang="zh-CN" sz="3000" i="1">
                                                <a:solidFill>
                                                  <a:prstClr val="white"/>
                                                </a:solidFill>
                                                <a:latin typeface="Cambria Math" panose="02040503050406030204" pitchFamily="18" charset="0"/>
                                                <a:ea typeface="Cambria Math" panose="02040503050406030204" pitchFamily="18" charset="0"/>
                                                <a:sym typeface="Symbol" panose="05050102010706020507" pitchFamily="18" charset="2"/>
                                              </a:rPr>
                                              <m:t>𝐷</m:t>
                                            </m:r>
                                          </m:num>
                                          <m:den>
                                            <m:r>
                                              <a:rPr lang="en-US" altLang="zh-CN" sz="3000" i="1">
                                                <a:solidFill>
                                                  <a:prstClr val="white"/>
                                                </a:solidFill>
                                                <a:latin typeface="Cambria Math" panose="02040503050406030204" pitchFamily="18" charset="0"/>
                                                <a:ea typeface="Cambria Math" panose="02040503050406030204" pitchFamily="18" charset="0"/>
                                                <a:sym typeface="Symbol" panose="05050102010706020507" pitchFamily="18" charset="2"/>
                                              </a:rPr>
                                              <m:t>𝐻</m:t>
                                            </m:r>
                                          </m:den>
                                        </m:f>
                                      </m:e>
                                    </m:box>
                                  </m:e>
                                </m:d>
                              </m:e>
                              <m:sub>
                                <m:r>
                                  <a:rPr lang="en-US" altLang="zh-CN" sz="3000" i="1">
                                    <a:solidFill>
                                      <a:prstClr val="white"/>
                                    </a:solidFill>
                                    <a:latin typeface="Cambria Math" panose="02040503050406030204" pitchFamily="18" charset="0"/>
                                    <a:ea typeface="Cambria Math" panose="02040503050406030204" pitchFamily="18" charset="0"/>
                                    <a:sym typeface="Symbol" panose="05050102010706020507" pitchFamily="18" charset="2"/>
                                  </a:rPr>
                                  <m:t>𝑖𝑟𝑜𝑛</m:t>
                                </m:r>
                                <m:r>
                                  <a:rPr lang="en-US" altLang="zh-CN" sz="3000" i="1">
                                    <a:solidFill>
                                      <a:prstClr val="white"/>
                                    </a:solidFill>
                                    <a:latin typeface="Cambria Math" panose="02040503050406030204" pitchFamily="18" charset="0"/>
                                    <a:ea typeface="Cambria Math" panose="02040503050406030204" pitchFamily="18" charset="0"/>
                                    <a:sym typeface="Symbol" panose="05050102010706020507" pitchFamily="18" charset="2"/>
                                  </a:rPr>
                                  <m:t>       </m:t>
                                </m:r>
                              </m:sub>
                            </m:sSub>
                          </m:e>
                        </m:box>
                      </m:num>
                      <m:den>
                        <m:box>
                          <m:boxPr>
                            <m:ctrlPr>
                              <a:rPr lang="en-US" altLang="zh-CN" sz="3000" i="1">
                                <a:solidFill>
                                  <a:prstClr val="white"/>
                                </a:solidFill>
                                <a:latin typeface="Cambria Math" panose="02040503050406030204" pitchFamily="18" charset="0"/>
                                <a:ea typeface="Cambria Math" panose="02040503050406030204" pitchFamily="18" charset="0"/>
                                <a:sym typeface="Symbol" panose="05050102010706020507" pitchFamily="18" charset="2"/>
                              </a:rPr>
                            </m:ctrlPr>
                          </m:boxPr>
                          <m:e>
                            <m:argPr>
                              <m:argSz m:val="-1"/>
                            </m:argPr>
                            <m:sSub>
                              <m:sSubPr>
                                <m:ctrlPr>
                                  <a:rPr lang="en-US" altLang="zh-CN" sz="3000" i="1">
                                    <a:solidFill>
                                      <a:prstClr val="white"/>
                                    </a:solidFill>
                                    <a:latin typeface="Cambria Math" panose="02040503050406030204" pitchFamily="18" charset="0"/>
                                    <a:ea typeface="Cambria Math" panose="02040503050406030204" pitchFamily="18" charset="0"/>
                                    <a:sym typeface="Symbol" panose="05050102010706020507" pitchFamily="18" charset="2"/>
                                  </a:rPr>
                                </m:ctrlPr>
                              </m:sSubPr>
                              <m:e>
                                <m:d>
                                  <m:dPr>
                                    <m:ctrlPr>
                                      <a:rPr lang="en-US" altLang="zh-CN" sz="3000" i="1">
                                        <a:solidFill>
                                          <a:prstClr val="white"/>
                                        </a:solidFill>
                                        <a:latin typeface="Cambria Math" panose="02040503050406030204" pitchFamily="18" charset="0"/>
                                        <a:ea typeface="Cambria Math" panose="02040503050406030204" pitchFamily="18" charset="0"/>
                                        <a:sym typeface="Symbol" panose="05050102010706020507" pitchFamily="18" charset="2"/>
                                      </a:rPr>
                                    </m:ctrlPr>
                                  </m:dPr>
                                  <m:e>
                                    <m:box>
                                      <m:boxPr>
                                        <m:ctrlPr>
                                          <a:rPr lang="en-US" altLang="zh-CN" sz="3000" i="1">
                                            <a:solidFill>
                                              <a:prstClr val="white"/>
                                            </a:solidFill>
                                            <a:latin typeface="Cambria Math" panose="02040503050406030204" pitchFamily="18" charset="0"/>
                                            <a:ea typeface="Cambria Math" panose="02040503050406030204" pitchFamily="18" charset="0"/>
                                            <a:sym typeface="Symbol" panose="05050102010706020507" pitchFamily="18" charset="2"/>
                                          </a:rPr>
                                        </m:ctrlPr>
                                      </m:boxPr>
                                      <m:e>
                                        <m:argPr>
                                          <m:argSz m:val="-1"/>
                                        </m:argPr>
                                        <m:f>
                                          <m:fPr>
                                            <m:ctrlPr>
                                              <a:rPr lang="en-US" altLang="zh-CN" sz="3000" i="1">
                                                <a:solidFill>
                                                  <a:prstClr val="white"/>
                                                </a:solidFill>
                                                <a:latin typeface="Cambria Math" panose="02040503050406030204" pitchFamily="18" charset="0"/>
                                                <a:ea typeface="Cambria Math" panose="02040503050406030204" pitchFamily="18" charset="0"/>
                                                <a:sym typeface="Symbol" panose="05050102010706020507" pitchFamily="18" charset="2"/>
                                              </a:rPr>
                                            </m:ctrlPr>
                                          </m:fPr>
                                          <m:num>
                                            <m:r>
                                              <a:rPr lang="en-US" altLang="zh-CN" sz="3000" i="1">
                                                <a:solidFill>
                                                  <a:prstClr val="white"/>
                                                </a:solidFill>
                                                <a:latin typeface="Cambria Math" panose="02040503050406030204" pitchFamily="18" charset="0"/>
                                                <a:ea typeface="Cambria Math" panose="02040503050406030204" pitchFamily="18" charset="0"/>
                                                <a:sym typeface="Symbol" panose="05050102010706020507" pitchFamily="18" charset="2"/>
                                              </a:rPr>
                                              <m:t>𝐷</m:t>
                                            </m:r>
                                          </m:num>
                                          <m:den>
                                            <m:r>
                                              <a:rPr lang="en-US" altLang="zh-CN" sz="3000" i="1">
                                                <a:solidFill>
                                                  <a:prstClr val="white"/>
                                                </a:solidFill>
                                                <a:latin typeface="Cambria Math" panose="02040503050406030204" pitchFamily="18" charset="0"/>
                                                <a:ea typeface="Cambria Math" panose="02040503050406030204" pitchFamily="18" charset="0"/>
                                                <a:sym typeface="Symbol" panose="05050102010706020507" pitchFamily="18" charset="2"/>
                                              </a:rPr>
                                              <m:t>𝐻</m:t>
                                            </m:r>
                                          </m:den>
                                        </m:f>
                                      </m:e>
                                    </m:box>
                                  </m:e>
                                </m:d>
                              </m:e>
                              <m:sub>
                                <m:r>
                                  <a:rPr lang="en-US" altLang="zh-CN" sz="3000" i="1">
                                    <a:solidFill>
                                      <a:prstClr val="white"/>
                                    </a:solidFill>
                                    <a:latin typeface="Cambria Math" panose="02040503050406030204" pitchFamily="18" charset="0"/>
                                    <a:ea typeface="Cambria Math" panose="02040503050406030204" pitchFamily="18" charset="0"/>
                                    <a:sym typeface="Symbol" panose="05050102010706020507" pitchFamily="18" charset="2"/>
                                  </a:rPr>
                                  <m:t>𝑚𝑎𝑛𝑡𝑙𝑒</m:t>
                                </m:r>
                              </m:sub>
                            </m:sSub>
                          </m:e>
                        </m:box>
                      </m:den>
                    </m:f>
                  </m:oMath>
                </a14:m>
                <a:r>
                  <a:rPr lang="en-US" sz="3000" dirty="0">
                    <a:solidFill>
                      <a:prstClr val="white"/>
                    </a:solidFill>
                    <a:ea typeface="Cambria Math" panose="02040503050406030204" pitchFamily="18" charset="0"/>
                  </a:rPr>
                  <a:t> </a:t>
                </a:r>
                <a14:m>
                  <m:oMath xmlns:m="http://schemas.openxmlformats.org/officeDocument/2006/math">
                    <m:r>
                      <a:rPr lang="en-US" sz="3000" i="1">
                        <a:solidFill>
                          <a:prstClr val="white"/>
                        </a:solidFill>
                        <a:latin typeface="Cambria Math" panose="02040503050406030204" pitchFamily="18" charset="0"/>
                        <a:ea typeface="Cambria Math" panose="02040503050406030204" pitchFamily="18" charset="0"/>
                      </a:rPr>
                      <m:t>≈</m:t>
                    </m:r>
                    <m:f>
                      <m:fPr>
                        <m:ctrlPr>
                          <a:rPr lang="en-US" altLang="zh-CN" sz="3000" i="1">
                            <a:solidFill>
                              <a:prstClr val="white"/>
                            </a:solidFill>
                            <a:latin typeface="Cambria Math" panose="02040503050406030204" pitchFamily="18" charset="0"/>
                            <a:ea typeface="Cambria Math" panose="02040503050406030204" pitchFamily="18" charset="0"/>
                            <a:sym typeface="Symbol" panose="05050102010706020507" pitchFamily="18" charset="2"/>
                          </a:rPr>
                        </m:ctrlPr>
                      </m:fPr>
                      <m:num>
                        <m:box>
                          <m:boxPr>
                            <m:ctrlPr>
                              <a:rPr lang="en-US" altLang="zh-CN" sz="3000" i="1">
                                <a:solidFill>
                                  <a:prstClr val="white"/>
                                </a:solidFill>
                                <a:latin typeface="Cambria Math" panose="02040503050406030204" pitchFamily="18" charset="0"/>
                                <a:ea typeface="Cambria Math" panose="02040503050406030204" pitchFamily="18" charset="0"/>
                                <a:sym typeface="Symbol" panose="05050102010706020507" pitchFamily="18" charset="2"/>
                              </a:rPr>
                            </m:ctrlPr>
                          </m:boxPr>
                          <m:e>
                            <m:argPr>
                              <m:argSz m:val="-1"/>
                            </m:argPr>
                            <m:sSub>
                              <m:sSubPr>
                                <m:ctrlPr>
                                  <a:rPr lang="en-US" altLang="zh-CN" sz="3000" i="1">
                                    <a:solidFill>
                                      <a:prstClr val="white"/>
                                    </a:solidFill>
                                    <a:latin typeface="Cambria Math" panose="02040503050406030204" pitchFamily="18" charset="0"/>
                                    <a:ea typeface="Cambria Math" panose="02040503050406030204" pitchFamily="18" charset="0"/>
                                    <a:sym typeface="Symbol" panose="05050102010706020507" pitchFamily="18" charset="2"/>
                                  </a:rPr>
                                </m:ctrlPr>
                              </m:sSubPr>
                              <m:e>
                                <m:d>
                                  <m:dPr>
                                    <m:ctrlPr>
                                      <a:rPr lang="en-US" altLang="zh-CN" sz="3000" i="1">
                                        <a:solidFill>
                                          <a:prstClr val="white"/>
                                        </a:solidFill>
                                        <a:latin typeface="Cambria Math" panose="02040503050406030204" pitchFamily="18" charset="0"/>
                                        <a:ea typeface="Cambria Math" panose="02040503050406030204" pitchFamily="18" charset="0"/>
                                        <a:sym typeface="Symbol" panose="05050102010706020507" pitchFamily="18" charset="2"/>
                                      </a:rPr>
                                    </m:ctrlPr>
                                  </m:dPr>
                                  <m:e>
                                    <m:box>
                                      <m:boxPr>
                                        <m:ctrlPr>
                                          <a:rPr lang="en-US" altLang="zh-CN" sz="3000" i="1">
                                            <a:solidFill>
                                              <a:prstClr val="white"/>
                                            </a:solidFill>
                                            <a:latin typeface="Cambria Math" panose="02040503050406030204" pitchFamily="18" charset="0"/>
                                            <a:ea typeface="Cambria Math" panose="02040503050406030204" pitchFamily="18" charset="0"/>
                                            <a:sym typeface="Symbol" panose="05050102010706020507" pitchFamily="18" charset="2"/>
                                          </a:rPr>
                                        </m:ctrlPr>
                                      </m:boxPr>
                                      <m:e>
                                        <m:argPr>
                                          <m:argSz m:val="-1"/>
                                        </m:argPr>
                                        <m:f>
                                          <m:fPr>
                                            <m:ctrlPr>
                                              <a:rPr lang="en-US" altLang="zh-CN" sz="3000" i="1">
                                                <a:solidFill>
                                                  <a:prstClr val="white"/>
                                                </a:solidFill>
                                                <a:latin typeface="Cambria Math" panose="02040503050406030204" pitchFamily="18" charset="0"/>
                                                <a:ea typeface="Cambria Math" panose="02040503050406030204" pitchFamily="18" charset="0"/>
                                                <a:sym typeface="Symbol" panose="05050102010706020507" pitchFamily="18" charset="2"/>
                                              </a:rPr>
                                            </m:ctrlPr>
                                          </m:fPr>
                                          <m:num>
                                            <m:r>
                                              <a:rPr lang="en-US" altLang="zh-CN" sz="3000" i="1">
                                                <a:solidFill>
                                                  <a:prstClr val="white"/>
                                                </a:solidFill>
                                                <a:latin typeface="Cambria Math" panose="02040503050406030204" pitchFamily="18" charset="0"/>
                                                <a:ea typeface="Cambria Math" panose="02040503050406030204" pitchFamily="18" charset="0"/>
                                                <a:sym typeface="Symbol" panose="05050102010706020507" pitchFamily="18" charset="2"/>
                                              </a:rPr>
                                              <m:t>𝐷</m:t>
                                            </m:r>
                                          </m:num>
                                          <m:den>
                                            <m:r>
                                              <a:rPr lang="en-US" altLang="zh-CN" sz="3000" i="1">
                                                <a:solidFill>
                                                  <a:prstClr val="white"/>
                                                </a:solidFill>
                                                <a:latin typeface="Cambria Math" panose="02040503050406030204" pitchFamily="18" charset="0"/>
                                                <a:ea typeface="Cambria Math" panose="02040503050406030204" pitchFamily="18" charset="0"/>
                                                <a:sym typeface="Symbol" panose="05050102010706020507" pitchFamily="18" charset="2"/>
                                              </a:rPr>
                                              <m:t>𝐻</m:t>
                                            </m:r>
                                          </m:den>
                                        </m:f>
                                      </m:e>
                                    </m:box>
                                  </m:e>
                                </m:d>
                              </m:e>
                              <m:sub>
                                <m:r>
                                  <a:rPr lang="en-US" altLang="zh-CN" sz="3000" i="1">
                                    <a:solidFill>
                                      <a:prstClr val="white"/>
                                    </a:solidFill>
                                    <a:latin typeface="Cambria Math" panose="02040503050406030204" pitchFamily="18" charset="0"/>
                                    <a:ea typeface="Cambria Math" panose="02040503050406030204" pitchFamily="18" charset="0"/>
                                    <a:sym typeface="Symbol" panose="05050102010706020507" pitchFamily="18" charset="2"/>
                                  </a:rPr>
                                  <m:t>𝑖𝑟𝑜𝑛</m:t>
                                </m:r>
                              </m:sub>
                            </m:sSub>
                          </m:e>
                        </m:box>
                      </m:num>
                      <m:den>
                        <m:box>
                          <m:boxPr>
                            <m:ctrlPr>
                              <a:rPr lang="en-US" altLang="zh-CN" sz="3000" i="1">
                                <a:solidFill>
                                  <a:prstClr val="white"/>
                                </a:solidFill>
                                <a:latin typeface="Cambria Math" panose="02040503050406030204" pitchFamily="18" charset="0"/>
                                <a:ea typeface="Cambria Math" panose="02040503050406030204" pitchFamily="18" charset="0"/>
                                <a:sym typeface="Symbol" panose="05050102010706020507" pitchFamily="18" charset="2"/>
                              </a:rPr>
                            </m:ctrlPr>
                          </m:boxPr>
                          <m:e>
                            <m:argPr>
                              <m:argSz m:val="-1"/>
                            </m:argPr>
                            <m:sSub>
                              <m:sSubPr>
                                <m:ctrlPr>
                                  <a:rPr lang="en-US" altLang="zh-CN" sz="3000" i="1">
                                    <a:solidFill>
                                      <a:prstClr val="white"/>
                                    </a:solidFill>
                                    <a:latin typeface="Cambria Math" panose="02040503050406030204" pitchFamily="18" charset="0"/>
                                    <a:ea typeface="Cambria Math" panose="02040503050406030204" pitchFamily="18" charset="0"/>
                                    <a:sym typeface="Symbol" panose="05050102010706020507" pitchFamily="18" charset="2"/>
                                  </a:rPr>
                                </m:ctrlPr>
                              </m:sSubPr>
                              <m:e>
                                <m:d>
                                  <m:dPr>
                                    <m:ctrlPr>
                                      <a:rPr lang="en-US" altLang="zh-CN" sz="3000" i="1">
                                        <a:solidFill>
                                          <a:prstClr val="white"/>
                                        </a:solidFill>
                                        <a:latin typeface="Cambria Math" panose="02040503050406030204" pitchFamily="18" charset="0"/>
                                        <a:ea typeface="Cambria Math" panose="02040503050406030204" pitchFamily="18" charset="0"/>
                                        <a:sym typeface="Symbol" panose="05050102010706020507" pitchFamily="18" charset="2"/>
                                      </a:rPr>
                                    </m:ctrlPr>
                                  </m:dPr>
                                  <m:e>
                                    <m:f>
                                      <m:fPr>
                                        <m:ctrlPr>
                                          <a:rPr lang="en-US" altLang="zh-CN" sz="3000" i="1">
                                            <a:solidFill>
                                              <a:prstClr val="white"/>
                                            </a:solidFill>
                                            <a:latin typeface="Cambria Math" panose="02040503050406030204" pitchFamily="18" charset="0"/>
                                            <a:ea typeface="Cambria Math" panose="02040503050406030204" pitchFamily="18" charset="0"/>
                                            <a:sym typeface="Symbol" panose="05050102010706020507" pitchFamily="18" charset="2"/>
                                          </a:rPr>
                                        </m:ctrlPr>
                                      </m:fPr>
                                      <m:num>
                                        <m:r>
                                          <a:rPr lang="en-US" altLang="zh-CN" sz="3000" i="1">
                                            <a:solidFill>
                                              <a:prstClr val="white"/>
                                            </a:solidFill>
                                            <a:latin typeface="Cambria Math" panose="02040503050406030204" pitchFamily="18" charset="0"/>
                                            <a:ea typeface="Cambria Math" panose="02040503050406030204" pitchFamily="18" charset="0"/>
                                            <a:sym typeface="Symbol" panose="05050102010706020507" pitchFamily="18" charset="2"/>
                                          </a:rPr>
                                          <m:t>𝐷</m:t>
                                        </m:r>
                                      </m:num>
                                      <m:den>
                                        <m:r>
                                          <a:rPr lang="en-US" altLang="zh-CN" sz="3000" i="1">
                                            <a:solidFill>
                                              <a:prstClr val="white"/>
                                            </a:solidFill>
                                            <a:latin typeface="Cambria Math" panose="02040503050406030204" pitchFamily="18" charset="0"/>
                                            <a:ea typeface="Cambria Math" panose="02040503050406030204" pitchFamily="18" charset="0"/>
                                            <a:sym typeface="Symbol" panose="05050102010706020507" pitchFamily="18" charset="2"/>
                                          </a:rPr>
                                          <m:t>𝐻</m:t>
                                        </m:r>
                                      </m:den>
                                    </m:f>
                                  </m:e>
                                </m:d>
                              </m:e>
                              <m:sub>
                                <m:sSub>
                                  <m:sSubPr>
                                    <m:ctrlPr>
                                      <a:rPr lang="en-US" altLang="zh-CN" sz="3000" i="1">
                                        <a:solidFill>
                                          <a:prstClr val="white"/>
                                        </a:solidFill>
                                        <a:latin typeface="Cambria Math" panose="02040503050406030204" pitchFamily="18" charset="0"/>
                                        <a:ea typeface="Cambria Math" panose="02040503050406030204" pitchFamily="18" charset="0"/>
                                        <a:sym typeface="Symbol" panose="05050102010706020507" pitchFamily="18" charset="2"/>
                                      </a:rPr>
                                    </m:ctrlPr>
                                  </m:sSubPr>
                                  <m:e>
                                    <m:r>
                                      <a:rPr lang="en-US" altLang="zh-CN" sz="3000" i="1">
                                        <a:solidFill>
                                          <a:prstClr val="white"/>
                                        </a:solidFill>
                                        <a:latin typeface="Cambria Math" panose="02040503050406030204" pitchFamily="18" charset="0"/>
                                        <a:ea typeface="Cambria Math" panose="02040503050406030204" pitchFamily="18" charset="0"/>
                                        <a:sym typeface="Symbol" panose="05050102010706020507" pitchFamily="18" charset="2"/>
                                      </a:rPr>
                                      <m:t>𝐻</m:t>
                                    </m:r>
                                  </m:e>
                                  <m:sub>
                                    <m:r>
                                      <a:rPr lang="en-US" altLang="zh-CN" sz="3000" i="1">
                                        <a:solidFill>
                                          <a:prstClr val="white"/>
                                        </a:solidFill>
                                        <a:latin typeface="Cambria Math" panose="02040503050406030204" pitchFamily="18" charset="0"/>
                                        <a:ea typeface="Cambria Math" panose="02040503050406030204" pitchFamily="18" charset="0"/>
                                        <a:sym typeface="Symbol" panose="05050102010706020507" pitchFamily="18" charset="2"/>
                                      </a:rPr>
                                      <m:t>2</m:t>
                                    </m:r>
                                  </m:sub>
                                </m:sSub>
                              </m:sub>
                            </m:sSub>
                            <m:r>
                              <m:rPr>
                                <m:brk m:alnAt="63"/>
                              </m:rPr>
                              <a:rPr lang="en-US" altLang="zh-CN" sz="3000" i="1">
                                <a:solidFill>
                                  <a:prstClr val="white"/>
                                </a:solidFill>
                                <a:latin typeface="Cambria Math" panose="02040503050406030204" pitchFamily="18" charset="0"/>
                                <a:ea typeface="Cambria Math" panose="02040503050406030204" pitchFamily="18" charset="0"/>
                                <a:sym typeface="Symbol" panose="05050102010706020507" pitchFamily="18" charset="2"/>
                              </a:rPr>
                              <m:t> </m:t>
                            </m:r>
                            <m:r>
                              <a:rPr lang="en-US" altLang="zh-CN" sz="3000" i="1">
                                <a:solidFill>
                                  <a:prstClr val="white"/>
                                </a:solidFill>
                                <a:latin typeface="Cambria Math" panose="02040503050406030204" pitchFamily="18" charset="0"/>
                                <a:ea typeface="Cambria Math" panose="02040503050406030204" pitchFamily="18" charset="0"/>
                                <a:sym typeface="Symbol" panose="05050102010706020507" pitchFamily="18" charset="2"/>
                              </a:rPr>
                              <m:t>  </m:t>
                            </m:r>
                          </m:e>
                        </m:box>
                      </m:den>
                    </m:f>
                  </m:oMath>
                </a14:m>
                <a:endParaRPr lang="en-US" sz="3000" dirty="0">
                  <a:solidFill>
                    <a:prstClr val="white"/>
                  </a:solidFill>
                  <a:latin typeface="Calibri" panose="020F0502020204030204"/>
                </a:endParaRPr>
              </a:p>
            </p:txBody>
          </p:sp>
        </mc:Choice>
        <mc:Fallback xmlns="">
          <p:sp>
            <p:nvSpPr>
              <p:cNvPr id="10" name="TextBox 9">
                <a:extLst>
                  <a:ext uri="{FF2B5EF4-FFF2-40B4-BE49-F238E27FC236}">
                    <a16:creationId xmlns:a16="http://schemas.microsoft.com/office/drawing/2014/main" id="{2739E2FB-900A-4E25-9DDF-A2614B793824}"/>
                  </a:ext>
                </a:extLst>
              </p:cNvPr>
              <p:cNvSpPr txBox="1">
                <a:spLocks noRot="1" noChangeAspect="1" noMove="1" noResize="1" noEditPoints="1" noAdjustHandles="1" noChangeArrowheads="1" noChangeShapeType="1" noTextEdit="1"/>
              </p:cNvSpPr>
              <p:nvPr/>
            </p:nvSpPr>
            <p:spPr>
              <a:xfrm>
                <a:off x="1342616" y="1774087"/>
                <a:ext cx="7891361" cy="1307153"/>
              </a:xfrm>
              <a:prstGeom prst="rect">
                <a:avLst/>
              </a:prstGeom>
              <a:blipFill>
                <a:blip r:embed="rId3"/>
                <a:stretch>
                  <a:fillRect l="-1236"/>
                </a:stretch>
              </a:blipFill>
            </p:spPr>
            <p:txBody>
              <a:bodyPr/>
              <a:lstStyle/>
              <a:p>
                <a:r>
                  <a:rPr lang="zh-CN" altLang="en-US">
                    <a:noFill/>
                  </a:rPr>
                  <a:t> </a:t>
                </a:r>
              </a:p>
            </p:txBody>
          </p:sp>
        </mc:Fallback>
      </mc:AlternateContent>
      <p:sp>
        <p:nvSpPr>
          <p:cNvPr id="2" name="Rectangle 1">
            <a:extLst>
              <a:ext uri="{FF2B5EF4-FFF2-40B4-BE49-F238E27FC236}">
                <a16:creationId xmlns:a16="http://schemas.microsoft.com/office/drawing/2014/main" id="{C5431DD9-8F79-458E-962F-ACF3AC7202F9}"/>
              </a:ext>
            </a:extLst>
          </p:cNvPr>
          <p:cNvSpPr/>
          <p:nvPr/>
        </p:nvSpPr>
        <p:spPr>
          <a:xfrm>
            <a:off x="1363887" y="3699084"/>
            <a:ext cx="9106159" cy="477054"/>
          </a:xfrm>
          <a:prstGeom prst="rect">
            <a:avLst/>
          </a:prstGeom>
        </p:spPr>
        <p:txBody>
          <a:bodyPr wrap="square">
            <a:spAutoFit/>
          </a:bodyPr>
          <a:lstStyle/>
          <a:p>
            <a:r>
              <a:rPr lang="en-US" altLang="zh-CN" sz="2500" dirty="0">
                <a:solidFill>
                  <a:prstClr val="white"/>
                </a:solidFill>
                <a:sym typeface="Symbol" panose="05050102010706020507" pitchFamily="18" charset="2"/>
              </a:rPr>
              <a:t>  The </a:t>
            </a:r>
            <a:r>
              <a:rPr lang="en-US" altLang="zh-CN" sz="2500" dirty="0" err="1">
                <a:solidFill>
                  <a:prstClr val="white"/>
                </a:solidFill>
                <a:sym typeface="Symbol" panose="05050102010706020507" pitchFamily="18" charset="2"/>
              </a:rPr>
              <a:t>ingassing</a:t>
            </a:r>
            <a:r>
              <a:rPr lang="en-US" altLang="zh-CN" sz="2500" dirty="0">
                <a:solidFill>
                  <a:prstClr val="white"/>
                </a:solidFill>
                <a:sym typeface="Symbol" panose="05050102010706020507" pitchFamily="18" charset="2"/>
              </a:rPr>
              <a:t> model requires   0.92</a:t>
            </a:r>
            <a:endParaRPr lang="zh-CN" altLang="en-US" sz="2500" dirty="0"/>
          </a:p>
        </p:txBody>
      </p:sp>
      <p:sp>
        <p:nvSpPr>
          <p:cNvPr id="5" name="Rectangle 4">
            <a:extLst>
              <a:ext uri="{FF2B5EF4-FFF2-40B4-BE49-F238E27FC236}">
                <a16:creationId xmlns:a16="http://schemas.microsoft.com/office/drawing/2014/main" id="{DC22E6CD-206D-4203-82B4-DB6428431AD6}"/>
              </a:ext>
            </a:extLst>
          </p:cNvPr>
          <p:cNvSpPr/>
          <p:nvPr/>
        </p:nvSpPr>
        <p:spPr>
          <a:xfrm>
            <a:off x="1341195" y="5167536"/>
            <a:ext cx="9601200" cy="477054"/>
          </a:xfrm>
          <a:prstGeom prst="rect">
            <a:avLst/>
          </a:prstGeom>
        </p:spPr>
        <p:txBody>
          <a:bodyPr wrap="square">
            <a:spAutoFit/>
          </a:bodyPr>
          <a:lstStyle/>
          <a:p>
            <a:r>
              <a:rPr lang="en-US" altLang="zh-CN" sz="2500" dirty="0">
                <a:solidFill>
                  <a:prstClr val="white"/>
                </a:solidFill>
                <a:sym typeface="Symbol" panose="05050102010706020507" pitchFamily="18" charset="2"/>
              </a:rPr>
              <a:t>  A low  implies an increasing nebular contribution to Earth’s water</a:t>
            </a:r>
          </a:p>
        </p:txBody>
      </p:sp>
      <p:sp>
        <p:nvSpPr>
          <p:cNvPr id="3" name="Slide Number Placeholder 2">
            <a:extLst>
              <a:ext uri="{FF2B5EF4-FFF2-40B4-BE49-F238E27FC236}">
                <a16:creationId xmlns:a16="http://schemas.microsoft.com/office/drawing/2014/main" id="{B511C562-C5D5-4014-931B-1071AA36AFB9}"/>
              </a:ext>
            </a:extLst>
          </p:cNvPr>
          <p:cNvSpPr>
            <a:spLocks noGrp="1"/>
          </p:cNvSpPr>
          <p:nvPr>
            <p:ph type="sldNum" sz="quarter" idx="12"/>
          </p:nvPr>
        </p:nvSpPr>
        <p:spPr/>
        <p:txBody>
          <a:bodyPr/>
          <a:lstStyle/>
          <a:p>
            <a:fld id="{170B1537-9E38-45AD-95F2-4B0D25C3F6DC}" type="slidenum">
              <a:rPr lang="zh-CN" altLang="en-US" smtClean="0"/>
              <a:t>9</a:t>
            </a:fld>
            <a:endParaRPr lang="zh-CN" altLang="en-US"/>
          </a:p>
        </p:txBody>
      </p:sp>
    </p:spTree>
    <p:extLst>
      <p:ext uri="{BB962C8B-B14F-4D97-AF65-F5344CB8AC3E}">
        <p14:creationId xmlns:p14="http://schemas.microsoft.com/office/powerpoint/2010/main" val="2084556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10348</TotalTime>
  <Words>2520</Words>
  <Application>Microsoft Office PowerPoint</Application>
  <PresentationFormat>Widescreen</PresentationFormat>
  <Paragraphs>198</Paragraphs>
  <Slides>19</Slides>
  <Notes>19</Notes>
  <HiddenSlides>0</HiddenSlides>
  <MMClips>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19</vt:i4>
      </vt:variant>
    </vt:vector>
  </HeadingPairs>
  <TitlesOfParts>
    <vt:vector size="27" baseType="lpstr">
      <vt:lpstr>Arial</vt:lpstr>
      <vt:lpstr>Calibri</vt:lpstr>
      <vt:lpstr>Calibri Light</vt:lpstr>
      <vt:lpstr>Cambria Math</vt:lpstr>
      <vt:lpstr>Times New Roman</vt:lpstr>
      <vt:lpstr>1_Office Theme</vt:lpstr>
      <vt:lpstr>Office Theme</vt:lpstr>
      <vt:lpstr>Image</vt:lpstr>
      <vt:lpstr>Hydrogen Fractionation during Earth’s Core Formation: High-Pressure TEM Experiments</vt:lpstr>
      <vt:lpstr>Earth:  Ocean Planet with Hidden “Water”</vt:lpstr>
      <vt:lpstr>Origin of Earth's Water: Chondritic Inheritance + Nebular Ingassing</vt:lpstr>
      <vt:lpstr>Origin of Earth's Water: Chondritic Inheritance + Nebular Ingassing</vt:lpstr>
      <vt:lpstr>Origin of Earth's Water: Chondritic Inheritance + Nebular Ingassing</vt:lpstr>
      <vt:lpstr>Origin of Earth's Water: Chondritic Inheritance + Nebular Ingassing</vt:lpstr>
      <vt:lpstr>Origin of Earth's Water: Chondritic Inheritance + Nebular Ingassing</vt:lpstr>
      <vt:lpstr>Origin of Earth's Water: Chondritic Inheritance + Nebular Ingassing</vt:lpstr>
      <vt:lpstr>Dependence of Ingassing Model on Hydrogen Fractionation</vt:lpstr>
      <vt:lpstr>Experimental test of nebular ingassing model requires:</vt:lpstr>
      <vt:lpstr>Carbon Nano-Onions (CNOs)</vt:lpstr>
      <vt:lpstr>PowerPoint Presentation</vt:lpstr>
      <vt:lpstr>Arc-Discharge Loading of Fe into CNOs</vt:lpstr>
      <vt:lpstr>PowerPoint Presentation</vt:lpstr>
      <vt:lpstr>PowerPoint Presentation</vt:lpstr>
      <vt:lpstr>Hydrogen Loading with Fe@CNOs Sample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Jun Wu</dc:creator>
  <cp:lastModifiedBy>Jun Wu</cp:lastModifiedBy>
  <cp:revision>585</cp:revision>
  <cp:lastPrinted>2019-09-22T00:53:49Z</cp:lastPrinted>
  <dcterms:created xsi:type="dcterms:W3CDTF">2016-05-06T02:00:27Z</dcterms:created>
  <dcterms:modified xsi:type="dcterms:W3CDTF">2019-10-14T15:30:40Z</dcterms:modified>
</cp:coreProperties>
</file>