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70" r:id="rId6"/>
    <p:sldId id="271" r:id="rId7"/>
    <p:sldId id="272" r:id="rId8"/>
    <p:sldId id="259" r:id="rId9"/>
    <p:sldId id="261" r:id="rId10"/>
    <p:sldId id="266" r:id="rId11"/>
    <p:sldId id="273" r:id="rId12"/>
    <p:sldId id="281" r:id="rId13"/>
    <p:sldId id="282" r:id="rId14"/>
    <p:sldId id="283" r:id="rId15"/>
    <p:sldId id="263" r:id="rId16"/>
    <p:sldId id="279" r:id="rId17"/>
    <p:sldId id="284" r:id="rId18"/>
    <p:sldId id="265" r:id="rId19"/>
    <p:sldId id="276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D7D7"/>
    <a:srgbClr val="4472C4"/>
    <a:srgbClr val="264478"/>
    <a:srgbClr val="087BD7"/>
    <a:srgbClr val="B3D6F2"/>
    <a:srgbClr val="155BA2"/>
    <a:srgbClr val="D9D9D9"/>
    <a:srgbClr val="DAD8DB"/>
    <a:srgbClr val="8DABC6"/>
    <a:srgbClr val="D1E5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ck\Documents\MATLAB\retardation+other\zieglerdata(AutoRecovered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Composition of gasoline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572008105744158E-2"/>
          <c:y val="0.13870390919204822"/>
          <c:w val="0.9567697770920357"/>
          <c:h val="0.68980484179835466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CE0-4F36-A534-E3663D56F371}"/>
              </c:ext>
            </c:extLst>
          </c:dPt>
          <c:dPt>
            <c:idx val="1"/>
            <c:bubble3D val="0"/>
            <c:spPr>
              <a:solidFill>
                <a:srgbClr val="D7D7D7"/>
              </a:solidFill>
              <a:ln w="25400">
                <a:solidFill>
                  <a:srgbClr val="D9D9D9"/>
                </a:solidFill>
              </a:ln>
              <a:effectLst/>
              <a:sp3d contourW="25400">
                <a:contourClr>
                  <a:srgbClr val="D9D9D9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5CE0-4F36-A534-E3663D56F371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CE0-4F36-A534-E3663D56F371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CE0-4F36-A534-E3663D56F371}"/>
              </c:ext>
            </c:extLst>
          </c:dPt>
          <c:cat>
            <c:strRef>
              <c:f>Sheet1!$A$2:$A$5</c:f>
              <c:strCache>
                <c:ptCount val="4"/>
                <c:pt idx="0">
                  <c:v>Alkanes</c:v>
                </c:pt>
                <c:pt idx="1">
                  <c:v>Alkenes</c:v>
                </c:pt>
                <c:pt idx="2">
                  <c:v>Aromatics</c:v>
                </c:pt>
                <c:pt idx="3">
                  <c:v>Ethanol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45</c:v>
                </c:pt>
                <c:pt idx="1">
                  <c:v>7</c:v>
                </c:pt>
                <c:pt idx="2">
                  <c:v>40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E0-4F36-A534-E3663D56F3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8.1710072502684888E-2"/>
          <c:y val="0.82403210569184493"/>
          <c:w val="0.81692959894762107"/>
          <c:h val="0.157594503607405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Composition of gasoline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572008105744158E-2"/>
          <c:y val="0.13870390919204822"/>
          <c:w val="0.9567697770920357"/>
          <c:h val="0.68980484179835466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CE0-4F36-A534-E3663D56F371}"/>
              </c:ext>
            </c:extLst>
          </c:dPt>
          <c:dPt>
            <c:idx val="1"/>
            <c:bubble3D val="0"/>
            <c:spPr>
              <a:solidFill>
                <a:srgbClr val="D7D7D7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5CE0-4F36-A534-E3663D56F371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CE0-4F36-A534-E3663D56F371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CE0-4F36-A534-E3663D56F371}"/>
              </c:ext>
            </c:extLst>
          </c:dPt>
          <c:cat>
            <c:strRef>
              <c:f>Sheet1!$A$2:$A$5</c:f>
              <c:strCache>
                <c:ptCount val="4"/>
                <c:pt idx="0">
                  <c:v>Alkanes</c:v>
                </c:pt>
                <c:pt idx="1">
                  <c:v>Alkenes</c:v>
                </c:pt>
                <c:pt idx="2">
                  <c:v>Aromatics (BTEX)</c:v>
                </c:pt>
                <c:pt idx="3">
                  <c:v>Ethanol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45</c:v>
                </c:pt>
                <c:pt idx="1">
                  <c:v>7</c:v>
                </c:pt>
                <c:pt idx="2">
                  <c:v>40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E0-4F36-A534-E3663D56F3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8.1710072502684888E-2"/>
          <c:y val="0.82403210569184493"/>
          <c:w val="0.81692959894762107"/>
          <c:h val="0.157594503607405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3230396014780681E-2"/>
          <c:y val="0"/>
          <c:w val="0.9567697770920357"/>
          <c:h val="0.68980484179835466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619-4BE4-9A5A-B8576A8B9E5B}"/>
              </c:ext>
            </c:extLst>
          </c:dPt>
          <c:dPt>
            <c:idx val="1"/>
            <c:bubble3D val="0"/>
            <c:spPr>
              <a:solidFill>
                <a:srgbClr val="D7D7D7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619-4BE4-9A5A-B8576A8B9E5B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619-4BE4-9A5A-B8576A8B9E5B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619-4BE4-9A5A-B8576A8B9E5B}"/>
              </c:ext>
            </c:extLst>
          </c:dPt>
          <c:cat>
            <c:strRef>
              <c:f>Sheet1!$A$2:$A$5</c:f>
              <c:strCache>
                <c:ptCount val="4"/>
                <c:pt idx="0">
                  <c:v>Alkanes</c:v>
                </c:pt>
                <c:pt idx="1">
                  <c:v>Alkenes</c:v>
                </c:pt>
                <c:pt idx="2">
                  <c:v>Aromatics (BTEX)</c:v>
                </c:pt>
                <c:pt idx="3">
                  <c:v>Ethanol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45</c:v>
                </c:pt>
                <c:pt idx="1">
                  <c:v>7</c:v>
                </c:pt>
                <c:pt idx="2">
                  <c:v>40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619-4BE4-9A5A-B8576A8B9E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Test #1: BTEX</a:t>
            </a:r>
            <a:r>
              <a:rPr lang="en-US" sz="2000" baseline="0" dirty="0"/>
              <a:t> and tracer</a:t>
            </a:r>
            <a:endParaRPr lang="en-US" sz="2000" dirty="0"/>
          </a:p>
        </c:rich>
      </c:tx>
      <c:layout>
        <c:manualLayout>
          <c:xMode val="edge"/>
          <c:yMode val="edge"/>
          <c:x val="0.17164798480423701"/>
          <c:y val="2.5203220521956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Benzene</c:v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4450">
                <a:solidFill>
                  <a:schemeClr val="accent1"/>
                </a:solidFill>
              </a:ln>
              <a:effectLst/>
            </c:spPr>
          </c:marker>
          <c:xVal>
            <c:numRef>
              <c:f>'Bemidji DPW summer 2012 '!$G$107:$G$123</c:f>
              <c:numCache>
                <c:formatCode>0.00000</c:formatCode>
                <c:ptCount val="17"/>
                <c:pt idx="0">
                  <c:v>0</c:v>
                </c:pt>
                <c:pt idx="1">
                  <c:v>3.8194444445252884E-2</c:v>
                </c:pt>
                <c:pt idx="2">
                  <c:v>9.9305555551836733E-2</c:v>
                </c:pt>
                <c:pt idx="3">
                  <c:v>0.12361111110658385</c:v>
                </c:pt>
                <c:pt idx="4">
                  <c:v>0.18055555555474712</c:v>
                </c:pt>
                <c:pt idx="5">
                  <c:v>0.96527777777373558</c:v>
                </c:pt>
                <c:pt idx="6">
                  <c:v>1.1805555555547471</c:v>
                </c:pt>
                <c:pt idx="7">
                  <c:v>1.9166666666642413</c:v>
                </c:pt>
                <c:pt idx="8">
                  <c:v>2.9166666666642413</c:v>
                </c:pt>
                <c:pt idx="9">
                  <c:v>3.9444444444452529</c:v>
                </c:pt>
                <c:pt idx="10">
                  <c:v>4.8854166666642413</c:v>
                </c:pt>
                <c:pt idx="11">
                  <c:v>5.8854166666642413</c:v>
                </c:pt>
                <c:pt idx="12">
                  <c:v>6.90625</c:v>
                </c:pt>
                <c:pt idx="13">
                  <c:v>7.8784722222189885</c:v>
                </c:pt>
                <c:pt idx="14">
                  <c:v>8.9277777777751908</c:v>
                </c:pt>
                <c:pt idx="15">
                  <c:v>9.9201388888905058</c:v>
                </c:pt>
                <c:pt idx="16">
                  <c:v>27.003472222218988</c:v>
                </c:pt>
              </c:numCache>
            </c:numRef>
          </c:xVal>
          <c:yVal>
            <c:numRef>
              <c:f>'Bemidji DPW summer 2012 '!$H$107:$H$123</c:f>
              <c:numCache>
                <c:formatCode>0.0</c:formatCode>
                <c:ptCount val="17"/>
                <c:pt idx="0">
                  <c:v>1.0163309997013836</c:v>
                </c:pt>
                <c:pt idx="1">
                  <c:v>0.92373336872490808</c:v>
                </c:pt>
                <c:pt idx="2">
                  <c:v>0.88525830319519572</c:v>
                </c:pt>
                <c:pt idx="3">
                  <c:v>0.84037293871727681</c:v>
                </c:pt>
                <c:pt idx="4">
                  <c:v>0.78355618965460039</c:v>
                </c:pt>
                <c:pt idx="5">
                  <c:v>0.77315106672417799</c:v>
                </c:pt>
                <c:pt idx="6">
                  <c:v>0.82303991506022101</c:v>
                </c:pt>
                <c:pt idx="7">
                  <c:v>0.72169614121238268</c:v>
                </c:pt>
                <c:pt idx="8">
                  <c:v>0.66452105245694948</c:v>
                </c:pt>
                <c:pt idx="9">
                  <c:v>0.55671389229901469</c:v>
                </c:pt>
                <c:pt idx="10">
                  <c:v>0.51684528351969217</c:v>
                </c:pt>
                <c:pt idx="11">
                  <c:v>0.51070042138093508</c:v>
                </c:pt>
                <c:pt idx="12">
                  <c:v>0.45680347722220382</c:v>
                </c:pt>
                <c:pt idx="13">
                  <c:v>0.42735989913401246</c:v>
                </c:pt>
                <c:pt idx="14">
                  <c:v>0.35078801552805339</c:v>
                </c:pt>
                <c:pt idx="15">
                  <c:v>0.31921430704402937</c:v>
                </c:pt>
                <c:pt idx="16">
                  <c:v>5.5940807591492753E-2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EF4-4413-A481-9E05E671FD1A}"/>
            </c:ext>
          </c:extLst>
        </c:ser>
        <c:ser>
          <c:idx val="5"/>
          <c:order val="1"/>
          <c:tx>
            <c:v>Tracer</c:v>
          </c:tx>
          <c:spPr>
            <a:ln w="444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57150">
                <a:solidFill>
                  <a:schemeClr val="accent6"/>
                </a:solidFill>
              </a:ln>
              <a:effectLst/>
            </c:spPr>
          </c:marker>
          <c:xVal>
            <c:numRef>
              <c:f>'Bemidji DPW summer 2012 '!$G$107:$G$123</c:f>
              <c:numCache>
                <c:formatCode>0.00000</c:formatCode>
                <c:ptCount val="17"/>
                <c:pt idx="0">
                  <c:v>0</c:v>
                </c:pt>
                <c:pt idx="1">
                  <c:v>3.8194444445252884E-2</c:v>
                </c:pt>
                <c:pt idx="2">
                  <c:v>9.9305555551836733E-2</c:v>
                </c:pt>
                <c:pt idx="3">
                  <c:v>0.12361111110658385</c:v>
                </c:pt>
                <c:pt idx="4">
                  <c:v>0.18055555555474712</c:v>
                </c:pt>
                <c:pt idx="5">
                  <c:v>0.96527777777373558</c:v>
                </c:pt>
                <c:pt idx="6">
                  <c:v>1.1805555555547471</c:v>
                </c:pt>
                <c:pt idx="7">
                  <c:v>1.9166666666642413</c:v>
                </c:pt>
                <c:pt idx="8">
                  <c:v>2.9166666666642413</c:v>
                </c:pt>
                <c:pt idx="9">
                  <c:v>3.9444444444452529</c:v>
                </c:pt>
                <c:pt idx="10">
                  <c:v>4.8854166666642413</c:v>
                </c:pt>
                <c:pt idx="11">
                  <c:v>5.8854166666642413</c:v>
                </c:pt>
                <c:pt idx="12">
                  <c:v>6.90625</c:v>
                </c:pt>
                <c:pt idx="13">
                  <c:v>7.8784722222189885</c:v>
                </c:pt>
                <c:pt idx="14">
                  <c:v>8.9277777777751908</c:v>
                </c:pt>
                <c:pt idx="15">
                  <c:v>9.9201388888905058</c:v>
                </c:pt>
                <c:pt idx="16">
                  <c:v>27.003472222218988</c:v>
                </c:pt>
              </c:numCache>
            </c:numRef>
          </c:xVal>
          <c:yVal>
            <c:numRef>
              <c:f>'Bemidji DPW summer 2012 '!$M$107:$M$123</c:f>
              <c:numCache>
                <c:formatCode>General</c:formatCode>
                <c:ptCount val="17"/>
                <c:pt idx="0">
                  <c:v>1.0379085354444335</c:v>
                </c:pt>
                <c:pt idx="1">
                  <c:v>0.99605223187102587</c:v>
                </c:pt>
                <c:pt idx="2">
                  <c:v>0.99612357707817589</c:v>
                </c:pt>
                <c:pt idx="3">
                  <c:v>0.96419951350645539</c:v>
                </c:pt>
                <c:pt idx="4">
                  <c:v>0.96400297765279663</c:v>
                </c:pt>
                <c:pt idx="5">
                  <c:v>0.88309661532055306</c:v>
                </c:pt>
                <c:pt idx="6">
                  <c:v>0.81265466541565756</c:v>
                </c:pt>
                <c:pt idx="7">
                  <c:v>0.70768298138608043</c:v>
                </c:pt>
                <c:pt idx="8">
                  <c:v>0.62581861894524859</c:v>
                </c:pt>
                <c:pt idx="9">
                  <c:v>0.50386004493401915</c:v>
                </c:pt>
                <c:pt idx="10">
                  <c:v>0.43380623090450021</c:v>
                </c:pt>
                <c:pt idx="11">
                  <c:v>0.36419798788567359</c:v>
                </c:pt>
                <c:pt idx="12">
                  <c:v>0.30099151889458908</c:v>
                </c:pt>
                <c:pt idx="13">
                  <c:v>0.2683741952911266</c:v>
                </c:pt>
                <c:pt idx="14">
                  <c:v>0.18397191780852654</c:v>
                </c:pt>
                <c:pt idx="15">
                  <c:v>8.794755095236878E-2</c:v>
                </c:pt>
                <c:pt idx="16">
                  <c:v>2.782014366860645E-2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EF4-4413-A481-9E05E671FD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5332848"/>
        <c:axId val="1842419248"/>
      </c:scatterChart>
      <c:valAx>
        <c:axId val="1855332848"/>
        <c:scaling>
          <c:orientation val="minMax"/>
          <c:max val="1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Days after injection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en-US"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2419248"/>
        <c:crosses val="autoZero"/>
        <c:crossBetween val="midCat"/>
      </c:valAx>
      <c:valAx>
        <c:axId val="1842419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/>
                  <a:t>Relative</a:t>
                </a:r>
              </a:p>
              <a:p>
                <a:pPr>
                  <a:defRPr sz="2000"/>
                </a:pPr>
                <a:r>
                  <a:rPr lang="en-US" sz="2000" dirty="0"/>
                  <a:t>concentration</a:t>
                </a:r>
              </a:p>
              <a:p>
                <a:pPr>
                  <a:defRPr sz="2000"/>
                </a:pPr>
                <a:r>
                  <a:rPr lang="en-US" sz="2000" b="0" i="0" u="none" strike="noStrike" baseline="0" dirty="0">
                    <a:effectLst/>
                  </a:rPr>
                  <a:t>(C/C</a:t>
                </a:r>
                <a:r>
                  <a:rPr lang="en-US" sz="2000" b="0" i="0" u="none" strike="noStrike" baseline="-25000" dirty="0">
                    <a:effectLst/>
                  </a:rPr>
                  <a:t>0</a:t>
                </a:r>
                <a:r>
                  <a:rPr lang="en-US" sz="2000" b="0" i="0" u="none" strike="noStrike" baseline="0" dirty="0">
                    <a:effectLst/>
                  </a:rPr>
                  <a:t>)</a:t>
                </a:r>
                <a:endParaRPr lang="en-US" sz="2000" dirty="0"/>
              </a:p>
            </c:rich>
          </c:tx>
          <c:overlay val="0"/>
          <c:spPr>
            <a:noFill/>
            <a:ln w="9525"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53328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en-US"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en-US"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43148991539076065"/>
          <c:y val="0.91477100541242018"/>
          <c:w val="0.28645138817739535"/>
          <c:h val="6.4012334397284806E-2"/>
        </c:manualLayout>
      </c:layout>
      <c:overlay val="0"/>
      <c:spPr>
        <a:noFill/>
        <a:ln w="127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ctr">
        <a:defRPr lang="en-US" sz="10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Test #3: BTEX, tracer, ethanol, and nitrate</a:t>
            </a:r>
          </a:p>
        </c:rich>
      </c:tx>
      <c:layout>
        <c:manualLayout>
          <c:xMode val="edge"/>
          <c:yMode val="edge"/>
          <c:x val="0.21940340794290705"/>
          <c:y val="1.7705554969224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598757833914431"/>
          <c:y val="0.10988691732909721"/>
          <c:w val="0.80259943163114777"/>
          <c:h val="0.6526721761993407"/>
        </c:manualLayout>
      </c:layout>
      <c:scatterChart>
        <c:scatterStyle val="lineMarker"/>
        <c:varyColors val="0"/>
        <c:ser>
          <c:idx val="0"/>
          <c:order val="0"/>
          <c:tx>
            <c:v>Benzene</c:v>
          </c:tx>
          <c:spPr>
            <a:ln w="444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xVal>
            <c:numRef>
              <c:f>'Bemidji DPW summer 2012 '!$G$128:$G$143</c:f>
              <c:numCache>
                <c:formatCode>0.00000</c:formatCode>
                <c:ptCount val="16"/>
                <c:pt idx="0">
                  <c:v>0</c:v>
                </c:pt>
                <c:pt idx="1">
                  <c:v>2.4305555554747116E-2</c:v>
                </c:pt>
                <c:pt idx="2">
                  <c:v>5.2083333328482695E-2</c:v>
                </c:pt>
                <c:pt idx="3">
                  <c:v>7.2916666664241347E-2</c:v>
                </c:pt>
                <c:pt idx="4">
                  <c:v>9.375E-2</c:v>
                </c:pt>
                <c:pt idx="5">
                  <c:v>0.79513888888322981</c:v>
                </c:pt>
                <c:pt idx="6">
                  <c:v>1.0104166666642413</c:v>
                </c:pt>
                <c:pt idx="7">
                  <c:v>1.7534722222189885</c:v>
                </c:pt>
                <c:pt idx="8">
                  <c:v>2.7430555555547471</c:v>
                </c:pt>
                <c:pt idx="9">
                  <c:v>3.7756944444408873</c:v>
                </c:pt>
                <c:pt idx="10">
                  <c:v>4.7152777777737356</c:v>
                </c:pt>
                <c:pt idx="11">
                  <c:v>5.7152777777737356</c:v>
                </c:pt>
                <c:pt idx="12">
                  <c:v>6.7326388888832298</c:v>
                </c:pt>
                <c:pt idx="13">
                  <c:v>7.7118055555547471</c:v>
                </c:pt>
                <c:pt idx="14">
                  <c:v>8.7618055555503815</c:v>
                </c:pt>
                <c:pt idx="15">
                  <c:v>9.7534722222189885</c:v>
                </c:pt>
              </c:numCache>
            </c:numRef>
          </c:xVal>
          <c:yVal>
            <c:numRef>
              <c:f>'Bemidji DPW summer 2012 '!$H$128:$H$143</c:f>
              <c:numCache>
                <c:formatCode>0.00000</c:formatCode>
                <c:ptCount val="16"/>
                <c:pt idx="0">
                  <c:v>0.9837649889607214</c:v>
                </c:pt>
                <c:pt idx="1">
                  <c:v>0.89936408466531814</c:v>
                </c:pt>
                <c:pt idx="2">
                  <c:v>0.75060484670606431</c:v>
                </c:pt>
                <c:pt idx="3">
                  <c:v>0.67598725525192027</c:v>
                </c:pt>
                <c:pt idx="4">
                  <c:v>0.58762014304789867</c:v>
                </c:pt>
                <c:pt idx="5">
                  <c:v>0.49051415275188726</c:v>
                </c:pt>
                <c:pt idx="6">
                  <c:v>0.449225928423168</c:v>
                </c:pt>
                <c:pt idx="7">
                  <c:v>0.40682716588003548</c:v>
                </c:pt>
                <c:pt idx="8">
                  <c:v>0.29799442086754191</c:v>
                </c:pt>
                <c:pt idx="9">
                  <c:v>0.29082219489945665</c:v>
                </c:pt>
                <c:pt idx="10">
                  <c:v>0.25777707267414957</c:v>
                </c:pt>
                <c:pt idx="11">
                  <c:v>0.25001652586628592</c:v>
                </c:pt>
                <c:pt idx="12">
                  <c:v>0.20961408797049144</c:v>
                </c:pt>
                <c:pt idx="13">
                  <c:v>0.16695752191329868</c:v>
                </c:pt>
                <c:pt idx="14">
                  <c:v>0.1573130263488412</c:v>
                </c:pt>
                <c:pt idx="15">
                  <c:v>0.16236333108581552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93F-43D8-8826-9AD62D0616D2}"/>
            </c:ext>
          </c:extLst>
        </c:ser>
        <c:ser>
          <c:idx val="5"/>
          <c:order val="1"/>
          <c:tx>
            <c:v>Tracer (Cl)</c:v>
          </c:tx>
          <c:spPr>
            <a:ln w="444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50800">
                <a:solidFill>
                  <a:schemeClr val="accent6"/>
                </a:solidFill>
              </a:ln>
              <a:effectLst/>
            </c:spPr>
          </c:marker>
          <c:xVal>
            <c:numRef>
              <c:f>'Bemidji DPW summer 2012 '!$G$128:$G$143</c:f>
              <c:numCache>
                <c:formatCode>0.00000</c:formatCode>
                <c:ptCount val="16"/>
                <c:pt idx="0">
                  <c:v>0</c:v>
                </c:pt>
                <c:pt idx="1">
                  <c:v>2.4305555554747116E-2</c:v>
                </c:pt>
                <c:pt idx="2">
                  <c:v>5.2083333328482695E-2</c:v>
                </c:pt>
                <c:pt idx="3">
                  <c:v>7.2916666664241347E-2</c:v>
                </c:pt>
                <c:pt idx="4">
                  <c:v>9.375E-2</c:v>
                </c:pt>
                <c:pt idx="5">
                  <c:v>0.79513888888322981</c:v>
                </c:pt>
                <c:pt idx="6">
                  <c:v>1.0104166666642413</c:v>
                </c:pt>
                <c:pt idx="7">
                  <c:v>1.7534722222189885</c:v>
                </c:pt>
                <c:pt idx="8">
                  <c:v>2.7430555555547471</c:v>
                </c:pt>
                <c:pt idx="9">
                  <c:v>3.7756944444408873</c:v>
                </c:pt>
                <c:pt idx="10">
                  <c:v>4.7152777777737356</c:v>
                </c:pt>
                <c:pt idx="11">
                  <c:v>5.7152777777737356</c:v>
                </c:pt>
                <c:pt idx="12">
                  <c:v>6.7326388888832298</c:v>
                </c:pt>
                <c:pt idx="13">
                  <c:v>7.7118055555547471</c:v>
                </c:pt>
                <c:pt idx="14">
                  <c:v>8.7618055555503815</c:v>
                </c:pt>
                <c:pt idx="15">
                  <c:v>9.7534722222189885</c:v>
                </c:pt>
              </c:numCache>
            </c:numRef>
          </c:xVal>
          <c:yVal>
            <c:numRef>
              <c:f>'Bemidji DPW summer 2012 '!$M$128:$M$143</c:f>
              <c:numCache>
                <c:formatCode>General</c:formatCode>
                <c:ptCount val="16"/>
                <c:pt idx="0">
                  <c:v>0.95325199940299798</c:v>
                </c:pt>
                <c:pt idx="1">
                  <c:v>0.86683399236019809</c:v>
                </c:pt>
                <c:pt idx="2">
                  <c:v>0.77779725783125309</c:v>
                </c:pt>
                <c:pt idx="3">
                  <c:v>0.6970155761493757</c:v>
                </c:pt>
                <c:pt idx="4">
                  <c:v>0.6129353927732768</c:v>
                </c:pt>
                <c:pt idx="5">
                  <c:v>0.477059412787185</c:v>
                </c:pt>
                <c:pt idx="6">
                  <c:v>0.37930749061644375</c:v>
                </c:pt>
                <c:pt idx="7">
                  <c:v>0.35542284497563437</c:v>
                </c:pt>
                <c:pt idx="8">
                  <c:v>0.30102982859653021</c:v>
                </c:pt>
                <c:pt idx="9">
                  <c:v>0.25851428601222809</c:v>
                </c:pt>
                <c:pt idx="10">
                  <c:v>0.23659727060553351</c:v>
                </c:pt>
                <c:pt idx="11">
                  <c:v>0.19509845646284085</c:v>
                </c:pt>
                <c:pt idx="12">
                  <c:v>0.18231700680360782</c:v>
                </c:pt>
                <c:pt idx="13">
                  <c:v>0.15276410010082558</c:v>
                </c:pt>
                <c:pt idx="14">
                  <c:v>0.14857270227519059</c:v>
                </c:pt>
                <c:pt idx="15">
                  <c:v>0.13279190371320956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93F-43D8-8826-9AD62D0616D2}"/>
            </c:ext>
          </c:extLst>
        </c:ser>
        <c:ser>
          <c:idx val="6"/>
          <c:order val="2"/>
          <c:tx>
            <c:v>Nitrate</c:v>
          </c:tx>
          <c:spPr>
            <a:ln w="444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50800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'Bemidji DPW summer 2012 '!$G$128:$G$143</c:f>
              <c:numCache>
                <c:formatCode>0.00000</c:formatCode>
                <c:ptCount val="16"/>
                <c:pt idx="0">
                  <c:v>0</c:v>
                </c:pt>
                <c:pt idx="1">
                  <c:v>2.4305555554747116E-2</c:v>
                </c:pt>
                <c:pt idx="2">
                  <c:v>5.2083333328482695E-2</c:v>
                </c:pt>
                <c:pt idx="3">
                  <c:v>7.2916666664241347E-2</c:v>
                </c:pt>
                <c:pt idx="4">
                  <c:v>9.375E-2</c:v>
                </c:pt>
                <c:pt idx="5">
                  <c:v>0.79513888888322981</c:v>
                </c:pt>
                <c:pt idx="6">
                  <c:v>1.0104166666642413</c:v>
                </c:pt>
                <c:pt idx="7">
                  <c:v>1.7534722222189885</c:v>
                </c:pt>
                <c:pt idx="8">
                  <c:v>2.7430555555547471</c:v>
                </c:pt>
                <c:pt idx="9">
                  <c:v>3.7756944444408873</c:v>
                </c:pt>
                <c:pt idx="10">
                  <c:v>4.7152777777737356</c:v>
                </c:pt>
                <c:pt idx="11">
                  <c:v>5.7152777777737356</c:v>
                </c:pt>
                <c:pt idx="12">
                  <c:v>6.7326388888832298</c:v>
                </c:pt>
                <c:pt idx="13">
                  <c:v>7.7118055555547471</c:v>
                </c:pt>
                <c:pt idx="14">
                  <c:v>8.7618055555503815</c:v>
                </c:pt>
                <c:pt idx="15">
                  <c:v>9.7534722222189885</c:v>
                </c:pt>
              </c:numCache>
            </c:numRef>
          </c:xVal>
          <c:yVal>
            <c:numRef>
              <c:f>'Bemidji DPW summer 2012 '!$N$128:$N$143</c:f>
              <c:numCache>
                <c:formatCode>0.00</c:formatCode>
                <c:ptCount val="16"/>
                <c:pt idx="0">
                  <c:v>0.95334566801524123</c:v>
                </c:pt>
                <c:pt idx="1">
                  <c:v>0.87261710426664896</c:v>
                </c:pt>
                <c:pt idx="2">
                  <c:v>0.7948708390068947</c:v>
                </c:pt>
                <c:pt idx="3">
                  <c:v>0.70420945545584046</c:v>
                </c:pt>
                <c:pt idx="4">
                  <c:v>0.62217172153180267</c:v>
                </c:pt>
                <c:pt idx="5">
                  <c:v>0.48650264678990884</c:v>
                </c:pt>
                <c:pt idx="6">
                  <c:v>0.39454877039048492</c:v>
                </c:pt>
                <c:pt idx="7">
                  <c:v>0.35587650144994648</c:v>
                </c:pt>
                <c:pt idx="8">
                  <c:v>0.28271110553020168</c:v>
                </c:pt>
                <c:pt idx="9">
                  <c:v>0.22530676471626962</c:v>
                </c:pt>
                <c:pt idx="10">
                  <c:v>0.17814867935189946</c:v>
                </c:pt>
                <c:pt idx="11">
                  <c:v>0.12399543629849669</c:v>
                </c:pt>
                <c:pt idx="12">
                  <c:v>5.237563619097698E-2</c:v>
                </c:pt>
                <c:pt idx="13">
                  <c:v>3.7013855915742223E-2</c:v>
                </c:pt>
                <c:pt idx="14">
                  <c:v>1.6134823436157231E-2</c:v>
                </c:pt>
                <c:pt idx="15">
                  <c:v>5.7938996299595428E-3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93F-43D8-8826-9AD62D0616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006239"/>
        <c:axId val="190938031"/>
      </c:scatterChart>
      <c:valAx>
        <c:axId val="2000062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Days after injection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938031"/>
        <c:crosses val="autoZero"/>
        <c:crossBetween val="midCat"/>
      </c:valAx>
      <c:valAx>
        <c:axId val="1909380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Relative</a:t>
                </a:r>
              </a:p>
              <a:p>
                <a:pPr>
                  <a:defRPr/>
                </a:pPr>
                <a:r>
                  <a:rPr lang="en-US" dirty="0"/>
                  <a:t>Concentration (C/C</a:t>
                </a:r>
                <a:r>
                  <a:rPr lang="en-US" baseline="-25000" dirty="0"/>
                  <a:t>0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7.2079050399942246E-3"/>
              <c:y val="0.285783768457707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00623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Test #3: BTEX, tracer, ethanol, and nitrate</a:t>
            </a:r>
          </a:p>
        </c:rich>
      </c:tx>
      <c:layout>
        <c:manualLayout>
          <c:xMode val="edge"/>
          <c:yMode val="edge"/>
          <c:x val="0.21940340794290705"/>
          <c:y val="1.7705554969224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598757833914431"/>
          <c:y val="0.10988691732909721"/>
          <c:w val="0.80259943163114777"/>
          <c:h val="0.6526721761993407"/>
        </c:manualLayout>
      </c:layout>
      <c:scatterChart>
        <c:scatterStyle val="lineMarker"/>
        <c:varyColors val="0"/>
        <c:ser>
          <c:idx val="0"/>
          <c:order val="0"/>
          <c:tx>
            <c:v>Benzene</c:v>
          </c:tx>
          <c:spPr>
            <a:ln w="44450" cap="rnd">
              <a:solidFill>
                <a:srgbClr val="087BD7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xVal>
            <c:numRef>
              <c:f>'Bemidji DPW summer 2012 '!$G$128:$G$143</c:f>
              <c:numCache>
                <c:formatCode>0.00000</c:formatCode>
                <c:ptCount val="16"/>
                <c:pt idx="0">
                  <c:v>0</c:v>
                </c:pt>
                <c:pt idx="1">
                  <c:v>2.4305555554747116E-2</c:v>
                </c:pt>
                <c:pt idx="2">
                  <c:v>5.2083333328482695E-2</c:v>
                </c:pt>
                <c:pt idx="3">
                  <c:v>7.2916666664241347E-2</c:v>
                </c:pt>
                <c:pt idx="4">
                  <c:v>9.375E-2</c:v>
                </c:pt>
                <c:pt idx="5">
                  <c:v>0.79513888888322981</c:v>
                </c:pt>
                <c:pt idx="6">
                  <c:v>1.0104166666642413</c:v>
                </c:pt>
                <c:pt idx="7">
                  <c:v>1.7534722222189885</c:v>
                </c:pt>
                <c:pt idx="8">
                  <c:v>2.7430555555547471</c:v>
                </c:pt>
                <c:pt idx="9">
                  <c:v>3.7756944444408873</c:v>
                </c:pt>
                <c:pt idx="10">
                  <c:v>4.7152777777737356</c:v>
                </c:pt>
                <c:pt idx="11">
                  <c:v>5.7152777777737356</c:v>
                </c:pt>
                <c:pt idx="12">
                  <c:v>6.7326388888832298</c:v>
                </c:pt>
                <c:pt idx="13">
                  <c:v>7.7118055555547471</c:v>
                </c:pt>
                <c:pt idx="14">
                  <c:v>8.7618055555503815</c:v>
                </c:pt>
                <c:pt idx="15">
                  <c:v>9.7534722222189885</c:v>
                </c:pt>
              </c:numCache>
            </c:numRef>
          </c:xVal>
          <c:yVal>
            <c:numRef>
              <c:f>'Bemidji DPW summer 2012 '!$H$128:$H$143</c:f>
              <c:numCache>
                <c:formatCode>0.00000</c:formatCode>
                <c:ptCount val="16"/>
                <c:pt idx="0">
                  <c:v>0.9837649889607214</c:v>
                </c:pt>
                <c:pt idx="1">
                  <c:v>0.89936408466531814</c:v>
                </c:pt>
                <c:pt idx="2">
                  <c:v>0.75060484670606431</c:v>
                </c:pt>
                <c:pt idx="3">
                  <c:v>0.67598725525192027</c:v>
                </c:pt>
                <c:pt idx="4">
                  <c:v>0.58762014304789867</c:v>
                </c:pt>
                <c:pt idx="5">
                  <c:v>0.49051415275188726</c:v>
                </c:pt>
                <c:pt idx="6">
                  <c:v>0.449225928423168</c:v>
                </c:pt>
                <c:pt idx="7">
                  <c:v>0.40682716588003548</c:v>
                </c:pt>
                <c:pt idx="8">
                  <c:v>0.29799442086754191</c:v>
                </c:pt>
                <c:pt idx="9">
                  <c:v>0.29082219489945665</c:v>
                </c:pt>
                <c:pt idx="10">
                  <c:v>0.25777707267414957</c:v>
                </c:pt>
                <c:pt idx="11">
                  <c:v>0.25001652586628592</c:v>
                </c:pt>
                <c:pt idx="12">
                  <c:v>0.20961408797049144</c:v>
                </c:pt>
                <c:pt idx="13">
                  <c:v>0.16695752191329868</c:v>
                </c:pt>
                <c:pt idx="14">
                  <c:v>0.1573130263488412</c:v>
                </c:pt>
                <c:pt idx="15">
                  <c:v>0.16236333108581552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93F-43D8-8826-9AD62D0616D2}"/>
            </c:ext>
          </c:extLst>
        </c:ser>
        <c:ser>
          <c:idx val="5"/>
          <c:order val="1"/>
          <c:tx>
            <c:v>Tracer (Cl)</c:v>
          </c:tx>
          <c:spPr>
            <a:ln w="444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50800">
                <a:solidFill>
                  <a:schemeClr val="accent6"/>
                </a:solidFill>
              </a:ln>
              <a:effectLst/>
            </c:spPr>
          </c:marker>
          <c:xVal>
            <c:numRef>
              <c:f>'Bemidji DPW summer 2012 '!$G$128:$G$143</c:f>
              <c:numCache>
                <c:formatCode>0.00000</c:formatCode>
                <c:ptCount val="16"/>
                <c:pt idx="0">
                  <c:v>0</c:v>
                </c:pt>
                <c:pt idx="1">
                  <c:v>2.4305555554747116E-2</c:v>
                </c:pt>
                <c:pt idx="2">
                  <c:v>5.2083333328482695E-2</c:v>
                </c:pt>
                <c:pt idx="3">
                  <c:v>7.2916666664241347E-2</c:v>
                </c:pt>
                <c:pt idx="4">
                  <c:v>9.375E-2</c:v>
                </c:pt>
                <c:pt idx="5">
                  <c:v>0.79513888888322981</c:v>
                </c:pt>
                <c:pt idx="6">
                  <c:v>1.0104166666642413</c:v>
                </c:pt>
                <c:pt idx="7">
                  <c:v>1.7534722222189885</c:v>
                </c:pt>
                <c:pt idx="8">
                  <c:v>2.7430555555547471</c:v>
                </c:pt>
                <c:pt idx="9">
                  <c:v>3.7756944444408873</c:v>
                </c:pt>
                <c:pt idx="10">
                  <c:v>4.7152777777737356</c:v>
                </c:pt>
                <c:pt idx="11">
                  <c:v>5.7152777777737356</c:v>
                </c:pt>
                <c:pt idx="12">
                  <c:v>6.7326388888832298</c:v>
                </c:pt>
                <c:pt idx="13">
                  <c:v>7.7118055555547471</c:v>
                </c:pt>
                <c:pt idx="14">
                  <c:v>8.7618055555503815</c:v>
                </c:pt>
                <c:pt idx="15">
                  <c:v>9.7534722222189885</c:v>
                </c:pt>
              </c:numCache>
            </c:numRef>
          </c:xVal>
          <c:yVal>
            <c:numRef>
              <c:f>'Bemidji DPW summer 2012 '!$M$128:$M$143</c:f>
              <c:numCache>
                <c:formatCode>General</c:formatCode>
                <c:ptCount val="16"/>
                <c:pt idx="0">
                  <c:v>0.95325199940299798</c:v>
                </c:pt>
                <c:pt idx="1">
                  <c:v>0.86683399236019809</c:v>
                </c:pt>
                <c:pt idx="2">
                  <c:v>0.77779725783125309</c:v>
                </c:pt>
                <c:pt idx="3">
                  <c:v>0.6970155761493757</c:v>
                </c:pt>
                <c:pt idx="4">
                  <c:v>0.6129353927732768</c:v>
                </c:pt>
                <c:pt idx="5">
                  <c:v>0.477059412787185</c:v>
                </c:pt>
                <c:pt idx="6">
                  <c:v>0.37930749061644375</c:v>
                </c:pt>
                <c:pt idx="7">
                  <c:v>0.35542284497563437</c:v>
                </c:pt>
                <c:pt idx="8">
                  <c:v>0.30102982859653021</c:v>
                </c:pt>
                <c:pt idx="9">
                  <c:v>0.25851428601222809</c:v>
                </c:pt>
                <c:pt idx="10">
                  <c:v>0.23659727060553351</c:v>
                </c:pt>
                <c:pt idx="11">
                  <c:v>0.19509845646284085</c:v>
                </c:pt>
                <c:pt idx="12">
                  <c:v>0.18231700680360782</c:v>
                </c:pt>
                <c:pt idx="13">
                  <c:v>0.15276410010082558</c:v>
                </c:pt>
                <c:pt idx="14">
                  <c:v>0.14857270227519059</c:v>
                </c:pt>
                <c:pt idx="15">
                  <c:v>0.13279190371320956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93F-43D8-8826-9AD62D0616D2}"/>
            </c:ext>
          </c:extLst>
        </c:ser>
        <c:ser>
          <c:idx val="6"/>
          <c:order val="2"/>
          <c:tx>
            <c:v>Nitrate</c:v>
          </c:tx>
          <c:spPr>
            <a:ln w="444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50800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'Bemidji DPW summer 2012 '!$G$128:$G$143</c:f>
              <c:numCache>
                <c:formatCode>0.00000</c:formatCode>
                <c:ptCount val="16"/>
                <c:pt idx="0">
                  <c:v>0</c:v>
                </c:pt>
                <c:pt idx="1">
                  <c:v>2.4305555554747116E-2</c:v>
                </c:pt>
                <c:pt idx="2">
                  <c:v>5.2083333328482695E-2</c:v>
                </c:pt>
                <c:pt idx="3">
                  <c:v>7.2916666664241347E-2</c:v>
                </c:pt>
                <c:pt idx="4">
                  <c:v>9.375E-2</c:v>
                </c:pt>
                <c:pt idx="5">
                  <c:v>0.79513888888322981</c:v>
                </c:pt>
                <c:pt idx="6">
                  <c:v>1.0104166666642413</c:v>
                </c:pt>
                <c:pt idx="7">
                  <c:v>1.7534722222189885</c:v>
                </c:pt>
                <c:pt idx="8">
                  <c:v>2.7430555555547471</c:v>
                </c:pt>
                <c:pt idx="9">
                  <c:v>3.7756944444408873</c:v>
                </c:pt>
                <c:pt idx="10">
                  <c:v>4.7152777777737356</c:v>
                </c:pt>
                <c:pt idx="11">
                  <c:v>5.7152777777737356</c:v>
                </c:pt>
                <c:pt idx="12">
                  <c:v>6.7326388888832298</c:v>
                </c:pt>
                <c:pt idx="13">
                  <c:v>7.7118055555547471</c:v>
                </c:pt>
                <c:pt idx="14">
                  <c:v>8.7618055555503815</c:v>
                </c:pt>
                <c:pt idx="15">
                  <c:v>9.7534722222189885</c:v>
                </c:pt>
              </c:numCache>
            </c:numRef>
          </c:xVal>
          <c:yVal>
            <c:numRef>
              <c:f>'Bemidji DPW summer 2012 '!$N$128:$N$143</c:f>
              <c:numCache>
                <c:formatCode>0.00</c:formatCode>
                <c:ptCount val="16"/>
                <c:pt idx="0">
                  <c:v>0.95334566801524123</c:v>
                </c:pt>
                <c:pt idx="1">
                  <c:v>0.87261710426664896</c:v>
                </c:pt>
                <c:pt idx="2">
                  <c:v>0.7948708390068947</c:v>
                </c:pt>
                <c:pt idx="3">
                  <c:v>0.70420945545584046</c:v>
                </c:pt>
                <c:pt idx="4">
                  <c:v>0.62217172153180267</c:v>
                </c:pt>
                <c:pt idx="5">
                  <c:v>0.48650264678990884</c:v>
                </c:pt>
                <c:pt idx="6">
                  <c:v>0.39454877039048492</c:v>
                </c:pt>
                <c:pt idx="7">
                  <c:v>0.35587650144994648</c:v>
                </c:pt>
                <c:pt idx="8">
                  <c:v>0.28271110553020168</c:v>
                </c:pt>
                <c:pt idx="9">
                  <c:v>0.22530676471626962</c:v>
                </c:pt>
                <c:pt idx="10">
                  <c:v>0.17814867935189946</c:v>
                </c:pt>
                <c:pt idx="11">
                  <c:v>0.12399543629849669</c:v>
                </c:pt>
                <c:pt idx="12">
                  <c:v>5.237563619097698E-2</c:v>
                </c:pt>
                <c:pt idx="13">
                  <c:v>3.7013855915742223E-2</c:v>
                </c:pt>
                <c:pt idx="14">
                  <c:v>1.6134823436157231E-2</c:v>
                </c:pt>
                <c:pt idx="15">
                  <c:v>5.7938996299595428E-3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93F-43D8-8826-9AD62D0616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006239"/>
        <c:axId val="190938031"/>
      </c:scatterChart>
      <c:valAx>
        <c:axId val="2000062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Days after injection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938031"/>
        <c:crosses val="autoZero"/>
        <c:crossBetween val="midCat"/>
      </c:valAx>
      <c:valAx>
        <c:axId val="1909380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Relative</a:t>
                </a:r>
              </a:p>
              <a:p>
                <a:pPr>
                  <a:defRPr/>
                </a:pPr>
                <a:r>
                  <a:rPr lang="en-US" dirty="0"/>
                  <a:t>Concentration (C/C</a:t>
                </a:r>
                <a:r>
                  <a:rPr lang="en-US" baseline="-25000" dirty="0"/>
                  <a:t>0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7.2079050399942246E-3"/>
              <c:y val="0.285783768457707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00623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Test #3: BTEX, tracer, ethanol, and nitrate</a:t>
            </a:r>
          </a:p>
        </c:rich>
      </c:tx>
      <c:layout>
        <c:manualLayout>
          <c:xMode val="edge"/>
          <c:yMode val="edge"/>
          <c:x val="0.21940340794290705"/>
          <c:y val="1.7705554969224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598757833914431"/>
          <c:y val="0.10988691732909721"/>
          <c:w val="0.80259943163114777"/>
          <c:h val="0.6526721761993407"/>
        </c:manualLayout>
      </c:layout>
      <c:scatterChart>
        <c:scatterStyle val="lineMarker"/>
        <c:varyColors val="0"/>
        <c:ser>
          <c:idx val="0"/>
          <c:order val="0"/>
          <c:tx>
            <c:v>Benzene</c:v>
          </c:tx>
          <c:spPr>
            <a:ln w="44450" cap="rnd">
              <a:solidFill>
                <a:srgbClr val="4472C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xVal>
            <c:numRef>
              <c:f>'Bemidji DPW summer 2012 '!$G$128:$G$143</c:f>
              <c:numCache>
                <c:formatCode>0.00000</c:formatCode>
                <c:ptCount val="16"/>
                <c:pt idx="0">
                  <c:v>0</c:v>
                </c:pt>
                <c:pt idx="1">
                  <c:v>2.4305555554747116E-2</c:v>
                </c:pt>
                <c:pt idx="2">
                  <c:v>5.2083333328482695E-2</c:v>
                </c:pt>
                <c:pt idx="3">
                  <c:v>7.2916666664241347E-2</c:v>
                </c:pt>
                <c:pt idx="4">
                  <c:v>9.375E-2</c:v>
                </c:pt>
                <c:pt idx="5">
                  <c:v>0.79513888888322981</c:v>
                </c:pt>
                <c:pt idx="6">
                  <c:v>1.0104166666642413</c:v>
                </c:pt>
                <c:pt idx="7">
                  <c:v>1.7534722222189885</c:v>
                </c:pt>
                <c:pt idx="8">
                  <c:v>2.7430555555547471</c:v>
                </c:pt>
                <c:pt idx="9">
                  <c:v>3.7756944444408873</c:v>
                </c:pt>
                <c:pt idx="10">
                  <c:v>4.7152777777737356</c:v>
                </c:pt>
                <c:pt idx="11">
                  <c:v>5.7152777777737356</c:v>
                </c:pt>
                <c:pt idx="12">
                  <c:v>6.7326388888832298</c:v>
                </c:pt>
                <c:pt idx="13">
                  <c:v>7.7118055555547471</c:v>
                </c:pt>
                <c:pt idx="14">
                  <c:v>8.7618055555503815</c:v>
                </c:pt>
                <c:pt idx="15">
                  <c:v>9.7534722222189885</c:v>
                </c:pt>
              </c:numCache>
            </c:numRef>
          </c:xVal>
          <c:yVal>
            <c:numRef>
              <c:f>'Bemidji DPW summer 2012 '!$H$128:$H$143</c:f>
              <c:numCache>
                <c:formatCode>0.00000</c:formatCode>
                <c:ptCount val="16"/>
                <c:pt idx="0">
                  <c:v>0.9837649889607214</c:v>
                </c:pt>
                <c:pt idx="1">
                  <c:v>0.89936408466531814</c:v>
                </c:pt>
                <c:pt idx="2">
                  <c:v>0.75060484670606431</c:v>
                </c:pt>
                <c:pt idx="3">
                  <c:v>0.67598725525192027</c:v>
                </c:pt>
                <c:pt idx="4">
                  <c:v>0.58762014304789867</c:v>
                </c:pt>
                <c:pt idx="5">
                  <c:v>0.49051415275188726</c:v>
                </c:pt>
                <c:pt idx="6">
                  <c:v>0.449225928423168</c:v>
                </c:pt>
                <c:pt idx="7">
                  <c:v>0.40682716588003548</c:v>
                </c:pt>
                <c:pt idx="8">
                  <c:v>0.29799442086754191</c:v>
                </c:pt>
                <c:pt idx="9">
                  <c:v>0.29082219489945665</c:v>
                </c:pt>
                <c:pt idx="10">
                  <c:v>0.25777707267414957</c:v>
                </c:pt>
                <c:pt idx="11">
                  <c:v>0.25001652586628592</c:v>
                </c:pt>
                <c:pt idx="12">
                  <c:v>0.20961408797049144</c:v>
                </c:pt>
                <c:pt idx="13">
                  <c:v>0.16695752191329868</c:v>
                </c:pt>
                <c:pt idx="14">
                  <c:v>0.1573130263488412</c:v>
                </c:pt>
                <c:pt idx="15">
                  <c:v>0.16236333108581552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93F-43D8-8826-9AD62D0616D2}"/>
            </c:ext>
          </c:extLst>
        </c:ser>
        <c:ser>
          <c:idx val="5"/>
          <c:order val="1"/>
          <c:tx>
            <c:v>Tracer (Cl)</c:v>
          </c:tx>
          <c:spPr>
            <a:ln w="444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50800">
                <a:solidFill>
                  <a:schemeClr val="accent6"/>
                </a:solidFill>
              </a:ln>
              <a:effectLst/>
            </c:spPr>
          </c:marker>
          <c:xVal>
            <c:numRef>
              <c:f>'Bemidji DPW summer 2012 '!$G$128:$G$143</c:f>
              <c:numCache>
                <c:formatCode>0.00000</c:formatCode>
                <c:ptCount val="16"/>
                <c:pt idx="0">
                  <c:v>0</c:v>
                </c:pt>
                <c:pt idx="1">
                  <c:v>2.4305555554747116E-2</c:v>
                </c:pt>
                <c:pt idx="2">
                  <c:v>5.2083333328482695E-2</c:v>
                </c:pt>
                <c:pt idx="3">
                  <c:v>7.2916666664241347E-2</c:v>
                </c:pt>
                <c:pt idx="4">
                  <c:v>9.375E-2</c:v>
                </c:pt>
                <c:pt idx="5">
                  <c:v>0.79513888888322981</c:v>
                </c:pt>
                <c:pt idx="6">
                  <c:v>1.0104166666642413</c:v>
                </c:pt>
                <c:pt idx="7">
                  <c:v>1.7534722222189885</c:v>
                </c:pt>
                <c:pt idx="8">
                  <c:v>2.7430555555547471</c:v>
                </c:pt>
                <c:pt idx="9">
                  <c:v>3.7756944444408873</c:v>
                </c:pt>
                <c:pt idx="10">
                  <c:v>4.7152777777737356</c:v>
                </c:pt>
                <c:pt idx="11">
                  <c:v>5.7152777777737356</c:v>
                </c:pt>
                <c:pt idx="12">
                  <c:v>6.7326388888832298</c:v>
                </c:pt>
                <c:pt idx="13">
                  <c:v>7.7118055555547471</c:v>
                </c:pt>
                <c:pt idx="14">
                  <c:v>8.7618055555503815</c:v>
                </c:pt>
                <c:pt idx="15">
                  <c:v>9.7534722222189885</c:v>
                </c:pt>
              </c:numCache>
            </c:numRef>
          </c:xVal>
          <c:yVal>
            <c:numRef>
              <c:f>'Bemidji DPW summer 2012 '!$M$128:$M$143</c:f>
              <c:numCache>
                <c:formatCode>General</c:formatCode>
                <c:ptCount val="16"/>
                <c:pt idx="0">
                  <c:v>0.95325199940299798</c:v>
                </c:pt>
                <c:pt idx="1">
                  <c:v>0.86683399236019809</c:v>
                </c:pt>
                <c:pt idx="2">
                  <c:v>0.77779725783125309</c:v>
                </c:pt>
                <c:pt idx="3">
                  <c:v>0.6970155761493757</c:v>
                </c:pt>
                <c:pt idx="4">
                  <c:v>0.6129353927732768</c:v>
                </c:pt>
                <c:pt idx="5">
                  <c:v>0.477059412787185</c:v>
                </c:pt>
                <c:pt idx="6">
                  <c:v>0.37930749061644375</c:v>
                </c:pt>
                <c:pt idx="7">
                  <c:v>0.35542284497563437</c:v>
                </c:pt>
                <c:pt idx="8">
                  <c:v>0.30102982859653021</c:v>
                </c:pt>
                <c:pt idx="9">
                  <c:v>0.25851428601222809</c:v>
                </c:pt>
                <c:pt idx="10">
                  <c:v>0.23659727060553351</c:v>
                </c:pt>
                <c:pt idx="11">
                  <c:v>0.19509845646284085</c:v>
                </c:pt>
                <c:pt idx="12">
                  <c:v>0.18231700680360782</c:v>
                </c:pt>
                <c:pt idx="13">
                  <c:v>0.15276410010082558</c:v>
                </c:pt>
                <c:pt idx="14">
                  <c:v>0.14857270227519059</c:v>
                </c:pt>
                <c:pt idx="15">
                  <c:v>0.13279190371320956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93F-43D8-8826-9AD62D0616D2}"/>
            </c:ext>
          </c:extLst>
        </c:ser>
        <c:ser>
          <c:idx val="6"/>
          <c:order val="2"/>
          <c:tx>
            <c:v>Nitrate</c:v>
          </c:tx>
          <c:spPr>
            <a:ln w="44450" cap="rnd">
              <a:solidFill>
                <a:srgbClr val="26447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50800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'Bemidji DPW summer 2012 '!$G$128:$G$143</c:f>
              <c:numCache>
                <c:formatCode>0.00000</c:formatCode>
                <c:ptCount val="16"/>
                <c:pt idx="0">
                  <c:v>0</c:v>
                </c:pt>
                <c:pt idx="1">
                  <c:v>2.4305555554747116E-2</c:v>
                </c:pt>
                <c:pt idx="2">
                  <c:v>5.2083333328482695E-2</c:v>
                </c:pt>
                <c:pt idx="3">
                  <c:v>7.2916666664241347E-2</c:v>
                </c:pt>
                <c:pt idx="4">
                  <c:v>9.375E-2</c:v>
                </c:pt>
                <c:pt idx="5">
                  <c:v>0.79513888888322981</c:v>
                </c:pt>
                <c:pt idx="6">
                  <c:v>1.0104166666642413</c:v>
                </c:pt>
                <c:pt idx="7">
                  <c:v>1.7534722222189885</c:v>
                </c:pt>
                <c:pt idx="8">
                  <c:v>2.7430555555547471</c:v>
                </c:pt>
                <c:pt idx="9">
                  <c:v>3.7756944444408873</c:v>
                </c:pt>
                <c:pt idx="10">
                  <c:v>4.7152777777737356</c:v>
                </c:pt>
                <c:pt idx="11">
                  <c:v>5.7152777777737356</c:v>
                </c:pt>
                <c:pt idx="12">
                  <c:v>6.7326388888832298</c:v>
                </c:pt>
                <c:pt idx="13">
                  <c:v>7.7118055555547471</c:v>
                </c:pt>
                <c:pt idx="14">
                  <c:v>8.7618055555503815</c:v>
                </c:pt>
                <c:pt idx="15">
                  <c:v>9.7534722222189885</c:v>
                </c:pt>
              </c:numCache>
            </c:numRef>
          </c:xVal>
          <c:yVal>
            <c:numRef>
              <c:f>'Bemidji DPW summer 2012 '!$N$128:$N$143</c:f>
              <c:numCache>
                <c:formatCode>0.00</c:formatCode>
                <c:ptCount val="16"/>
                <c:pt idx="0">
                  <c:v>0.95334566801524123</c:v>
                </c:pt>
                <c:pt idx="1">
                  <c:v>0.87261710426664896</c:v>
                </c:pt>
                <c:pt idx="2">
                  <c:v>0.7948708390068947</c:v>
                </c:pt>
                <c:pt idx="3">
                  <c:v>0.70420945545584046</c:v>
                </c:pt>
                <c:pt idx="4">
                  <c:v>0.62217172153180267</c:v>
                </c:pt>
                <c:pt idx="5">
                  <c:v>0.48650264678990884</c:v>
                </c:pt>
                <c:pt idx="6">
                  <c:v>0.39454877039048492</c:v>
                </c:pt>
                <c:pt idx="7">
                  <c:v>0.35587650144994648</c:v>
                </c:pt>
                <c:pt idx="8">
                  <c:v>0.28271110553020168</c:v>
                </c:pt>
                <c:pt idx="9">
                  <c:v>0.22530676471626962</c:v>
                </c:pt>
                <c:pt idx="10">
                  <c:v>0.17814867935189946</c:v>
                </c:pt>
                <c:pt idx="11">
                  <c:v>0.12399543629849669</c:v>
                </c:pt>
                <c:pt idx="12">
                  <c:v>5.237563619097698E-2</c:v>
                </c:pt>
                <c:pt idx="13">
                  <c:v>3.7013855915742223E-2</c:v>
                </c:pt>
                <c:pt idx="14">
                  <c:v>1.6134823436157231E-2</c:v>
                </c:pt>
                <c:pt idx="15">
                  <c:v>5.7938996299595428E-3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93F-43D8-8826-9AD62D0616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006239"/>
        <c:axId val="190938031"/>
      </c:scatterChart>
      <c:valAx>
        <c:axId val="2000062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Days after injection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938031"/>
        <c:crosses val="autoZero"/>
        <c:crossBetween val="midCat"/>
      </c:valAx>
      <c:valAx>
        <c:axId val="1909380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Relative</a:t>
                </a:r>
              </a:p>
              <a:p>
                <a:pPr>
                  <a:defRPr/>
                </a:pPr>
                <a:r>
                  <a:rPr lang="en-US" dirty="0"/>
                  <a:t>Concentration (C/C</a:t>
                </a:r>
                <a:r>
                  <a:rPr lang="en-US" baseline="-25000" dirty="0"/>
                  <a:t>0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7.2079050399942246E-3"/>
              <c:y val="0.285783768457707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00623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53C2A-82F9-4DC2-8394-AA8BE9665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BEAA72-AEC0-447A-9610-EC8B3E456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248D1-E7E5-479F-88D5-C2F83A41C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FE2B0-C50E-4DB4-8C24-A2F6C49B19F9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27DE3-5554-485B-BA6A-D2F8404C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2AF7F-A1AC-4F7E-919D-3D9ADE136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A999-05C7-4060-8033-3581F6F87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77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03DE4-300F-4244-9317-3C7A70A41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2208E8-26B3-472B-B89D-DCE6FD4BD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8F263-61B7-4370-9717-F738F189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FE2B0-C50E-4DB4-8C24-A2F6C49B19F9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2629-BA13-4468-82B9-4B3E0BEEC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3A977-D3B6-496F-BF3C-42E8A0E7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A999-05C7-4060-8033-3581F6F87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75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780606-7DAD-41C2-8944-67E5567368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AB0952-9AF0-458C-81EF-894F6914D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BB287-8C26-4F31-B55E-15E47F959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FE2B0-C50E-4DB4-8C24-A2F6C49B19F9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49FC4-F8CE-4BDF-AC71-905D729CF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5F98B-4455-446E-9321-CD3707CBF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A999-05C7-4060-8033-3581F6F87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52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A4A00-0BB2-42AB-9EA5-98762AD67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24193-9C5F-4A92-90B6-F232A4F48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6F100-59D2-4C89-862E-D451C2FD7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FE2B0-C50E-4DB4-8C24-A2F6C49B19F9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79970-887D-4751-8ABD-C5448774C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97D6D-F2BD-4697-8A71-96A78329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A999-05C7-4060-8033-3581F6F87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2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3E0DE-9B76-4491-BC03-AE988089A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5399C0-3237-49E8-8DEF-BD82F9535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CBA0B-1F5E-4C27-AFAA-B33206A09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FE2B0-C50E-4DB4-8C24-A2F6C49B19F9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928DA-F822-44E4-9407-D2ACC8CD6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6E128-B808-4868-862E-8C524B98D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A999-05C7-4060-8033-3581F6F87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54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D6E98-566C-42EE-B04C-91ECE08E3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457D2-215C-4A01-9B0F-1F70664AB9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D62BCE-A38D-4CB2-ADF9-CC3E67B90C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DD7A7-D9EE-4763-8698-87B281609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FE2B0-C50E-4DB4-8C24-A2F6C49B19F9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69D563-904D-49FA-A136-34E4A4650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C78F8E-75E2-4DF1-86D5-A294DB817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A999-05C7-4060-8033-3581F6F87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35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F6A37-1F14-4CD9-926F-4F9428AA6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FEE09-1BD6-48B3-866F-7012F8918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147604-D13D-474C-BA35-FEE571E1F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F34AD0-8903-4586-9EBF-21CBBC83E5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3F6333-053C-48DF-B9D8-19C5EAECB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7793DC-0CAE-4BDF-806A-F52714689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FE2B0-C50E-4DB4-8C24-A2F6C49B19F9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2AB9DD-5CA7-4E09-8FE6-A53D1E2CD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9FB9E0-1534-40F5-9C90-4BBD6A0A5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A999-05C7-4060-8033-3581F6F87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17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DB2C1-52C4-4107-BBBF-F8DB3860F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2BE6B3-48B3-4697-9DC9-4D789EF8B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FE2B0-C50E-4DB4-8C24-A2F6C49B19F9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A34589-E441-4559-BF04-D96915031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23CA8A-D68D-452F-BD58-30DB9E6C9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A999-05C7-4060-8033-3581F6F87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43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25EC51-1A14-4C4E-82D2-7B96B124B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FE2B0-C50E-4DB4-8C24-A2F6C49B19F9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D7706F-888D-4321-8A4D-24C689638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F441C-93AF-4377-B1B1-D3516ACB1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A999-05C7-4060-8033-3581F6F87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42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2F6CC-69DE-432B-A0A8-A7D5724CD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AB025-47D6-46C0-9652-EA944AF55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DC6975-2209-40AE-9F56-162D3E256F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DC8113-CE4A-497B-916C-D7018B324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FE2B0-C50E-4DB4-8C24-A2F6C49B19F9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C3457E-D2E8-4E30-8320-23AE35F92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4240C2-3A21-4C7D-AD5C-9E7BCB289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A999-05C7-4060-8033-3581F6F87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18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63252-6A18-4C46-AA45-C3D83E76A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76DB42-B0BC-478A-9DAE-DB9396C99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145757-206F-42A8-8FD1-34DF76BE5D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611DB0-4196-407C-8D01-D6E5062E1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FE2B0-C50E-4DB4-8C24-A2F6C49B19F9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47EC05-FF18-451D-85E4-3A963D49D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7E34B7-9E87-40C2-8783-2830671FB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A999-05C7-4060-8033-3581F6F87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16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BD7A36-075C-40DB-BA85-08119F60C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35C636-01E0-4C30-A9A5-D92585AD8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1540F-AC61-4986-9EC5-199526775E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FE2B0-C50E-4DB4-8C24-A2F6C49B19F9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8C958-DE04-4EC3-A469-667D3A447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2847D-F1D8-4984-A25A-454F59057C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2A999-05C7-4060-8033-3581F6F87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94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a/a0/Alaska_Oil_Pipeline_141.jpg">
            <a:extLst>
              <a:ext uri="{FF2B5EF4-FFF2-40B4-BE49-F238E27FC236}">
                <a16:creationId xmlns:a16="http://schemas.microsoft.com/office/drawing/2014/main" id="{4A7CCF79-3B28-4A72-9560-E0B34E6C8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0"/>
            <a:ext cx="10274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E9F12E-49E4-44F1-A4F9-4CD22195E3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069"/>
            <a:ext cx="9144000" cy="925744"/>
          </a:xfrm>
          <a:noFill/>
        </p:spPr>
        <p:txBody>
          <a:bodyPr>
            <a:normAutofit fontScale="90000"/>
          </a:bodyPr>
          <a:lstStyle/>
          <a:p>
            <a:r>
              <a:rPr lang="en-US" sz="3200" dirty="0">
                <a:ln w="12700">
                  <a:solidFill>
                    <a:schemeClr val="tx1"/>
                  </a:solidFill>
                </a:ln>
              </a:rPr>
              <a:t>How Does the Presence of Co-Contaminant Ethanol Affect BTEX Attenuation at Hydrocarbon Spill Sites?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2CCAEB-D6FE-404E-9776-182C0C390E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268413"/>
            <a:ext cx="9144000" cy="1655762"/>
          </a:xfrm>
        </p:spPr>
        <p:txBody>
          <a:bodyPr/>
          <a:lstStyle/>
          <a:p>
            <a:r>
              <a:rPr lang="en-US" dirty="0"/>
              <a:t>Jack Koellmann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02D31F-0791-4CF0-B634-374F185D1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44931" y="728470"/>
            <a:ext cx="1550930" cy="16186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1D9014-F1A9-4BB9-BE73-EE73F2E11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261" y="456406"/>
            <a:ext cx="1550930" cy="116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73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75EFD20-19B8-4C08-AB4B-9E44D5F1B0CE}"/>
              </a:ext>
            </a:extLst>
          </p:cNvPr>
          <p:cNvSpPr/>
          <p:nvPr/>
        </p:nvSpPr>
        <p:spPr>
          <a:xfrm>
            <a:off x="4557522" y="4210350"/>
            <a:ext cx="3325096" cy="2510405"/>
          </a:xfrm>
          <a:prstGeom prst="roundRect">
            <a:avLst/>
          </a:prstGeom>
          <a:solidFill>
            <a:srgbClr val="FFFF00">
              <a:alpha val="18000"/>
            </a:srgbClr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AF046D2-74C7-410C-8007-623490261AE6}"/>
              </a:ext>
            </a:extLst>
          </p:cNvPr>
          <p:cNvSpPr/>
          <p:nvPr/>
        </p:nvSpPr>
        <p:spPr>
          <a:xfrm>
            <a:off x="924403" y="3598632"/>
            <a:ext cx="2918714" cy="3122123"/>
          </a:xfrm>
          <a:prstGeom prst="roundRect">
            <a:avLst/>
          </a:prstGeom>
          <a:solidFill>
            <a:srgbClr val="FF0000">
              <a:alpha val="18000"/>
            </a:srgbClr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01846D-B92A-4610-8F48-CBC007660A48}"/>
              </a:ext>
            </a:extLst>
          </p:cNvPr>
          <p:cNvSpPr txBox="1"/>
          <p:nvPr/>
        </p:nvSpPr>
        <p:spPr>
          <a:xfrm>
            <a:off x="1062984" y="3824020"/>
            <a:ext cx="28263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Processes that could cause a </a:t>
            </a:r>
            <a:r>
              <a:rPr lang="en-US" sz="2400" b="1" dirty="0"/>
              <a:t>decrease</a:t>
            </a:r>
            <a:r>
              <a:rPr lang="en-US" sz="2400" dirty="0"/>
              <a:t> in BTEX relative to the tracer: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Sorption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Biodegradation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662875-CAB4-4CED-8E14-4462C45E5BA1}"/>
              </a:ext>
            </a:extLst>
          </p:cNvPr>
          <p:cNvSpPr txBox="1"/>
          <p:nvPr/>
        </p:nvSpPr>
        <p:spPr>
          <a:xfrm>
            <a:off x="4800862" y="4378795"/>
            <a:ext cx="30113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Processes that could cause </a:t>
            </a:r>
            <a:r>
              <a:rPr lang="en-US" sz="2400" b="1" dirty="0"/>
              <a:t>no change</a:t>
            </a:r>
            <a:r>
              <a:rPr lang="en-US" sz="2400" dirty="0"/>
              <a:t> in BTEX relative to the tracer: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Ethanol co-solvency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8F7D05-AD00-451F-AF8F-C98A651C51E6}"/>
              </a:ext>
            </a:extLst>
          </p:cNvPr>
          <p:cNvSpPr txBox="1"/>
          <p:nvPr/>
        </p:nvSpPr>
        <p:spPr>
          <a:xfrm>
            <a:off x="4194566" y="3156193"/>
            <a:ext cx="471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_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7037B9-4B2E-449B-A973-745EEE393373}"/>
              </a:ext>
            </a:extLst>
          </p:cNvPr>
          <p:cNvSpPr txBox="1"/>
          <p:nvPr/>
        </p:nvSpPr>
        <p:spPr>
          <a:xfrm>
            <a:off x="7569765" y="3284750"/>
            <a:ext cx="450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+</a:t>
            </a:r>
          </a:p>
        </p:txBody>
      </p:sp>
      <p:pic>
        <p:nvPicPr>
          <p:cNvPr id="28" name="Content Placeholder 9">
            <a:extLst>
              <a:ext uri="{FF2B5EF4-FFF2-40B4-BE49-F238E27FC236}">
                <a16:creationId xmlns:a16="http://schemas.microsoft.com/office/drawing/2014/main" id="{18CFC8AE-CA95-44F2-9B19-FF5B93A5D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4"/>
          <a:stretch/>
        </p:blipFill>
        <p:spPr>
          <a:xfrm>
            <a:off x="3375655" y="906992"/>
            <a:ext cx="5861733" cy="2480034"/>
          </a:xfr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13DA06B-58A4-4324-8FA3-40453FF8A07E}"/>
              </a:ext>
            </a:extLst>
          </p:cNvPr>
          <p:cNvSpPr txBox="1"/>
          <p:nvPr/>
        </p:nvSpPr>
        <p:spPr>
          <a:xfrm>
            <a:off x="8885739" y="2707783"/>
            <a:ext cx="1307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Tracer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35C5D6-8269-45C4-B971-7D2C1FAF3A5B}"/>
              </a:ext>
            </a:extLst>
          </p:cNvPr>
          <p:cNvSpPr txBox="1"/>
          <p:nvPr/>
        </p:nvSpPr>
        <p:spPr>
          <a:xfrm>
            <a:off x="8885739" y="2219957"/>
            <a:ext cx="1381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BTEX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D8F4066-4C25-4EC5-A456-F96395223551}"/>
              </a:ext>
            </a:extLst>
          </p:cNvPr>
          <p:cNvSpPr/>
          <p:nvPr/>
        </p:nvSpPr>
        <p:spPr>
          <a:xfrm>
            <a:off x="8550829" y="3598632"/>
            <a:ext cx="3173710" cy="3122123"/>
          </a:xfrm>
          <a:prstGeom prst="roundRect">
            <a:avLst/>
          </a:prstGeom>
          <a:solidFill>
            <a:srgbClr val="D1E5C4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97908D-FD77-4F23-9AEB-AFE731DA2BE6}"/>
              </a:ext>
            </a:extLst>
          </p:cNvPr>
          <p:cNvSpPr txBox="1"/>
          <p:nvPr/>
        </p:nvSpPr>
        <p:spPr>
          <a:xfrm rot="16200000">
            <a:off x="2545768" y="2019903"/>
            <a:ext cx="1659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Concentration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3545259-98D0-4240-B3BD-024D2AC40C37}"/>
              </a:ext>
            </a:extLst>
          </p:cNvPr>
          <p:cNvSpPr/>
          <p:nvPr/>
        </p:nvSpPr>
        <p:spPr>
          <a:xfrm>
            <a:off x="3744988" y="914442"/>
            <a:ext cx="1221909" cy="2370308"/>
          </a:xfrm>
          <a:prstGeom prst="rect">
            <a:avLst/>
          </a:prstGeom>
          <a:solidFill>
            <a:srgbClr val="FF0000">
              <a:alpha val="18000"/>
            </a:srgbClr>
          </a:solidFill>
          <a:ln w="444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59FCA10-E80C-4E4E-BED4-76C11400D2E6}"/>
              </a:ext>
            </a:extLst>
          </p:cNvPr>
          <p:cNvSpPr/>
          <p:nvPr/>
        </p:nvSpPr>
        <p:spPr>
          <a:xfrm>
            <a:off x="4982892" y="914442"/>
            <a:ext cx="1636342" cy="2370308"/>
          </a:xfrm>
          <a:prstGeom prst="rect">
            <a:avLst/>
          </a:prstGeom>
          <a:solidFill>
            <a:srgbClr val="FFFF00">
              <a:alpha val="18000"/>
            </a:srgbClr>
          </a:solidFill>
          <a:ln w="444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6BF848-A45F-446A-9ECF-C89590DF3783}"/>
              </a:ext>
            </a:extLst>
          </p:cNvPr>
          <p:cNvSpPr txBox="1"/>
          <p:nvPr/>
        </p:nvSpPr>
        <p:spPr>
          <a:xfrm>
            <a:off x="5605681" y="3313647"/>
            <a:ext cx="450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7E6428D-6C85-4175-AEC2-B07CC06DB6C7}"/>
              </a:ext>
            </a:extLst>
          </p:cNvPr>
          <p:cNvSpPr/>
          <p:nvPr/>
        </p:nvSpPr>
        <p:spPr>
          <a:xfrm>
            <a:off x="6635228" y="914442"/>
            <a:ext cx="2148867" cy="2370308"/>
          </a:xfrm>
          <a:prstGeom prst="rect">
            <a:avLst/>
          </a:prstGeom>
          <a:solidFill>
            <a:schemeClr val="accent6">
              <a:alpha val="32000"/>
            </a:schemeClr>
          </a:solidFill>
          <a:ln w="444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5483976-64D8-4883-951C-CC77A605B17F}"/>
              </a:ext>
            </a:extLst>
          </p:cNvPr>
          <p:cNvSpPr txBox="1"/>
          <p:nvPr/>
        </p:nvSpPr>
        <p:spPr>
          <a:xfrm>
            <a:off x="5867226" y="3598633"/>
            <a:ext cx="1554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Time (t)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1F05E-60DB-4A8E-B967-2F892DCBA82A}"/>
              </a:ext>
            </a:extLst>
          </p:cNvPr>
          <p:cNvSpPr txBox="1"/>
          <p:nvPr/>
        </p:nvSpPr>
        <p:spPr>
          <a:xfrm>
            <a:off x="8669612" y="3685813"/>
            <a:ext cx="30549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Processes that could cause an </a:t>
            </a:r>
            <a:r>
              <a:rPr lang="en-US" sz="2200" b="1" dirty="0"/>
              <a:t>increase</a:t>
            </a:r>
            <a:r>
              <a:rPr lang="en-US" sz="2200" dirty="0"/>
              <a:t> in BTEX relative to the tracer: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De-sorption back into solution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Retarded transport (non-aqueous phase)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D182879-90BE-4461-A8F5-84300A777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31" y="36334"/>
            <a:ext cx="13068795" cy="1325563"/>
          </a:xfrm>
        </p:spPr>
        <p:txBody>
          <a:bodyPr>
            <a:noAutofit/>
          </a:bodyPr>
          <a:lstStyle/>
          <a:p>
            <a:r>
              <a:rPr lang="en-US" sz="3800" dirty="0"/>
              <a:t>Non-conservative processes can be revealed by differential transport</a:t>
            </a:r>
          </a:p>
        </p:txBody>
      </p:sp>
    </p:spTree>
    <p:extLst>
      <p:ext uri="{BB962C8B-B14F-4D97-AF65-F5344CB8AC3E}">
        <p14:creationId xmlns:p14="http://schemas.microsoft.com/office/powerpoint/2010/main" val="242140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8" grpId="0" animBg="1"/>
      <p:bldP spid="4" grpId="0"/>
      <p:bldP spid="6" grpId="0"/>
      <p:bldP spid="26" grpId="0"/>
      <p:bldP spid="27" grpId="0"/>
      <p:bldP spid="40" grpId="0" animBg="1"/>
      <p:bldP spid="32" grpId="0" animBg="1"/>
      <p:bldP spid="33" grpId="0" animBg="1"/>
      <p:bldP spid="35" grpId="0"/>
      <p:bldP spid="36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71A979-24F6-47DE-BEAF-4B78CFFEAE5E}"/>
              </a:ext>
            </a:extLst>
          </p:cNvPr>
          <p:cNvSpPr txBox="1"/>
          <p:nvPr/>
        </p:nvSpPr>
        <p:spPr>
          <a:xfrm>
            <a:off x="8844661" y="1487825"/>
            <a:ext cx="3053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Tracer (green) represents advection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80F73E8-3D6E-468B-B0F4-CF68B11531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6894069"/>
              </p:ext>
            </p:extLst>
          </p:nvPr>
        </p:nvGraphicFramePr>
        <p:xfrm>
          <a:off x="45207" y="718813"/>
          <a:ext cx="9008827" cy="5985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913325E-0121-40C4-A0E9-7B30B2872E95}"/>
              </a:ext>
            </a:extLst>
          </p:cNvPr>
          <p:cNvSpPr txBox="1"/>
          <p:nvPr/>
        </p:nvSpPr>
        <p:spPr>
          <a:xfrm>
            <a:off x="8925146" y="2683248"/>
            <a:ext cx="2760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Benzene: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5A1503-6623-4806-AA0D-1301FBF33BBE}"/>
              </a:ext>
            </a:extLst>
          </p:cNvPr>
          <p:cNvSpPr txBox="1"/>
          <p:nvPr/>
        </p:nvSpPr>
        <p:spPr>
          <a:xfrm>
            <a:off x="8960714" y="3144913"/>
            <a:ext cx="3053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First stage: rapid sorption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BA8901-6AFD-4DB2-9E67-8CCCBB923A41}"/>
              </a:ext>
            </a:extLst>
          </p:cNvPr>
          <p:cNvSpPr txBox="1"/>
          <p:nvPr/>
        </p:nvSpPr>
        <p:spPr>
          <a:xfrm>
            <a:off x="8960714" y="3911584"/>
            <a:ext cx="3224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Second stage: dissolution into groundwater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0B8243-43E5-4A0C-A895-24F3E391EAB1}"/>
              </a:ext>
            </a:extLst>
          </p:cNvPr>
          <p:cNvSpPr txBox="1"/>
          <p:nvPr/>
        </p:nvSpPr>
        <p:spPr>
          <a:xfrm>
            <a:off x="8988003" y="5047586"/>
            <a:ext cx="3224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Third stage: de-sorption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0A8D97-36EB-4579-A503-EB6066B56B6F}"/>
              </a:ext>
            </a:extLst>
          </p:cNvPr>
          <p:cNvCxnSpPr>
            <a:cxnSpLocks/>
          </p:cNvCxnSpPr>
          <p:nvPr/>
        </p:nvCxnSpPr>
        <p:spPr>
          <a:xfrm flipV="1">
            <a:off x="2402443" y="1262605"/>
            <a:ext cx="0" cy="48999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16F5FC-A046-4861-8DFA-F113885EEA5C}"/>
              </a:ext>
            </a:extLst>
          </p:cNvPr>
          <p:cNvCxnSpPr>
            <a:cxnSpLocks/>
          </p:cNvCxnSpPr>
          <p:nvPr/>
        </p:nvCxnSpPr>
        <p:spPr>
          <a:xfrm flipV="1">
            <a:off x="4009764" y="1262605"/>
            <a:ext cx="0" cy="48999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4658DB0-CCEE-406E-83BD-DC06E890F7C8}"/>
              </a:ext>
            </a:extLst>
          </p:cNvPr>
          <p:cNvSpPr txBox="1"/>
          <p:nvPr/>
        </p:nvSpPr>
        <p:spPr>
          <a:xfrm>
            <a:off x="1917100" y="4742581"/>
            <a:ext cx="247641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870CCF-ABAE-4466-AC90-D9062EF75DCE}"/>
              </a:ext>
            </a:extLst>
          </p:cNvPr>
          <p:cNvSpPr txBox="1"/>
          <p:nvPr/>
        </p:nvSpPr>
        <p:spPr>
          <a:xfrm>
            <a:off x="3091425" y="4742581"/>
            <a:ext cx="247641" cy="52322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0B8B77-08E3-48C2-9B60-934C7B5DF738}"/>
              </a:ext>
            </a:extLst>
          </p:cNvPr>
          <p:cNvSpPr txBox="1"/>
          <p:nvPr/>
        </p:nvSpPr>
        <p:spPr>
          <a:xfrm>
            <a:off x="4488673" y="4731421"/>
            <a:ext cx="247641" cy="52322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DCA6321-3A78-4170-A17C-417F97418CE1}"/>
              </a:ext>
            </a:extLst>
          </p:cNvPr>
          <p:cNvSpPr txBox="1">
            <a:spLocks/>
          </p:cNvSpPr>
          <p:nvPr/>
        </p:nvSpPr>
        <p:spPr>
          <a:xfrm>
            <a:off x="45207" y="-62958"/>
            <a:ext cx="118528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How does ethanol affect physical transport of BTEX?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BD5940-A490-4529-854D-ACF631EB58B1}"/>
              </a:ext>
            </a:extLst>
          </p:cNvPr>
          <p:cNvSpPr/>
          <p:nvPr/>
        </p:nvSpPr>
        <p:spPr>
          <a:xfrm>
            <a:off x="7523257" y="4088599"/>
            <a:ext cx="1204904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C3411E-AC2F-4340-AF86-C1194CFE251C}"/>
              </a:ext>
            </a:extLst>
          </p:cNvPr>
          <p:cNvCxnSpPr/>
          <p:nvPr/>
        </p:nvCxnSpPr>
        <p:spPr>
          <a:xfrm>
            <a:off x="8688173" y="4083140"/>
            <a:ext cx="0" cy="366271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9D074E6-5908-4F2A-B51C-A879126C57DA}"/>
              </a:ext>
            </a:extLst>
          </p:cNvPr>
          <p:cNvCxnSpPr/>
          <p:nvPr/>
        </p:nvCxnSpPr>
        <p:spPr>
          <a:xfrm>
            <a:off x="7528972" y="4083140"/>
            <a:ext cx="0" cy="343155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18A48C1B-A15C-4FD1-9780-7009594FFC26}"/>
              </a:ext>
            </a:extLst>
          </p:cNvPr>
          <p:cNvSpPr/>
          <p:nvPr/>
        </p:nvSpPr>
        <p:spPr>
          <a:xfrm>
            <a:off x="7539336" y="4846270"/>
            <a:ext cx="1204904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BEBCD06-31B0-4FF9-A4FB-CCE4AB5E9B94}"/>
              </a:ext>
            </a:extLst>
          </p:cNvPr>
          <p:cNvCxnSpPr/>
          <p:nvPr/>
        </p:nvCxnSpPr>
        <p:spPr>
          <a:xfrm>
            <a:off x="7528972" y="4900640"/>
            <a:ext cx="0" cy="184785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F03F36C-F351-4E33-8352-BA4BA216CA70}"/>
              </a:ext>
            </a:extLst>
          </p:cNvPr>
          <p:cNvCxnSpPr/>
          <p:nvPr/>
        </p:nvCxnSpPr>
        <p:spPr>
          <a:xfrm>
            <a:off x="8688173" y="4809896"/>
            <a:ext cx="0" cy="366271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94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86DD03D-D6CB-4FBC-9406-F67394FA29D5}"/>
              </a:ext>
            </a:extLst>
          </p:cNvPr>
          <p:cNvSpPr txBox="1"/>
          <p:nvPr/>
        </p:nvSpPr>
        <p:spPr>
          <a:xfrm>
            <a:off x="8573101" y="1494408"/>
            <a:ext cx="28762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BTEX tracks tracer much more closely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73D376-BEF1-4140-98B3-5AB3D684057C}"/>
              </a:ext>
            </a:extLst>
          </p:cNvPr>
          <p:cNvSpPr txBox="1">
            <a:spLocks/>
          </p:cNvSpPr>
          <p:nvPr/>
        </p:nvSpPr>
        <p:spPr>
          <a:xfrm>
            <a:off x="577514" y="-282448"/>
            <a:ext cx="11220786" cy="1776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How does ethanol affect physical transport of BTEX?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61B9F8D-9AC3-496C-9823-C2CFE2E452D8}"/>
              </a:ext>
            </a:extLst>
          </p:cNvPr>
          <p:cNvGraphicFramePr>
            <a:graphicFrameLocks/>
          </p:cNvGraphicFramePr>
          <p:nvPr/>
        </p:nvGraphicFramePr>
        <p:xfrm>
          <a:off x="107614" y="876301"/>
          <a:ext cx="8465487" cy="5854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58063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86DD03D-D6CB-4FBC-9406-F67394FA29D5}"/>
              </a:ext>
            </a:extLst>
          </p:cNvPr>
          <p:cNvSpPr txBox="1"/>
          <p:nvPr/>
        </p:nvSpPr>
        <p:spPr>
          <a:xfrm>
            <a:off x="8573101" y="1494408"/>
            <a:ext cx="28762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BTEX tracks tracer much more closely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73D376-BEF1-4140-98B3-5AB3D684057C}"/>
              </a:ext>
            </a:extLst>
          </p:cNvPr>
          <p:cNvSpPr txBox="1">
            <a:spLocks/>
          </p:cNvSpPr>
          <p:nvPr/>
        </p:nvSpPr>
        <p:spPr>
          <a:xfrm>
            <a:off x="577514" y="-282448"/>
            <a:ext cx="11220786" cy="1776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How does ethanol affect physical transport of BTEX?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61B9F8D-9AC3-496C-9823-C2CFE2E452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605900"/>
              </p:ext>
            </p:extLst>
          </p:nvPr>
        </p:nvGraphicFramePr>
        <p:xfrm>
          <a:off x="107614" y="876301"/>
          <a:ext cx="8465487" cy="5854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92B9EEE-7DD3-43CF-A3DF-03C509D7719A}"/>
              </a:ext>
            </a:extLst>
          </p:cNvPr>
          <p:cNvSpPr txBox="1"/>
          <p:nvPr/>
        </p:nvSpPr>
        <p:spPr>
          <a:xfrm>
            <a:off x="8573101" y="3189374"/>
            <a:ext cx="2876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472C4"/>
                </a:solidFill>
              </a:rPr>
              <a:t>benzene</a:t>
            </a:r>
          </a:p>
        </p:txBody>
      </p:sp>
    </p:spTree>
    <p:extLst>
      <p:ext uri="{BB962C8B-B14F-4D97-AF65-F5344CB8AC3E}">
        <p14:creationId xmlns:p14="http://schemas.microsoft.com/office/powerpoint/2010/main" val="2252205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86DD03D-D6CB-4FBC-9406-F67394FA29D5}"/>
              </a:ext>
            </a:extLst>
          </p:cNvPr>
          <p:cNvSpPr txBox="1"/>
          <p:nvPr/>
        </p:nvSpPr>
        <p:spPr>
          <a:xfrm>
            <a:off x="8573101" y="1494408"/>
            <a:ext cx="28762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BTEX tracks tracer much more closely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73D376-BEF1-4140-98B3-5AB3D684057C}"/>
              </a:ext>
            </a:extLst>
          </p:cNvPr>
          <p:cNvSpPr txBox="1">
            <a:spLocks/>
          </p:cNvSpPr>
          <p:nvPr/>
        </p:nvSpPr>
        <p:spPr>
          <a:xfrm>
            <a:off x="577514" y="-282448"/>
            <a:ext cx="11220786" cy="1776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How does ethanol affect physical transport of BTEX?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61B9F8D-9AC3-496C-9823-C2CFE2E452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1547458"/>
              </p:ext>
            </p:extLst>
          </p:nvPr>
        </p:nvGraphicFramePr>
        <p:xfrm>
          <a:off x="107614" y="876301"/>
          <a:ext cx="8465487" cy="5854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92B9EEE-7DD3-43CF-A3DF-03C509D7719A}"/>
              </a:ext>
            </a:extLst>
          </p:cNvPr>
          <p:cNvSpPr txBox="1"/>
          <p:nvPr/>
        </p:nvSpPr>
        <p:spPr>
          <a:xfrm>
            <a:off x="8573101" y="3189374"/>
            <a:ext cx="2876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472C4"/>
                </a:solidFill>
              </a:rPr>
              <a:t>benzene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BDF7A6-F257-4ED7-90E8-1DAD6D81CBF1}"/>
              </a:ext>
            </a:extLst>
          </p:cNvPr>
          <p:cNvSpPr txBox="1"/>
          <p:nvPr/>
        </p:nvSpPr>
        <p:spPr>
          <a:xfrm>
            <a:off x="8573101" y="4133039"/>
            <a:ext cx="2876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64478"/>
                </a:solidFill>
              </a:rPr>
              <a:t>nitrate</a:t>
            </a:r>
          </a:p>
        </p:txBody>
      </p:sp>
    </p:spTree>
    <p:extLst>
      <p:ext uri="{BB962C8B-B14F-4D97-AF65-F5344CB8AC3E}">
        <p14:creationId xmlns:p14="http://schemas.microsoft.com/office/powerpoint/2010/main" val="2417360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EA7EE-BE06-404C-932C-5277E4DA3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49" y="0"/>
            <a:ext cx="11009074" cy="1325563"/>
          </a:xfrm>
        </p:spPr>
        <p:txBody>
          <a:bodyPr>
            <a:normAutofit/>
          </a:bodyPr>
          <a:lstStyle/>
          <a:p>
            <a:r>
              <a:rPr lang="en-US" sz="4000" dirty="0"/>
              <a:t>When, and at what rate, do these processes occur?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4CFB31-8921-4E69-B111-03E9FC2ED215}"/>
              </a:ext>
            </a:extLst>
          </p:cNvPr>
          <p:cNvSpPr txBox="1"/>
          <p:nvPr/>
        </p:nvSpPr>
        <p:spPr>
          <a:xfrm>
            <a:off x="838199" y="1302579"/>
            <a:ext cx="905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PPTEST: a numerical model by </a:t>
            </a:r>
            <a:r>
              <a:rPr lang="en-US" sz="2400" dirty="0" err="1"/>
              <a:t>Phanikumar</a:t>
            </a:r>
            <a:r>
              <a:rPr lang="en-US" sz="2400" dirty="0"/>
              <a:t> and McGuire (2010)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48045EB-8437-45ED-B9B9-80057984E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6" y="1934893"/>
            <a:ext cx="6448424" cy="48363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9E0A432-A6FB-4504-AAE0-3115F5195AC8}"/>
              </a:ext>
            </a:extLst>
          </p:cNvPr>
          <p:cNvSpPr txBox="1"/>
          <p:nvPr/>
        </p:nvSpPr>
        <p:spPr>
          <a:xfrm>
            <a:off x="1009649" y="1774217"/>
            <a:ext cx="4676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Test #1: BTEX and tracer; </a:t>
            </a:r>
            <a:r>
              <a:rPr lang="en-US" sz="2400" b="1" dirty="0"/>
              <a:t>benzene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32B576-9EC0-4ABA-A9AB-99295E42149E}"/>
              </a:ext>
            </a:extLst>
          </p:cNvPr>
          <p:cNvSpPr txBox="1"/>
          <p:nvPr/>
        </p:nvSpPr>
        <p:spPr>
          <a:xfrm>
            <a:off x="6698316" y="2515563"/>
            <a:ext cx="380775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Parameters: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Sorption model: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Freundlich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 = </a:t>
            </a:r>
            <a:r>
              <a:rPr lang="en-US" sz="2000" dirty="0" err="1"/>
              <a:t>aC</a:t>
            </a:r>
            <a:r>
              <a:rPr lang="en-US" sz="2000" baseline="30000" dirty="0"/>
              <a:t>(1/b)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Sorption: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 = 1.37 x 10</a:t>
            </a:r>
            <a:r>
              <a:rPr lang="en-US" sz="2000" baseline="30000" dirty="0"/>
              <a:t>-10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b = 1.1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Biodegradation: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time = 8.0 days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First order, K = 0.01 d</a:t>
            </a:r>
            <a:r>
              <a:rPr lang="en-US" sz="2000" baseline="30000" dirty="0"/>
              <a:t>-1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5128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EA7EE-BE06-404C-932C-5277E4DA3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590" y="-71817"/>
            <a:ext cx="7599263" cy="1325563"/>
          </a:xfrm>
        </p:spPr>
        <p:txBody>
          <a:bodyPr/>
          <a:lstStyle/>
          <a:p>
            <a:pPr algn="ctr"/>
            <a:r>
              <a:rPr lang="en-US" dirty="0"/>
              <a:t>Effect of co-contaminant ethanol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E0A432-A6FB-4504-AAE0-3115F5195AC8}"/>
              </a:ext>
            </a:extLst>
          </p:cNvPr>
          <p:cNvSpPr txBox="1"/>
          <p:nvPr/>
        </p:nvSpPr>
        <p:spPr>
          <a:xfrm>
            <a:off x="565300" y="1259717"/>
            <a:ext cx="6540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Test #3: BTEX, tracer, ethanol, and nitrate; </a:t>
            </a:r>
            <a:r>
              <a:rPr lang="en-US" sz="2400" b="1" dirty="0"/>
              <a:t>benzene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498C48-6F63-431D-A29E-A8A3F5B1D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18" y="1637416"/>
            <a:ext cx="6540349" cy="49052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55F6CC-5BF0-4814-9299-985634B71A0F}"/>
              </a:ext>
            </a:extLst>
          </p:cNvPr>
          <p:cNvSpPr txBox="1"/>
          <p:nvPr/>
        </p:nvSpPr>
        <p:spPr>
          <a:xfrm>
            <a:off x="6698316" y="2515563"/>
            <a:ext cx="380775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Parameters: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Sorption model: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Freundlich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 = </a:t>
            </a:r>
            <a:r>
              <a:rPr lang="en-US" sz="2000" dirty="0" err="1"/>
              <a:t>aC</a:t>
            </a:r>
            <a:r>
              <a:rPr lang="en-US" sz="2000" baseline="30000" dirty="0"/>
              <a:t>(1/b)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Sorption: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 = 1.27 x 10</a:t>
            </a:r>
            <a:r>
              <a:rPr lang="en-US" sz="2000" baseline="30000" dirty="0"/>
              <a:t>-10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b = 2.0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Biodegradation: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203431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EA7EE-BE06-404C-932C-5277E4DA3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765" y="0"/>
            <a:ext cx="7599263" cy="1325563"/>
          </a:xfrm>
        </p:spPr>
        <p:txBody>
          <a:bodyPr/>
          <a:lstStyle/>
          <a:p>
            <a:pPr algn="ctr"/>
            <a:r>
              <a:rPr lang="en-US" dirty="0"/>
              <a:t>Evidence of nitrate reduction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E0A432-A6FB-4504-AAE0-3115F5195AC8}"/>
              </a:ext>
            </a:extLst>
          </p:cNvPr>
          <p:cNvSpPr txBox="1"/>
          <p:nvPr/>
        </p:nvSpPr>
        <p:spPr>
          <a:xfrm>
            <a:off x="565300" y="1259717"/>
            <a:ext cx="6540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Test #3: BTEX, tracer, ethanol, and nitrate; </a:t>
            </a:r>
            <a:r>
              <a:rPr lang="en-US" sz="2400" b="1" dirty="0"/>
              <a:t>nitrate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55F6CC-5BF0-4814-9299-985634B71A0F}"/>
              </a:ext>
            </a:extLst>
          </p:cNvPr>
          <p:cNvSpPr txBox="1"/>
          <p:nvPr/>
        </p:nvSpPr>
        <p:spPr>
          <a:xfrm>
            <a:off x="6698316" y="2515563"/>
            <a:ext cx="380775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Parameters: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Sorption model: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Linear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 = KC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Sorption: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 = 2.27 x 10</a:t>
            </a:r>
            <a:r>
              <a:rPr lang="en-US" sz="2000" baseline="30000" dirty="0"/>
              <a:t>-10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b = 1.0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Biodegradation: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At t = 3.5, K = 0.5 d</a:t>
            </a:r>
            <a:r>
              <a:rPr lang="en-US" sz="2000" baseline="30000" dirty="0"/>
              <a:t>-1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At t = 6.0, K = 0.9 d</a:t>
            </a:r>
            <a:r>
              <a:rPr lang="en-US" sz="2000" baseline="30000" dirty="0"/>
              <a:t>-1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69222A-CD2F-43BD-AA9E-9EB239A5E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4325"/>
            <a:ext cx="6666667" cy="5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19901-AB62-497B-841E-079467E7E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CAE28-AFEE-4CFC-81AA-2CA50D43F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2400" dirty="0"/>
              <a:t>The biodegradation of BTEX is very complex, and can happen very differently depending on which chemicals are present.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400" dirty="0"/>
              <a:t>The numerical model PPTEST can provide more information than simpler analytical methods.</a:t>
            </a:r>
          </a:p>
          <a:p>
            <a:pPr lvl="1"/>
            <a:r>
              <a:rPr lang="en-US" sz="2000" dirty="0"/>
              <a:t>Helps us model multiple important processes at the same time</a:t>
            </a:r>
          </a:p>
          <a:p>
            <a:pPr lvl="1"/>
            <a:r>
              <a:rPr lang="en-US" sz="2000" dirty="0"/>
              <a:t>However, it may not be able to account for all important processes, like solubility changes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400" dirty="0"/>
              <a:t>The presence of BTEX in ethanol helps these toxins travel faster, and biodegrade slower, than they would otherwise.</a:t>
            </a:r>
          </a:p>
          <a:p>
            <a:pPr lvl="1"/>
            <a:r>
              <a:rPr lang="en-US" sz="2000" dirty="0"/>
              <a:t>Could be more of a problem as the use of ethanol in fuel becomes more common.</a:t>
            </a:r>
          </a:p>
        </p:txBody>
      </p:sp>
    </p:spTree>
    <p:extLst>
      <p:ext uri="{BB962C8B-B14F-4D97-AF65-F5344CB8AC3E}">
        <p14:creationId xmlns:p14="http://schemas.microsoft.com/office/powerpoint/2010/main" val="495121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583D5-128E-4E08-8670-B44FD45EC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024D1-11AD-4CE8-9942-C787A90DC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 wish to thank Brady Ziegler for his generous help with my project, as well as </a:t>
            </a:r>
            <a:r>
              <a:rPr lang="en-US" sz="2400" dirty="0" err="1"/>
              <a:t>Mantha</a:t>
            </a:r>
            <a:r>
              <a:rPr lang="en-US" sz="2400" dirty="0"/>
              <a:t> </a:t>
            </a:r>
            <a:r>
              <a:rPr lang="en-US" sz="2400" dirty="0" err="1"/>
              <a:t>Phanikumar</a:t>
            </a:r>
            <a:r>
              <a:rPr lang="en-US" sz="2400" dirty="0"/>
              <a:t> for his open communication and support during my effort to use PPTEST.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I also wish to thank Brady Ziegler (again), Jennifer McGuire, and Isabelle </a:t>
            </a:r>
            <a:r>
              <a:rPr lang="en-US" sz="2400" dirty="0" err="1"/>
              <a:t>Cozzarelli</a:t>
            </a:r>
            <a:r>
              <a:rPr lang="en-US" sz="2400" dirty="0"/>
              <a:t> for letting me analyze the data that they collected for their publications in 2012 and 2015. I also appreciate their help organizing my abstract for submission to GSA 2019.</a:t>
            </a:r>
          </a:p>
        </p:txBody>
      </p:sp>
    </p:spTree>
    <p:extLst>
      <p:ext uri="{BB962C8B-B14F-4D97-AF65-F5344CB8AC3E}">
        <p14:creationId xmlns:p14="http://schemas.microsoft.com/office/powerpoint/2010/main" val="4156563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EEF9144-06BB-4DFF-BB15-0D8C752AB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129" y="369116"/>
            <a:ext cx="2428875" cy="2476500"/>
          </a:xfrm>
          <a:prstGeom prst="rect">
            <a:avLst/>
          </a:prstGeom>
        </p:spPr>
      </p:pic>
      <p:pic>
        <p:nvPicPr>
          <p:cNvPr id="1026" name="Picture 2" descr="https://lh4.googleusercontent.com/LYYGISk0OT9dgVkKE6oEexpkPcBQOKSiKegSiKyH0xx-i9UGfjmOvHtgnTqwBmS7yXAkEzm5ZJlCIjUudSYRJIWMuvd2BKV6zjn7dFMKv30DGXTt0z1AOP2WubzPcdrKEvo1n5P-">
            <a:extLst>
              <a:ext uri="{FF2B5EF4-FFF2-40B4-BE49-F238E27FC236}">
                <a16:creationId xmlns:a16="http://schemas.microsoft.com/office/drawing/2014/main" id="{2213C57E-5396-4896-BF2A-FFFEF4CCA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503" y="3607385"/>
            <a:ext cx="2666119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94BC84-253C-4918-BF2C-C66CAD623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1"/>
          <a:stretch/>
        </p:blipFill>
        <p:spPr>
          <a:xfrm>
            <a:off x="420378" y="465935"/>
            <a:ext cx="8543130" cy="56179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8C2BCF-FF90-4F3F-A5E3-F33110E47EE9}"/>
              </a:ext>
            </a:extLst>
          </p:cNvPr>
          <p:cNvSpPr txBox="1"/>
          <p:nvPr/>
        </p:nvSpPr>
        <p:spPr>
          <a:xfrm>
            <a:off x="7910005" y="6207399"/>
            <a:ext cx="428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Leaky underground storage tanks</a:t>
            </a:r>
            <a:r>
              <a:rPr lang="en-US" dirty="0">
                <a:sym typeface="Wingdings" panose="05000000000000000000" pitchFamily="2" charset="2"/>
              </a:rPr>
              <a:t> (LUSTs)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643E35-EE33-41CA-9498-B924B7381A5B}"/>
              </a:ext>
            </a:extLst>
          </p:cNvPr>
          <p:cNvSpPr txBox="1"/>
          <p:nvPr/>
        </p:nvSpPr>
        <p:spPr>
          <a:xfrm>
            <a:off x="8533556" y="2951744"/>
            <a:ext cx="3524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*This is a common environmental contaminant*</a:t>
            </a:r>
          </a:p>
        </p:txBody>
      </p:sp>
    </p:spTree>
    <p:extLst>
      <p:ext uri="{BB962C8B-B14F-4D97-AF65-F5344CB8AC3E}">
        <p14:creationId xmlns:p14="http://schemas.microsoft.com/office/powerpoint/2010/main" val="150253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C7D8F-7FCF-472B-B72F-8AA29E2F2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4632"/>
            <a:ext cx="10515600" cy="44123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(1989). </a:t>
            </a:r>
            <a:r>
              <a:rPr lang="en-US" sz="1800" i="1" dirty="0"/>
              <a:t>Diesel Fuels. </a:t>
            </a:r>
            <a:r>
              <a:rPr lang="en-US" sz="1800" dirty="0"/>
              <a:t>International Agency for Research on Cancer, Vol. 45, pp. 219.</a:t>
            </a:r>
          </a:p>
          <a:p>
            <a:pPr marL="0" indent="0">
              <a:buNone/>
            </a:pPr>
            <a:r>
              <a:rPr lang="en-US" sz="1800" dirty="0"/>
              <a:t>Frosch, D., &amp; Roberts, J. (2011, September 10). Pipeline Spills Put Safeguards Under Scrutiny. Retrieved from https://www.nytimes.com/2011/09/10/business/energy-environment/agency-struggles-to-safeguard-pipeline-system.html</a:t>
            </a:r>
          </a:p>
          <a:p>
            <a:pPr marL="0" indent="0">
              <a:buNone/>
            </a:pPr>
            <a:r>
              <a:rPr lang="en-US" sz="1800" dirty="0"/>
              <a:t>McGuire, J.T., et al. (2012). </a:t>
            </a:r>
            <a:r>
              <a:rPr lang="en-US" sz="1800" i="1" dirty="0"/>
              <a:t>Evaluating the effect of ethanol and nitrate as co-contaminants on biodegradation of BTEX at an aquifer-wetland interface using modified push-pull tests. </a:t>
            </a:r>
            <a:r>
              <a:rPr lang="en-US" sz="1800" dirty="0"/>
              <a:t>GSA 2012, Charlotte, NC.</a:t>
            </a:r>
            <a:endParaRPr lang="en-US" sz="1800" i="1" dirty="0"/>
          </a:p>
          <a:p>
            <a:pPr marL="0" indent="0">
              <a:buNone/>
            </a:pPr>
            <a:r>
              <a:rPr lang="en-US" sz="1800" dirty="0" err="1"/>
              <a:t>Phanikumar</a:t>
            </a:r>
            <a:r>
              <a:rPr lang="en-US" sz="1800" dirty="0"/>
              <a:t>, M.S., and McGuire, J.T. (2010). A multi-species reactive transport model to estimate biogeochemical rates based on single-well push-pull test data. </a:t>
            </a:r>
            <a:r>
              <a:rPr lang="en-US" sz="1800" i="1" dirty="0"/>
              <a:t>Computers &amp; Geosciences,</a:t>
            </a:r>
            <a:r>
              <a:rPr lang="en-US" sz="1800" dirty="0"/>
              <a:t> Vol. 36, No. 8, pp. 997-1004.</a:t>
            </a:r>
          </a:p>
          <a:p>
            <a:pPr marL="0" indent="0">
              <a:buNone/>
            </a:pPr>
            <a:r>
              <a:rPr lang="en-US" sz="1800" dirty="0"/>
              <a:t>Ziegler, B.A., McGuire, J.T., and </a:t>
            </a:r>
            <a:r>
              <a:rPr lang="en-US" sz="1800" dirty="0" err="1"/>
              <a:t>Cozzarelli</a:t>
            </a:r>
            <a:r>
              <a:rPr lang="en-US" sz="1800" dirty="0"/>
              <a:t>, I.M. (2015). Rates of As and Trace-Element Mobilization Caused by Fe Reduction in Mixed BTEX—Ethanol Experimental Plumes. </a:t>
            </a:r>
            <a:r>
              <a:rPr lang="fr-FR" sz="1800" i="1" dirty="0"/>
              <a:t>Environ. </a:t>
            </a:r>
            <a:r>
              <a:rPr lang="fr-FR" sz="1800" i="1" dirty="0" err="1"/>
              <a:t>Sci</a:t>
            </a:r>
            <a:r>
              <a:rPr lang="fr-FR" sz="1800" i="1" dirty="0"/>
              <a:t>. </a:t>
            </a:r>
            <a:r>
              <a:rPr lang="fr-FR" sz="1800" i="1" dirty="0" err="1"/>
              <a:t>Technol</a:t>
            </a:r>
            <a:r>
              <a:rPr lang="fr-FR" sz="1800" i="1" dirty="0"/>
              <a:t>. 2015, 49, 13179−13189</a:t>
            </a:r>
            <a:r>
              <a:rPr lang="en-US" sz="1800" i="1" dirty="0"/>
              <a:t>.</a:t>
            </a:r>
            <a:endParaRPr lang="fr-FR" sz="1800" i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54D2CC-E925-403C-8EDB-9AB9BF8A4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592881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318AC-2658-46F2-9C76-D4ECC0548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3164" y="-43353"/>
            <a:ext cx="6225671" cy="1325563"/>
          </a:xfrm>
        </p:spPr>
        <p:txBody>
          <a:bodyPr/>
          <a:lstStyle/>
          <a:p>
            <a:r>
              <a:rPr lang="en-US" dirty="0"/>
              <a:t>What is gasoline made of?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597284-9DE3-42C9-918F-2AF7CC9A85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62" y="2159113"/>
            <a:ext cx="3707144" cy="2290899"/>
          </a:xfr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60882B-A382-435B-8737-EC0212F277B8}"/>
              </a:ext>
            </a:extLst>
          </p:cNvPr>
          <p:cNvCxnSpPr>
            <a:cxnSpLocks/>
          </p:cNvCxnSpPr>
          <p:nvPr/>
        </p:nvCxnSpPr>
        <p:spPr>
          <a:xfrm>
            <a:off x="4286153" y="2920415"/>
            <a:ext cx="2365370" cy="13123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A7A218-7617-44E0-BD92-F537B2979181}"/>
              </a:ext>
            </a:extLst>
          </p:cNvPr>
          <p:cNvCxnSpPr>
            <a:cxnSpLocks/>
          </p:cNvCxnSpPr>
          <p:nvPr/>
        </p:nvCxnSpPr>
        <p:spPr>
          <a:xfrm flipV="1">
            <a:off x="4286153" y="1874707"/>
            <a:ext cx="2586595" cy="9503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9C32DD5A-F556-4070-81CE-0A2A98A53A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3451798"/>
              </p:ext>
            </p:extLst>
          </p:nvPr>
        </p:nvGraphicFramePr>
        <p:xfrm>
          <a:off x="4904928" y="1101649"/>
          <a:ext cx="6463071" cy="4147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50B13E10-A61C-45BA-9282-B06729C24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753" y="5079610"/>
            <a:ext cx="1464148" cy="1618656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6DBA608-67FE-40B2-A613-B4947631DF5F}"/>
              </a:ext>
            </a:extLst>
          </p:cNvPr>
          <p:cNvCxnSpPr>
            <a:cxnSpLocks/>
            <a:stCxn id="29" idx="5"/>
          </p:cNvCxnSpPr>
          <p:nvPr/>
        </p:nvCxnSpPr>
        <p:spPr>
          <a:xfrm>
            <a:off x="7757901" y="5016044"/>
            <a:ext cx="1019877" cy="71512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67C9C4A-774E-4222-AA05-825A67DA2E90}"/>
              </a:ext>
            </a:extLst>
          </p:cNvPr>
          <p:cNvSpPr txBox="1"/>
          <p:nvPr/>
        </p:nvSpPr>
        <p:spPr>
          <a:xfrm>
            <a:off x="8600218" y="5459687"/>
            <a:ext cx="2972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BTEX</a:t>
            </a:r>
          </a:p>
        </p:txBody>
      </p:sp>
      <p:pic>
        <p:nvPicPr>
          <p:cNvPr id="3074" name="Picture 2" descr="https://upload.wikimedia.org/wikipedia/commons/thumb/5/58/GHS-pictogram-skull.svg/1200px-GHS-pictogram-skull.svg.png">
            <a:extLst>
              <a:ext uri="{FF2B5EF4-FFF2-40B4-BE49-F238E27FC236}">
                <a16:creationId xmlns:a16="http://schemas.microsoft.com/office/drawing/2014/main" id="{4C6ECF5D-3DF4-4862-82FD-CA97E22FE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388" y="5330150"/>
            <a:ext cx="1344561" cy="134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7741D1CB-89E6-45F7-A1E2-15E1BFFE238A}"/>
              </a:ext>
            </a:extLst>
          </p:cNvPr>
          <p:cNvSpPr/>
          <p:nvPr/>
        </p:nvSpPr>
        <p:spPr>
          <a:xfrm>
            <a:off x="6104713" y="4645551"/>
            <a:ext cx="1936830" cy="4340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A6CF9B-9E1D-4B02-9CAA-B76603902825}"/>
              </a:ext>
            </a:extLst>
          </p:cNvPr>
          <p:cNvSpPr txBox="1"/>
          <p:nvPr/>
        </p:nvSpPr>
        <p:spPr>
          <a:xfrm>
            <a:off x="10656388" y="2351314"/>
            <a:ext cx="120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additives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65B406-1CA7-4AD9-882E-75AE99A15737}"/>
              </a:ext>
            </a:extLst>
          </p:cNvPr>
          <p:cNvSpPr txBox="1"/>
          <p:nvPr/>
        </p:nvSpPr>
        <p:spPr>
          <a:xfrm>
            <a:off x="10656388" y="2735336"/>
            <a:ext cx="133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(IARC, 1989)</a:t>
            </a:r>
          </a:p>
        </p:txBody>
      </p:sp>
    </p:spTree>
    <p:extLst>
      <p:ext uri="{BB962C8B-B14F-4D97-AF65-F5344CB8AC3E}">
        <p14:creationId xmlns:p14="http://schemas.microsoft.com/office/powerpoint/2010/main" val="192726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28" grpId="0"/>
      <p:bldP spid="29" grpId="0" animBg="1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6DED73-5A74-4C84-95F8-8684EA7FF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970" y="773097"/>
            <a:ext cx="6310030" cy="3302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9234BF-EDBF-4D8E-9F39-0F209922BA3D}"/>
              </a:ext>
            </a:extLst>
          </p:cNvPr>
          <p:cNvSpPr txBox="1"/>
          <p:nvPr/>
        </p:nvSpPr>
        <p:spPr>
          <a:xfrm>
            <a:off x="1285872" y="134430"/>
            <a:ext cx="9620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BTEX </a:t>
            </a:r>
            <a:r>
              <a:rPr lang="en-US" sz="4000" dirty="0"/>
              <a:t>can be remediated by natural processes</a:t>
            </a:r>
            <a:endParaRPr lang="en-US" sz="4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C3A4B4-CF58-46F1-A831-8682B3E54137}"/>
              </a:ext>
            </a:extLst>
          </p:cNvPr>
          <p:cNvSpPr txBox="1"/>
          <p:nvPr/>
        </p:nvSpPr>
        <p:spPr>
          <a:xfrm>
            <a:off x="390218" y="2260407"/>
            <a:ext cx="292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can we do?</a:t>
            </a:r>
            <a:endParaRPr lang="en-US" sz="2800" u="sng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43B68A-47E6-43A5-A0E1-3D513432F1CF}"/>
              </a:ext>
            </a:extLst>
          </p:cNvPr>
          <p:cNvSpPr txBox="1"/>
          <p:nvPr/>
        </p:nvSpPr>
        <p:spPr>
          <a:xfrm>
            <a:off x="325800" y="1046059"/>
            <a:ext cx="5101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Benzene is a carcinogen at very low concentrations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506D52-1EF0-486F-8686-CE83A1045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67" y="4179722"/>
            <a:ext cx="4238625" cy="2038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758249-15F7-4A0F-8C22-67EEACA052BB}"/>
              </a:ext>
            </a:extLst>
          </p:cNvPr>
          <p:cNvSpPr txBox="1"/>
          <p:nvPr/>
        </p:nvSpPr>
        <p:spPr>
          <a:xfrm rot="16200000">
            <a:off x="6216354" y="4724243"/>
            <a:ext cx="165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Concentration of BTEX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BCE2C1-D070-4F86-8816-7E100ABA8F7B}"/>
              </a:ext>
            </a:extLst>
          </p:cNvPr>
          <p:cNvSpPr txBox="1"/>
          <p:nvPr/>
        </p:nvSpPr>
        <p:spPr>
          <a:xfrm>
            <a:off x="8905972" y="6033406"/>
            <a:ext cx="1554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(t)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233629-29F8-49C9-AB76-A4793A8D8E26}"/>
              </a:ext>
            </a:extLst>
          </p:cNvPr>
          <p:cNvSpPr txBox="1"/>
          <p:nvPr/>
        </p:nvSpPr>
        <p:spPr>
          <a:xfrm>
            <a:off x="339498" y="3719888"/>
            <a:ext cx="5231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Biotic processes: </a:t>
            </a:r>
            <a:r>
              <a:rPr lang="en-US" sz="2800" b="1" dirty="0"/>
              <a:t>biodegradation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7A7E46-8CB0-4B75-B204-03764348AD1E}"/>
              </a:ext>
            </a:extLst>
          </p:cNvPr>
          <p:cNvSpPr txBox="1"/>
          <p:nvPr/>
        </p:nvSpPr>
        <p:spPr>
          <a:xfrm>
            <a:off x="339498" y="4498275"/>
            <a:ext cx="59151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Abiotic processes – BTEX could be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Diluted by </a:t>
            </a:r>
            <a:r>
              <a:rPr lang="en-US" sz="2800" b="1" dirty="0"/>
              <a:t>advection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dirty="0" err="1"/>
              <a:t>Sorbed</a:t>
            </a:r>
            <a:r>
              <a:rPr lang="en-US" sz="2800" dirty="0"/>
              <a:t> to aquifer minerals/organic matter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79B639-7CCD-47CA-8E2E-49C7E9A7FE8D}"/>
              </a:ext>
            </a:extLst>
          </p:cNvPr>
          <p:cNvSpPr txBox="1"/>
          <p:nvPr/>
        </p:nvSpPr>
        <p:spPr>
          <a:xfrm>
            <a:off x="1514538" y="3146296"/>
            <a:ext cx="3315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Natural attenuation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81C7FD-17A7-430D-B18E-02CE2AE2DA39}"/>
              </a:ext>
            </a:extLst>
          </p:cNvPr>
          <p:cNvSpPr txBox="1"/>
          <p:nvPr/>
        </p:nvSpPr>
        <p:spPr>
          <a:xfrm>
            <a:off x="3461737" y="2258299"/>
            <a:ext cx="2449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Nothing!</a:t>
            </a:r>
          </a:p>
        </p:txBody>
      </p:sp>
    </p:spTree>
    <p:extLst>
      <p:ext uri="{BB962C8B-B14F-4D97-AF65-F5344CB8AC3E}">
        <p14:creationId xmlns:p14="http://schemas.microsoft.com/office/powerpoint/2010/main" val="252642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8" grpId="0"/>
      <p:bldP spid="17" grpId="0"/>
      <p:bldP spid="19" grpId="0"/>
      <p:bldP spid="20" grpId="0"/>
      <p:bldP spid="21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0821C03-194E-448A-B825-D0C8C400B88E}"/>
              </a:ext>
            </a:extLst>
          </p:cNvPr>
          <p:cNvCxnSpPr>
            <a:cxnSpLocks/>
          </p:cNvCxnSpPr>
          <p:nvPr/>
        </p:nvCxnSpPr>
        <p:spPr>
          <a:xfrm>
            <a:off x="2204884" y="5561828"/>
            <a:ext cx="496827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B435E1F-5A0D-4360-96B3-9C2DEE799BEF}"/>
              </a:ext>
            </a:extLst>
          </p:cNvPr>
          <p:cNvSpPr/>
          <p:nvPr/>
        </p:nvSpPr>
        <p:spPr>
          <a:xfrm>
            <a:off x="5767875" y="5007315"/>
            <a:ext cx="1430594" cy="899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CFC0C6-57A9-461C-BEE1-10357E8A3B22}"/>
              </a:ext>
            </a:extLst>
          </p:cNvPr>
          <p:cNvSpPr/>
          <p:nvPr/>
        </p:nvSpPr>
        <p:spPr>
          <a:xfrm>
            <a:off x="369260" y="4442004"/>
            <a:ext cx="5453896" cy="19762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318AC-2658-46F2-9C76-D4ECC0548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0181" y="-225838"/>
            <a:ext cx="6984853" cy="1325563"/>
          </a:xfrm>
        </p:spPr>
        <p:txBody>
          <a:bodyPr/>
          <a:lstStyle/>
          <a:p>
            <a:r>
              <a:rPr lang="en-US" dirty="0"/>
              <a:t>BTEX Dissolution into ethanol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597284-9DE3-42C9-918F-2AF7CC9A85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62" y="1658608"/>
            <a:ext cx="3707144" cy="2290899"/>
          </a:xfr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60882B-A382-435B-8737-EC0212F277B8}"/>
              </a:ext>
            </a:extLst>
          </p:cNvPr>
          <p:cNvCxnSpPr>
            <a:cxnSpLocks/>
          </p:cNvCxnSpPr>
          <p:nvPr/>
        </p:nvCxnSpPr>
        <p:spPr>
          <a:xfrm>
            <a:off x="4286153" y="2419910"/>
            <a:ext cx="2365370" cy="13123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A7A218-7617-44E0-BD92-F537B2979181}"/>
              </a:ext>
            </a:extLst>
          </p:cNvPr>
          <p:cNvCxnSpPr>
            <a:cxnSpLocks/>
          </p:cNvCxnSpPr>
          <p:nvPr/>
        </p:nvCxnSpPr>
        <p:spPr>
          <a:xfrm flipV="1">
            <a:off x="4286153" y="1374202"/>
            <a:ext cx="2586595" cy="9503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9C32DD5A-F556-4070-81CE-0A2A98A53A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615145"/>
              </p:ext>
            </p:extLst>
          </p:nvPr>
        </p:nvGraphicFramePr>
        <p:xfrm>
          <a:off x="4904928" y="601144"/>
          <a:ext cx="6463071" cy="4147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E0D4F180-D3F8-4678-A080-7C35E9F6E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58" y="4638200"/>
            <a:ext cx="1464148" cy="161865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F339597-E248-442A-A55E-1864FA34B2F3}"/>
              </a:ext>
            </a:extLst>
          </p:cNvPr>
          <p:cNvCxnSpPr/>
          <p:nvPr/>
        </p:nvCxnSpPr>
        <p:spPr>
          <a:xfrm>
            <a:off x="2204884" y="5447528"/>
            <a:ext cx="143059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76716B5-FE64-4054-A55B-A712556F09EF}"/>
              </a:ext>
            </a:extLst>
          </p:cNvPr>
          <p:cNvSpPr txBox="1"/>
          <p:nvPr/>
        </p:nvSpPr>
        <p:spPr>
          <a:xfrm>
            <a:off x="575358" y="6304624"/>
            <a:ext cx="219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Benzene (BTEX)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8BC4BD-0449-4961-A74C-ED24CCE2D6B5}"/>
              </a:ext>
            </a:extLst>
          </p:cNvPr>
          <p:cNvSpPr txBox="1"/>
          <p:nvPr/>
        </p:nvSpPr>
        <p:spPr>
          <a:xfrm>
            <a:off x="3832762" y="6260379"/>
            <a:ext cx="219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Ethanol</a:t>
            </a:r>
          </a:p>
        </p:txBody>
      </p:sp>
      <p:pic>
        <p:nvPicPr>
          <p:cNvPr id="4104" name="Picture 8" descr="https://t3.ftcdn.net/jpg/02/70/84/54/240_F_270845416_zDbjznFHSmUWF9tgGmwgUXg62qX1mHWc.jpg">
            <a:extLst>
              <a:ext uri="{FF2B5EF4-FFF2-40B4-BE49-F238E27FC236}">
                <a16:creationId xmlns:a16="http://schemas.microsoft.com/office/drawing/2014/main" id="{E513757C-ECAE-4186-8352-184A51BF7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4" t="11153" r="23370" b="14421"/>
          <a:stretch/>
        </p:blipFill>
        <p:spPr bwMode="auto">
          <a:xfrm>
            <a:off x="3858074" y="4555472"/>
            <a:ext cx="976860" cy="170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381D948C-EA46-418E-8BC8-96B2AE6A0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25453" y="3967156"/>
            <a:ext cx="3342731" cy="219820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B3A6C18-FFAC-4BD9-90B0-C35BCAC61C24}"/>
              </a:ext>
            </a:extLst>
          </p:cNvPr>
          <p:cNvSpPr txBox="1"/>
          <p:nvPr/>
        </p:nvSpPr>
        <p:spPr>
          <a:xfrm>
            <a:off x="8323749" y="6260379"/>
            <a:ext cx="219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Groundwater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D551A5-7FDB-4AE2-A020-1E8A51B85B97}"/>
              </a:ext>
            </a:extLst>
          </p:cNvPr>
          <p:cNvSpPr txBox="1"/>
          <p:nvPr/>
        </p:nvSpPr>
        <p:spPr>
          <a:xfrm>
            <a:off x="5758043" y="5508245"/>
            <a:ext cx="1665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Co-solvency increases dissolution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391AFE-A4B0-4FF7-BA0E-A21862140AB2}"/>
              </a:ext>
            </a:extLst>
          </p:cNvPr>
          <p:cNvSpPr/>
          <p:nvPr/>
        </p:nvSpPr>
        <p:spPr>
          <a:xfrm>
            <a:off x="8614611" y="5013158"/>
            <a:ext cx="112294" cy="104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ADB1390-84B7-47D4-828F-576EAA0A563E}"/>
              </a:ext>
            </a:extLst>
          </p:cNvPr>
          <p:cNvCxnSpPr/>
          <p:nvPr/>
        </p:nvCxnSpPr>
        <p:spPr>
          <a:xfrm>
            <a:off x="5992471" y="5326924"/>
            <a:ext cx="1430594" cy="0"/>
          </a:xfrm>
          <a:prstGeom prst="straightConnector1">
            <a:avLst/>
          </a:prstGeom>
          <a:ln w="171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87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Graphic spid="14" grpId="0" uiExpand="1">
        <p:bldSub>
          <a:bldChart bld="category"/>
        </p:bldSub>
      </p:bldGraphic>
      <p:bldP spid="10" grpId="0"/>
      <p:bldP spid="19" grpId="0"/>
      <p:bldP spid="29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B482E4A-E768-4BA7-96FA-6E250FA29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059" y="3217327"/>
            <a:ext cx="5726610" cy="36406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8BD7AF-3C60-4A0E-B54D-A8D941F71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BTEX attenuation is very complex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3503E-1CA7-43C6-A1B7-1200CCF74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916" y="2718924"/>
            <a:ext cx="7648073" cy="889866"/>
          </a:xfrm>
        </p:spPr>
        <p:txBody>
          <a:bodyPr/>
          <a:lstStyle/>
          <a:p>
            <a:r>
              <a:rPr lang="en-US" dirty="0"/>
              <a:t>There are many processes that control how BTEX is removed from an aquifer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BE4C2F-9CAC-4DED-80E7-ECF107B3CD73}"/>
              </a:ext>
            </a:extLst>
          </p:cNvPr>
          <p:cNvSpPr txBox="1">
            <a:spLocks/>
          </p:cNvSpPr>
          <p:nvPr/>
        </p:nvSpPr>
        <p:spPr>
          <a:xfrm>
            <a:off x="838200" y="3756263"/>
            <a:ext cx="10515600" cy="512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Biodegradation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0A1081-F3BD-4980-BBC5-EE870D673C84}"/>
              </a:ext>
            </a:extLst>
          </p:cNvPr>
          <p:cNvSpPr txBox="1">
            <a:spLocks/>
          </p:cNvSpPr>
          <p:nvPr/>
        </p:nvSpPr>
        <p:spPr>
          <a:xfrm>
            <a:off x="838201" y="4278287"/>
            <a:ext cx="6312844" cy="869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Advection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6092F0D-2873-4806-B181-F4FE617FD8BC}"/>
              </a:ext>
            </a:extLst>
          </p:cNvPr>
          <p:cNvSpPr txBox="1">
            <a:spLocks/>
          </p:cNvSpPr>
          <p:nvPr/>
        </p:nvSpPr>
        <p:spPr>
          <a:xfrm>
            <a:off x="838199" y="4810365"/>
            <a:ext cx="10515600" cy="512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Sorption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76A741-ECAF-40A8-AC0F-EFAAB497615C}"/>
              </a:ext>
            </a:extLst>
          </p:cNvPr>
          <p:cNvSpPr txBox="1">
            <a:spLocks/>
          </p:cNvSpPr>
          <p:nvPr/>
        </p:nvSpPr>
        <p:spPr>
          <a:xfrm>
            <a:off x="348916" y="1829058"/>
            <a:ext cx="10515600" cy="889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Gasoline can vary widely in composition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0873B38-E082-4B11-9BBC-6379066491F9}"/>
              </a:ext>
            </a:extLst>
          </p:cNvPr>
          <p:cNvSpPr txBox="1">
            <a:spLocks/>
          </p:cNvSpPr>
          <p:nvPr/>
        </p:nvSpPr>
        <p:spPr>
          <a:xfrm>
            <a:off x="838199" y="5276977"/>
            <a:ext cx="4864768" cy="844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Ethanol co-solvency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D27B49-DD4A-49D4-920A-786F763B70A7}"/>
              </a:ext>
            </a:extLst>
          </p:cNvPr>
          <p:cNvSpPr txBox="1"/>
          <p:nvPr/>
        </p:nvSpPr>
        <p:spPr>
          <a:xfrm>
            <a:off x="9068373" y="3033395"/>
            <a:ext cx="3167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Modified from </a:t>
            </a:r>
            <a:r>
              <a:rPr lang="en-US" sz="1400" dirty="0" err="1"/>
              <a:t>Bekins</a:t>
            </a:r>
            <a:r>
              <a:rPr lang="en-US" sz="1400" dirty="0"/>
              <a:t>, </a:t>
            </a:r>
            <a:r>
              <a:rPr lang="en-US" sz="1400" dirty="0" err="1"/>
              <a:t>Rittmann</a:t>
            </a:r>
            <a:r>
              <a:rPr lang="en-US" sz="1400" dirty="0"/>
              <a:t>, and MacDonald (2001)</a:t>
            </a:r>
          </a:p>
        </p:txBody>
      </p:sp>
    </p:spTree>
    <p:extLst>
      <p:ext uri="{BB962C8B-B14F-4D97-AF65-F5344CB8AC3E}">
        <p14:creationId xmlns:p14="http://schemas.microsoft.com/office/powerpoint/2010/main" val="238150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BF7DF-3C5B-4B12-8303-77E7C533D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research questions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4EEC43-C96C-49B0-BD93-9C1BBAB9AA0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2376496"/>
            <a:ext cx="6286500" cy="8408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1. Does ethanol impact physical transport of BTEX?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224B01-E137-492D-B9F5-18084014A943}"/>
              </a:ext>
            </a:extLst>
          </p:cNvPr>
          <p:cNvSpPr txBox="1"/>
          <p:nvPr/>
        </p:nvSpPr>
        <p:spPr>
          <a:xfrm>
            <a:off x="838200" y="1637831"/>
            <a:ext cx="102055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When BTEX enters the groundwater, what happens to it? </a:t>
            </a:r>
          </a:p>
          <a:p>
            <a:endParaRPr lang="en-US" sz="2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EBCFDD-5484-4855-992C-5AAF21A02B53}"/>
              </a:ext>
            </a:extLst>
          </p:cNvPr>
          <p:cNvGrpSpPr/>
          <p:nvPr/>
        </p:nvGrpSpPr>
        <p:grpSpPr>
          <a:xfrm>
            <a:off x="5798942" y="3319791"/>
            <a:ext cx="2191766" cy="1479871"/>
            <a:chOff x="9848192" y="2458257"/>
            <a:chExt cx="1048417" cy="70788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AEA80C1-968C-4DCA-91EC-818B267A3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8192" y="2458257"/>
              <a:ext cx="623457" cy="70788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811A893-FE1F-4F38-819E-60C0BF8FA569}"/>
                </a:ext>
              </a:extLst>
            </p:cNvPr>
            <p:cNvSpPr txBox="1"/>
            <p:nvPr/>
          </p:nvSpPr>
          <p:spPr>
            <a:xfrm>
              <a:off x="10444665" y="2483848"/>
              <a:ext cx="451944" cy="650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7CBADC0-D7E7-4678-8793-F91AFF7A0A6E}"/>
              </a:ext>
            </a:extLst>
          </p:cNvPr>
          <p:cNvSpPr txBox="1"/>
          <p:nvPr/>
        </p:nvSpPr>
        <p:spPr>
          <a:xfrm>
            <a:off x="838200" y="3372818"/>
            <a:ext cx="49607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How do ethanol and nitrate affect BTEX biodegradation rates?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62AFC4-685F-4646-BF88-BC97C071124A}"/>
              </a:ext>
            </a:extLst>
          </p:cNvPr>
          <p:cNvSpPr txBox="1"/>
          <p:nvPr/>
        </p:nvSpPr>
        <p:spPr>
          <a:xfrm>
            <a:off x="838200" y="4913303"/>
            <a:ext cx="53244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3. Timing: when do these processes occur?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580707E2-A681-4F88-8EE3-553F592D84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2672857"/>
              </p:ext>
            </p:extLst>
          </p:nvPr>
        </p:nvGraphicFramePr>
        <p:xfrm>
          <a:off x="7532598" y="2262413"/>
          <a:ext cx="3821202" cy="2125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6252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Graphic spid="1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07C5A-F096-4E5E-BDD6-F2C8F0B6B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646" y="-177754"/>
            <a:ext cx="10515600" cy="1325563"/>
          </a:xfrm>
        </p:spPr>
        <p:txBody>
          <a:bodyPr/>
          <a:lstStyle/>
          <a:p>
            <a:r>
              <a:rPr lang="en-US" dirty="0"/>
              <a:t>Data collection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59E239-192F-4EA6-B177-0623A7A0F0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63" y="1647800"/>
            <a:ext cx="5172777" cy="4744625"/>
          </a:xfrm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4549D239-CC31-49E5-9925-A107CF781448}"/>
              </a:ext>
            </a:extLst>
          </p:cNvPr>
          <p:cNvSpPr/>
          <p:nvPr/>
        </p:nvSpPr>
        <p:spPr>
          <a:xfrm>
            <a:off x="2574523" y="5368695"/>
            <a:ext cx="165717" cy="16867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6FF18E-0FA8-4311-B4E8-1B8AB653BB6B}"/>
              </a:ext>
            </a:extLst>
          </p:cNvPr>
          <p:cNvSpPr txBox="1"/>
          <p:nvPr/>
        </p:nvSpPr>
        <p:spPr>
          <a:xfrm>
            <a:off x="263381" y="844438"/>
            <a:ext cx="4901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1979,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/>
              <a:t>10,700 barrels of oil spilled (ruptured pipeline)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CFE5A8-378B-4863-965C-76C9D9CBCD57}"/>
              </a:ext>
            </a:extLst>
          </p:cNvPr>
          <p:cNvSpPr txBox="1"/>
          <p:nvPr/>
        </p:nvSpPr>
        <p:spPr>
          <a:xfrm>
            <a:off x="5726929" y="844438"/>
            <a:ext cx="6550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 2012, a </a:t>
            </a:r>
            <a:r>
              <a:rPr lang="en-US" sz="2400" b="1" dirty="0"/>
              <a:t>push-pull test</a:t>
            </a:r>
            <a:r>
              <a:rPr lang="en-US" sz="2400" dirty="0"/>
              <a:t> was conducted in the wetland by Ziegler, et al.</a:t>
            </a: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26670530-25FA-4AA6-9A3A-398822D0C8F7}"/>
              </a:ext>
            </a:extLst>
          </p:cNvPr>
          <p:cNvSpPr/>
          <p:nvPr/>
        </p:nvSpPr>
        <p:spPr>
          <a:xfrm>
            <a:off x="670206" y="6521292"/>
            <a:ext cx="165717" cy="16867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E5363B-E3E8-4DD8-ABB0-9D90838E6B60}"/>
              </a:ext>
            </a:extLst>
          </p:cNvPr>
          <p:cNvSpPr txBox="1"/>
          <p:nvPr/>
        </p:nvSpPr>
        <p:spPr>
          <a:xfrm>
            <a:off x="833646" y="6425408"/>
            <a:ext cx="3227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 2012 test site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AFAD96-B959-42C5-A9F1-8E674096C3EB}"/>
              </a:ext>
            </a:extLst>
          </p:cNvPr>
          <p:cNvSpPr txBox="1"/>
          <p:nvPr/>
        </p:nvSpPr>
        <p:spPr>
          <a:xfrm>
            <a:off x="6938010" y="5115036"/>
            <a:ext cx="4411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Modified from Ziegler, McGuire, and </a:t>
            </a:r>
            <a:r>
              <a:rPr lang="en-US" sz="1400" dirty="0" err="1"/>
              <a:t>Cozzarrelli</a:t>
            </a:r>
            <a:r>
              <a:rPr lang="en-US" sz="1400" dirty="0"/>
              <a:t> (2015)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EF8F50-5016-44C3-A3A6-4B66DC013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929" y="1647800"/>
            <a:ext cx="5989174" cy="3448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A8D23D-57F3-4E33-915B-74B80D7E5E9E}"/>
              </a:ext>
            </a:extLst>
          </p:cNvPr>
          <p:cNvSpPr txBox="1"/>
          <p:nvPr/>
        </p:nvSpPr>
        <p:spPr>
          <a:xfrm>
            <a:off x="6356411" y="1678407"/>
            <a:ext cx="1207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microbes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01D7BB-7E40-4FD8-819D-F90138365637}"/>
              </a:ext>
            </a:extLst>
          </p:cNvPr>
          <p:cNvSpPr txBox="1"/>
          <p:nvPr/>
        </p:nvSpPr>
        <p:spPr>
          <a:xfrm>
            <a:off x="2903680" y="6391079"/>
            <a:ext cx="283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McGuire et al. (2012)</a:t>
            </a:r>
          </a:p>
        </p:txBody>
      </p:sp>
    </p:spTree>
    <p:extLst>
      <p:ext uri="{BB962C8B-B14F-4D97-AF65-F5344CB8AC3E}">
        <p14:creationId xmlns:p14="http://schemas.microsoft.com/office/powerpoint/2010/main" val="124890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07C5A-F096-4E5E-BDD6-F2C8F0B6B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2359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Phase 1: push – 30 minutes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63DF4E-BFB7-4909-9ED5-B8C655B8D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7375" y="3120655"/>
            <a:ext cx="1282263" cy="592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Well #1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5026656-C100-4F65-BA83-4A445045CC07}"/>
              </a:ext>
            </a:extLst>
          </p:cNvPr>
          <p:cNvSpPr txBox="1">
            <a:spLocks/>
          </p:cNvSpPr>
          <p:nvPr/>
        </p:nvSpPr>
        <p:spPr>
          <a:xfrm>
            <a:off x="5454869" y="3120654"/>
            <a:ext cx="1282262" cy="592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Well #2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761ED4F-6AE2-4B52-8E75-8E0B4E36DE60}"/>
              </a:ext>
            </a:extLst>
          </p:cNvPr>
          <p:cNvSpPr txBox="1">
            <a:spLocks/>
          </p:cNvSpPr>
          <p:nvPr/>
        </p:nvSpPr>
        <p:spPr>
          <a:xfrm>
            <a:off x="8982363" y="3120655"/>
            <a:ext cx="1282262" cy="637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Well #3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43E1D9-710F-4788-A40A-A6E0FD67ED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4" t="23268" r="53233" b="47925"/>
          <a:stretch/>
        </p:blipFill>
        <p:spPr>
          <a:xfrm>
            <a:off x="1730213" y="1119465"/>
            <a:ext cx="1835988" cy="18969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3A885C-546D-4950-ACE0-ADE136DB69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3" t="23268" r="32401" b="47104"/>
          <a:stretch/>
        </p:blipFill>
        <p:spPr>
          <a:xfrm>
            <a:off x="5264752" y="1115135"/>
            <a:ext cx="1662496" cy="18969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2E7095-73D5-4B03-9587-D5426702C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2" t="23268" r="9352" b="47104"/>
          <a:stretch/>
        </p:blipFill>
        <p:spPr>
          <a:xfrm>
            <a:off x="8792246" y="1110834"/>
            <a:ext cx="1662496" cy="189691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FA87B2A-6B68-4C21-868B-885ECD0852B4}"/>
              </a:ext>
            </a:extLst>
          </p:cNvPr>
          <p:cNvSpPr txBox="1">
            <a:spLocks/>
          </p:cNvSpPr>
          <p:nvPr/>
        </p:nvSpPr>
        <p:spPr>
          <a:xfrm>
            <a:off x="891729" y="35356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Phase 2: pull – 63 days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9D4C9B-A2A8-449A-9356-C7468B4F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432" y="3604437"/>
            <a:ext cx="4688700" cy="3125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9B6D38-754C-4093-ADDB-33A262F4A7B4}"/>
              </a:ext>
            </a:extLst>
          </p:cNvPr>
          <p:cNvSpPr txBox="1"/>
          <p:nvPr/>
        </p:nvSpPr>
        <p:spPr>
          <a:xfrm>
            <a:off x="2966320" y="5738535"/>
            <a:ext cx="2845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Researcher Ryan </a:t>
            </a:r>
            <a:r>
              <a:rPr lang="en-US" sz="1600" dirty="0" err="1"/>
              <a:t>Streitz</a:t>
            </a:r>
            <a:r>
              <a:rPr lang="en-US" sz="1600" dirty="0"/>
              <a:t> “pulling” water from one of the three wells (Ziegler, 2012).</a:t>
            </a:r>
          </a:p>
        </p:txBody>
      </p:sp>
    </p:spTree>
    <p:extLst>
      <p:ext uri="{BB962C8B-B14F-4D97-AF65-F5344CB8AC3E}">
        <p14:creationId xmlns:p14="http://schemas.microsoft.com/office/powerpoint/2010/main" val="139842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19250</TotalTime>
  <Words>1091</Words>
  <Application>Microsoft Office PowerPoint</Application>
  <PresentationFormat>Widescreen</PresentationFormat>
  <Paragraphs>158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How Does the Presence of Co-Contaminant Ethanol Affect BTEX Attenuation at Hydrocarbon Spill Sites?</vt:lpstr>
      <vt:lpstr>PowerPoint Presentation</vt:lpstr>
      <vt:lpstr>What is gasoline made of?</vt:lpstr>
      <vt:lpstr>PowerPoint Presentation</vt:lpstr>
      <vt:lpstr>BTEX Dissolution into ethanol</vt:lpstr>
      <vt:lpstr>BTEX attenuation is very complex</vt:lpstr>
      <vt:lpstr>My research questions</vt:lpstr>
      <vt:lpstr>Data collection</vt:lpstr>
      <vt:lpstr>Phase 1: push – 30 minutes</vt:lpstr>
      <vt:lpstr>Non-conservative processes can be revealed by differential transport</vt:lpstr>
      <vt:lpstr>PowerPoint Presentation</vt:lpstr>
      <vt:lpstr>PowerPoint Presentation</vt:lpstr>
      <vt:lpstr>PowerPoint Presentation</vt:lpstr>
      <vt:lpstr>PowerPoint Presentation</vt:lpstr>
      <vt:lpstr>When, and at what rate, do these processes occur?</vt:lpstr>
      <vt:lpstr>Effect of co-contaminant ethanol</vt:lpstr>
      <vt:lpstr>Evidence of nitrate reduction</vt:lpstr>
      <vt:lpstr>Implications</vt:lpstr>
      <vt:lpstr>Acknowledgements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 Koellmann</dc:creator>
  <cp:lastModifiedBy>Jack Koellmann</cp:lastModifiedBy>
  <cp:revision>261</cp:revision>
  <dcterms:created xsi:type="dcterms:W3CDTF">2019-07-23T15:29:41Z</dcterms:created>
  <dcterms:modified xsi:type="dcterms:W3CDTF">2019-09-23T06:18:26Z</dcterms:modified>
</cp:coreProperties>
</file>