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6" r:id="rId9"/>
    <p:sldId id="265" r:id="rId10"/>
    <p:sldId id="263" r:id="rId11"/>
    <p:sldId id="267" r:id="rId12"/>
    <p:sldId id="268" r:id="rId13"/>
    <p:sldId id="270" r:id="rId14"/>
    <p:sldId id="272" r:id="rId15"/>
    <p:sldId id="269" r:id="rId16"/>
    <p:sldId id="274" r:id="rId17"/>
    <p:sldId id="273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6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1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6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28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31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2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3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5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783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6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00B1D-D60C-4000-BB86-C372EF002942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7C9C7-A210-4834-9F26-7E89B71B9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4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42390"/>
            <a:ext cx="1219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/>
              <a:t>HICKS BUTTE COMPLEX, CENTRAL CASCADES, WASHINGTON: A RECORD OF LATE JURASSIC ISLAND ARC FORMATION AND SUBSEQUENT CRETACEOUS ADAKITE GENERATION FROM ARC ROOT MELTING</a:t>
            </a:r>
            <a:endParaRPr lang="en-US" sz="3500" b="1" dirty="0"/>
          </a:p>
        </p:txBody>
      </p:sp>
      <p:sp>
        <p:nvSpPr>
          <p:cNvPr id="5" name="Rectangle 4"/>
          <p:cNvSpPr/>
          <p:nvPr/>
        </p:nvSpPr>
        <p:spPr>
          <a:xfrm>
            <a:off x="0" y="2713125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Jamie MacDonald, Florida Gulf Coast University</a:t>
            </a:r>
          </a:p>
          <a:p>
            <a:pPr algn="ctr"/>
            <a:r>
              <a:rPr lang="en-US" sz="2800" b="1" dirty="0" smtClean="0"/>
              <a:t>Peter Davis, Pacific Lutheran University</a:t>
            </a:r>
          </a:p>
          <a:p>
            <a:pPr algn="ctr"/>
            <a:r>
              <a:rPr lang="en-US" sz="2800" b="1" dirty="0" smtClean="0"/>
              <a:t>&amp;</a:t>
            </a:r>
          </a:p>
          <a:p>
            <a:pPr algn="ctr"/>
            <a:r>
              <a:rPr lang="en-US" sz="2800" b="1" dirty="0" smtClean="0"/>
              <a:t>Mark Pecha, University of Arizona</a:t>
            </a:r>
            <a:endParaRPr lang="en-US" sz="2800" b="1" dirty="0"/>
          </a:p>
        </p:txBody>
      </p:sp>
      <p:pic>
        <p:nvPicPr>
          <p:cNvPr id="1026" name="Picture 2" descr="Image result for national science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752974"/>
            <a:ext cx="2095500" cy="21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824b87f5-a-14d62c98-s-sites.googlegroups.com/a/laserchron.org/laserchron/home/laserchron%20logo.jpg?attachauth=ANoY7cpZqcPWuZYrkvxxJQqjIHWtOj65FvgYuVAbTqmz_QoOWgPFv0RGHDnGgzU9xTr7kqaYM0GxLV9xm_cOysVOz8DYfG7WTVUuqA5DM5D6EqBO6qygtSMadmH8gZClwJU2e3zK9qa_DutTlNggbVJn5wOiqT_yVGqUdnuYWuiZqp1u-0jLDoOY4uNWAB3J7Wbd_r6q-qs-IVPjDdpjWA2HUOceGpy8u8G8i-RgHShhmDRWly2yLcI%3D&amp;attredirects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113" y="5073114"/>
            <a:ext cx="3552779" cy="161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Pacific Lutheran Univers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276" y="4918065"/>
            <a:ext cx="1964726" cy="19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gc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37" y="4634327"/>
            <a:ext cx="2816077" cy="24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890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6" y="119987"/>
            <a:ext cx="5651663" cy="45506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19" y="119987"/>
            <a:ext cx="5654189" cy="45506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1718" y="5047129"/>
            <a:ext cx="121202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</a:rPr>
              <a:t>Only high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Sr</a:t>
            </a:r>
            <a:r>
              <a:rPr lang="en-US" sz="2800" b="1" u="sng" dirty="0" smtClean="0">
                <a:solidFill>
                  <a:srgbClr val="FF0000"/>
                </a:solidFill>
              </a:rPr>
              <a:t>/Y ratio </a:t>
            </a:r>
            <a:r>
              <a:rPr lang="en-US" sz="2800" b="1" dirty="0" smtClean="0"/>
              <a:t>Hicks Butte samples plotted on Ni vs. SiO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and Cr vs. SiO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 suggesting they were derived from </a:t>
            </a:r>
            <a:r>
              <a:rPr lang="en-US" sz="2800" b="1" dirty="0"/>
              <a:t>the melting of </a:t>
            </a:r>
            <a:r>
              <a:rPr lang="en-US" sz="2800" b="1" dirty="0" smtClean="0"/>
              <a:t>lower crust and not oceanic crust.  These high </a:t>
            </a:r>
            <a:r>
              <a:rPr lang="en-US" sz="2800" b="1" dirty="0" err="1" smtClean="0"/>
              <a:t>Sr</a:t>
            </a:r>
            <a:r>
              <a:rPr lang="en-US" sz="2800" b="1" dirty="0" smtClean="0"/>
              <a:t>/Y samples also have low Mg</a:t>
            </a:r>
            <a:r>
              <a:rPr lang="en-US" sz="2800" b="1" baseline="30000" dirty="0" smtClean="0"/>
              <a:t>#</a:t>
            </a:r>
            <a:r>
              <a:rPr lang="en-US" sz="2800" b="1" dirty="0" smtClean="0"/>
              <a:t> </a:t>
            </a:r>
          </a:p>
          <a:p>
            <a:pPr algn="ctr"/>
            <a:r>
              <a:rPr lang="en-US" sz="2800" b="1" dirty="0" smtClean="0"/>
              <a:t>Diagrams modified from Wang et al. (2006)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126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502" t="21086" r="59730" b="14408"/>
          <a:stretch/>
        </p:blipFill>
        <p:spPr>
          <a:xfrm>
            <a:off x="6531027" y="312320"/>
            <a:ext cx="5421614" cy="416740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82111" y="312320"/>
            <a:ext cx="6181265" cy="4168239"/>
            <a:chOff x="182111" y="181692"/>
            <a:chExt cx="6181265" cy="41682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2777" t="31165" r="13746" b="24204"/>
            <a:stretch/>
          </p:blipFill>
          <p:spPr>
            <a:xfrm>
              <a:off x="182111" y="181692"/>
              <a:ext cx="6181265" cy="416823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49977" y="3291839"/>
              <a:ext cx="4193177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Final Age = 150 ± 6.8 Ma 2</a:t>
              </a:r>
              <a:r>
                <a:rPr lang="el-GR" dirty="0" smtClean="0"/>
                <a:t>σ</a:t>
              </a:r>
              <a:endParaRPr lang="en-US" dirty="0" smtClean="0"/>
            </a:p>
            <a:p>
              <a:pPr algn="ctr"/>
              <a:r>
                <a:rPr lang="en-US" dirty="0" err="1" smtClean="0"/>
                <a:t>Wtd</a:t>
              </a:r>
              <a:r>
                <a:rPr lang="en-US" dirty="0" smtClean="0"/>
                <a:t> by data-</a:t>
              </a:r>
              <a:r>
                <a:rPr lang="en-US" dirty="0" err="1" smtClean="0"/>
                <a:t>pt</a:t>
              </a:r>
              <a:r>
                <a:rPr lang="en-US" dirty="0" smtClean="0"/>
                <a:t> errs only, 3 of 13 </a:t>
              </a:r>
              <a:r>
                <a:rPr lang="en-US" dirty="0" err="1" smtClean="0"/>
                <a:t>rej</a:t>
              </a:r>
              <a:r>
                <a:rPr lang="en-US" dirty="0" smtClean="0"/>
                <a:t>.</a:t>
              </a:r>
            </a:p>
            <a:p>
              <a:pPr algn="ctr"/>
              <a:r>
                <a:rPr lang="en-US" dirty="0" smtClean="0"/>
                <a:t>MSWD = 0.2, probability = 1.0</a:t>
              </a:r>
              <a:endParaRPr lang="en-US" dirty="0"/>
            </a:p>
          </p:txBody>
        </p:sp>
      </p:grpSp>
      <p:sp>
        <p:nvSpPr>
          <p:cNvPr id="8" name="Rectangle 7"/>
          <p:cNvSpPr/>
          <p:nvPr/>
        </p:nvSpPr>
        <p:spPr>
          <a:xfrm>
            <a:off x="182111" y="4688952"/>
            <a:ext cx="61812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150.0 </a:t>
            </a:r>
            <a:r>
              <a:rPr lang="en-US" sz="2800" b="1" dirty="0" smtClean="0">
                <a:solidFill>
                  <a:srgbClr val="002060"/>
                </a:solidFill>
              </a:rPr>
              <a:t>± </a:t>
            </a:r>
            <a:r>
              <a:rPr lang="en-US" sz="2800" b="1" dirty="0">
                <a:solidFill>
                  <a:srgbClr val="002060"/>
                </a:solidFill>
              </a:rPr>
              <a:t>6.8 </a:t>
            </a:r>
            <a:r>
              <a:rPr lang="en-US" sz="2800" b="1" dirty="0" smtClean="0">
                <a:solidFill>
                  <a:srgbClr val="002060"/>
                </a:solidFill>
              </a:rPr>
              <a:t>Ma </a:t>
            </a:r>
            <a:r>
              <a:rPr lang="en-US" sz="2800" b="1" dirty="0" smtClean="0"/>
              <a:t>LA-ICP-MS U-Pb zircon age for a </a:t>
            </a:r>
            <a:r>
              <a:rPr lang="en-US" sz="2800" b="1" dirty="0">
                <a:solidFill>
                  <a:srgbClr val="002060"/>
                </a:solidFill>
              </a:rPr>
              <a:t>hornblende quartz </a:t>
            </a:r>
            <a:r>
              <a:rPr lang="en-US" sz="2800" b="1" dirty="0" smtClean="0">
                <a:solidFill>
                  <a:srgbClr val="002060"/>
                </a:solidFill>
              </a:rPr>
              <a:t>diorite</a:t>
            </a:r>
            <a:r>
              <a:rPr lang="en-US" sz="2800" b="1" dirty="0" smtClean="0"/>
              <a:t>. </a:t>
            </a:r>
          </a:p>
          <a:p>
            <a:pPr algn="ctr"/>
            <a:r>
              <a:rPr lang="en-US" sz="2800" b="1" dirty="0" smtClean="0"/>
              <a:t>The </a:t>
            </a:r>
            <a:r>
              <a:rPr lang="en-US" sz="2800" b="1" dirty="0"/>
              <a:t>317 Ma, 356 Ma, and 464 Ma zircons have igneous U/</a:t>
            </a:r>
            <a:r>
              <a:rPr lang="en-US" sz="2800" b="1" dirty="0" err="1"/>
              <a:t>Th</a:t>
            </a:r>
            <a:r>
              <a:rPr lang="en-US" sz="2800" b="1" dirty="0"/>
              <a:t> ratios.  </a:t>
            </a:r>
          </a:p>
        </p:txBody>
      </p:sp>
      <p:sp>
        <p:nvSpPr>
          <p:cNvPr id="9" name="Rectangle 8"/>
          <p:cNvSpPr/>
          <p:nvPr/>
        </p:nvSpPr>
        <p:spPr>
          <a:xfrm>
            <a:off x="6531027" y="4688952"/>
            <a:ext cx="54216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153.6 ± 2.0 Ma </a:t>
            </a:r>
            <a:r>
              <a:rPr lang="en-US" sz="2800" b="1" dirty="0" smtClean="0"/>
              <a:t>LA-ICP-MS U-Pb zircon age for a </a:t>
            </a:r>
            <a:r>
              <a:rPr lang="en-US" sz="2800" b="1" dirty="0" smtClean="0">
                <a:solidFill>
                  <a:srgbClr val="002060"/>
                </a:solidFill>
              </a:rPr>
              <a:t>gabbro</a:t>
            </a:r>
            <a:r>
              <a:rPr lang="en-US" sz="2800" b="1" dirty="0" smtClean="0"/>
              <a:t>. </a:t>
            </a:r>
          </a:p>
          <a:p>
            <a:pPr algn="ctr"/>
            <a:r>
              <a:rPr lang="en-US" sz="2800" b="1" dirty="0" smtClean="0"/>
              <a:t>204 Ma zircon has an igneous </a:t>
            </a:r>
            <a:r>
              <a:rPr lang="en-US" sz="2800" b="1" dirty="0"/>
              <a:t>U/</a:t>
            </a:r>
            <a:r>
              <a:rPr lang="en-US" sz="2800" b="1" dirty="0" err="1"/>
              <a:t>Th</a:t>
            </a:r>
            <a:r>
              <a:rPr lang="en-US" sz="2800" b="1" dirty="0"/>
              <a:t> ratio .  </a:t>
            </a:r>
          </a:p>
        </p:txBody>
      </p:sp>
    </p:spTree>
    <p:extLst>
      <p:ext uri="{BB962C8B-B14F-4D97-AF65-F5344CB8AC3E}">
        <p14:creationId xmlns:p14="http://schemas.microsoft.com/office/powerpoint/2010/main" val="300858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09006" y="248193"/>
            <a:ext cx="5956664" cy="4245429"/>
            <a:chOff x="209005" y="176295"/>
            <a:chExt cx="6014155" cy="414751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66669" t="34326" r="13300" b="26734"/>
            <a:stretch/>
          </p:blipFill>
          <p:spPr>
            <a:xfrm>
              <a:off x="209005" y="176295"/>
              <a:ext cx="6014155" cy="414751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49977" y="222066"/>
              <a:ext cx="4323806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Final Age = 144 ± 2.4 Ma 2</a:t>
              </a:r>
              <a:r>
                <a:rPr lang="el-GR" sz="2000" dirty="0" smtClean="0"/>
                <a:t>σ</a:t>
              </a:r>
              <a:endParaRPr lang="en-US" sz="2000" dirty="0" smtClean="0"/>
            </a:p>
            <a:p>
              <a:pPr algn="ctr"/>
              <a:r>
                <a:rPr lang="en-US" sz="2000" dirty="0" err="1" smtClean="0"/>
                <a:t>Wtd</a:t>
              </a:r>
              <a:r>
                <a:rPr lang="en-US" sz="2000" dirty="0" smtClean="0"/>
                <a:t> by data-</a:t>
              </a:r>
              <a:r>
                <a:rPr lang="en-US" sz="2000" dirty="0" err="1" smtClean="0"/>
                <a:t>pt</a:t>
              </a:r>
              <a:r>
                <a:rPr lang="en-US" sz="2000" dirty="0" smtClean="0"/>
                <a:t> errs only, 6 of 27 </a:t>
              </a:r>
              <a:r>
                <a:rPr lang="en-US" sz="2000" dirty="0" err="1" smtClean="0"/>
                <a:t>rej</a:t>
              </a:r>
              <a:r>
                <a:rPr lang="en-US" sz="2000" dirty="0" smtClean="0"/>
                <a:t>.</a:t>
              </a:r>
            </a:p>
            <a:p>
              <a:pPr algn="ctr"/>
              <a:r>
                <a:rPr lang="en-US" sz="2000" dirty="0" smtClean="0"/>
                <a:t>MSWD = 1.1, probability = 0.4</a:t>
              </a:r>
              <a:endParaRPr lang="en-US" sz="2000" dirty="0"/>
            </a:p>
          </p:txBody>
        </p:sp>
      </p:grpSp>
      <p:sp>
        <p:nvSpPr>
          <p:cNvPr id="6" name="Rectangle 5"/>
          <p:cNvSpPr/>
          <p:nvPr/>
        </p:nvSpPr>
        <p:spPr>
          <a:xfrm>
            <a:off x="182111" y="4688952"/>
            <a:ext cx="59835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144 ± 2.4 Ma </a:t>
            </a:r>
            <a:r>
              <a:rPr lang="en-US" sz="2800" b="1" dirty="0" smtClean="0"/>
              <a:t>LA-ICP-MS U-Pb zircon age for a </a:t>
            </a:r>
            <a:r>
              <a:rPr lang="en-US" sz="2800" b="1" dirty="0" smtClean="0">
                <a:solidFill>
                  <a:srgbClr val="FF0000"/>
                </a:solidFill>
              </a:rPr>
              <a:t>dacite</a:t>
            </a:r>
            <a:r>
              <a:rPr lang="en-US" sz="2800" b="1" dirty="0" smtClean="0"/>
              <a:t>. </a:t>
            </a:r>
          </a:p>
          <a:p>
            <a:pPr algn="ctr"/>
            <a:r>
              <a:rPr lang="en-US" sz="2800" b="1" dirty="0" smtClean="0"/>
              <a:t>Most Jurassic age zircons </a:t>
            </a:r>
            <a:r>
              <a:rPr lang="en-US" sz="2800" b="1" dirty="0"/>
              <a:t>have igneous U/</a:t>
            </a:r>
            <a:r>
              <a:rPr lang="en-US" sz="2800" b="1" dirty="0" err="1"/>
              <a:t>Th</a:t>
            </a:r>
            <a:r>
              <a:rPr lang="en-US" sz="2800" b="1" dirty="0"/>
              <a:t> ratios.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6573" t="18454" r="69917" b="32041"/>
          <a:stretch/>
        </p:blipFill>
        <p:spPr>
          <a:xfrm>
            <a:off x="6292438" y="295045"/>
            <a:ext cx="5620704" cy="41985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92438" y="4688952"/>
            <a:ext cx="56207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Complex </a:t>
            </a:r>
            <a:r>
              <a:rPr lang="en-US" sz="2800" b="1" dirty="0" smtClean="0"/>
              <a:t>LA-ICP-MS U-Pb zircon age for a </a:t>
            </a:r>
            <a:r>
              <a:rPr lang="en-US" sz="2800" b="1" dirty="0" smtClean="0">
                <a:solidFill>
                  <a:srgbClr val="FF0000"/>
                </a:solidFill>
              </a:rPr>
              <a:t>dacite</a:t>
            </a:r>
            <a:r>
              <a:rPr lang="en-US" sz="2800" b="1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157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0" r="11461" b="14666"/>
          <a:stretch/>
        </p:blipFill>
        <p:spPr bwMode="auto">
          <a:xfrm>
            <a:off x="8129452" y="826520"/>
            <a:ext cx="4010296" cy="3253756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65637" t="23551" r="9807" b="21918"/>
          <a:stretch/>
        </p:blipFill>
        <p:spPr>
          <a:xfrm>
            <a:off x="35785" y="826518"/>
            <a:ext cx="4130519" cy="32537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64685"/>
            <a:ext cx="12178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Complex </a:t>
            </a:r>
            <a:r>
              <a:rPr lang="en-US" sz="2800" b="1" dirty="0" smtClean="0"/>
              <a:t>LA-ICP-MS U-Pb zircon age for a </a:t>
            </a:r>
            <a:r>
              <a:rPr lang="en-US" sz="2800" b="1" dirty="0" smtClean="0">
                <a:solidFill>
                  <a:srgbClr val="FF0000"/>
                </a:solidFill>
              </a:rPr>
              <a:t>dacite</a:t>
            </a:r>
            <a:r>
              <a:rPr lang="en-US" sz="2800" b="1" dirty="0" smtClean="0"/>
              <a:t> broken out by group.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543365" y="4318891"/>
            <a:ext cx="342451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137.3 </a:t>
            </a:r>
            <a:r>
              <a:rPr lang="en-US" sz="2800" b="1" dirty="0">
                <a:solidFill>
                  <a:srgbClr val="FF0000"/>
                </a:solidFill>
              </a:rPr>
              <a:t>± </a:t>
            </a:r>
            <a:r>
              <a:rPr lang="en-US" sz="2800" b="1" dirty="0" smtClean="0">
                <a:solidFill>
                  <a:srgbClr val="FF0000"/>
                </a:solidFill>
              </a:rPr>
              <a:t>2.4 </a:t>
            </a:r>
            <a:r>
              <a:rPr lang="en-US" sz="2800" b="1" dirty="0">
                <a:solidFill>
                  <a:srgbClr val="FF0000"/>
                </a:solidFill>
              </a:rPr>
              <a:t>Ma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LA-ICP-MS U-Pb zircon age for </a:t>
            </a:r>
            <a:r>
              <a:rPr lang="en-US" sz="2800" b="1" u="sng" dirty="0" smtClean="0"/>
              <a:t>youngest 9 zircons </a:t>
            </a:r>
            <a:r>
              <a:rPr lang="en-US" sz="2800" b="1" dirty="0" smtClean="0"/>
              <a:t>from the complex age </a:t>
            </a:r>
            <a:r>
              <a:rPr lang="en-US" sz="2800" b="1" dirty="0" smtClean="0">
                <a:solidFill>
                  <a:srgbClr val="FF0000"/>
                </a:solidFill>
              </a:rPr>
              <a:t>dacite</a:t>
            </a:r>
            <a:r>
              <a:rPr lang="en-US" sz="2800" b="1" dirty="0" smtClean="0"/>
              <a:t>. </a:t>
            </a:r>
          </a:p>
        </p:txBody>
      </p:sp>
      <p:sp>
        <p:nvSpPr>
          <p:cNvPr id="7" name="Rectangle 6"/>
          <p:cNvSpPr/>
          <p:nvPr/>
        </p:nvSpPr>
        <p:spPr>
          <a:xfrm>
            <a:off x="4347883" y="4318891"/>
            <a:ext cx="36217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144.5 </a:t>
            </a:r>
            <a:r>
              <a:rPr lang="en-US" sz="2800" b="1" dirty="0">
                <a:solidFill>
                  <a:srgbClr val="FF0000"/>
                </a:solidFill>
              </a:rPr>
              <a:t>± </a:t>
            </a:r>
            <a:r>
              <a:rPr lang="en-US" sz="2800" b="1" dirty="0" smtClean="0">
                <a:solidFill>
                  <a:srgbClr val="FF0000"/>
                </a:solidFill>
              </a:rPr>
              <a:t>2.1 </a:t>
            </a:r>
            <a:r>
              <a:rPr lang="en-US" sz="2800" b="1" dirty="0">
                <a:solidFill>
                  <a:srgbClr val="FF0000"/>
                </a:solidFill>
              </a:rPr>
              <a:t>Ma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LA-ICP-MS U-Pb zircon age for </a:t>
            </a:r>
            <a:r>
              <a:rPr lang="en-US" sz="2800" b="1" u="sng" dirty="0" smtClean="0"/>
              <a:t>“middle” 21 zircons </a:t>
            </a:r>
            <a:r>
              <a:rPr lang="en-US" sz="2800" b="1" dirty="0" smtClean="0"/>
              <a:t>from the complex age </a:t>
            </a:r>
            <a:r>
              <a:rPr lang="en-US" sz="2800" b="1" dirty="0" smtClean="0">
                <a:solidFill>
                  <a:srgbClr val="FF0000"/>
                </a:solidFill>
              </a:rPr>
              <a:t>dacite</a:t>
            </a:r>
            <a:r>
              <a:rPr lang="en-US" sz="2800" b="1" dirty="0" smtClean="0"/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376519" y="4318890"/>
            <a:ext cx="35858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152.07 </a:t>
            </a:r>
            <a:r>
              <a:rPr lang="en-US" sz="2800" b="1" dirty="0">
                <a:solidFill>
                  <a:srgbClr val="FF0000"/>
                </a:solidFill>
              </a:rPr>
              <a:t>± </a:t>
            </a:r>
            <a:r>
              <a:rPr lang="en-US" sz="2800" b="1" dirty="0" smtClean="0">
                <a:solidFill>
                  <a:srgbClr val="FF0000"/>
                </a:solidFill>
              </a:rPr>
              <a:t>1.0 </a:t>
            </a:r>
            <a:r>
              <a:rPr lang="en-US" sz="2800" b="1" dirty="0">
                <a:solidFill>
                  <a:srgbClr val="FF0000"/>
                </a:solidFill>
              </a:rPr>
              <a:t>Ma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LA-ICP-MS U-Pb zircon age for </a:t>
            </a:r>
            <a:r>
              <a:rPr lang="en-US" sz="2800" b="1" u="sng" dirty="0" smtClean="0"/>
              <a:t>oldest 11 zircons </a:t>
            </a:r>
            <a:r>
              <a:rPr lang="en-US" sz="2800" b="1" dirty="0" smtClean="0"/>
              <a:t>from the complex age </a:t>
            </a:r>
            <a:r>
              <a:rPr lang="en-US" sz="2800" b="1" dirty="0" smtClean="0">
                <a:solidFill>
                  <a:srgbClr val="FF0000"/>
                </a:solidFill>
              </a:rPr>
              <a:t>dacite</a:t>
            </a:r>
            <a:r>
              <a:rPr lang="en-US" sz="2800" b="1" dirty="0" smtClean="0"/>
              <a:t>.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1806" r="13446" b="15274"/>
          <a:stretch/>
        </p:blipFill>
        <p:spPr bwMode="auto">
          <a:xfrm>
            <a:off x="4044298" y="826518"/>
            <a:ext cx="4079319" cy="3253757"/>
          </a:xfrm>
          <a:prstGeom prst="rect">
            <a:avLst/>
          </a:prstGeom>
          <a:solidFill>
            <a:schemeClr val="bg1"/>
          </a:solidFill>
          <a:extLst/>
        </p:spPr>
      </p:pic>
    </p:spTree>
    <p:extLst>
      <p:ext uri="{BB962C8B-B14F-4D97-AF65-F5344CB8AC3E}">
        <p14:creationId xmlns:p14="http://schemas.microsoft.com/office/powerpoint/2010/main" val="113160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54352" y="0"/>
            <a:ext cx="303007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/>
              <a:t>ε</a:t>
            </a:r>
            <a:r>
              <a:rPr lang="en-US" sz="2800" b="1" dirty="0" err="1"/>
              <a:t>Hf</a:t>
            </a:r>
            <a:r>
              <a:rPr lang="en-US" sz="2800" b="1" dirty="0"/>
              <a:t>(t) </a:t>
            </a:r>
            <a:r>
              <a:rPr lang="en-US" sz="2800" b="1" dirty="0" smtClean="0"/>
              <a:t>vs. age for zircons from the 154 Ma gabbro and the complex age Cretaceous dacite.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>
                <a:solidFill>
                  <a:srgbClr val="7030A0"/>
                </a:solidFill>
              </a:rPr>
              <a:t>154 Ma </a:t>
            </a:r>
            <a:r>
              <a:rPr lang="en-US" sz="2800" b="1" dirty="0" smtClean="0">
                <a:solidFill>
                  <a:srgbClr val="7030A0"/>
                </a:solidFill>
              </a:rPr>
              <a:t>gabbro </a:t>
            </a:r>
            <a:r>
              <a:rPr lang="el-GR" sz="2800" b="1" dirty="0">
                <a:solidFill>
                  <a:srgbClr val="7030A0"/>
                </a:solidFill>
              </a:rPr>
              <a:t>ε</a:t>
            </a:r>
            <a:r>
              <a:rPr lang="en-US" sz="2800" b="1" dirty="0" err="1">
                <a:solidFill>
                  <a:srgbClr val="7030A0"/>
                </a:solidFill>
              </a:rPr>
              <a:t>Hf</a:t>
            </a:r>
            <a:r>
              <a:rPr lang="en-US" sz="2800" b="1" dirty="0">
                <a:solidFill>
                  <a:srgbClr val="7030A0"/>
                </a:solidFill>
              </a:rPr>
              <a:t>(t) </a:t>
            </a:r>
            <a:r>
              <a:rPr lang="en-US" sz="2800" b="1" dirty="0" smtClean="0">
                <a:solidFill>
                  <a:srgbClr val="7030A0"/>
                </a:solidFill>
              </a:rPr>
              <a:t>range from +16.4 to +8</a:t>
            </a:r>
            <a:endParaRPr lang="en-US" sz="2800" b="1" dirty="0" smtClean="0"/>
          </a:p>
          <a:p>
            <a:pPr algn="ctr"/>
            <a:endParaRPr lang="en-US" sz="2800" b="1" dirty="0"/>
          </a:p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Complex </a:t>
            </a:r>
            <a:r>
              <a:rPr lang="en-US" sz="2800" b="1" dirty="0">
                <a:solidFill>
                  <a:srgbClr val="0070C0"/>
                </a:solidFill>
              </a:rPr>
              <a:t>age Cretaceous dacite </a:t>
            </a:r>
            <a:r>
              <a:rPr lang="en-US" sz="2800" b="1" dirty="0" err="1">
                <a:solidFill>
                  <a:srgbClr val="0070C0"/>
                </a:solidFill>
              </a:rPr>
              <a:t>εHf</a:t>
            </a:r>
            <a:r>
              <a:rPr lang="en-US" sz="2800" b="1" dirty="0">
                <a:solidFill>
                  <a:srgbClr val="0070C0"/>
                </a:solidFill>
              </a:rPr>
              <a:t>(t) range from +</a:t>
            </a:r>
            <a:r>
              <a:rPr lang="en-US" sz="2800" b="1" dirty="0" smtClean="0">
                <a:solidFill>
                  <a:srgbClr val="0070C0"/>
                </a:solidFill>
              </a:rPr>
              <a:t>16.7 </a:t>
            </a:r>
            <a:r>
              <a:rPr lang="en-US" sz="2800" b="1" dirty="0">
                <a:solidFill>
                  <a:srgbClr val="0070C0"/>
                </a:solidFill>
              </a:rPr>
              <a:t>to </a:t>
            </a:r>
            <a:r>
              <a:rPr lang="en-US" sz="2800" b="1" dirty="0" smtClean="0">
                <a:solidFill>
                  <a:srgbClr val="0070C0"/>
                </a:solidFill>
              </a:rPr>
              <a:t>+0.9</a:t>
            </a:r>
            <a:r>
              <a:rPr lang="en-US" sz="2800" b="1" dirty="0" smtClean="0"/>
              <a:t>  </a:t>
            </a:r>
            <a:endParaRPr lang="en-US" sz="2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0" y="118317"/>
            <a:ext cx="8721534" cy="643732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2414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4273"/>
            <a:ext cx="12192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/>
              <a:t>INTERPRETATIONS</a:t>
            </a:r>
          </a:p>
          <a:p>
            <a:r>
              <a:rPr lang="en-US" sz="2800" b="1" dirty="0" smtClean="0"/>
              <a:t> 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The Hicks Butte complex is polygenetic, consisting of a Late Jurassic and Early Cretaceous arc rocks.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The geochemistry of the Late Jurassic portion of the Hicks Butte </a:t>
            </a:r>
            <a:r>
              <a:rPr lang="en-US" sz="2800" b="1" dirty="0"/>
              <a:t>complex </a:t>
            </a:r>
            <a:r>
              <a:rPr lang="en-US" sz="2800" b="1" dirty="0" smtClean="0"/>
              <a:t>suggests it formed in an island arc setting.  This is </a:t>
            </a:r>
            <a:r>
              <a:rPr lang="en-US" sz="2800" b="1" dirty="0"/>
              <a:t>support by the primarily juvenile </a:t>
            </a:r>
            <a:r>
              <a:rPr lang="el-GR" sz="2800" b="1" dirty="0"/>
              <a:t>ε</a:t>
            </a:r>
            <a:r>
              <a:rPr lang="en-US" sz="2800" b="1" dirty="0" err="1"/>
              <a:t>Hf</a:t>
            </a:r>
            <a:r>
              <a:rPr lang="en-US" sz="2800" b="1" dirty="0"/>
              <a:t>(t</a:t>
            </a:r>
            <a:r>
              <a:rPr lang="en-US" sz="2800" b="1" dirty="0" smtClean="0"/>
              <a:t>) zircon values. 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The geochemistry of the Early </a:t>
            </a:r>
            <a:r>
              <a:rPr lang="en-US" sz="2800" b="1" dirty="0"/>
              <a:t>Cretaceous portion of the Hicks Butte complex </a:t>
            </a:r>
            <a:r>
              <a:rPr lang="en-US" sz="2800" b="1" dirty="0" smtClean="0"/>
              <a:t>suggests it formed from melting of mafic lower crust. </a:t>
            </a:r>
            <a:r>
              <a:rPr lang="en-US" sz="2800" b="1" dirty="0"/>
              <a:t>This is support by the </a:t>
            </a:r>
            <a:r>
              <a:rPr lang="el-GR" sz="2800" b="1" dirty="0" smtClean="0"/>
              <a:t>ε</a:t>
            </a:r>
            <a:r>
              <a:rPr lang="en-US" sz="2800" b="1" dirty="0" err="1"/>
              <a:t>Hf</a:t>
            </a:r>
            <a:r>
              <a:rPr lang="en-US" sz="2800" b="1" dirty="0"/>
              <a:t>(t) zircon </a:t>
            </a:r>
            <a:r>
              <a:rPr lang="en-US" sz="2800" b="1" dirty="0" smtClean="0"/>
              <a:t>values which could have been generated from melting older </a:t>
            </a:r>
            <a:r>
              <a:rPr lang="en-US" sz="2800" b="1" dirty="0"/>
              <a:t>juvenile</a:t>
            </a:r>
            <a:r>
              <a:rPr lang="en-US" sz="2800" b="1" dirty="0" smtClean="0"/>
              <a:t> Jurassic as well as Paleozoic </a:t>
            </a:r>
            <a:r>
              <a:rPr lang="en-US" sz="2800" b="1" dirty="0"/>
              <a:t>(&amp; </a:t>
            </a:r>
            <a:r>
              <a:rPr lang="en-US" sz="2800" b="1" dirty="0" smtClean="0"/>
              <a:t>Neoproterozoic?) crust.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8529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4273"/>
            <a:ext cx="1219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/>
              <a:t>INTERPRETATIONS</a:t>
            </a:r>
          </a:p>
          <a:p>
            <a:r>
              <a:rPr lang="en-US" sz="2800" b="1" dirty="0" smtClean="0"/>
              <a:t> 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The root of the Jurassic island arc could have melted </a:t>
            </a:r>
            <a:r>
              <a:rPr lang="en-US" sz="2800" b="1" dirty="0" smtClean="0"/>
              <a:t>to produce the </a:t>
            </a:r>
            <a:r>
              <a:rPr lang="en-US" sz="2800" b="1" dirty="0"/>
              <a:t>Early Cretaceous </a:t>
            </a:r>
            <a:r>
              <a:rPr lang="en-US" sz="2800" b="1" dirty="0" err="1"/>
              <a:t>adakitic</a:t>
            </a:r>
            <a:r>
              <a:rPr lang="en-US" sz="2800" b="1" dirty="0"/>
              <a:t> rocks </a:t>
            </a:r>
            <a:r>
              <a:rPr lang="en-US" sz="2800" b="1" dirty="0" smtClean="0"/>
              <a:t>as </a:t>
            </a:r>
            <a:r>
              <a:rPr lang="en-US" sz="2800" b="1" dirty="0"/>
              <a:t>the result of arc </a:t>
            </a:r>
            <a:r>
              <a:rPr lang="en-US" sz="2800" b="1" dirty="0" err="1" smtClean="0"/>
              <a:t>underthrusting</a:t>
            </a:r>
            <a:r>
              <a:rPr lang="en-US" sz="2800" b="1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/>
              <a:t>Alternatively, </a:t>
            </a:r>
            <a:r>
              <a:rPr lang="en-US" sz="2800" b="1" dirty="0"/>
              <a:t>the Early Cretaceous </a:t>
            </a:r>
            <a:r>
              <a:rPr lang="en-US" sz="2800" b="1" dirty="0" err="1"/>
              <a:t>adakitic</a:t>
            </a:r>
            <a:r>
              <a:rPr lang="en-US" sz="2800" b="1" dirty="0"/>
              <a:t> rocks </a:t>
            </a:r>
            <a:r>
              <a:rPr lang="en-US" sz="2800" b="1" dirty="0" smtClean="0"/>
              <a:t>could be the result </a:t>
            </a:r>
            <a:r>
              <a:rPr lang="en-US" sz="2800" b="1" dirty="0"/>
              <a:t>hydration from </a:t>
            </a:r>
            <a:r>
              <a:rPr lang="en-US" sz="2800" b="1" dirty="0" smtClean="0"/>
              <a:t>adjacent Easton </a:t>
            </a:r>
            <a:r>
              <a:rPr lang="en-US" sz="2800" b="1" dirty="0"/>
              <a:t>Metamorphic suite due to subduction erosion. </a:t>
            </a:r>
            <a:r>
              <a:rPr lang="en-US" sz="2800" b="1" dirty="0" smtClean="0"/>
              <a:t>The ages of the Early Cretaceous rocks (~144 Ma and 137 Ma) overlap </a:t>
            </a:r>
            <a:r>
              <a:rPr lang="en-US" sz="2800" b="1" dirty="0"/>
              <a:t>the end of high grade </a:t>
            </a:r>
            <a:r>
              <a:rPr lang="en-US" sz="2800" b="1" dirty="0" smtClean="0"/>
              <a:t>metamorphism of the </a:t>
            </a:r>
            <a:r>
              <a:rPr lang="en-US" sz="2800" b="1" dirty="0"/>
              <a:t>Easton Metamorphic </a:t>
            </a:r>
            <a:r>
              <a:rPr lang="en-US" sz="2800" b="1" dirty="0" smtClean="0"/>
              <a:t>suite (see Cordova et al., 2018).</a:t>
            </a:r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4359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340" t="18037" r="28053" b="8936"/>
          <a:stretch/>
        </p:blipFill>
        <p:spPr>
          <a:xfrm>
            <a:off x="1716504" y="192505"/>
            <a:ext cx="8630653" cy="63725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8421" y="2149642"/>
            <a:ext cx="2141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Cordova et al. (2018)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61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-1"/>
            <a:ext cx="11889637" cy="61787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756" y="91438"/>
            <a:ext cx="11889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Zircons from complex age dacite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73333"/>
            <a:ext cx="4833257" cy="66946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2891" y="172026"/>
            <a:ext cx="653491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Regional geologic map of </a:t>
            </a:r>
            <a:r>
              <a:rPr lang="en-US" sz="3000" b="1" dirty="0" smtClean="0">
                <a:solidFill>
                  <a:srgbClr val="7030A0"/>
                </a:solidFill>
              </a:rPr>
              <a:t>northwestern Washington</a:t>
            </a:r>
            <a:r>
              <a:rPr lang="en-US" sz="3000" b="1" dirty="0" smtClean="0"/>
              <a:t>.  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Note the </a:t>
            </a:r>
            <a:r>
              <a:rPr lang="en-US" sz="3000" b="1" dirty="0" smtClean="0">
                <a:solidFill>
                  <a:srgbClr val="FF0000"/>
                </a:solidFill>
              </a:rPr>
              <a:t>Hicks Butte inlier</a:t>
            </a:r>
            <a:r>
              <a:rPr lang="en-US" sz="3000" b="1" dirty="0" smtClean="0"/>
              <a:t>, identified by the </a:t>
            </a:r>
            <a:r>
              <a:rPr lang="en-US" sz="3000" b="1" dirty="0" smtClean="0">
                <a:solidFill>
                  <a:srgbClr val="FF0000"/>
                </a:solidFill>
              </a:rPr>
              <a:t>red box </a:t>
            </a:r>
            <a:r>
              <a:rPr lang="en-US" sz="3000" b="1" dirty="0" smtClean="0"/>
              <a:t>on the map.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Also note the </a:t>
            </a:r>
            <a:r>
              <a:rPr lang="en-US" sz="3000" b="1" dirty="0" smtClean="0">
                <a:solidFill>
                  <a:schemeClr val="accent6">
                    <a:lumMod val="50000"/>
                  </a:schemeClr>
                </a:solidFill>
              </a:rPr>
              <a:t>Easton Metamorphic Suite (EA), </a:t>
            </a:r>
            <a:r>
              <a:rPr lang="en-US" sz="3000" b="1" dirty="0" smtClean="0"/>
              <a:t>which is located on both the eastern and western sides of the SCFRF.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Diagram modified from Brown and Dragovich (2003) and MacDonald et al. (2017)</a:t>
            </a:r>
            <a:endParaRPr lang="en-US" sz="3000" b="1" dirty="0"/>
          </a:p>
        </p:txBody>
      </p:sp>
      <p:sp>
        <p:nvSpPr>
          <p:cNvPr id="4" name="Rectangle 3"/>
          <p:cNvSpPr/>
          <p:nvPr/>
        </p:nvSpPr>
        <p:spPr>
          <a:xfrm>
            <a:off x="3669475" y="4655126"/>
            <a:ext cx="670749" cy="52251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92685" y="172026"/>
            <a:ext cx="539931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Geologic map of the Hicks Butte inlier.  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Note the variably deformed igneous rocks of the </a:t>
            </a:r>
            <a:r>
              <a:rPr lang="en-US" sz="3000" b="1" dirty="0" smtClean="0">
                <a:solidFill>
                  <a:srgbClr val="FF0000"/>
                </a:solidFill>
              </a:rPr>
              <a:t>Hicks Butte complex </a:t>
            </a:r>
            <a:r>
              <a:rPr lang="en-US" sz="3000" b="1" dirty="0" smtClean="0"/>
              <a:t>along the southern portion of the inlier. 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Note the fault contact between the complex and the Easton. </a:t>
            </a:r>
          </a:p>
          <a:p>
            <a:pPr algn="ctr"/>
            <a:endParaRPr lang="en-US" sz="3000" b="1" dirty="0"/>
          </a:p>
          <a:p>
            <a:pPr algn="ctr"/>
            <a:r>
              <a:rPr lang="en-US" sz="3000" b="1" dirty="0" smtClean="0"/>
              <a:t>Diagram modified from Miller et al. (1993) &amp; MacDonald et al. (2017). </a:t>
            </a: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6" y="172026"/>
            <a:ext cx="6537960" cy="628497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385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2" t="18918" r="30260" b="19275"/>
          <a:stretch/>
        </p:blipFill>
        <p:spPr>
          <a:xfrm>
            <a:off x="1010806" y="143689"/>
            <a:ext cx="4178822" cy="3191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9" t="24475" r="35533" b="23383"/>
          <a:stretch/>
        </p:blipFill>
        <p:spPr>
          <a:xfrm>
            <a:off x="1010806" y="3455809"/>
            <a:ext cx="4210533" cy="325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" r="14223" b="16641"/>
          <a:stretch/>
        </p:blipFill>
        <p:spPr>
          <a:xfrm>
            <a:off x="6041072" y="143562"/>
            <a:ext cx="4640311" cy="65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5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155" y="129322"/>
            <a:ext cx="5765233" cy="432392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0" y="4609787"/>
            <a:ext cx="121919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Symplectite and corona textures from Hicks Butte complex </a:t>
            </a:r>
            <a:r>
              <a:rPr lang="en-US" sz="2800" b="1" dirty="0" err="1" smtClean="0"/>
              <a:t>gabbros</a:t>
            </a:r>
            <a:endParaRPr lang="en-US" sz="2800" b="1" dirty="0" smtClean="0"/>
          </a:p>
          <a:p>
            <a:pPr algn="ctr"/>
            <a:r>
              <a:rPr lang="en-US" sz="2800" b="1" dirty="0" smtClean="0"/>
              <a:t>Olivine is mantled by pyroxene and lesser amphibole.</a:t>
            </a:r>
          </a:p>
          <a:p>
            <a:pPr algn="ctr"/>
            <a:r>
              <a:rPr lang="en-US" sz="2800" b="1" dirty="0" err="1"/>
              <a:t>Opx</a:t>
            </a:r>
            <a:r>
              <a:rPr lang="en-US" sz="2800" b="1" dirty="0"/>
              <a:t> + </a:t>
            </a:r>
            <a:r>
              <a:rPr lang="en-US" sz="2800" b="1" dirty="0" err="1"/>
              <a:t>Hbl</a:t>
            </a:r>
            <a:r>
              <a:rPr lang="en-US" sz="2800" b="1" dirty="0"/>
              <a:t> +/- Spinel (</a:t>
            </a:r>
            <a:r>
              <a:rPr lang="en-US" sz="2800" b="1" dirty="0" err="1"/>
              <a:t>hercynite</a:t>
            </a:r>
            <a:r>
              <a:rPr lang="en-US" sz="2800" b="1" dirty="0"/>
              <a:t>) + Mt on igneous </a:t>
            </a:r>
            <a:r>
              <a:rPr lang="en-US" sz="2800" b="1" dirty="0" err="1"/>
              <a:t>Ol</a:t>
            </a:r>
            <a:r>
              <a:rPr lang="en-US" sz="2800" b="1" dirty="0"/>
              <a:t> + </a:t>
            </a:r>
            <a:r>
              <a:rPr lang="en-US" sz="2800" b="1" dirty="0" smtClean="0"/>
              <a:t>Pl assemblage suggests rapid </a:t>
            </a:r>
            <a:r>
              <a:rPr lang="en-US" sz="2800" b="1" dirty="0"/>
              <a:t>cooling from 1100˚C to around 700-800˚C at pressures between 6-8 </a:t>
            </a:r>
            <a:r>
              <a:rPr lang="en-US" sz="2800" b="1" dirty="0" err="1"/>
              <a:t>kbars</a:t>
            </a:r>
            <a:r>
              <a:rPr lang="en-US" sz="2800" b="1" dirty="0"/>
              <a:t> (</a:t>
            </a:r>
            <a:r>
              <a:rPr lang="en-US" sz="2800" b="1" dirty="0" err="1"/>
              <a:t>Claeson</a:t>
            </a:r>
            <a:r>
              <a:rPr lang="en-US" sz="2800" b="1" dirty="0"/>
              <a:t>, 1998)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" y="129322"/>
            <a:ext cx="5759535" cy="431965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969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1" y="112954"/>
            <a:ext cx="5774935" cy="659660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75294" y="376518"/>
            <a:ext cx="56746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Sr</a:t>
            </a:r>
            <a:r>
              <a:rPr lang="en-US" sz="2800" b="1" dirty="0" smtClean="0"/>
              <a:t>/Y vs. Y diagram for Hicks Butte complex samples.  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Note the samples can be divided into two groups: </a:t>
            </a:r>
            <a:r>
              <a:rPr lang="en-US" sz="2800" b="1" dirty="0" smtClean="0">
                <a:solidFill>
                  <a:srgbClr val="FF0000"/>
                </a:solidFill>
              </a:rPr>
              <a:t>high </a:t>
            </a:r>
            <a:r>
              <a:rPr lang="en-US" sz="2800" b="1" dirty="0" err="1" smtClean="0">
                <a:solidFill>
                  <a:srgbClr val="FF0000"/>
                </a:solidFill>
              </a:rPr>
              <a:t>Sr</a:t>
            </a:r>
            <a:r>
              <a:rPr lang="en-US" sz="2800" b="1" dirty="0" smtClean="0">
                <a:solidFill>
                  <a:srgbClr val="FF0000"/>
                </a:solidFill>
              </a:rPr>
              <a:t>/Y </a:t>
            </a:r>
            <a:r>
              <a:rPr lang="en-US" sz="2800" b="1" dirty="0" smtClean="0"/>
              <a:t>and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low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</a:rPr>
              <a:t>Sr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/Y </a:t>
            </a:r>
            <a:r>
              <a:rPr lang="en-US" sz="2800" b="1" dirty="0" smtClean="0"/>
              <a:t>ratios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high </a:t>
            </a:r>
            <a:r>
              <a:rPr lang="en-US" sz="2800" b="1" dirty="0" err="1" smtClean="0">
                <a:solidFill>
                  <a:srgbClr val="FF0000"/>
                </a:solidFill>
              </a:rPr>
              <a:t>Sr</a:t>
            </a:r>
            <a:r>
              <a:rPr lang="en-US" sz="2800" b="1" dirty="0" smtClean="0">
                <a:solidFill>
                  <a:srgbClr val="FF0000"/>
                </a:solidFill>
              </a:rPr>
              <a:t>/Y </a:t>
            </a:r>
            <a:r>
              <a:rPr lang="en-US" sz="2800" b="1" dirty="0" smtClean="0"/>
              <a:t>are predominantly extrusive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Diagram modified from </a:t>
            </a:r>
            <a:r>
              <a:rPr lang="en-US" sz="2800" b="1" dirty="0" err="1" smtClean="0"/>
              <a:t>Defant</a:t>
            </a:r>
            <a:r>
              <a:rPr lang="en-US" sz="2800" b="1" dirty="0" smtClean="0"/>
              <a:t> &amp; Drummond, 1990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113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8" y="144838"/>
            <a:ext cx="5343125" cy="660924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49" y="144838"/>
            <a:ext cx="4952574" cy="660924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32392" y="4195167"/>
            <a:ext cx="1853584" cy="4004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(Le </a:t>
            </a:r>
            <a:r>
              <a:rPr lang="en-US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Maitre</a:t>
            </a:r>
            <a:r>
              <a:rPr lang="en-US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2002) </a:t>
            </a:r>
            <a:endParaRPr lang="en-US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11851" y="4105520"/>
            <a:ext cx="1943674" cy="421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(Frost et al., 2001) </a:t>
            </a:r>
            <a:endParaRPr lang="en-US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7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57" y="118949"/>
            <a:ext cx="5242473" cy="660248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62063" y="4105520"/>
            <a:ext cx="1943674" cy="421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(Frost et al., 2001) </a:t>
            </a:r>
            <a:endParaRPr lang="en-US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80" y="118949"/>
            <a:ext cx="5242473" cy="660248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294873" y="4061222"/>
            <a:ext cx="1943674" cy="421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en-US" kern="1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(Frost et al., 2001) </a:t>
            </a:r>
            <a:endParaRPr lang="en-US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" y="145844"/>
            <a:ext cx="5727270" cy="660248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221506" y="708212"/>
            <a:ext cx="56746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Chondrite normalized diagram for Hicks Butte complex samples.  </a:t>
            </a:r>
          </a:p>
          <a:p>
            <a:endParaRPr lang="en-US" sz="2800" b="1" dirty="0" smtClean="0"/>
          </a:p>
          <a:p>
            <a:r>
              <a:rPr lang="en-US" sz="2800" b="1" dirty="0" smtClean="0">
                <a:solidFill>
                  <a:srgbClr val="002060"/>
                </a:solidFill>
              </a:rPr>
              <a:t>Low </a:t>
            </a:r>
            <a:r>
              <a:rPr lang="en-US" sz="2800" b="1" dirty="0" err="1" smtClean="0">
                <a:solidFill>
                  <a:srgbClr val="002060"/>
                </a:solidFill>
              </a:rPr>
              <a:t>Sr</a:t>
            </a:r>
            <a:r>
              <a:rPr lang="en-US" sz="2800" b="1" dirty="0" smtClean="0">
                <a:solidFill>
                  <a:srgbClr val="002060"/>
                </a:solidFill>
              </a:rPr>
              <a:t>/Y ratios samples </a:t>
            </a:r>
            <a:r>
              <a:rPr lang="en-US" sz="2800" b="1" dirty="0" smtClean="0"/>
              <a:t>have depleted LREE.</a:t>
            </a:r>
            <a:endParaRPr lang="en-US" sz="2800" b="1" dirty="0"/>
          </a:p>
          <a:p>
            <a:endParaRPr lang="en-US" sz="280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High </a:t>
            </a:r>
            <a:r>
              <a:rPr lang="en-US" sz="2800" b="1" dirty="0" err="1" smtClean="0">
                <a:solidFill>
                  <a:srgbClr val="FF0000"/>
                </a:solidFill>
              </a:rPr>
              <a:t>Sr</a:t>
            </a:r>
            <a:r>
              <a:rPr lang="en-US" sz="2800" b="1" dirty="0" smtClean="0">
                <a:solidFill>
                  <a:srgbClr val="FF0000"/>
                </a:solidFill>
              </a:rPr>
              <a:t>/Y ratio samples </a:t>
            </a:r>
            <a:r>
              <a:rPr lang="en-US" sz="2800" b="1" dirty="0" smtClean="0"/>
              <a:t>have very depleted HREE with a strong positive </a:t>
            </a:r>
            <a:r>
              <a:rPr lang="en-US" sz="2800" b="1" dirty="0" err="1" smtClean="0"/>
              <a:t>Eu</a:t>
            </a:r>
            <a:r>
              <a:rPr lang="en-US" sz="2800" b="1" dirty="0" smtClean="0"/>
              <a:t> </a:t>
            </a:r>
            <a:r>
              <a:rPr lang="en-US" sz="2800" b="1" dirty="0"/>
              <a:t>anomaly.</a:t>
            </a:r>
            <a:endParaRPr lang="en-US" sz="2800" b="1" dirty="0" smtClean="0"/>
          </a:p>
          <a:p>
            <a:r>
              <a:rPr lang="en-US" sz="2800" b="1" dirty="0" smtClean="0"/>
              <a:t>  </a:t>
            </a:r>
          </a:p>
          <a:p>
            <a:r>
              <a:rPr lang="en-US" sz="2800" b="1" dirty="0" smtClean="0"/>
              <a:t>Chondrite normalized values from McDonough and Sun (1995)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1280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831</Words>
  <Application>Microsoft Office PowerPoint</Application>
  <PresentationFormat>Widescreen</PresentationFormat>
  <Paragraphs>78</Paragraphs>
  <Slides>18</Slides>
  <Notes>0</Notes>
  <HiddenSlides>2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Gulf Coast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MacDonald Jr, Dr James</dc:creator>
  <cp:lastModifiedBy>MacDonald Jr, Dr James</cp:lastModifiedBy>
  <cp:revision>62</cp:revision>
  <dcterms:created xsi:type="dcterms:W3CDTF">2019-09-03T19:01:48Z</dcterms:created>
  <dcterms:modified xsi:type="dcterms:W3CDTF">2019-09-19T19:47:01Z</dcterms:modified>
</cp:coreProperties>
</file>