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notesMasterIdLst>
    <p:notesMasterId r:id="rId28"/>
  </p:notesMasterIdLst>
  <p:handoutMasterIdLst>
    <p:handoutMasterId r:id="rId29"/>
  </p:handoutMasterIdLst>
  <p:sldIdLst>
    <p:sldId id="261" r:id="rId5"/>
    <p:sldId id="262" r:id="rId6"/>
    <p:sldId id="268" r:id="rId7"/>
    <p:sldId id="277" r:id="rId8"/>
    <p:sldId id="279" r:id="rId9"/>
    <p:sldId id="283" r:id="rId10"/>
    <p:sldId id="284" r:id="rId11"/>
    <p:sldId id="285" r:id="rId12"/>
    <p:sldId id="286" r:id="rId13"/>
    <p:sldId id="291" r:id="rId14"/>
    <p:sldId id="289" r:id="rId15"/>
    <p:sldId id="287" r:id="rId16"/>
    <p:sldId id="288" r:id="rId17"/>
    <p:sldId id="290" r:id="rId18"/>
    <p:sldId id="273" r:id="rId19"/>
    <p:sldId id="276" r:id="rId20"/>
    <p:sldId id="297" r:id="rId21"/>
    <p:sldId id="299" r:id="rId22"/>
    <p:sldId id="300" r:id="rId23"/>
    <p:sldId id="298" r:id="rId24"/>
    <p:sldId id="292" r:id="rId25"/>
    <p:sldId id="293" r:id="rId26"/>
    <p:sldId id="294" r:id="rId27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92" userDrawn="1">
          <p15:clr>
            <a:srgbClr val="A4A3A4"/>
          </p15:clr>
        </p15:guide>
        <p15:guide id="2" pos="72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750"/>
      </p:cViewPr>
      <p:guideLst>
        <p:guide orient="horz" pos="4092"/>
        <p:guide pos="729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7" d="100"/>
        <a:sy n="137" d="100"/>
      </p:scale>
      <p:origin x="0" y="-708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818DB-C447-AF4D-8D3F-21A9A85811BB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40C5-ACFD-9F49-B196-2D1C4F4C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254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13D68-3247-C545-88BD-F6CF061FBBF8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130DC-E028-4B48-AFA2-72B66323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258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aphic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3" hasCustomPrompt="1"/>
          </p:nvPr>
        </p:nvSpPr>
        <p:spPr bwMode="white">
          <a:xfrm>
            <a:off x="633984" y="4648201"/>
            <a:ext cx="6692704" cy="662599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200" dirty="0" smtClean="0">
                <a:solidFill>
                  <a:srgbClr val="7F7F7F"/>
                </a:solidFill>
              </a:rPr>
              <a:t>Presenter name (optional)</a:t>
            </a:r>
          </a:p>
          <a:p>
            <a:r>
              <a:rPr lang="en-US" sz="1200" dirty="0" smtClean="0">
                <a:solidFill>
                  <a:srgbClr val="7F7F7F"/>
                </a:solidFill>
              </a:rPr>
              <a:t>Title (optional)</a:t>
            </a:r>
          </a:p>
          <a:p>
            <a:r>
              <a:rPr lang="en-US" sz="1200" dirty="0" smtClean="0">
                <a:solidFill>
                  <a:srgbClr val="7F7F7F"/>
                </a:solidFill>
              </a:rPr>
              <a:t>Location (optional)</a:t>
            </a:r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2" hasCustomPrompt="1"/>
          </p:nvPr>
        </p:nvSpPr>
        <p:spPr bwMode="white">
          <a:xfrm>
            <a:off x="633984" y="409537"/>
            <a:ext cx="6692704" cy="314325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Extra copy line separated by two spaces, no comma (optional)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325080"/>
            <a:ext cx="12192000" cy="3081528"/>
          </a:xfrm>
          <a:prstGeom prst="rect">
            <a:avLst/>
          </a:pr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EM_pattern_PowerPoint_White.png"/>
          <p:cNvPicPr>
            <a:picLocks noChangeAspect="1"/>
          </p:cNvPicPr>
          <p:nvPr userDrawn="1"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5080"/>
            <a:ext cx="12192000" cy="3084576"/>
          </a:xfrm>
          <a:prstGeom prst="rect">
            <a:avLst/>
          </a:prstGeom>
        </p:spPr>
      </p:pic>
      <p:sp>
        <p:nvSpPr>
          <p:cNvPr id="12" name="Content Placeholder 4"/>
          <p:cNvSpPr>
            <a:spLocks noGrp="1"/>
          </p:cNvSpPr>
          <p:nvPr>
            <p:ph sz="quarter" idx="11" hasCustomPrompt="1"/>
          </p:nvPr>
        </p:nvSpPr>
        <p:spPr bwMode="white">
          <a:xfrm>
            <a:off x="633984" y="1576846"/>
            <a:ext cx="6705600" cy="314325"/>
          </a:xfrm>
        </p:spPr>
        <p:txBody>
          <a:bodyPr/>
          <a:lstStyle>
            <a:lvl1pPr marL="0" indent="0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US" dirty="0" smtClean="0"/>
              <a:t>Month Date, Year or sub-headline</a:t>
            </a:r>
            <a:endParaRPr lang="en-US" dirty="0"/>
          </a:p>
        </p:txBody>
      </p:sp>
      <p:pic>
        <p:nvPicPr>
          <p:cNvPr id="15" name="Picture 14" descr="exmo_red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9667374" y="517080"/>
            <a:ext cx="1385683" cy="28244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 bwMode="white">
          <a:xfrm>
            <a:off x="633984" y="1900826"/>
            <a:ext cx="10942067" cy="2286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4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12776" y="1719072"/>
            <a:ext cx="10973453" cy="21904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0" b="0" i="0" baseline="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3895344"/>
            <a:ext cx="10965489" cy="18288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en-US" sz="40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US" smtClean="0"/>
              <a:t>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0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ctoid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798733" y="1773936"/>
            <a:ext cx="4871579" cy="1828800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>
              <a:lnSpc>
                <a:spcPct val="90000"/>
              </a:lnSpc>
              <a:buNone/>
              <a:defRPr lang="en-US" sz="13200" b="0" i="0" baseline="0" dirty="0" smtClean="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 smtClean="0"/>
              <a:t>Data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9600" y="1773936"/>
            <a:ext cx="4871579" cy="1828800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0000"/>
              </a:lnSpc>
              <a:buNone/>
              <a:defRPr lang="en-US" sz="13200" dirty="0" smtClean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Data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3576638"/>
            <a:ext cx="4871579" cy="18288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en-US" sz="32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798733" y="3576638"/>
            <a:ext cx="4871579" cy="18288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en-US" sz="32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smtClean="0"/>
              <a:t>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1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ex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7484" y="1143000"/>
            <a:ext cx="10972800" cy="45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0000"/>
              </a:lnSpc>
              <a:defRPr lang="en-US" sz="7200" b="0" baseline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689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ext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609600" y="1147064"/>
            <a:ext cx="10972800" cy="4563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0000"/>
              </a:lnSpc>
              <a:defRPr lang="en-US" sz="7200" b="0" baseline="0" dirty="0">
                <a:solidFill>
                  <a:schemeClr val="accent2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1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lue">
    <p:bg>
      <p:bgPr>
        <a:gradFill rotWithShape="1">
          <a:gsLst>
            <a:gs pos="0">
              <a:schemeClr val="accent1"/>
            </a:gs>
            <a:gs pos="100000">
              <a:schemeClr val="accent2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09600" y="1147064"/>
            <a:ext cx="10972800" cy="4563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0000"/>
              </a:lnSpc>
              <a:defRPr lang="en-US" sz="7200" b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41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ing Blue">
    <p:bg>
      <p:bg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0" y="1143000"/>
            <a:ext cx="10972800" cy="4572000"/>
          </a:xfrm>
        </p:spPr>
        <p:txBody>
          <a:bodyPr anchor="ctr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1588" indent="0">
              <a:buNone/>
              <a:defRPr sz="4400">
                <a:solidFill>
                  <a:schemeClr val="bg1"/>
                </a:solidFill>
              </a:defRPr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04676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0" y="1143000"/>
            <a:ext cx="10972800" cy="4572000"/>
          </a:xfrm>
        </p:spPr>
        <p:txBody>
          <a:bodyPr anchor="ctr"/>
          <a:lstStyle>
            <a:lvl1pPr marL="0" indent="0">
              <a:buNone/>
              <a:defRPr sz="4400">
                <a:solidFill>
                  <a:srgbClr val="000000"/>
                </a:solidFill>
              </a:defRPr>
            </a:lvl1pPr>
            <a:lvl2pPr marL="1588" indent="0">
              <a:buNone/>
              <a:defRPr sz="4400">
                <a:solidFill>
                  <a:srgbClr val="000000"/>
                </a:solidFill>
              </a:defRPr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 smtClean="0"/>
              <a:t>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2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5367" y="851648"/>
            <a:ext cx="10967199" cy="527134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3689"/>
            <a:ext cx="10972800" cy="5579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0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Blue">
    <p:bg>
      <p:bg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5367" y="833718"/>
            <a:ext cx="10967199" cy="528927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3688"/>
            <a:ext cx="10972800" cy="5400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07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93462"/>
            <a:ext cx="10972800" cy="762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9" y="1309693"/>
            <a:ext cx="10972800" cy="4525963"/>
          </a:xfr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</a:defRPr>
            </a:lvl1pPr>
            <a:lvl2pPr marL="227012" indent="0">
              <a:buFontTx/>
              <a:buNone/>
              <a:defRPr sz="1800">
                <a:solidFill>
                  <a:schemeClr val="bg1"/>
                </a:solidFill>
              </a:defRPr>
            </a:lvl2pPr>
            <a:lvl3pPr marL="454025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688975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915987" indent="0"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1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596899" y="1798320"/>
            <a:ext cx="10973308" cy="4321493"/>
          </a:xfrm>
        </p:spPr>
        <p:txBody>
          <a:bodyPr rtlCol="0" anchor="ctr" anchorCtr="1">
            <a:no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596901" y="1363404"/>
            <a:ext cx="10971953" cy="424757"/>
          </a:xfrm>
        </p:spPr>
        <p:txBody>
          <a:bodyPr/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Chart title goes here (optional)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/>
              <a:t>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73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896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034" y="2998789"/>
            <a:ext cx="7509933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73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toid Blue">
    <p:bg>
      <p:bg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12776" y="1719072"/>
            <a:ext cx="10973453" cy="21904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3895344"/>
            <a:ext cx="10965489" cy="18288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en-US" sz="4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656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93688"/>
            <a:ext cx="1097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12863"/>
            <a:ext cx="10972800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977285" y="6462315"/>
            <a:ext cx="605116" cy="227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lang="en-US" sz="800" smtClean="0">
                <a:latin typeface="+mn-lt"/>
                <a:ea typeface="Arial"/>
                <a:cs typeface="Arial" charset="0"/>
              </a:defRPr>
            </a:lvl1pPr>
          </a:lstStyle>
          <a:p>
            <a:pPr algn="r"/>
            <a:fld id="{6A1832FB-D067-F14F-8F63-A059BBF7F3F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92871" y="6461595"/>
            <a:ext cx="3860800" cy="22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lang="en-US" sz="800">
                <a:latin typeface="+mn-lt"/>
                <a:ea typeface="Arial"/>
                <a:cs typeface="Arial" charset="0"/>
              </a:defRPr>
            </a:lvl1pPr>
          </a:lstStyle>
          <a:p>
            <a:pPr algn="r"/>
            <a:r>
              <a:rPr lang="en-US" smtClean="0"/>
              <a:t>Proprietary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06" r:id="rId2"/>
    <p:sldLayoutId id="2147483935" r:id="rId3"/>
    <p:sldLayoutId id="2147483945" r:id="rId4"/>
    <p:sldLayoutId id="2147483908" r:id="rId5"/>
    <p:sldLayoutId id="2147483910" r:id="rId6"/>
    <p:sldLayoutId id="2147483913" r:id="rId7"/>
    <p:sldLayoutId id="2147483922" r:id="rId8"/>
    <p:sldLayoutId id="2147483947" r:id="rId9"/>
    <p:sldLayoutId id="2147483946" r:id="rId10"/>
    <p:sldLayoutId id="2147483960" r:id="rId11"/>
    <p:sldLayoutId id="2147483936" r:id="rId12"/>
    <p:sldLayoutId id="2147483953" r:id="rId13"/>
    <p:sldLayoutId id="2147483931" r:id="rId14"/>
    <p:sldLayoutId id="2147483959" r:id="rId15"/>
    <p:sldLayoutId id="2147483934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Arial"/>
          <a:ea typeface="Arial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ヒラギノ角ゴ Pro W3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ヒラギノ角ゴ Pro W3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ヒラギノ角ゴ Pro W3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ヒラギノ角ゴ Pro W3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227013" indent="-227013" algn="l" defTabSz="457200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000" kern="1200">
          <a:solidFill>
            <a:srgbClr val="000000"/>
          </a:solidFill>
          <a:latin typeface="+mn-lt"/>
          <a:ea typeface="Arial"/>
          <a:cs typeface="Arial"/>
        </a:defRPr>
      </a:lvl1pPr>
      <a:lvl2pPr marL="454025" indent="-227013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1800" kern="1200">
          <a:solidFill>
            <a:srgbClr val="000000"/>
          </a:solidFill>
          <a:latin typeface="+mn-lt"/>
          <a:ea typeface="Arial"/>
          <a:cs typeface="+mn-cs"/>
        </a:defRPr>
      </a:lvl2pPr>
      <a:lvl3pPr marL="688975" indent="-234950" algn="l" defTabSz="457200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1800" kern="1200">
          <a:solidFill>
            <a:srgbClr val="000000"/>
          </a:solidFill>
          <a:latin typeface="+mn-lt"/>
          <a:ea typeface="Arial"/>
          <a:cs typeface="+mn-cs"/>
        </a:defRPr>
      </a:lvl3pPr>
      <a:lvl4pPr marL="915988" indent="-227013" algn="l" defTabSz="569913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1800" kern="1200">
          <a:solidFill>
            <a:srgbClr val="000000"/>
          </a:solidFill>
          <a:latin typeface="+mn-lt"/>
          <a:ea typeface="Arial"/>
          <a:cs typeface="+mn-cs"/>
        </a:defRPr>
      </a:lvl4pPr>
      <a:lvl5pPr marL="1143000" indent="-227013" algn="l" defTabSz="457200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1800" kern="1200">
          <a:solidFill>
            <a:srgbClr val="000000"/>
          </a:solidFill>
          <a:latin typeface="+mn-lt"/>
          <a:ea typeface="Arial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7.png"/><Relationship Id="rId7" Type="http://schemas.openxmlformats.org/officeDocument/2006/relationships/image" Target="../media/image3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62.emf"/><Relationship Id="rId5" Type="http://schemas.openxmlformats.org/officeDocument/2006/relationships/image" Target="../media/image59.png"/><Relationship Id="rId10" Type="http://schemas.openxmlformats.org/officeDocument/2006/relationships/image" Target="../media/image34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11" Type="http://schemas.openxmlformats.org/officeDocument/2006/relationships/image" Target="../media/image72.emf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OR panoram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" y="4416816"/>
            <a:ext cx="12170664" cy="251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33984" y="4416816"/>
            <a:ext cx="8206550" cy="698351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Alexandros </a:t>
            </a:r>
            <a:r>
              <a:rPr lang="en-US" sz="1400" dirty="0" err="1">
                <a:solidFill>
                  <a:schemeClr val="tx1"/>
                </a:solidFill>
              </a:rPr>
              <a:t>Konstantinou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GSA Cordilleran Section conference </a:t>
            </a:r>
            <a:r>
              <a:rPr lang="en-US" sz="1400" dirty="0">
                <a:solidFill>
                  <a:schemeClr val="tx1"/>
                </a:solidFill>
              </a:rPr>
              <a:t>2019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T1. Cordilleran Tectonics from the Basin and Range to Alaska and the Arctic I: A Celebration of Elizabeth Miller’s Career 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fld id="{51009742-5F40-4214-80FD-291C1B8CC686}" type="datetime2">
              <a:rPr lang="en-US" smtClean="0"/>
              <a:t>Friday, May 10, 2019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/>
              <a:t>Syn</a:t>
            </a:r>
            <a:r>
              <a:rPr lang="en-US" sz="3200" dirty="0"/>
              <a:t>-extensional topography, basin evolution and magmatism: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/>
              <a:t>Three </a:t>
            </a:r>
            <a:r>
              <a:rPr lang="en-US" sz="2400" dirty="0"/>
              <a:t>overlooked aspects of metamorphic core complexes.</a:t>
            </a:r>
          </a:p>
        </p:txBody>
      </p:sp>
      <p:pic>
        <p:nvPicPr>
          <p:cNvPr id="10" name="Picture 12" descr="210px-Stanford_University_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72" y="171279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5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09600" y="851648"/>
            <a:ext cx="6765758" cy="3109041"/>
          </a:xfrm>
        </p:spPr>
        <p:txBody>
          <a:bodyPr/>
          <a:lstStyle/>
          <a:p>
            <a:r>
              <a:rPr lang="en-US" dirty="0" smtClean="0"/>
              <a:t>Focus on the NE Basin and Range, around the ARG MCC</a:t>
            </a:r>
          </a:p>
          <a:p>
            <a:r>
              <a:rPr lang="en-US" dirty="0" smtClean="0"/>
              <a:t>Three extensional and three magmatic episodes</a:t>
            </a:r>
          </a:p>
          <a:p>
            <a:pPr lvl="1"/>
            <a:r>
              <a:rPr lang="en-US" dirty="0" smtClean="0"/>
              <a:t>Paleogene, Miocene and Post Miocene</a:t>
            </a:r>
          </a:p>
          <a:p>
            <a:pPr lvl="1"/>
            <a:r>
              <a:rPr lang="en-US" dirty="0" smtClean="0"/>
              <a:t>Cumulative ~43 to 50 km of extension over a region of 100 km wide</a:t>
            </a:r>
          </a:p>
          <a:p>
            <a:pPr lvl="1"/>
            <a:r>
              <a:rPr lang="en-US" dirty="0" smtClean="0"/>
              <a:t>Most extension (~27km) is Miocene</a:t>
            </a:r>
          </a:p>
          <a:p>
            <a:pPr lvl="1"/>
            <a:r>
              <a:rPr lang="en-US" dirty="0" smtClean="0"/>
              <a:t>Most voluminous magmatic events are Paleogene and Miocene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Magmatism and extensional crustal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40" y="769857"/>
            <a:ext cx="3749903" cy="6028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491" y="3040479"/>
            <a:ext cx="2659322" cy="32807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32882">
            <a:off x="6423249" y="4928826"/>
            <a:ext cx="194362" cy="24929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081004" y="388002"/>
            <a:ext cx="150139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Highly simplified map of the ARG region</a:t>
            </a:r>
            <a:endParaRPr lang="en-US" sz="120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609600" y="3501191"/>
            <a:ext cx="3862765" cy="292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Arial"/>
                <a:cs typeface="Arial"/>
              </a:defRPr>
            </a:lvl1pPr>
            <a:lvl2pPr marL="454025" indent="-227013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2pPr>
            <a:lvl3pPr marL="688975" indent="-2349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3pPr>
            <a:lvl4pPr marL="915988" indent="-227013" algn="l" defTabSz="569913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4pPr>
            <a:lvl5pPr marL="1143000" indent="-227013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Key questions:</a:t>
            </a:r>
          </a:p>
          <a:p>
            <a:pPr lvl="1"/>
            <a:r>
              <a:rPr lang="en-US" dirty="0"/>
              <a:t>How much of the magma is mantle derived?</a:t>
            </a:r>
          </a:p>
          <a:p>
            <a:pPr lvl="1"/>
            <a:r>
              <a:rPr lang="en-US" dirty="0"/>
              <a:t>How does magmatism affect crustal thickness estimates?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Mantle Vs Crustal component at ARG’s magma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"/>
          <a:stretch/>
        </p:blipFill>
        <p:spPr>
          <a:xfrm>
            <a:off x="3633537" y="773926"/>
            <a:ext cx="3742345" cy="2771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18" y="695729"/>
            <a:ext cx="4739519" cy="298240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02" y="3505280"/>
            <a:ext cx="6043557" cy="329210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09600" y="942763"/>
            <a:ext cx="3180347" cy="277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Arial"/>
                <a:cs typeface="Arial"/>
              </a:defRPr>
            </a:lvl1pPr>
            <a:lvl2pPr marL="454025" indent="-227013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2pPr>
            <a:lvl3pPr marL="688975" indent="-2349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3pPr>
            <a:lvl4pPr marL="915988" indent="-227013" algn="l" defTabSz="569913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4pPr>
            <a:lvl5pPr marL="1143000" indent="-227013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Sr</a:t>
            </a:r>
            <a:r>
              <a:rPr lang="en-US" dirty="0"/>
              <a:t>, </a:t>
            </a:r>
            <a:r>
              <a:rPr lang="en-US" dirty="0" err="1"/>
              <a:t>Nd</a:t>
            </a:r>
            <a:r>
              <a:rPr lang="en-US" dirty="0"/>
              <a:t>, </a:t>
            </a:r>
            <a:r>
              <a:rPr lang="en-US" dirty="0" err="1"/>
              <a:t>Hf</a:t>
            </a:r>
            <a:r>
              <a:rPr lang="en-US" dirty="0"/>
              <a:t> and O isotopic modeling from Paleogene and Miocene magmas</a:t>
            </a:r>
          </a:p>
          <a:p>
            <a:pPr lvl="1"/>
            <a:r>
              <a:rPr lang="en-US" dirty="0"/>
              <a:t>Paleogene mantle component: 65-30%</a:t>
            </a:r>
          </a:p>
          <a:p>
            <a:pPr lvl="1"/>
            <a:r>
              <a:rPr lang="en-US" dirty="0"/>
              <a:t>Miocene mantle component: 85-60%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93775" y="524330"/>
            <a:ext cx="2260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Paleogene magmatism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470202" y="3739395"/>
            <a:ext cx="2133934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Miocene magmatism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898610" y="3620342"/>
            <a:ext cx="216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Konstantinou</a:t>
            </a:r>
            <a:r>
              <a:rPr lang="en-US" sz="900" dirty="0"/>
              <a:t> et al., 2013 (Tectonics)</a:t>
            </a:r>
          </a:p>
          <a:p>
            <a:r>
              <a:rPr lang="en-US" sz="900" dirty="0" err="1"/>
              <a:t>Konstantinou</a:t>
            </a:r>
            <a:r>
              <a:rPr lang="en-US" sz="900" dirty="0"/>
              <a:t> et al., 2013 (Geosphere)</a:t>
            </a:r>
            <a:endParaRPr lang="en-US" sz="9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9530471" y="3414165"/>
            <a:ext cx="128427" cy="241442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156032" y="3940900"/>
            <a:ext cx="477181" cy="306247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4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0CECE"/>
              </a:clrFrom>
              <a:clrTo>
                <a:srgbClr val="D0CECE">
                  <a:alpha val="0"/>
                </a:srgbClr>
              </a:clrTo>
            </a:clrChange>
          </a:blip>
          <a:srcRect l="11402"/>
          <a:stretch/>
        </p:blipFill>
        <p:spPr>
          <a:xfrm>
            <a:off x="7623044" y="746761"/>
            <a:ext cx="3419813" cy="2011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3B3838"/>
              </a:clrFrom>
              <a:clrTo>
                <a:srgbClr val="3B3838">
                  <a:alpha val="0"/>
                </a:srgbClr>
              </a:clrTo>
            </a:clrChange>
          </a:blip>
          <a:srcRect l="11402"/>
          <a:stretch/>
        </p:blipFill>
        <p:spPr>
          <a:xfrm>
            <a:off x="7623044" y="4770121"/>
            <a:ext cx="3419813" cy="2011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AFABAB"/>
              </a:clrFrom>
              <a:clrTo>
                <a:srgbClr val="AFABAB">
                  <a:alpha val="0"/>
                </a:srgbClr>
              </a:clrTo>
            </a:clrChange>
          </a:blip>
          <a:srcRect l="12143"/>
          <a:stretch/>
        </p:blipFill>
        <p:spPr>
          <a:xfrm>
            <a:off x="7651619" y="2758441"/>
            <a:ext cx="3391238" cy="201168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09600" y="851648"/>
            <a:ext cx="6425841" cy="5461822"/>
          </a:xfrm>
        </p:spPr>
        <p:txBody>
          <a:bodyPr/>
          <a:lstStyle/>
          <a:p>
            <a:r>
              <a:rPr lang="en-US" dirty="0" smtClean="0"/>
              <a:t>A stochastic approach to estimating crustal thickness through time:</a:t>
            </a:r>
          </a:p>
          <a:p>
            <a:pPr lvl="1"/>
            <a:r>
              <a:rPr lang="en-US" dirty="0" smtClean="0"/>
              <a:t>Assumes lower plate and upper plate decoupling for ~100 km wide area</a:t>
            </a:r>
          </a:p>
          <a:p>
            <a:pPr lvl="1"/>
            <a:r>
              <a:rPr lang="en-US" dirty="0" smtClean="0"/>
              <a:t>Reconstruct extensional history through time and assume regional mass balancing</a:t>
            </a:r>
          </a:p>
          <a:p>
            <a:pPr lvl="1"/>
            <a:r>
              <a:rPr lang="en-US" dirty="0" smtClean="0"/>
              <a:t>Account for estimates of magmatic component of crust</a:t>
            </a:r>
          </a:p>
          <a:p>
            <a:pPr lvl="1"/>
            <a:r>
              <a:rPr lang="en-US" dirty="0" smtClean="0"/>
              <a:t>Account for estimates of mantle-derived material added to the crust</a:t>
            </a:r>
          </a:p>
          <a:p>
            <a:pPr lvl="1"/>
            <a:r>
              <a:rPr lang="en-US" dirty="0" smtClean="0"/>
              <a:t>Tests two scenarios:</a:t>
            </a:r>
          </a:p>
          <a:p>
            <a:pPr lvl="2"/>
            <a:r>
              <a:rPr lang="en-US" dirty="0" smtClean="0"/>
              <a:t>First no magmatic addition to the crust (closed system)</a:t>
            </a:r>
          </a:p>
          <a:p>
            <a:pPr lvl="2"/>
            <a:r>
              <a:rPr lang="en-US" dirty="0" smtClean="0"/>
              <a:t>Second scenario assumes new mantle-derived material added to the crust (open system</a:t>
            </a:r>
            <a:r>
              <a:rPr lang="en-US" dirty="0" smtClean="0"/>
              <a:t>)</a:t>
            </a:r>
          </a:p>
          <a:p>
            <a:pPr marL="454025" lvl="2" indent="0">
              <a:buNone/>
            </a:pPr>
            <a:endParaRPr lang="en-US" dirty="0" smtClean="0"/>
          </a:p>
          <a:p>
            <a:r>
              <a:rPr lang="en-US" b="1" dirty="0" smtClean="0"/>
              <a:t>Key point</a:t>
            </a:r>
            <a:r>
              <a:rPr lang="en-US" dirty="0" smtClean="0"/>
              <a:t>: Crustal thickness is ~17 to 30% lower when mantle-derived material is taken to account!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magmatism on crustal thickness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12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594571" y="746761"/>
            <a:ext cx="3448286" cy="6035040"/>
            <a:chOff x="5071945" y="746761"/>
            <a:chExt cx="3448286" cy="60350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665"/>
            <a:stretch/>
          </p:blipFill>
          <p:spPr>
            <a:xfrm>
              <a:off x="5071945" y="746761"/>
              <a:ext cx="3448285" cy="20116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143"/>
            <a:stretch/>
          </p:blipFill>
          <p:spPr>
            <a:xfrm>
              <a:off x="5128993" y="2758441"/>
              <a:ext cx="3391238" cy="20116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156"/>
            <a:stretch/>
          </p:blipFill>
          <p:spPr>
            <a:xfrm>
              <a:off x="5090892" y="4770121"/>
              <a:ext cx="3429337" cy="201168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9665768" y="610497"/>
            <a:ext cx="1887446" cy="1824479"/>
            <a:chOff x="7171362" y="610496"/>
            <a:chExt cx="1887446" cy="1824479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7618288" y="1042827"/>
              <a:ext cx="0" cy="1381874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7171362" y="1042827"/>
              <a:ext cx="842482" cy="1392148"/>
            </a:xfrm>
            <a:prstGeom prst="rect">
              <a:avLst/>
            </a:prstGeom>
            <a:solidFill>
              <a:schemeClr val="accent1">
                <a:lumMod val="75000"/>
                <a:alpha val="2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13844" y="610496"/>
              <a:ext cx="10449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Long, 2018 (avg. Central B&amp;R)</a:t>
              </a:r>
              <a:endParaRPr lang="en-US" sz="1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7618288" y="904126"/>
              <a:ext cx="493159" cy="138701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0043310" y="1042827"/>
            <a:ext cx="1578160" cy="1392148"/>
            <a:chOff x="7520684" y="1042827"/>
            <a:chExt cx="1578160" cy="1392148"/>
          </a:xfrm>
        </p:grpSpPr>
        <p:grpSp>
          <p:nvGrpSpPr>
            <p:cNvPr id="17" name="Group 16"/>
            <p:cNvGrpSpPr/>
            <p:nvPr/>
          </p:nvGrpSpPr>
          <p:grpSpPr>
            <a:xfrm>
              <a:off x="7520684" y="1042827"/>
              <a:ext cx="365824" cy="1392148"/>
              <a:chOff x="7520684" y="1042827"/>
              <a:chExt cx="365824" cy="1392148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7709043" y="1042827"/>
                <a:ext cx="0" cy="1381874"/>
              </a:xfrm>
              <a:prstGeom prst="line">
                <a:avLst/>
              </a:prstGeom>
              <a:ln w="38100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7520684" y="1042827"/>
                <a:ext cx="365824" cy="1392148"/>
              </a:xfrm>
              <a:prstGeom prst="rect">
                <a:avLst/>
              </a:prstGeom>
              <a:solidFill>
                <a:schemeClr val="tx2">
                  <a:lumMod val="75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8459881" y="1251046"/>
              <a:ext cx="6389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>
                      <a:lumMod val="75000"/>
                    </a:schemeClr>
                  </a:solidFill>
                </a:rPr>
                <a:t>Bahadori</a:t>
              </a: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</a:rPr>
                <a:t> et al., 2018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7731915" y="1334072"/>
              <a:ext cx="727966" cy="193973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7823739" y="1042827"/>
            <a:ext cx="1741686" cy="1392148"/>
            <a:chOff x="5463540" y="1042827"/>
            <a:chExt cx="1741686" cy="1392148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7205226" y="1042827"/>
              <a:ext cx="0" cy="139214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463540" y="1120054"/>
              <a:ext cx="112476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Inc. </a:t>
              </a:r>
              <a:r>
                <a:rPr lang="en-US" sz="1200" dirty="0"/>
                <a:t>magmatism: Mode: 48.5 </a:t>
              </a:r>
              <a:r>
                <a:rPr lang="en-US" sz="1200" dirty="0" smtClean="0"/>
                <a:t>km</a:t>
              </a:r>
            </a:p>
            <a:p>
              <a:pPr algn="ctr"/>
              <a:r>
                <a:rPr lang="en-US" sz="1200" dirty="0" smtClean="0"/>
                <a:t>Mean: 46.1 km</a:t>
              </a:r>
              <a:endParaRPr lang="en-US" sz="1200" dirty="0"/>
            </a:p>
          </p:txBody>
        </p:sp>
        <p:cxnSp>
          <p:nvCxnSpPr>
            <p:cNvPr id="36" name="Straight Arrow Connector 35"/>
            <p:cNvCxnSpPr>
              <a:stCxn id="34" idx="3"/>
            </p:cNvCxnSpPr>
            <p:nvPr/>
          </p:nvCxnSpPr>
          <p:spPr>
            <a:xfrm flipV="1">
              <a:off x="6588304" y="1175116"/>
              <a:ext cx="616659" cy="2219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729554" y="3055351"/>
            <a:ext cx="1394036" cy="1392148"/>
            <a:chOff x="5811190" y="1042827"/>
            <a:chExt cx="1394036" cy="139214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7205226" y="1042827"/>
              <a:ext cx="0" cy="139214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811190" y="1096729"/>
              <a:ext cx="112057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Inc. </a:t>
              </a:r>
              <a:r>
                <a:rPr lang="en-US" sz="1200" dirty="0"/>
                <a:t>magmatism: Mode</a:t>
              </a:r>
              <a:r>
                <a:rPr lang="en-US" sz="1200" dirty="0"/>
                <a:t>: 42.5 </a:t>
              </a:r>
              <a:r>
                <a:rPr lang="en-US" sz="1200" dirty="0" smtClean="0"/>
                <a:t>km</a:t>
              </a:r>
            </a:p>
            <a:p>
              <a:pPr algn="ctr"/>
              <a:r>
                <a:rPr lang="en-US" sz="1200" dirty="0" smtClean="0"/>
                <a:t>Mean: 40.5 km</a:t>
              </a:r>
              <a:endParaRPr lang="en-US" sz="1200" dirty="0"/>
            </a:p>
          </p:txBody>
        </p:sp>
        <p:cxnSp>
          <p:nvCxnSpPr>
            <p:cNvPr id="41" name="Straight Arrow Connector 40"/>
            <p:cNvCxnSpPr>
              <a:stCxn id="40" idx="3"/>
            </p:cNvCxnSpPr>
            <p:nvPr/>
          </p:nvCxnSpPr>
          <p:spPr>
            <a:xfrm flipV="1">
              <a:off x="6931760" y="1065403"/>
              <a:ext cx="273466" cy="3083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632413" y="5883758"/>
            <a:ext cx="1883083" cy="578557"/>
            <a:chOff x="3206044" y="6203244"/>
            <a:chExt cx="1883083" cy="578557"/>
          </a:xfrm>
        </p:grpSpPr>
        <p:sp>
          <p:nvSpPr>
            <p:cNvPr id="43" name="Rectangle 42"/>
            <p:cNvSpPr/>
            <p:nvPr/>
          </p:nvSpPr>
          <p:spPr>
            <a:xfrm>
              <a:off x="3206044" y="6203244"/>
              <a:ext cx="62089" cy="25907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206044" y="6522730"/>
              <a:ext cx="62089" cy="25907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02000" y="6220173"/>
              <a:ext cx="1787127" cy="55399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000" dirty="0"/>
                <a:t>Scenario 1: no magmatism</a:t>
              </a:r>
            </a:p>
            <a:p>
              <a:endParaRPr lang="en-US" sz="1000" dirty="0"/>
            </a:p>
            <a:p>
              <a:r>
                <a:rPr lang="en-US" sz="1000" dirty="0"/>
                <a:t>Scenario 2: with magmatism</a:t>
              </a:r>
              <a:endParaRPr lang="en-US" sz="10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452572" y="3055330"/>
            <a:ext cx="1578160" cy="1392148"/>
            <a:chOff x="7520684" y="1042827"/>
            <a:chExt cx="1578160" cy="1392148"/>
          </a:xfrm>
        </p:grpSpPr>
        <p:grpSp>
          <p:nvGrpSpPr>
            <p:cNvPr id="47" name="Group 46"/>
            <p:cNvGrpSpPr/>
            <p:nvPr/>
          </p:nvGrpSpPr>
          <p:grpSpPr>
            <a:xfrm>
              <a:off x="7520684" y="1042827"/>
              <a:ext cx="365824" cy="1392148"/>
              <a:chOff x="7520684" y="1042827"/>
              <a:chExt cx="365824" cy="1392148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flipH="1" flipV="1">
                <a:off x="7709043" y="1042827"/>
                <a:ext cx="0" cy="1381874"/>
              </a:xfrm>
              <a:prstGeom prst="line">
                <a:avLst/>
              </a:prstGeom>
              <a:ln w="38100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>
                <a:off x="7520684" y="1042827"/>
                <a:ext cx="365824" cy="1392148"/>
              </a:xfrm>
              <a:prstGeom prst="rect">
                <a:avLst/>
              </a:prstGeom>
              <a:solidFill>
                <a:schemeClr val="tx2">
                  <a:lumMod val="75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8459881" y="1251046"/>
              <a:ext cx="6389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>
                      <a:lumMod val="75000"/>
                    </a:schemeClr>
                  </a:solidFill>
                </a:rPr>
                <a:t>Bahadori</a:t>
              </a: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</a:rPr>
                <a:t> et al., 2018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>
              <a:off x="7731915" y="1334072"/>
              <a:ext cx="727966" cy="193973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788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2442"/>
          <a:stretch/>
        </p:blipFill>
        <p:spPr>
          <a:xfrm>
            <a:off x="7694959" y="4622207"/>
            <a:ext cx="3379705" cy="20116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2"/>
          <a:stretch/>
        </p:blipFill>
        <p:spPr>
          <a:xfrm>
            <a:off x="7684893" y="4622207"/>
            <a:ext cx="3382151" cy="2011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2047"/>
          <a:stretch/>
        </p:blipFill>
        <p:spPr>
          <a:xfrm>
            <a:off x="7679718" y="2610527"/>
            <a:ext cx="3394945" cy="20116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319"/>
          <a:stretch/>
        </p:blipFill>
        <p:spPr>
          <a:xfrm>
            <a:off x="7692512" y="2610527"/>
            <a:ext cx="3374531" cy="2011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2244"/>
          <a:stretch/>
        </p:blipFill>
        <p:spPr>
          <a:xfrm>
            <a:off x="7687338" y="598847"/>
            <a:ext cx="3387325" cy="20116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319"/>
          <a:stretch/>
        </p:blipFill>
        <p:spPr>
          <a:xfrm>
            <a:off x="7692512" y="598847"/>
            <a:ext cx="3374531" cy="20116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magmatism on elevation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13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9655694" y="891333"/>
            <a:ext cx="1578160" cy="1392148"/>
            <a:chOff x="7520684" y="1042827"/>
            <a:chExt cx="1578160" cy="1392148"/>
          </a:xfrm>
        </p:grpSpPr>
        <p:grpSp>
          <p:nvGrpSpPr>
            <p:cNvPr id="13" name="Group 12"/>
            <p:cNvGrpSpPr/>
            <p:nvPr/>
          </p:nvGrpSpPr>
          <p:grpSpPr>
            <a:xfrm>
              <a:off x="7520684" y="1042827"/>
              <a:ext cx="365824" cy="1392148"/>
              <a:chOff x="7520684" y="1042827"/>
              <a:chExt cx="365824" cy="1392148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7709043" y="1042827"/>
                <a:ext cx="0" cy="1381874"/>
              </a:xfrm>
              <a:prstGeom prst="line">
                <a:avLst/>
              </a:prstGeom>
              <a:ln w="38100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7520684" y="1042827"/>
                <a:ext cx="365824" cy="1392148"/>
              </a:xfrm>
              <a:prstGeom prst="rect">
                <a:avLst/>
              </a:prstGeom>
              <a:solidFill>
                <a:schemeClr val="tx2">
                  <a:lumMod val="75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459881" y="1251046"/>
              <a:ext cx="6389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>
                      <a:lumMod val="75000"/>
                    </a:schemeClr>
                  </a:solidFill>
                </a:rPr>
                <a:t>Bahadori</a:t>
              </a: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</a:rPr>
                <a:t> et al., 2018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7731915" y="1334072"/>
              <a:ext cx="727966" cy="193973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8492938" y="4918882"/>
            <a:ext cx="2255490" cy="1392148"/>
            <a:chOff x="7520684" y="1042827"/>
            <a:chExt cx="2255490" cy="1392148"/>
          </a:xfrm>
        </p:grpSpPr>
        <p:grpSp>
          <p:nvGrpSpPr>
            <p:cNvPr id="20" name="Group 19"/>
            <p:cNvGrpSpPr/>
            <p:nvPr/>
          </p:nvGrpSpPr>
          <p:grpSpPr>
            <a:xfrm>
              <a:off x="7520684" y="1042827"/>
              <a:ext cx="365824" cy="1392148"/>
              <a:chOff x="7520684" y="1042827"/>
              <a:chExt cx="365824" cy="1392148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7709043" y="1042827"/>
                <a:ext cx="0" cy="1381874"/>
              </a:xfrm>
              <a:prstGeom prst="line">
                <a:avLst/>
              </a:prstGeom>
              <a:ln w="38100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7520684" y="1042827"/>
                <a:ext cx="365824" cy="1392148"/>
              </a:xfrm>
              <a:prstGeom prst="rect">
                <a:avLst/>
              </a:prstGeom>
              <a:solidFill>
                <a:schemeClr val="tx2">
                  <a:lumMod val="75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8459881" y="1251046"/>
              <a:ext cx="13162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</a:rPr>
                <a:t>~Average elevation in NE Basin and Range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7731915" y="1334072"/>
              <a:ext cx="727966" cy="193973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7305328" y="2903857"/>
            <a:ext cx="1623511" cy="1392148"/>
            <a:chOff x="5581715" y="1042827"/>
            <a:chExt cx="1623511" cy="1392148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7205226" y="1042827"/>
              <a:ext cx="0" cy="139214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581715" y="1103445"/>
              <a:ext cx="123134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Inc. </a:t>
              </a:r>
              <a:r>
                <a:rPr lang="en-US" sz="1200" dirty="0"/>
                <a:t>magmatism: Mode: 2.6 </a:t>
              </a:r>
              <a:r>
                <a:rPr lang="en-US" sz="1200" dirty="0" smtClean="0"/>
                <a:t>km</a:t>
              </a:r>
            </a:p>
            <a:p>
              <a:pPr algn="ctr"/>
              <a:r>
                <a:rPr lang="en-US" sz="1200" dirty="0" smtClean="0"/>
                <a:t>Mean:2.2 km</a:t>
              </a:r>
              <a:endParaRPr lang="en-US" sz="1200" dirty="0"/>
            </a:p>
          </p:txBody>
        </p:sp>
        <p:cxnSp>
          <p:nvCxnSpPr>
            <p:cNvPr id="32" name="Straight Arrow Connector 31"/>
            <p:cNvCxnSpPr>
              <a:stCxn id="31" idx="3"/>
            </p:cNvCxnSpPr>
            <p:nvPr/>
          </p:nvCxnSpPr>
          <p:spPr>
            <a:xfrm flipV="1">
              <a:off x="6813055" y="1103451"/>
              <a:ext cx="392171" cy="2769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8658428" y="4919896"/>
            <a:ext cx="1801014" cy="1392148"/>
            <a:chOff x="7197314" y="1042827"/>
            <a:chExt cx="1801014" cy="1392148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7205226" y="1042827"/>
              <a:ext cx="0" cy="139214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873456" y="1758068"/>
              <a:ext cx="112487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Inc. </a:t>
              </a:r>
              <a:r>
                <a:rPr lang="en-US" sz="1200" dirty="0"/>
                <a:t>magmatism: Mode: 1.7 </a:t>
              </a:r>
              <a:r>
                <a:rPr lang="en-US" sz="1200" dirty="0" smtClean="0"/>
                <a:t>km</a:t>
              </a:r>
            </a:p>
            <a:p>
              <a:pPr algn="ctr"/>
              <a:r>
                <a:rPr lang="en-US" sz="1200" dirty="0" smtClean="0"/>
                <a:t>Mean:1.7 km</a:t>
              </a:r>
              <a:endParaRPr lang="en-US" sz="12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 flipV="1">
              <a:off x="7197314" y="1302802"/>
              <a:ext cx="693655" cy="5050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9254671" y="2908615"/>
            <a:ext cx="1630602" cy="1392148"/>
            <a:chOff x="7468242" y="1042827"/>
            <a:chExt cx="1630602" cy="1392148"/>
          </a:xfrm>
        </p:grpSpPr>
        <p:grpSp>
          <p:nvGrpSpPr>
            <p:cNvPr id="41" name="Group 40"/>
            <p:cNvGrpSpPr/>
            <p:nvPr/>
          </p:nvGrpSpPr>
          <p:grpSpPr>
            <a:xfrm>
              <a:off x="7468242" y="1042827"/>
              <a:ext cx="424090" cy="1392148"/>
              <a:chOff x="7468242" y="1042827"/>
              <a:chExt cx="424090" cy="1392148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7709043" y="1042827"/>
                <a:ext cx="0" cy="1381874"/>
              </a:xfrm>
              <a:prstGeom prst="line">
                <a:avLst/>
              </a:prstGeom>
              <a:ln w="38100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/>
            </p:nvSpPr>
            <p:spPr>
              <a:xfrm>
                <a:off x="7468242" y="1042827"/>
                <a:ext cx="424090" cy="1392148"/>
              </a:xfrm>
              <a:prstGeom prst="rect">
                <a:avLst/>
              </a:prstGeom>
              <a:solidFill>
                <a:schemeClr val="tx2">
                  <a:lumMod val="75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8459881" y="1251046"/>
              <a:ext cx="6389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>
                      <a:lumMod val="75000"/>
                    </a:schemeClr>
                  </a:solidFill>
                </a:rPr>
                <a:t>Bahadori</a:t>
              </a: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</a:rPr>
                <a:t> et al., 2018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7731915" y="1334072"/>
              <a:ext cx="727966" cy="193973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5265450" y="5734913"/>
            <a:ext cx="1883083" cy="578557"/>
            <a:chOff x="3206044" y="6203244"/>
            <a:chExt cx="1883083" cy="578557"/>
          </a:xfrm>
        </p:grpSpPr>
        <p:sp>
          <p:nvSpPr>
            <p:cNvPr id="47" name="Rectangle 46"/>
            <p:cNvSpPr/>
            <p:nvPr/>
          </p:nvSpPr>
          <p:spPr>
            <a:xfrm>
              <a:off x="3206044" y="6203244"/>
              <a:ext cx="62089" cy="25907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06044" y="6522730"/>
              <a:ext cx="62089" cy="25907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02000" y="6220173"/>
              <a:ext cx="1787127" cy="55399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000" dirty="0"/>
                <a:t>Scenario 1: no magmatism</a:t>
              </a:r>
            </a:p>
            <a:p>
              <a:endParaRPr lang="en-US" sz="1000" dirty="0"/>
            </a:p>
            <a:p>
              <a:r>
                <a:rPr lang="en-US" sz="1000" dirty="0"/>
                <a:t>Scenario 2: With magmatism</a:t>
              </a:r>
              <a:endParaRPr lang="en-US" sz="1000" dirty="0"/>
            </a:p>
          </p:txBody>
        </p:sp>
      </p:grpSp>
      <p:sp>
        <p:nvSpPr>
          <p:cNvPr id="51" name="Content Placeholder 1"/>
          <p:cNvSpPr txBox="1">
            <a:spLocks/>
          </p:cNvSpPr>
          <p:nvPr/>
        </p:nvSpPr>
        <p:spPr bwMode="auto">
          <a:xfrm>
            <a:off x="609600" y="851648"/>
            <a:ext cx="6774125" cy="546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Arial"/>
                <a:cs typeface="Arial"/>
              </a:defRPr>
            </a:lvl1pPr>
            <a:lvl2pPr marL="454025" indent="-227013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2pPr>
            <a:lvl3pPr marL="688975" indent="-2349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3pPr>
            <a:lvl4pPr marL="915988" indent="-227013" algn="l" defTabSz="569913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4pPr>
            <a:lvl5pPr marL="1143000" indent="-227013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Arial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stochastic forward modeling approach to regional elevation:</a:t>
            </a:r>
          </a:p>
          <a:p>
            <a:pPr lvl="1"/>
            <a:r>
              <a:rPr lang="en-US" dirty="0"/>
              <a:t>Present-day topography is an output, not an assumption</a:t>
            </a:r>
          </a:p>
          <a:p>
            <a:pPr lvl="1"/>
            <a:r>
              <a:rPr lang="en-US" dirty="0"/>
              <a:t>Assumes initial local isostasy (Airy)</a:t>
            </a:r>
          </a:p>
          <a:p>
            <a:pPr lvl="1"/>
            <a:r>
              <a:rPr lang="en-US" dirty="0"/>
              <a:t>Estimates initial tectonic and thermal subsistence after each extensional event (Eq. from Allen and Allen, 2013)</a:t>
            </a:r>
          </a:p>
          <a:p>
            <a:pPr lvl="1"/>
            <a:r>
              <a:rPr lang="en-US" dirty="0"/>
              <a:t>Estimates uplift from magmatic addition</a:t>
            </a:r>
          </a:p>
          <a:p>
            <a:pPr lvl="1"/>
            <a:r>
              <a:rPr lang="en-US" dirty="0"/>
              <a:t>Uses regional crustal extensional factors (</a:t>
            </a:r>
            <a:r>
              <a:rPr lang="el-GR" dirty="0"/>
              <a:t>β</a:t>
            </a:r>
            <a:r>
              <a:rPr lang="en-US" dirty="0"/>
              <a:t>-factor)</a:t>
            </a:r>
          </a:p>
          <a:p>
            <a:pPr lvl="1"/>
            <a:r>
              <a:rPr lang="en-US" dirty="0"/>
              <a:t>Tests two scenarios:</a:t>
            </a:r>
          </a:p>
          <a:p>
            <a:pPr lvl="2"/>
            <a:r>
              <a:rPr lang="en-US" dirty="0"/>
              <a:t>First no magmatic addition to the crust (closed system)</a:t>
            </a:r>
          </a:p>
          <a:p>
            <a:pPr lvl="2"/>
            <a:r>
              <a:rPr lang="en-US" dirty="0"/>
              <a:t>Second scenario assumes new mantle-derived material added to the crust (open system</a:t>
            </a:r>
            <a:r>
              <a:rPr lang="en-US" dirty="0" smtClean="0"/>
              <a:t>)</a:t>
            </a:r>
          </a:p>
          <a:p>
            <a:pPr marL="454025" lvl="2" indent="0">
              <a:buNone/>
            </a:pPr>
            <a:endParaRPr lang="en-US" dirty="0"/>
          </a:p>
          <a:p>
            <a:r>
              <a:rPr lang="en-US" b="1" dirty="0"/>
              <a:t>Key point</a:t>
            </a:r>
            <a:r>
              <a:rPr lang="en-US" dirty="0"/>
              <a:t>: Elevation is ~20-35% lower when mantle-derived material is taken to account!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7844519" y="897500"/>
            <a:ext cx="1766501" cy="1392148"/>
            <a:chOff x="6110724" y="1042827"/>
            <a:chExt cx="1766501" cy="1392148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7618288" y="1042827"/>
              <a:ext cx="0" cy="1381874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7369504" y="1042827"/>
              <a:ext cx="507721" cy="1392148"/>
            </a:xfrm>
            <a:prstGeom prst="rect">
              <a:avLst/>
            </a:prstGeom>
            <a:solidFill>
              <a:schemeClr val="accent1">
                <a:lumMod val="75000"/>
                <a:alpha val="2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10724" y="1640738"/>
              <a:ext cx="1044964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Cassel et al., 2018</a:t>
              </a:r>
              <a:endParaRPr lang="en-US" sz="1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V="1">
              <a:off x="7171216" y="1621923"/>
              <a:ext cx="431544" cy="147672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7656846" y="2903857"/>
            <a:ext cx="1646382" cy="1392148"/>
            <a:chOff x="6128843" y="1042827"/>
            <a:chExt cx="1646382" cy="1392148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7618288" y="1042827"/>
              <a:ext cx="0" cy="1381874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422792" y="1042827"/>
              <a:ext cx="352433" cy="1392148"/>
            </a:xfrm>
            <a:prstGeom prst="rect">
              <a:avLst/>
            </a:prstGeom>
            <a:solidFill>
              <a:schemeClr val="accent1">
                <a:lumMod val="75000"/>
                <a:alpha val="2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128843" y="1676132"/>
              <a:ext cx="1044964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Cassel et al., 2018</a:t>
              </a:r>
              <a:endParaRPr lang="en-US" sz="1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V="1">
              <a:off x="7179124" y="1618134"/>
              <a:ext cx="431544" cy="147672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7552226" y="891333"/>
            <a:ext cx="1618860" cy="1392148"/>
            <a:chOff x="5586367" y="1042827"/>
            <a:chExt cx="1618859" cy="139214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7205226" y="1042827"/>
              <a:ext cx="0" cy="139214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86367" y="1064748"/>
              <a:ext cx="112004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Inc. </a:t>
              </a:r>
              <a:r>
                <a:rPr lang="en-US" sz="1200" dirty="0"/>
                <a:t>magmatism: Mode: 3.1 </a:t>
              </a:r>
              <a:r>
                <a:rPr lang="en-US" sz="1200" dirty="0" smtClean="0"/>
                <a:t>km</a:t>
              </a:r>
            </a:p>
            <a:p>
              <a:pPr algn="ctr"/>
              <a:r>
                <a:rPr lang="en-US" sz="1200" dirty="0" smtClean="0"/>
                <a:t>Mean: 2.7 km</a:t>
              </a:r>
              <a:endParaRPr lang="en-US" sz="1200" dirty="0"/>
            </a:p>
          </p:txBody>
        </p:sp>
        <p:cxnSp>
          <p:nvCxnSpPr>
            <p:cNvPr id="28" name="Straight Arrow Connector 27"/>
            <p:cNvCxnSpPr>
              <a:stCxn id="27" idx="3"/>
            </p:cNvCxnSpPr>
            <p:nvPr/>
          </p:nvCxnSpPr>
          <p:spPr>
            <a:xfrm flipV="1">
              <a:off x="6706412" y="1251046"/>
              <a:ext cx="498814" cy="907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306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09600" y="851648"/>
            <a:ext cx="10972800" cy="5271341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/>
              <a:t>MCCs are regional topographic highs; there is no dynamic model to explain these topographic observations</a:t>
            </a:r>
            <a:endParaRPr lang="en-US" sz="2400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 err="1" smtClean="0"/>
              <a:t>syn</a:t>
            </a:r>
            <a:r>
              <a:rPr lang="en-US" sz="2400" dirty="0" smtClean="0"/>
              <a:t>-extensional basins of MCCs appear to be inverted as recorded by exposure of the basins and regional unconformities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/>
              <a:t>Magmatism plays a crucial role in many aspects of MCC evolution</a:t>
            </a:r>
            <a:endParaRPr lang="en-US" sz="2400" dirty="0"/>
          </a:p>
          <a:p>
            <a:pPr marL="741362" lvl="1" indent="-514350">
              <a:buFont typeface="+mj-lt"/>
              <a:buAutoNum type="romanLcPeriod"/>
            </a:pPr>
            <a:r>
              <a:rPr lang="en-US" sz="2000" dirty="0"/>
              <a:t>Global observations of </a:t>
            </a:r>
            <a:r>
              <a:rPr lang="en-US" sz="2000" dirty="0" err="1" smtClean="0"/>
              <a:t>syn</a:t>
            </a:r>
            <a:r>
              <a:rPr lang="en-US" sz="2000" dirty="0" smtClean="0"/>
              <a:t>-extensional plutons in MCCs imply that a significant portion of the crust is magmatic (mean is 15%)</a:t>
            </a:r>
            <a:endParaRPr lang="en-US" sz="2000" dirty="0"/>
          </a:p>
          <a:p>
            <a:pPr marL="741362" lvl="1" indent="-514350">
              <a:buFont typeface="+mj-lt"/>
              <a:buAutoNum type="romanLcPeriod"/>
            </a:pPr>
            <a:r>
              <a:rPr lang="en-US" sz="2000" dirty="0" smtClean="0"/>
              <a:t>Understanding magmatism is fundamental in deciphering the mechanical and thermal evolution of the lower crust</a:t>
            </a:r>
            <a:endParaRPr lang="en-US" sz="2000" dirty="0"/>
          </a:p>
          <a:p>
            <a:pPr marL="741362" lvl="1" indent="-514350">
              <a:buFont typeface="+mj-lt"/>
              <a:buAutoNum type="romanLcPeriod"/>
            </a:pPr>
            <a:r>
              <a:rPr lang="en-US" sz="2000" dirty="0" smtClean="0"/>
              <a:t>Mantle-derived magmatic </a:t>
            </a:r>
            <a:r>
              <a:rPr lang="en-US" sz="2000" dirty="0"/>
              <a:t>additions to </a:t>
            </a:r>
            <a:r>
              <a:rPr lang="en-US" sz="2000" dirty="0" smtClean="0"/>
              <a:t>the NE Basin and Range crust decreases initial thickness estimates by 15-30%, and estimated plateau elevations by 20-35% </a:t>
            </a:r>
          </a:p>
          <a:p>
            <a:pPr marL="741362" lvl="1" indent="-514350">
              <a:buFont typeface="+mj-lt"/>
              <a:buAutoNum type="romanLcPeriod"/>
            </a:pPr>
            <a:r>
              <a:rPr lang="en-US" sz="2000" dirty="0" smtClean="0"/>
              <a:t>The </a:t>
            </a:r>
            <a:r>
              <a:rPr lang="en-US" sz="2000" dirty="0" smtClean="0"/>
              <a:t>average </a:t>
            </a:r>
            <a:r>
              <a:rPr lang="en-US" sz="2000" dirty="0" smtClean="0"/>
              <a:t>pre-extensional crustal thickness of the NE Basin and Range is ~</a:t>
            </a:r>
            <a:r>
              <a:rPr lang="en-US" sz="2000" dirty="0" smtClean="0"/>
              <a:t>46.1 </a:t>
            </a:r>
            <a:r>
              <a:rPr lang="en-US" sz="2000" dirty="0" smtClean="0"/>
              <a:t>km, and the plateau elevation is </a:t>
            </a:r>
            <a:r>
              <a:rPr lang="en-US" sz="2000" dirty="0" smtClean="0"/>
              <a:t>~2.7 </a:t>
            </a:r>
            <a:r>
              <a:rPr lang="en-US" sz="2000" dirty="0" smtClean="0"/>
              <a:t>km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2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628239" y="209787"/>
            <a:ext cx="2804984" cy="3939558"/>
            <a:chOff x="6046573" y="1334530"/>
            <a:chExt cx="2804984" cy="39395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6006" r="646" b="15315"/>
            <a:stretch/>
          </p:blipFill>
          <p:spPr>
            <a:xfrm>
              <a:off x="6107930" y="1409606"/>
              <a:ext cx="2743627" cy="386448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046573" y="1334530"/>
              <a:ext cx="428369" cy="387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978026" y="851647"/>
            <a:ext cx="6671705" cy="1064150"/>
          </a:xfrm>
        </p:spPr>
        <p:txBody>
          <a:bodyPr/>
          <a:lstStyle/>
          <a:p>
            <a:r>
              <a:rPr lang="en-US" dirty="0" smtClean="0"/>
              <a:t>This is a phenomenon in MCCs globally. Some other examples include: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Syn</a:t>
            </a:r>
            <a:r>
              <a:rPr lang="en-US" dirty="0" smtClean="0"/>
              <a:t>-extensional basin inversion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2" b="27121"/>
          <a:stretch/>
        </p:blipFill>
        <p:spPr>
          <a:xfrm>
            <a:off x="1740351" y="3759595"/>
            <a:ext cx="6585080" cy="2537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r="1528"/>
          <a:stretch/>
        </p:blipFill>
        <p:spPr>
          <a:xfrm>
            <a:off x="2032371" y="1766175"/>
            <a:ext cx="3241373" cy="17855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6" t="69188" r="30360" b="15589"/>
          <a:stretch/>
        </p:blipFill>
        <p:spPr>
          <a:xfrm>
            <a:off x="5255315" y="2350125"/>
            <a:ext cx="1828800" cy="5239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69188" r="60705" b="15589"/>
          <a:stretch/>
        </p:blipFill>
        <p:spPr>
          <a:xfrm>
            <a:off x="5230601" y="1791463"/>
            <a:ext cx="2047104" cy="5239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78026" y="1389751"/>
            <a:ext cx="5551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Uplifted and exposed </a:t>
            </a:r>
            <a:r>
              <a:rPr lang="en-US" sz="1600" dirty="0" err="1"/>
              <a:t>Fanari</a:t>
            </a:r>
            <a:r>
              <a:rPr lang="en-US" sz="1600" dirty="0"/>
              <a:t> Unit at </a:t>
            </a:r>
            <a:r>
              <a:rPr lang="en-US" sz="1600" u="sng" dirty="0"/>
              <a:t>Ikaria</a:t>
            </a:r>
            <a:r>
              <a:rPr lang="en-US" sz="1600" dirty="0"/>
              <a:t> core complex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06567" y="1663247"/>
            <a:ext cx="488045" cy="155437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93109" y="2767443"/>
            <a:ext cx="270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Miocene/Pliocene strata uplifted and exposed at </a:t>
            </a:r>
            <a:r>
              <a:rPr lang="en-US" sz="1600" u="sng" dirty="0"/>
              <a:t>Naxos</a:t>
            </a:r>
            <a:r>
              <a:rPr lang="en-US" sz="1600" dirty="0"/>
              <a:t> dome </a:t>
            </a:r>
            <a:r>
              <a:rPr lang="en-US" sz="1050" dirty="0"/>
              <a:t>(</a:t>
            </a:r>
            <a:r>
              <a:rPr lang="en-US" sz="1050" dirty="0" err="1"/>
              <a:t>Linnros</a:t>
            </a:r>
            <a:r>
              <a:rPr lang="en-US" sz="1050" dirty="0"/>
              <a:t> et al., 2018)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526030" y="1652379"/>
            <a:ext cx="1123700" cy="1172424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77033" y="4457293"/>
            <a:ext cx="2204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Erosional unconformity between </a:t>
            </a:r>
            <a:r>
              <a:rPr lang="en-US" sz="1600" dirty="0" err="1"/>
              <a:t>syn</a:t>
            </a:r>
            <a:r>
              <a:rPr lang="en-US" sz="1600" dirty="0"/>
              <a:t>-extensional and post-extensional strata at </a:t>
            </a:r>
            <a:r>
              <a:rPr lang="en-US" sz="1600" u="sng" dirty="0" err="1"/>
              <a:t>Yingba</a:t>
            </a:r>
            <a:r>
              <a:rPr lang="en-US" sz="1600" dirty="0"/>
              <a:t> MCC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325431" y="5752191"/>
            <a:ext cx="17266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Tao, 2003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3107209" y="3336829"/>
            <a:ext cx="17266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Beaudoin et al., 2015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214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Magmatism at MCCs: Implication for T-t paths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978025" y="851648"/>
            <a:ext cx="8451850" cy="1386728"/>
          </a:xfrm>
        </p:spPr>
        <p:txBody>
          <a:bodyPr/>
          <a:lstStyle/>
          <a:p>
            <a:r>
              <a:rPr lang="en-US" dirty="0" smtClean="0"/>
              <a:t>Finite element modeling of plutons indicate:</a:t>
            </a:r>
          </a:p>
          <a:p>
            <a:pPr lvl="1">
              <a:lnSpc>
                <a:spcPct val="75000"/>
              </a:lnSpc>
            </a:pPr>
            <a:r>
              <a:rPr lang="en-US" dirty="0" smtClean="0"/>
              <a:t>Large plutons at static (non-exhuming) conditions can take &gt;10 </a:t>
            </a:r>
            <a:r>
              <a:rPr lang="en-US" dirty="0" err="1" smtClean="0"/>
              <a:t>m.y</a:t>
            </a:r>
            <a:r>
              <a:rPr lang="en-US" dirty="0" smtClean="0"/>
              <a:t>. to cool</a:t>
            </a:r>
          </a:p>
          <a:p>
            <a:pPr lvl="1">
              <a:lnSpc>
                <a:spcPct val="75000"/>
              </a:lnSpc>
            </a:pPr>
            <a:r>
              <a:rPr lang="en-US" dirty="0" smtClean="0"/>
              <a:t>Pluton intrusion can affect thermal history of country rocks quite far away</a:t>
            </a:r>
          </a:p>
          <a:p>
            <a:pPr lvl="1">
              <a:lnSpc>
                <a:spcPct val="75000"/>
              </a:lnSpc>
            </a:pPr>
            <a:r>
              <a:rPr lang="en-US" dirty="0" smtClean="0"/>
              <a:t>Effect is amplified for larger  plutons intruding the lower crust (&gt;12 km depth)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6716" r="2709" b="13646"/>
          <a:stretch/>
        </p:blipFill>
        <p:spPr>
          <a:xfrm>
            <a:off x="3603914" y="2143125"/>
            <a:ext cx="6606886" cy="405705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7319394" y="3623372"/>
            <a:ext cx="0" cy="457200"/>
          </a:xfrm>
          <a:prstGeom prst="straightConnector1">
            <a:avLst/>
          </a:prstGeom>
          <a:ln w="25400">
            <a:solidFill>
              <a:schemeClr val="tx1"/>
            </a:solidFill>
            <a:headEnd type="arrow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62244" y="3667306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km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418329" y="4185347"/>
            <a:ext cx="1554480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41688" y="4175204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 km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805044" y="2286002"/>
            <a:ext cx="0" cy="1337371"/>
          </a:xfrm>
          <a:prstGeom prst="straightConnector1">
            <a:avLst/>
          </a:prstGeom>
          <a:ln w="25400">
            <a:solidFill>
              <a:schemeClr val="tx1"/>
            </a:solidFill>
            <a:headEnd type="arrow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24315" y="2847976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 km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928496" y="2348531"/>
            <a:ext cx="2486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Snapshot at 0.25 </a:t>
            </a:r>
            <a:r>
              <a:rPr lang="en-US" sz="1600" dirty="0" err="1">
                <a:solidFill>
                  <a:schemeClr val="bg1"/>
                </a:solidFill>
              </a:rPr>
              <a:t>m.y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926894" y="3368502"/>
            <a:ext cx="7893224" cy="2953690"/>
            <a:chOff x="402894" y="3368502"/>
            <a:chExt cx="7893224" cy="2953690"/>
          </a:xfrm>
        </p:grpSpPr>
        <p:grpSp>
          <p:nvGrpSpPr>
            <p:cNvPr id="45" name="Group 44"/>
            <p:cNvGrpSpPr/>
            <p:nvPr/>
          </p:nvGrpSpPr>
          <p:grpSpPr>
            <a:xfrm>
              <a:off x="402894" y="3468844"/>
              <a:ext cx="7893224" cy="2853348"/>
              <a:chOff x="402894" y="3468844"/>
              <a:chExt cx="7893224" cy="2853348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5526232" y="3620761"/>
                <a:ext cx="137160" cy="13716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530058" y="3820340"/>
                <a:ext cx="137160" cy="13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894" y="3468844"/>
                <a:ext cx="3973186" cy="285334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8" name="Oval 37"/>
              <p:cNvSpPr/>
              <p:nvPr/>
            </p:nvSpPr>
            <p:spPr>
              <a:xfrm>
                <a:off x="8158958" y="3620761"/>
                <a:ext cx="137160" cy="13716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V="1">
                <a:off x="4019550" y="3667306"/>
                <a:ext cx="1506682" cy="1390469"/>
              </a:xfrm>
              <a:prstGeom prst="straightConnector1">
                <a:avLst/>
              </a:prstGeom>
              <a:ln w="25400"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endCxn id="36" idx="3"/>
              </p:cNvCxnSpPr>
              <p:nvPr/>
            </p:nvCxnSpPr>
            <p:spPr>
              <a:xfrm flipV="1">
                <a:off x="3876675" y="3937413"/>
                <a:ext cx="1673470" cy="958437"/>
              </a:xfrm>
              <a:prstGeom prst="straightConnector1">
                <a:avLst/>
              </a:prstGeom>
              <a:ln w="25400">
                <a:solidFill>
                  <a:schemeClr val="accent1">
                    <a:lumMod val="40000"/>
                    <a:lumOff val="6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endCxn id="38" idx="3"/>
              </p:cNvCxnSpPr>
              <p:nvPr/>
            </p:nvCxnSpPr>
            <p:spPr>
              <a:xfrm flipV="1">
                <a:off x="3933825" y="3737834"/>
                <a:ext cx="4245220" cy="1567591"/>
              </a:xfrm>
              <a:prstGeom prst="straightConnector1">
                <a:avLst/>
              </a:prstGeom>
              <a:ln w="25400">
                <a:solidFill>
                  <a:schemeClr val="tx2">
                    <a:lumMod val="40000"/>
                    <a:lumOff val="6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/>
            <p:cNvCxnSpPr/>
            <p:nvPr/>
          </p:nvCxnSpPr>
          <p:spPr>
            <a:xfrm>
              <a:off x="6416267" y="3700471"/>
              <a:ext cx="173736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 w="med" len="sm"/>
              <a:tailEnd type="arrow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956346" y="3368502"/>
              <a:ext cx="933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 km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29391" y="4701684"/>
              <a:ext cx="933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360</a:t>
              </a:r>
              <a:r>
                <a:rPr lang="en-US" sz="1400" baseline="30000" dirty="0"/>
                <a:t>o</a:t>
              </a:r>
              <a:r>
                <a:rPr lang="en-US" sz="1400" dirty="0"/>
                <a:t>C</a:t>
              </a:r>
              <a:endParaRPr lang="en-US" sz="1400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194171" y="6198834"/>
            <a:ext cx="482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 err="1"/>
              <a:t>Thermochronology</a:t>
            </a:r>
            <a:r>
              <a:rPr lang="en-US" sz="1400" dirty="0"/>
              <a:t> studies of MCCs should be locally “calibrated” to the thermal evolution of the plutons</a:t>
            </a:r>
            <a:endParaRPr lang="en-US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396725" y="3745199"/>
            <a:ext cx="1355828" cy="647603"/>
            <a:chOff x="1872725" y="3745198"/>
            <a:chExt cx="1355828" cy="647603"/>
          </a:xfrm>
        </p:grpSpPr>
        <p:grpSp>
          <p:nvGrpSpPr>
            <p:cNvPr id="13" name="Group 12"/>
            <p:cNvGrpSpPr/>
            <p:nvPr/>
          </p:nvGrpSpPr>
          <p:grpSpPr>
            <a:xfrm>
              <a:off x="1872725" y="3745198"/>
              <a:ext cx="771133" cy="540813"/>
              <a:chOff x="1803482" y="3940441"/>
              <a:chExt cx="771133" cy="54081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1803482" y="3940441"/>
                <a:ext cx="771133" cy="23121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803482" y="3942872"/>
                <a:ext cx="771133" cy="1188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803482" y="3955955"/>
                <a:ext cx="764443" cy="5252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2665942" y="3787225"/>
              <a:ext cx="562611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10</a:t>
              </a:r>
              <a:r>
                <a:rPr lang="en-US" sz="1000" baseline="30000" dirty="0"/>
                <a:t>o</a:t>
              </a:r>
              <a:r>
                <a:rPr lang="en-US" sz="1000" dirty="0"/>
                <a:t>c/</a:t>
              </a:r>
              <a:r>
                <a:rPr lang="en-US" sz="1000" dirty="0" err="1"/>
                <a:t>m.y</a:t>
              </a:r>
              <a:r>
                <a:rPr lang="en-US" sz="1000" dirty="0"/>
                <a:t>.</a:t>
              </a:r>
              <a:endParaRPr lang="en-US" sz="1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665942" y="3925175"/>
              <a:ext cx="562611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dirty="0"/>
                <a:t>0</a:t>
              </a:r>
              <a:r>
                <a:rPr lang="en-US" sz="1000" baseline="30000" dirty="0"/>
                <a:t>o</a:t>
              </a:r>
              <a:r>
                <a:rPr lang="en-US" sz="1000" dirty="0"/>
                <a:t>c/</a:t>
              </a:r>
              <a:r>
                <a:rPr lang="en-US" sz="1000" dirty="0" err="1"/>
                <a:t>m.y</a:t>
              </a:r>
              <a:r>
                <a:rPr lang="en-US" sz="1000" dirty="0"/>
                <a:t>.</a:t>
              </a:r>
              <a:endParaRPr lang="en-US" sz="1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65942" y="4238913"/>
              <a:ext cx="562611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5</a:t>
              </a:r>
              <a:r>
                <a:rPr lang="en-US" sz="1000" dirty="0"/>
                <a:t>0</a:t>
              </a:r>
              <a:r>
                <a:rPr lang="en-US" sz="1000" baseline="30000" dirty="0"/>
                <a:t>o</a:t>
              </a:r>
              <a:r>
                <a:rPr lang="en-US" sz="1000" dirty="0"/>
                <a:t>c/</a:t>
              </a:r>
              <a:r>
                <a:rPr lang="en-US" sz="1000" dirty="0" err="1"/>
                <a:t>m.y</a:t>
              </a:r>
              <a:r>
                <a:rPr lang="en-US" sz="1000" dirty="0"/>
                <a:t>.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187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978026" y="851648"/>
            <a:ext cx="8225399" cy="1106892"/>
          </a:xfrm>
        </p:spPr>
        <p:txBody>
          <a:bodyPr/>
          <a:lstStyle/>
          <a:p>
            <a:r>
              <a:rPr lang="en-US" dirty="0" smtClean="0"/>
              <a:t>Assumption: </a:t>
            </a:r>
            <a:r>
              <a:rPr lang="en-US" dirty="0"/>
              <a:t>MCCs are representative of the post-extensional deep crustal structure</a:t>
            </a:r>
          </a:p>
          <a:p>
            <a:r>
              <a:rPr lang="en-US" dirty="0" smtClean="0"/>
              <a:t>What if they are not? How reasonable is that assumption?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Magmatism at MCCs: How much magma?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19</a:t>
            </a:fld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4600182" y="2663452"/>
            <a:ext cx="2929372" cy="1618931"/>
            <a:chOff x="462530" y="2099097"/>
            <a:chExt cx="3309370" cy="1828938"/>
          </a:xfrm>
        </p:grpSpPr>
        <p:sp>
          <p:nvSpPr>
            <p:cNvPr id="8" name="Rectangle 7"/>
            <p:cNvSpPr/>
            <p:nvPr/>
          </p:nvSpPr>
          <p:spPr>
            <a:xfrm>
              <a:off x="512214" y="2959331"/>
              <a:ext cx="3259686" cy="9144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12214" y="2493818"/>
              <a:ext cx="3259686" cy="457200"/>
            </a:xfrm>
            <a:prstGeom prst="rect">
              <a:avLst/>
            </a:prstGeom>
            <a:pattFill prst="smConfetti">
              <a:fgClr>
                <a:schemeClr val="accent6">
                  <a:lumMod val="50000"/>
                </a:schemeClr>
              </a:fgClr>
              <a:bgClr>
                <a:schemeClr val="accent4">
                  <a:lumMod val="20000"/>
                  <a:lumOff val="80000"/>
                </a:schemeClr>
              </a:bgClr>
            </a:patt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5"/>
            <p:cNvSpPr/>
            <p:nvPr/>
          </p:nvSpPr>
          <p:spPr>
            <a:xfrm>
              <a:off x="1555468" y="2502130"/>
              <a:ext cx="1087984" cy="554183"/>
            </a:xfrm>
            <a:custGeom>
              <a:avLst/>
              <a:gdLst>
                <a:gd name="connsiteX0" fmla="*/ 0 w 914400"/>
                <a:gd name="connsiteY0" fmla="*/ 0 h 457200"/>
                <a:gd name="connsiteX1" fmla="*/ 914400 w 914400"/>
                <a:gd name="connsiteY1" fmla="*/ 0 h 457200"/>
                <a:gd name="connsiteX2" fmla="*/ 914400 w 914400"/>
                <a:gd name="connsiteY2" fmla="*/ 457200 h 457200"/>
                <a:gd name="connsiteX3" fmla="*/ 0 w 914400"/>
                <a:gd name="connsiteY3" fmla="*/ 457200 h 457200"/>
                <a:gd name="connsiteX4" fmla="*/ 0 w 914400"/>
                <a:gd name="connsiteY4" fmla="*/ 0 h 457200"/>
                <a:gd name="connsiteX0" fmla="*/ 0 w 980902"/>
                <a:gd name="connsiteY0" fmla="*/ 0 h 457200"/>
                <a:gd name="connsiteX1" fmla="*/ 914400 w 980902"/>
                <a:gd name="connsiteY1" fmla="*/ 0 h 457200"/>
                <a:gd name="connsiteX2" fmla="*/ 980902 w 980902"/>
                <a:gd name="connsiteY2" fmla="*/ 457200 h 457200"/>
                <a:gd name="connsiteX3" fmla="*/ 0 w 980902"/>
                <a:gd name="connsiteY3" fmla="*/ 457200 h 457200"/>
                <a:gd name="connsiteX4" fmla="*/ 0 w 980902"/>
                <a:gd name="connsiteY4" fmla="*/ 0 h 457200"/>
                <a:gd name="connsiteX0" fmla="*/ 74815 w 1055717"/>
                <a:gd name="connsiteY0" fmla="*/ 0 h 473826"/>
                <a:gd name="connsiteX1" fmla="*/ 989215 w 1055717"/>
                <a:gd name="connsiteY1" fmla="*/ 0 h 473826"/>
                <a:gd name="connsiteX2" fmla="*/ 1055717 w 1055717"/>
                <a:gd name="connsiteY2" fmla="*/ 457200 h 473826"/>
                <a:gd name="connsiteX3" fmla="*/ 0 w 1055717"/>
                <a:gd name="connsiteY3" fmla="*/ 473826 h 473826"/>
                <a:gd name="connsiteX4" fmla="*/ 74815 w 1055717"/>
                <a:gd name="connsiteY4" fmla="*/ 0 h 473826"/>
                <a:gd name="connsiteX0" fmla="*/ 74815 w 1055717"/>
                <a:gd name="connsiteY0" fmla="*/ 0 h 457200"/>
                <a:gd name="connsiteX1" fmla="*/ 989215 w 1055717"/>
                <a:gd name="connsiteY1" fmla="*/ 0 h 457200"/>
                <a:gd name="connsiteX2" fmla="*/ 1055717 w 1055717"/>
                <a:gd name="connsiteY2" fmla="*/ 457200 h 457200"/>
                <a:gd name="connsiteX3" fmla="*/ 0 w 1055717"/>
                <a:gd name="connsiteY3" fmla="*/ 448888 h 457200"/>
                <a:gd name="connsiteX4" fmla="*/ 74815 w 1055717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717" h="457200">
                  <a:moveTo>
                    <a:pt x="74815" y="0"/>
                  </a:moveTo>
                  <a:lnTo>
                    <a:pt x="989215" y="0"/>
                  </a:lnTo>
                  <a:lnTo>
                    <a:pt x="1055717" y="457200"/>
                  </a:lnTo>
                  <a:lnTo>
                    <a:pt x="0" y="448888"/>
                  </a:lnTo>
                  <a:lnTo>
                    <a:pt x="74815" y="0"/>
                  </a:lnTo>
                  <a:close/>
                </a:path>
              </a:pathLst>
            </a:custGeom>
            <a:solidFill>
              <a:srgbClr val="FFE7C7"/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63045" y="2502131"/>
              <a:ext cx="1313411" cy="739833"/>
            </a:xfrm>
            <a:custGeom>
              <a:avLst/>
              <a:gdLst>
                <a:gd name="connsiteX0" fmla="*/ 0 w 1313411"/>
                <a:gd name="connsiteY0" fmla="*/ 689956 h 739833"/>
                <a:gd name="connsiteX1" fmla="*/ 108065 w 1313411"/>
                <a:gd name="connsiteY1" fmla="*/ 448887 h 739833"/>
                <a:gd name="connsiteX2" fmla="*/ 166254 w 1313411"/>
                <a:gd name="connsiteY2" fmla="*/ 116378 h 739833"/>
                <a:gd name="connsiteX3" fmla="*/ 191193 w 1313411"/>
                <a:gd name="connsiteY3" fmla="*/ 8313 h 739833"/>
                <a:gd name="connsiteX4" fmla="*/ 1088967 w 1313411"/>
                <a:gd name="connsiteY4" fmla="*/ 0 h 739833"/>
                <a:gd name="connsiteX5" fmla="*/ 1188720 w 1313411"/>
                <a:gd name="connsiteY5" fmla="*/ 465513 h 739833"/>
                <a:gd name="connsiteX6" fmla="*/ 1255222 w 1313411"/>
                <a:gd name="connsiteY6" fmla="*/ 673331 h 739833"/>
                <a:gd name="connsiteX7" fmla="*/ 1313411 w 1313411"/>
                <a:gd name="connsiteY7" fmla="*/ 739833 h 739833"/>
                <a:gd name="connsiteX8" fmla="*/ 1313411 w 1313411"/>
                <a:gd name="connsiteY8" fmla="*/ 739833 h 73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3411" h="739833">
                  <a:moveTo>
                    <a:pt x="0" y="689956"/>
                  </a:moveTo>
                  <a:lnTo>
                    <a:pt x="108065" y="448887"/>
                  </a:lnTo>
                  <a:lnTo>
                    <a:pt x="166254" y="116378"/>
                  </a:lnTo>
                  <a:lnTo>
                    <a:pt x="191193" y="8313"/>
                  </a:lnTo>
                  <a:lnTo>
                    <a:pt x="1088967" y="0"/>
                  </a:lnTo>
                  <a:lnTo>
                    <a:pt x="1188720" y="465513"/>
                  </a:lnTo>
                  <a:lnTo>
                    <a:pt x="1255222" y="673331"/>
                  </a:lnTo>
                  <a:lnTo>
                    <a:pt x="1313411" y="739833"/>
                  </a:lnTo>
                  <a:lnTo>
                    <a:pt x="1313411" y="739833"/>
                  </a:lnTo>
                </a:path>
              </a:pathLst>
            </a:custGeom>
            <a:noFill/>
            <a:ln w="34925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724895" y="2506287"/>
              <a:ext cx="789710" cy="216131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92775" y="3110215"/>
              <a:ext cx="789710" cy="216131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2530" y="2724680"/>
              <a:ext cx="889462" cy="31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BDTZ</a:t>
              </a:r>
              <a:endParaRPr lang="en-US" sz="12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553267" y="2336883"/>
              <a:ext cx="115650" cy="178464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641031" y="3290953"/>
              <a:ext cx="889462" cy="31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Plutons</a:t>
              </a:r>
              <a:endParaRPr lang="en-US" sz="1200" dirty="0"/>
            </a:p>
          </p:txBody>
        </p:sp>
        <p:cxnSp>
          <p:nvCxnSpPr>
            <p:cNvPr id="17" name="Straight Arrow Connector 16"/>
            <p:cNvCxnSpPr>
              <a:stCxn id="16" idx="0"/>
            </p:cNvCxnSpPr>
            <p:nvPr/>
          </p:nvCxnSpPr>
          <p:spPr>
            <a:xfrm flipV="1">
              <a:off x="2085762" y="2750640"/>
              <a:ext cx="117962" cy="540313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1"/>
            </p:cNvCxnSpPr>
            <p:nvPr/>
          </p:nvCxnSpPr>
          <p:spPr>
            <a:xfrm flipH="1" flipV="1">
              <a:off x="1360178" y="3263198"/>
              <a:ext cx="280853" cy="184221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853036" y="3615104"/>
              <a:ext cx="1377703" cy="31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Lower crust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2966" y="2450365"/>
              <a:ext cx="1205950" cy="31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Upper crust</a:t>
              </a:r>
              <a:endParaRPr lang="en-US" sz="12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879323" y="3091453"/>
              <a:ext cx="789710" cy="216131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364607" y="3258539"/>
              <a:ext cx="588000" cy="157992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29451" y="2099097"/>
              <a:ext cx="1512605" cy="31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Detachment fault</a:t>
              </a:r>
              <a:endParaRPr lang="en-US" sz="1200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683489" y="2663452"/>
            <a:ext cx="2929372" cy="1618931"/>
            <a:chOff x="462530" y="2099097"/>
            <a:chExt cx="3309370" cy="1828938"/>
          </a:xfrm>
        </p:grpSpPr>
        <p:sp>
          <p:nvSpPr>
            <p:cNvPr id="64" name="Rectangle 63"/>
            <p:cNvSpPr/>
            <p:nvPr/>
          </p:nvSpPr>
          <p:spPr>
            <a:xfrm>
              <a:off x="512214" y="2959331"/>
              <a:ext cx="3259686" cy="9144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12214" y="2493818"/>
              <a:ext cx="3259686" cy="457200"/>
            </a:xfrm>
            <a:prstGeom prst="rect">
              <a:avLst/>
            </a:prstGeom>
            <a:pattFill prst="smConfetti">
              <a:fgClr>
                <a:schemeClr val="accent6">
                  <a:lumMod val="50000"/>
                </a:schemeClr>
              </a:fgClr>
              <a:bgClr>
                <a:schemeClr val="accent4">
                  <a:lumMod val="20000"/>
                  <a:lumOff val="80000"/>
                </a:schemeClr>
              </a:bgClr>
            </a:patt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5"/>
            <p:cNvSpPr/>
            <p:nvPr/>
          </p:nvSpPr>
          <p:spPr>
            <a:xfrm>
              <a:off x="1555468" y="2502130"/>
              <a:ext cx="1087984" cy="554183"/>
            </a:xfrm>
            <a:custGeom>
              <a:avLst/>
              <a:gdLst>
                <a:gd name="connsiteX0" fmla="*/ 0 w 914400"/>
                <a:gd name="connsiteY0" fmla="*/ 0 h 457200"/>
                <a:gd name="connsiteX1" fmla="*/ 914400 w 914400"/>
                <a:gd name="connsiteY1" fmla="*/ 0 h 457200"/>
                <a:gd name="connsiteX2" fmla="*/ 914400 w 914400"/>
                <a:gd name="connsiteY2" fmla="*/ 457200 h 457200"/>
                <a:gd name="connsiteX3" fmla="*/ 0 w 914400"/>
                <a:gd name="connsiteY3" fmla="*/ 457200 h 457200"/>
                <a:gd name="connsiteX4" fmla="*/ 0 w 914400"/>
                <a:gd name="connsiteY4" fmla="*/ 0 h 457200"/>
                <a:gd name="connsiteX0" fmla="*/ 0 w 980902"/>
                <a:gd name="connsiteY0" fmla="*/ 0 h 457200"/>
                <a:gd name="connsiteX1" fmla="*/ 914400 w 980902"/>
                <a:gd name="connsiteY1" fmla="*/ 0 h 457200"/>
                <a:gd name="connsiteX2" fmla="*/ 980902 w 980902"/>
                <a:gd name="connsiteY2" fmla="*/ 457200 h 457200"/>
                <a:gd name="connsiteX3" fmla="*/ 0 w 980902"/>
                <a:gd name="connsiteY3" fmla="*/ 457200 h 457200"/>
                <a:gd name="connsiteX4" fmla="*/ 0 w 980902"/>
                <a:gd name="connsiteY4" fmla="*/ 0 h 457200"/>
                <a:gd name="connsiteX0" fmla="*/ 74815 w 1055717"/>
                <a:gd name="connsiteY0" fmla="*/ 0 h 473826"/>
                <a:gd name="connsiteX1" fmla="*/ 989215 w 1055717"/>
                <a:gd name="connsiteY1" fmla="*/ 0 h 473826"/>
                <a:gd name="connsiteX2" fmla="*/ 1055717 w 1055717"/>
                <a:gd name="connsiteY2" fmla="*/ 457200 h 473826"/>
                <a:gd name="connsiteX3" fmla="*/ 0 w 1055717"/>
                <a:gd name="connsiteY3" fmla="*/ 473826 h 473826"/>
                <a:gd name="connsiteX4" fmla="*/ 74815 w 1055717"/>
                <a:gd name="connsiteY4" fmla="*/ 0 h 473826"/>
                <a:gd name="connsiteX0" fmla="*/ 74815 w 1055717"/>
                <a:gd name="connsiteY0" fmla="*/ 0 h 457200"/>
                <a:gd name="connsiteX1" fmla="*/ 989215 w 1055717"/>
                <a:gd name="connsiteY1" fmla="*/ 0 h 457200"/>
                <a:gd name="connsiteX2" fmla="*/ 1055717 w 1055717"/>
                <a:gd name="connsiteY2" fmla="*/ 457200 h 457200"/>
                <a:gd name="connsiteX3" fmla="*/ 0 w 1055717"/>
                <a:gd name="connsiteY3" fmla="*/ 448888 h 457200"/>
                <a:gd name="connsiteX4" fmla="*/ 74815 w 1055717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717" h="457200">
                  <a:moveTo>
                    <a:pt x="74815" y="0"/>
                  </a:moveTo>
                  <a:lnTo>
                    <a:pt x="989215" y="0"/>
                  </a:lnTo>
                  <a:lnTo>
                    <a:pt x="1055717" y="457200"/>
                  </a:lnTo>
                  <a:lnTo>
                    <a:pt x="0" y="448888"/>
                  </a:lnTo>
                  <a:lnTo>
                    <a:pt x="74815" y="0"/>
                  </a:lnTo>
                  <a:close/>
                </a:path>
              </a:pathLst>
            </a:custGeom>
            <a:solidFill>
              <a:srgbClr val="FFE7C7"/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1463045" y="2502131"/>
              <a:ext cx="1313411" cy="739833"/>
            </a:xfrm>
            <a:custGeom>
              <a:avLst/>
              <a:gdLst>
                <a:gd name="connsiteX0" fmla="*/ 0 w 1313411"/>
                <a:gd name="connsiteY0" fmla="*/ 689956 h 739833"/>
                <a:gd name="connsiteX1" fmla="*/ 108065 w 1313411"/>
                <a:gd name="connsiteY1" fmla="*/ 448887 h 739833"/>
                <a:gd name="connsiteX2" fmla="*/ 166254 w 1313411"/>
                <a:gd name="connsiteY2" fmla="*/ 116378 h 739833"/>
                <a:gd name="connsiteX3" fmla="*/ 191193 w 1313411"/>
                <a:gd name="connsiteY3" fmla="*/ 8313 h 739833"/>
                <a:gd name="connsiteX4" fmla="*/ 1088967 w 1313411"/>
                <a:gd name="connsiteY4" fmla="*/ 0 h 739833"/>
                <a:gd name="connsiteX5" fmla="*/ 1188720 w 1313411"/>
                <a:gd name="connsiteY5" fmla="*/ 465513 h 739833"/>
                <a:gd name="connsiteX6" fmla="*/ 1255222 w 1313411"/>
                <a:gd name="connsiteY6" fmla="*/ 673331 h 739833"/>
                <a:gd name="connsiteX7" fmla="*/ 1313411 w 1313411"/>
                <a:gd name="connsiteY7" fmla="*/ 739833 h 739833"/>
                <a:gd name="connsiteX8" fmla="*/ 1313411 w 1313411"/>
                <a:gd name="connsiteY8" fmla="*/ 739833 h 73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3411" h="739833">
                  <a:moveTo>
                    <a:pt x="0" y="689956"/>
                  </a:moveTo>
                  <a:lnTo>
                    <a:pt x="108065" y="448887"/>
                  </a:lnTo>
                  <a:lnTo>
                    <a:pt x="166254" y="116378"/>
                  </a:lnTo>
                  <a:lnTo>
                    <a:pt x="191193" y="8313"/>
                  </a:lnTo>
                  <a:lnTo>
                    <a:pt x="1088967" y="0"/>
                  </a:lnTo>
                  <a:lnTo>
                    <a:pt x="1188720" y="465513"/>
                  </a:lnTo>
                  <a:lnTo>
                    <a:pt x="1255222" y="673331"/>
                  </a:lnTo>
                  <a:lnTo>
                    <a:pt x="1313411" y="739833"/>
                  </a:lnTo>
                  <a:lnTo>
                    <a:pt x="1313411" y="739833"/>
                  </a:lnTo>
                </a:path>
              </a:pathLst>
            </a:custGeom>
            <a:noFill/>
            <a:ln w="34925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724895" y="2506287"/>
              <a:ext cx="789710" cy="216131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62530" y="2724680"/>
              <a:ext cx="889462" cy="31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BDTZ</a:t>
              </a:r>
              <a:endParaRPr lang="en-US" sz="1200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1553267" y="2336883"/>
              <a:ext cx="115650" cy="178464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641031" y="3290953"/>
              <a:ext cx="889462" cy="31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Plutons</a:t>
              </a:r>
              <a:endParaRPr lang="en-US" sz="1200" dirty="0"/>
            </a:p>
          </p:txBody>
        </p:sp>
        <p:cxnSp>
          <p:nvCxnSpPr>
            <p:cNvPr id="73" name="Straight Arrow Connector 72"/>
            <p:cNvCxnSpPr>
              <a:stCxn id="72" idx="0"/>
            </p:cNvCxnSpPr>
            <p:nvPr/>
          </p:nvCxnSpPr>
          <p:spPr>
            <a:xfrm flipV="1">
              <a:off x="2085762" y="2750640"/>
              <a:ext cx="117962" cy="540313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1853036" y="3615104"/>
              <a:ext cx="1377703" cy="31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Lower crust</a:t>
              </a:r>
              <a:endParaRPr lang="en-US" sz="12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62966" y="2450365"/>
              <a:ext cx="1205950" cy="31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Upper crust</a:t>
              </a:r>
              <a:endParaRPr lang="en-US" sz="12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29451" y="2099097"/>
              <a:ext cx="1512605" cy="31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Detachment fault</a:t>
              </a:r>
              <a:endParaRPr lang="en-US" sz="1200" dirty="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535925" y="2663452"/>
            <a:ext cx="2929372" cy="1618932"/>
            <a:chOff x="5897624" y="2997733"/>
            <a:chExt cx="3045317" cy="1683009"/>
          </a:xfrm>
        </p:grpSpPr>
        <p:sp>
          <p:nvSpPr>
            <p:cNvPr id="81" name="Rectangle 80"/>
            <p:cNvSpPr/>
            <p:nvPr/>
          </p:nvSpPr>
          <p:spPr>
            <a:xfrm>
              <a:off x="5943344" y="3789330"/>
              <a:ext cx="2999597" cy="84144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943344" y="3360960"/>
              <a:ext cx="2999597" cy="420720"/>
            </a:xfrm>
            <a:prstGeom prst="rect">
              <a:avLst/>
            </a:prstGeom>
            <a:pattFill prst="smConfetti">
              <a:fgClr>
                <a:schemeClr val="accent6">
                  <a:lumMod val="50000"/>
                </a:schemeClr>
              </a:fgClr>
              <a:bgClr>
                <a:schemeClr val="accent4">
                  <a:lumMod val="20000"/>
                  <a:lumOff val="80000"/>
                </a:schemeClr>
              </a:bgClr>
            </a:patt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5"/>
            <p:cNvSpPr/>
            <p:nvPr/>
          </p:nvSpPr>
          <p:spPr>
            <a:xfrm>
              <a:off x="6903357" y="3368608"/>
              <a:ext cx="1001174" cy="509965"/>
            </a:xfrm>
            <a:custGeom>
              <a:avLst/>
              <a:gdLst>
                <a:gd name="connsiteX0" fmla="*/ 0 w 914400"/>
                <a:gd name="connsiteY0" fmla="*/ 0 h 457200"/>
                <a:gd name="connsiteX1" fmla="*/ 914400 w 914400"/>
                <a:gd name="connsiteY1" fmla="*/ 0 h 457200"/>
                <a:gd name="connsiteX2" fmla="*/ 914400 w 914400"/>
                <a:gd name="connsiteY2" fmla="*/ 457200 h 457200"/>
                <a:gd name="connsiteX3" fmla="*/ 0 w 914400"/>
                <a:gd name="connsiteY3" fmla="*/ 457200 h 457200"/>
                <a:gd name="connsiteX4" fmla="*/ 0 w 914400"/>
                <a:gd name="connsiteY4" fmla="*/ 0 h 457200"/>
                <a:gd name="connsiteX0" fmla="*/ 0 w 980902"/>
                <a:gd name="connsiteY0" fmla="*/ 0 h 457200"/>
                <a:gd name="connsiteX1" fmla="*/ 914400 w 980902"/>
                <a:gd name="connsiteY1" fmla="*/ 0 h 457200"/>
                <a:gd name="connsiteX2" fmla="*/ 980902 w 980902"/>
                <a:gd name="connsiteY2" fmla="*/ 457200 h 457200"/>
                <a:gd name="connsiteX3" fmla="*/ 0 w 980902"/>
                <a:gd name="connsiteY3" fmla="*/ 457200 h 457200"/>
                <a:gd name="connsiteX4" fmla="*/ 0 w 980902"/>
                <a:gd name="connsiteY4" fmla="*/ 0 h 457200"/>
                <a:gd name="connsiteX0" fmla="*/ 74815 w 1055717"/>
                <a:gd name="connsiteY0" fmla="*/ 0 h 473826"/>
                <a:gd name="connsiteX1" fmla="*/ 989215 w 1055717"/>
                <a:gd name="connsiteY1" fmla="*/ 0 h 473826"/>
                <a:gd name="connsiteX2" fmla="*/ 1055717 w 1055717"/>
                <a:gd name="connsiteY2" fmla="*/ 457200 h 473826"/>
                <a:gd name="connsiteX3" fmla="*/ 0 w 1055717"/>
                <a:gd name="connsiteY3" fmla="*/ 473826 h 473826"/>
                <a:gd name="connsiteX4" fmla="*/ 74815 w 1055717"/>
                <a:gd name="connsiteY4" fmla="*/ 0 h 473826"/>
                <a:gd name="connsiteX0" fmla="*/ 74815 w 1055717"/>
                <a:gd name="connsiteY0" fmla="*/ 0 h 457200"/>
                <a:gd name="connsiteX1" fmla="*/ 989215 w 1055717"/>
                <a:gd name="connsiteY1" fmla="*/ 0 h 457200"/>
                <a:gd name="connsiteX2" fmla="*/ 1055717 w 1055717"/>
                <a:gd name="connsiteY2" fmla="*/ 457200 h 457200"/>
                <a:gd name="connsiteX3" fmla="*/ 0 w 1055717"/>
                <a:gd name="connsiteY3" fmla="*/ 448888 h 457200"/>
                <a:gd name="connsiteX4" fmla="*/ 74815 w 1055717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717" h="457200">
                  <a:moveTo>
                    <a:pt x="74815" y="0"/>
                  </a:moveTo>
                  <a:lnTo>
                    <a:pt x="989215" y="0"/>
                  </a:lnTo>
                  <a:lnTo>
                    <a:pt x="1055717" y="457200"/>
                  </a:lnTo>
                  <a:lnTo>
                    <a:pt x="0" y="448888"/>
                  </a:lnTo>
                  <a:lnTo>
                    <a:pt x="74815" y="0"/>
                  </a:lnTo>
                  <a:close/>
                </a:path>
              </a:pathLst>
            </a:custGeom>
            <a:solidFill>
              <a:srgbClr val="FFE7C7"/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6818308" y="3368609"/>
              <a:ext cx="1208615" cy="680802"/>
            </a:xfrm>
            <a:custGeom>
              <a:avLst/>
              <a:gdLst>
                <a:gd name="connsiteX0" fmla="*/ 0 w 1313411"/>
                <a:gd name="connsiteY0" fmla="*/ 689956 h 739833"/>
                <a:gd name="connsiteX1" fmla="*/ 108065 w 1313411"/>
                <a:gd name="connsiteY1" fmla="*/ 448887 h 739833"/>
                <a:gd name="connsiteX2" fmla="*/ 166254 w 1313411"/>
                <a:gd name="connsiteY2" fmla="*/ 116378 h 739833"/>
                <a:gd name="connsiteX3" fmla="*/ 191193 w 1313411"/>
                <a:gd name="connsiteY3" fmla="*/ 8313 h 739833"/>
                <a:gd name="connsiteX4" fmla="*/ 1088967 w 1313411"/>
                <a:gd name="connsiteY4" fmla="*/ 0 h 739833"/>
                <a:gd name="connsiteX5" fmla="*/ 1188720 w 1313411"/>
                <a:gd name="connsiteY5" fmla="*/ 465513 h 739833"/>
                <a:gd name="connsiteX6" fmla="*/ 1255222 w 1313411"/>
                <a:gd name="connsiteY6" fmla="*/ 673331 h 739833"/>
                <a:gd name="connsiteX7" fmla="*/ 1313411 w 1313411"/>
                <a:gd name="connsiteY7" fmla="*/ 739833 h 739833"/>
                <a:gd name="connsiteX8" fmla="*/ 1313411 w 1313411"/>
                <a:gd name="connsiteY8" fmla="*/ 739833 h 73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3411" h="739833">
                  <a:moveTo>
                    <a:pt x="0" y="689956"/>
                  </a:moveTo>
                  <a:lnTo>
                    <a:pt x="108065" y="448887"/>
                  </a:lnTo>
                  <a:lnTo>
                    <a:pt x="166254" y="116378"/>
                  </a:lnTo>
                  <a:lnTo>
                    <a:pt x="191193" y="8313"/>
                  </a:lnTo>
                  <a:lnTo>
                    <a:pt x="1088967" y="0"/>
                  </a:lnTo>
                  <a:lnTo>
                    <a:pt x="1188720" y="465513"/>
                  </a:lnTo>
                  <a:lnTo>
                    <a:pt x="1255222" y="673331"/>
                  </a:lnTo>
                  <a:lnTo>
                    <a:pt x="1313411" y="739833"/>
                  </a:lnTo>
                  <a:lnTo>
                    <a:pt x="1313411" y="739833"/>
                  </a:lnTo>
                </a:path>
              </a:pathLst>
            </a:custGeom>
            <a:noFill/>
            <a:ln w="34925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7059266" y="3372434"/>
              <a:ext cx="726699" cy="198886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017477" y="3928175"/>
              <a:ext cx="726699" cy="198886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97624" y="3573402"/>
              <a:ext cx="818492" cy="28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BDTZ</a:t>
              </a:r>
              <a:endParaRPr lang="en-US" sz="1200" dirty="0"/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>
              <a:off x="6901332" y="3216546"/>
              <a:ext cx="106422" cy="164224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6982093" y="4094492"/>
              <a:ext cx="818492" cy="28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Plutons</a:t>
              </a:r>
              <a:endParaRPr lang="en-US" sz="1200" dirty="0"/>
            </a:p>
          </p:txBody>
        </p:sp>
        <p:cxnSp>
          <p:nvCxnSpPr>
            <p:cNvPr id="90" name="Straight Arrow Connector 89"/>
            <p:cNvCxnSpPr>
              <a:stCxn id="89" idx="0"/>
            </p:cNvCxnSpPr>
            <p:nvPr/>
          </p:nvCxnSpPr>
          <p:spPr>
            <a:xfrm flipV="1">
              <a:off x="7391340" y="3597290"/>
              <a:ext cx="108549" cy="497202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89" idx="1"/>
            </p:cNvCxnSpPr>
            <p:nvPr/>
          </p:nvCxnSpPr>
          <p:spPr>
            <a:xfrm flipH="1" flipV="1">
              <a:off x="6723649" y="4068952"/>
              <a:ext cx="258444" cy="169522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7177182" y="4392779"/>
              <a:ext cx="1267777" cy="28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Lower crust</a:t>
              </a:r>
              <a:endParaRPr lang="en-US" sz="12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898025" y="3320974"/>
              <a:ext cx="1109728" cy="28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Upper crust</a:t>
              </a:r>
              <a:endParaRPr lang="en-US" sz="1200" dirty="0"/>
            </a:p>
          </p:txBody>
        </p:sp>
        <p:sp>
          <p:nvSpPr>
            <p:cNvPr id="94" name="Oval 93"/>
            <p:cNvSpPr/>
            <p:nvPr/>
          </p:nvSpPr>
          <p:spPr>
            <a:xfrm>
              <a:off x="8121582" y="3910910"/>
              <a:ext cx="726699" cy="198886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flipV="1">
              <a:off x="7647935" y="4064664"/>
              <a:ext cx="541084" cy="145386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6143248" y="2997733"/>
              <a:ext cx="1391915" cy="28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Detachment fault</a:t>
              </a:r>
              <a:endParaRPr lang="en-US" sz="1200" dirty="0"/>
            </a:p>
          </p:txBody>
        </p:sp>
        <p:sp>
          <p:nvSpPr>
            <p:cNvPr id="97" name="Oval 96"/>
            <p:cNvSpPr/>
            <p:nvPr/>
          </p:nvSpPr>
          <p:spPr>
            <a:xfrm>
              <a:off x="5940016" y="4079919"/>
              <a:ext cx="546810" cy="221329"/>
            </a:xfrm>
            <a:custGeom>
              <a:avLst/>
              <a:gdLst>
                <a:gd name="connsiteX0" fmla="*/ 0 w 726699"/>
                <a:gd name="connsiteY0" fmla="*/ 99443 h 198886"/>
                <a:gd name="connsiteX1" fmla="*/ 363350 w 726699"/>
                <a:gd name="connsiteY1" fmla="*/ 0 h 198886"/>
                <a:gd name="connsiteX2" fmla="*/ 726700 w 726699"/>
                <a:gd name="connsiteY2" fmla="*/ 99443 h 198886"/>
                <a:gd name="connsiteX3" fmla="*/ 363350 w 726699"/>
                <a:gd name="connsiteY3" fmla="*/ 198886 h 198886"/>
                <a:gd name="connsiteX4" fmla="*/ 0 w 726699"/>
                <a:gd name="connsiteY4" fmla="*/ 99443 h 198886"/>
                <a:gd name="connsiteX0" fmla="*/ 4065 w 730765"/>
                <a:gd name="connsiteY0" fmla="*/ 99443 h 205118"/>
                <a:gd name="connsiteX1" fmla="*/ 367415 w 730765"/>
                <a:gd name="connsiteY1" fmla="*/ 0 h 205118"/>
                <a:gd name="connsiteX2" fmla="*/ 730765 w 730765"/>
                <a:gd name="connsiteY2" fmla="*/ 99443 h 205118"/>
                <a:gd name="connsiteX3" fmla="*/ 367415 w 730765"/>
                <a:gd name="connsiteY3" fmla="*/ 198886 h 205118"/>
                <a:gd name="connsiteX4" fmla="*/ 183980 w 730765"/>
                <a:gd name="connsiteY4" fmla="*/ 184331 h 205118"/>
                <a:gd name="connsiteX5" fmla="*/ 4065 w 730765"/>
                <a:gd name="connsiteY5" fmla="*/ 99443 h 205118"/>
                <a:gd name="connsiteX0" fmla="*/ 4065 w 730765"/>
                <a:gd name="connsiteY0" fmla="*/ 107317 h 212992"/>
                <a:gd name="connsiteX1" fmla="*/ 193505 w 730765"/>
                <a:gd name="connsiteY1" fmla="*/ 17580 h 212992"/>
                <a:gd name="connsiteX2" fmla="*/ 367415 w 730765"/>
                <a:gd name="connsiteY2" fmla="*/ 7874 h 212992"/>
                <a:gd name="connsiteX3" fmla="*/ 730765 w 730765"/>
                <a:gd name="connsiteY3" fmla="*/ 107317 h 212992"/>
                <a:gd name="connsiteX4" fmla="*/ 367415 w 730765"/>
                <a:gd name="connsiteY4" fmla="*/ 206760 h 212992"/>
                <a:gd name="connsiteX5" fmla="*/ 183980 w 730765"/>
                <a:gd name="connsiteY5" fmla="*/ 192205 h 212992"/>
                <a:gd name="connsiteX6" fmla="*/ 4065 w 730765"/>
                <a:gd name="connsiteY6" fmla="*/ 107317 h 212992"/>
                <a:gd name="connsiteX0" fmla="*/ 18046 w 564831"/>
                <a:gd name="connsiteY0" fmla="*/ 196634 h 221329"/>
                <a:gd name="connsiteX1" fmla="*/ 27571 w 564831"/>
                <a:gd name="connsiteY1" fmla="*/ 22009 h 221329"/>
                <a:gd name="connsiteX2" fmla="*/ 201481 w 564831"/>
                <a:gd name="connsiteY2" fmla="*/ 12303 h 221329"/>
                <a:gd name="connsiteX3" fmla="*/ 564831 w 564831"/>
                <a:gd name="connsiteY3" fmla="*/ 111746 h 221329"/>
                <a:gd name="connsiteX4" fmla="*/ 201481 w 564831"/>
                <a:gd name="connsiteY4" fmla="*/ 211189 h 221329"/>
                <a:gd name="connsiteX5" fmla="*/ 18046 w 564831"/>
                <a:gd name="connsiteY5" fmla="*/ 196634 h 221329"/>
                <a:gd name="connsiteX0" fmla="*/ 11704 w 558489"/>
                <a:gd name="connsiteY0" fmla="*/ 196634 h 221329"/>
                <a:gd name="connsiteX1" fmla="*/ 21229 w 558489"/>
                <a:gd name="connsiteY1" fmla="*/ 22009 h 221329"/>
                <a:gd name="connsiteX2" fmla="*/ 195139 w 558489"/>
                <a:gd name="connsiteY2" fmla="*/ 12303 h 221329"/>
                <a:gd name="connsiteX3" fmla="*/ 558489 w 558489"/>
                <a:gd name="connsiteY3" fmla="*/ 111746 h 221329"/>
                <a:gd name="connsiteX4" fmla="*/ 195139 w 558489"/>
                <a:gd name="connsiteY4" fmla="*/ 211189 h 221329"/>
                <a:gd name="connsiteX5" fmla="*/ 11704 w 558489"/>
                <a:gd name="connsiteY5" fmla="*/ 196634 h 221329"/>
                <a:gd name="connsiteX0" fmla="*/ 25 w 546810"/>
                <a:gd name="connsiteY0" fmla="*/ 196634 h 221329"/>
                <a:gd name="connsiteX1" fmla="*/ 9550 w 546810"/>
                <a:gd name="connsiteY1" fmla="*/ 22009 h 221329"/>
                <a:gd name="connsiteX2" fmla="*/ 183460 w 546810"/>
                <a:gd name="connsiteY2" fmla="*/ 12303 h 221329"/>
                <a:gd name="connsiteX3" fmla="*/ 546810 w 546810"/>
                <a:gd name="connsiteY3" fmla="*/ 111746 h 221329"/>
                <a:gd name="connsiteX4" fmla="*/ 183460 w 546810"/>
                <a:gd name="connsiteY4" fmla="*/ 211189 h 221329"/>
                <a:gd name="connsiteX5" fmla="*/ 25 w 546810"/>
                <a:gd name="connsiteY5" fmla="*/ 196634 h 22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6810" h="221329">
                  <a:moveTo>
                    <a:pt x="25" y="196634"/>
                  </a:moveTo>
                  <a:cubicBezTo>
                    <a:pt x="-385" y="165104"/>
                    <a:pt x="4378" y="65431"/>
                    <a:pt x="9550" y="22009"/>
                  </a:cubicBezTo>
                  <a:cubicBezTo>
                    <a:pt x="40122" y="-8713"/>
                    <a:pt x="93917" y="-2653"/>
                    <a:pt x="183460" y="12303"/>
                  </a:cubicBezTo>
                  <a:cubicBezTo>
                    <a:pt x="273003" y="27259"/>
                    <a:pt x="546810" y="56825"/>
                    <a:pt x="546810" y="111746"/>
                  </a:cubicBezTo>
                  <a:cubicBezTo>
                    <a:pt x="546810" y="166667"/>
                    <a:pt x="274591" y="197041"/>
                    <a:pt x="183460" y="211189"/>
                  </a:cubicBezTo>
                  <a:cubicBezTo>
                    <a:pt x="92329" y="225337"/>
                    <a:pt x="435" y="228164"/>
                    <a:pt x="25" y="196634"/>
                  </a:cubicBezTo>
                  <a:close/>
                </a:path>
              </a:pathLst>
            </a:cu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944563" y="4238308"/>
              <a:ext cx="839811" cy="229843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96"/>
            <p:cNvSpPr/>
            <p:nvPr/>
          </p:nvSpPr>
          <p:spPr>
            <a:xfrm flipH="1">
              <a:off x="8373615" y="4042395"/>
              <a:ext cx="563913" cy="233712"/>
            </a:xfrm>
            <a:custGeom>
              <a:avLst/>
              <a:gdLst>
                <a:gd name="connsiteX0" fmla="*/ 0 w 726699"/>
                <a:gd name="connsiteY0" fmla="*/ 99443 h 198886"/>
                <a:gd name="connsiteX1" fmla="*/ 363350 w 726699"/>
                <a:gd name="connsiteY1" fmla="*/ 0 h 198886"/>
                <a:gd name="connsiteX2" fmla="*/ 726700 w 726699"/>
                <a:gd name="connsiteY2" fmla="*/ 99443 h 198886"/>
                <a:gd name="connsiteX3" fmla="*/ 363350 w 726699"/>
                <a:gd name="connsiteY3" fmla="*/ 198886 h 198886"/>
                <a:gd name="connsiteX4" fmla="*/ 0 w 726699"/>
                <a:gd name="connsiteY4" fmla="*/ 99443 h 198886"/>
                <a:gd name="connsiteX0" fmla="*/ 4065 w 730765"/>
                <a:gd name="connsiteY0" fmla="*/ 99443 h 205118"/>
                <a:gd name="connsiteX1" fmla="*/ 367415 w 730765"/>
                <a:gd name="connsiteY1" fmla="*/ 0 h 205118"/>
                <a:gd name="connsiteX2" fmla="*/ 730765 w 730765"/>
                <a:gd name="connsiteY2" fmla="*/ 99443 h 205118"/>
                <a:gd name="connsiteX3" fmla="*/ 367415 w 730765"/>
                <a:gd name="connsiteY3" fmla="*/ 198886 h 205118"/>
                <a:gd name="connsiteX4" fmla="*/ 183980 w 730765"/>
                <a:gd name="connsiteY4" fmla="*/ 184331 h 205118"/>
                <a:gd name="connsiteX5" fmla="*/ 4065 w 730765"/>
                <a:gd name="connsiteY5" fmla="*/ 99443 h 205118"/>
                <a:gd name="connsiteX0" fmla="*/ 4065 w 730765"/>
                <a:gd name="connsiteY0" fmla="*/ 107317 h 212992"/>
                <a:gd name="connsiteX1" fmla="*/ 193505 w 730765"/>
                <a:gd name="connsiteY1" fmla="*/ 17580 h 212992"/>
                <a:gd name="connsiteX2" fmla="*/ 367415 w 730765"/>
                <a:gd name="connsiteY2" fmla="*/ 7874 h 212992"/>
                <a:gd name="connsiteX3" fmla="*/ 730765 w 730765"/>
                <a:gd name="connsiteY3" fmla="*/ 107317 h 212992"/>
                <a:gd name="connsiteX4" fmla="*/ 367415 w 730765"/>
                <a:gd name="connsiteY4" fmla="*/ 206760 h 212992"/>
                <a:gd name="connsiteX5" fmla="*/ 183980 w 730765"/>
                <a:gd name="connsiteY5" fmla="*/ 192205 h 212992"/>
                <a:gd name="connsiteX6" fmla="*/ 4065 w 730765"/>
                <a:gd name="connsiteY6" fmla="*/ 107317 h 212992"/>
                <a:gd name="connsiteX0" fmla="*/ 18046 w 564831"/>
                <a:gd name="connsiteY0" fmla="*/ 196634 h 221329"/>
                <a:gd name="connsiteX1" fmla="*/ 27571 w 564831"/>
                <a:gd name="connsiteY1" fmla="*/ 22009 h 221329"/>
                <a:gd name="connsiteX2" fmla="*/ 201481 w 564831"/>
                <a:gd name="connsiteY2" fmla="*/ 12303 h 221329"/>
                <a:gd name="connsiteX3" fmla="*/ 564831 w 564831"/>
                <a:gd name="connsiteY3" fmla="*/ 111746 h 221329"/>
                <a:gd name="connsiteX4" fmla="*/ 201481 w 564831"/>
                <a:gd name="connsiteY4" fmla="*/ 211189 h 221329"/>
                <a:gd name="connsiteX5" fmla="*/ 18046 w 564831"/>
                <a:gd name="connsiteY5" fmla="*/ 196634 h 221329"/>
                <a:gd name="connsiteX0" fmla="*/ 11704 w 558489"/>
                <a:gd name="connsiteY0" fmla="*/ 196634 h 221329"/>
                <a:gd name="connsiteX1" fmla="*/ 21229 w 558489"/>
                <a:gd name="connsiteY1" fmla="*/ 22009 h 221329"/>
                <a:gd name="connsiteX2" fmla="*/ 195139 w 558489"/>
                <a:gd name="connsiteY2" fmla="*/ 12303 h 221329"/>
                <a:gd name="connsiteX3" fmla="*/ 558489 w 558489"/>
                <a:gd name="connsiteY3" fmla="*/ 111746 h 221329"/>
                <a:gd name="connsiteX4" fmla="*/ 195139 w 558489"/>
                <a:gd name="connsiteY4" fmla="*/ 211189 h 221329"/>
                <a:gd name="connsiteX5" fmla="*/ 11704 w 558489"/>
                <a:gd name="connsiteY5" fmla="*/ 196634 h 221329"/>
                <a:gd name="connsiteX0" fmla="*/ 25 w 546810"/>
                <a:gd name="connsiteY0" fmla="*/ 196634 h 221329"/>
                <a:gd name="connsiteX1" fmla="*/ 9550 w 546810"/>
                <a:gd name="connsiteY1" fmla="*/ 22009 h 221329"/>
                <a:gd name="connsiteX2" fmla="*/ 183460 w 546810"/>
                <a:gd name="connsiteY2" fmla="*/ 12303 h 221329"/>
                <a:gd name="connsiteX3" fmla="*/ 546810 w 546810"/>
                <a:gd name="connsiteY3" fmla="*/ 111746 h 221329"/>
                <a:gd name="connsiteX4" fmla="*/ 183460 w 546810"/>
                <a:gd name="connsiteY4" fmla="*/ 211189 h 221329"/>
                <a:gd name="connsiteX5" fmla="*/ 25 w 546810"/>
                <a:gd name="connsiteY5" fmla="*/ 196634 h 221329"/>
                <a:gd name="connsiteX0" fmla="*/ 10126 w 556911"/>
                <a:gd name="connsiteY0" fmla="*/ 213881 h 238576"/>
                <a:gd name="connsiteX1" fmla="*/ 1163 w 556911"/>
                <a:gd name="connsiteY1" fmla="*/ 13856 h 238576"/>
                <a:gd name="connsiteX2" fmla="*/ 193561 w 556911"/>
                <a:gd name="connsiteY2" fmla="*/ 29550 h 238576"/>
                <a:gd name="connsiteX3" fmla="*/ 556911 w 556911"/>
                <a:gd name="connsiteY3" fmla="*/ 128993 h 238576"/>
                <a:gd name="connsiteX4" fmla="*/ 193561 w 556911"/>
                <a:gd name="connsiteY4" fmla="*/ 228436 h 238576"/>
                <a:gd name="connsiteX5" fmla="*/ 10126 w 556911"/>
                <a:gd name="connsiteY5" fmla="*/ 213881 h 238576"/>
                <a:gd name="connsiteX0" fmla="*/ 484 w 547269"/>
                <a:gd name="connsiteY0" fmla="*/ 209017 h 233712"/>
                <a:gd name="connsiteX1" fmla="*/ 3846 w 547269"/>
                <a:gd name="connsiteY1" fmla="*/ 15342 h 233712"/>
                <a:gd name="connsiteX2" fmla="*/ 183919 w 547269"/>
                <a:gd name="connsiteY2" fmla="*/ 24686 h 233712"/>
                <a:gd name="connsiteX3" fmla="*/ 547269 w 547269"/>
                <a:gd name="connsiteY3" fmla="*/ 124129 h 233712"/>
                <a:gd name="connsiteX4" fmla="*/ 183919 w 547269"/>
                <a:gd name="connsiteY4" fmla="*/ 223572 h 233712"/>
                <a:gd name="connsiteX5" fmla="*/ 484 w 547269"/>
                <a:gd name="connsiteY5" fmla="*/ 209017 h 23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269" h="233712">
                  <a:moveTo>
                    <a:pt x="484" y="209017"/>
                  </a:moveTo>
                  <a:cubicBezTo>
                    <a:pt x="74" y="177487"/>
                    <a:pt x="-1326" y="58764"/>
                    <a:pt x="3846" y="15342"/>
                  </a:cubicBezTo>
                  <a:cubicBezTo>
                    <a:pt x="34418" y="-15380"/>
                    <a:pt x="93349" y="6555"/>
                    <a:pt x="183919" y="24686"/>
                  </a:cubicBezTo>
                  <a:cubicBezTo>
                    <a:pt x="274489" y="42817"/>
                    <a:pt x="547269" y="69208"/>
                    <a:pt x="547269" y="124129"/>
                  </a:cubicBezTo>
                  <a:cubicBezTo>
                    <a:pt x="547269" y="179050"/>
                    <a:pt x="275050" y="209424"/>
                    <a:pt x="183919" y="223572"/>
                  </a:cubicBezTo>
                  <a:cubicBezTo>
                    <a:pt x="92788" y="237720"/>
                    <a:pt x="894" y="240547"/>
                    <a:pt x="484" y="209017"/>
                  </a:cubicBezTo>
                  <a:close/>
                </a:path>
              </a:pathLst>
            </a:cu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7985034" y="4217700"/>
              <a:ext cx="881074" cy="241136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Arrow Connector 101"/>
            <p:cNvCxnSpPr>
              <a:stCxn id="89" idx="1"/>
              <a:endCxn id="98" idx="6"/>
            </p:cNvCxnSpPr>
            <p:nvPr/>
          </p:nvCxnSpPr>
          <p:spPr>
            <a:xfrm flipH="1">
              <a:off x="6784374" y="4238474"/>
              <a:ext cx="197719" cy="114755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endCxn id="99" idx="2"/>
            </p:cNvCxnSpPr>
            <p:nvPr/>
          </p:nvCxnSpPr>
          <p:spPr>
            <a:xfrm>
              <a:off x="7647935" y="4210050"/>
              <a:ext cx="337099" cy="128218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Left-Right Arrow 125"/>
          <p:cNvSpPr/>
          <p:nvPr/>
        </p:nvSpPr>
        <p:spPr>
          <a:xfrm>
            <a:off x="2687281" y="2324100"/>
            <a:ext cx="6817441" cy="400050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>
                  <a:lumMod val="1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  <a:tileRect/>
          </a:gradFill>
          <a:ln w="952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>
            <a:off x="1683490" y="4313574"/>
            <a:ext cx="29166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Magmatism only at MCCs</a:t>
            </a:r>
          </a:p>
          <a:p>
            <a:pPr algn="ctr"/>
            <a:r>
              <a:rPr lang="en-US" sz="1400" b="1" dirty="0"/>
              <a:t>Implication</a:t>
            </a:r>
            <a:r>
              <a:rPr lang="en-US" sz="1400" dirty="0"/>
              <a:t>: Igneous activity drives the differences in extension between MCCs and neighboring regions</a:t>
            </a:r>
          </a:p>
          <a:p>
            <a:pPr algn="ctr"/>
            <a:r>
              <a:rPr lang="en-US" sz="1400" b="1" dirty="0"/>
              <a:t>Reasonable?</a:t>
            </a:r>
            <a:r>
              <a:rPr lang="en-US" sz="1400" dirty="0"/>
              <a:t>: Unlikely given regional extent of volcanism in rifts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4600183" y="4313573"/>
            <a:ext cx="2916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Magmatism at MCCs = Regional magmatism</a:t>
            </a:r>
          </a:p>
          <a:p>
            <a:pPr algn="ctr"/>
            <a:r>
              <a:rPr lang="en-US" sz="1400" b="1" dirty="0"/>
              <a:t>Implication</a:t>
            </a:r>
            <a:r>
              <a:rPr lang="en-US" sz="1400" dirty="0"/>
              <a:t>: Extended crust is made up from 3-33% of plutons. Some extension reflects magmatic addition to the crust</a:t>
            </a:r>
          </a:p>
          <a:p>
            <a:pPr algn="ctr"/>
            <a:r>
              <a:rPr lang="en-US" sz="1400" b="1" dirty="0"/>
              <a:t>Reasonable?</a:t>
            </a:r>
            <a:r>
              <a:rPr lang="en-US" sz="1400" dirty="0"/>
              <a:t>: Yes and likely close to reality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7526549" y="4313573"/>
            <a:ext cx="291669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Magmatism at MCCs &lt;&lt; Regional magmatism</a:t>
            </a:r>
          </a:p>
          <a:p>
            <a:pPr algn="ctr"/>
            <a:r>
              <a:rPr lang="en-US" sz="1400" b="1" dirty="0"/>
              <a:t>Implication</a:t>
            </a:r>
            <a:r>
              <a:rPr lang="en-US" sz="1400" dirty="0"/>
              <a:t>: Extended crust is made up from much more than 7% of plutons. Extension reflects magmatic addition only.</a:t>
            </a:r>
          </a:p>
          <a:p>
            <a:pPr algn="ctr"/>
            <a:r>
              <a:rPr lang="en-US" sz="1400" b="1" dirty="0"/>
              <a:t>Reasonable?</a:t>
            </a:r>
            <a:r>
              <a:rPr lang="en-US" sz="1400" dirty="0"/>
              <a:t>: Maybe, especially in some extended provinces. Likely not at the Basin and Range 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697622" y="1853557"/>
            <a:ext cx="1238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Highly magmatic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5514011" y="1853557"/>
            <a:ext cx="1238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Moderately magmatic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2217614" y="2069001"/>
            <a:ext cx="1238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Magma-poor</a:t>
            </a:r>
            <a:endParaRPr lang="en-US" sz="1400" dirty="0"/>
          </a:p>
        </p:txBody>
      </p:sp>
      <p:grpSp>
        <p:nvGrpSpPr>
          <p:cNvPr id="146" name="Group 145"/>
          <p:cNvGrpSpPr/>
          <p:nvPr/>
        </p:nvGrpSpPr>
        <p:grpSpPr>
          <a:xfrm>
            <a:off x="9675210" y="2552700"/>
            <a:ext cx="260442" cy="460148"/>
            <a:chOff x="8151210" y="2552700"/>
            <a:chExt cx="260442" cy="460148"/>
          </a:xfrm>
        </p:grpSpPr>
        <p:sp>
          <p:nvSpPr>
            <p:cNvPr id="133" name="Isosceles Triangle 132"/>
            <p:cNvSpPr/>
            <p:nvPr/>
          </p:nvSpPr>
          <p:spPr>
            <a:xfrm>
              <a:off x="8151210" y="2786047"/>
              <a:ext cx="260442" cy="226801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reeform 137"/>
            <p:cNvSpPr/>
            <p:nvPr/>
          </p:nvSpPr>
          <p:spPr>
            <a:xfrm>
              <a:off x="8151352" y="2552700"/>
              <a:ext cx="193365" cy="228600"/>
            </a:xfrm>
            <a:custGeom>
              <a:avLst/>
              <a:gdLst>
                <a:gd name="connsiteX0" fmla="*/ 105369 w 163336"/>
                <a:gd name="connsiteY0" fmla="*/ 228600 h 228600"/>
                <a:gd name="connsiteX1" fmla="*/ 162519 w 163336"/>
                <a:gd name="connsiteY1" fmla="*/ 190500 h 228600"/>
                <a:gd name="connsiteX2" fmla="*/ 67269 w 163336"/>
                <a:gd name="connsiteY2" fmla="*/ 123825 h 228600"/>
                <a:gd name="connsiteX3" fmla="*/ 594 w 163336"/>
                <a:gd name="connsiteY3" fmla="*/ 47625 h 228600"/>
                <a:gd name="connsiteX4" fmla="*/ 105369 w 163336"/>
                <a:gd name="connsiteY4" fmla="*/ 0 h 228600"/>
                <a:gd name="connsiteX0" fmla="*/ 105369 w 163336"/>
                <a:gd name="connsiteY0" fmla="*/ 233249 h 233249"/>
                <a:gd name="connsiteX1" fmla="*/ 162519 w 163336"/>
                <a:gd name="connsiteY1" fmla="*/ 195149 h 233249"/>
                <a:gd name="connsiteX2" fmla="*/ 67269 w 163336"/>
                <a:gd name="connsiteY2" fmla="*/ 128474 h 233249"/>
                <a:gd name="connsiteX3" fmla="*/ 594 w 163336"/>
                <a:gd name="connsiteY3" fmla="*/ 52274 h 233249"/>
                <a:gd name="connsiteX4" fmla="*/ 105369 w 163336"/>
                <a:gd name="connsiteY4" fmla="*/ 4649 h 233249"/>
                <a:gd name="connsiteX0" fmla="*/ 105249 w 163216"/>
                <a:gd name="connsiteY0" fmla="*/ 228600 h 228600"/>
                <a:gd name="connsiteX1" fmla="*/ 162399 w 163216"/>
                <a:gd name="connsiteY1" fmla="*/ 190500 h 228600"/>
                <a:gd name="connsiteX2" fmla="*/ 67149 w 163216"/>
                <a:gd name="connsiteY2" fmla="*/ 123825 h 228600"/>
                <a:gd name="connsiteX3" fmla="*/ 474 w 163216"/>
                <a:gd name="connsiteY3" fmla="*/ 47625 h 228600"/>
                <a:gd name="connsiteX4" fmla="*/ 105249 w 163216"/>
                <a:gd name="connsiteY4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16" h="228600">
                  <a:moveTo>
                    <a:pt x="105249" y="228600"/>
                  </a:moveTo>
                  <a:cubicBezTo>
                    <a:pt x="136999" y="218281"/>
                    <a:pt x="168749" y="207962"/>
                    <a:pt x="162399" y="190500"/>
                  </a:cubicBezTo>
                  <a:cubicBezTo>
                    <a:pt x="156049" y="173038"/>
                    <a:pt x="94136" y="147637"/>
                    <a:pt x="67149" y="123825"/>
                  </a:cubicBezTo>
                  <a:cubicBezTo>
                    <a:pt x="40162" y="100013"/>
                    <a:pt x="6988" y="106362"/>
                    <a:pt x="474" y="47625"/>
                  </a:cubicBezTo>
                  <a:cubicBezTo>
                    <a:pt x="-6040" y="-11112"/>
                    <a:pt x="56036" y="13494"/>
                    <a:pt x="105249" y="0"/>
                  </a:cubicBezTo>
                </a:path>
              </a:pathLst>
            </a:custGeom>
            <a:noFill/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883327" y="2568362"/>
            <a:ext cx="271655" cy="444487"/>
            <a:chOff x="2359326" y="2568361"/>
            <a:chExt cx="271655" cy="444487"/>
          </a:xfrm>
        </p:grpSpPr>
        <p:sp>
          <p:nvSpPr>
            <p:cNvPr id="135" name="Isosceles Triangle 134"/>
            <p:cNvSpPr/>
            <p:nvPr/>
          </p:nvSpPr>
          <p:spPr>
            <a:xfrm>
              <a:off x="2370539" y="2786047"/>
              <a:ext cx="260442" cy="226801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2359326" y="2568361"/>
              <a:ext cx="193365" cy="228600"/>
            </a:xfrm>
            <a:custGeom>
              <a:avLst/>
              <a:gdLst>
                <a:gd name="connsiteX0" fmla="*/ 105369 w 163336"/>
                <a:gd name="connsiteY0" fmla="*/ 228600 h 228600"/>
                <a:gd name="connsiteX1" fmla="*/ 162519 w 163336"/>
                <a:gd name="connsiteY1" fmla="*/ 190500 h 228600"/>
                <a:gd name="connsiteX2" fmla="*/ 67269 w 163336"/>
                <a:gd name="connsiteY2" fmla="*/ 123825 h 228600"/>
                <a:gd name="connsiteX3" fmla="*/ 594 w 163336"/>
                <a:gd name="connsiteY3" fmla="*/ 47625 h 228600"/>
                <a:gd name="connsiteX4" fmla="*/ 105369 w 163336"/>
                <a:gd name="connsiteY4" fmla="*/ 0 h 228600"/>
                <a:gd name="connsiteX0" fmla="*/ 105369 w 163336"/>
                <a:gd name="connsiteY0" fmla="*/ 233249 h 233249"/>
                <a:gd name="connsiteX1" fmla="*/ 162519 w 163336"/>
                <a:gd name="connsiteY1" fmla="*/ 195149 h 233249"/>
                <a:gd name="connsiteX2" fmla="*/ 67269 w 163336"/>
                <a:gd name="connsiteY2" fmla="*/ 128474 h 233249"/>
                <a:gd name="connsiteX3" fmla="*/ 594 w 163336"/>
                <a:gd name="connsiteY3" fmla="*/ 52274 h 233249"/>
                <a:gd name="connsiteX4" fmla="*/ 105369 w 163336"/>
                <a:gd name="connsiteY4" fmla="*/ 4649 h 233249"/>
                <a:gd name="connsiteX0" fmla="*/ 105249 w 163216"/>
                <a:gd name="connsiteY0" fmla="*/ 228600 h 228600"/>
                <a:gd name="connsiteX1" fmla="*/ 162399 w 163216"/>
                <a:gd name="connsiteY1" fmla="*/ 190500 h 228600"/>
                <a:gd name="connsiteX2" fmla="*/ 67149 w 163216"/>
                <a:gd name="connsiteY2" fmla="*/ 123825 h 228600"/>
                <a:gd name="connsiteX3" fmla="*/ 474 w 163216"/>
                <a:gd name="connsiteY3" fmla="*/ 47625 h 228600"/>
                <a:gd name="connsiteX4" fmla="*/ 105249 w 163216"/>
                <a:gd name="connsiteY4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16" h="228600">
                  <a:moveTo>
                    <a:pt x="105249" y="228600"/>
                  </a:moveTo>
                  <a:cubicBezTo>
                    <a:pt x="136999" y="218281"/>
                    <a:pt x="168749" y="207962"/>
                    <a:pt x="162399" y="190500"/>
                  </a:cubicBezTo>
                  <a:cubicBezTo>
                    <a:pt x="156049" y="173038"/>
                    <a:pt x="94136" y="147637"/>
                    <a:pt x="67149" y="123825"/>
                  </a:cubicBezTo>
                  <a:cubicBezTo>
                    <a:pt x="40162" y="100013"/>
                    <a:pt x="6988" y="106362"/>
                    <a:pt x="474" y="47625"/>
                  </a:cubicBezTo>
                  <a:cubicBezTo>
                    <a:pt x="-6040" y="-11112"/>
                    <a:pt x="56036" y="13494"/>
                    <a:pt x="105249" y="0"/>
                  </a:cubicBezTo>
                </a:path>
              </a:pathLst>
            </a:custGeom>
            <a:noFill/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903186" y="2544792"/>
            <a:ext cx="260442" cy="458860"/>
            <a:chOff x="5379186" y="2544792"/>
            <a:chExt cx="260442" cy="458860"/>
          </a:xfrm>
        </p:grpSpPr>
        <p:sp>
          <p:nvSpPr>
            <p:cNvPr id="134" name="Isosceles Triangle 133"/>
            <p:cNvSpPr/>
            <p:nvPr/>
          </p:nvSpPr>
          <p:spPr>
            <a:xfrm>
              <a:off x="5379186" y="2776851"/>
              <a:ext cx="260442" cy="226801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reeform 139"/>
            <p:cNvSpPr/>
            <p:nvPr/>
          </p:nvSpPr>
          <p:spPr>
            <a:xfrm>
              <a:off x="5393116" y="2544792"/>
              <a:ext cx="193365" cy="228600"/>
            </a:xfrm>
            <a:custGeom>
              <a:avLst/>
              <a:gdLst>
                <a:gd name="connsiteX0" fmla="*/ 105369 w 163336"/>
                <a:gd name="connsiteY0" fmla="*/ 228600 h 228600"/>
                <a:gd name="connsiteX1" fmla="*/ 162519 w 163336"/>
                <a:gd name="connsiteY1" fmla="*/ 190500 h 228600"/>
                <a:gd name="connsiteX2" fmla="*/ 67269 w 163336"/>
                <a:gd name="connsiteY2" fmla="*/ 123825 h 228600"/>
                <a:gd name="connsiteX3" fmla="*/ 594 w 163336"/>
                <a:gd name="connsiteY3" fmla="*/ 47625 h 228600"/>
                <a:gd name="connsiteX4" fmla="*/ 105369 w 163336"/>
                <a:gd name="connsiteY4" fmla="*/ 0 h 228600"/>
                <a:gd name="connsiteX0" fmla="*/ 105369 w 163336"/>
                <a:gd name="connsiteY0" fmla="*/ 233249 h 233249"/>
                <a:gd name="connsiteX1" fmla="*/ 162519 w 163336"/>
                <a:gd name="connsiteY1" fmla="*/ 195149 h 233249"/>
                <a:gd name="connsiteX2" fmla="*/ 67269 w 163336"/>
                <a:gd name="connsiteY2" fmla="*/ 128474 h 233249"/>
                <a:gd name="connsiteX3" fmla="*/ 594 w 163336"/>
                <a:gd name="connsiteY3" fmla="*/ 52274 h 233249"/>
                <a:gd name="connsiteX4" fmla="*/ 105369 w 163336"/>
                <a:gd name="connsiteY4" fmla="*/ 4649 h 233249"/>
                <a:gd name="connsiteX0" fmla="*/ 105249 w 163216"/>
                <a:gd name="connsiteY0" fmla="*/ 228600 h 228600"/>
                <a:gd name="connsiteX1" fmla="*/ 162399 w 163216"/>
                <a:gd name="connsiteY1" fmla="*/ 190500 h 228600"/>
                <a:gd name="connsiteX2" fmla="*/ 67149 w 163216"/>
                <a:gd name="connsiteY2" fmla="*/ 123825 h 228600"/>
                <a:gd name="connsiteX3" fmla="*/ 474 w 163216"/>
                <a:gd name="connsiteY3" fmla="*/ 47625 h 228600"/>
                <a:gd name="connsiteX4" fmla="*/ 105249 w 163216"/>
                <a:gd name="connsiteY4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16" h="228600">
                  <a:moveTo>
                    <a:pt x="105249" y="228600"/>
                  </a:moveTo>
                  <a:cubicBezTo>
                    <a:pt x="136999" y="218281"/>
                    <a:pt x="168749" y="207962"/>
                    <a:pt x="162399" y="190500"/>
                  </a:cubicBezTo>
                  <a:cubicBezTo>
                    <a:pt x="156049" y="173038"/>
                    <a:pt x="94136" y="147637"/>
                    <a:pt x="67149" y="123825"/>
                  </a:cubicBezTo>
                  <a:cubicBezTo>
                    <a:pt x="40162" y="100013"/>
                    <a:pt x="6988" y="106362"/>
                    <a:pt x="474" y="47625"/>
                  </a:cubicBezTo>
                  <a:cubicBezTo>
                    <a:pt x="-6040" y="-11112"/>
                    <a:pt x="56036" y="13494"/>
                    <a:pt x="105249" y="0"/>
                  </a:cubicBezTo>
                </a:path>
              </a:pathLst>
            </a:custGeom>
            <a:noFill/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739468" y="1835764"/>
            <a:ext cx="1660397" cy="592703"/>
            <a:chOff x="5215467" y="1835763"/>
            <a:chExt cx="1660397" cy="592703"/>
          </a:xfrm>
        </p:grpSpPr>
        <p:sp>
          <p:nvSpPr>
            <p:cNvPr id="141" name="Isosceles Triangle 140"/>
            <p:cNvSpPr/>
            <p:nvPr/>
          </p:nvSpPr>
          <p:spPr>
            <a:xfrm flipV="1">
              <a:off x="5225952" y="2136260"/>
              <a:ext cx="207295" cy="292206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215467" y="1835763"/>
              <a:ext cx="1660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My best guess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08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8" grpId="0"/>
      <p:bldP spid="1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Are there “overlooked” aspects of MCCs?</a:t>
            </a:r>
            <a:endParaRPr lang="en-US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/>
              <a:t>Topography around MCCs</a:t>
            </a:r>
            <a:endParaRPr lang="en-US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err="1" smtClean="0"/>
              <a:t>Syn</a:t>
            </a:r>
            <a:r>
              <a:rPr lang="en-US" dirty="0" smtClean="0"/>
              <a:t>-extensional basin inversion at MCCs</a:t>
            </a:r>
            <a:endParaRPr lang="en-US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err="1" smtClean="0"/>
              <a:t>Syn</a:t>
            </a:r>
            <a:r>
              <a:rPr lang="en-US" dirty="0" smtClean="0"/>
              <a:t>-extensional magmatic evolution of MCCs</a:t>
            </a:r>
            <a:endParaRPr lang="en-US" dirty="0"/>
          </a:p>
          <a:p>
            <a:pPr marL="741362" lvl="1" indent="-514350">
              <a:buFont typeface="+mj-lt"/>
              <a:buAutoNum type="romanLcPeriod"/>
            </a:pPr>
            <a:r>
              <a:rPr lang="en-US" dirty="0" smtClean="0"/>
              <a:t>Global observations of MCCs</a:t>
            </a:r>
          </a:p>
          <a:p>
            <a:pPr marL="741362" lvl="1" indent="-514350">
              <a:buFont typeface="+mj-lt"/>
              <a:buAutoNum type="romanLcPeriod"/>
            </a:pPr>
            <a:r>
              <a:rPr lang="en-US" dirty="0" smtClean="0"/>
              <a:t>Plutonic exposures and pluton sizes in MCCs</a:t>
            </a:r>
          </a:p>
          <a:p>
            <a:pPr marL="741362" lvl="1" indent="-514350">
              <a:buFont typeface="+mj-lt"/>
              <a:buAutoNum type="romanLcPeriod"/>
            </a:pPr>
            <a:r>
              <a:rPr lang="en-US" dirty="0" smtClean="0"/>
              <a:t>Effect of magmatism in structural evolution</a:t>
            </a:r>
          </a:p>
          <a:p>
            <a:pPr marL="741362" lvl="1" indent="-514350">
              <a:buFont typeface="+mj-lt"/>
              <a:buAutoNum type="romanLcPeriod"/>
            </a:pPr>
            <a:r>
              <a:rPr lang="en-US" dirty="0" smtClean="0"/>
              <a:t>Effect of magmatic additions to crustal thickness estimates</a:t>
            </a:r>
          </a:p>
          <a:p>
            <a:pPr marL="741362" lvl="1" indent="-514350">
              <a:buFont typeface="+mj-lt"/>
              <a:buAutoNum type="romanLcPeriod"/>
            </a:pPr>
            <a:r>
              <a:rPr lang="en-US" dirty="0" smtClean="0"/>
              <a:t>Effect of magmatic additions to topographic evolution during extension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7622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80" y="1136269"/>
            <a:ext cx="2947240" cy="432765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Crustal evolution of NE Basin and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60" y="1136269"/>
            <a:ext cx="2947240" cy="4327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40" y="1136270"/>
            <a:ext cx="2947240" cy="3486307"/>
          </a:xfrm>
          <a:prstGeom prst="rect">
            <a:avLst/>
          </a:prstGeom>
        </p:spPr>
      </p:pic>
      <p:sp>
        <p:nvSpPr>
          <p:cNvPr id="11" name="U-Turn Arrow 10"/>
          <p:cNvSpPr/>
          <p:nvPr/>
        </p:nvSpPr>
        <p:spPr>
          <a:xfrm flipV="1">
            <a:off x="4012780" y="5297871"/>
            <a:ext cx="1158240" cy="391688"/>
          </a:xfrm>
          <a:prstGeom prst="uturnArrow">
            <a:avLst>
              <a:gd name="adj1" fmla="val 21109"/>
              <a:gd name="adj2" fmla="val 25000"/>
              <a:gd name="adj3" fmla="val 28891"/>
              <a:gd name="adj4" fmla="val 75000"/>
              <a:gd name="adj5" fmla="val 10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U-Turn Arrow 11"/>
          <p:cNvSpPr/>
          <p:nvPr/>
        </p:nvSpPr>
        <p:spPr>
          <a:xfrm flipV="1">
            <a:off x="7076020" y="5214741"/>
            <a:ext cx="1158240" cy="391688"/>
          </a:xfrm>
          <a:prstGeom prst="uturnArrow">
            <a:avLst>
              <a:gd name="adj1" fmla="val 21109"/>
              <a:gd name="adj2" fmla="val 25000"/>
              <a:gd name="adj3" fmla="val 28891"/>
              <a:gd name="adj4" fmla="val 75000"/>
              <a:gd name="adj5" fmla="val 10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4720" y="5623561"/>
            <a:ext cx="219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Paleogene magmatism and extension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212614" y="5588913"/>
            <a:ext cx="2885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Miocene magmatism, extension, and significant lithospheric thinning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284080" y="1011282"/>
            <a:ext cx="103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~45 Ma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12800" y="1011282"/>
            <a:ext cx="103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~25 Ma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941520" y="1011282"/>
            <a:ext cx="103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86934" y="4243245"/>
            <a:ext cx="30395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/>
              <a:t>100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2086934" y="5137550"/>
            <a:ext cx="30395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/>
              <a:t>200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6934" y="4707025"/>
            <a:ext cx="30395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/>
              <a:t>150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4969137" y="4243245"/>
            <a:ext cx="30395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/>
              <a:t>100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4969137" y="5137550"/>
            <a:ext cx="30395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/>
              <a:t>200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4969137" y="4707025"/>
            <a:ext cx="30395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/>
              <a:t>150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1879180" y="5524752"/>
            <a:ext cx="1839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Crustal structure based on ARG exposures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16" grpId="0"/>
      <p:bldP spid="17" grpId="0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21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657601"/>
            <a:ext cx="8924925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79" y="1806576"/>
            <a:ext cx="8924925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05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Crustal thickness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BCEAF00-35EE-2349-AC37-D94588E1CC52}" type="slidenum">
              <a:rPr lang="en-US" smtClean="0"/>
              <a:pPr algn="r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835" y="913431"/>
            <a:ext cx="2714479" cy="141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835" y="2114142"/>
            <a:ext cx="2714479" cy="14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835" y="3315628"/>
            <a:ext cx="2714479" cy="141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834" y="4514772"/>
            <a:ext cx="2714479" cy="141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43" y="3671564"/>
            <a:ext cx="2467969" cy="1383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083" y="913431"/>
            <a:ext cx="2714479" cy="1414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2083" y="2108149"/>
            <a:ext cx="2714479" cy="141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2083" y="3303183"/>
            <a:ext cx="2714479" cy="1414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2083" y="4490921"/>
            <a:ext cx="2714479" cy="1414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3439" y="2151859"/>
            <a:ext cx="2467969" cy="138375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794983" y="1075721"/>
            <a:ext cx="2013297" cy="4635895"/>
            <a:chOff x="6270981" y="218469"/>
            <a:chExt cx="2013297" cy="4635895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7782870" y="220266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7278907" y="239977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7536010" y="234226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8284278" y="218469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8037418" y="232429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774944" y="238179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032047" y="232428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6270981" y="238179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528084" y="232428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045120" y="1054213"/>
            <a:ext cx="2013297" cy="4635895"/>
            <a:chOff x="6270981" y="218469"/>
            <a:chExt cx="2013297" cy="4635895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7782870" y="220266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278907" y="239977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536010" y="234226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8284278" y="218469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8037418" y="232429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774944" y="238179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032047" y="232428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6270981" y="238179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528084" y="232428"/>
              <a:ext cx="0" cy="4614387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58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BCEAF00-35EE-2349-AC37-D94588E1CC52}" type="slidenum">
              <a:rPr lang="en-US" smtClean="0"/>
              <a:pPr algn="r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312" y="912114"/>
            <a:ext cx="2714479" cy="141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312" y="2110761"/>
            <a:ext cx="2714479" cy="14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312" y="3308988"/>
            <a:ext cx="2714479" cy="141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312" y="4507635"/>
            <a:ext cx="2714479" cy="1414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449" y="2435337"/>
            <a:ext cx="1710137" cy="10034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116" y="912114"/>
            <a:ext cx="2714479" cy="141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0116" y="2110761"/>
            <a:ext cx="2714479" cy="1414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0116" y="3308988"/>
            <a:ext cx="2714479" cy="1414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0115" y="4507635"/>
            <a:ext cx="2714479" cy="141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7761" y="3639865"/>
            <a:ext cx="1710137" cy="10034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267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Studies of metamorphic core complexes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587" y="880907"/>
            <a:ext cx="7328027" cy="5499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587" y="880907"/>
            <a:ext cx="7328027" cy="5499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587" y="880907"/>
            <a:ext cx="7328027" cy="5499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587" y="880907"/>
            <a:ext cx="7328027" cy="5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09600" y="851648"/>
            <a:ext cx="9370337" cy="1203490"/>
          </a:xfrm>
        </p:spPr>
        <p:txBody>
          <a:bodyPr/>
          <a:lstStyle/>
          <a:p>
            <a:r>
              <a:rPr lang="en-US" dirty="0" smtClean="0"/>
              <a:t>The lower plate of MCCs is a regional topographic high</a:t>
            </a:r>
          </a:p>
          <a:p>
            <a:r>
              <a:rPr lang="en-US" dirty="0" smtClean="0"/>
              <a:t>Most dynamic models predict the exhumed lower plate to be a basin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Topography of MCCs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4</a:t>
            </a:fld>
            <a:endParaRPr lang="en-US" dirty="0"/>
          </a:p>
        </p:txBody>
      </p:sp>
      <p:pic>
        <p:nvPicPr>
          <p:cNvPr id="5" name="Picture 2" descr="C:\Users\akonst1\Desktop\Detachments proposal\Figure-0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35872" r="42997" b="24348"/>
          <a:stretch/>
        </p:blipFill>
        <p:spPr bwMode="auto">
          <a:xfrm>
            <a:off x="2224937" y="1653194"/>
            <a:ext cx="5257013" cy="491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konst1\Desktop\Detachments proposal\Figure-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6" t="25365" r="1798" b="10286"/>
          <a:stretch/>
        </p:blipFill>
        <p:spPr bwMode="auto">
          <a:xfrm>
            <a:off x="7634134" y="1661539"/>
            <a:ext cx="2249807" cy="509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konst1\Desktop\Detachments proposal\Figure-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1" t="480" r="1798" b="75288"/>
          <a:stretch/>
        </p:blipFill>
        <p:spPr bwMode="auto">
          <a:xfrm>
            <a:off x="12653727" y="1036490"/>
            <a:ext cx="1978998" cy="162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66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09601" y="851648"/>
            <a:ext cx="8304654" cy="2015121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syn</a:t>
            </a:r>
            <a:r>
              <a:rPr lang="en-US" dirty="0" smtClean="0"/>
              <a:t>-extensional basin is </a:t>
            </a:r>
            <a:r>
              <a:rPr lang="en-US" u="sng" dirty="0" smtClean="0"/>
              <a:t>uplifted,</a:t>
            </a:r>
            <a:r>
              <a:rPr lang="en-US" dirty="0" smtClean="0"/>
              <a:t> exposed and eroded </a:t>
            </a:r>
            <a:r>
              <a:rPr lang="en-US" u="sng" dirty="0" smtClean="0"/>
              <a:t>during the extensional history</a:t>
            </a:r>
            <a:r>
              <a:rPr lang="en-US" dirty="0" smtClean="0"/>
              <a:t> of the region</a:t>
            </a:r>
          </a:p>
          <a:p>
            <a:r>
              <a:rPr lang="en-US" dirty="0" smtClean="0"/>
              <a:t>Examples from the Northern Basin and Range: </a:t>
            </a:r>
          </a:p>
          <a:p>
            <a:pPr lvl="1"/>
            <a:r>
              <a:rPr lang="en-US" sz="1600" dirty="0"/>
              <a:t>Raft River basin</a:t>
            </a:r>
          </a:p>
          <a:p>
            <a:pPr lvl="1"/>
            <a:r>
              <a:rPr lang="en-US" sz="1600" dirty="0"/>
              <a:t>Elko basin</a:t>
            </a:r>
          </a:p>
          <a:p>
            <a:pPr lvl="1"/>
            <a:r>
              <a:rPr lang="en-US" sz="1600" dirty="0"/>
              <a:t>Sacramento Pass basin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Syn</a:t>
            </a:r>
            <a:r>
              <a:rPr lang="en-US" dirty="0" smtClean="0"/>
              <a:t>-extensional basin inversion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5</a:t>
            </a:fld>
            <a:endParaRPr lang="en-US" dirty="0"/>
          </a:p>
        </p:txBody>
      </p:sp>
      <p:pic>
        <p:nvPicPr>
          <p:cNvPr id="5" name="Picture 4" descr="F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t="2033"/>
          <a:stretch/>
        </p:blipFill>
        <p:spPr bwMode="auto">
          <a:xfrm>
            <a:off x="4647038" y="1922939"/>
            <a:ext cx="6188144" cy="472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397" y="59989"/>
            <a:ext cx="1532231" cy="3627448"/>
          </a:xfrm>
          <a:prstGeom prst="rect">
            <a:avLst/>
          </a:prstGeom>
        </p:spPr>
      </p:pic>
      <p:pic>
        <p:nvPicPr>
          <p:cNvPr id="7" name="Picture 6" descr="Fi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6" b="53528"/>
          <a:stretch>
            <a:fillRect/>
          </a:stretch>
        </p:blipFill>
        <p:spPr bwMode="auto">
          <a:xfrm>
            <a:off x="1959103" y="3054085"/>
            <a:ext cx="3030930" cy="34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366054" y="4448433"/>
            <a:ext cx="2047132" cy="10235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951785" y="1514475"/>
            <a:ext cx="9131300" cy="5257028"/>
            <a:chOff x="12700" y="1514475"/>
            <a:chExt cx="9131300" cy="5257028"/>
          </a:xfrm>
        </p:grpSpPr>
        <p:pic>
          <p:nvPicPr>
            <p:cNvPr id="13" name="Picture 4" descr="Plate 4, 5-0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"/>
            <a:stretch/>
          </p:blipFill>
          <p:spPr bwMode="auto">
            <a:xfrm>
              <a:off x="12700" y="1514475"/>
              <a:ext cx="9131300" cy="5257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reeform 14"/>
            <p:cNvSpPr/>
            <p:nvPr/>
          </p:nvSpPr>
          <p:spPr>
            <a:xfrm>
              <a:off x="2812983" y="3961410"/>
              <a:ext cx="189470" cy="156519"/>
            </a:xfrm>
            <a:custGeom>
              <a:avLst/>
              <a:gdLst>
                <a:gd name="connsiteX0" fmla="*/ 189470 w 189470"/>
                <a:gd name="connsiteY0" fmla="*/ 156519 h 156519"/>
                <a:gd name="connsiteX1" fmla="*/ 0 w 189470"/>
                <a:gd name="connsiteY1" fmla="*/ 0 h 156519"/>
                <a:gd name="connsiteX2" fmla="*/ 8238 w 189470"/>
                <a:gd name="connsiteY2" fmla="*/ 74141 h 15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470" h="156519">
                  <a:moveTo>
                    <a:pt x="189470" y="156519"/>
                  </a:moveTo>
                  <a:lnTo>
                    <a:pt x="0" y="0"/>
                  </a:lnTo>
                  <a:lnTo>
                    <a:pt x="8238" y="74141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409568" y="3903871"/>
              <a:ext cx="189470" cy="156519"/>
            </a:xfrm>
            <a:custGeom>
              <a:avLst/>
              <a:gdLst>
                <a:gd name="connsiteX0" fmla="*/ 189470 w 189470"/>
                <a:gd name="connsiteY0" fmla="*/ 156519 h 156519"/>
                <a:gd name="connsiteX1" fmla="*/ 0 w 189470"/>
                <a:gd name="connsiteY1" fmla="*/ 0 h 156519"/>
                <a:gd name="connsiteX2" fmla="*/ 8238 w 189470"/>
                <a:gd name="connsiteY2" fmla="*/ 74141 h 15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470" h="156519">
                  <a:moveTo>
                    <a:pt x="189470" y="156519"/>
                  </a:moveTo>
                  <a:lnTo>
                    <a:pt x="0" y="0"/>
                  </a:lnTo>
                  <a:lnTo>
                    <a:pt x="8238" y="74141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rot="20559612">
              <a:off x="4882183" y="4085068"/>
              <a:ext cx="189470" cy="156519"/>
            </a:xfrm>
            <a:custGeom>
              <a:avLst/>
              <a:gdLst>
                <a:gd name="connsiteX0" fmla="*/ 189470 w 189470"/>
                <a:gd name="connsiteY0" fmla="*/ 156519 h 156519"/>
                <a:gd name="connsiteX1" fmla="*/ 0 w 189470"/>
                <a:gd name="connsiteY1" fmla="*/ 0 h 156519"/>
                <a:gd name="connsiteX2" fmla="*/ 8238 w 189470"/>
                <a:gd name="connsiteY2" fmla="*/ 74141 h 15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470" h="156519">
                  <a:moveTo>
                    <a:pt x="189470" y="156519"/>
                  </a:moveTo>
                  <a:lnTo>
                    <a:pt x="0" y="0"/>
                  </a:lnTo>
                  <a:lnTo>
                    <a:pt x="8238" y="74141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851650" y="4025900"/>
              <a:ext cx="158750" cy="88900"/>
            </a:xfrm>
            <a:custGeom>
              <a:avLst/>
              <a:gdLst>
                <a:gd name="connsiteX0" fmla="*/ 0 w 158750"/>
                <a:gd name="connsiteY0" fmla="*/ 88900 h 88900"/>
                <a:gd name="connsiteX1" fmla="*/ 158750 w 158750"/>
                <a:gd name="connsiteY1" fmla="*/ 0 h 88900"/>
                <a:gd name="connsiteX2" fmla="*/ 146050 w 158750"/>
                <a:gd name="connsiteY2" fmla="*/ 8255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0" h="88900">
                  <a:moveTo>
                    <a:pt x="0" y="88900"/>
                  </a:moveTo>
                  <a:lnTo>
                    <a:pt x="158750" y="0"/>
                  </a:lnTo>
                  <a:lnTo>
                    <a:pt x="146050" y="8255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131876" y="3040932"/>
            <a:ext cx="3200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Seismic data from Covington et al., 1983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497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09600" y="851648"/>
            <a:ext cx="10676021" cy="5271341"/>
          </a:xfrm>
        </p:spPr>
        <p:txBody>
          <a:bodyPr/>
          <a:lstStyle/>
          <a:p>
            <a:r>
              <a:rPr lang="en-US" dirty="0" smtClean="0"/>
              <a:t>Compiled examples of MCC globally (n= 76)</a:t>
            </a:r>
          </a:p>
          <a:p>
            <a:r>
              <a:rPr lang="en-US" dirty="0" smtClean="0"/>
              <a:t>Identified the metamorphic grade of extensional deformation </a:t>
            </a:r>
          </a:p>
          <a:p>
            <a:r>
              <a:rPr lang="en-US" dirty="0" smtClean="0"/>
              <a:t>Identified MCCs with </a:t>
            </a:r>
            <a:r>
              <a:rPr lang="en-US" dirty="0" err="1" smtClean="0"/>
              <a:t>syn</a:t>
            </a:r>
            <a:r>
              <a:rPr lang="en-US" dirty="0" smtClean="0"/>
              <a:t>-extensional plutons in the lower plate (n=71)</a:t>
            </a:r>
          </a:p>
          <a:p>
            <a:r>
              <a:rPr lang="en-US" dirty="0" smtClean="0"/>
              <a:t>Estimated the ratio of exposed plutons relative to the lower plate (n=48)</a:t>
            </a:r>
          </a:p>
          <a:p>
            <a:r>
              <a:rPr lang="en-US" dirty="0" smtClean="0"/>
              <a:t>Estimated the </a:t>
            </a:r>
            <a:r>
              <a:rPr lang="en-US" dirty="0" err="1" smtClean="0"/>
              <a:t>length:width</a:t>
            </a:r>
            <a:r>
              <a:rPr lang="en-US" dirty="0" smtClean="0"/>
              <a:t> of the plutons (n=53)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Magmatism at MCC: A global perspective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77" y="2752007"/>
            <a:ext cx="3585163" cy="3585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71" y="2752007"/>
            <a:ext cx="4776040" cy="3585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2177" y="2438402"/>
            <a:ext cx="3585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Extensional deformation grade of MCCs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070871" y="2438401"/>
            <a:ext cx="4776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Exposed pluton </a:t>
            </a:r>
            <a:r>
              <a:rPr lang="en-US" sz="1400" dirty="0" err="1"/>
              <a:t>Length:Width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272177" y="6260869"/>
            <a:ext cx="358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93.4% </a:t>
            </a:r>
            <a:r>
              <a:rPr lang="en-US" sz="1600" dirty="0"/>
              <a:t>of MCCs have </a:t>
            </a:r>
            <a:endParaRPr lang="en-US" sz="1600" dirty="0" smtClean="0"/>
          </a:p>
          <a:p>
            <a:pPr algn="ctr"/>
            <a:r>
              <a:rPr lang="en-US" sz="1600" dirty="0" err="1" smtClean="0"/>
              <a:t>syn</a:t>
            </a:r>
            <a:r>
              <a:rPr lang="en-US" sz="1600" dirty="0" smtClean="0"/>
              <a:t>-extensional </a:t>
            </a:r>
            <a:r>
              <a:rPr lang="en-US" sz="1600" dirty="0"/>
              <a:t>plutons!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58113" y="6273226"/>
            <a:ext cx="46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Plutons in MCCs are asymmetric with a most typical L:W of ~2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02101" y="2830068"/>
            <a:ext cx="2956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Most common MCCs are</a:t>
            </a:r>
            <a:r>
              <a:rPr lang="en-US" sz="1200" dirty="0">
                <a:sym typeface="Wingdings" panose="05000000000000000000" pitchFamily="2" charset="2"/>
              </a:rPr>
              <a:t> “gneiss domes”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197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971" y="2074618"/>
            <a:ext cx="5904203" cy="4425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971" y="2074618"/>
            <a:ext cx="5904203" cy="442569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09600" y="851648"/>
            <a:ext cx="10838447" cy="132963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Globally, pluton exposure in the lower plates of MCCs ranges from &lt;5% to up to 76%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Amphibolite grade (~gneiss domes) have the largest aerial proportion of plutons exposed in the lower plate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Basin and Range MCCs are a random subset of the global population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Magmatism at MCCs: A global perspective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971" y="2074618"/>
            <a:ext cx="5904203" cy="4425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25454" r="1706"/>
          <a:stretch/>
        </p:blipFill>
        <p:spPr>
          <a:xfrm>
            <a:off x="609600" y="1972660"/>
            <a:ext cx="3108158" cy="4354251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927398" y="3167925"/>
            <a:ext cx="2568497" cy="2084132"/>
          </a:xfrm>
          <a:custGeom>
            <a:avLst/>
            <a:gdLst>
              <a:gd name="connsiteX0" fmla="*/ 914400 w 2390775"/>
              <a:gd name="connsiteY0" fmla="*/ 69850 h 1939925"/>
              <a:gd name="connsiteX1" fmla="*/ 946150 w 2390775"/>
              <a:gd name="connsiteY1" fmla="*/ 60325 h 1939925"/>
              <a:gd name="connsiteX2" fmla="*/ 1098550 w 2390775"/>
              <a:gd name="connsiteY2" fmla="*/ 76200 h 1939925"/>
              <a:gd name="connsiteX3" fmla="*/ 1177925 w 2390775"/>
              <a:gd name="connsiteY3" fmla="*/ 117475 h 1939925"/>
              <a:gd name="connsiteX4" fmla="*/ 1203325 w 2390775"/>
              <a:gd name="connsiteY4" fmla="*/ 120650 h 1939925"/>
              <a:gd name="connsiteX5" fmla="*/ 1212850 w 2390775"/>
              <a:gd name="connsiteY5" fmla="*/ 82550 h 1939925"/>
              <a:gd name="connsiteX6" fmla="*/ 1298575 w 2390775"/>
              <a:gd name="connsiteY6" fmla="*/ 123825 h 1939925"/>
              <a:gd name="connsiteX7" fmla="*/ 1416050 w 2390775"/>
              <a:gd name="connsiteY7" fmla="*/ 85725 h 1939925"/>
              <a:gd name="connsiteX8" fmla="*/ 1536700 w 2390775"/>
              <a:gd name="connsiteY8" fmla="*/ 0 h 1939925"/>
              <a:gd name="connsiteX9" fmla="*/ 1717675 w 2390775"/>
              <a:gd name="connsiteY9" fmla="*/ 19050 h 1939925"/>
              <a:gd name="connsiteX10" fmla="*/ 1854200 w 2390775"/>
              <a:gd name="connsiteY10" fmla="*/ 60325 h 1939925"/>
              <a:gd name="connsiteX11" fmla="*/ 1901825 w 2390775"/>
              <a:gd name="connsiteY11" fmla="*/ 98425 h 1939925"/>
              <a:gd name="connsiteX12" fmla="*/ 2063750 w 2390775"/>
              <a:gd name="connsiteY12" fmla="*/ 133350 h 1939925"/>
              <a:gd name="connsiteX13" fmla="*/ 2101850 w 2390775"/>
              <a:gd name="connsiteY13" fmla="*/ 165100 h 1939925"/>
              <a:gd name="connsiteX14" fmla="*/ 2124075 w 2390775"/>
              <a:gd name="connsiteY14" fmla="*/ 238125 h 1939925"/>
              <a:gd name="connsiteX15" fmla="*/ 2165350 w 2390775"/>
              <a:gd name="connsiteY15" fmla="*/ 279400 h 1939925"/>
              <a:gd name="connsiteX16" fmla="*/ 2212975 w 2390775"/>
              <a:gd name="connsiteY16" fmla="*/ 282575 h 1939925"/>
              <a:gd name="connsiteX17" fmla="*/ 2390775 w 2390775"/>
              <a:gd name="connsiteY17" fmla="*/ 238125 h 1939925"/>
              <a:gd name="connsiteX18" fmla="*/ 2378075 w 2390775"/>
              <a:gd name="connsiteY18" fmla="*/ 365125 h 1939925"/>
              <a:gd name="connsiteX19" fmla="*/ 2349500 w 2390775"/>
              <a:gd name="connsiteY19" fmla="*/ 536575 h 1939925"/>
              <a:gd name="connsiteX20" fmla="*/ 2317750 w 2390775"/>
              <a:gd name="connsiteY20" fmla="*/ 587375 h 1939925"/>
              <a:gd name="connsiteX21" fmla="*/ 2216150 w 2390775"/>
              <a:gd name="connsiteY21" fmla="*/ 717550 h 1939925"/>
              <a:gd name="connsiteX22" fmla="*/ 2133600 w 2390775"/>
              <a:gd name="connsiteY22" fmla="*/ 863600 h 1939925"/>
              <a:gd name="connsiteX23" fmla="*/ 1984375 w 2390775"/>
              <a:gd name="connsiteY23" fmla="*/ 1035050 h 1939925"/>
              <a:gd name="connsiteX24" fmla="*/ 1809750 w 2390775"/>
              <a:gd name="connsiteY24" fmla="*/ 1387475 h 1939925"/>
              <a:gd name="connsiteX25" fmla="*/ 1625600 w 2390775"/>
              <a:gd name="connsiteY25" fmla="*/ 1666875 h 1939925"/>
              <a:gd name="connsiteX26" fmla="*/ 1460500 w 2390775"/>
              <a:gd name="connsiteY26" fmla="*/ 1933575 h 1939925"/>
              <a:gd name="connsiteX27" fmla="*/ 1355725 w 2390775"/>
              <a:gd name="connsiteY27" fmla="*/ 1939925 h 1939925"/>
              <a:gd name="connsiteX28" fmla="*/ 1250950 w 2390775"/>
              <a:gd name="connsiteY28" fmla="*/ 1841500 h 1939925"/>
              <a:gd name="connsiteX29" fmla="*/ 1130300 w 2390775"/>
              <a:gd name="connsiteY29" fmla="*/ 1851025 h 1939925"/>
              <a:gd name="connsiteX30" fmla="*/ 1035050 w 2390775"/>
              <a:gd name="connsiteY30" fmla="*/ 1870075 h 1939925"/>
              <a:gd name="connsiteX31" fmla="*/ 933450 w 2390775"/>
              <a:gd name="connsiteY31" fmla="*/ 1847850 h 1939925"/>
              <a:gd name="connsiteX32" fmla="*/ 765175 w 2390775"/>
              <a:gd name="connsiteY32" fmla="*/ 1825625 h 1939925"/>
              <a:gd name="connsiteX33" fmla="*/ 711200 w 2390775"/>
              <a:gd name="connsiteY33" fmla="*/ 1774825 h 1939925"/>
              <a:gd name="connsiteX34" fmla="*/ 609600 w 2390775"/>
              <a:gd name="connsiteY34" fmla="*/ 1765300 h 1939925"/>
              <a:gd name="connsiteX35" fmla="*/ 527050 w 2390775"/>
              <a:gd name="connsiteY35" fmla="*/ 1666875 h 1939925"/>
              <a:gd name="connsiteX36" fmla="*/ 431800 w 2390775"/>
              <a:gd name="connsiteY36" fmla="*/ 1489075 h 1939925"/>
              <a:gd name="connsiteX37" fmla="*/ 327025 w 2390775"/>
              <a:gd name="connsiteY37" fmla="*/ 1416050 h 1939925"/>
              <a:gd name="connsiteX38" fmla="*/ 165100 w 2390775"/>
              <a:gd name="connsiteY38" fmla="*/ 1314450 h 1939925"/>
              <a:gd name="connsiteX39" fmla="*/ 136525 w 2390775"/>
              <a:gd name="connsiteY39" fmla="*/ 1266825 h 1939925"/>
              <a:gd name="connsiteX40" fmla="*/ 120650 w 2390775"/>
              <a:gd name="connsiteY40" fmla="*/ 1136650 h 1939925"/>
              <a:gd name="connsiteX41" fmla="*/ 120650 w 2390775"/>
              <a:gd name="connsiteY41" fmla="*/ 1079500 h 1939925"/>
              <a:gd name="connsiteX42" fmla="*/ 12700 w 2390775"/>
              <a:gd name="connsiteY42" fmla="*/ 984250 h 1939925"/>
              <a:gd name="connsiteX43" fmla="*/ 15875 w 2390775"/>
              <a:gd name="connsiteY43" fmla="*/ 920750 h 1939925"/>
              <a:gd name="connsiteX44" fmla="*/ 50800 w 2390775"/>
              <a:gd name="connsiteY44" fmla="*/ 822325 h 1939925"/>
              <a:gd name="connsiteX45" fmla="*/ 76200 w 2390775"/>
              <a:gd name="connsiteY45" fmla="*/ 771525 h 1939925"/>
              <a:gd name="connsiteX46" fmla="*/ 0 w 2390775"/>
              <a:gd name="connsiteY46" fmla="*/ 688975 h 1939925"/>
              <a:gd name="connsiteX47" fmla="*/ 60325 w 2390775"/>
              <a:gd name="connsiteY47" fmla="*/ 454025 h 1939925"/>
              <a:gd name="connsiteX48" fmla="*/ 79375 w 2390775"/>
              <a:gd name="connsiteY48" fmla="*/ 346075 h 1939925"/>
              <a:gd name="connsiteX49" fmla="*/ 196850 w 2390775"/>
              <a:gd name="connsiteY49" fmla="*/ 295275 h 1939925"/>
              <a:gd name="connsiteX50" fmla="*/ 282575 w 2390775"/>
              <a:gd name="connsiteY50" fmla="*/ 307975 h 1939925"/>
              <a:gd name="connsiteX51" fmla="*/ 358775 w 2390775"/>
              <a:gd name="connsiteY51" fmla="*/ 323850 h 1939925"/>
              <a:gd name="connsiteX52" fmla="*/ 403225 w 2390775"/>
              <a:gd name="connsiteY52" fmla="*/ 307975 h 1939925"/>
              <a:gd name="connsiteX53" fmla="*/ 476250 w 2390775"/>
              <a:gd name="connsiteY53" fmla="*/ 311150 h 1939925"/>
              <a:gd name="connsiteX54" fmla="*/ 520700 w 2390775"/>
              <a:gd name="connsiteY54" fmla="*/ 317500 h 1939925"/>
              <a:gd name="connsiteX55" fmla="*/ 625475 w 2390775"/>
              <a:gd name="connsiteY55" fmla="*/ 174625 h 1939925"/>
              <a:gd name="connsiteX56" fmla="*/ 768350 w 2390775"/>
              <a:gd name="connsiteY56" fmla="*/ 114300 h 1939925"/>
              <a:gd name="connsiteX57" fmla="*/ 914400 w 2390775"/>
              <a:gd name="connsiteY57" fmla="*/ 69850 h 193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90775" h="1939925">
                <a:moveTo>
                  <a:pt x="914400" y="69850"/>
                </a:moveTo>
                <a:lnTo>
                  <a:pt x="946150" y="60325"/>
                </a:lnTo>
                <a:lnTo>
                  <a:pt x="1098550" y="76200"/>
                </a:lnTo>
                <a:lnTo>
                  <a:pt x="1177925" y="117475"/>
                </a:lnTo>
                <a:lnTo>
                  <a:pt x="1203325" y="120650"/>
                </a:lnTo>
                <a:lnTo>
                  <a:pt x="1212850" y="82550"/>
                </a:lnTo>
                <a:lnTo>
                  <a:pt x="1298575" y="123825"/>
                </a:lnTo>
                <a:lnTo>
                  <a:pt x="1416050" y="85725"/>
                </a:lnTo>
                <a:lnTo>
                  <a:pt x="1536700" y="0"/>
                </a:lnTo>
                <a:lnTo>
                  <a:pt x="1717675" y="19050"/>
                </a:lnTo>
                <a:lnTo>
                  <a:pt x="1854200" y="60325"/>
                </a:lnTo>
                <a:lnTo>
                  <a:pt x="1901825" y="98425"/>
                </a:lnTo>
                <a:lnTo>
                  <a:pt x="2063750" y="133350"/>
                </a:lnTo>
                <a:lnTo>
                  <a:pt x="2101850" y="165100"/>
                </a:lnTo>
                <a:lnTo>
                  <a:pt x="2124075" y="238125"/>
                </a:lnTo>
                <a:lnTo>
                  <a:pt x="2165350" y="279400"/>
                </a:lnTo>
                <a:lnTo>
                  <a:pt x="2212975" y="282575"/>
                </a:lnTo>
                <a:lnTo>
                  <a:pt x="2390775" y="238125"/>
                </a:lnTo>
                <a:lnTo>
                  <a:pt x="2378075" y="365125"/>
                </a:lnTo>
                <a:lnTo>
                  <a:pt x="2349500" y="536575"/>
                </a:lnTo>
                <a:lnTo>
                  <a:pt x="2317750" y="587375"/>
                </a:lnTo>
                <a:lnTo>
                  <a:pt x="2216150" y="717550"/>
                </a:lnTo>
                <a:lnTo>
                  <a:pt x="2133600" y="863600"/>
                </a:lnTo>
                <a:lnTo>
                  <a:pt x="1984375" y="1035050"/>
                </a:lnTo>
                <a:lnTo>
                  <a:pt x="1809750" y="1387475"/>
                </a:lnTo>
                <a:lnTo>
                  <a:pt x="1625600" y="1666875"/>
                </a:lnTo>
                <a:lnTo>
                  <a:pt x="1460500" y="1933575"/>
                </a:lnTo>
                <a:lnTo>
                  <a:pt x="1355725" y="1939925"/>
                </a:lnTo>
                <a:lnTo>
                  <a:pt x="1250950" y="1841500"/>
                </a:lnTo>
                <a:lnTo>
                  <a:pt x="1130300" y="1851025"/>
                </a:lnTo>
                <a:lnTo>
                  <a:pt x="1035050" y="1870075"/>
                </a:lnTo>
                <a:lnTo>
                  <a:pt x="933450" y="1847850"/>
                </a:lnTo>
                <a:lnTo>
                  <a:pt x="765175" y="1825625"/>
                </a:lnTo>
                <a:lnTo>
                  <a:pt x="711200" y="1774825"/>
                </a:lnTo>
                <a:lnTo>
                  <a:pt x="609600" y="1765300"/>
                </a:lnTo>
                <a:lnTo>
                  <a:pt x="527050" y="1666875"/>
                </a:lnTo>
                <a:lnTo>
                  <a:pt x="431800" y="1489075"/>
                </a:lnTo>
                <a:lnTo>
                  <a:pt x="327025" y="1416050"/>
                </a:lnTo>
                <a:lnTo>
                  <a:pt x="165100" y="1314450"/>
                </a:lnTo>
                <a:lnTo>
                  <a:pt x="136525" y="1266825"/>
                </a:lnTo>
                <a:lnTo>
                  <a:pt x="120650" y="1136650"/>
                </a:lnTo>
                <a:lnTo>
                  <a:pt x="120650" y="1079500"/>
                </a:lnTo>
                <a:lnTo>
                  <a:pt x="12700" y="984250"/>
                </a:lnTo>
                <a:lnTo>
                  <a:pt x="15875" y="920750"/>
                </a:lnTo>
                <a:lnTo>
                  <a:pt x="50800" y="822325"/>
                </a:lnTo>
                <a:lnTo>
                  <a:pt x="76200" y="771525"/>
                </a:lnTo>
                <a:lnTo>
                  <a:pt x="0" y="688975"/>
                </a:lnTo>
                <a:lnTo>
                  <a:pt x="60325" y="454025"/>
                </a:lnTo>
                <a:lnTo>
                  <a:pt x="79375" y="346075"/>
                </a:lnTo>
                <a:lnTo>
                  <a:pt x="196850" y="295275"/>
                </a:lnTo>
                <a:lnTo>
                  <a:pt x="282575" y="307975"/>
                </a:lnTo>
                <a:lnTo>
                  <a:pt x="358775" y="323850"/>
                </a:lnTo>
                <a:lnTo>
                  <a:pt x="403225" y="307975"/>
                </a:lnTo>
                <a:lnTo>
                  <a:pt x="476250" y="311150"/>
                </a:lnTo>
                <a:lnTo>
                  <a:pt x="520700" y="317500"/>
                </a:lnTo>
                <a:lnTo>
                  <a:pt x="625475" y="174625"/>
                </a:lnTo>
                <a:lnTo>
                  <a:pt x="768350" y="114300"/>
                </a:lnTo>
                <a:lnTo>
                  <a:pt x="914400" y="69850"/>
                </a:ln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260360" y="4153791"/>
            <a:ext cx="1744910" cy="7109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K-S P value of </a:t>
            </a:r>
            <a:r>
              <a:rPr lang="en-US" sz="1200" b="1" dirty="0"/>
              <a:t>0.02</a:t>
            </a:r>
            <a:r>
              <a:rPr lang="en-US" sz="1200" dirty="0"/>
              <a:t> between gneiss and </a:t>
            </a:r>
            <a:r>
              <a:rPr lang="en-US" sz="1200" dirty="0" err="1"/>
              <a:t>migmatite</a:t>
            </a:r>
            <a:r>
              <a:rPr lang="en-US" sz="1200" dirty="0"/>
              <a:t> populations</a:t>
            </a:r>
            <a:endParaRPr lang="en-US" sz="1200" dirty="0"/>
          </a:p>
        </p:txBody>
      </p:sp>
      <p:sp>
        <p:nvSpPr>
          <p:cNvPr id="11" name="Freeform 10"/>
          <p:cNvSpPr/>
          <p:nvPr/>
        </p:nvSpPr>
        <p:spPr>
          <a:xfrm>
            <a:off x="1012673" y="3181139"/>
            <a:ext cx="2483222" cy="1893116"/>
          </a:xfrm>
          <a:custGeom>
            <a:avLst/>
            <a:gdLst>
              <a:gd name="connsiteX0" fmla="*/ 914400 w 2390775"/>
              <a:gd name="connsiteY0" fmla="*/ 69850 h 1939925"/>
              <a:gd name="connsiteX1" fmla="*/ 946150 w 2390775"/>
              <a:gd name="connsiteY1" fmla="*/ 60325 h 1939925"/>
              <a:gd name="connsiteX2" fmla="*/ 1098550 w 2390775"/>
              <a:gd name="connsiteY2" fmla="*/ 76200 h 1939925"/>
              <a:gd name="connsiteX3" fmla="*/ 1177925 w 2390775"/>
              <a:gd name="connsiteY3" fmla="*/ 117475 h 1939925"/>
              <a:gd name="connsiteX4" fmla="*/ 1203325 w 2390775"/>
              <a:gd name="connsiteY4" fmla="*/ 120650 h 1939925"/>
              <a:gd name="connsiteX5" fmla="*/ 1212850 w 2390775"/>
              <a:gd name="connsiteY5" fmla="*/ 82550 h 1939925"/>
              <a:gd name="connsiteX6" fmla="*/ 1298575 w 2390775"/>
              <a:gd name="connsiteY6" fmla="*/ 123825 h 1939925"/>
              <a:gd name="connsiteX7" fmla="*/ 1416050 w 2390775"/>
              <a:gd name="connsiteY7" fmla="*/ 85725 h 1939925"/>
              <a:gd name="connsiteX8" fmla="*/ 1536700 w 2390775"/>
              <a:gd name="connsiteY8" fmla="*/ 0 h 1939925"/>
              <a:gd name="connsiteX9" fmla="*/ 1717675 w 2390775"/>
              <a:gd name="connsiteY9" fmla="*/ 19050 h 1939925"/>
              <a:gd name="connsiteX10" fmla="*/ 1854200 w 2390775"/>
              <a:gd name="connsiteY10" fmla="*/ 60325 h 1939925"/>
              <a:gd name="connsiteX11" fmla="*/ 1901825 w 2390775"/>
              <a:gd name="connsiteY11" fmla="*/ 98425 h 1939925"/>
              <a:gd name="connsiteX12" fmla="*/ 2063750 w 2390775"/>
              <a:gd name="connsiteY12" fmla="*/ 133350 h 1939925"/>
              <a:gd name="connsiteX13" fmla="*/ 2101850 w 2390775"/>
              <a:gd name="connsiteY13" fmla="*/ 165100 h 1939925"/>
              <a:gd name="connsiteX14" fmla="*/ 2124075 w 2390775"/>
              <a:gd name="connsiteY14" fmla="*/ 238125 h 1939925"/>
              <a:gd name="connsiteX15" fmla="*/ 2165350 w 2390775"/>
              <a:gd name="connsiteY15" fmla="*/ 279400 h 1939925"/>
              <a:gd name="connsiteX16" fmla="*/ 2212975 w 2390775"/>
              <a:gd name="connsiteY16" fmla="*/ 282575 h 1939925"/>
              <a:gd name="connsiteX17" fmla="*/ 2390775 w 2390775"/>
              <a:gd name="connsiteY17" fmla="*/ 238125 h 1939925"/>
              <a:gd name="connsiteX18" fmla="*/ 2378075 w 2390775"/>
              <a:gd name="connsiteY18" fmla="*/ 365125 h 1939925"/>
              <a:gd name="connsiteX19" fmla="*/ 2349500 w 2390775"/>
              <a:gd name="connsiteY19" fmla="*/ 536575 h 1939925"/>
              <a:gd name="connsiteX20" fmla="*/ 2317750 w 2390775"/>
              <a:gd name="connsiteY20" fmla="*/ 587375 h 1939925"/>
              <a:gd name="connsiteX21" fmla="*/ 2216150 w 2390775"/>
              <a:gd name="connsiteY21" fmla="*/ 717550 h 1939925"/>
              <a:gd name="connsiteX22" fmla="*/ 2133600 w 2390775"/>
              <a:gd name="connsiteY22" fmla="*/ 863600 h 1939925"/>
              <a:gd name="connsiteX23" fmla="*/ 1984375 w 2390775"/>
              <a:gd name="connsiteY23" fmla="*/ 1035050 h 1939925"/>
              <a:gd name="connsiteX24" fmla="*/ 1809750 w 2390775"/>
              <a:gd name="connsiteY24" fmla="*/ 1387475 h 1939925"/>
              <a:gd name="connsiteX25" fmla="*/ 1625600 w 2390775"/>
              <a:gd name="connsiteY25" fmla="*/ 1666875 h 1939925"/>
              <a:gd name="connsiteX26" fmla="*/ 1460500 w 2390775"/>
              <a:gd name="connsiteY26" fmla="*/ 1933575 h 1939925"/>
              <a:gd name="connsiteX27" fmla="*/ 1355725 w 2390775"/>
              <a:gd name="connsiteY27" fmla="*/ 1939925 h 1939925"/>
              <a:gd name="connsiteX28" fmla="*/ 1250950 w 2390775"/>
              <a:gd name="connsiteY28" fmla="*/ 1841500 h 1939925"/>
              <a:gd name="connsiteX29" fmla="*/ 1130300 w 2390775"/>
              <a:gd name="connsiteY29" fmla="*/ 1851025 h 1939925"/>
              <a:gd name="connsiteX30" fmla="*/ 1035050 w 2390775"/>
              <a:gd name="connsiteY30" fmla="*/ 1870075 h 1939925"/>
              <a:gd name="connsiteX31" fmla="*/ 933450 w 2390775"/>
              <a:gd name="connsiteY31" fmla="*/ 1847850 h 1939925"/>
              <a:gd name="connsiteX32" fmla="*/ 765175 w 2390775"/>
              <a:gd name="connsiteY32" fmla="*/ 1825625 h 1939925"/>
              <a:gd name="connsiteX33" fmla="*/ 711200 w 2390775"/>
              <a:gd name="connsiteY33" fmla="*/ 1774825 h 1939925"/>
              <a:gd name="connsiteX34" fmla="*/ 609600 w 2390775"/>
              <a:gd name="connsiteY34" fmla="*/ 1765300 h 1939925"/>
              <a:gd name="connsiteX35" fmla="*/ 527050 w 2390775"/>
              <a:gd name="connsiteY35" fmla="*/ 1666875 h 1939925"/>
              <a:gd name="connsiteX36" fmla="*/ 431800 w 2390775"/>
              <a:gd name="connsiteY36" fmla="*/ 1489075 h 1939925"/>
              <a:gd name="connsiteX37" fmla="*/ 327025 w 2390775"/>
              <a:gd name="connsiteY37" fmla="*/ 1416050 h 1939925"/>
              <a:gd name="connsiteX38" fmla="*/ 165100 w 2390775"/>
              <a:gd name="connsiteY38" fmla="*/ 1314450 h 1939925"/>
              <a:gd name="connsiteX39" fmla="*/ 136525 w 2390775"/>
              <a:gd name="connsiteY39" fmla="*/ 1266825 h 1939925"/>
              <a:gd name="connsiteX40" fmla="*/ 120650 w 2390775"/>
              <a:gd name="connsiteY40" fmla="*/ 1136650 h 1939925"/>
              <a:gd name="connsiteX41" fmla="*/ 120650 w 2390775"/>
              <a:gd name="connsiteY41" fmla="*/ 1079500 h 1939925"/>
              <a:gd name="connsiteX42" fmla="*/ 12700 w 2390775"/>
              <a:gd name="connsiteY42" fmla="*/ 984250 h 1939925"/>
              <a:gd name="connsiteX43" fmla="*/ 15875 w 2390775"/>
              <a:gd name="connsiteY43" fmla="*/ 920750 h 1939925"/>
              <a:gd name="connsiteX44" fmla="*/ 50800 w 2390775"/>
              <a:gd name="connsiteY44" fmla="*/ 822325 h 1939925"/>
              <a:gd name="connsiteX45" fmla="*/ 76200 w 2390775"/>
              <a:gd name="connsiteY45" fmla="*/ 771525 h 1939925"/>
              <a:gd name="connsiteX46" fmla="*/ 0 w 2390775"/>
              <a:gd name="connsiteY46" fmla="*/ 688975 h 1939925"/>
              <a:gd name="connsiteX47" fmla="*/ 60325 w 2390775"/>
              <a:gd name="connsiteY47" fmla="*/ 454025 h 1939925"/>
              <a:gd name="connsiteX48" fmla="*/ 79375 w 2390775"/>
              <a:gd name="connsiteY48" fmla="*/ 346075 h 1939925"/>
              <a:gd name="connsiteX49" fmla="*/ 196850 w 2390775"/>
              <a:gd name="connsiteY49" fmla="*/ 295275 h 1939925"/>
              <a:gd name="connsiteX50" fmla="*/ 282575 w 2390775"/>
              <a:gd name="connsiteY50" fmla="*/ 307975 h 1939925"/>
              <a:gd name="connsiteX51" fmla="*/ 358775 w 2390775"/>
              <a:gd name="connsiteY51" fmla="*/ 323850 h 1939925"/>
              <a:gd name="connsiteX52" fmla="*/ 403225 w 2390775"/>
              <a:gd name="connsiteY52" fmla="*/ 307975 h 1939925"/>
              <a:gd name="connsiteX53" fmla="*/ 476250 w 2390775"/>
              <a:gd name="connsiteY53" fmla="*/ 311150 h 1939925"/>
              <a:gd name="connsiteX54" fmla="*/ 520700 w 2390775"/>
              <a:gd name="connsiteY54" fmla="*/ 317500 h 1939925"/>
              <a:gd name="connsiteX55" fmla="*/ 625475 w 2390775"/>
              <a:gd name="connsiteY55" fmla="*/ 174625 h 1939925"/>
              <a:gd name="connsiteX56" fmla="*/ 768350 w 2390775"/>
              <a:gd name="connsiteY56" fmla="*/ 114300 h 1939925"/>
              <a:gd name="connsiteX57" fmla="*/ 914400 w 2390775"/>
              <a:gd name="connsiteY57" fmla="*/ 69850 h 1939925"/>
              <a:gd name="connsiteX0" fmla="*/ 914400 w 2390775"/>
              <a:gd name="connsiteY0" fmla="*/ 69850 h 1939925"/>
              <a:gd name="connsiteX1" fmla="*/ 946150 w 2390775"/>
              <a:gd name="connsiteY1" fmla="*/ 60325 h 1939925"/>
              <a:gd name="connsiteX2" fmla="*/ 1098550 w 2390775"/>
              <a:gd name="connsiteY2" fmla="*/ 76200 h 1939925"/>
              <a:gd name="connsiteX3" fmla="*/ 1177925 w 2390775"/>
              <a:gd name="connsiteY3" fmla="*/ 117475 h 1939925"/>
              <a:gd name="connsiteX4" fmla="*/ 1203325 w 2390775"/>
              <a:gd name="connsiteY4" fmla="*/ 120650 h 1939925"/>
              <a:gd name="connsiteX5" fmla="*/ 1212850 w 2390775"/>
              <a:gd name="connsiteY5" fmla="*/ 82550 h 1939925"/>
              <a:gd name="connsiteX6" fmla="*/ 1298575 w 2390775"/>
              <a:gd name="connsiteY6" fmla="*/ 123825 h 1939925"/>
              <a:gd name="connsiteX7" fmla="*/ 1416050 w 2390775"/>
              <a:gd name="connsiteY7" fmla="*/ 85725 h 1939925"/>
              <a:gd name="connsiteX8" fmla="*/ 1536700 w 2390775"/>
              <a:gd name="connsiteY8" fmla="*/ 0 h 1939925"/>
              <a:gd name="connsiteX9" fmla="*/ 1717675 w 2390775"/>
              <a:gd name="connsiteY9" fmla="*/ 19050 h 1939925"/>
              <a:gd name="connsiteX10" fmla="*/ 1854200 w 2390775"/>
              <a:gd name="connsiteY10" fmla="*/ 60325 h 1939925"/>
              <a:gd name="connsiteX11" fmla="*/ 1901825 w 2390775"/>
              <a:gd name="connsiteY11" fmla="*/ 98425 h 1939925"/>
              <a:gd name="connsiteX12" fmla="*/ 2063750 w 2390775"/>
              <a:gd name="connsiteY12" fmla="*/ 133350 h 1939925"/>
              <a:gd name="connsiteX13" fmla="*/ 2101850 w 2390775"/>
              <a:gd name="connsiteY13" fmla="*/ 165100 h 1939925"/>
              <a:gd name="connsiteX14" fmla="*/ 2124075 w 2390775"/>
              <a:gd name="connsiteY14" fmla="*/ 238125 h 1939925"/>
              <a:gd name="connsiteX15" fmla="*/ 2165350 w 2390775"/>
              <a:gd name="connsiteY15" fmla="*/ 279400 h 1939925"/>
              <a:gd name="connsiteX16" fmla="*/ 2212975 w 2390775"/>
              <a:gd name="connsiteY16" fmla="*/ 282575 h 1939925"/>
              <a:gd name="connsiteX17" fmla="*/ 2390775 w 2390775"/>
              <a:gd name="connsiteY17" fmla="*/ 238125 h 1939925"/>
              <a:gd name="connsiteX18" fmla="*/ 2378075 w 2390775"/>
              <a:gd name="connsiteY18" fmla="*/ 365125 h 1939925"/>
              <a:gd name="connsiteX19" fmla="*/ 2349500 w 2390775"/>
              <a:gd name="connsiteY19" fmla="*/ 536575 h 1939925"/>
              <a:gd name="connsiteX20" fmla="*/ 2317750 w 2390775"/>
              <a:gd name="connsiteY20" fmla="*/ 587375 h 1939925"/>
              <a:gd name="connsiteX21" fmla="*/ 2216150 w 2390775"/>
              <a:gd name="connsiteY21" fmla="*/ 717550 h 1939925"/>
              <a:gd name="connsiteX22" fmla="*/ 2133600 w 2390775"/>
              <a:gd name="connsiteY22" fmla="*/ 863600 h 1939925"/>
              <a:gd name="connsiteX23" fmla="*/ 1984375 w 2390775"/>
              <a:gd name="connsiteY23" fmla="*/ 1035050 h 1939925"/>
              <a:gd name="connsiteX24" fmla="*/ 1809750 w 2390775"/>
              <a:gd name="connsiteY24" fmla="*/ 1387475 h 1939925"/>
              <a:gd name="connsiteX25" fmla="*/ 1625600 w 2390775"/>
              <a:gd name="connsiteY25" fmla="*/ 1666875 h 1939925"/>
              <a:gd name="connsiteX26" fmla="*/ 1460500 w 2390775"/>
              <a:gd name="connsiteY26" fmla="*/ 1933575 h 1939925"/>
              <a:gd name="connsiteX27" fmla="*/ 1355725 w 2390775"/>
              <a:gd name="connsiteY27" fmla="*/ 1939925 h 1939925"/>
              <a:gd name="connsiteX28" fmla="*/ 1250950 w 2390775"/>
              <a:gd name="connsiteY28" fmla="*/ 1841500 h 1939925"/>
              <a:gd name="connsiteX29" fmla="*/ 1130300 w 2390775"/>
              <a:gd name="connsiteY29" fmla="*/ 1851025 h 1939925"/>
              <a:gd name="connsiteX30" fmla="*/ 1035050 w 2390775"/>
              <a:gd name="connsiteY30" fmla="*/ 1870075 h 1939925"/>
              <a:gd name="connsiteX31" fmla="*/ 933450 w 2390775"/>
              <a:gd name="connsiteY31" fmla="*/ 1847850 h 1939925"/>
              <a:gd name="connsiteX32" fmla="*/ 765175 w 2390775"/>
              <a:gd name="connsiteY32" fmla="*/ 1825625 h 1939925"/>
              <a:gd name="connsiteX33" fmla="*/ 711200 w 2390775"/>
              <a:gd name="connsiteY33" fmla="*/ 1774825 h 1939925"/>
              <a:gd name="connsiteX34" fmla="*/ 609600 w 2390775"/>
              <a:gd name="connsiteY34" fmla="*/ 1765300 h 1939925"/>
              <a:gd name="connsiteX35" fmla="*/ 527050 w 2390775"/>
              <a:gd name="connsiteY35" fmla="*/ 1666875 h 1939925"/>
              <a:gd name="connsiteX36" fmla="*/ 431800 w 2390775"/>
              <a:gd name="connsiteY36" fmla="*/ 1489075 h 1939925"/>
              <a:gd name="connsiteX37" fmla="*/ 327025 w 2390775"/>
              <a:gd name="connsiteY37" fmla="*/ 1416050 h 1939925"/>
              <a:gd name="connsiteX38" fmla="*/ 165100 w 2390775"/>
              <a:gd name="connsiteY38" fmla="*/ 1314450 h 1939925"/>
              <a:gd name="connsiteX39" fmla="*/ 136525 w 2390775"/>
              <a:gd name="connsiteY39" fmla="*/ 1266825 h 1939925"/>
              <a:gd name="connsiteX40" fmla="*/ 120650 w 2390775"/>
              <a:gd name="connsiteY40" fmla="*/ 1136650 h 1939925"/>
              <a:gd name="connsiteX41" fmla="*/ 120650 w 2390775"/>
              <a:gd name="connsiteY41" fmla="*/ 1079500 h 1939925"/>
              <a:gd name="connsiteX42" fmla="*/ 12700 w 2390775"/>
              <a:gd name="connsiteY42" fmla="*/ 984250 h 1939925"/>
              <a:gd name="connsiteX43" fmla="*/ 15875 w 2390775"/>
              <a:gd name="connsiteY43" fmla="*/ 920750 h 1939925"/>
              <a:gd name="connsiteX44" fmla="*/ 50800 w 2390775"/>
              <a:gd name="connsiteY44" fmla="*/ 822325 h 1939925"/>
              <a:gd name="connsiteX45" fmla="*/ 76200 w 2390775"/>
              <a:gd name="connsiteY45" fmla="*/ 771525 h 1939925"/>
              <a:gd name="connsiteX46" fmla="*/ 0 w 2390775"/>
              <a:gd name="connsiteY46" fmla="*/ 688975 h 1939925"/>
              <a:gd name="connsiteX47" fmla="*/ 117475 w 2390775"/>
              <a:gd name="connsiteY47" fmla="*/ 460375 h 1939925"/>
              <a:gd name="connsiteX48" fmla="*/ 79375 w 2390775"/>
              <a:gd name="connsiteY48" fmla="*/ 346075 h 1939925"/>
              <a:gd name="connsiteX49" fmla="*/ 196850 w 2390775"/>
              <a:gd name="connsiteY49" fmla="*/ 295275 h 1939925"/>
              <a:gd name="connsiteX50" fmla="*/ 282575 w 2390775"/>
              <a:gd name="connsiteY50" fmla="*/ 307975 h 1939925"/>
              <a:gd name="connsiteX51" fmla="*/ 358775 w 2390775"/>
              <a:gd name="connsiteY51" fmla="*/ 323850 h 1939925"/>
              <a:gd name="connsiteX52" fmla="*/ 403225 w 2390775"/>
              <a:gd name="connsiteY52" fmla="*/ 307975 h 1939925"/>
              <a:gd name="connsiteX53" fmla="*/ 476250 w 2390775"/>
              <a:gd name="connsiteY53" fmla="*/ 311150 h 1939925"/>
              <a:gd name="connsiteX54" fmla="*/ 520700 w 2390775"/>
              <a:gd name="connsiteY54" fmla="*/ 317500 h 1939925"/>
              <a:gd name="connsiteX55" fmla="*/ 625475 w 2390775"/>
              <a:gd name="connsiteY55" fmla="*/ 174625 h 1939925"/>
              <a:gd name="connsiteX56" fmla="*/ 768350 w 2390775"/>
              <a:gd name="connsiteY56" fmla="*/ 114300 h 1939925"/>
              <a:gd name="connsiteX57" fmla="*/ 914400 w 2390775"/>
              <a:gd name="connsiteY57" fmla="*/ 69850 h 1939925"/>
              <a:gd name="connsiteX0" fmla="*/ 901700 w 2378075"/>
              <a:gd name="connsiteY0" fmla="*/ 69850 h 1939925"/>
              <a:gd name="connsiteX1" fmla="*/ 933450 w 2378075"/>
              <a:gd name="connsiteY1" fmla="*/ 60325 h 1939925"/>
              <a:gd name="connsiteX2" fmla="*/ 1085850 w 2378075"/>
              <a:gd name="connsiteY2" fmla="*/ 76200 h 1939925"/>
              <a:gd name="connsiteX3" fmla="*/ 1165225 w 2378075"/>
              <a:gd name="connsiteY3" fmla="*/ 117475 h 1939925"/>
              <a:gd name="connsiteX4" fmla="*/ 1190625 w 2378075"/>
              <a:gd name="connsiteY4" fmla="*/ 120650 h 1939925"/>
              <a:gd name="connsiteX5" fmla="*/ 1200150 w 2378075"/>
              <a:gd name="connsiteY5" fmla="*/ 82550 h 1939925"/>
              <a:gd name="connsiteX6" fmla="*/ 1285875 w 2378075"/>
              <a:gd name="connsiteY6" fmla="*/ 123825 h 1939925"/>
              <a:gd name="connsiteX7" fmla="*/ 1403350 w 2378075"/>
              <a:gd name="connsiteY7" fmla="*/ 85725 h 1939925"/>
              <a:gd name="connsiteX8" fmla="*/ 1524000 w 2378075"/>
              <a:gd name="connsiteY8" fmla="*/ 0 h 1939925"/>
              <a:gd name="connsiteX9" fmla="*/ 1704975 w 2378075"/>
              <a:gd name="connsiteY9" fmla="*/ 19050 h 1939925"/>
              <a:gd name="connsiteX10" fmla="*/ 1841500 w 2378075"/>
              <a:gd name="connsiteY10" fmla="*/ 60325 h 1939925"/>
              <a:gd name="connsiteX11" fmla="*/ 1889125 w 2378075"/>
              <a:gd name="connsiteY11" fmla="*/ 98425 h 1939925"/>
              <a:gd name="connsiteX12" fmla="*/ 2051050 w 2378075"/>
              <a:gd name="connsiteY12" fmla="*/ 133350 h 1939925"/>
              <a:gd name="connsiteX13" fmla="*/ 2089150 w 2378075"/>
              <a:gd name="connsiteY13" fmla="*/ 165100 h 1939925"/>
              <a:gd name="connsiteX14" fmla="*/ 2111375 w 2378075"/>
              <a:gd name="connsiteY14" fmla="*/ 238125 h 1939925"/>
              <a:gd name="connsiteX15" fmla="*/ 2152650 w 2378075"/>
              <a:gd name="connsiteY15" fmla="*/ 279400 h 1939925"/>
              <a:gd name="connsiteX16" fmla="*/ 2200275 w 2378075"/>
              <a:gd name="connsiteY16" fmla="*/ 282575 h 1939925"/>
              <a:gd name="connsiteX17" fmla="*/ 2378075 w 2378075"/>
              <a:gd name="connsiteY17" fmla="*/ 238125 h 1939925"/>
              <a:gd name="connsiteX18" fmla="*/ 2365375 w 2378075"/>
              <a:gd name="connsiteY18" fmla="*/ 365125 h 1939925"/>
              <a:gd name="connsiteX19" fmla="*/ 2336800 w 2378075"/>
              <a:gd name="connsiteY19" fmla="*/ 536575 h 1939925"/>
              <a:gd name="connsiteX20" fmla="*/ 2305050 w 2378075"/>
              <a:gd name="connsiteY20" fmla="*/ 587375 h 1939925"/>
              <a:gd name="connsiteX21" fmla="*/ 2203450 w 2378075"/>
              <a:gd name="connsiteY21" fmla="*/ 717550 h 1939925"/>
              <a:gd name="connsiteX22" fmla="*/ 2120900 w 2378075"/>
              <a:gd name="connsiteY22" fmla="*/ 863600 h 1939925"/>
              <a:gd name="connsiteX23" fmla="*/ 1971675 w 2378075"/>
              <a:gd name="connsiteY23" fmla="*/ 1035050 h 1939925"/>
              <a:gd name="connsiteX24" fmla="*/ 1797050 w 2378075"/>
              <a:gd name="connsiteY24" fmla="*/ 1387475 h 1939925"/>
              <a:gd name="connsiteX25" fmla="*/ 1612900 w 2378075"/>
              <a:gd name="connsiteY25" fmla="*/ 1666875 h 1939925"/>
              <a:gd name="connsiteX26" fmla="*/ 1447800 w 2378075"/>
              <a:gd name="connsiteY26" fmla="*/ 1933575 h 1939925"/>
              <a:gd name="connsiteX27" fmla="*/ 1343025 w 2378075"/>
              <a:gd name="connsiteY27" fmla="*/ 1939925 h 1939925"/>
              <a:gd name="connsiteX28" fmla="*/ 1238250 w 2378075"/>
              <a:gd name="connsiteY28" fmla="*/ 1841500 h 1939925"/>
              <a:gd name="connsiteX29" fmla="*/ 1117600 w 2378075"/>
              <a:gd name="connsiteY29" fmla="*/ 1851025 h 1939925"/>
              <a:gd name="connsiteX30" fmla="*/ 1022350 w 2378075"/>
              <a:gd name="connsiteY30" fmla="*/ 1870075 h 1939925"/>
              <a:gd name="connsiteX31" fmla="*/ 920750 w 2378075"/>
              <a:gd name="connsiteY31" fmla="*/ 1847850 h 1939925"/>
              <a:gd name="connsiteX32" fmla="*/ 752475 w 2378075"/>
              <a:gd name="connsiteY32" fmla="*/ 1825625 h 1939925"/>
              <a:gd name="connsiteX33" fmla="*/ 698500 w 2378075"/>
              <a:gd name="connsiteY33" fmla="*/ 1774825 h 1939925"/>
              <a:gd name="connsiteX34" fmla="*/ 596900 w 2378075"/>
              <a:gd name="connsiteY34" fmla="*/ 1765300 h 1939925"/>
              <a:gd name="connsiteX35" fmla="*/ 514350 w 2378075"/>
              <a:gd name="connsiteY35" fmla="*/ 1666875 h 1939925"/>
              <a:gd name="connsiteX36" fmla="*/ 419100 w 2378075"/>
              <a:gd name="connsiteY36" fmla="*/ 1489075 h 1939925"/>
              <a:gd name="connsiteX37" fmla="*/ 314325 w 2378075"/>
              <a:gd name="connsiteY37" fmla="*/ 1416050 h 1939925"/>
              <a:gd name="connsiteX38" fmla="*/ 152400 w 2378075"/>
              <a:gd name="connsiteY38" fmla="*/ 1314450 h 1939925"/>
              <a:gd name="connsiteX39" fmla="*/ 123825 w 2378075"/>
              <a:gd name="connsiteY39" fmla="*/ 1266825 h 1939925"/>
              <a:gd name="connsiteX40" fmla="*/ 107950 w 2378075"/>
              <a:gd name="connsiteY40" fmla="*/ 1136650 h 1939925"/>
              <a:gd name="connsiteX41" fmla="*/ 107950 w 2378075"/>
              <a:gd name="connsiteY41" fmla="*/ 1079500 h 1939925"/>
              <a:gd name="connsiteX42" fmla="*/ 0 w 2378075"/>
              <a:gd name="connsiteY42" fmla="*/ 984250 h 1939925"/>
              <a:gd name="connsiteX43" fmla="*/ 3175 w 2378075"/>
              <a:gd name="connsiteY43" fmla="*/ 920750 h 1939925"/>
              <a:gd name="connsiteX44" fmla="*/ 38100 w 2378075"/>
              <a:gd name="connsiteY44" fmla="*/ 822325 h 1939925"/>
              <a:gd name="connsiteX45" fmla="*/ 63500 w 2378075"/>
              <a:gd name="connsiteY45" fmla="*/ 771525 h 1939925"/>
              <a:gd name="connsiteX46" fmla="*/ 203200 w 2378075"/>
              <a:gd name="connsiteY46" fmla="*/ 590550 h 1939925"/>
              <a:gd name="connsiteX47" fmla="*/ 104775 w 2378075"/>
              <a:gd name="connsiteY47" fmla="*/ 460375 h 1939925"/>
              <a:gd name="connsiteX48" fmla="*/ 66675 w 2378075"/>
              <a:gd name="connsiteY48" fmla="*/ 346075 h 1939925"/>
              <a:gd name="connsiteX49" fmla="*/ 184150 w 2378075"/>
              <a:gd name="connsiteY49" fmla="*/ 295275 h 1939925"/>
              <a:gd name="connsiteX50" fmla="*/ 269875 w 2378075"/>
              <a:gd name="connsiteY50" fmla="*/ 307975 h 1939925"/>
              <a:gd name="connsiteX51" fmla="*/ 346075 w 2378075"/>
              <a:gd name="connsiteY51" fmla="*/ 323850 h 1939925"/>
              <a:gd name="connsiteX52" fmla="*/ 390525 w 2378075"/>
              <a:gd name="connsiteY52" fmla="*/ 307975 h 1939925"/>
              <a:gd name="connsiteX53" fmla="*/ 463550 w 2378075"/>
              <a:gd name="connsiteY53" fmla="*/ 311150 h 1939925"/>
              <a:gd name="connsiteX54" fmla="*/ 508000 w 2378075"/>
              <a:gd name="connsiteY54" fmla="*/ 317500 h 1939925"/>
              <a:gd name="connsiteX55" fmla="*/ 612775 w 2378075"/>
              <a:gd name="connsiteY55" fmla="*/ 174625 h 1939925"/>
              <a:gd name="connsiteX56" fmla="*/ 755650 w 2378075"/>
              <a:gd name="connsiteY56" fmla="*/ 114300 h 1939925"/>
              <a:gd name="connsiteX57" fmla="*/ 901700 w 2378075"/>
              <a:gd name="connsiteY57" fmla="*/ 69850 h 1939925"/>
              <a:gd name="connsiteX0" fmla="*/ 901700 w 2378075"/>
              <a:gd name="connsiteY0" fmla="*/ 69850 h 1939925"/>
              <a:gd name="connsiteX1" fmla="*/ 933450 w 2378075"/>
              <a:gd name="connsiteY1" fmla="*/ 60325 h 1939925"/>
              <a:gd name="connsiteX2" fmla="*/ 1085850 w 2378075"/>
              <a:gd name="connsiteY2" fmla="*/ 76200 h 1939925"/>
              <a:gd name="connsiteX3" fmla="*/ 1165225 w 2378075"/>
              <a:gd name="connsiteY3" fmla="*/ 117475 h 1939925"/>
              <a:gd name="connsiteX4" fmla="*/ 1190625 w 2378075"/>
              <a:gd name="connsiteY4" fmla="*/ 120650 h 1939925"/>
              <a:gd name="connsiteX5" fmla="*/ 1200150 w 2378075"/>
              <a:gd name="connsiteY5" fmla="*/ 82550 h 1939925"/>
              <a:gd name="connsiteX6" fmla="*/ 1285875 w 2378075"/>
              <a:gd name="connsiteY6" fmla="*/ 123825 h 1939925"/>
              <a:gd name="connsiteX7" fmla="*/ 1403350 w 2378075"/>
              <a:gd name="connsiteY7" fmla="*/ 85725 h 1939925"/>
              <a:gd name="connsiteX8" fmla="*/ 1524000 w 2378075"/>
              <a:gd name="connsiteY8" fmla="*/ 0 h 1939925"/>
              <a:gd name="connsiteX9" fmla="*/ 1704975 w 2378075"/>
              <a:gd name="connsiteY9" fmla="*/ 19050 h 1939925"/>
              <a:gd name="connsiteX10" fmla="*/ 1841500 w 2378075"/>
              <a:gd name="connsiteY10" fmla="*/ 60325 h 1939925"/>
              <a:gd name="connsiteX11" fmla="*/ 1889125 w 2378075"/>
              <a:gd name="connsiteY11" fmla="*/ 98425 h 1939925"/>
              <a:gd name="connsiteX12" fmla="*/ 2051050 w 2378075"/>
              <a:gd name="connsiteY12" fmla="*/ 133350 h 1939925"/>
              <a:gd name="connsiteX13" fmla="*/ 2089150 w 2378075"/>
              <a:gd name="connsiteY13" fmla="*/ 165100 h 1939925"/>
              <a:gd name="connsiteX14" fmla="*/ 2111375 w 2378075"/>
              <a:gd name="connsiteY14" fmla="*/ 238125 h 1939925"/>
              <a:gd name="connsiteX15" fmla="*/ 2152650 w 2378075"/>
              <a:gd name="connsiteY15" fmla="*/ 279400 h 1939925"/>
              <a:gd name="connsiteX16" fmla="*/ 2200275 w 2378075"/>
              <a:gd name="connsiteY16" fmla="*/ 282575 h 1939925"/>
              <a:gd name="connsiteX17" fmla="*/ 2378075 w 2378075"/>
              <a:gd name="connsiteY17" fmla="*/ 238125 h 1939925"/>
              <a:gd name="connsiteX18" fmla="*/ 2365375 w 2378075"/>
              <a:gd name="connsiteY18" fmla="*/ 365125 h 1939925"/>
              <a:gd name="connsiteX19" fmla="*/ 2336800 w 2378075"/>
              <a:gd name="connsiteY19" fmla="*/ 536575 h 1939925"/>
              <a:gd name="connsiteX20" fmla="*/ 2305050 w 2378075"/>
              <a:gd name="connsiteY20" fmla="*/ 587375 h 1939925"/>
              <a:gd name="connsiteX21" fmla="*/ 2203450 w 2378075"/>
              <a:gd name="connsiteY21" fmla="*/ 717550 h 1939925"/>
              <a:gd name="connsiteX22" fmla="*/ 2120900 w 2378075"/>
              <a:gd name="connsiteY22" fmla="*/ 863600 h 1939925"/>
              <a:gd name="connsiteX23" fmla="*/ 1971675 w 2378075"/>
              <a:gd name="connsiteY23" fmla="*/ 1035050 h 1939925"/>
              <a:gd name="connsiteX24" fmla="*/ 1797050 w 2378075"/>
              <a:gd name="connsiteY24" fmla="*/ 1387475 h 1939925"/>
              <a:gd name="connsiteX25" fmla="*/ 1612900 w 2378075"/>
              <a:gd name="connsiteY25" fmla="*/ 1666875 h 1939925"/>
              <a:gd name="connsiteX26" fmla="*/ 1447800 w 2378075"/>
              <a:gd name="connsiteY26" fmla="*/ 1933575 h 1939925"/>
              <a:gd name="connsiteX27" fmla="*/ 1343025 w 2378075"/>
              <a:gd name="connsiteY27" fmla="*/ 1939925 h 1939925"/>
              <a:gd name="connsiteX28" fmla="*/ 1238250 w 2378075"/>
              <a:gd name="connsiteY28" fmla="*/ 1841500 h 1939925"/>
              <a:gd name="connsiteX29" fmla="*/ 1117600 w 2378075"/>
              <a:gd name="connsiteY29" fmla="*/ 1851025 h 1939925"/>
              <a:gd name="connsiteX30" fmla="*/ 1022350 w 2378075"/>
              <a:gd name="connsiteY30" fmla="*/ 1870075 h 1939925"/>
              <a:gd name="connsiteX31" fmla="*/ 920750 w 2378075"/>
              <a:gd name="connsiteY31" fmla="*/ 1847850 h 1939925"/>
              <a:gd name="connsiteX32" fmla="*/ 752475 w 2378075"/>
              <a:gd name="connsiteY32" fmla="*/ 1825625 h 1939925"/>
              <a:gd name="connsiteX33" fmla="*/ 698500 w 2378075"/>
              <a:gd name="connsiteY33" fmla="*/ 1774825 h 1939925"/>
              <a:gd name="connsiteX34" fmla="*/ 596900 w 2378075"/>
              <a:gd name="connsiteY34" fmla="*/ 1765300 h 1939925"/>
              <a:gd name="connsiteX35" fmla="*/ 514350 w 2378075"/>
              <a:gd name="connsiteY35" fmla="*/ 1666875 h 1939925"/>
              <a:gd name="connsiteX36" fmla="*/ 419100 w 2378075"/>
              <a:gd name="connsiteY36" fmla="*/ 1489075 h 1939925"/>
              <a:gd name="connsiteX37" fmla="*/ 314325 w 2378075"/>
              <a:gd name="connsiteY37" fmla="*/ 1416050 h 1939925"/>
              <a:gd name="connsiteX38" fmla="*/ 152400 w 2378075"/>
              <a:gd name="connsiteY38" fmla="*/ 1314450 h 1939925"/>
              <a:gd name="connsiteX39" fmla="*/ 123825 w 2378075"/>
              <a:gd name="connsiteY39" fmla="*/ 1266825 h 1939925"/>
              <a:gd name="connsiteX40" fmla="*/ 107950 w 2378075"/>
              <a:gd name="connsiteY40" fmla="*/ 1136650 h 1939925"/>
              <a:gd name="connsiteX41" fmla="*/ 107950 w 2378075"/>
              <a:gd name="connsiteY41" fmla="*/ 1079500 h 1939925"/>
              <a:gd name="connsiteX42" fmla="*/ 0 w 2378075"/>
              <a:gd name="connsiteY42" fmla="*/ 984250 h 1939925"/>
              <a:gd name="connsiteX43" fmla="*/ 3175 w 2378075"/>
              <a:gd name="connsiteY43" fmla="*/ 920750 h 1939925"/>
              <a:gd name="connsiteX44" fmla="*/ 38100 w 2378075"/>
              <a:gd name="connsiteY44" fmla="*/ 822325 h 1939925"/>
              <a:gd name="connsiteX45" fmla="*/ 136525 w 2378075"/>
              <a:gd name="connsiteY45" fmla="*/ 631825 h 1939925"/>
              <a:gd name="connsiteX46" fmla="*/ 203200 w 2378075"/>
              <a:gd name="connsiteY46" fmla="*/ 590550 h 1939925"/>
              <a:gd name="connsiteX47" fmla="*/ 104775 w 2378075"/>
              <a:gd name="connsiteY47" fmla="*/ 460375 h 1939925"/>
              <a:gd name="connsiteX48" fmla="*/ 66675 w 2378075"/>
              <a:gd name="connsiteY48" fmla="*/ 346075 h 1939925"/>
              <a:gd name="connsiteX49" fmla="*/ 184150 w 2378075"/>
              <a:gd name="connsiteY49" fmla="*/ 295275 h 1939925"/>
              <a:gd name="connsiteX50" fmla="*/ 269875 w 2378075"/>
              <a:gd name="connsiteY50" fmla="*/ 307975 h 1939925"/>
              <a:gd name="connsiteX51" fmla="*/ 346075 w 2378075"/>
              <a:gd name="connsiteY51" fmla="*/ 323850 h 1939925"/>
              <a:gd name="connsiteX52" fmla="*/ 390525 w 2378075"/>
              <a:gd name="connsiteY52" fmla="*/ 307975 h 1939925"/>
              <a:gd name="connsiteX53" fmla="*/ 463550 w 2378075"/>
              <a:gd name="connsiteY53" fmla="*/ 311150 h 1939925"/>
              <a:gd name="connsiteX54" fmla="*/ 508000 w 2378075"/>
              <a:gd name="connsiteY54" fmla="*/ 317500 h 1939925"/>
              <a:gd name="connsiteX55" fmla="*/ 612775 w 2378075"/>
              <a:gd name="connsiteY55" fmla="*/ 174625 h 1939925"/>
              <a:gd name="connsiteX56" fmla="*/ 755650 w 2378075"/>
              <a:gd name="connsiteY56" fmla="*/ 114300 h 1939925"/>
              <a:gd name="connsiteX57" fmla="*/ 901700 w 2378075"/>
              <a:gd name="connsiteY57" fmla="*/ 69850 h 1939925"/>
              <a:gd name="connsiteX0" fmla="*/ 901700 w 2378075"/>
              <a:gd name="connsiteY0" fmla="*/ 69850 h 1939925"/>
              <a:gd name="connsiteX1" fmla="*/ 933450 w 2378075"/>
              <a:gd name="connsiteY1" fmla="*/ 60325 h 1939925"/>
              <a:gd name="connsiteX2" fmla="*/ 1085850 w 2378075"/>
              <a:gd name="connsiteY2" fmla="*/ 76200 h 1939925"/>
              <a:gd name="connsiteX3" fmla="*/ 1165225 w 2378075"/>
              <a:gd name="connsiteY3" fmla="*/ 117475 h 1939925"/>
              <a:gd name="connsiteX4" fmla="*/ 1190625 w 2378075"/>
              <a:gd name="connsiteY4" fmla="*/ 120650 h 1939925"/>
              <a:gd name="connsiteX5" fmla="*/ 1200150 w 2378075"/>
              <a:gd name="connsiteY5" fmla="*/ 82550 h 1939925"/>
              <a:gd name="connsiteX6" fmla="*/ 1285875 w 2378075"/>
              <a:gd name="connsiteY6" fmla="*/ 123825 h 1939925"/>
              <a:gd name="connsiteX7" fmla="*/ 1403350 w 2378075"/>
              <a:gd name="connsiteY7" fmla="*/ 85725 h 1939925"/>
              <a:gd name="connsiteX8" fmla="*/ 1524000 w 2378075"/>
              <a:gd name="connsiteY8" fmla="*/ 0 h 1939925"/>
              <a:gd name="connsiteX9" fmla="*/ 1704975 w 2378075"/>
              <a:gd name="connsiteY9" fmla="*/ 19050 h 1939925"/>
              <a:gd name="connsiteX10" fmla="*/ 1841500 w 2378075"/>
              <a:gd name="connsiteY10" fmla="*/ 60325 h 1939925"/>
              <a:gd name="connsiteX11" fmla="*/ 1889125 w 2378075"/>
              <a:gd name="connsiteY11" fmla="*/ 98425 h 1939925"/>
              <a:gd name="connsiteX12" fmla="*/ 2051050 w 2378075"/>
              <a:gd name="connsiteY12" fmla="*/ 133350 h 1939925"/>
              <a:gd name="connsiteX13" fmla="*/ 2089150 w 2378075"/>
              <a:gd name="connsiteY13" fmla="*/ 165100 h 1939925"/>
              <a:gd name="connsiteX14" fmla="*/ 2111375 w 2378075"/>
              <a:gd name="connsiteY14" fmla="*/ 238125 h 1939925"/>
              <a:gd name="connsiteX15" fmla="*/ 2152650 w 2378075"/>
              <a:gd name="connsiteY15" fmla="*/ 279400 h 1939925"/>
              <a:gd name="connsiteX16" fmla="*/ 2200275 w 2378075"/>
              <a:gd name="connsiteY16" fmla="*/ 282575 h 1939925"/>
              <a:gd name="connsiteX17" fmla="*/ 2378075 w 2378075"/>
              <a:gd name="connsiteY17" fmla="*/ 238125 h 1939925"/>
              <a:gd name="connsiteX18" fmla="*/ 2365375 w 2378075"/>
              <a:gd name="connsiteY18" fmla="*/ 365125 h 1939925"/>
              <a:gd name="connsiteX19" fmla="*/ 2336800 w 2378075"/>
              <a:gd name="connsiteY19" fmla="*/ 536575 h 1939925"/>
              <a:gd name="connsiteX20" fmla="*/ 2305050 w 2378075"/>
              <a:gd name="connsiteY20" fmla="*/ 587375 h 1939925"/>
              <a:gd name="connsiteX21" fmla="*/ 2203450 w 2378075"/>
              <a:gd name="connsiteY21" fmla="*/ 717550 h 1939925"/>
              <a:gd name="connsiteX22" fmla="*/ 2120900 w 2378075"/>
              <a:gd name="connsiteY22" fmla="*/ 863600 h 1939925"/>
              <a:gd name="connsiteX23" fmla="*/ 1971675 w 2378075"/>
              <a:gd name="connsiteY23" fmla="*/ 1035050 h 1939925"/>
              <a:gd name="connsiteX24" fmla="*/ 1797050 w 2378075"/>
              <a:gd name="connsiteY24" fmla="*/ 1387475 h 1939925"/>
              <a:gd name="connsiteX25" fmla="*/ 1612900 w 2378075"/>
              <a:gd name="connsiteY25" fmla="*/ 1666875 h 1939925"/>
              <a:gd name="connsiteX26" fmla="*/ 1447800 w 2378075"/>
              <a:gd name="connsiteY26" fmla="*/ 1933575 h 1939925"/>
              <a:gd name="connsiteX27" fmla="*/ 1343025 w 2378075"/>
              <a:gd name="connsiteY27" fmla="*/ 1939925 h 1939925"/>
              <a:gd name="connsiteX28" fmla="*/ 1238250 w 2378075"/>
              <a:gd name="connsiteY28" fmla="*/ 1841500 h 1939925"/>
              <a:gd name="connsiteX29" fmla="*/ 1117600 w 2378075"/>
              <a:gd name="connsiteY29" fmla="*/ 1851025 h 1939925"/>
              <a:gd name="connsiteX30" fmla="*/ 1022350 w 2378075"/>
              <a:gd name="connsiteY30" fmla="*/ 1870075 h 1939925"/>
              <a:gd name="connsiteX31" fmla="*/ 920750 w 2378075"/>
              <a:gd name="connsiteY31" fmla="*/ 1847850 h 1939925"/>
              <a:gd name="connsiteX32" fmla="*/ 752475 w 2378075"/>
              <a:gd name="connsiteY32" fmla="*/ 1825625 h 1939925"/>
              <a:gd name="connsiteX33" fmla="*/ 698500 w 2378075"/>
              <a:gd name="connsiteY33" fmla="*/ 1774825 h 1939925"/>
              <a:gd name="connsiteX34" fmla="*/ 596900 w 2378075"/>
              <a:gd name="connsiteY34" fmla="*/ 1765300 h 1939925"/>
              <a:gd name="connsiteX35" fmla="*/ 514350 w 2378075"/>
              <a:gd name="connsiteY35" fmla="*/ 1666875 h 1939925"/>
              <a:gd name="connsiteX36" fmla="*/ 419100 w 2378075"/>
              <a:gd name="connsiteY36" fmla="*/ 1489075 h 1939925"/>
              <a:gd name="connsiteX37" fmla="*/ 314325 w 2378075"/>
              <a:gd name="connsiteY37" fmla="*/ 1416050 h 1939925"/>
              <a:gd name="connsiteX38" fmla="*/ 152400 w 2378075"/>
              <a:gd name="connsiteY38" fmla="*/ 1314450 h 1939925"/>
              <a:gd name="connsiteX39" fmla="*/ 123825 w 2378075"/>
              <a:gd name="connsiteY39" fmla="*/ 1266825 h 1939925"/>
              <a:gd name="connsiteX40" fmla="*/ 107950 w 2378075"/>
              <a:gd name="connsiteY40" fmla="*/ 1136650 h 1939925"/>
              <a:gd name="connsiteX41" fmla="*/ 107950 w 2378075"/>
              <a:gd name="connsiteY41" fmla="*/ 1079500 h 1939925"/>
              <a:gd name="connsiteX42" fmla="*/ 0 w 2378075"/>
              <a:gd name="connsiteY42" fmla="*/ 984250 h 1939925"/>
              <a:gd name="connsiteX43" fmla="*/ 3175 w 2378075"/>
              <a:gd name="connsiteY43" fmla="*/ 920750 h 1939925"/>
              <a:gd name="connsiteX44" fmla="*/ 238125 w 2378075"/>
              <a:gd name="connsiteY44" fmla="*/ 698500 h 1939925"/>
              <a:gd name="connsiteX45" fmla="*/ 136525 w 2378075"/>
              <a:gd name="connsiteY45" fmla="*/ 631825 h 1939925"/>
              <a:gd name="connsiteX46" fmla="*/ 203200 w 2378075"/>
              <a:gd name="connsiteY46" fmla="*/ 590550 h 1939925"/>
              <a:gd name="connsiteX47" fmla="*/ 104775 w 2378075"/>
              <a:gd name="connsiteY47" fmla="*/ 460375 h 1939925"/>
              <a:gd name="connsiteX48" fmla="*/ 66675 w 2378075"/>
              <a:gd name="connsiteY48" fmla="*/ 346075 h 1939925"/>
              <a:gd name="connsiteX49" fmla="*/ 184150 w 2378075"/>
              <a:gd name="connsiteY49" fmla="*/ 295275 h 1939925"/>
              <a:gd name="connsiteX50" fmla="*/ 269875 w 2378075"/>
              <a:gd name="connsiteY50" fmla="*/ 307975 h 1939925"/>
              <a:gd name="connsiteX51" fmla="*/ 346075 w 2378075"/>
              <a:gd name="connsiteY51" fmla="*/ 323850 h 1939925"/>
              <a:gd name="connsiteX52" fmla="*/ 390525 w 2378075"/>
              <a:gd name="connsiteY52" fmla="*/ 307975 h 1939925"/>
              <a:gd name="connsiteX53" fmla="*/ 463550 w 2378075"/>
              <a:gd name="connsiteY53" fmla="*/ 311150 h 1939925"/>
              <a:gd name="connsiteX54" fmla="*/ 508000 w 2378075"/>
              <a:gd name="connsiteY54" fmla="*/ 317500 h 1939925"/>
              <a:gd name="connsiteX55" fmla="*/ 612775 w 2378075"/>
              <a:gd name="connsiteY55" fmla="*/ 174625 h 1939925"/>
              <a:gd name="connsiteX56" fmla="*/ 755650 w 2378075"/>
              <a:gd name="connsiteY56" fmla="*/ 114300 h 1939925"/>
              <a:gd name="connsiteX57" fmla="*/ 901700 w 2378075"/>
              <a:gd name="connsiteY57" fmla="*/ 69850 h 1939925"/>
              <a:gd name="connsiteX0" fmla="*/ 901700 w 2378075"/>
              <a:gd name="connsiteY0" fmla="*/ 69850 h 1939925"/>
              <a:gd name="connsiteX1" fmla="*/ 933450 w 2378075"/>
              <a:gd name="connsiteY1" fmla="*/ 60325 h 1939925"/>
              <a:gd name="connsiteX2" fmla="*/ 1085850 w 2378075"/>
              <a:gd name="connsiteY2" fmla="*/ 76200 h 1939925"/>
              <a:gd name="connsiteX3" fmla="*/ 1165225 w 2378075"/>
              <a:gd name="connsiteY3" fmla="*/ 117475 h 1939925"/>
              <a:gd name="connsiteX4" fmla="*/ 1190625 w 2378075"/>
              <a:gd name="connsiteY4" fmla="*/ 120650 h 1939925"/>
              <a:gd name="connsiteX5" fmla="*/ 1200150 w 2378075"/>
              <a:gd name="connsiteY5" fmla="*/ 82550 h 1939925"/>
              <a:gd name="connsiteX6" fmla="*/ 1285875 w 2378075"/>
              <a:gd name="connsiteY6" fmla="*/ 123825 h 1939925"/>
              <a:gd name="connsiteX7" fmla="*/ 1403350 w 2378075"/>
              <a:gd name="connsiteY7" fmla="*/ 85725 h 1939925"/>
              <a:gd name="connsiteX8" fmla="*/ 1524000 w 2378075"/>
              <a:gd name="connsiteY8" fmla="*/ 0 h 1939925"/>
              <a:gd name="connsiteX9" fmla="*/ 1704975 w 2378075"/>
              <a:gd name="connsiteY9" fmla="*/ 19050 h 1939925"/>
              <a:gd name="connsiteX10" fmla="*/ 1841500 w 2378075"/>
              <a:gd name="connsiteY10" fmla="*/ 60325 h 1939925"/>
              <a:gd name="connsiteX11" fmla="*/ 1889125 w 2378075"/>
              <a:gd name="connsiteY11" fmla="*/ 98425 h 1939925"/>
              <a:gd name="connsiteX12" fmla="*/ 2051050 w 2378075"/>
              <a:gd name="connsiteY12" fmla="*/ 133350 h 1939925"/>
              <a:gd name="connsiteX13" fmla="*/ 2089150 w 2378075"/>
              <a:gd name="connsiteY13" fmla="*/ 165100 h 1939925"/>
              <a:gd name="connsiteX14" fmla="*/ 2111375 w 2378075"/>
              <a:gd name="connsiteY14" fmla="*/ 238125 h 1939925"/>
              <a:gd name="connsiteX15" fmla="*/ 2152650 w 2378075"/>
              <a:gd name="connsiteY15" fmla="*/ 279400 h 1939925"/>
              <a:gd name="connsiteX16" fmla="*/ 2200275 w 2378075"/>
              <a:gd name="connsiteY16" fmla="*/ 282575 h 1939925"/>
              <a:gd name="connsiteX17" fmla="*/ 2378075 w 2378075"/>
              <a:gd name="connsiteY17" fmla="*/ 238125 h 1939925"/>
              <a:gd name="connsiteX18" fmla="*/ 2365375 w 2378075"/>
              <a:gd name="connsiteY18" fmla="*/ 365125 h 1939925"/>
              <a:gd name="connsiteX19" fmla="*/ 2336800 w 2378075"/>
              <a:gd name="connsiteY19" fmla="*/ 536575 h 1939925"/>
              <a:gd name="connsiteX20" fmla="*/ 2305050 w 2378075"/>
              <a:gd name="connsiteY20" fmla="*/ 587375 h 1939925"/>
              <a:gd name="connsiteX21" fmla="*/ 2203450 w 2378075"/>
              <a:gd name="connsiteY21" fmla="*/ 717550 h 1939925"/>
              <a:gd name="connsiteX22" fmla="*/ 2120900 w 2378075"/>
              <a:gd name="connsiteY22" fmla="*/ 863600 h 1939925"/>
              <a:gd name="connsiteX23" fmla="*/ 1971675 w 2378075"/>
              <a:gd name="connsiteY23" fmla="*/ 1035050 h 1939925"/>
              <a:gd name="connsiteX24" fmla="*/ 1797050 w 2378075"/>
              <a:gd name="connsiteY24" fmla="*/ 1387475 h 1939925"/>
              <a:gd name="connsiteX25" fmla="*/ 1612900 w 2378075"/>
              <a:gd name="connsiteY25" fmla="*/ 1666875 h 1939925"/>
              <a:gd name="connsiteX26" fmla="*/ 1447800 w 2378075"/>
              <a:gd name="connsiteY26" fmla="*/ 1933575 h 1939925"/>
              <a:gd name="connsiteX27" fmla="*/ 1343025 w 2378075"/>
              <a:gd name="connsiteY27" fmla="*/ 1939925 h 1939925"/>
              <a:gd name="connsiteX28" fmla="*/ 1238250 w 2378075"/>
              <a:gd name="connsiteY28" fmla="*/ 1841500 h 1939925"/>
              <a:gd name="connsiteX29" fmla="*/ 1117600 w 2378075"/>
              <a:gd name="connsiteY29" fmla="*/ 1851025 h 1939925"/>
              <a:gd name="connsiteX30" fmla="*/ 1022350 w 2378075"/>
              <a:gd name="connsiteY30" fmla="*/ 1870075 h 1939925"/>
              <a:gd name="connsiteX31" fmla="*/ 920750 w 2378075"/>
              <a:gd name="connsiteY31" fmla="*/ 1847850 h 1939925"/>
              <a:gd name="connsiteX32" fmla="*/ 752475 w 2378075"/>
              <a:gd name="connsiteY32" fmla="*/ 1825625 h 1939925"/>
              <a:gd name="connsiteX33" fmla="*/ 698500 w 2378075"/>
              <a:gd name="connsiteY33" fmla="*/ 1774825 h 1939925"/>
              <a:gd name="connsiteX34" fmla="*/ 596900 w 2378075"/>
              <a:gd name="connsiteY34" fmla="*/ 1765300 h 1939925"/>
              <a:gd name="connsiteX35" fmla="*/ 514350 w 2378075"/>
              <a:gd name="connsiteY35" fmla="*/ 1666875 h 1939925"/>
              <a:gd name="connsiteX36" fmla="*/ 419100 w 2378075"/>
              <a:gd name="connsiteY36" fmla="*/ 1489075 h 1939925"/>
              <a:gd name="connsiteX37" fmla="*/ 314325 w 2378075"/>
              <a:gd name="connsiteY37" fmla="*/ 1416050 h 1939925"/>
              <a:gd name="connsiteX38" fmla="*/ 152400 w 2378075"/>
              <a:gd name="connsiteY38" fmla="*/ 1314450 h 1939925"/>
              <a:gd name="connsiteX39" fmla="*/ 123825 w 2378075"/>
              <a:gd name="connsiteY39" fmla="*/ 1266825 h 1939925"/>
              <a:gd name="connsiteX40" fmla="*/ 107950 w 2378075"/>
              <a:gd name="connsiteY40" fmla="*/ 1136650 h 1939925"/>
              <a:gd name="connsiteX41" fmla="*/ 107950 w 2378075"/>
              <a:gd name="connsiteY41" fmla="*/ 1079500 h 1939925"/>
              <a:gd name="connsiteX42" fmla="*/ 0 w 2378075"/>
              <a:gd name="connsiteY42" fmla="*/ 984250 h 1939925"/>
              <a:gd name="connsiteX43" fmla="*/ 161925 w 2378075"/>
              <a:gd name="connsiteY43" fmla="*/ 752475 h 1939925"/>
              <a:gd name="connsiteX44" fmla="*/ 238125 w 2378075"/>
              <a:gd name="connsiteY44" fmla="*/ 698500 h 1939925"/>
              <a:gd name="connsiteX45" fmla="*/ 136525 w 2378075"/>
              <a:gd name="connsiteY45" fmla="*/ 631825 h 1939925"/>
              <a:gd name="connsiteX46" fmla="*/ 203200 w 2378075"/>
              <a:gd name="connsiteY46" fmla="*/ 590550 h 1939925"/>
              <a:gd name="connsiteX47" fmla="*/ 104775 w 2378075"/>
              <a:gd name="connsiteY47" fmla="*/ 460375 h 1939925"/>
              <a:gd name="connsiteX48" fmla="*/ 66675 w 2378075"/>
              <a:gd name="connsiteY48" fmla="*/ 346075 h 1939925"/>
              <a:gd name="connsiteX49" fmla="*/ 184150 w 2378075"/>
              <a:gd name="connsiteY49" fmla="*/ 295275 h 1939925"/>
              <a:gd name="connsiteX50" fmla="*/ 269875 w 2378075"/>
              <a:gd name="connsiteY50" fmla="*/ 307975 h 1939925"/>
              <a:gd name="connsiteX51" fmla="*/ 346075 w 2378075"/>
              <a:gd name="connsiteY51" fmla="*/ 323850 h 1939925"/>
              <a:gd name="connsiteX52" fmla="*/ 390525 w 2378075"/>
              <a:gd name="connsiteY52" fmla="*/ 307975 h 1939925"/>
              <a:gd name="connsiteX53" fmla="*/ 463550 w 2378075"/>
              <a:gd name="connsiteY53" fmla="*/ 311150 h 1939925"/>
              <a:gd name="connsiteX54" fmla="*/ 508000 w 2378075"/>
              <a:gd name="connsiteY54" fmla="*/ 317500 h 1939925"/>
              <a:gd name="connsiteX55" fmla="*/ 612775 w 2378075"/>
              <a:gd name="connsiteY55" fmla="*/ 174625 h 1939925"/>
              <a:gd name="connsiteX56" fmla="*/ 755650 w 2378075"/>
              <a:gd name="connsiteY56" fmla="*/ 114300 h 1939925"/>
              <a:gd name="connsiteX57" fmla="*/ 901700 w 2378075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530225 w 2311400"/>
              <a:gd name="connsiteY34" fmla="*/ 1765300 h 1939925"/>
              <a:gd name="connsiteX35" fmla="*/ 447675 w 2311400"/>
              <a:gd name="connsiteY35" fmla="*/ 1666875 h 1939925"/>
              <a:gd name="connsiteX36" fmla="*/ 352425 w 2311400"/>
              <a:gd name="connsiteY36" fmla="*/ 1489075 h 1939925"/>
              <a:gd name="connsiteX37" fmla="*/ 247650 w 2311400"/>
              <a:gd name="connsiteY37" fmla="*/ 1416050 h 1939925"/>
              <a:gd name="connsiteX38" fmla="*/ 85725 w 2311400"/>
              <a:gd name="connsiteY38" fmla="*/ 1314450 h 1939925"/>
              <a:gd name="connsiteX39" fmla="*/ 57150 w 2311400"/>
              <a:gd name="connsiteY39" fmla="*/ 1266825 h 1939925"/>
              <a:gd name="connsiteX40" fmla="*/ 41275 w 2311400"/>
              <a:gd name="connsiteY40" fmla="*/ 1136650 h 1939925"/>
              <a:gd name="connsiteX41" fmla="*/ 41275 w 2311400"/>
              <a:gd name="connsiteY41" fmla="*/ 1079500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530225 w 2311400"/>
              <a:gd name="connsiteY34" fmla="*/ 1765300 h 1939925"/>
              <a:gd name="connsiteX35" fmla="*/ 447675 w 2311400"/>
              <a:gd name="connsiteY35" fmla="*/ 1666875 h 1939925"/>
              <a:gd name="connsiteX36" fmla="*/ 352425 w 2311400"/>
              <a:gd name="connsiteY36" fmla="*/ 1489075 h 1939925"/>
              <a:gd name="connsiteX37" fmla="*/ 247650 w 2311400"/>
              <a:gd name="connsiteY37" fmla="*/ 1416050 h 1939925"/>
              <a:gd name="connsiteX38" fmla="*/ 85725 w 2311400"/>
              <a:gd name="connsiteY38" fmla="*/ 1314450 h 1939925"/>
              <a:gd name="connsiteX39" fmla="*/ 57150 w 2311400"/>
              <a:gd name="connsiteY39" fmla="*/ 1266825 h 1939925"/>
              <a:gd name="connsiteX40" fmla="*/ 41275 w 2311400"/>
              <a:gd name="connsiteY40" fmla="*/ 1136650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530225 w 2311400"/>
              <a:gd name="connsiteY34" fmla="*/ 1765300 h 1939925"/>
              <a:gd name="connsiteX35" fmla="*/ 447675 w 2311400"/>
              <a:gd name="connsiteY35" fmla="*/ 1666875 h 1939925"/>
              <a:gd name="connsiteX36" fmla="*/ 352425 w 2311400"/>
              <a:gd name="connsiteY36" fmla="*/ 1489075 h 1939925"/>
              <a:gd name="connsiteX37" fmla="*/ 247650 w 2311400"/>
              <a:gd name="connsiteY37" fmla="*/ 1416050 h 1939925"/>
              <a:gd name="connsiteX38" fmla="*/ 85725 w 2311400"/>
              <a:gd name="connsiteY38" fmla="*/ 1314450 h 1939925"/>
              <a:gd name="connsiteX39" fmla="*/ 57150 w 2311400"/>
              <a:gd name="connsiteY39" fmla="*/ 1266825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530225 w 2311400"/>
              <a:gd name="connsiteY34" fmla="*/ 1765300 h 1939925"/>
              <a:gd name="connsiteX35" fmla="*/ 447675 w 2311400"/>
              <a:gd name="connsiteY35" fmla="*/ 1666875 h 1939925"/>
              <a:gd name="connsiteX36" fmla="*/ 352425 w 2311400"/>
              <a:gd name="connsiteY36" fmla="*/ 1489075 h 1939925"/>
              <a:gd name="connsiteX37" fmla="*/ 247650 w 2311400"/>
              <a:gd name="connsiteY37" fmla="*/ 1416050 h 1939925"/>
              <a:gd name="connsiteX38" fmla="*/ 85725 w 2311400"/>
              <a:gd name="connsiteY38" fmla="*/ 1314450 h 1939925"/>
              <a:gd name="connsiteX39" fmla="*/ 57150 w 2311400"/>
              <a:gd name="connsiteY39" fmla="*/ 1266825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530225 w 2311400"/>
              <a:gd name="connsiteY34" fmla="*/ 1765300 h 1939925"/>
              <a:gd name="connsiteX35" fmla="*/ 447675 w 2311400"/>
              <a:gd name="connsiteY35" fmla="*/ 1666875 h 1939925"/>
              <a:gd name="connsiteX36" fmla="*/ 352425 w 2311400"/>
              <a:gd name="connsiteY36" fmla="*/ 1489075 h 1939925"/>
              <a:gd name="connsiteX37" fmla="*/ 247650 w 2311400"/>
              <a:gd name="connsiteY37" fmla="*/ 1416050 h 1939925"/>
              <a:gd name="connsiteX38" fmla="*/ 85725 w 2311400"/>
              <a:gd name="connsiteY38" fmla="*/ 1314450 h 1939925"/>
              <a:gd name="connsiteX39" fmla="*/ 381000 w 2311400"/>
              <a:gd name="connsiteY39" fmla="*/ 102235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530225 w 2311400"/>
              <a:gd name="connsiteY34" fmla="*/ 1765300 h 1939925"/>
              <a:gd name="connsiteX35" fmla="*/ 447675 w 2311400"/>
              <a:gd name="connsiteY35" fmla="*/ 1666875 h 1939925"/>
              <a:gd name="connsiteX36" fmla="*/ 352425 w 2311400"/>
              <a:gd name="connsiteY36" fmla="*/ 1489075 h 1939925"/>
              <a:gd name="connsiteX37" fmla="*/ 247650 w 2311400"/>
              <a:gd name="connsiteY37" fmla="*/ 1416050 h 1939925"/>
              <a:gd name="connsiteX38" fmla="*/ 536575 w 2311400"/>
              <a:gd name="connsiteY38" fmla="*/ 993775 h 1939925"/>
              <a:gd name="connsiteX39" fmla="*/ 381000 w 2311400"/>
              <a:gd name="connsiteY39" fmla="*/ 102235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530225 w 2311400"/>
              <a:gd name="connsiteY34" fmla="*/ 1765300 h 1939925"/>
              <a:gd name="connsiteX35" fmla="*/ 447675 w 2311400"/>
              <a:gd name="connsiteY35" fmla="*/ 1666875 h 1939925"/>
              <a:gd name="connsiteX36" fmla="*/ 352425 w 2311400"/>
              <a:gd name="connsiteY36" fmla="*/ 1489075 h 1939925"/>
              <a:gd name="connsiteX37" fmla="*/ 247650 w 2311400"/>
              <a:gd name="connsiteY37" fmla="*/ 1416050 h 1939925"/>
              <a:gd name="connsiteX38" fmla="*/ 536575 w 2311400"/>
              <a:gd name="connsiteY38" fmla="*/ 993775 h 1939925"/>
              <a:gd name="connsiteX39" fmla="*/ 381000 w 2311400"/>
              <a:gd name="connsiteY39" fmla="*/ 102235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530225 w 2311400"/>
              <a:gd name="connsiteY34" fmla="*/ 1765300 h 1939925"/>
              <a:gd name="connsiteX35" fmla="*/ 447675 w 2311400"/>
              <a:gd name="connsiteY35" fmla="*/ 1666875 h 1939925"/>
              <a:gd name="connsiteX36" fmla="*/ 352425 w 2311400"/>
              <a:gd name="connsiteY36" fmla="*/ 1489075 h 1939925"/>
              <a:gd name="connsiteX37" fmla="*/ 247650 w 2311400"/>
              <a:gd name="connsiteY37" fmla="*/ 141605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530225 w 2311400"/>
              <a:gd name="connsiteY34" fmla="*/ 1765300 h 1939925"/>
              <a:gd name="connsiteX35" fmla="*/ 447675 w 2311400"/>
              <a:gd name="connsiteY35" fmla="*/ 1666875 h 1939925"/>
              <a:gd name="connsiteX36" fmla="*/ 352425 w 2311400"/>
              <a:gd name="connsiteY36" fmla="*/ 1489075 h 1939925"/>
              <a:gd name="connsiteX37" fmla="*/ 701675 w 2311400"/>
              <a:gd name="connsiteY37" fmla="*/ 116840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530225 w 2311400"/>
              <a:gd name="connsiteY34" fmla="*/ 1765300 h 1939925"/>
              <a:gd name="connsiteX35" fmla="*/ 447675 w 2311400"/>
              <a:gd name="connsiteY35" fmla="*/ 1666875 h 1939925"/>
              <a:gd name="connsiteX36" fmla="*/ 809625 w 2311400"/>
              <a:gd name="connsiteY36" fmla="*/ 1238250 h 1939925"/>
              <a:gd name="connsiteX37" fmla="*/ 701675 w 2311400"/>
              <a:gd name="connsiteY37" fmla="*/ 116840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530225 w 2311400"/>
              <a:gd name="connsiteY34" fmla="*/ 1765300 h 1939925"/>
              <a:gd name="connsiteX35" fmla="*/ 911225 w 2311400"/>
              <a:gd name="connsiteY35" fmla="*/ 1285875 h 1939925"/>
              <a:gd name="connsiteX36" fmla="*/ 809625 w 2311400"/>
              <a:gd name="connsiteY36" fmla="*/ 1238250 h 1939925"/>
              <a:gd name="connsiteX37" fmla="*/ 701675 w 2311400"/>
              <a:gd name="connsiteY37" fmla="*/ 116840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631825 w 2311400"/>
              <a:gd name="connsiteY33" fmla="*/ 1774825 h 1939925"/>
              <a:gd name="connsiteX34" fmla="*/ 952500 w 2311400"/>
              <a:gd name="connsiteY34" fmla="*/ 1358900 h 1939925"/>
              <a:gd name="connsiteX35" fmla="*/ 911225 w 2311400"/>
              <a:gd name="connsiteY35" fmla="*/ 1285875 h 1939925"/>
              <a:gd name="connsiteX36" fmla="*/ 809625 w 2311400"/>
              <a:gd name="connsiteY36" fmla="*/ 1238250 h 1939925"/>
              <a:gd name="connsiteX37" fmla="*/ 701675 w 2311400"/>
              <a:gd name="connsiteY37" fmla="*/ 116840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685800 w 2311400"/>
              <a:gd name="connsiteY32" fmla="*/ 1825625 h 1939925"/>
              <a:gd name="connsiteX33" fmla="*/ 1063625 w 2311400"/>
              <a:gd name="connsiteY33" fmla="*/ 1441450 h 1939925"/>
              <a:gd name="connsiteX34" fmla="*/ 952500 w 2311400"/>
              <a:gd name="connsiteY34" fmla="*/ 1358900 h 1939925"/>
              <a:gd name="connsiteX35" fmla="*/ 911225 w 2311400"/>
              <a:gd name="connsiteY35" fmla="*/ 1285875 h 1939925"/>
              <a:gd name="connsiteX36" fmla="*/ 809625 w 2311400"/>
              <a:gd name="connsiteY36" fmla="*/ 1238250 h 1939925"/>
              <a:gd name="connsiteX37" fmla="*/ 701675 w 2311400"/>
              <a:gd name="connsiteY37" fmla="*/ 116840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854075 w 2311400"/>
              <a:gd name="connsiteY31" fmla="*/ 1847850 h 1939925"/>
              <a:gd name="connsiteX32" fmla="*/ 1104900 w 2311400"/>
              <a:gd name="connsiteY32" fmla="*/ 1527175 h 1939925"/>
              <a:gd name="connsiteX33" fmla="*/ 1063625 w 2311400"/>
              <a:gd name="connsiteY33" fmla="*/ 1441450 h 1939925"/>
              <a:gd name="connsiteX34" fmla="*/ 952500 w 2311400"/>
              <a:gd name="connsiteY34" fmla="*/ 1358900 h 1939925"/>
              <a:gd name="connsiteX35" fmla="*/ 911225 w 2311400"/>
              <a:gd name="connsiteY35" fmla="*/ 1285875 h 1939925"/>
              <a:gd name="connsiteX36" fmla="*/ 809625 w 2311400"/>
              <a:gd name="connsiteY36" fmla="*/ 1238250 h 1939925"/>
              <a:gd name="connsiteX37" fmla="*/ 701675 w 2311400"/>
              <a:gd name="connsiteY37" fmla="*/ 116840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1193800 w 2311400"/>
              <a:gd name="connsiteY31" fmla="*/ 1466850 h 1939925"/>
              <a:gd name="connsiteX32" fmla="*/ 1104900 w 2311400"/>
              <a:gd name="connsiteY32" fmla="*/ 1527175 h 1939925"/>
              <a:gd name="connsiteX33" fmla="*/ 1063625 w 2311400"/>
              <a:gd name="connsiteY33" fmla="*/ 1441450 h 1939925"/>
              <a:gd name="connsiteX34" fmla="*/ 952500 w 2311400"/>
              <a:gd name="connsiteY34" fmla="*/ 1358900 h 1939925"/>
              <a:gd name="connsiteX35" fmla="*/ 911225 w 2311400"/>
              <a:gd name="connsiteY35" fmla="*/ 1285875 h 1939925"/>
              <a:gd name="connsiteX36" fmla="*/ 809625 w 2311400"/>
              <a:gd name="connsiteY36" fmla="*/ 1238250 h 1939925"/>
              <a:gd name="connsiteX37" fmla="*/ 701675 w 2311400"/>
              <a:gd name="connsiteY37" fmla="*/ 116840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955675 w 2311400"/>
              <a:gd name="connsiteY30" fmla="*/ 1870075 h 1939925"/>
              <a:gd name="connsiteX31" fmla="*/ 1193800 w 2311400"/>
              <a:gd name="connsiteY31" fmla="*/ 1466850 h 1939925"/>
              <a:gd name="connsiteX32" fmla="*/ 1104900 w 2311400"/>
              <a:gd name="connsiteY32" fmla="*/ 1527175 h 1939925"/>
              <a:gd name="connsiteX33" fmla="*/ 1063625 w 2311400"/>
              <a:gd name="connsiteY33" fmla="*/ 1441450 h 1939925"/>
              <a:gd name="connsiteX34" fmla="*/ 952500 w 2311400"/>
              <a:gd name="connsiteY34" fmla="*/ 1358900 h 1939925"/>
              <a:gd name="connsiteX35" fmla="*/ 911225 w 2311400"/>
              <a:gd name="connsiteY35" fmla="*/ 1285875 h 1939925"/>
              <a:gd name="connsiteX36" fmla="*/ 809625 w 2311400"/>
              <a:gd name="connsiteY36" fmla="*/ 1238250 h 1939925"/>
              <a:gd name="connsiteX37" fmla="*/ 701675 w 2311400"/>
              <a:gd name="connsiteY37" fmla="*/ 116840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050925 w 2311400"/>
              <a:gd name="connsiteY29" fmla="*/ 1851025 h 1939925"/>
              <a:gd name="connsiteX30" fmla="*/ 1397000 w 2311400"/>
              <a:gd name="connsiteY30" fmla="*/ 1676400 h 1939925"/>
              <a:gd name="connsiteX31" fmla="*/ 1193800 w 2311400"/>
              <a:gd name="connsiteY31" fmla="*/ 1466850 h 1939925"/>
              <a:gd name="connsiteX32" fmla="*/ 1104900 w 2311400"/>
              <a:gd name="connsiteY32" fmla="*/ 1527175 h 1939925"/>
              <a:gd name="connsiteX33" fmla="*/ 1063625 w 2311400"/>
              <a:gd name="connsiteY33" fmla="*/ 1441450 h 1939925"/>
              <a:gd name="connsiteX34" fmla="*/ 952500 w 2311400"/>
              <a:gd name="connsiteY34" fmla="*/ 1358900 h 1939925"/>
              <a:gd name="connsiteX35" fmla="*/ 911225 w 2311400"/>
              <a:gd name="connsiteY35" fmla="*/ 1285875 h 1939925"/>
              <a:gd name="connsiteX36" fmla="*/ 809625 w 2311400"/>
              <a:gd name="connsiteY36" fmla="*/ 1238250 h 1939925"/>
              <a:gd name="connsiteX37" fmla="*/ 701675 w 2311400"/>
              <a:gd name="connsiteY37" fmla="*/ 116840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381125 w 2311400"/>
              <a:gd name="connsiteY26" fmla="*/ 193357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412875 w 2311400"/>
              <a:gd name="connsiteY29" fmla="*/ 1701800 h 1939925"/>
              <a:gd name="connsiteX30" fmla="*/ 1397000 w 2311400"/>
              <a:gd name="connsiteY30" fmla="*/ 1676400 h 1939925"/>
              <a:gd name="connsiteX31" fmla="*/ 1193800 w 2311400"/>
              <a:gd name="connsiteY31" fmla="*/ 1466850 h 1939925"/>
              <a:gd name="connsiteX32" fmla="*/ 1104900 w 2311400"/>
              <a:gd name="connsiteY32" fmla="*/ 1527175 h 1939925"/>
              <a:gd name="connsiteX33" fmla="*/ 1063625 w 2311400"/>
              <a:gd name="connsiteY33" fmla="*/ 1441450 h 1939925"/>
              <a:gd name="connsiteX34" fmla="*/ 952500 w 2311400"/>
              <a:gd name="connsiteY34" fmla="*/ 1358900 h 1939925"/>
              <a:gd name="connsiteX35" fmla="*/ 911225 w 2311400"/>
              <a:gd name="connsiteY35" fmla="*/ 1285875 h 1939925"/>
              <a:gd name="connsiteX36" fmla="*/ 809625 w 2311400"/>
              <a:gd name="connsiteY36" fmla="*/ 1238250 h 1939925"/>
              <a:gd name="connsiteX37" fmla="*/ 701675 w 2311400"/>
              <a:gd name="connsiteY37" fmla="*/ 116840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939925"/>
              <a:gd name="connsiteX1" fmla="*/ 866775 w 2311400"/>
              <a:gd name="connsiteY1" fmla="*/ 60325 h 1939925"/>
              <a:gd name="connsiteX2" fmla="*/ 1019175 w 2311400"/>
              <a:gd name="connsiteY2" fmla="*/ 76200 h 1939925"/>
              <a:gd name="connsiteX3" fmla="*/ 1098550 w 2311400"/>
              <a:gd name="connsiteY3" fmla="*/ 117475 h 1939925"/>
              <a:gd name="connsiteX4" fmla="*/ 1123950 w 2311400"/>
              <a:gd name="connsiteY4" fmla="*/ 120650 h 1939925"/>
              <a:gd name="connsiteX5" fmla="*/ 1133475 w 2311400"/>
              <a:gd name="connsiteY5" fmla="*/ 82550 h 1939925"/>
              <a:gd name="connsiteX6" fmla="*/ 1219200 w 2311400"/>
              <a:gd name="connsiteY6" fmla="*/ 123825 h 1939925"/>
              <a:gd name="connsiteX7" fmla="*/ 1336675 w 2311400"/>
              <a:gd name="connsiteY7" fmla="*/ 85725 h 1939925"/>
              <a:gd name="connsiteX8" fmla="*/ 1457325 w 2311400"/>
              <a:gd name="connsiteY8" fmla="*/ 0 h 1939925"/>
              <a:gd name="connsiteX9" fmla="*/ 1638300 w 2311400"/>
              <a:gd name="connsiteY9" fmla="*/ 19050 h 1939925"/>
              <a:gd name="connsiteX10" fmla="*/ 1774825 w 2311400"/>
              <a:gd name="connsiteY10" fmla="*/ 60325 h 1939925"/>
              <a:gd name="connsiteX11" fmla="*/ 1822450 w 2311400"/>
              <a:gd name="connsiteY11" fmla="*/ 98425 h 1939925"/>
              <a:gd name="connsiteX12" fmla="*/ 1984375 w 2311400"/>
              <a:gd name="connsiteY12" fmla="*/ 133350 h 1939925"/>
              <a:gd name="connsiteX13" fmla="*/ 2022475 w 2311400"/>
              <a:gd name="connsiteY13" fmla="*/ 165100 h 1939925"/>
              <a:gd name="connsiteX14" fmla="*/ 2044700 w 2311400"/>
              <a:gd name="connsiteY14" fmla="*/ 238125 h 1939925"/>
              <a:gd name="connsiteX15" fmla="*/ 2085975 w 2311400"/>
              <a:gd name="connsiteY15" fmla="*/ 279400 h 1939925"/>
              <a:gd name="connsiteX16" fmla="*/ 2133600 w 2311400"/>
              <a:gd name="connsiteY16" fmla="*/ 282575 h 1939925"/>
              <a:gd name="connsiteX17" fmla="*/ 2311400 w 2311400"/>
              <a:gd name="connsiteY17" fmla="*/ 238125 h 1939925"/>
              <a:gd name="connsiteX18" fmla="*/ 2298700 w 2311400"/>
              <a:gd name="connsiteY18" fmla="*/ 365125 h 1939925"/>
              <a:gd name="connsiteX19" fmla="*/ 2270125 w 2311400"/>
              <a:gd name="connsiteY19" fmla="*/ 536575 h 1939925"/>
              <a:gd name="connsiteX20" fmla="*/ 2238375 w 2311400"/>
              <a:gd name="connsiteY20" fmla="*/ 587375 h 1939925"/>
              <a:gd name="connsiteX21" fmla="*/ 2136775 w 2311400"/>
              <a:gd name="connsiteY21" fmla="*/ 717550 h 1939925"/>
              <a:gd name="connsiteX22" fmla="*/ 2054225 w 2311400"/>
              <a:gd name="connsiteY22" fmla="*/ 863600 h 1939925"/>
              <a:gd name="connsiteX23" fmla="*/ 1905000 w 2311400"/>
              <a:gd name="connsiteY23" fmla="*/ 1035050 h 1939925"/>
              <a:gd name="connsiteX24" fmla="*/ 1730375 w 2311400"/>
              <a:gd name="connsiteY24" fmla="*/ 1387475 h 1939925"/>
              <a:gd name="connsiteX25" fmla="*/ 1546225 w 2311400"/>
              <a:gd name="connsiteY25" fmla="*/ 1666875 h 1939925"/>
              <a:gd name="connsiteX26" fmla="*/ 1482725 w 2311400"/>
              <a:gd name="connsiteY26" fmla="*/ 1762125 h 1939925"/>
              <a:gd name="connsiteX27" fmla="*/ 1276350 w 2311400"/>
              <a:gd name="connsiteY27" fmla="*/ 1939925 h 1939925"/>
              <a:gd name="connsiteX28" fmla="*/ 1171575 w 2311400"/>
              <a:gd name="connsiteY28" fmla="*/ 1841500 h 1939925"/>
              <a:gd name="connsiteX29" fmla="*/ 1412875 w 2311400"/>
              <a:gd name="connsiteY29" fmla="*/ 1701800 h 1939925"/>
              <a:gd name="connsiteX30" fmla="*/ 1397000 w 2311400"/>
              <a:gd name="connsiteY30" fmla="*/ 1676400 h 1939925"/>
              <a:gd name="connsiteX31" fmla="*/ 1193800 w 2311400"/>
              <a:gd name="connsiteY31" fmla="*/ 1466850 h 1939925"/>
              <a:gd name="connsiteX32" fmla="*/ 1104900 w 2311400"/>
              <a:gd name="connsiteY32" fmla="*/ 1527175 h 1939925"/>
              <a:gd name="connsiteX33" fmla="*/ 1063625 w 2311400"/>
              <a:gd name="connsiteY33" fmla="*/ 1441450 h 1939925"/>
              <a:gd name="connsiteX34" fmla="*/ 952500 w 2311400"/>
              <a:gd name="connsiteY34" fmla="*/ 1358900 h 1939925"/>
              <a:gd name="connsiteX35" fmla="*/ 911225 w 2311400"/>
              <a:gd name="connsiteY35" fmla="*/ 1285875 h 1939925"/>
              <a:gd name="connsiteX36" fmla="*/ 809625 w 2311400"/>
              <a:gd name="connsiteY36" fmla="*/ 1238250 h 1939925"/>
              <a:gd name="connsiteX37" fmla="*/ 701675 w 2311400"/>
              <a:gd name="connsiteY37" fmla="*/ 1168400 h 1939925"/>
              <a:gd name="connsiteX38" fmla="*/ 536575 w 2311400"/>
              <a:gd name="connsiteY38" fmla="*/ 993775 h 1939925"/>
              <a:gd name="connsiteX39" fmla="*/ 400050 w 2311400"/>
              <a:gd name="connsiteY39" fmla="*/ 1016000 h 1939925"/>
              <a:gd name="connsiteX40" fmla="*/ 438150 w 2311400"/>
              <a:gd name="connsiteY40" fmla="*/ 860425 h 1939925"/>
              <a:gd name="connsiteX41" fmla="*/ 209550 w 2311400"/>
              <a:gd name="connsiteY41" fmla="*/ 892175 h 1939925"/>
              <a:gd name="connsiteX42" fmla="*/ 177800 w 2311400"/>
              <a:gd name="connsiteY42" fmla="*/ 809625 h 1939925"/>
              <a:gd name="connsiteX43" fmla="*/ 95250 w 2311400"/>
              <a:gd name="connsiteY43" fmla="*/ 752475 h 1939925"/>
              <a:gd name="connsiteX44" fmla="*/ 171450 w 2311400"/>
              <a:gd name="connsiteY44" fmla="*/ 698500 h 1939925"/>
              <a:gd name="connsiteX45" fmla="*/ 69850 w 2311400"/>
              <a:gd name="connsiteY45" fmla="*/ 631825 h 1939925"/>
              <a:gd name="connsiteX46" fmla="*/ 136525 w 2311400"/>
              <a:gd name="connsiteY46" fmla="*/ 590550 h 1939925"/>
              <a:gd name="connsiteX47" fmla="*/ 38100 w 2311400"/>
              <a:gd name="connsiteY47" fmla="*/ 460375 h 1939925"/>
              <a:gd name="connsiteX48" fmla="*/ 0 w 2311400"/>
              <a:gd name="connsiteY48" fmla="*/ 346075 h 1939925"/>
              <a:gd name="connsiteX49" fmla="*/ 117475 w 2311400"/>
              <a:gd name="connsiteY49" fmla="*/ 295275 h 1939925"/>
              <a:gd name="connsiteX50" fmla="*/ 203200 w 2311400"/>
              <a:gd name="connsiteY50" fmla="*/ 307975 h 1939925"/>
              <a:gd name="connsiteX51" fmla="*/ 279400 w 2311400"/>
              <a:gd name="connsiteY51" fmla="*/ 323850 h 1939925"/>
              <a:gd name="connsiteX52" fmla="*/ 323850 w 2311400"/>
              <a:gd name="connsiteY52" fmla="*/ 307975 h 1939925"/>
              <a:gd name="connsiteX53" fmla="*/ 396875 w 2311400"/>
              <a:gd name="connsiteY53" fmla="*/ 311150 h 1939925"/>
              <a:gd name="connsiteX54" fmla="*/ 441325 w 2311400"/>
              <a:gd name="connsiteY54" fmla="*/ 317500 h 1939925"/>
              <a:gd name="connsiteX55" fmla="*/ 546100 w 2311400"/>
              <a:gd name="connsiteY55" fmla="*/ 174625 h 1939925"/>
              <a:gd name="connsiteX56" fmla="*/ 688975 w 2311400"/>
              <a:gd name="connsiteY56" fmla="*/ 114300 h 1939925"/>
              <a:gd name="connsiteX57" fmla="*/ 835025 w 2311400"/>
              <a:gd name="connsiteY57" fmla="*/ 69850 h 1939925"/>
              <a:gd name="connsiteX0" fmla="*/ 835025 w 2311400"/>
              <a:gd name="connsiteY0" fmla="*/ 69850 h 1841500"/>
              <a:gd name="connsiteX1" fmla="*/ 866775 w 2311400"/>
              <a:gd name="connsiteY1" fmla="*/ 60325 h 1841500"/>
              <a:gd name="connsiteX2" fmla="*/ 1019175 w 2311400"/>
              <a:gd name="connsiteY2" fmla="*/ 76200 h 1841500"/>
              <a:gd name="connsiteX3" fmla="*/ 1098550 w 2311400"/>
              <a:gd name="connsiteY3" fmla="*/ 117475 h 1841500"/>
              <a:gd name="connsiteX4" fmla="*/ 1123950 w 2311400"/>
              <a:gd name="connsiteY4" fmla="*/ 120650 h 1841500"/>
              <a:gd name="connsiteX5" fmla="*/ 1133475 w 2311400"/>
              <a:gd name="connsiteY5" fmla="*/ 82550 h 1841500"/>
              <a:gd name="connsiteX6" fmla="*/ 1219200 w 2311400"/>
              <a:gd name="connsiteY6" fmla="*/ 123825 h 1841500"/>
              <a:gd name="connsiteX7" fmla="*/ 1336675 w 2311400"/>
              <a:gd name="connsiteY7" fmla="*/ 85725 h 1841500"/>
              <a:gd name="connsiteX8" fmla="*/ 1457325 w 2311400"/>
              <a:gd name="connsiteY8" fmla="*/ 0 h 1841500"/>
              <a:gd name="connsiteX9" fmla="*/ 1638300 w 2311400"/>
              <a:gd name="connsiteY9" fmla="*/ 19050 h 1841500"/>
              <a:gd name="connsiteX10" fmla="*/ 1774825 w 2311400"/>
              <a:gd name="connsiteY10" fmla="*/ 60325 h 1841500"/>
              <a:gd name="connsiteX11" fmla="*/ 1822450 w 2311400"/>
              <a:gd name="connsiteY11" fmla="*/ 98425 h 1841500"/>
              <a:gd name="connsiteX12" fmla="*/ 1984375 w 2311400"/>
              <a:gd name="connsiteY12" fmla="*/ 133350 h 1841500"/>
              <a:gd name="connsiteX13" fmla="*/ 2022475 w 2311400"/>
              <a:gd name="connsiteY13" fmla="*/ 165100 h 1841500"/>
              <a:gd name="connsiteX14" fmla="*/ 2044700 w 2311400"/>
              <a:gd name="connsiteY14" fmla="*/ 238125 h 1841500"/>
              <a:gd name="connsiteX15" fmla="*/ 2085975 w 2311400"/>
              <a:gd name="connsiteY15" fmla="*/ 279400 h 1841500"/>
              <a:gd name="connsiteX16" fmla="*/ 2133600 w 2311400"/>
              <a:gd name="connsiteY16" fmla="*/ 282575 h 1841500"/>
              <a:gd name="connsiteX17" fmla="*/ 2311400 w 2311400"/>
              <a:gd name="connsiteY17" fmla="*/ 238125 h 1841500"/>
              <a:gd name="connsiteX18" fmla="*/ 2298700 w 2311400"/>
              <a:gd name="connsiteY18" fmla="*/ 365125 h 1841500"/>
              <a:gd name="connsiteX19" fmla="*/ 2270125 w 2311400"/>
              <a:gd name="connsiteY19" fmla="*/ 536575 h 1841500"/>
              <a:gd name="connsiteX20" fmla="*/ 2238375 w 2311400"/>
              <a:gd name="connsiteY20" fmla="*/ 587375 h 1841500"/>
              <a:gd name="connsiteX21" fmla="*/ 2136775 w 2311400"/>
              <a:gd name="connsiteY21" fmla="*/ 717550 h 1841500"/>
              <a:gd name="connsiteX22" fmla="*/ 2054225 w 2311400"/>
              <a:gd name="connsiteY22" fmla="*/ 863600 h 1841500"/>
              <a:gd name="connsiteX23" fmla="*/ 1905000 w 2311400"/>
              <a:gd name="connsiteY23" fmla="*/ 1035050 h 1841500"/>
              <a:gd name="connsiteX24" fmla="*/ 1730375 w 2311400"/>
              <a:gd name="connsiteY24" fmla="*/ 1387475 h 1841500"/>
              <a:gd name="connsiteX25" fmla="*/ 1546225 w 2311400"/>
              <a:gd name="connsiteY25" fmla="*/ 1666875 h 1841500"/>
              <a:gd name="connsiteX26" fmla="*/ 1482725 w 2311400"/>
              <a:gd name="connsiteY26" fmla="*/ 1762125 h 1841500"/>
              <a:gd name="connsiteX27" fmla="*/ 1171575 w 2311400"/>
              <a:gd name="connsiteY27" fmla="*/ 1841500 h 1841500"/>
              <a:gd name="connsiteX28" fmla="*/ 1412875 w 2311400"/>
              <a:gd name="connsiteY28" fmla="*/ 1701800 h 1841500"/>
              <a:gd name="connsiteX29" fmla="*/ 1397000 w 2311400"/>
              <a:gd name="connsiteY29" fmla="*/ 1676400 h 1841500"/>
              <a:gd name="connsiteX30" fmla="*/ 1193800 w 2311400"/>
              <a:gd name="connsiteY30" fmla="*/ 1466850 h 1841500"/>
              <a:gd name="connsiteX31" fmla="*/ 1104900 w 2311400"/>
              <a:gd name="connsiteY31" fmla="*/ 1527175 h 1841500"/>
              <a:gd name="connsiteX32" fmla="*/ 1063625 w 2311400"/>
              <a:gd name="connsiteY32" fmla="*/ 1441450 h 1841500"/>
              <a:gd name="connsiteX33" fmla="*/ 952500 w 2311400"/>
              <a:gd name="connsiteY33" fmla="*/ 1358900 h 1841500"/>
              <a:gd name="connsiteX34" fmla="*/ 911225 w 2311400"/>
              <a:gd name="connsiteY34" fmla="*/ 1285875 h 1841500"/>
              <a:gd name="connsiteX35" fmla="*/ 809625 w 2311400"/>
              <a:gd name="connsiteY35" fmla="*/ 1238250 h 1841500"/>
              <a:gd name="connsiteX36" fmla="*/ 701675 w 2311400"/>
              <a:gd name="connsiteY36" fmla="*/ 1168400 h 1841500"/>
              <a:gd name="connsiteX37" fmla="*/ 536575 w 2311400"/>
              <a:gd name="connsiteY37" fmla="*/ 993775 h 1841500"/>
              <a:gd name="connsiteX38" fmla="*/ 400050 w 2311400"/>
              <a:gd name="connsiteY38" fmla="*/ 1016000 h 1841500"/>
              <a:gd name="connsiteX39" fmla="*/ 438150 w 2311400"/>
              <a:gd name="connsiteY39" fmla="*/ 860425 h 1841500"/>
              <a:gd name="connsiteX40" fmla="*/ 209550 w 2311400"/>
              <a:gd name="connsiteY40" fmla="*/ 892175 h 1841500"/>
              <a:gd name="connsiteX41" fmla="*/ 177800 w 2311400"/>
              <a:gd name="connsiteY41" fmla="*/ 809625 h 1841500"/>
              <a:gd name="connsiteX42" fmla="*/ 95250 w 2311400"/>
              <a:gd name="connsiteY42" fmla="*/ 752475 h 1841500"/>
              <a:gd name="connsiteX43" fmla="*/ 171450 w 2311400"/>
              <a:gd name="connsiteY43" fmla="*/ 698500 h 1841500"/>
              <a:gd name="connsiteX44" fmla="*/ 69850 w 2311400"/>
              <a:gd name="connsiteY44" fmla="*/ 631825 h 1841500"/>
              <a:gd name="connsiteX45" fmla="*/ 136525 w 2311400"/>
              <a:gd name="connsiteY45" fmla="*/ 590550 h 1841500"/>
              <a:gd name="connsiteX46" fmla="*/ 38100 w 2311400"/>
              <a:gd name="connsiteY46" fmla="*/ 460375 h 1841500"/>
              <a:gd name="connsiteX47" fmla="*/ 0 w 2311400"/>
              <a:gd name="connsiteY47" fmla="*/ 346075 h 1841500"/>
              <a:gd name="connsiteX48" fmla="*/ 117475 w 2311400"/>
              <a:gd name="connsiteY48" fmla="*/ 295275 h 1841500"/>
              <a:gd name="connsiteX49" fmla="*/ 203200 w 2311400"/>
              <a:gd name="connsiteY49" fmla="*/ 307975 h 1841500"/>
              <a:gd name="connsiteX50" fmla="*/ 279400 w 2311400"/>
              <a:gd name="connsiteY50" fmla="*/ 323850 h 1841500"/>
              <a:gd name="connsiteX51" fmla="*/ 323850 w 2311400"/>
              <a:gd name="connsiteY51" fmla="*/ 307975 h 1841500"/>
              <a:gd name="connsiteX52" fmla="*/ 396875 w 2311400"/>
              <a:gd name="connsiteY52" fmla="*/ 311150 h 1841500"/>
              <a:gd name="connsiteX53" fmla="*/ 441325 w 2311400"/>
              <a:gd name="connsiteY53" fmla="*/ 317500 h 1841500"/>
              <a:gd name="connsiteX54" fmla="*/ 546100 w 2311400"/>
              <a:gd name="connsiteY54" fmla="*/ 174625 h 1841500"/>
              <a:gd name="connsiteX55" fmla="*/ 688975 w 2311400"/>
              <a:gd name="connsiteY55" fmla="*/ 114300 h 1841500"/>
              <a:gd name="connsiteX56" fmla="*/ 835025 w 2311400"/>
              <a:gd name="connsiteY56" fmla="*/ 69850 h 1841500"/>
              <a:gd name="connsiteX0" fmla="*/ 835025 w 2311400"/>
              <a:gd name="connsiteY0" fmla="*/ 69850 h 1841500"/>
              <a:gd name="connsiteX1" fmla="*/ 866775 w 2311400"/>
              <a:gd name="connsiteY1" fmla="*/ 60325 h 1841500"/>
              <a:gd name="connsiteX2" fmla="*/ 1019175 w 2311400"/>
              <a:gd name="connsiteY2" fmla="*/ 76200 h 1841500"/>
              <a:gd name="connsiteX3" fmla="*/ 1098550 w 2311400"/>
              <a:gd name="connsiteY3" fmla="*/ 117475 h 1841500"/>
              <a:gd name="connsiteX4" fmla="*/ 1123950 w 2311400"/>
              <a:gd name="connsiteY4" fmla="*/ 120650 h 1841500"/>
              <a:gd name="connsiteX5" fmla="*/ 1133475 w 2311400"/>
              <a:gd name="connsiteY5" fmla="*/ 82550 h 1841500"/>
              <a:gd name="connsiteX6" fmla="*/ 1219200 w 2311400"/>
              <a:gd name="connsiteY6" fmla="*/ 123825 h 1841500"/>
              <a:gd name="connsiteX7" fmla="*/ 1336675 w 2311400"/>
              <a:gd name="connsiteY7" fmla="*/ 85725 h 1841500"/>
              <a:gd name="connsiteX8" fmla="*/ 1457325 w 2311400"/>
              <a:gd name="connsiteY8" fmla="*/ 0 h 1841500"/>
              <a:gd name="connsiteX9" fmla="*/ 1638300 w 2311400"/>
              <a:gd name="connsiteY9" fmla="*/ 19050 h 1841500"/>
              <a:gd name="connsiteX10" fmla="*/ 1774825 w 2311400"/>
              <a:gd name="connsiteY10" fmla="*/ 60325 h 1841500"/>
              <a:gd name="connsiteX11" fmla="*/ 1822450 w 2311400"/>
              <a:gd name="connsiteY11" fmla="*/ 98425 h 1841500"/>
              <a:gd name="connsiteX12" fmla="*/ 1984375 w 2311400"/>
              <a:gd name="connsiteY12" fmla="*/ 133350 h 1841500"/>
              <a:gd name="connsiteX13" fmla="*/ 2022475 w 2311400"/>
              <a:gd name="connsiteY13" fmla="*/ 165100 h 1841500"/>
              <a:gd name="connsiteX14" fmla="*/ 2044700 w 2311400"/>
              <a:gd name="connsiteY14" fmla="*/ 238125 h 1841500"/>
              <a:gd name="connsiteX15" fmla="*/ 2085975 w 2311400"/>
              <a:gd name="connsiteY15" fmla="*/ 279400 h 1841500"/>
              <a:gd name="connsiteX16" fmla="*/ 2133600 w 2311400"/>
              <a:gd name="connsiteY16" fmla="*/ 282575 h 1841500"/>
              <a:gd name="connsiteX17" fmla="*/ 2311400 w 2311400"/>
              <a:gd name="connsiteY17" fmla="*/ 238125 h 1841500"/>
              <a:gd name="connsiteX18" fmla="*/ 2298700 w 2311400"/>
              <a:gd name="connsiteY18" fmla="*/ 365125 h 1841500"/>
              <a:gd name="connsiteX19" fmla="*/ 2270125 w 2311400"/>
              <a:gd name="connsiteY19" fmla="*/ 536575 h 1841500"/>
              <a:gd name="connsiteX20" fmla="*/ 2238375 w 2311400"/>
              <a:gd name="connsiteY20" fmla="*/ 587375 h 1841500"/>
              <a:gd name="connsiteX21" fmla="*/ 2136775 w 2311400"/>
              <a:gd name="connsiteY21" fmla="*/ 717550 h 1841500"/>
              <a:gd name="connsiteX22" fmla="*/ 2054225 w 2311400"/>
              <a:gd name="connsiteY22" fmla="*/ 863600 h 1841500"/>
              <a:gd name="connsiteX23" fmla="*/ 1905000 w 2311400"/>
              <a:gd name="connsiteY23" fmla="*/ 1035050 h 1841500"/>
              <a:gd name="connsiteX24" fmla="*/ 1730375 w 2311400"/>
              <a:gd name="connsiteY24" fmla="*/ 1387475 h 1841500"/>
              <a:gd name="connsiteX25" fmla="*/ 1546225 w 2311400"/>
              <a:gd name="connsiteY25" fmla="*/ 1666875 h 1841500"/>
              <a:gd name="connsiteX26" fmla="*/ 1482725 w 2311400"/>
              <a:gd name="connsiteY26" fmla="*/ 1762125 h 1841500"/>
              <a:gd name="connsiteX27" fmla="*/ 1171575 w 2311400"/>
              <a:gd name="connsiteY27" fmla="*/ 1841500 h 1841500"/>
              <a:gd name="connsiteX28" fmla="*/ 1412875 w 2311400"/>
              <a:gd name="connsiteY28" fmla="*/ 1701800 h 1841500"/>
              <a:gd name="connsiteX29" fmla="*/ 1397000 w 2311400"/>
              <a:gd name="connsiteY29" fmla="*/ 1676400 h 1841500"/>
              <a:gd name="connsiteX30" fmla="*/ 1193800 w 2311400"/>
              <a:gd name="connsiteY30" fmla="*/ 1466850 h 1841500"/>
              <a:gd name="connsiteX31" fmla="*/ 1104900 w 2311400"/>
              <a:gd name="connsiteY31" fmla="*/ 1527175 h 1841500"/>
              <a:gd name="connsiteX32" fmla="*/ 1063625 w 2311400"/>
              <a:gd name="connsiteY32" fmla="*/ 1441450 h 1841500"/>
              <a:gd name="connsiteX33" fmla="*/ 952500 w 2311400"/>
              <a:gd name="connsiteY33" fmla="*/ 1358900 h 1841500"/>
              <a:gd name="connsiteX34" fmla="*/ 911225 w 2311400"/>
              <a:gd name="connsiteY34" fmla="*/ 1285875 h 1841500"/>
              <a:gd name="connsiteX35" fmla="*/ 809625 w 2311400"/>
              <a:gd name="connsiteY35" fmla="*/ 1238250 h 1841500"/>
              <a:gd name="connsiteX36" fmla="*/ 701675 w 2311400"/>
              <a:gd name="connsiteY36" fmla="*/ 1168400 h 1841500"/>
              <a:gd name="connsiteX37" fmla="*/ 536575 w 2311400"/>
              <a:gd name="connsiteY37" fmla="*/ 993775 h 1841500"/>
              <a:gd name="connsiteX38" fmla="*/ 400050 w 2311400"/>
              <a:gd name="connsiteY38" fmla="*/ 1016000 h 1841500"/>
              <a:gd name="connsiteX39" fmla="*/ 438150 w 2311400"/>
              <a:gd name="connsiteY39" fmla="*/ 860425 h 1841500"/>
              <a:gd name="connsiteX40" fmla="*/ 209550 w 2311400"/>
              <a:gd name="connsiteY40" fmla="*/ 892175 h 1841500"/>
              <a:gd name="connsiteX41" fmla="*/ 177800 w 2311400"/>
              <a:gd name="connsiteY41" fmla="*/ 809625 h 1841500"/>
              <a:gd name="connsiteX42" fmla="*/ 95250 w 2311400"/>
              <a:gd name="connsiteY42" fmla="*/ 752475 h 1841500"/>
              <a:gd name="connsiteX43" fmla="*/ 171450 w 2311400"/>
              <a:gd name="connsiteY43" fmla="*/ 698500 h 1841500"/>
              <a:gd name="connsiteX44" fmla="*/ 69850 w 2311400"/>
              <a:gd name="connsiteY44" fmla="*/ 631825 h 1841500"/>
              <a:gd name="connsiteX45" fmla="*/ 136525 w 2311400"/>
              <a:gd name="connsiteY45" fmla="*/ 590550 h 1841500"/>
              <a:gd name="connsiteX46" fmla="*/ 38100 w 2311400"/>
              <a:gd name="connsiteY46" fmla="*/ 460375 h 1841500"/>
              <a:gd name="connsiteX47" fmla="*/ 0 w 2311400"/>
              <a:gd name="connsiteY47" fmla="*/ 346075 h 1841500"/>
              <a:gd name="connsiteX48" fmla="*/ 117475 w 2311400"/>
              <a:gd name="connsiteY48" fmla="*/ 295275 h 1841500"/>
              <a:gd name="connsiteX49" fmla="*/ 203200 w 2311400"/>
              <a:gd name="connsiteY49" fmla="*/ 307975 h 1841500"/>
              <a:gd name="connsiteX50" fmla="*/ 279400 w 2311400"/>
              <a:gd name="connsiteY50" fmla="*/ 323850 h 1841500"/>
              <a:gd name="connsiteX51" fmla="*/ 323850 w 2311400"/>
              <a:gd name="connsiteY51" fmla="*/ 307975 h 1841500"/>
              <a:gd name="connsiteX52" fmla="*/ 396875 w 2311400"/>
              <a:gd name="connsiteY52" fmla="*/ 311150 h 1841500"/>
              <a:gd name="connsiteX53" fmla="*/ 441325 w 2311400"/>
              <a:gd name="connsiteY53" fmla="*/ 317500 h 1841500"/>
              <a:gd name="connsiteX54" fmla="*/ 546100 w 2311400"/>
              <a:gd name="connsiteY54" fmla="*/ 174625 h 1841500"/>
              <a:gd name="connsiteX55" fmla="*/ 688975 w 2311400"/>
              <a:gd name="connsiteY55" fmla="*/ 114300 h 1841500"/>
              <a:gd name="connsiteX56" fmla="*/ 835025 w 2311400"/>
              <a:gd name="connsiteY56" fmla="*/ 69850 h 1841500"/>
              <a:gd name="connsiteX0" fmla="*/ 835025 w 2311400"/>
              <a:gd name="connsiteY0" fmla="*/ 69850 h 1762125"/>
              <a:gd name="connsiteX1" fmla="*/ 866775 w 2311400"/>
              <a:gd name="connsiteY1" fmla="*/ 60325 h 1762125"/>
              <a:gd name="connsiteX2" fmla="*/ 1019175 w 2311400"/>
              <a:gd name="connsiteY2" fmla="*/ 76200 h 1762125"/>
              <a:gd name="connsiteX3" fmla="*/ 1098550 w 2311400"/>
              <a:gd name="connsiteY3" fmla="*/ 117475 h 1762125"/>
              <a:gd name="connsiteX4" fmla="*/ 1123950 w 2311400"/>
              <a:gd name="connsiteY4" fmla="*/ 120650 h 1762125"/>
              <a:gd name="connsiteX5" fmla="*/ 1133475 w 2311400"/>
              <a:gd name="connsiteY5" fmla="*/ 82550 h 1762125"/>
              <a:gd name="connsiteX6" fmla="*/ 1219200 w 2311400"/>
              <a:gd name="connsiteY6" fmla="*/ 123825 h 1762125"/>
              <a:gd name="connsiteX7" fmla="*/ 1336675 w 2311400"/>
              <a:gd name="connsiteY7" fmla="*/ 85725 h 1762125"/>
              <a:gd name="connsiteX8" fmla="*/ 1457325 w 2311400"/>
              <a:gd name="connsiteY8" fmla="*/ 0 h 1762125"/>
              <a:gd name="connsiteX9" fmla="*/ 1638300 w 2311400"/>
              <a:gd name="connsiteY9" fmla="*/ 19050 h 1762125"/>
              <a:gd name="connsiteX10" fmla="*/ 1774825 w 2311400"/>
              <a:gd name="connsiteY10" fmla="*/ 60325 h 1762125"/>
              <a:gd name="connsiteX11" fmla="*/ 1822450 w 2311400"/>
              <a:gd name="connsiteY11" fmla="*/ 98425 h 1762125"/>
              <a:gd name="connsiteX12" fmla="*/ 1984375 w 2311400"/>
              <a:gd name="connsiteY12" fmla="*/ 133350 h 1762125"/>
              <a:gd name="connsiteX13" fmla="*/ 2022475 w 2311400"/>
              <a:gd name="connsiteY13" fmla="*/ 165100 h 1762125"/>
              <a:gd name="connsiteX14" fmla="*/ 2044700 w 2311400"/>
              <a:gd name="connsiteY14" fmla="*/ 238125 h 1762125"/>
              <a:gd name="connsiteX15" fmla="*/ 2085975 w 2311400"/>
              <a:gd name="connsiteY15" fmla="*/ 279400 h 1762125"/>
              <a:gd name="connsiteX16" fmla="*/ 2133600 w 2311400"/>
              <a:gd name="connsiteY16" fmla="*/ 282575 h 1762125"/>
              <a:gd name="connsiteX17" fmla="*/ 2311400 w 2311400"/>
              <a:gd name="connsiteY17" fmla="*/ 238125 h 1762125"/>
              <a:gd name="connsiteX18" fmla="*/ 2298700 w 2311400"/>
              <a:gd name="connsiteY18" fmla="*/ 365125 h 1762125"/>
              <a:gd name="connsiteX19" fmla="*/ 2270125 w 2311400"/>
              <a:gd name="connsiteY19" fmla="*/ 536575 h 1762125"/>
              <a:gd name="connsiteX20" fmla="*/ 2238375 w 2311400"/>
              <a:gd name="connsiteY20" fmla="*/ 587375 h 1762125"/>
              <a:gd name="connsiteX21" fmla="*/ 2136775 w 2311400"/>
              <a:gd name="connsiteY21" fmla="*/ 717550 h 1762125"/>
              <a:gd name="connsiteX22" fmla="*/ 2054225 w 2311400"/>
              <a:gd name="connsiteY22" fmla="*/ 863600 h 1762125"/>
              <a:gd name="connsiteX23" fmla="*/ 1905000 w 2311400"/>
              <a:gd name="connsiteY23" fmla="*/ 1035050 h 1762125"/>
              <a:gd name="connsiteX24" fmla="*/ 1730375 w 2311400"/>
              <a:gd name="connsiteY24" fmla="*/ 1387475 h 1762125"/>
              <a:gd name="connsiteX25" fmla="*/ 1546225 w 2311400"/>
              <a:gd name="connsiteY25" fmla="*/ 1666875 h 1762125"/>
              <a:gd name="connsiteX26" fmla="*/ 1482725 w 2311400"/>
              <a:gd name="connsiteY26" fmla="*/ 1762125 h 1762125"/>
              <a:gd name="connsiteX27" fmla="*/ 1412875 w 2311400"/>
              <a:gd name="connsiteY27" fmla="*/ 1701800 h 1762125"/>
              <a:gd name="connsiteX28" fmla="*/ 1397000 w 2311400"/>
              <a:gd name="connsiteY28" fmla="*/ 1676400 h 1762125"/>
              <a:gd name="connsiteX29" fmla="*/ 1193800 w 2311400"/>
              <a:gd name="connsiteY29" fmla="*/ 1466850 h 1762125"/>
              <a:gd name="connsiteX30" fmla="*/ 1104900 w 2311400"/>
              <a:gd name="connsiteY30" fmla="*/ 1527175 h 1762125"/>
              <a:gd name="connsiteX31" fmla="*/ 1063625 w 2311400"/>
              <a:gd name="connsiteY31" fmla="*/ 1441450 h 1762125"/>
              <a:gd name="connsiteX32" fmla="*/ 952500 w 2311400"/>
              <a:gd name="connsiteY32" fmla="*/ 1358900 h 1762125"/>
              <a:gd name="connsiteX33" fmla="*/ 911225 w 2311400"/>
              <a:gd name="connsiteY33" fmla="*/ 1285875 h 1762125"/>
              <a:gd name="connsiteX34" fmla="*/ 809625 w 2311400"/>
              <a:gd name="connsiteY34" fmla="*/ 1238250 h 1762125"/>
              <a:gd name="connsiteX35" fmla="*/ 701675 w 2311400"/>
              <a:gd name="connsiteY35" fmla="*/ 1168400 h 1762125"/>
              <a:gd name="connsiteX36" fmla="*/ 536575 w 2311400"/>
              <a:gd name="connsiteY36" fmla="*/ 993775 h 1762125"/>
              <a:gd name="connsiteX37" fmla="*/ 400050 w 2311400"/>
              <a:gd name="connsiteY37" fmla="*/ 1016000 h 1762125"/>
              <a:gd name="connsiteX38" fmla="*/ 438150 w 2311400"/>
              <a:gd name="connsiteY38" fmla="*/ 860425 h 1762125"/>
              <a:gd name="connsiteX39" fmla="*/ 209550 w 2311400"/>
              <a:gd name="connsiteY39" fmla="*/ 892175 h 1762125"/>
              <a:gd name="connsiteX40" fmla="*/ 177800 w 2311400"/>
              <a:gd name="connsiteY40" fmla="*/ 809625 h 1762125"/>
              <a:gd name="connsiteX41" fmla="*/ 95250 w 2311400"/>
              <a:gd name="connsiteY41" fmla="*/ 752475 h 1762125"/>
              <a:gd name="connsiteX42" fmla="*/ 171450 w 2311400"/>
              <a:gd name="connsiteY42" fmla="*/ 698500 h 1762125"/>
              <a:gd name="connsiteX43" fmla="*/ 69850 w 2311400"/>
              <a:gd name="connsiteY43" fmla="*/ 631825 h 1762125"/>
              <a:gd name="connsiteX44" fmla="*/ 136525 w 2311400"/>
              <a:gd name="connsiteY44" fmla="*/ 590550 h 1762125"/>
              <a:gd name="connsiteX45" fmla="*/ 38100 w 2311400"/>
              <a:gd name="connsiteY45" fmla="*/ 460375 h 1762125"/>
              <a:gd name="connsiteX46" fmla="*/ 0 w 2311400"/>
              <a:gd name="connsiteY46" fmla="*/ 346075 h 1762125"/>
              <a:gd name="connsiteX47" fmla="*/ 117475 w 2311400"/>
              <a:gd name="connsiteY47" fmla="*/ 295275 h 1762125"/>
              <a:gd name="connsiteX48" fmla="*/ 203200 w 2311400"/>
              <a:gd name="connsiteY48" fmla="*/ 307975 h 1762125"/>
              <a:gd name="connsiteX49" fmla="*/ 279400 w 2311400"/>
              <a:gd name="connsiteY49" fmla="*/ 323850 h 1762125"/>
              <a:gd name="connsiteX50" fmla="*/ 323850 w 2311400"/>
              <a:gd name="connsiteY50" fmla="*/ 307975 h 1762125"/>
              <a:gd name="connsiteX51" fmla="*/ 396875 w 2311400"/>
              <a:gd name="connsiteY51" fmla="*/ 311150 h 1762125"/>
              <a:gd name="connsiteX52" fmla="*/ 441325 w 2311400"/>
              <a:gd name="connsiteY52" fmla="*/ 317500 h 1762125"/>
              <a:gd name="connsiteX53" fmla="*/ 546100 w 2311400"/>
              <a:gd name="connsiteY53" fmla="*/ 174625 h 1762125"/>
              <a:gd name="connsiteX54" fmla="*/ 688975 w 2311400"/>
              <a:gd name="connsiteY54" fmla="*/ 114300 h 1762125"/>
              <a:gd name="connsiteX55" fmla="*/ 835025 w 2311400"/>
              <a:gd name="connsiteY55" fmla="*/ 69850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311400" h="1762125">
                <a:moveTo>
                  <a:pt x="835025" y="69850"/>
                </a:moveTo>
                <a:lnTo>
                  <a:pt x="866775" y="60325"/>
                </a:lnTo>
                <a:lnTo>
                  <a:pt x="1019175" y="76200"/>
                </a:lnTo>
                <a:lnTo>
                  <a:pt x="1098550" y="117475"/>
                </a:lnTo>
                <a:lnTo>
                  <a:pt x="1123950" y="120650"/>
                </a:lnTo>
                <a:lnTo>
                  <a:pt x="1133475" y="82550"/>
                </a:lnTo>
                <a:lnTo>
                  <a:pt x="1219200" y="123825"/>
                </a:lnTo>
                <a:lnTo>
                  <a:pt x="1336675" y="85725"/>
                </a:lnTo>
                <a:lnTo>
                  <a:pt x="1457325" y="0"/>
                </a:lnTo>
                <a:lnTo>
                  <a:pt x="1638300" y="19050"/>
                </a:lnTo>
                <a:lnTo>
                  <a:pt x="1774825" y="60325"/>
                </a:lnTo>
                <a:lnTo>
                  <a:pt x="1822450" y="98425"/>
                </a:lnTo>
                <a:lnTo>
                  <a:pt x="1984375" y="133350"/>
                </a:lnTo>
                <a:lnTo>
                  <a:pt x="2022475" y="165100"/>
                </a:lnTo>
                <a:lnTo>
                  <a:pt x="2044700" y="238125"/>
                </a:lnTo>
                <a:lnTo>
                  <a:pt x="2085975" y="279400"/>
                </a:lnTo>
                <a:lnTo>
                  <a:pt x="2133600" y="282575"/>
                </a:lnTo>
                <a:lnTo>
                  <a:pt x="2311400" y="238125"/>
                </a:lnTo>
                <a:lnTo>
                  <a:pt x="2298700" y="365125"/>
                </a:lnTo>
                <a:lnTo>
                  <a:pt x="2270125" y="536575"/>
                </a:lnTo>
                <a:lnTo>
                  <a:pt x="2238375" y="587375"/>
                </a:lnTo>
                <a:lnTo>
                  <a:pt x="2136775" y="717550"/>
                </a:lnTo>
                <a:lnTo>
                  <a:pt x="2054225" y="863600"/>
                </a:lnTo>
                <a:lnTo>
                  <a:pt x="1905000" y="1035050"/>
                </a:lnTo>
                <a:lnTo>
                  <a:pt x="1730375" y="1387475"/>
                </a:lnTo>
                <a:lnTo>
                  <a:pt x="1546225" y="1666875"/>
                </a:lnTo>
                <a:lnTo>
                  <a:pt x="1482725" y="1762125"/>
                </a:lnTo>
                <a:lnTo>
                  <a:pt x="1412875" y="1701800"/>
                </a:lnTo>
                <a:lnTo>
                  <a:pt x="1397000" y="1676400"/>
                </a:lnTo>
                <a:cubicBezTo>
                  <a:pt x="1476375" y="1541992"/>
                  <a:pt x="1235075" y="1575858"/>
                  <a:pt x="1193800" y="1466850"/>
                </a:cubicBezTo>
                <a:lnTo>
                  <a:pt x="1104900" y="1527175"/>
                </a:lnTo>
                <a:lnTo>
                  <a:pt x="1063625" y="1441450"/>
                </a:lnTo>
                <a:lnTo>
                  <a:pt x="952500" y="1358900"/>
                </a:lnTo>
                <a:lnTo>
                  <a:pt x="911225" y="1285875"/>
                </a:lnTo>
                <a:lnTo>
                  <a:pt x="809625" y="1238250"/>
                </a:lnTo>
                <a:lnTo>
                  <a:pt x="701675" y="1168400"/>
                </a:lnTo>
                <a:lnTo>
                  <a:pt x="536575" y="993775"/>
                </a:lnTo>
                <a:cubicBezTo>
                  <a:pt x="484717" y="1003300"/>
                  <a:pt x="442383" y="1025525"/>
                  <a:pt x="400050" y="1016000"/>
                </a:cubicBezTo>
                <a:lnTo>
                  <a:pt x="438150" y="860425"/>
                </a:lnTo>
                <a:cubicBezTo>
                  <a:pt x="304800" y="855133"/>
                  <a:pt x="285750" y="881592"/>
                  <a:pt x="209550" y="892175"/>
                </a:cubicBezTo>
                <a:lnTo>
                  <a:pt x="177800" y="809625"/>
                </a:lnTo>
                <a:lnTo>
                  <a:pt x="95250" y="752475"/>
                </a:lnTo>
                <a:lnTo>
                  <a:pt x="171450" y="698500"/>
                </a:lnTo>
                <a:lnTo>
                  <a:pt x="69850" y="631825"/>
                </a:lnTo>
                <a:lnTo>
                  <a:pt x="136525" y="590550"/>
                </a:lnTo>
                <a:lnTo>
                  <a:pt x="38100" y="460375"/>
                </a:lnTo>
                <a:lnTo>
                  <a:pt x="0" y="346075"/>
                </a:lnTo>
                <a:lnTo>
                  <a:pt x="117475" y="295275"/>
                </a:lnTo>
                <a:lnTo>
                  <a:pt x="203200" y="307975"/>
                </a:lnTo>
                <a:lnTo>
                  <a:pt x="279400" y="323850"/>
                </a:lnTo>
                <a:lnTo>
                  <a:pt x="323850" y="307975"/>
                </a:lnTo>
                <a:lnTo>
                  <a:pt x="396875" y="311150"/>
                </a:lnTo>
                <a:lnTo>
                  <a:pt x="441325" y="317500"/>
                </a:lnTo>
                <a:lnTo>
                  <a:pt x="546100" y="174625"/>
                </a:lnTo>
                <a:lnTo>
                  <a:pt x="688975" y="114300"/>
                </a:lnTo>
                <a:lnTo>
                  <a:pt x="835025" y="69850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 w="22225">
            <a:solidFill>
              <a:srgbClr val="FF0000"/>
            </a:solidFill>
            <a:prstDash val="sysDash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814" y="6238704"/>
            <a:ext cx="197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Example from the Pioneer core complex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235193" y="4149786"/>
            <a:ext cx="1744910" cy="7109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K-S P value of </a:t>
            </a:r>
            <a:r>
              <a:rPr lang="en-US" sz="1200" b="1" dirty="0"/>
              <a:t>0.96</a:t>
            </a:r>
            <a:r>
              <a:rPr lang="en-US" sz="1200" dirty="0"/>
              <a:t> between global and B&amp;R populations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340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09600" y="851647"/>
            <a:ext cx="11217442" cy="1300974"/>
          </a:xfrm>
        </p:spPr>
        <p:txBody>
          <a:bodyPr/>
          <a:lstStyle/>
          <a:p>
            <a:r>
              <a:rPr lang="en-US" dirty="0" smtClean="0"/>
              <a:t>A stochastic approach to estimating proportion of magmatic crust:</a:t>
            </a:r>
          </a:p>
          <a:p>
            <a:pPr lvl="1">
              <a:lnSpc>
                <a:spcPct val="75000"/>
              </a:lnSpc>
            </a:pPr>
            <a:r>
              <a:rPr lang="en-US" sz="1600" dirty="0"/>
              <a:t>Plutons in MCCs are representative of the post-extensional deep crustal structure</a:t>
            </a:r>
          </a:p>
          <a:p>
            <a:pPr lvl="1">
              <a:lnSpc>
                <a:spcPct val="75000"/>
              </a:lnSpc>
            </a:pPr>
            <a:r>
              <a:rPr lang="en-US" sz="1600" dirty="0"/>
              <a:t>Plutons are present in all MCCs, they are ~ ellipsoidal and they follow empirical observations of Thickness : Length and Length : Width</a:t>
            </a:r>
          </a:p>
          <a:p>
            <a:pPr lvl="1">
              <a:lnSpc>
                <a:spcPct val="75000"/>
              </a:lnSpc>
            </a:pPr>
            <a:r>
              <a:rPr lang="en-US" sz="1600" dirty="0"/>
              <a:t>MCCs as mapped are “random” depth sections of similar crustal structures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Magmatism at MCCs: How much magma?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59552" y="2973751"/>
            <a:ext cx="2286000" cy="914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59552" y="2508238"/>
            <a:ext cx="2286000" cy="457200"/>
          </a:xfrm>
          <a:prstGeom prst="rect">
            <a:avLst/>
          </a:prstGeom>
          <a:pattFill prst="smConfetti">
            <a:fgClr>
              <a:schemeClr val="accent6">
                <a:lumMod val="50000"/>
              </a:schemeClr>
            </a:fgClr>
            <a:bgClr>
              <a:schemeClr val="accent4">
                <a:lumMod val="20000"/>
                <a:lumOff val="80000"/>
              </a:schemeClr>
            </a:bgClr>
          </a:pattFill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02806" y="2516551"/>
            <a:ext cx="1087984" cy="516109"/>
          </a:xfrm>
          <a:custGeom>
            <a:avLst/>
            <a:gdLst>
              <a:gd name="connsiteX0" fmla="*/ 0 w 914400"/>
              <a:gd name="connsiteY0" fmla="*/ 0 h 457200"/>
              <a:gd name="connsiteX1" fmla="*/ 914400 w 914400"/>
              <a:gd name="connsiteY1" fmla="*/ 0 h 457200"/>
              <a:gd name="connsiteX2" fmla="*/ 914400 w 914400"/>
              <a:gd name="connsiteY2" fmla="*/ 457200 h 457200"/>
              <a:gd name="connsiteX3" fmla="*/ 0 w 914400"/>
              <a:gd name="connsiteY3" fmla="*/ 457200 h 457200"/>
              <a:gd name="connsiteX4" fmla="*/ 0 w 914400"/>
              <a:gd name="connsiteY4" fmla="*/ 0 h 457200"/>
              <a:gd name="connsiteX0" fmla="*/ 0 w 980902"/>
              <a:gd name="connsiteY0" fmla="*/ 0 h 457200"/>
              <a:gd name="connsiteX1" fmla="*/ 914400 w 980902"/>
              <a:gd name="connsiteY1" fmla="*/ 0 h 457200"/>
              <a:gd name="connsiteX2" fmla="*/ 980902 w 980902"/>
              <a:gd name="connsiteY2" fmla="*/ 457200 h 457200"/>
              <a:gd name="connsiteX3" fmla="*/ 0 w 980902"/>
              <a:gd name="connsiteY3" fmla="*/ 457200 h 457200"/>
              <a:gd name="connsiteX4" fmla="*/ 0 w 980902"/>
              <a:gd name="connsiteY4" fmla="*/ 0 h 457200"/>
              <a:gd name="connsiteX0" fmla="*/ 74815 w 1055717"/>
              <a:gd name="connsiteY0" fmla="*/ 0 h 473826"/>
              <a:gd name="connsiteX1" fmla="*/ 989215 w 1055717"/>
              <a:gd name="connsiteY1" fmla="*/ 0 h 473826"/>
              <a:gd name="connsiteX2" fmla="*/ 1055717 w 1055717"/>
              <a:gd name="connsiteY2" fmla="*/ 457200 h 473826"/>
              <a:gd name="connsiteX3" fmla="*/ 0 w 1055717"/>
              <a:gd name="connsiteY3" fmla="*/ 473826 h 473826"/>
              <a:gd name="connsiteX4" fmla="*/ 74815 w 1055717"/>
              <a:gd name="connsiteY4" fmla="*/ 0 h 473826"/>
              <a:gd name="connsiteX0" fmla="*/ 74815 w 1055717"/>
              <a:gd name="connsiteY0" fmla="*/ 0 h 457200"/>
              <a:gd name="connsiteX1" fmla="*/ 989215 w 1055717"/>
              <a:gd name="connsiteY1" fmla="*/ 0 h 457200"/>
              <a:gd name="connsiteX2" fmla="*/ 1055717 w 1055717"/>
              <a:gd name="connsiteY2" fmla="*/ 457200 h 457200"/>
              <a:gd name="connsiteX3" fmla="*/ 0 w 1055717"/>
              <a:gd name="connsiteY3" fmla="*/ 448888 h 457200"/>
              <a:gd name="connsiteX4" fmla="*/ 74815 w 1055717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717" h="457200">
                <a:moveTo>
                  <a:pt x="74815" y="0"/>
                </a:moveTo>
                <a:lnTo>
                  <a:pt x="989215" y="0"/>
                </a:lnTo>
                <a:lnTo>
                  <a:pt x="1055717" y="457200"/>
                </a:lnTo>
                <a:lnTo>
                  <a:pt x="0" y="448888"/>
                </a:lnTo>
                <a:lnTo>
                  <a:pt x="74815" y="0"/>
                </a:lnTo>
                <a:close/>
              </a:path>
            </a:pathLst>
          </a:custGeom>
          <a:solidFill>
            <a:srgbClr val="FFE7C7"/>
          </a:solidFill>
          <a:ln w="12700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110384" y="2516552"/>
            <a:ext cx="1313411" cy="739833"/>
          </a:xfrm>
          <a:custGeom>
            <a:avLst/>
            <a:gdLst>
              <a:gd name="connsiteX0" fmla="*/ 0 w 1313411"/>
              <a:gd name="connsiteY0" fmla="*/ 689956 h 739833"/>
              <a:gd name="connsiteX1" fmla="*/ 108065 w 1313411"/>
              <a:gd name="connsiteY1" fmla="*/ 448887 h 739833"/>
              <a:gd name="connsiteX2" fmla="*/ 166254 w 1313411"/>
              <a:gd name="connsiteY2" fmla="*/ 116378 h 739833"/>
              <a:gd name="connsiteX3" fmla="*/ 191193 w 1313411"/>
              <a:gd name="connsiteY3" fmla="*/ 8313 h 739833"/>
              <a:gd name="connsiteX4" fmla="*/ 1088967 w 1313411"/>
              <a:gd name="connsiteY4" fmla="*/ 0 h 739833"/>
              <a:gd name="connsiteX5" fmla="*/ 1188720 w 1313411"/>
              <a:gd name="connsiteY5" fmla="*/ 465513 h 739833"/>
              <a:gd name="connsiteX6" fmla="*/ 1255222 w 1313411"/>
              <a:gd name="connsiteY6" fmla="*/ 673331 h 739833"/>
              <a:gd name="connsiteX7" fmla="*/ 1313411 w 1313411"/>
              <a:gd name="connsiteY7" fmla="*/ 739833 h 739833"/>
              <a:gd name="connsiteX8" fmla="*/ 1313411 w 1313411"/>
              <a:gd name="connsiteY8" fmla="*/ 739833 h 7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3411" h="739833">
                <a:moveTo>
                  <a:pt x="0" y="689956"/>
                </a:moveTo>
                <a:lnTo>
                  <a:pt x="108065" y="448887"/>
                </a:lnTo>
                <a:lnTo>
                  <a:pt x="166254" y="116378"/>
                </a:lnTo>
                <a:lnTo>
                  <a:pt x="191193" y="8313"/>
                </a:lnTo>
                <a:lnTo>
                  <a:pt x="1088967" y="0"/>
                </a:lnTo>
                <a:lnTo>
                  <a:pt x="1188720" y="465513"/>
                </a:lnTo>
                <a:lnTo>
                  <a:pt x="1255222" y="673331"/>
                </a:lnTo>
                <a:lnTo>
                  <a:pt x="1313411" y="739833"/>
                </a:lnTo>
                <a:lnTo>
                  <a:pt x="1313411" y="739833"/>
                </a:lnTo>
              </a:path>
            </a:pathLst>
          </a:custGeom>
          <a:noFill/>
          <a:ln w="34925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72233" y="2520708"/>
            <a:ext cx="789710" cy="216131"/>
          </a:xfrm>
          <a:prstGeom prst="ellipse">
            <a:avLst/>
          </a:prstGeom>
          <a:pattFill prst="divot">
            <a:fgClr>
              <a:schemeClr val="tx1">
                <a:lumMod val="50000"/>
                <a:lumOff val="5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27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0113" y="3124636"/>
            <a:ext cx="789710" cy="216131"/>
          </a:xfrm>
          <a:prstGeom prst="ellipse">
            <a:avLst/>
          </a:prstGeom>
          <a:pattFill prst="divot">
            <a:fgClr>
              <a:schemeClr val="tx1">
                <a:lumMod val="50000"/>
                <a:lumOff val="5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27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59552" y="2755662"/>
            <a:ext cx="88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BDTZ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332533" y="2143687"/>
            <a:ext cx="1557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Detachment fault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200605" y="2351303"/>
            <a:ext cx="115650" cy="178464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29823" y="3292452"/>
            <a:ext cx="88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Plutons</a:t>
            </a:r>
            <a:endParaRPr lang="en-US" sz="1200" dirty="0"/>
          </a:p>
        </p:txBody>
      </p:sp>
      <p:cxnSp>
        <p:nvCxnSpPr>
          <p:cNvPr id="18" name="Straight Arrow Connector 17"/>
          <p:cNvCxnSpPr>
            <a:stCxn id="16" idx="0"/>
          </p:cNvCxnSpPr>
          <p:nvPr/>
        </p:nvCxnSpPr>
        <p:spPr>
          <a:xfrm flipV="1">
            <a:off x="2474554" y="2752139"/>
            <a:ext cx="117962" cy="540313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1"/>
          </p:cNvCxnSpPr>
          <p:nvPr/>
        </p:nvCxnSpPr>
        <p:spPr>
          <a:xfrm flipH="1" flipV="1">
            <a:off x="1748971" y="3264697"/>
            <a:ext cx="280853" cy="166254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00375" y="3629525"/>
            <a:ext cx="1034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Lower crust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110305" y="2464786"/>
            <a:ext cx="1034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Upper crust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1166280" y="4237055"/>
            <a:ext cx="1828800" cy="914400"/>
          </a:xfrm>
          <a:prstGeom prst="rect">
            <a:avLst/>
          </a:prstGeom>
          <a:solidFill>
            <a:srgbClr val="FFE7C7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166280" y="4432135"/>
            <a:ext cx="1828800" cy="504690"/>
          </a:xfrm>
          <a:prstGeom prst="ellipse">
            <a:avLst/>
          </a:prstGeom>
          <a:pattFill prst="divot">
            <a:fgClr>
              <a:schemeClr val="tx1">
                <a:lumMod val="50000"/>
                <a:lumOff val="5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27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2513" t="3018" r="1246" b="3985"/>
          <a:stretch/>
        </p:blipFill>
        <p:spPr>
          <a:xfrm rot="5400000">
            <a:off x="2785087" y="4461505"/>
            <a:ext cx="956902" cy="46355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2064118" y="2532892"/>
            <a:ext cx="0" cy="640080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16654" y="3615440"/>
            <a:ext cx="1521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Pluton intrusion depth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1898896" y="2731703"/>
            <a:ext cx="4262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</a:t>
            </a:r>
          </a:p>
        </p:txBody>
      </p:sp>
      <p:cxnSp>
        <p:nvCxnSpPr>
          <p:cNvPr id="31" name="Straight Arrow Connector 30"/>
          <p:cNvCxnSpPr>
            <a:endCxn id="24" idx="4"/>
          </p:cNvCxnSpPr>
          <p:nvPr/>
        </p:nvCxnSpPr>
        <p:spPr>
          <a:xfrm flipH="1">
            <a:off x="2080680" y="4444831"/>
            <a:ext cx="0" cy="491994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863997" y="4672523"/>
            <a:ext cx="426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</a:t>
            </a:r>
            <a:endParaRPr lang="en-US" sz="1200" dirty="0"/>
          </a:p>
        </p:txBody>
      </p:sp>
      <p:cxnSp>
        <p:nvCxnSpPr>
          <p:cNvPr id="34" name="Straight Arrow Connector 33"/>
          <p:cNvCxnSpPr>
            <a:stCxn id="29" idx="0"/>
          </p:cNvCxnSpPr>
          <p:nvPr/>
        </p:nvCxnSpPr>
        <p:spPr>
          <a:xfrm flipV="1">
            <a:off x="1877391" y="2916831"/>
            <a:ext cx="128417" cy="698609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959267" y="3900674"/>
            <a:ext cx="73129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Prob. of “random” cross section </a:t>
            </a:r>
            <a:endParaRPr lang="en-US" sz="1000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1166280" y="4685041"/>
            <a:ext cx="18288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561110" y="4458447"/>
            <a:ext cx="426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313095" y="5202131"/>
            <a:ext cx="685801" cy="1371600"/>
          </a:xfrm>
          <a:prstGeom prst="rect">
            <a:avLst/>
          </a:prstGeom>
          <a:solidFill>
            <a:srgbClr val="FFE7C7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1188736" y="4485932"/>
            <a:ext cx="1828800" cy="1868249"/>
            <a:chOff x="541398" y="4503261"/>
            <a:chExt cx="1828800" cy="1868249"/>
          </a:xfrm>
        </p:grpSpPr>
        <p:sp>
          <p:nvSpPr>
            <p:cNvPr id="43" name="Oval 42"/>
            <p:cNvSpPr/>
            <p:nvPr/>
          </p:nvSpPr>
          <p:spPr>
            <a:xfrm>
              <a:off x="1803718" y="5434091"/>
              <a:ext cx="468710" cy="937419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541398" y="4503261"/>
              <a:ext cx="1828800" cy="0"/>
            </a:xfrm>
            <a:prstGeom prst="line">
              <a:avLst/>
            </a:prstGeom>
            <a:ln w="254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166281" y="4634650"/>
            <a:ext cx="1841769" cy="1938568"/>
            <a:chOff x="518942" y="4660293"/>
            <a:chExt cx="1841769" cy="1938568"/>
          </a:xfrm>
        </p:grpSpPr>
        <p:sp>
          <p:nvSpPr>
            <p:cNvPr id="42" name="Oval 41"/>
            <p:cNvSpPr/>
            <p:nvPr/>
          </p:nvSpPr>
          <p:spPr>
            <a:xfrm>
              <a:off x="1674911" y="5227261"/>
              <a:ext cx="685800" cy="1371600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518942" y="4660293"/>
              <a:ext cx="1828800" cy="0"/>
            </a:xfrm>
            <a:prstGeom prst="line">
              <a:avLst/>
            </a:prstGeom>
            <a:ln w="254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163739" y="4347470"/>
            <a:ext cx="1965957" cy="1737011"/>
            <a:chOff x="516400" y="4364799"/>
            <a:chExt cx="1965957" cy="1737011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516400" y="4364799"/>
              <a:ext cx="182880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553266" y="5670923"/>
              <a:ext cx="9290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No pluton exposed</a:t>
              </a:r>
              <a:endParaRPr lang="en-US" sz="1100" dirty="0"/>
            </a:p>
          </p:txBody>
        </p:sp>
      </p:grpSp>
      <p:sp>
        <p:nvSpPr>
          <p:cNvPr id="45" name="TextBox 44"/>
          <p:cNvSpPr txBox="1"/>
          <p:nvPr/>
        </p:nvSpPr>
        <p:spPr>
          <a:xfrm rot="16200000">
            <a:off x="2778525" y="5521229"/>
            <a:ext cx="92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MCC map view</a:t>
            </a:r>
            <a:endParaRPr lang="en-US" sz="12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1179249" y="4795343"/>
            <a:ext cx="1828800" cy="1712801"/>
            <a:chOff x="531911" y="4812672"/>
            <a:chExt cx="1828800" cy="1712801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531911" y="4812672"/>
              <a:ext cx="1828800" cy="0"/>
            </a:xfrm>
            <a:prstGeom prst="line">
              <a:avLst/>
            </a:prstGeom>
            <a:ln w="254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1712555" y="5326122"/>
              <a:ext cx="599676" cy="1199351"/>
            </a:xfrm>
            <a:prstGeom prst="ellipse">
              <a:avLst/>
            </a:prstGeom>
            <a:pattFill prst="divot">
              <a:fgClr>
                <a:schemeClr val="tx1">
                  <a:lumMod val="50000"/>
                  <a:lumOff val="5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093511" y="5432455"/>
            <a:ext cx="1088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T=0.6*L</a:t>
            </a:r>
            <a:r>
              <a:rPr lang="en-US" sz="1400" baseline="30000" dirty="0"/>
              <a:t>0.6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1093511" y="5162923"/>
            <a:ext cx="1269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Pluton size: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1101364" y="5690504"/>
            <a:ext cx="14270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L:W from empirical distribution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1145753" y="6411761"/>
            <a:ext cx="12264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Cruden</a:t>
            </a:r>
            <a:r>
              <a:rPr lang="en-US" sz="1050" dirty="0"/>
              <a:t> and </a:t>
            </a:r>
            <a:r>
              <a:rPr lang="en-US" sz="1050" dirty="0" err="1"/>
              <a:t>McGaffrey</a:t>
            </a:r>
            <a:r>
              <a:rPr lang="en-US" sz="1050" dirty="0"/>
              <a:t>, 2000</a:t>
            </a:r>
            <a:endParaRPr lang="en-US" sz="1050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/>
          <a:srcRect l="1019" t="738" r="1854" b="1712"/>
          <a:stretch/>
        </p:blipFill>
        <p:spPr>
          <a:xfrm>
            <a:off x="7502657" y="2128959"/>
            <a:ext cx="3322420" cy="250569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/>
          <a:srcRect l="1185" t="11065" r="1440" b="2251"/>
          <a:stretch/>
        </p:blipFill>
        <p:spPr>
          <a:xfrm>
            <a:off x="7533936" y="4616396"/>
            <a:ext cx="3171451" cy="2119954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4319144" y="2212974"/>
            <a:ext cx="2610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Monte Carlo simulation parameters</a:t>
            </a:r>
            <a:endParaRPr lang="en-US" sz="1600" dirty="0"/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747358"/>
              </p:ext>
            </p:extLst>
          </p:nvPr>
        </p:nvGraphicFramePr>
        <p:xfrm>
          <a:off x="4505959" y="2829829"/>
          <a:ext cx="2242458" cy="16262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7245"/>
                <a:gridCol w="363537"/>
                <a:gridCol w="347663"/>
                <a:gridCol w="354013"/>
              </a:tblGrid>
              <a:tr h="26447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Distribution est.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Low 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M.L.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High</a:t>
                      </a:r>
                      <a:endParaRPr lang="en-US" sz="1200" dirty="0"/>
                    </a:p>
                  </a:txBody>
                  <a:tcPr marL="0" marR="0" marT="0" marB="0" anchor="ctr"/>
                </a:tc>
              </a:tr>
              <a:tr h="3408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Pluton Thickness</a:t>
                      </a:r>
                      <a:r>
                        <a:rPr lang="en-US" sz="1200" baseline="0" dirty="0" smtClean="0"/>
                        <a:t> (km)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9.4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12.6</a:t>
                      </a:r>
                      <a:endParaRPr lang="en-US" sz="1200" dirty="0"/>
                    </a:p>
                  </a:txBody>
                  <a:tcPr marL="0" marR="0" marT="0" marB="0" anchor="ctr"/>
                </a:tc>
              </a:tr>
              <a:tr h="3408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Top</a:t>
                      </a:r>
                      <a:r>
                        <a:rPr lang="en-US" sz="1200" baseline="0" dirty="0" smtClean="0"/>
                        <a:t> pluton depth (km)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18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</a:t>
                      </a:r>
                      <a:endParaRPr lang="en-US" sz="1200" dirty="0"/>
                    </a:p>
                  </a:txBody>
                  <a:tcPr marL="0" marR="0" marT="0" marB="0" anchor="ctr"/>
                </a:tc>
              </a:tr>
              <a:tr h="3408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Random line depth (km)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 marL="0" marR="0" marT="0" marB="0" anchor="ctr"/>
                </a:tc>
              </a:tr>
              <a:tr h="26447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MCC L:W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cxnSp>
        <p:nvCxnSpPr>
          <p:cNvPr id="66" name="Straight Arrow Connector 65"/>
          <p:cNvCxnSpPr>
            <a:stCxn id="36" idx="2"/>
          </p:cNvCxnSpPr>
          <p:nvPr/>
        </p:nvCxnSpPr>
        <p:spPr>
          <a:xfrm>
            <a:off x="3324913" y="4516227"/>
            <a:ext cx="30418" cy="219267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933776" y="2269971"/>
            <a:ext cx="127581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Global empirical observations</a:t>
            </a:r>
            <a:endParaRPr lang="en-US" sz="1400" dirty="0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9245593" y="2420028"/>
            <a:ext cx="508824" cy="0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8358154" y="2792334"/>
            <a:ext cx="188147" cy="853404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9392121" y="2999407"/>
            <a:ext cx="1275812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Best-fit </a:t>
            </a:r>
          </a:p>
          <a:p>
            <a:pPr algn="ctr"/>
            <a:r>
              <a:rPr lang="en-US" sz="1400" dirty="0"/>
              <a:t>Monte Carlo model</a:t>
            </a:r>
            <a:endParaRPr lang="en-US" sz="1400" dirty="0"/>
          </a:p>
        </p:txBody>
      </p:sp>
      <p:cxnSp>
        <p:nvCxnSpPr>
          <p:cNvPr id="81" name="Straight Arrow Connector 80"/>
          <p:cNvCxnSpPr>
            <a:stCxn id="79" idx="0"/>
          </p:cNvCxnSpPr>
          <p:nvPr/>
        </p:nvCxnSpPr>
        <p:spPr>
          <a:xfrm flipV="1">
            <a:off x="10030027" y="2420028"/>
            <a:ext cx="40810" cy="579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314276" y="4724866"/>
            <a:ext cx="2910211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u="sng" dirty="0"/>
              <a:t>Insights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3 to &gt;40% of crust can be magmatic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Mean of magmatic crust is ~15%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MCCs without exposed plutons (6.5%) are explained by shallow random cross sections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571681" y="4702584"/>
            <a:ext cx="1889244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Mode: ~7%, </a:t>
            </a:r>
          </a:p>
          <a:p>
            <a:pPr algn="ctr"/>
            <a:r>
              <a:rPr lang="en-US" sz="1400" dirty="0"/>
              <a:t>Mean: ~15% </a:t>
            </a:r>
          </a:p>
          <a:p>
            <a:pPr algn="ctr"/>
            <a:r>
              <a:rPr lang="en-US" sz="1400" dirty="0"/>
              <a:t>of extended crust is magmatic</a:t>
            </a:r>
            <a:endParaRPr lang="en-US" sz="1400" dirty="0"/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8152833" y="4786373"/>
            <a:ext cx="851226" cy="3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9119661" y="5651263"/>
            <a:ext cx="1341265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90% confidence interval is 3-33%</a:t>
            </a:r>
            <a:endParaRPr lang="en-US" sz="1200" dirty="0"/>
          </a:p>
        </p:txBody>
      </p:sp>
      <p:sp>
        <p:nvSpPr>
          <p:cNvPr id="88" name="Rectangle 87"/>
          <p:cNvSpPr/>
          <p:nvPr/>
        </p:nvSpPr>
        <p:spPr>
          <a:xfrm>
            <a:off x="2222799" y="2372562"/>
            <a:ext cx="1041052" cy="443226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1172040" y="2799299"/>
            <a:ext cx="1048478" cy="142217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3016585" y="2819005"/>
            <a:ext cx="273020" cy="13985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8578447" y="5066755"/>
            <a:ext cx="425613" cy="425753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95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73" grpId="0" animBg="1"/>
      <p:bldP spid="79" grpId="0" animBg="1"/>
      <p:bldP spid="83" grpId="0"/>
      <p:bldP spid="84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88" y="3995217"/>
            <a:ext cx="5482007" cy="171441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09601" y="851648"/>
            <a:ext cx="4513812" cy="4867508"/>
          </a:xfrm>
        </p:spPr>
        <p:txBody>
          <a:bodyPr/>
          <a:lstStyle/>
          <a:p>
            <a:r>
              <a:rPr lang="en-US" dirty="0" smtClean="0"/>
              <a:t>Magmatism plays a fundamental role in weakening the lower crust during MCC formation</a:t>
            </a:r>
          </a:p>
          <a:p>
            <a:r>
              <a:rPr lang="en-US" dirty="0" smtClean="0"/>
              <a:t>Plutons act as density “instabilities” that result in the uplift and exhumation of the MCCs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Are </a:t>
            </a:r>
            <a:r>
              <a:rPr lang="en-US" dirty="0" smtClean="0"/>
              <a:t>some of the </a:t>
            </a:r>
            <a:r>
              <a:rPr lang="en-US" dirty="0" err="1" smtClean="0"/>
              <a:t>migmatite</a:t>
            </a:r>
            <a:r>
              <a:rPr lang="en-US" dirty="0" smtClean="0"/>
              <a:t> domes the “damage zones” through which plutons intruded?</a:t>
            </a:r>
          </a:p>
          <a:p>
            <a:pPr lvl="1"/>
            <a:r>
              <a:rPr lang="en-US" dirty="0" smtClean="0"/>
              <a:t>i.e. the exposed pluton(s) are the bases of larger, mostly eroded plutons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Magmatism at MCCs: Structural implications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A1832FB-D067-F14F-8F63-A059BBF7F3FB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18" t="8670" r="4818" b="14493"/>
          <a:stretch/>
        </p:blipFill>
        <p:spPr>
          <a:xfrm>
            <a:off x="5929753" y="873609"/>
            <a:ext cx="5607328" cy="2709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8491" y="1112854"/>
            <a:ext cx="1095018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Snake Range</a:t>
            </a:r>
          </a:p>
          <a:p>
            <a:r>
              <a:rPr lang="en-US" sz="1400" dirty="0"/>
              <a:t>(Lee et al., 2017)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903524" y="3734011"/>
            <a:ext cx="182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Montagne Noir massif (Rabin et al., 2015)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240978" y="3964842"/>
            <a:ext cx="274320" cy="353930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52260" y="3692446"/>
            <a:ext cx="182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Pluton mostly eroded away</a:t>
            </a:r>
            <a:endParaRPr lang="en-US" sz="1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9335785" y="5094139"/>
            <a:ext cx="457200" cy="615497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91844" y="4930289"/>
            <a:ext cx="70658" cy="779347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909" r="197" b="18492"/>
          <a:stretch/>
        </p:blipFill>
        <p:spPr>
          <a:xfrm>
            <a:off x="6643509" y="5529160"/>
            <a:ext cx="4391734" cy="1161035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8141104" y="5614115"/>
            <a:ext cx="274320" cy="353930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8890" y="5251456"/>
            <a:ext cx="182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Pluton mostly eroded away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838606" y="6077673"/>
            <a:ext cx="182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Thor-Odin dome (Norlander et al., 2002)</a:t>
            </a:r>
            <a:endParaRPr lang="en-US" sz="1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15" y="2746660"/>
            <a:ext cx="3747170" cy="606881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57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ExxonMobil_Template_Arial">
  <a:themeElements>
    <a:clrScheme name="ExxonMobil">
      <a:dk1>
        <a:srgbClr val="000000"/>
      </a:dk1>
      <a:lt1>
        <a:srgbClr val="FFFFFF"/>
      </a:lt1>
      <a:dk2>
        <a:srgbClr val="ED1C2E"/>
      </a:dk2>
      <a:lt2>
        <a:srgbClr val="5A5A5A"/>
      </a:lt2>
      <a:accent1>
        <a:srgbClr val="0C479D"/>
      </a:accent1>
      <a:accent2>
        <a:srgbClr val="00A3E0"/>
      </a:accent2>
      <a:accent3>
        <a:srgbClr val="13943C"/>
      </a:accent3>
      <a:accent4>
        <a:srgbClr val="B4D405"/>
      </a:accent4>
      <a:accent5>
        <a:srgbClr val="FFD700"/>
      </a:accent5>
      <a:accent6>
        <a:srgbClr val="ED8B00"/>
      </a:accent6>
      <a:hlink>
        <a:srgbClr val="0C479D"/>
      </a:hlink>
      <a:folHlink>
        <a:srgbClr val="00A3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xxonMobil_Presentation_Template [Read-Only]" id="{95B2CBF1-3AA3-4BAE-9B36-284B1E203743}" vid="{190EC7DE-D755-415A-A711-D09EB60FCF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PI_x0020_Classification xmlns="ec8a4200-2ab1-4570-a057-e8a28a833d96">Not Classified</MPI_x0020_Classification>
    <Category xmlns="ec8a4200-2ab1-4570-a057-e8a28a833d96">Office Templates</Categor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1821892DBFFC42B8FE48D80A35A7E2" ma:contentTypeVersion="3" ma:contentTypeDescription="Create a new document." ma:contentTypeScope="" ma:versionID="b524cca77404ee74fe7d9721599f1f4a">
  <xsd:schema xmlns:xsd="http://www.w3.org/2001/XMLSchema" xmlns:xs="http://www.w3.org/2001/XMLSchema" xmlns:p="http://schemas.microsoft.com/office/2006/metadata/properties" xmlns:ns1="ec8a4200-2ab1-4570-a057-e8a28a833d96" targetNamespace="http://schemas.microsoft.com/office/2006/metadata/properties" ma:root="true" ma:fieldsID="0162f64e84362fa5444bc654530fa161" ns1:_="">
    <xsd:import namespace="ec8a4200-2ab1-4570-a057-e8a28a833d96"/>
    <xsd:element name="properties">
      <xsd:complexType>
        <xsd:sequence>
          <xsd:element name="documentManagement">
            <xsd:complexType>
              <xsd:all>
                <xsd:element ref="ns1:Category"/>
                <xsd:element ref="ns1:MPI_x0020_Classifica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a4200-2ab1-4570-a057-e8a28a833d96" elementFormDefault="qualified">
    <xsd:import namespace="http://schemas.microsoft.com/office/2006/documentManagement/types"/>
    <xsd:import namespace="http://schemas.microsoft.com/office/infopath/2007/PartnerControls"/>
    <xsd:element name="Category" ma:index="0" ma:displayName="Category" ma:default="Uncategorized" ma:description="Please select the best fitting category. Otherwise use &quot;Uncategorized&quot; and email the SCA to add a new category and correct the categorization of the uploaded document." ma:format="Dropdown" ma:internalName="Category">
      <xsd:simpleType>
        <xsd:restriction base="dms:Choice">
          <xsd:enumeration value="Uncategorized"/>
          <xsd:enumeration value="_General Administrative"/>
          <xsd:enumeration value="Access"/>
          <xsd:enumeration value="Admin Summit"/>
          <xsd:enumeration value="Announcements/Smartforms"/>
          <xsd:enumeration value="Amex/PCard"/>
          <xsd:enumeration value="Approval"/>
          <xsd:enumeration value="Audit"/>
          <xsd:enumeration value="Controls/DOAG"/>
          <xsd:enumeration value="EMHC"/>
          <xsd:enumeration value="Expenses"/>
          <xsd:enumeration value="Distribution Lists"/>
          <xsd:enumeration value="Fixed Assets"/>
          <xsd:enumeration value="HR"/>
          <xsd:enumeration value="HQ Admin"/>
          <xsd:enumeration value="Intercompany Billing"/>
          <xsd:enumeration value="Journal Entry"/>
          <xsd:enumeration value="IN/OUT Checklists"/>
          <xsd:enumeration value="IT"/>
          <xsd:enumeration value="Journal"/>
          <xsd:enumeration value="Lock Box"/>
          <xsd:enumeration value="Office Templates"/>
          <xsd:enumeration value="Org Charts"/>
          <xsd:enumeration value="PRDB"/>
          <xsd:enumeration value="Payables"/>
          <xsd:enumeration value="Purchase Orders"/>
          <xsd:enumeration value="Reimbursable Projects"/>
          <xsd:enumeration value="RMG"/>
          <xsd:enumeration value="Smartform"/>
          <xsd:enumeration value="Supplies"/>
          <xsd:enumeration value="Tax"/>
          <xsd:enumeration value="Timekeeping"/>
          <xsd:enumeration value="Travel"/>
          <xsd:enumeration value="Travel - Canada"/>
          <xsd:enumeration value="Vendor Master"/>
          <xsd:enumeration value="Wireless"/>
        </xsd:restriction>
      </xsd:simpleType>
    </xsd:element>
    <xsd:element name="MPI_x0020_Classification" ma:index="3" ma:displayName="MPI Classification" ma:default="Not Classified" ma:format="Dropdown" ma:internalName="MPI_x0020_Classification" ma:readOnly="false">
      <xsd:simpleType>
        <xsd:restriction base="dms:Choice">
          <xsd:enumeration value="Not Classified"/>
          <xsd:enumeration value="Proprietary"/>
          <xsd:enumeration value="Private"/>
          <xsd:enumeration value="Restricted Distribution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 ma:index="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ADF249-C531-4C8C-AC83-E96ADC596F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42F40E-C5FE-41A5-97E5-1DCB41AC099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c8a4200-2ab1-4570-a057-e8a28a833d9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8536625-6ABE-49B5-97C7-A5972FD5AE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8a4200-2ab1-4570-a057-e8a28a833d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ExxonMobil_Presentation_Template_normal</Template>
  <TotalTime>2755</TotalTime>
  <Words>1641</Words>
  <Application>Microsoft Office PowerPoint</Application>
  <PresentationFormat>Widescreen</PresentationFormat>
  <Paragraphs>278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Wingdings</vt:lpstr>
      <vt:lpstr>ヒラギノ角ゴ Pro W3</vt:lpstr>
      <vt:lpstr>ExxonMobil_Template_Arial</vt:lpstr>
      <vt:lpstr>Syn-extensional topography, basin evolution and magmatism:  Three overlooked aspects of metamorphic core complexes.</vt:lpstr>
      <vt:lpstr>Agenda</vt:lpstr>
      <vt:lpstr>Studies of metamorphic core complexes</vt:lpstr>
      <vt:lpstr>Topography of MCCs </vt:lpstr>
      <vt:lpstr>Syn-extensional basin inversion</vt:lpstr>
      <vt:lpstr>Magmatism at MCC: A global perspective</vt:lpstr>
      <vt:lpstr>Magmatism at MCCs: A global perspective</vt:lpstr>
      <vt:lpstr>Magmatism at MCCs: How much magma?</vt:lpstr>
      <vt:lpstr>Magmatism at MCCs: Structural implications</vt:lpstr>
      <vt:lpstr>Magmatism and extensional crustal evolution</vt:lpstr>
      <vt:lpstr>Mantle Vs Crustal component at ARG’s magma</vt:lpstr>
      <vt:lpstr>Effect of magmatism on crustal thickness</vt:lpstr>
      <vt:lpstr>Effect of magmatism on elevation</vt:lpstr>
      <vt:lpstr>Conclusions</vt:lpstr>
      <vt:lpstr>Questions?</vt:lpstr>
      <vt:lpstr>Backup</vt:lpstr>
      <vt:lpstr>Syn-extensional basin inversion </vt:lpstr>
      <vt:lpstr>Magmatism at MCCs: Implication for T-t paths</vt:lpstr>
      <vt:lpstr>Magmatism at MCCs: How much magma?</vt:lpstr>
      <vt:lpstr>Crustal evolution of NE Basin and Range</vt:lpstr>
      <vt:lpstr>PowerPoint Presentation</vt:lpstr>
      <vt:lpstr>Crustal thickness</vt:lpstr>
      <vt:lpstr>Elevation</vt:lpstr>
    </vt:vector>
  </TitlesOfParts>
  <Company>ExxonMobil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few tips!</dc:title>
  <dc:creator>Konstantinou, Alexandros George</dc:creator>
  <cp:keywords/>
  <cp:lastModifiedBy>Konstantinou, Alexandros George</cp:lastModifiedBy>
  <cp:revision>93</cp:revision>
  <dcterms:created xsi:type="dcterms:W3CDTF">2019-03-20T15:08:44Z</dcterms:created>
  <dcterms:modified xsi:type="dcterms:W3CDTF">2019-05-10T16:50:47Z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0x0101000B1821892DBFFC42B8FE48D80A35A7E2</vt:lpwstr>
  </property>
</Properties>
</file>