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51206400" cy="307244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77" userDrawn="1">
          <p15:clr>
            <a:srgbClr val="A4A3A4"/>
          </p15:clr>
        </p15:guide>
        <p15:guide id="2" pos="16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C4A3"/>
    <a:srgbClr val="AF8F5E"/>
    <a:srgbClr val="7D2A21"/>
    <a:srgbClr val="EADFCB"/>
    <a:srgbClr val="5A1A12"/>
    <a:srgbClr val="B99865"/>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069"/>
    <p:restoredTop sz="94619"/>
  </p:normalViewPr>
  <p:slideViewPr>
    <p:cSldViewPr snapToGrid="0" snapToObjects="1">
      <p:cViewPr>
        <p:scale>
          <a:sx n="95" d="100"/>
          <a:sy n="95" d="100"/>
        </p:scale>
        <p:origin x="-6800" y="-152"/>
      </p:cViewPr>
      <p:guideLst>
        <p:guide orient="horz" pos="9677"/>
        <p:guide pos="161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gvlast/Documents/MCBONES%20-%20RECORD/E3-1%20Student%20Internship%20Projects/2017%20Anne%20Maughan%20-%20Erratics%20if%20UX1%20L31/2019-01-08%20Lake%20Lewis%20Presentation/Erratic%20Lithologi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dirty="0">
                <a:solidFill>
                  <a:schemeClr val="tx1"/>
                </a:solidFill>
              </a:rPr>
              <a:t>Erratic</a:t>
            </a:r>
            <a:r>
              <a:rPr lang="en-US" baseline="0" dirty="0">
                <a:solidFill>
                  <a:schemeClr val="tx1"/>
                </a:solidFill>
              </a:rPr>
              <a:t> Lithology Percentages</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Sheet1!$A$2</c:f>
              <c:strCache>
                <c:ptCount val="1"/>
                <c:pt idx="0">
                  <c:v>Willamete Valley (Allison/Minervini)</c:v>
                </c:pt>
              </c:strCache>
            </c:strRef>
          </c:tx>
          <c:spPr>
            <a:solidFill>
              <a:schemeClr val="accent1"/>
            </a:solidFill>
            <a:ln>
              <a:noFill/>
            </a:ln>
            <a:effectLst/>
          </c:spPr>
          <c:invertIfNegative val="0"/>
          <c:cat>
            <c:strRef>
              <c:f>Sheet1!$B$1:$J$1</c:f>
              <c:strCache>
                <c:ptCount val="9"/>
                <c:pt idx="0">
                  <c:v>Granitoid</c:v>
                </c:pt>
                <c:pt idx="1">
                  <c:v>Quartzite</c:v>
                </c:pt>
                <c:pt idx="2">
                  <c:v>Others</c:v>
                </c:pt>
                <c:pt idx="3">
                  <c:v>Diorite</c:v>
                </c:pt>
                <c:pt idx="4">
                  <c:v>Argillite</c:v>
                </c:pt>
                <c:pt idx="5">
                  <c:v>Siltite</c:v>
                </c:pt>
                <c:pt idx="6">
                  <c:v>Gneiss</c:v>
                </c:pt>
                <c:pt idx="7">
                  <c:v>Basalt</c:v>
                </c:pt>
                <c:pt idx="8">
                  <c:v>Limestone</c:v>
                </c:pt>
              </c:strCache>
            </c:strRef>
          </c:cat>
          <c:val>
            <c:numRef>
              <c:f>Sheet1!$B$2:$J$2</c:f>
              <c:numCache>
                <c:formatCode>0%</c:formatCode>
                <c:ptCount val="9"/>
                <c:pt idx="0">
                  <c:v>0.66</c:v>
                </c:pt>
                <c:pt idx="1">
                  <c:v>0.12</c:v>
                </c:pt>
                <c:pt idx="2">
                  <c:v>0.21</c:v>
                </c:pt>
                <c:pt idx="8">
                  <c:v>0.01</c:v>
                </c:pt>
              </c:numCache>
            </c:numRef>
          </c:val>
          <c:extLst>
            <c:ext xmlns:c16="http://schemas.microsoft.com/office/drawing/2014/chart" uri="{C3380CC4-5D6E-409C-BE32-E72D297353CC}">
              <c16:uniqueId val="{00000000-C841-8548-93BD-14714450DF85}"/>
            </c:ext>
          </c:extLst>
        </c:ser>
        <c:ser>
          <c:idx val="1"/>
          <c:order val="1"/>
          <c:tx>
            <c:strRef>
              <c:f>Sheet1!$A$3</c:f>
              <c:strCache>
                <c:ptCount val="1"/>
                <c:pt idx="0">
                  <c:v>Ginko State Park (Karlson)</c:v>
                </c:pt>
              </c:strCache>
            </c:strRef>
          </c:tx>
          <c:spPr>
            <a:solidFill>
              <a:schemeClr val="accent2"/>
            </a:solidFill>
            <a:ln>
              <a:noFill/>
            </a:ln>
            <a:effectLst/>
          </c:spPr>
          <c:invertIfNegative val="0"/>
          <c:cat>
            <c:strRef>
              <c:f>Sheet1!$B$1:$J$1</c:f>
              <c:strCache>
                <c:ptCount val="9"/>
                <c:pt idx="0">
                  <c:v>Granitoid</c:v>
                </c:pt>
                <c:pt idx="1">
                  <c:v>Quartzite</c:v>
                </c:pt>
                <c:pt idx="2">
                  <c:v>Others</c:v>
                </c:pt>
                <c:pt idx="3">
                  <c:v>Diorite</c:v>
                </c:pt>
                <c:pt idx="4">
                  <c:v>Argillite</c:v>
                </c:pt>
                <c:pt idx="5">
                  <c:v>Siltite</c:v>
                </c:pt>
                <c:pt idx="6">
                  <c:v>Gneiss</c:v>
                </c:pt>
                <c:pt idx="7">
                  <c:v>Basalt</c:v>
                </c:pt>
                <c:pt idx="8">
                  <c:v>Limestone</c:v>
                </c:pt>
              </c:strCache>
            </c:strRef>
          </c:cat>
          <c:val>
            <c:numRef>
              <c:f>Sheet1!$B$3:$J$3</c:f>
              <c:numCache>
                <c:formatCode>0%</c:formatCode>
                <c:ptCount val="9"/>
                <c:pt idx="0">
                  <c:v>0.8</c:v>
                </c:pt>
                <c:pt idx="1">
                  <c:v>0.08</c:v>
                </c:pt>
                <c:pt idx="2">
                  <c:v>0.01</c:v>
                </c:pt>
                <c:pt idx="3">
                  <c:v>7.0000000000000007E-2</c:v>
                </c:pt>
                <c:pt idx="6">
                  <c:v>0.04</c:v>
                </c:pt>
              </c:numCache>
            </c:numRef>
          </c:val>
          <c:extLst>
            <c:ext xmlns:c16="http://schemas.microsoft.com/office/drawing/2014/chart" uri="{C3380CC4-5D6E-409C-BE32-E72D297353CC}">
              <c16:uniqueId val="{00000001-C841-8548-93BD-14714450DF85}"/>
            </c:ext>
          </c:extLst>
        </c:ser>
        <c:ser>
          <c:idx val="2"/>
          <c:order val="2"/>
          <c:tx>
            <c:strRef>
              <c:f>Sheet1!$A$4</c:f>
              <c:strCache>
                <c:ptCount val="1"/>
                <c:pt idx="0">
                  <c:v>Rattlesnake Mtn. (Bjornstad)</c:v>
                </c:pt>
              </c:strCache>
            </c:strRef>
          </c:tx>
          <c:spPr>
            <a:solidFill>
              <a:schemeClr val="accent3"/>
            </a:solidFill>
            <a:ln>
              <a:noFill/>
            </a:ln>
            <a:effectLst/>
          </c:spPr>
          <c:invertIfNegative val="0"/>
          <c:cat>
            <c:strRef>
              <c:f>Sheet1!$B$1:$J$1</c:f>
              <c:strCache>
                <c:ptCount val="9"/>
                <c:pt idx="0">
                  <c:v>Granitoid</c:v>
                </c:pt>
                <c:pt idx="1">
                  <c:v>Quartzite</c:v>
                </c:pt>
                <c:pt idx="2">
                  <c:v>Others</c:v>
                </c:pt>
                <c:pt idx="3">
                  <c:v>Diorite</c:v>
                </c:pt>
                <c:pt idx="4">
                  <c:v>Argillite</c:v>
                </c:pt>
                <c:pt idx="5">
                  <c:v>Siltite</c:v>
                </c:pt>
                <c:pt idx="6">
                  <c:v>Gneiss</c:v>
                </c:pt>
                <c:pt idx="7">
                  <c:v>Basalt</c:v>
                </c:pt>
                <c:pt idx="8">
                  <c:v>Limestone</c:v>
                </c:pt>
              </c:strCache>
            </c:strRef>
          </c:cat>
          <c:val>
            <c:numRef>
              <c:f>Sheet1!$B$4:$J$4</c:f>
              <c:numCache>
                <c:formatCode>0%</c:formatCode>
                <c:ptCount val="9"/>
                <c:pt idx="0">
                  <c:v>0.75</c:v>
                </c:pt>
                <c:pt idx="1">
                  <c:v>7.0000000000000007E-2</c:v>
                </c:pt>
                <c:pt idx="2">
                  <c:v>0.06</c:v>
                </c:pt>
                <c:pt idx="3">
                  <c:v>0.05</c:v>
                </c:pt>
                <c:pt idx="4">
                  <c:v>0.04</c:v>
                </c:pt>
                <c:pt idx="7">
                  <c:v>0.03</c:v>
                </c:pt>
              </c:numCache>
            </c:numRef>
          </c:val>
          <c:extLst>
            <c:ext xmlns:c16="http://schemas.microsoft.com/office/drawing/2014/chart" uri="{C3380CC4-5D6E-409C-BE32-E72D297353CC}">
              <c16:uniqueId val="{00000002-C841-8548-93BD-14714450DF85}"/>
            </c:ext>
          </c:extLst>
        </c:ser>
        <c:ser>
          <c:idx val="3"/>
          <c:order val="3"/>
          <c:tx>
            <c:strRef>
              <c:f>Sheet1!$A$5</c:f>
              <c:strCache>
                <c:ptCount val="1"/>
                <c:pt idx="0">
                  <c:v>CCMS Rock Feature</c:v>
                </c:pt>
              </c:strCache>
            </c:strRef>
          </c:tx>
          <c:spPr>
            <a:solidFill>
              <a:schemeClr val="tx2">
                <a:lumMod val="60000"/>
                <a:lumOff val="40000"/>
              </a:schemeClr>
            </a:solidFill>
            <a:ln>
              <a:noFill/>
            </a:ln>
            <a:effectLst/>
          </c:spPr>
          <c:invertIfNegative val="0"/>
          <c:cat>
            <c:strRef>
              <c:f>Sheet1!$B$1:$J$1</c:f>
              <c:strCache>
                <c:ptCount val="9"/>
                <c:pt idx="0">
                  <c:v>Granitoid</c:v>
                </c:pt>
                <c:pt idx="1">
                  <c:v>Quartzite</c:v>
                </c:pt>
                <c:pt idx="2">
                  <c:v>Others</c:v>
                </c:pt>
                <c:pt idx="3">
                  <c:v>Diorite</c:v>
                </c:pt>
                <c:pt idx="4">
                  <c:v>Argillite</c:v>
                </c:pt>
                <c:pt idx="5">
                  <c:v>Siltite</c:v>
                </c:pt>
                <c:pt idx="6">
                  <c:v>Gneiss</c:v>
                </c:pt>
                <c:pt idx="7">
                  <c:v>Basalt</c:v>
                </c:pt>
                <c:pt idx="8">
                  <c:v>Limestone</c:v>
                </c:pt>
              </c:strCache>
            </c:strRef>
          </c:cat>
          <c:val>
            <c:numRef>
              <c:f>Sheet1!$B$5:$J$5</c:f>
              <c:numCache>
                <c:formatCode>0%</c:formatCode>
                <c:ptCount val="9"/>
                <c:pt idx="0">
                  <c:v>0.31</c:v>
                </c:pt>
                <c:pt idx="1">
                  <c:v>0.1</c:v>
                </c:pt>
                <c:pt idx="5">
                  <c:v>0.05</c:v>
                </c:pt>
                <c:pt idx="8">
                  <c:v>0.54</c:v>
                </c:pt>
              </c:numCache>
            </c:numRef>
          </c:val>
          <c:extLst>
            <c:ext xmlns:c16="http://schemas.microsoft.com/office/drawing/2014/chart" uri="{C3380CC4-5D6E-409C-BE32-E72D297353CC}">
              <c16:uniqueId val="{00000003-C841-8548-93BD-14714450DF85}"/>
            </c:ext>
          </c:extLst>
        </c:ser>
        <c:dLbls>
          <c:showLegendKey val="0"/>
          <c:showVal val="0"/>
          <c:showCatName val="0"/>
          <c:showSerName val="0"/>
          <c:showPercent val="0"/>
          <c:showBubbleSize val="0"/>
        </c:dLbls>
        <c:gapWidth val="182"/>
        <c:axId val="1730915247"/>
        <c:axId val="1730916927"/>
      </c:barChart>
      <c:catAx>
        <c:axId val="1730915247"/>
        <c:scaling>
          <c:orientation val="maxMin"/>
        </c:scaling>
        <c:delete val="0"/>
        <c:axPos val="l"/>
        <c:majorGridlines>
          <c:spPr>
            <a:ln w="9525" cap="flat" cmpd="sng" algn="ctr">
              <a:solidFill>
                <a:schemeClr val="tx1"/>
              </a:solidFill>
              <a:round/>
            </a:ln>
            <a:effectLst/>
          </c:spPr>
        </c:majorGridlines>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0916927"/>
        <c:crosses val="autoZero"/>
        <c:auto val="0"/>
        <c:lblAlgn val="ctr"/>
        <c:lblOffset val="100"/>
        <c:noMultiLvlLbl val="0"/>
      </c:catAx>
      <c:valAx>
        <c:axId val="1730916927"/>
        <c:scaling>
          <c:orientation val="minMax"/>
          <c:max val="0.8"/>
        </c:scaling>
        <c:delete val="0"/>
        <c:axPos val="t"/>
        <c:majorGridlines>
          <c:spPr>
            <a:ln w="9525" cap="flat" cmpd="sng" algn="ctr">
              <a:solidFill>
                <a:schemeClr val="tx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0915247"/>
        <c:crossesAt val="1"/>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5028290"/>
            <a:ext cx="38404800" cy="10696669"/>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6400800" y="16137464"/>
            <a:ext cx="38404800" cy="7417967"/>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1A31CE-BAAC-F24C-A277-0D36B47024CB}" type="datetimeFigureOut">
              <a:rPr lang="en-US" smtClean="0"/>
              <a:t>5/6/19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423076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1A31CE-BAAC-F24C-A277-0D36B47024CB}" type="datetimeFigureOut">
              <a:rPr lang="en-US" smtClean="0"/>
              <a:t>5/6/19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109985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635794"/>
            <a:ext cx="11041380" cy="260375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0" y="1635794"/>
            <a:ext cx="32484060" cy="260375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1A31CE-BAAC-F24C-A277-0D36B47024CB}" type="datetimeFigureOut">
              <a:rPr lang="en-US" smtClean="0"/>
              <a:t>5/6/19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3576176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1A31CE-BAAC-F24C-A277-0D36B47024CB}" type="datetimeFigureOut">
              <a:rPr lang="en-US" smtClean="0"/>
              <a:t>5/6/19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166605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7659787"/>
            <a:ext cx="44165520" cy="12780526"/>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3493770" y="20561221"/>
            <a:ext cx="44165520" cy="6720977"/>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1A31CE-BAAC-F24C-A277-0D36B47024CB}" type="datetimeFigureOut">
              <a:rPr lang="en-US" smtClean="0"/>
              <a:t>5/6/19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1338476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8178969"/>
            <a:ext cx="21762720" cy="19494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8178969"/>
            <a:ext cx="21762720" cy="19494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1A31CE-BAAC-F24C-A277-0D36B47024CB}" type="datetimeFigureOut">
              <a:rPr lang="en-US" smtClean="0"/>
              <a:t>5/6/19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329403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635796"/>
            <a:ext cx="44165520" cy="59386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2" y="7531766"/>
            <a:ext cx="21662705" cy="3691202"/>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4" name="Content Placeholder 3"/>
          <p:cNvSpPr>
            <a:spLocks noGrp="1"/>
          </p:cNvSpPr>
          <p:nvPr>
            <p:ph sz="half" idx="2"/>
          </p:nvPr>
        </p:nvSpPr>
        <p:spPr>
          <a:xfrm>
            <a:off x="3527112" y="11222968"/>
            <a:ext cx="21662705" cy="16507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0" y="7531766"/>
            <a:ext cx="21769390" cy="3691202"/>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6" name="Content Placeholder 5"/>
          <p:cNvSpPr>
            <a:spLocks noGrp="1"/>
          </p:cNvSpPr>
          <p:nvPr>
            <p:ph sz="quarter" idx="4"/>
          </p:nvPr>
        </p:nvSpPr>
        <p:spPr>
          <a:xfrm>
            <a:off x="25923240" y="11222968"/>
            <a:ext cx="21769390" cy="16507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1A31CE-BAAC-F24C-A277-0D36B47024CB}" type="datetimeFigureOut">
              <a:rPr lang="en-US" smtClean="0"/>
              <a:t>5/6/19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114482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1A31CE-BAAC-F24C-A277-0D36B47024CB}" type="datetimeFigureOut">
              <a:rPr lang="en-US" smtClean="0"/>
              <a:t>5/6/19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2772063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A31CE-BAAC-F24C-A277-0D36B47024CB}" type="datetimeFigureOut">
              <a:rPr lang="en-US" smtClean="0"/>
              <a:t>5/6/19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160850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2048298"/>
            <a:ext cx="16515395" cy="7169044"/>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21769390" y="4423758"/>
            <a:ext cx="25923240" cy="21834291"/>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2" y="9217343"/>
            <a:ext cx="16515395" cy="17076267"/>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531A31CE-BAAC-F24C-A277-0D36B47024CB}" type="datetimeFigureOut">
              <a:rPr lang="en-US" smtClean="0"/>
              <a:t>5/6/19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319745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2048298"/>
            <a:ext cx="16515395" cy="7169044"/>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4423758"/>
            <a:ext cx="25923240" cy="21834291"/>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dirty="0"/>
              <a:t>Click icon to add picture</a:t>
            </a:r>
          </a:p>
        </p:txBody>
      </p:sp>
      <p:sp>
        <p:nvSpPr>
          <p:cNvPr id="4" name="Text Placeholder 3"/>
          <p:cNvSpPr>
            <a:spLocks noGrp="1"/>
          </p:cNvSpPr>
          <p:nvPr>
            <p:ph type="body" sz="half" idx="2"/>
          </p:nvPr>
        </p:nvSpPr>
        <p:spPr>
          <a:xfrm>
            <a:off x="3527112" y="9217343"/>
            <a:ext cx="16515395" cy="17076267"/>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531A31CE-BAAC-F24C-A277-0D36B47024CB}" type="datetimeFigureOut">
              <a:rPr lang="en-US" smtClean="0"/>
              <a:t>5/6/19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5A9EC7-B3AD-5C41-827C-598FC6743959}" type="slidenum">
              <a:rPr lang="en-US" smtClean="0"/>
              <a:t>‹#›</a:t>
            </a:fld>
            <a:endParaRPr lang="en-US" dirty="0"/>
          </a:p>
        </p:txBody>
      </p:sp>
    </p:spTree>
    <p:extLst>
      <p:ext uri="{BB962C8B-B14F-4D97-AF65-F5344CB8AC3E}">
        <p14:creationId xmlns:p14="http://schemas.microsoft.com/office/powerpoint/2010/main" val="2887051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635796"/>
            <a:ext cx="44165520" cy="59386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8178969"/>
            <a:ext cx="44165520" cy="1949439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28477039"/>
            <a:ext cx="11521440" cy="1635794"/>
          </a:xfrm>
          <a:prstGeom prst="rect">
            <a:avLst/>
          </a:prstGeom>
        </p:spPr>
        <p:txBody>
          <a:bodyPr vert="horz" lIns="91440" tIns="45720" rIns="91440" bIns="45720" rtlCol="0" anchor="ctr"/>
          <a:lstStyle>
            <a:lvl1pPr algn="l">
              <a:defRPr sz="5040">
                <a:solidFill>
                  <a:schemeClr val="tx1">
                    <a:tint val="75000"/>
                  </a:schemeClr>
                </a:solidFill>
              </a:defRPr>
            </a:lvl1pPr>
          </a:lstStyle>
          <a:p>
            <a:fld id="{531A31CE-BAAC-F24C-A277-0D36B47024CB}" type="datetimeFigureOut">
              <a:rPr lang="en-US" smtClean="0"/>
              <a:t>5/6/19</a:t>
            </a:fld>
            <a:endParaRPr lang="en-US" dirty="0"/>
          </a:p>
        </p:txBody>
      </p:sp>
      <p:sp>
        <p:nvSpPr>
          <p:cNvPr id="5" name="Footer Placeholder 4"/>
          <p:cNvSpPr>
            <a:spLocks noGrp="1"/>
          </p:cNvSpPr>
          <p:nvPr>
            <p:ph type="ftr" sz="quarter" idx="3"/>
          </p:nvPr>
        </p:nvSpPr>
        <p:spPr>
          <a:xfrm>
            <a:off x="16962120" y="28477039"/>
            <a:ext cx="17282160" cy="1635794"/>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164520" y="28477039"/>
            <a:ext cx="11521440" cy="1635794"/>
          </a:xfrm>
          <a:prstGeom prst="rect">
            <a:avLst/>
          </a:prstGeom>
        </p:spPr>
        <p:txBody>
          <a:bodyPr vert="horz" lIns="91440" tIns="45720" rIns="91440" bIns="45720" rtlCol="0" anchor="ctr"/>
          <a:lstStyle>
            <a:lvl1pPr algn="r">
              <a:defRPr sz="5040">
                <a:solidFill>
                  <a:schemeClr val="tx1">
                    <a:tint val="75000"/>
                  </a:schemeClr>
                </a:solidFill>
              </a:defRPr>
            </a:lvl1pPr>
          </a:lstStyle>
          <a:p>
            <a:fld id="{0F5A9EC7-B3AD-5C41-827C-598FC6743959}" type="slidenum">
              <a:rPr lang="en-US" smtClean="0"/>
              <a:t>‹#›</a:t>
            </a:fld>
            <a:endParaRPr lang="en-US" dirty="0"/>
          </a:p>
        </p:txBody>
      </p:sp>
    </p:spTree>
    <p:extLst>
      <p:ext uri="{BB962C8B-B14F-4D97-AF65-F5344CB8AC3E}">
        <p14:creationId xmlns:p14="http://schemas.microsoft.com/office/powerpoint/2010/main" val="23947215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hart" Target="../charts/chart1.xml"/><Relationship Id="rId13" Type="http://schemas.openxmlformats.org/officeDocument/2006/relationships/image" Target="../media/image11.jpeg"/><Relationship Id="rId18" Type="http://schemas.openxmlformats.org/officeDocument/2006/relationships/image" Target="../media/image16.tiff"/><Relationship Id="rId3" Type="http://schemas.openxmlformats.org/officeDocument/2006/relationships/image" Target="../media/image2.jpg"/><Relationship Id="rId21" Type="http://schemas.openxmlformats.org/officeDocument/2006/relationships/image" Target="../media/image19.tiff"/><Relationship Id="rId7" Type="http://schemas.openxmlformats.org/officeDocument/2006/relationships/image" Target="../media/image6.jp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image" Target="../media/image1.jpg"/><Relationship Id="rId16" Type="http://schemas.openxmlformats.org/officeDocument/2006/relationships/image" Target="../media/image14.jpeg"/><Relationship Id="rId20" Type="http://schemas.openxmlformats.org/officeDocument/2006/relationships/image" Target="../media/image18.tiff"/><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9.jpg"/><Relationship Id="rId24" Type="http://schemas.openxmlformats.org/officeDocument/2006/relationships/image" Target="../media/image22.tiff"/><Relationship Id="rId5" Type="http://schemas.openxmlformats.org/officeDocument/2006/relationships/image" Target="../media/image4.jpeg"/><Relationship Id="rId15" Type="http://schemas.openxmlformats.org/officeDocument/2006/relationships/image" Target="../media/image13.jpeg"/><Relationship Id="rId23" Type="http://schemas.openxmlformats.org/officeDocument/2006/relationships/image" Target="../media/image21.tiff"/><Relationship Id="rId10" Type="http://schemas.openxmlformats.org/officeDocument/2006/relationships/image" Target="../media/image8.jpeg"/><Relationship Id="rId19" Type="http://schemas.openxmlformats.org/officeDocument/2006/relationships/image" Target="../media/image17.tiff"/><Relationship Id="rId4" Type="http://schemas.openxmlformats.org/officeDocument/2006/relationships/image" Target="../media/image3.jpe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94E89-3B8B-C14E-AF55-206899ADA816}"/>
              </a:ext>
            </a:extLst>
          </p:cNvPr>
          <p:cNvSpPr/>
          <p:nvPr/>
        </p:nvSpPr>
        <p:spPr>
          <a:xfrm>
            <a:off x="0" y="-1"/>
            <a:ext cx="12801600" cy="30724475"/>
          </a:xfrm>
          <a:prstGeom prst="rect">
            <a:avLst/>
          </a:prstGeom>
          <a:solidFill>
            <a:srgbClr val="7D2A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E702FFD-1A73-6240-9A70-C0D48AD6D69C}"/>
              </a:ext>
            </a:extLst>
          </p:cNvPr>
          <p:cNvSpPr/>
          <p:nvPr/>
        </p:nvSpPr>
        <p:spPr>
          <a:xfrm>
            <a:off x="12809158" y="4152"/>
            <a:ext cx="25603200" cy="30727549"/>
          </a:xfrm>
          <a:prstGeom prst="rect">
            <a:avLst/>
          </a:prstGeom>
          <a:solidFill>
            <a:srgbClr val="D7C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58B913E-3110-C244-9F85-06162A64D243}"/>
              </a:ext>
            </a:extLst>
          </p:cNvPr>
          <p:cNvSpPr/>
          <p:nvPr/>
        </p:nvSpPr>
        <p:spPr>
          <a:xfrm>
            <a:off x="38415651" y="0"/>
            <a:ext cx="12801600" cy="30731701"/>
          </a:xfrm>
          <a:prstGeom prst="rect">
            <a:avLst/>
          </a:prstGeom>
          <a:solidFill>
            <a:srgbClr val="7D2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9A9F273-B621-1A4C-B645-9BE31137A409}"/>
              </a:ext>
            </a:extLst>
          </p:cNvPr>
          <p:cNvSpPr txBox="1"/>
          <p:nvPr/>
        </p:nvSpPr>
        <p:spPr>
          <a:xfrm>
            <a:off x="342120" y="8883353"/>
            <a:ext cx="12131648" cy="19097536"/>
          </a:xfrm>
          <a:prstGeom prst="rect">
            <a:avLst/>
          </a:prstGeom>
          <a:solidFill>
            <a:srgbClr val="EADFCB"/>
          </a:solidFill>
        </p:spPr>
        <p:txBody>
          <a:bodyPr wrap="square" rtlCol="0">
            <a:spAutoFit/>
          </a:bodyPr>
          <a:lstStyle/>
          <a:p>
            <a:r>
              <a:rPr lang="en-US" sz="3600" b="1" dirty="0"/>
              <a:t>Abstract</a:t>
            </a:r>
          </a:p>
          <a:p>
            <a:endParaRPr lang="en-US" sz="1200" dirty="0"/>
          </a:p>
          <a:p>
            <a:r>
              <a:rPr lang="en-US" sz="3600" dirty="0"/>
              <a:t>A cluster of forty ice-rafted erratics were found adjacent to skeletal remains of a Columbian Mammoth at the Coyote Canyon Mammoth Site, Kennewick, Washington.  Both the mammoth remains and erratics are entrained in late Pleistocene outburst flood deposits, presumably from Glacial Lake Missoula.  The cluster of pebble-size erratic clasts are interpreted as having been deposited by a small, solitary iceberg that may have come from the breakup of an ice dam formed by the Purcell Lobe of the Cordilleran Ice Sheet.  Thus, the set of lithologies in this cluster of erratics were expected to reflect the bedrock in contact with the ice dam located at present-day Lake Pend Oreille, Idaho.</a:t>
            </a:r>
          </a:p>
          <a:p>
            <a:endParaRPr lang="en-US" sz="1200" dirty="0"/>
          </a:p>
          <a:p>
            <a:r>
              <a:rPr lang="en-US" sz="3600" dirty="0"/>
              <a:t>Visual examination of the pebble-sized erratics found similar lithologies to those identified by Bjornstad (2014) and Karlson (2006), who had focused on boulder-size erratics.  Bjornstad and Karlson both found that 75-80% of the erratics they studied were granitic, while we found that only about 31% of the erratics in our study were granitic (granitoids or altered granitoid).  All three studies yielded very similar percentages of quartzite (7-10%).  However, neither Bjornstad or Karlson identified any calcareous (e.g. limestone) erratics, while we found that the majority (54%) of the erratics in our study were limestone, interbedded limestone, or marble.  To our knowledge, this study provides only the second documented occurrence of limestone (or other calcareous rocks) among erratics studied in relation to these outburst floods.  Additionally, we found that eleven of the forty samples (consisting of four different lithologies) could be associated with limestone, plutonic, and Belt Supergroup metasedimentary rocks surrounding Lake Pend Oreille, Idaho (site of the ice dams that created Glacial Lake Missoula).</a:t>
            </a:r>
          </a:p>
          <a:p>
            <a:r>
              <a:rPr lang="en-US" sz="3500" dirty="0"/>
              <a:t> </a:t>
            </a:r>
          </a:p>
        </p:txBody>
      </p:sp>
      <p:grpSp>
        <p:nvGrpSpPr>
          <p:cNvPr id="12" name="Group 11">
            <a:extLst>
              <a:ext uri="{FF2B5EF4-FFF2-40B4-BE49-F238E27FC236}">
                <a16:creationId xmlns:a16="http://schemas.microsoft.com/office/drawing/2014/main" id="{660D5720-240C-854F-BD85-D006104A406F}"/>
              </a:ext>
            </a:extLst>
          </p:cNvPr>
          <p:cNvGrpSpPr/>
          <p:nvPr/>
        </p:nvGrpSpPr>
        <p:grpSpPr>
          <a:xfrm>
            <a:off x="339639" y="27178975"/>
            <a:ext cx="12131648" cy="3092942"/>
            <a:chOff x="339639" y="27178975"/>
            <a:chExt cx="12131648" cy="3092942"/>
          </a:xfrm>
        </p:grpSpPr>
        <p:sp>
          <p:nvSpPr>
            <p:cNvPr id="11" name="Rectangle 10">
              <a:extLst>
                <a:ext uri="{FF2B5EF4-FFF2-40B4-BE49-F238E27FC236}">
                  <a16:creationId xmlns:a16="http://schemas.microsoft.com/office/drawing/2014/main" id="{607BB337-C278-E64B-9EFC-B44BA1EF8FD6}"/>
                </a:ext>
              </a:extLst>
            </p:cNvPr>
            <p:cNvSpPr/>
            <p:nvPr/>
          </p:nvSpPr>
          <p:spPr>
            <a:xfrm>
              <a:off x="339639" y="27178975"/>
              <a:ext cx="12131648" cy="3092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7A25CEC-F446-2C48-84D0-562CDA1B6545}"/>
                </a:ext>
              </a:extLst>
            </p:cNvPr>
            <p:cNvPicPr>
              <a:picLocks noChangeAspect="1"/>
            </p:cNvPicPr>
            <p:nvPr/>
          </p:nvPicPr>
          <p:blipFill>
            <a:blip r:embed="rId2"/>
            <a:stretch>
              <a:fillRect/>
            </a:stretch>
          </p:blipFill>
          <p:spPr>
            <a:xfrm>
              <a:off x="728317" y="27339857"/>
              <a:ext cx="11171583" cy="2848149"/>
            </a:xfrm>
            <a:prstGeom prst="rect">
              <a:avLst/>
            </a:prstGeom>
          </p:spPr>
        </p:pic>
      </p:grpSp>
      <p:sp>
        <p:nvSpPr>
          <p:cNvPr id="15" name="TextBox 14">
            <a:extLst>
              <a:ext uri="{FF2B5EF4-FFF2-40B4-BE49-F238E27FC236}">
                <a16:creationId xmlns:a16="http://schemas.microsoft.com/office/drawing/2014/main" id="{3844F2F4-2241-E842-9514-B39596ED4CD1}"/>
              </a:ext>
            </a:extLst>
          </p:cNvPr>
          <p:cNvSpPr txBox="1"/>
          <p:nvPr/>
        </p:nvSpPr>
        <p:spPr>
          <a:xfrm>
            <a:off x="357188" y="442913"/>
            <a:ext cx="12101512" cy="8658781"/>
          </a:xfrm>
          <a:prstGeom prst="rect">
            <a:avLst/>
          </a:prstGeom>
          <a:noFill/>
        </p:spPr>
        <p:txBody>
          <a:bodyPr wrap="square" rtlCol="0">
            <a:spAutoFit/>
          </a:bodyPr>
          <a:lstStyle/>
          <a:p>
            <a:pPr algn="ctr"/>
            <a:r>
              <a:rPr lang="en-US" sz="7200" b="1" dirty="0">
                <a:solidFill>
                  <a:srgbClr val="EADFCB"/>
                </a:solidFill>
              </a:rPr>
              <a:t>Lithology and Provenance of Erratic Pebbles Found at the Coyote Canyon Mammoth Site, Kennewick, Washington</a:t>
            </a:r>
          </a:p>
          <a:p>
            <a:endParaRPr lang="en-US" sz="2400" b="1" dirty="0">
              <a:solidFill>
                <a:srgbClr val="EADFCB"/>
              </a:solidFill>
            </a:endParaRPr>
          </a:p>
          <a:p>
            <a:r>
              <a:rPr lang="en-US" sz="3600" b="1" dirty="0">
                <a:solidFill>
                  <a:srgbClr val="EADFCB"/>
                </a:solidFill>
              </a:rPr>
              <a:t>Anne E. Maughan </a:t>
            </a:r>
            <a:r>
              <a:rPr lang="en-US" sz="3600" baseline="30000" dirty="0">
                <a:solidFill>
                  <a:srgbClr val="EADFCB"/>
                </a:solidFill>
              </a:rPr>
              <a:t>1, 2</a:t>
            </a:r>
          </a:p>
          <a:p>
            <a:r>
              <a:rPr lang="en-US" sz="3600" dirty="0">
                <a:solidFill>
                  <a:srgbClr val="EADFCB"/>
                </a:solidFill>
              </a:rPr>
              <a:t>George V. Last </a:t>
            </a:r>
            <a:r>
              <a:rPr lang="en-US" sz="3600" baseline="30000" dirty="0">
                <a:solidFill>
                  <a:srgbClr val="EADFCB"/>
                </a:solidFill>
              </a:rPr>
              <a:t>1</a:t>
            </a:r>
            <a:r>
              <a:rPr lang="en-US" sz="3600" dirty="0">
                <a:solidFill>
                  <a:srgbClr val="EADFCB"/>
                </a:solidFill>
              </a:rPr>
              <a:t> (gvlast@charter.net)*</a:t>
            </a:r>
          </a:p>
          <a:p>
            <a:r>
              <a:rPr lang="en-US" sz="3600" dirty="0">
                <a:solidFill>
                  <a:srgbClr val="EADFCB"/>
                </a:solidFill>
              </a:rPr>
              <a:t>Curtis J. Austin </a:t>
            </a:r>
            <a:r>
              <a:rPr lang="en-US" sz="3600" baseline="30000" dirty="0">
                <a:solidFill>
                  <a:srgbClr val="EADFCB"/>
                </a:solidFill>
              </a:rPr>
              <a:t>1</a:t>
            </a:r>
            <a:endParaRPr lang="en-US" sz="3600" dirty="0">
              <a:solidFill>
                <a:srgbClr val="EADFCB"/>
              </a:solidFill>
            </a:endParaRPr>
          </a:p>
          <a:p>
            <a:r>
              <a:rPr lang="en-US" sz="3600" dirty="0">
                <a:solidFill>
                  <a:srgbClr val="EADFCB"/>
                </a:solidFill>
              </a:rPr>
              <a:t>Bax R. Barton </a:t>
            </a:r>
            <a:r>
              <a:rPr lang="en-US" sz="3600" baseline="30000" dirty="0">
                <a:solidFill>
                  <a:srgbClr val="EADFCB"/>
                </a:solidFill>
              </a:rPr>
              <a:t>1, 3</a:t>
            </a:r>
            <a:endParaRPr lang="en-US" sz="3600" dirty="0">
              <a:solidFill>
                <a:srgbClr val="EADFCB"/>
              </a:solidFill>
            </a:endParaRPr>
          </a:p>
          <a:p>
            <a:endParaRPr lang="en-US" sz="1600" b="1" baseline="30000" dirty="0">
              <a:solidFill>
                <a:srgbClr val="EADFCB"/>
              </a:solidFill>
            </a:endParaRPr>
          </a:p>
          <a:p>
            <a:r>
              <a:rPr lang="en-US" baseline="30000" dirty="0">
                <a:solidFill>
                  <a:srgbClr val="EADFCB"/>
                </a:solidFill>
              </a:rPr>
              <a:t>1</a:t>
            </a:r>
            <a:r>
              <a:rPr lang="en-US" dirty="0">
                <a:solidFill>
                  <a:srgbClr val="EADFCB"/>
                </a:solidFill>
              </a:rPr>
              <a:t> Mid-Columbia Basin Old Natural Education Sciences (MCBONES) Research Center Foundation, Kennewick, WA 99338</a:t>
            </a:r>
          </a:p>
          <a:p>
            <a:r>
              <a:rPr lang="en-US" baseline="30000" dirty="0">
                <a:solidFill>
                  <a:srgbClr val="EADFCB"/>
                </a:solidFill>
              </a:rPr>
              <a:t>2</a:t>
            </a:r>
            <a:r>
              <a:rPr lang="en-US" dirty="0">
                <a:solidFill>
                  <a:srgbClr val="EADFCB"/>
                </a:solidFill>
              </a:rPr>
              <a:t> Geology Department, Brigham Young University-Idaho, Rexburg, ID 83460</a:t>
            </a:r>
          </a:p>
          <a:p>
            <a:r>
              <a:rPr lang="en-US" baseline="30000" dirty="0">
                <a:solidFill>
                  <a:srgbClr val="EADFCB"/>
                </a:solidFill>
              </a:rPr>
              <a:t>3</a:t>
            </a:r>
            <a:r>
              <a:rPr lang="en-US" dirty="0">
                <a:solidFill>
                  <a:srgbClr val="EADFCB"/>
                </a:solidFill>
              </a:rPr>
              <a:t> Burke Museum of Natural History and Culture and Quaternary Research Center, University of Washington, Seattle, WA, 99145</a:t>
            </a:r>
          </a:p>
          <a:p>
            <a:r>
              <a:rPr lang="en-US" dirty="0">
                <a:solidFill>
                  <a:srgbClr val="EADFCB"/>
                </a:solidFill>
              </a:rPr>
              <a:t>* Corresponding author</a:t>
            </a:r>
          </a:p>
          <a:p>
            <a:endParaRPr lang="en-US" dirty="0">
              <a:solidFill>
                <a:srgbClr val="EADFCB"/>
              </a:solidFill>
            </a:endParaRPr>
          </a:p>
        </p:txBody>
      </p:sp>
      <p:grpSp>
        <p:nvGrpSpPr>
          <p:cNvPr id="99" name="Group 98">
            <a:extLst>
              <a:ext uri="{FF2B5EF4-FFF2-40B4-BE49-F238E27FC236}">
                <a16:creationId xmlns:a16="http://schemas.microsoft.com/office/drawing/2014/main" id="{0C48F30E-D530-EF49-B3A6-D0A9C6C309C8}"/>
              </a:ext>
            </a:extLst>
          </p:cNvPr>
          <p:cNvGrpSpPr/>
          <p:nvPr/>
        </p:nvGrpSpPr>
        <p:grpSpPr>
          <a:xfrm>
            <a:off x="16930941" y="1256812"/>
            <a:ext cx="8530506" cy="5776962"/>
            <a:chOff x="13158788" y="1571794"/>
            <a:chExt cx="11255950" cy="7622665"/>
          </a:xfrm>
        </p:grpSpPr>
        <p:pic>
          <p:nvPicPr>
            <p:cNvPr id="16" name="Picture 15">
              <a:extLst>
                <a:ext uri="{FF2B5EF4-FFF2-40B4-BE49-F238E27FC236}">
                  <a16:creationId xmlns:a16="http://schemas.microsoft.com/office/drawing/2014/main" id="{15ECF3C4-0508-2146-BFAC-A4B67B4EA50E}"/>
                </a:ext>
              </a:extLst>
            </p:cNvPr>
            <p:cNvPicPr/>
            <p:nvPr/>
          </p:nvPicPr>
          <p:blipFill rotWithShape="1">
            <a:blip r:embed="rId3"/>
            <a:srcRect l="9114" t="16160" r="14729" b="1866"/>
            <a:stretch/>
          </p:blipFill>
          <p:spPr>
            <a:xfrm>
              <a:off x="13158788" y="1571794"/>
              <a:ext cx="11255950" cy="7622665"/>
            </a:xfrm>
            <a:prstGeom prst="rect">
              <a:avLst/>
            </a:prstGeom>
            <a:ln>
              <a:solidFill>
                <a:schemeClr val="bg1"/>
              </a:solidFill>
            </a:ln>
          </p:spPr>
        </p:pic>
        <p:cxnSp>
          <p:nvCxnSpPr>
            <p:cNvPr id="17" name="Straight Arrow Connector 16">
              <a:extLst>
                <a:ext uri="{FF2B5EF4-FFF2-40B4-BE49-F238E27FC236}">
                  <a16:creationId xmlns:a16="http://schemas.microsoft.com/office/drawing/2014/main" id="{B818AF6B-620B-A04F-86A3-C9AEFDC2C685}"/>
                </a:ext>
              </a:extLst>
            </p:cNvPr>
            <p:cNvCxnSpPr>
              <a:cxnSpLocks/>
              <a:stCxn id="19" idx="1"/>
            </p:cNvCxnSpPr>
            <p:nvPr/>
          </p:nvCxnSpPr>
          <p:spPr bwMode="auto">
            <a:xfrm flipH="1">
              <a:off x="14801850" y="4948363"/>
              <a:ext cx="830173" cy="899987"/>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112BC428-A01A-324B-8E2E-0A53297E9CB5}"/>
                </a:ext>
              </a:extLst>
            </p:cNvPr>
            <p:cNvCxnSpPr>
              <a:cxnSpLocks/>
              <a:stCxn id="19" idx="1"/>
            </p:cNvCxnSpPr>
            <p:nvPr/>
          </p:nvCxnSpPr>
          <p:spPr bwMode="auto">
            <a:xfrm flipH="1">
              <a:off x="14706600" y="4948363"/>
              <a:ext cx="925423" cy="560415"/>
            </a:xfrm>
            <a:prstGeom prst="straightConnector1">
              <a:avLst/>
            </a:prstGeom>
            <a:solidFill>
              <a:schemeClr val="accent1"/>
            </a:solidFill>
            <a:ln w="19050" cap="flat" cmpd="sng" algn="ctr">
              <a:solidFill>
                <a:srgbClr val="FFFF00"/>
              </a:solidFill>
              <a:prstDash val="solid"/>
              <a:round/>
              <a:headEnd type="none" w="med" len="med"/>
              <a:tailEnd type="triangle"/>
            </a:ln>
            <a:effectLst/>
          </p:spPr>
        </p:cxnSp>
        <p:sp>
          <p:nvSpPr>
            <p:cNvPr id="19" name="TextBox 18">
              <a:extLst>
                <a:ext uri="{FF2B5EF4-FFF2-40B4-BE49-F238E27FC236}">
                  <a16:creationId xmlns:a16="http://schemas.microsoft.com/office/drawing/2014/main" id="{B0A9BF07-75BA-1546-BC49-38164CCC0532}"/>
                </a:ext>
              </a:extLst>
            </p:cNvPr>
            <p:cNvSpPr txBox="1"/>
            <p:nvPr/>
          </p:nvSpPr>
          <p:spPr>
            <a:xfrm>
              <a:off x="15632023" y="4779086"/>
              <a:ext cx="2167581" cy="338554"/>
            </a:xfrm>
            <a:prstGeom prst="rect">
              <a:avLst/>
            </a:prstGeom>
            <a:noFill/>
          </p:spPr>
          <p:txBody>
            <a:bodyPr wrap="none" rtlCol="0">
              <a:spAutoFit/>
            </a:bodyPr>
            <a:lstStyle/>
            <a:p>
              <a:r>
                <a:rPr lang="en-US" sz="1600" dirty="0">
                  <a:solidFill>
                    <a:srgbClr val="FFFF00"/>
                  </a:solidFill>
                </a:rPr>
                <a:t>17,146-17,795 calBP</a:t>
              </a:r>
            </a:p>
          </p:txBody>
        </p:sp>
        <p:sp>
          <p:nvSpPr>
            <p:cNvPr id="22" name="Oval 21">
              <a:extLst>
                <a:ext uri="{FF2B5EF4-FFF2-40B4-BE49-F238E27FC236}">
                  <a16:creationId xmlns:a16="http://schemas.microsoft.com/office/drawing/2014/main" id="{6A2796FB-583B-E840-A286-46BFF4BDDF03}"/>
                </a:ext>
              </a:extLst>
            </p:cNvPr>
            <p:cNvSpPr>
              <a:spLocks noChangeArrowheads="1"/>
            </p:cNvSpPr>
            <p:nvPr/>
          </p:nvSpPr>
          <p:spPr bwMode="auto">
            <a:xfrm rot="19318615">
              <a:off x="19536646" y="5676208"/>
              <a:ext cx="4692213" cy="2689609"/>
            </a:xfrm>
            <a:prstGeom prst="ellipse">
              <a:avLst/>
            </a:prstGeom>
            <a:noFill/>
            <a:ln w="38100">
              <a:solidFill>
                <a:srgbClr val="FFFF00"/>
              </a:solidFill>
              <a:round/>
              <a:headEnd/>
              <a:tailEnd/>
            </a:ln>
          </p:spPr>
          <p:txBody>
            <a:bodyPr>
              <a:prstTxWarp prst="textNoShape">
                <a:avLst/>
              </a:prstTxWarp>
            </a:bodyPr>
            <a:lstStyle/>
            <a:p>
              <a:pPr eaLnBrk="0" hangingPunct="0"/>
              <a:endParaRPr lang="en-US" dirty="0"/>
            </a:p>
          </p:txBody>
        </p:sp>
      </p:grpSp>
      <p:grpSp>
        <p:nvGrpSpPr>
          <p:cNvPr id="141" name="Group 140">
            <a:extLst>
              <a:ext uri="{FF2B5EF4-FFF2-40B4-BE49-F238E27FC236}">
                <a16:creationId xmlns:a16="http://schemas.microsoft.com/office/drawing/2014/main" id="{15F493B0-CB69-5143-AEEF-165F16EC73C9}"/>
              </a:ext>
            </a:extLst>
          </p:cNvPr>
          <p:cNvGrpSpPr/>
          <p:nvPr/>
        </p:nvGrpSpPr>
        <p:grpSpPr>
          <a:xfrm>
            <a:off x="13054128" y="7674044"/>
            <a:ext cx="7467356" cy="4202542"/>
            <a:chOff x="13158788" y="10038159"/>
            <a:chExt cx="7028858" cy="3955761"/>
          </a:xfrm>
        </p:grpSpPr>
        <p:pic>
          <p:nvPicPr>
            <p:cNvPr id="23" name="Picture 22">
              <a:extLst>
                <a:ext uri="{FF2B5EF4-FFF2-40B4-BE49-F238E27FC236}">
                  <a16:creationId xmlns:a16="http://schemas.microsoft.com/office/drawing/2014/main" id="{B1CA10A3-4430-2946-8167-94410DFFFD84}"/>
                </a:ext>
              </a:extLst>
            </p:cNvPr>
            <p:cNvPicPr>
              <a:picLocks noChangeAspect="1"/>
            </p:cNvPicPr>
            <p:nvPr/>
          </p:nvPicPr>
          <p:blipFill rotWithShape="1">
            <a:blip r:embed="rId4">
              <a:extLst>
                <a:ext uri="{28A0092B-C50C-407E-A947-70E740481C1C}">
                  <a14:useLocalDpi xmlns:a14="http://schemas.microsoft.com/office/drawing/2010/main"/>
                </a:ext>
              </a:extLst>
            </a:blip>
            <a:srcRect t="15944"/>
            <a:stretch/>
          </p:blipFill>
          <p:spPr>
            <a:xfrm>
              <a:off x="13158788" y="10038159"/>
              <a:ext cx="7028858" cy="3955761"/>
            </a:xfrm>
            <a:prstGeom prst="rect">
              <a:avLst/>
            </a:prstGeom>
            <a:ln>
              <a:solidFill>
                <a:schemeClr val="bg1"/>
              </a:solidFill>
            </a:ln>
          </p:spPr>
        </p:pic>
        <p:sp>
          <p:nvSpPr>
            <p:cNvPr id="24" name="TextBox 23">
              <a:extLst>
                <a:ext uri="{FF2B5EF4-FFF2-40B4-BE49-F238E27FC236}">
                  <a16:creationId xmlns:a16="http://schemas.microsoft.com/office/drawing/2014/main" id="{D77ED3FA-073C-B141-8618-9451D36DFFFD}"/>
                </a:ext>
              </a:extLst>
            </p:cNvPr>
            <p:cNvSpPr txBox="1"/>
            <p:nvPr/>
          </p:nvSpPr>
          <p:spPr>
            <a:xfrm>
              <a:off x="13162149" y="13716921"/>
              <a:ext cx="865943" cy="276999"/>
            </a:xfrm>
            <a:prstGeom prst="rect">
              <a:avLst/>
            </a:prstGeom>
            <a:noFill/>
          </p:spPr>
          <p:txBody>
            <a:bodyPr wrap="none" rtlCol="0">
              <a:spAutoFit/>
            </a:bodyPr>
            <a:lstStyle/>
            <a:p>
              <a:r>
                <a:rPr lang="en-US" sz="1200" dirty="0">
                  <a:solidFill>
                    <a:schemeClr val="bg1"/>
                  </a:solidFill>
                </a:rPr>
                <a:t>8/13/2016</a:t>
              </a:r>
            </a:p>
          </p:txBody>
        </p:sp>
      </p:grpSp>
      <p:grpSp>
        <p:nvGrpSpPr>
          <p:cNvPr id="142" name="Group 141">
            <a:extLst>
              <a:ext uri="{FF2B5EF4-FFF2-40B4-BE49-F238E27FC236}">
                <a16:creationId xmlns:a16="http://schemas.microsoft.com/office/drawing/2014/main" id="{F5A7DB5E-0F23-2046-A45F-7FCC60602BCE}"/>
              </a:ext>
            </a:extLst>
          </p:cNvPr>
          <p:cNvGrpSpPr/>
          <p:nvPr/>
        </p:nvGrpSpPr>
        <p:grpSpPr>
          <a:xfrm>
            <a:off x="18550346" y="7242236"/>
            <a:ext cx="6911101" cy="3550061"/>
            <a:chOff x="19316700" y="9287840"/>
            <a:chExt cx="5943600" cy="3053080"/>
          </a:xfrm>
        </p:grpSpPr>
        <p:pic>
          <p:nvPicPr>
            <p:cNvPr id="25" name="Picture 24" descr="Rock Feature Cross Section -- CCMS 2016-08-13 GVLast DSC_0023a.jpg">
              <a:extLst>
                <a:ext uri="{FF2B5EF4-FFF2-40B4-BE49-F238E27FC236}">
                  <a16:creationId xmlns:a16="http://schemas.microsoft.com/office/drawing/2014/main" id="{909DD4A3-47A8-DD42-9F3C-A5C729A44AD0}"/>
                </a:ext>
              </a:extLst>
            </p:cNvPr>
            <p:cNvPicPr/>
            <p:nvPr/>
          </p:nvPicPr>
          <p:blipFill rotWithShape="1">
            <a:blip r:embed="rId5">
              <a:extLst>
                <a:ext uri="{28A0092B-C50C-407E-A947-70E740481C1C}">
                  <a14:useLocalDpi xmlns:a14="http://schemas.microsoft.com/office/drawing/2010/main"/>
                </a:ext>
              </a:extLst>
            </a:blip>
            <a:srcRect/>
            <a:stretch/>
          </p:blipFill>
          <p:spPr bwMode="auto">
            <a:xfrm>
              <a:off x="19316700" y="9287840"/>
              <a:ext cx="5943600" cy="3053080"/>
            </a:xfrm>
            <a:prstGeom prst="rect">
              <a:avLst/>
            </a:prstGeom>
            <a:ln>
              <a:solidFill>
                <a:schemeClr val="bg1"/>
              </a:solidFill>
            </a:ln>
            <a:extLst>
              <a:ext uri="{53640926-AAD7-44D8-BBD7-CCE9431645EC}">
                <a14:shadowObscured xmlns:a14="http://schemas.microsoft.com/office/drawing/2010/main"/>
              </a:ext>
            </a:extLst>
          </p:spPr>
        </p:pic>
        <p:sp>
          <p:nvSpPr>
            <p:cNvPr id="28" name="TextBox 27">
              <a:extLst>
                <a:ext uri="{FF2B5EF4-FFF2-40B4-BE49-F238E27FC236}">
                  <a16:creationId xmlns:a16="http://schemas.microsoft.com/office/drawing/2014/main" id="{F17D9E7C-74E6-4445-B298-549D7F70A53B}"/>
                </a:ext>
              </a:extLst>
            </p:cNvPr>
            <p:cNvSpPr txBox="1"/>
            <p:nvPr/>
          </p:nvSpPr>
          <p:spPr>
            <a:xfrm>
              <a:off x="19321703" y="12063921"/>
              <a:ext cx="865943" cy="276999"/>
            </a:xfrm>
            <a:prstGeom prst="rect">
              <a:avLst/>
            </a:prstGeom>
            <a:noFill/>
          </p:spPr>
          <p:txBody>
            <a:bodyPr wrap="none" rtlCol="0">
              <a:spAutoFit/>
            </a:bodyPr>
            <a:lstStyle/>
            <a:p>
              <a:r>
                <a:rPr lang="en-US" sz="1200" dirty="0">
                  <a:solidFill>
                    <a:schemeClr val="bg1"/>
                  </a:solidFill>
                </a:rPr>
                <a:t>8/13/2016</a:t>
              </a:r>
            </a:p>
          </p:txBody>
        </p:sp>
        <p:sp>
          <p:nvSpPr>
            <p:cNvPr id="29" name="Oval 28">
              <a:extLst>
                <a:ext uri="{FF2B5EF4-FFF2-40B4-BE49-F238E27FC236}">
                  <a16:creationId xmlns:a16="http://schemas.microsoft.com/office/drawing/2014/main" id="{74ABB719-3EDB-8442-AE46-76E6BBF1499F}"/>
                </a:ext>
              </a:extLst>
            </p:cNvPr>
            <p:cNvSpPr/>
            <p:nvPr/>
          </p:nvSpPr>
          <p:spPr bwMode="auto">
            <a:xfrm rot="273686">
              <a:off x="20187646" y="9862870"/>
              <a:ext cx="3824038" cy="947854"/>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grpSp>
        <p:nvGrpSpPr>
          <p:cNvPr id="143" name="Group 142">
            <a:extLst>
              <a:ext uri="{FF2B5EF4-FFF2-40B4-BE49-F238E27FC236}">
                <a16:creationId xmlns:a16="http://schemas.microsoft.com/office/drawing/2014/main" id="{AE765AA4-1A31-FB45-949A-BDCA04ADEF08}"/>
              </a:ext>
            </a:extLst>
          </p:cNvPr>
          <p:cNvGrpSpPr/>
          <p:nvPr/>
        </p:nvGrpSpPr>
        <p:grpSpPr>
          <a:xfrm>
            <a:off x="20344597" y="10821805"/>
            <a:ext cx="5122619" cy="2835842"/>
            <a:chOff x="20193310" y="12340920"/>
            <a:chExt cx="5066990" cy="2805046"/>
          </a:xfrm>
        </p:grpSpPr>
        <p:pic>
          <p:nvPicPr>
            <p:cNvPr id="26" name="Picture 25" descr="Rock Feature Perp. Cross Section -- CCMS 2016-08-13 GVLast DSC_0034a.jpg">
              <a:extLst>
                <a:ext uri="{FF2B5EF4-FFF2-40B4-BE49-F238E27FC236}">
                  <a16:creationId xmlns:a16="http://schemas.microsoft.com/office/drawing/2014/main" id="{19D12224-A936-8E42-9AE6-9A8D22645AC7}"/>
                </a:ext>
              </a:extLst>
            </p:cNvPr>
            <p:cNvPicPr/>
            <p:nvPr/>
          </p:nvPicPr>
          <p:blipFill rotWithShape="1">
            <a:blip r:embed="rId6">
              <a:extLst>
                <a:ext uri="{28A0092B-C50C-407E-A947-70E740481C1C}">
                  <a14:useLocalDpi xmlns:a14="http://schemas.microsoft.com/office/drawing/2010/main"/>
                </a:ext>
              </a:extLst>
            </a:blip>
            <a:srcRect/>
            <a:stretch/>
          </p:blipFill>
          <p:spPr bwMode="auto">
            <a:xfrm>
              <a:off x="20193310" y="12340920"/>
              <a:ext cx="5066990" cy="2805046"/>
            </a:xfrm>
            <a:prstGeom prst="rect">
              <a:avLst/>
            </a:prstGeom>
            <a:ln>
              <a:solidFill>
                <a:schemeClr val="bg1"/>
              </a:solid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8E08607B-4036-AE49-956A-F11700A224E5}"/>
                </a:ext>
              </a:extLst>
            </p:cNvPr>
            <p:cNvSpPr txBox="1"/>
            <p:nvPr/>
          </p:nvSpPr>
          <p:spPr>
            <a:xfrm>
              <a:off x="20193310" y="14868967"/>
              <a:ext cx="865943" cy="276999"/>
            </a:xfrm>
            <a:prstGeom prst="rect">
              <a:avLst/>
            </a:prstGeom>
            <a:noFill/>
          </p:spPr>
          <p:txBody>
            <a:bodyPr wrap="none" rtlCol="0">
              <a:spAutoFit/>
            </a:bodyPr>
            <a:lstStyle/>
            <a:p>
              <a:r>
                <a:rPr lang="en-US" sz="1200" dirty="0">
                  <a:solidFill>
                    <a:schemeClr val="bg1"/>
                  </a:solidFill>
                </a:rPr>
                <a:t>8/13/2016</a:t>
              </a:r>
            </a:p>
          </p:txBody>
        </p:sp>
        <p:sp>
          <p:nvSpPr>
            <p:cNvPr id="30" name="Oval 29">
              <a:extLst>
                <a:ext uri="{FF2B5EF4-FFF2-40B4-BE49-F238E27FC236}">
                  <a16:creationId xmlns:a16="http://schemas.microsoft.com/office/drawing/2014/main" id="{80FA6795-22AC-0241-94FF-C93184C1D64D}"/>
                </a:ext>
              </a:extLst>
            </p:cNvPr>
            <p:cNvSpPr/>
            <p:nvPr/>
          </p:nvSpPr>
          <p:spPr bwMode="auto">
            <a:xfrm rot="20797865">
              <a:off x="23044681" y="13231581"/>
              <a:ext cx="610600" cy="721258"/>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31" name="TextBox 30">
            <a:extLst>
              <a:ext uri="{FF2B5EF4-FFF2-40B4-BE49-F238E27FC236}">
                <a16:creationId xmlns:a16="http://schemas.microsoft.com/office/drawing/2014/main" id="{4B272D8C-BB0E-A145-8A47-F39B96AF2564}"/>
              </a:ext>
            </a:extLst>
          </p:cNvPr>
          <p:cNvSpPr txBox="1"/>
          <p:nvPr/>
        </p:nvSpPr>
        <p:spPr>
          <a:xfrm>
            <a:off x="13054128" y="4137498"/>
            <a:ext cx="3838981" cy="3477875"/>
          </a:xfrm>
          <a:prstGeom prst="rect">
            <a:avLst/>
          </a:prstGeom>
          <a:noFill/>
        </p:spPr>
        <p:txBody>
          <a:bodyPr wrap="square" rtlCol="0">
            <a:spAutoFit/>
          </a:bodyPr>
          <a:lstStyle/>
          <a:p>
            <a:r>
              <a:rPr lang="en-US" sz="2000" dirty="0"/>
              <a:t>Careful excavation and sampling revealed a poorly sorted till like composition of erratic pebbles and very-fine grained (silt to clay sediment) as well as the near vertical orientation of some tabular / laminated clasts.  This supports the interpretation that this rock feature was deposited by a single iceberg left stranded next to the mammoth carcass.</a:t>
            </a:r>
          </a:p>
        </p:txBody>
      </p:sp>
      <p:sp>
        <p:nvSpPr>
          <p:cNvPr id="33" name="TextBox 32">
            <a:extLst>
              <a:ext uri="{FF2B5EF4-FFF2-40B4-BE49-F238E27FC236}">
                <a16:creationId xmlns:a16="http://schemas.microsoft.com/office/drawing/2014/main" id="{E23CCD81-F7AB-3042-8F00-DA9424D75E0B}"/>
              </a:ext>
            </a:extLst>
          </p:cNvPr>
          <p:cNvSpPr txBox="1"/>
          <p:nvPr/>
        </p:nvSpPr>
        <p:spPr>
          <a:xfrm>
            <a:off x="16675558" y="23270205"/>
            <a:ext cx="865943" cy="276999"/>
          </a:xfrm>
          <a:prstGeom prst="rect">
            <a:avLst/>
          </a:prstGeom>
          <a:noFill/>
        </p:spPr>
        <p:txBody>
          <a:bodyPr wrap="none" rtlCol="0">
            <a:spAutoFit/>
          </a:bodyPr>
          <a:lstStyle/>
          <a:p>
            <a:r>
              <a:rPr lang="en-US" sz="1200" dirty="0">
                <a:solidFill>
                  <a:schemeClr val="bg1"/>
                </a:solidFill>
              </a:rPr>
              <a:t>7/17/2016</a:t>
            </a:r>
          </a:p>
        </p:txBody>
      </p:sp>
      <p:pic>
        <p:nvPicPr>
          <p:cNvPr id="34" name="Picture 33">
            <a:extLst>
              <a:ext uri="{FF2B5EF4-FFF2-40B4-BE49-F238E27FC236}">
                <a16:creationId xmlns:a16="http://schemas.microsoft.com/office/drawing/2014/main" id="{E74F75C0-DEFB-3344-94ED-31AD2AB8C322}"/>
              </a:ext>
            </a:extLst>
          </p:cNvPr>
          <p:cNvPicPr>
            <a:picLocks noChangeAspect="1"/>
          </p:cNvPicPr>
          <p:nvPr/>
        </p:nvPicPr>
        <p:blipFill rotWithShape="1">
          <a:blip r:embed="rId7"/>
          <a:srcRect t="13996" r="9297" b="14532"/>
          <a:stretch/>
        </p:blipFill>
        <p:spPr>
          <a:xfrm>
            <a:off x="22033531" y="19747950"/>
            <a:ext cx="3414594" cy="3005932"/>
          </a:xfrm>
          <a:prstGeom prst="rect">
            <a:avLst/>
          </a:prstGeom>
          <a:ln>
            <a:solidFill>
              <a:schemeClr val="bg1"/>
            </a:solidFill>
          </a:ln>
        </p:spPr>
      </p:pic>
      <p:sp>
        <p:nvSpPr>
          <p:cNvPr id="37" name="TextBox 36">
            <a:extLst>
              <a:ext uri="{FF2B5EF4-FFF2-40B4-BE49-F238E27FC236}">
                <a16:creationId xmlns:a16="http://schemas.microsoft.com/office/drawing/2014/main" id="{92C49B29-BF5C-574D-8B5E-20186C5D897E}"/>
              </a:ext>
            </a:extLst>
          </p:cNvPr>
          <p:cNvSpPr txBox="1"/>
          <p:nvPr/>
        </p:nvSpPr>
        <p:spPr>
          <a:xfrm>
            <a:off x="13030242" y="27606141"/>
            <a:ext cx="5352887" cy="2000548"/>
          </a:xfrm>
          <a:prstGeom prst="rect">
            <a:avLst/>
          </a:prstGeom>
          <a:noFill/>
        </p:spPr>
        <p:txBody>
          <a:bodyPr wrap="square" rtlCol="0">
            <a:spAutoFit/>
          </a:bodyPr>
          <a:lstStyle/>
          <a:p>
            <a:r>
              <a:rPr lang="en-US" sz="2400" b="1" dirty="0"/>
              <a:t>FS592 ROCK AE (Limestone). </a:t>
            </a:r>
            <a:r>
              <a:rPr lang="en-US" sz="2400" dirty="0"/>
              <a:t>A l</a:t>
            </a:r>
            <a:r>
              <a:rPr lang="en-US" sz="2000" dirty="0"/>
              <a:t>ight gray (5Y7/1) subangular pebble.  It is fairly competent and hard (not easily scratched with dental tools).  It reacts strongly to 10% HCl, and has a very fine-grained (silt-size) clastic to sub-crystalline texture, with a specific gravity of ~2.8.</a:t>
            </a:r>
            <a:endParaRPr lang="en-US" sz="2400" b="1" dirty="0"/>
          </a:p>
        </p:txBody>
      </p:sp>
      <p:graphicFrame>
        <p:nvGraphicFramePr>
          <p:cNvPr id="81" name="Chart 80">
            <a:extLst>
              <a:ext uri="{FF2B5EF4-FFF2-40B4-BE49-F238E27FC236}">
                <a16:creationId xmlns:a16="http://schemas.microsoft.com/office/drawing/2014/main" id="{2B06FA7C-ED13-7B4F-A4E8-BCE89CA8DC6E}"/>
              </a:ext>
            </a:extLst>
          </p:cNvPr>
          <p:cNvGraphicFramePr>
            <a:graphicFrameLocks/>
          </p:cNvGraphicFramePr>
          <p:nvPr>
            <p:extLst>
              <p:ext uri="{D42A27DB-BD31-4B8C-83A1-F6EECF244321}">
                <p14:modId xmlns:p14="http://schemas.microsoft.com/office/powerpoint/2010/main" val="3844075119"/>
              </p:ext>
            </p:extLst>
          </p:nvPr>
        </p:nvGraphicFramePr>
        <p:xfrm>
          <a:off x="45507248" y="1172263"/>
          <a:ext cx="5390753" cy="7315842"/>
        </p:xfrm>
        <a:graphic>
          <a:graphicData uri="http://schemas.openxmlformats.org/drawingml/2006/chart">
            <c:chart xmlns:c="http://schemas.openxmlformats.org/drawingml/2006/chart" xmlns:r="http://schemas.openxmlformats.org/officeDocument/2006/relationships" r:id="rId8"/>
          </a:graphicData>
        </a:graphic>
      </p:graphicFrame>
      <p:sp>
        <p:nvSpPr>
          <p:cNvPr id="82" name="Rounded Rectangle 81">
            <a:extLst>
              <a:ext uri="{FF2B5EF4-FFF2-40B4-BE49-F238E27FC236}">
                <a16:creationId xmlns:a16="http://schemas.microsoft.com/office/drawing/2014/main" id="{1D6E4008-ED25-9042-B544-D8BCD29AE675}"/>
              </a:ext>
            </a:extLst>
          </p:cNvPr>
          <p:cNvSpPr/>
          <p:nvPr/>
        </p:nvSpPr>
        <p:spPr bwMode="auto">
          <a:xfrm>
            <a:off x="45563697" y="1759796"/>
            <a:ext cx="5285515" cy="1418831"/>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3" name="Rounded Rectangle 82">
            <a:extLst>
              <a:ext uri="{FF2B5EF4-FFF2-40B4-BE49-F238E27FC236}">
                <a16:creationId xmlns:a16="http://schemas.microsoft.com/office/drawing/2014/main" id="{5091FAA9-D2A5-3240-AD4A-51C5671FE2F3}"/>
              </a:ext>
            </a:extLst>
          </p:cNvPr>
          <p:cNvSpPr/>
          <p:nvPr/>
        </p:nvSpPr>
        <p:spPr bwMode="auto">
          <a:xfrm>
            <a:off x="45571864" y="7134134"/>
            <a:ext cx="5277348" cy="794407"/>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84" name="Group 83">
            <a:extLst>
              <a:ext uri="{FF2B5EF4-FFF2-40B4-BE49-F238E27FC236}">
                <a16:creationId xmlns:a16="http://schemas.microsoft.com/office/drawing/2014/main" id="{86C3A5FC-44EA-0E48-80F9-3E2D6A9ABF4D}"/>
              </a:ext>
            </a:extLst>
          </p:cNvPr>
          <p:cNvGrpSpPr/>
          <p:nvPr/>
        </p:nvGrpSpPr>
        <p:grpSpPr>
          <a:xfrm>
            <a:off x="38698946" y="11756177"/>
            <a:ext cx="5214685" cy="5166413"/>
            <a:chOff x="1313385" y="401097"/>
            <a:chExt cx="6517230" cy="6456903"/>
          </a:xfrm>
        </p:grpSpPr>
        <p:pic>
          <p:nvPicPr>
            <p:cNvPr id="85" name="Picture 84">
              <a:extLst>
                <a:ext uri="{FF2B5EF4-FFF2-40B4-BE49-F238E27FC236}">
                  <a16:creationId xmlns:a16="http://schemas.microsoft.com/office/drawing/2014/main" id="{623683F1-DCDB-E747-A502-62AFD63F026D}"/>
                </a:ext>
              </a:extLst>
            </p:cNvPr>
            <p:cNvPicPr>
              <a:picLocks noChangeAspect="1"/>
            </p:cNvPicPr>
            <p:nvPr/>
          </p:nvPicPr>
          <p:blipFill rotWithShape="1">
            <a:blip r:embed="rId9"/>
            <a:srcRect t="5849"/>
            <a:stretch/>
          </p:blipFill>
          <p:spPr>
            <a:xfrm>
              <a:off x="1313385" y="401097"/>
              <a:ext cx="6517230" cy="6456903"/>
            </a:xfrm>
            <a:prstGeom prst="rect">
              <a:avLst/>
            </a:prstGeom>
            <a:ln>
              <a:solidFill>
                <a:schemeClr val="bg1"/>
              </a:solidFill>
            </a:ln>
          </p:spPr>
        </p:pic>
        <p:sp>
          <p:nvSpPr>
            <p:cNvPr id="86" name="Oval 85">
              <a:extLst>
                <a:ext uri="{FF2B5EF4-FFF2-40B4-BE49-F238E27FC236}">
                  <a16:creationId xmlns:a16="http://schemas.microsoft.com/office/drawing/2014/main" id="{F6105DB5-7FAB-3A4E-BF58-8E3C3692590D}"/>
                </a:ext>
              </a:extLst>
            </p:cNvPr>
            <p:cNvSpPr/>
            <p:nvPr/>
          </p:nvSpPr>
          <p:spPr>
            <a:xfrm>
              <a:off x="4130975" y="4851683"/>
              <a:ext cx="466593" cy="408269"/>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AC819BBB-9286-0D4A-80D2-623827FC213F}"/>
                </a:ext>
              </a:extLst>
            </p:cNvPr>
            <p:cNvSpPr/>
            <p:nvPr/>
          </p:nvSpPr>
          <p:spPr>
            <a:xfrm>
              <a:off x="3230243" y="4364182"/>
              <a:ext cx="481079" cy="432268"/>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81D95FA1-2118-2442-9B01-6E93F9799EBB}"/>
                </a:ext>
              </a:extLst>
            </p:cNvPr>
            <p:cNvSpPr/>
            <p:nvPr/>
          </p:nvSpPr>
          <p:spPr>
            <a:xfrm>
              <a:off x="3230243" y="5836227"/>
              <a:ext cx="481079" cy="432268"/>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ABAF4E94-CB86-C247-AA0E-19BC11846519}"/>
                </a:ext>
              </a:extLst>
            </p:cNvPr>
            <p:cNvSpPr/>
            <p:nvPr/>
          </p:nvSpPr>
          <p:spPr>
            <a:xfrm>
              <a:off x="3711322" y="2946683"/>
              <a:ext cx="466593" cy="408269"/>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B4D84F47-8A87-9742-A966-8891092BD572}"/>
                </a:ext>
              </a:extLst>
            </p:cNvPr>
            <p:cNvSpPr/>
            <p:nvPr/>
          </p:nvSpPr>
          <p:spPr>
            <a:xfrm>
              <a:off x="4029976" y="1596305"/>
              <a:ext cx="466593" cy="408269"/>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77245961-7D88-2240-974C-10631671D563}"/>
                </a:ext>
              </a:extLst>
            </p:cNvPr>
            <p:cNvSpPr/>
            <p:nvPr/>
          </p:nvSpPr>
          <p:spPr>
            <a:xfrm>
              <a:off x="4567165" y="5561728"/>
              <a:ext cx="466593" cy="408269"/>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Oval 92">
            <a:extLst>
              <a:ext uri="{FF2B5EF4-FFF2-40B4-BE49-F238E27FC236}">
                <a16:creationId xmlns:a16="http://schemas.microsoft.com/office/drawing/2014/main" id="{19E57349-0AA1-7F48-8FE5-3E015A735293}"/>
              </a:ext>
            </a:extLst>
          </p:cNvPr>
          <p:cNvSpPr/>
          <p:nvPr/>
        </p:nvSpPr>
        <p:spPr bwMode="auto">
          <a:xfrm rot="1960422">
            <a:off x="40345518" y="12457904"/>
            <a:ext cx="2160488" cy="3786414"/>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0" name="Group 9">
            <a:extLst>
              <a:ext uri="{FF2B5EF4-FFF2-40B4-BE49-F238E27FC236}">
                <a16:creationId xmlns:a16="http://schemas.microsoft.com/office/drawing/2014/main" id="{B914CD52-5A8F-7944-A241-6176CDAFC7A3}"/>
              </a:ext>
            </a:extLst>
          </p:cNvPr>
          <p:cNvGrpSpPr/>
          <p:nvPr/>
        </p:nvGrpSpPr>
        <p:grpSpPr>
          <a:xfrm>
            <a:off x="43998402" y="11756178"/>
            <a:ext cx="6898416" cy="5173811"/>
            <a:chOff x="39084096" y="16005011"/>
            <a:chExt cx="9144000" cy="6858000"/>
          </a:xfrm>
        </p:grpSpPr>
        <p:pic>
          <p:nvPicPr>
            <p:cNvPr id="94" name="Content Placeholder 5" descr="Badger Mtn e.jpg">
              <a:extLst>
                <a:ext uri="{FF2B5EF4-FFF2-40B4-BE49-F238E27FC236}">
                  <a16:creationId xmlns:a16="http://schemas.microsoft.com/office/drawing/2014/main" id="{14685904-5176-BE42-ABE5-2CADA87ABC35}"/>
                </a:ext>
              </a:extLst>
            </p:cNvPr>
            <p:cNvPicPr>
              <a:picLocks noChangeAspect="1"/>
            </p:cNvPicPr>
            <p:nvPr/>
          </p:nvPicPr>
          <p:blipFill>
            <a:blip r:embed="rId10">
              <a:extLst>
                <a:ext uri="{28A0092B-C50C-407E-A947-70E740481C1C}">
                  <a14:useLocalDpi xmlns:a14="http://schemas.microsoft.com/office/drawing/2010/main"/>
                </a:ext>
              </a:extLst>
            </a:blip>
            <a:srcRect r="-136"/>
            <a:stretch>
              <a:fillRect/>
            </a:stretch>
          </p:blipFill>
          <p:spPr bwMode="auto">
            <a:xfrm>
              <a:off x="39084096" y="16005011"/>
              <a:ext cx="9144000" cy="6858000"/>
            </a:xfrm>
            <a:prstGeom prst="rect">
              <a:avLst/>
            </a:prstGeom>
            <a:noFill/>
            <a:ln w="9525">
              <a:solidFill>
                <a:schemeClr val="bg1"/>
              </a:solidFill>
              <a:miter lim="800000"/>
              <a:headEnd/>
              <a:tailEnd/>
            </a:ln>
            <a:effectLst>
              <a:outerShdw blurRad="63500" dist="25399" dir="2700000" algn="ctr" rotWithShape="0">
                <a:srgbClr val="000000">
                  <a:alpha val="75000"/>
                </a:srgbClr>
              </a:outerShdw>
            </a:effectLst>
          </p:spPr>
        </p:pic>
        <p:sp>
          <p:nvSpPr>
            <p:cNvPr id="95" name="TextBox 2">
              <a:extLst>
                <a:ext uri="{FF2B5EF4-FFF2-40B4-BE49-F238E27FC236}">
                  <a16:creationId xmlns:a16="http://schemas.microsoft.com/office/drawing/2014/main" id="{3545B293-93D4-544F-8063-3AF874D0ECC9}"/>
                </a:ext>
              </a:extLst>
            </p:cNvPr>
            <p:cNvSpPr txBox="1">
              <a:spLocks noChangeArrowheads="1"/>
            </p:cNvSpPr>
            <p:nvPr/>
          </p:nvSpPr>
          <p:spPr bwMode="auto">
            <a:xfrm>
              <a:off x="40892259" y="16322511"/>
              <a:ext cx="214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t>Rattlesnake Mountain</a:t>
              </a:r>
            </a:p>
          </p:txBody>
        </p:sp>
        <p:sp>
          <p:nvSpPr>
            <p:cNvPr id="96" name="Oval 95">
              <a:extLst>
                <a:ext uri="{FF2B5EF4-FFF2-40B4-BE49-F238E27FC236}">
                  <a16:creationId xmlns:a16="http://schemas.microsoft.com/office/drawing/2014/main" id="{2D55B383-DEAC-D243-A2E9-2219794E48CE}"/>
                </a:ext>
              </a:extLst>
            </p:cNvPr>
            <p:cNvSpPr/>
            <p:nvPr/>
          </p:nvSpPr>
          <p:spPr bwMode="auto">
            <a:xfrm rot="5400000">
              <a:off x="46282207" y="18731486"/>
              <a:ext cx="423748" cy="836341"/>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7" name="TextBox 96">
              <a:extLst>
                <a:ext uri="{FF2B5EF4-FFF2-40B4-BE49-F238E27FC236}">
                  <a16:creationId xmlns:a16="http://schemas.microsoft.com/office/drawing/2014/main" id="{EA5CFB53-D474-544C-95F3-EC01F47BD920}"/>
                </a:ext>
              </a:extLst>
            </p:cNvPr>
            <p:cNvSpPr txBox="1"/>
            <p:nvPr/>
          </p:nvSpPr>
          <p:spPr>
            <a:xfrm>
              <a:off x="46220877" y="19450737"/>
              <a:ext cx="1605776" cy="1569660"/>
            </a:xfrm>
            <a:prstGeom prst="rect">
              <a:avLst/>
            </a:prstGeom>
            <a:noFill/>
          </p:spPr>
          <p:txBody>
            <a:bodyPr wrap="square" rtlCol="0">
              <a:spAutoFit/>
            </a:bodyPr>
            <a:lstStyle/>
            <a:p>
              <a:r>
                <a:rPr lang="en-US" b="1" i="1" dirty="0">
                  <a:solidFill>
                    <a:srgbClr val="FFFF00"/>
                  </a:solidFill>
                </a:rPr>
                <a:t>From the Purcell Lobe ice dam.</a:t>
              </a:r>
              <a:endParaRPr lang="en-US" dirty="0">
                <a:solidFill>
                  <a:srgbClr val="FFFF00"/>
                </a:solidFill>
              </a:endParaRPr>
            </a:p>
          </p:txBody>
        </p:sp>
        <p:sp>
          <p:nvSpPr>
            <p:cNvPr id="98" name="TextBox 97">
              <a:extLst>
                <a:ext uri="{FF2B5EF4-FFF2-40B4-BE49-F238E27FC236}">
                  <a16:creationId xmlns:a16="http://schemas.microsoft.com/office/drawing/2014/main" id="{CCD9B3F1-E4C8-EB4C-8853-8FA8B47C2C87}"/>
                </a:ext>
              </a:extLst>
            </p:cNvPr>
            <p:cNvSpPr txBox="1"/>
            <p:nvPr/>
          </p:nvSpPr>
          <p:spPr>
            <a:xfrm>
              <a:off x="43734154" y="16522422"/>
              <a:ext cx="4036741" cy="461665"/>
            </a:xfrm>
            <a:prstGeom prst="rect">
              <a:avLst/>
            </a:prstGeom>
            <a:noFill/>
          </p:spPr>
          <p:txBody>
            <a:bodyPr wrap="square" rtlCol="0">
              <a:spAutoFit/>
            </a:bodyPr>
            <a:lstStyle/>
            <a:p>
              <a:r>
                <a:rPr lang="en-US" b="1" i="1" dirty="0">
                  <a:solidFill>
                    <a:srgbClr val="FFFF00"/>
                  </a:solidFill>
                </a:rPr>
                <a:t>17,450 ya Missoula Flood</a:t>
              </a:r>
              <a:endParaRPr lang="en-US" dirty="0">
                <a:solidFill>
                  <a:srgbClr val="FFFF00"/>
                </a:solidFill>
              </a:endParaRPr>
            </a:p>
          </p:txBody>
        </p:sp>
      </p:grpSp>
      <p:sp>
        <p:nvSpPr>
          <p:cNvPr id="100" name="TextBox 99">
            <a:extLst>
              <a:ext uri="{FF2B5EF4-FFF2-40B4-BE49-F238E27FC236}">
                <a16:creationId xmlns:a16="http://schemas.microsoft.com/office/drawing/2014/main" id="{0E8BA0C0-1DCD-D241-9476-219ABE4C8C3B}"/>
              </a:ext>
            </a:extLst>
          </p:cNvPr>
          <p:cNvSpPr txBox="1"/>
          <p:nvPr/>
        </p:nvSpPr>
        <p:spPr>
          <a:xfrm>
            <a:off x="13054128" y="1179259"/>
            <a:ext cx="3838981" cy="2862322"/>
          </a:xfrm>
          <a:prstGeom prst="rect">
            <a:avLst/>
          </a:prstGeom>
          <a:noFill/>
        </p:spPr>
        <p:txBody>
          <a:bodyPr wrap="square" rtlCol="0">
            <a:spAutoFit/>
          </a:bodyPr>
          <a:lstStyle/>
          <a:p>
            <a:r>
              <a:rPr lang="en-US" sz="2000" dirty="0"/>
              <a:t>Ice-Rafted erratics, including a large number of pebbles co-located in a small rock feature, were found in Ice Age (Missoula) Flood deposits, adjacent to Columbian mammoth (</a:t>
            </a:r>
            <a:r>
              <a:rPr lang="en-US" sz="2000" i="1" dirty="0"/>
              <a:t>Mammuthus columbi</a:t>
            </a:r>
            <a:r>
              <a:rPr lang="en-US" sz="2000" dirty="0"/>
              <a:t>) bones dated at 17,146 to 17,795 calBP (Barton et al. 2012).  </a:t>
            </a:r>
          </a:p>
        </p:txBody>
      </p:sp>
      <p:pic>
        <p:nvPicPr>
          <p:cNvPr id="32" name="Picture 31">
            <a:extLst>
              <a:ext uri="{FF2B5EF4-FFF2-40B4-BE49-F238E27FC236}">
                <a16:creationId xmlns:a16="http://schemas.microsoft.com/office/drawing/2014/main" id="{C8CF81BE-1433-D24D-B2D1-50E9C677A378}"/>
              </a:ext>
            </a:extLst>
          </p:cNvPr>
          <p:cNvPicPr>
            <a:picLocks noChangeAspect="1"/>
          </p:cNvPicPr>
          <p:nvPr/>
        </p:nvPicPr>
        <p:blipFill rotWithShape="1">
          <a:blip r:embed="rId11"/>
          <a:srcRect t="9208" b="3566"/>
          <a:stretch/>
        </p:blipFill>
        <p:spPr>
          <a:xfrm>
            <a:off x="13042377" y="19753164"/>
            <a:ext cx="5340752" cy="3830984"/>
          </a:xfrm>
          <a:prstGeom prst="rect">
            <a:avLst/>
          </a:prstGeom>
          <a:ln>
            <a:solidFill>
              <a:schemeClr val="bg1"/>
            </a:solidFill>
          </a:ln>
        </p:spPr>
      </p:pic>
      <p:sp>
        <p:nvSpPr>
          <p:cNvPr id="113" name="TextBox 112">
            <a:extLst>
              <a:ext uri="{FF2B5EF4-FFF2-40B4-BE49-F238E27FC236}">
                <a16:creationId xmlns:a16="http://schemas.microsoft.com/office/drawing/2014/main" id="{55FD46A4-9F79-D44B-BEDB-9B876C9D9DFC}"/>
              </a:ext>
            </a:extLst>
          </p:cNvPr>
          <p:cNvSpPr txBox="1"/>
          <p:nvPr/>
        </p:nvSpPr>
        <p:spPr>
          <a:xfrm>
            <a:off x="13018012" y="14774334"/>
            <a:ext cx="12436476" cy="3016210"/>
          </a:xfrm>
          <a:prstGeom prst="rect">
            <a:avLst/>
          </a:prstGeom>
          <a:noFill/>
        </p:spPr>
        <p:txBody>
          <a:bodyPr wrap="square" rtlCol="0">
            <a:spAutoFit/>
          </a:bodyPr>
          <a:lstStyle/>
          <a:p>
            <a:r>
              <a:rPr lang="en-US" sz="2000" dirty="0"/>
              <a:t>The purpose of this study was to identify the different lithologies and potential provenances of the ice-rafted erratics within this single iceberg feature, thereby inferring the potential origin of the 17,450 year old Ice Age flood believed to have killed the Coyote Canyon mammoth.</a:t>
            </a:r>
          </a:p>
          <a:p>
            <a:endParaRPr lang="en-US" sz="1000" dirty="0"/>
          </a:p>
          <a:p>
            <a:r>
              <a:rPr lang="en-US" sz="2000" dirty="0"/>
              <a:t>The primary working hypothesis was that the iceberg (and its entrained erratics) was most likely derived from the breakup of an ice dam that created Glacial Lake Missoula.  Thus, the set of lithologies would be expected to reflect the bedrock in direct contact with the Purcell Lobe of the Cordilleran Ice Sheet that covered the area surrounding present-day Lake Pend Oreille in northern Idaho.  Alternatively, it is also possible that the iceberg may have originated from the spalling of glaciers into Glacial Lake Missoula and/or Glacial Lake Columbia. </a:t>
            </a:r>
          </a:p>
          <a:p>
            <a:endParaRPr lang="en-US" sz="2000" dirty="0"/>
          </a:p>
        </p:txBody>
      </p:sp>
      <p:grpSp>
        <p:nvGrpSpPr>
          <p:cNvPr id="114" name="Group 113">
            <a:extLst>
              <a:ext uri="{FF2B5EF4-FFF2-40B4-BE49-F238E27FC236}">
                <a16:creationId xmlns:a16="http://schemas.microsoft.com/office/drawing/2014/main" id="{1ADD1F0A-9B12-9447-8DAA-88208B834703}"/>
              </a:ext>
            </a:extLst>
          </p:cNvPr>
          <p:cNvGrpSpPr/>
          <p:nvPr/>
        </p:nvGrpSpPr>
        <p:grpSpPr>
          <a:xfrm>
            <a:off x="13040175" y="23667678"/>
            <a:ext cx="5337808" cy="3934679"/>
            <a:chOff x="315124" y="607501"/>
            <a:chExt cx="8494175" cy="5927914"/>
          </a:xfrm>
        </p:grpSpPr>
        <p:pic>
          <p:nvPicPr>
            <p:cNvPr id="115" name="Picture 114" descr="IMG_5848a.jpg">
              <a:extLst>
                <a:ext uri="{FF2B5EF4-FFF2-40B4-BE49-F238E27FC236}">
                  <a16:creationId xmlns:a16="http://schemas.microsoft.com/office/drawing/2014/main" id="{BA29A544-C974-9E4D-9799-4F3680B26255}"/>
                </a:ext>
              </a:extLst>
            </p:cNvPr>
            <p:cNvPicPr>
              <a:picLocks noChangeAspect="1"/>
            </p:cNvPicPr>
            <p:nvPr/>
          </p:nvPicPr>
          <p:blipFill>
            <a:blip r:embed="rId12"/>
            <a:srcRect l="4917" r="5631"/>
            <a:stretch>
              <a:fillRect/>
            </a:stretch>
          </p:blipFill>
          <p:spPr>
            <a:xfrm>
              <a:off x="3300471" y="607501"/>
              <a:ext cx="5508828" cy="5927914"/>
            </a:xfrm>
            <a:prstGeom prst="rect">
              <a:avLst/>
            </a:prstGeom>
            <a:ln>
              <a:solidFill>
                <a:srgbClr val="000000"/>
              </a:solidFill>
            </a:ln>
          </p:spPr>
        </p:pic>
        <p:pic>
          <p:nvPicPr>
            <p:cNvPr id="116" name="Picture 115" descr="CCMS 2017-12-23 GVLast DSC_0054a.jpg">
              <a:extLst>
                <a:ext uri="{FF2B5EF4-FFF2-40B4-BE49-F238E27FC236}">
                  <a16:creationId xmlns:a16="http://schemas.microsoft.com/office/drawing/2014/main" id="{33FB85DB-EAA5-774E-AD31-D06EFCC42B69}"/>
                </a:ext>
              </a:extLst>
            </p:cNvPr>
            <p:cNvPicPr>
              <a:picLocks noChangeAspect="1"/>
            </p:cNvPicPr>
            <p:nvPr/>
          </p:nvPicPr>
          <p:blipFill>
            <a:blip r:embed="rId13"/>
            <a:srcRect l="9899" t="11739" r="13653" b="5716"/>
            <a:stretch>
              <a:fillRect/>
            </a:stretch>
          </p:blipFill>
          <p:spPr>
            <a:xfrm>
              <a:off x="315124" y="3657547"/>
              <a:ext cx="3034277" cy="2877868"/>
            </a:xfrm>
            <a:prstGeom prst="rect">
              <a:avLst/>
            </a:prstGeom>
            <a:ln>
              <a:solidFill>
                <a:schemeClr val="tx1"/>
              </a:solidFill>
            </a:ln>
          </p:spPr>
        </p:pic>
        <p:pic>
          <p:nvPicPr>
            <p:cNvPr id="117" name="Picture 116" descr="FS592 Rock AE Insitu -- CCMS 2016-08-14 GVLast DSC_0068a.jpg">
              <a:extLst>
                <a:ext uri="{FF2B5EF4-FFF2-40B4-BE49-F238E27FC236}">
                  <a16:creationId xmlns:a16="http://schemas.microsoft.com/office/drawing/2014/main" id="{47609FE1-E46E-C849-905E-FB3DA000CB8E}"/>
                </a:ext>
              </a:extLst>
            </p:cNvPr>
            <p:cNvPicPr>
              <a:picLocks noChangeAspect="1"/>
            </p:cNvPicPr>
            <p:nvPr/>
          </p:nvPicPr>
          <p:blipFill>
            <a:blip r:embed="rId14"/>
            <a:srcRect l="50618" t="48238" r="40272" b="39533"/>
            <a:stretch>
              <a:fillRect/>
            </a:stretch>
          </p:blipFill>
          <p:spPr>
            <a:xfrm>
              <a:off x="315124" y="610569"/>
              <a:ext cx="3034277" cy="3046978"/>
            </a:xfrm>
            <a:prstGeom prst="rect">
              <a:avLst/>
            </a:prstGeom>
            <a:ln>
              <a:solidFill>
                <a:schemeClr val="tx1"/>
              </a:solidFill>
            </a:ln>
          </p:spPr>
        </p:pic>
        <p:grpSp>
          <p:nvGrpSpPr>
            <p:cNvPr id="118" name="Group 19">
              <a:extLst>
                <a:ext uri="{FF2B5EF4-FFF2-40B4-BE49-F238E27FC236}">
                  <a16:creationId xmlns:a16="http://schemas.microsoft.com/office/drawing/2014/main" id="{146A913F-EB8A-E44E-9F36-62DBDF20F3A3}"/>
                </a:ext>
              </a:extLst>
            </p:cNvPr>
            <p:cNvGrpSpPr/>
            <p:nvPr/>
          </p:nvGrpSpPr>
          <p:grpSpPr>
            <a:xfrm>
              <a:off x="315124" y="610569"/>
              <a:ext cx="8377481" cy="5788704"/>
              <a:chOff x="477078" y="610569"/>
              <a:chExt cx="8377481" cy="5788704"/>
            </a:xfrm>
          </p:grpSpPr>
          <p:grpSp>
            <p:nvGrpSpPr>
              <p:cNvPr id="119" name="Group 17">
                <a:extLst>
                  <a:ext uri="{FF2B5EF4-FFF2-40B4-BE49-F238E27FC236}">
                    <a16:creationId xmlns:a16="http://schemas.microsoft.com/office/drawing/2014/main" id="{139EE003-EFB0-3540-99A8-B2DEA1795AA2}"/>
                  </a:ext>
                </a:extLst>
              </p:cNvPr>
              <p:cNvGrpSpPr/>
              <p:nvPr/>
            </p:nvGrpSpPr>
            <p:grpSpPr>
              <a:xfrm>
                <a:off x="477078" y="610569"/>
                <a:ext cx="8377481" cy="5788704"/>
                <a:chOff x="477078" y="610569"/>
                <a:chExt cx="8377481" cy="5788704"/>
              </a:xfrm>
            </p:grpSpPr>
            <p:sp>
              <p:nvSpPr>
                <p:cNvPr id="121" name="TextBox 120">
                  <a:extLst>
                    <a:ext uri="{FF2B5EF4-FFF2-40B4-BE49-F238E27FC236}">
                      <a16:creationId xmlns:a16="http://schemas.microsoft.com/office/drawing/2014/main" id="{DEBBBAAE-38BC-EF4B-9B18-56906277F1E4}"/>
                    </a:ext>
                  </a:extLst>
                </p:cNvPr>
                <p:cNvSpPr txBox="1"/>
                <p:nvPr/>
              </p:nvSpPr>
              <p:spPr>
                <a:xfrm>
                  <a:off x="8278276" y="6029941"/>
                  <a:ext cx="556837" cy="369332"/>
                </a:xfrm>
                <a:prstGeom prst="rect">
                  <a:avLst/>
                </a:prstGeom>
                <a:noFill/>
              </p:spPr>
              <p:txBody>
                <a:bodyPr wrap="none" rtlCol="0">
                  <a:spAutoFit/>
                </a:bodyPr>
                <a:lstStyle/>
                <a:p>
                  <a:r>
                    <a:rPr lang="en-US" dirty="0">
                      <a:solidFill>
                        <a:schemeClr val="bg1"/>
                      </a:solidFill>
                    </a:rPr>
                    <a:t>10x</a:t>
                  </a:r>
                </a:p>
              </p:txBody>
            </p:sp>
            <p:sp>
              <p:nvSpPr>
                <p:cNvPr id="122" name="Rectangle 121">
                  <a:extLst>
                    <a:ext uri="{FF2B5EF4-FFF2-40B4-BE49-F238E27FC236}">
                      <a16:creationId xmlns:a16="http://schemas.microsoft.com/office/drawing/2014/main" id="{A2BB1081-4846-2847-9E97-E3BAD378531A}"/>
                    </a:ext>
                  </a:extLst>
                </p:cNvPr>
                <p:cNvSpPr/>
                <p:nvPr/>
              </p:nvSpPr>
              <p:spPr>
                <a:xfrm>
                  <a:off x="1998459" y="4368337"/>
                  <a:ext cx="166049" cy="156951"/>
                </a:xfrm>
                <a:prstGeom prst="rect">
                  <a:avLst/>
                </a:prstGeom>
                <a:noFill/>
                <a:ln w="19050" cap="flat" cmpd="sng" algn="ctr">
                  <a:solidFill>
                    <a:schemeClr val="bg1"/>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C67BFD26-A565-6D4C-BB52-CF942096D899}"/>
                    </a:ext>
                  </a:extLst>
                </p:cNvPr>
                <p:cNvSpPr txBox="1"/>
                <p:nvPr/>
              </p:nvSpPr>
              <p:spPr>
                <a:xfrm>
                  <a:off x="8387778" y="610569"/>
                  <a:ext cx="466781" cy="369332"/>
                </a:xfrm>
                <a:prstGeom prst="rect">
                  <a:avLst/>
                </a:prstGeom>
                <a:noFill/>
              </p:spPr>
              <p:txBody>
                <a:bodyPr wrap="none" rtlCol="0">
                  <a:spAutoFit/>
                </a:bodyPr>
                <a:lstStyle/>
                <a:p>
                  <a:r>
                    <a:rPr lang="en-US" dirty="0">
                      <a:solidFill>
                        <a:schemeClr val="bg1"/>
                      </a:solidFill>
                    </a:rPr>
                    <a:t>(c)</a:t>
                  </a:r>
                </a:p>
              </p:txBody>
            </p:sp>
            <p:sp>
              <p:nvSpPr>
                <p:cNvPr id="124" name="TextBox 123">
                  <a:extLst>
                    <a:ext uri="{FF2B5EF4-FFF2-40B4-BE49-F238E27FC236}">
                      <a16:creationId xmlns:a16="http://schemas.microsoft.com/office/drawing/2014/main" id="{EE1FE5E0-A4F9-E648-B864-9E80EF025392}"/>
                    </a:ext>
                  </a:extLst>
                </p:cNvPr>
                <p:cNvSpPr txBox="1"/>
                <p:nvPr/>
              </p:nvSpPr>
              <p:spPr>
                <a:xfrm>
                  <a:off x="477078" y="3657547"/>
                  <a:ext cx="780354" cy="565587"/>
                </a:xfrm>
                <a:prstGeom prst="rect">
                  <a:avLst/>
                </a:prstGeom>
                <a:noFill/>
              </p:spPr>
              <p:txBody>
                <a:bodyPr wrap="square" rtlCol="0">
                  <a:spAutoFit/>
                </a:bodyPr>
                <a:lstStyle/>
                <a:p>
                  <a:r>
                    <a:rPr lang="en-US" dirty="0">
                      <a:solidFill>
                        <a:srgbClr val="000000"/>
                      </a:solidFill>
                    </a:rPr>
                    <a:t>(b)</a:t>
                  </a:r>
                </a:p>
              </p:txBody>
            </p:sp>
          </p:grpSp>
          <p:sp>
            <p:nvSpPr>
              <p:cNvPr id="120" name="TextBox 119">
                <a:extLst>
                  <a:ext uri="{FF2B5EF4-FFF2-40B4-BE49-F238E27FC236}">
                    <a16:creationId xmlns:a16="http://schemas.microsoft.com/office/drawing/2014/main" id="{720C22A8-B282-744D-BBC5-22EBCAD845CF}"/>
                  </a:ext>
                </a:extLst>
              </p:cNvPr>
              <p:cNvSpPr txBox="1"/>
              <p:nvPr/>
            </p:nvSpPr>
            <p:spPr>
              <a:xfrm>
                <a:off x="477078" y="610569"/>
                <a:ext cx="466782" cy="369332"/>
              </a:xfrm>
              <a:prstGeom prst="rect">
                <a:avLst/>
              </a:prstGeom>
              <a:noFill/>
            </p:spPr>
            <p:txBody>
              <a:bodyPr wrap="none" rtlCol="0">
                <a:spAutoFit/>
              </a:bodyPr>
              <a:lstStyle/>
              <a:p>
                <a:r>
                  <a:rPr lang="en-US" dirty="0">
                    <a:solidFill>
                      <a:schemeClr val="bg1"/>
                    </a:solidFill>
                  </a:rPr>
                  <a:t>(a)</a:t>
                </a:r>
              </a:p>
            </p:txBody>
          </p:sp>
        </p:grpSp>
      </p:grpSp>
      <p:grpSp>
        <p:nvGrpSpPr>
          <p:cNvPr id="125" name="Group 124">
            <a:extLst>
              <a:ext uri="{FF2B5EF4-FFF2-40B4-BE49-F238E27FC236}">
                <a16:creationId xmlns:a16="http://schemas.microsoft.com/office/drawing/2014/main" id="{070E5387-D5D5-6541-8EFE-917720E21E44}"/>
              </a:ext>
            </a:extLst>
          </p:cNvPr>
          <p:cNvGrpSpPr/>
          <p:nvPr/>
        </p:nvGrpSpPr>
        <p:grpSpPr>
          <a:xfrm>
            <a:off x="18629374" y="22864267"/>
            <a:ext cx="6837839" cy="4477307"/>
            <a:chOff x="335785" y="635747"/>
            <a:chExt cx="8383591" cy="5455618"/>
          </a:xfrm>
        </p:grpSpPr>
        <p:pic>
          <p:nvPicPr>
            <p:cNvPr id="126" name="Picture 125" descr="IMG_4860a 7x.jpg">
              <a:extLst>
                <a:ext uri="{FF2B5EF4-FFF2-40B4-BE49-F238E27FC236}">
                  <a16:creationId xmlns:a16="http://schemas.microsoft.com/office/drawing/2014/main" id="{D25A109B-D332-1840-8450-5F9D8B744D7F}"/>
                </a:ext>
              </a:extLst>
            </p:cNvPr>
            <p:cNvPicPr>
              <a:picLocks noChangeAspect="1"/>
            </p:cNvPicPr>
            <p:nvPr/>
          </p:nvPicPr>
          <p:blipFill>
            <a:blip r:embed="rId15"/>
            <a:stretch>
              <a:fillRect/>
            </a:stretch>
          </p:blipFill>
          <p:spPr>
            <a:xfrm>
              <a:off x="3161184" y="688860"/>
              <a:ext cx="5558192" cy="5398244"/>
            </a:xfrm>
            <a:prstGeom prst="rect">
              <a:avLst/>
            </a:prstGeom>
            <a:ln>
              <a:solidFill>
                <a:srgbClr val="000000"/>
              </a:solidFill>
            </a:ln>
          </p:spPr>
        </p:pic>
        <p:pic>
          <p:nvPicPr>
            <p:cNvPr id="127" name="Picture 126" descr="FS592 Rock  O Insitu -- CCMS 2016-08-13 GVLast DSC_0026a.jpg">
              <a:extLst>
                <a:ext uri="{FF2B5EF4-FFF2-40B4-BE49-F238E27FC236}">
                  <a16:creationId xmlns:a16="http://schemas.microsoft.com/office/drawing/2014/main" id="{6822649A-77A9-FA43-A336-1A06B07DF8C8}"/>
                </a:ext>
              </a:extLst>
            </p:cNvPr>
            <p:cNvPicPr>
              <a:picLocks noChangeAspect="1"/>
            </p:cNvPicPr>
            <p:nvPr/>
          </p:nvPicPr>
          <p:blipFill>
            <a:blip r:embed="rId16"/>
            <a:srcRect l="16706" t="47516" r="68867" b="34687"/>
            <a:stretch>
              <a:fillRect/>
            </a:stretch>
          </p:blipFill>
          <p:spPr>
            <a:xfrm>
              <a:off x="335785" y="688860"/>
              <a:ext cx="2821408" cy="2807686"/>
            </a:xfrm>
            <a:prstGeom prst="rect">
              <a:avLst/>
            </a:prstGeom>
            <a:ln>
              <a:solidFill>
                <a:srgbClr val="000000"/>
              </a:solidFill>
            </a:ln>
          </p:spPr>
        </p:pic>
        <p:sp>
          <p:nvSpPr>
            <p:cNvPr id="128" name="TextBox 127">
              <a:extLst>
                <a:ext uri="{FF2B5EF4-FFF2-40B4-BE49-F238E27FC236}">
                  <a16:creationId xmlns:a16="http://schemas.microsoft.com/office/drawing/2014/main" id="{9CD8F686-484D-3B4E-9020-0C5229F974DE}"/>
                </a:ext>
              </a:extLst>
            </p:cNvPr>
            <p:cNvSpPr txBox="1"/>
            <p:nvPr/>
          </p:nvSpPr>
          <p:spPr>
            <a:xfrm>
              <a:off x="335785" y="704322"/>
              <a:ext cx="466782" cy="369332"/>
            </a:xfrm>
            <a:prstGeom prst="rect">
              <a:avLst/>
            </a:prstGeom>
            <a:noFill/>
          </p:spPr>
          <p:txBody>
            <a:bodyPr wrap="none" rtlCol="0">
              <a:spAutoFit/>
            </a:bodyPr>
            <a:lstStyle/>
            <a:p>
              <a:r>
                <a:rPr lang="en-US" dirty="0">
                  <a:solidFill>
                    <a:schemeClr val="bg1"/>
                  </a:solidFill>
                </a:rPr>
                <a:t>(a)</a:t>
              </a:r>
            </a:p>
          </p:txBody>
        </p:sp>
        <p:sp>
          <p:nvSpPr>
            <p:cNvPr id="129" name="TextBox 128">
              <a:extLst>
                <a:ext uri="{FF2B5EF4-FFF2-40B4-BE49-F238E27FC236}">
                  <a16:creationId xmlns:a16="http://schemas.microsoft.com/office/drawing/2014/main" id="{7FF96698-4AAC-7849-813A-5B2D997AA8F8}"/>
                </a:ext>
              </a:extLst>
            </p:cNvPr>
            <p:cNvSpPr txBox="1"/>
            <p:nvPr/>
          </p:nvSpPr>
          <p:spPr>
            <a:xfrm>
              <a:off x="3157193" y="635747"/>
              <a:ext cx="466782" cy="369332"/>
            </a:xfrm>
            <a:prstGeom prst="rect">
              <a:avLst/>
            </a:prstGeom>
            <a:noFill/>
          </p:spPr>
          <p:txBody>
            <a:bodyPr wrap="none" rtlCol="0">
              <a:spAutoFit/>
            </a:bodyPr>
            <a:lstStyle/>
            <a:p>
              <a:r>
                <a:rPr lang="en-US" dirty="0">
                  <a:solidFill>
                    <a:schemeClr val="bg1"/>
                  </a:solidFill>
                </a:rPr>
                <a:t>(c)</a:t>
              </a:r>
            </a:p>
          </p:txBody>
        </p:sp>
        <p:pic>
          <p:nvPicPr>
            <p:cNvPr id="130" name="Picture 129" descr="CCMS 2017-12-14 GVLast DSC_0095a Rock O.jpg">
              <a:extLst>
                <a:ext uri="{FF2B5EF4-FFF2-40B4-BE49-F238E27FC236}">
                  <a16:creationId xmlns:a16="http://schemas.microsoft.com/office/drawing/2014/main" id="{A02DD99F-F574-264B-8C4E-27249126B0BA}"/>
                </a:ext>
              </a:extLst>
            </p:cNvPr>
            <p:cNvPicPr>
              <a:picLocks noChangeAspect="1"/>
            </p:cNvPicPr>
            <p:nvPr/>
          </p:nvPicPr>
          <p:blipFill>
            <a:blip r:embed="rId17"/>
            <a:stretch>
              <a:fillRect/>
            </a:stretch>
          </p:blipFill>
          <p:spPr>
            <a:xfrm>
              <a:off x="335785" y="3496546"/>
              <a:ext cx="2808145" cy="2594819"/>
            </a:xfrm>
            <a:prstGeom prst="rect">
              <a:avLst/>
            </a:prstGeom>
            <a:ln>
              <a:solidFill>
                <a:srgbClr val="000000"/>
              </a:solidFill>
            </a:ln>
          </p:spPr>
        </p:pic>
        <p:sp>
          <p:nvSpPr>
            <p:cNvPr id="131" name="TextBox 130">
              <a:extLst>
                <a:ext uri="{FF2B5EF4-FFF2-40B4-BE49-F238E27FC236}">
                  <a16:creationId xmlns:a16="http://schemas.microsoft.com/office/drawing/2014/main" id="{443E6253-9C65-2841-B18B-CF7CB9F42456}"/>
                </a:ext>
              </a:extLst>
            </p:cNvPr>
            <p:cNvSpPr txBox="1"/>
            <p:nvPr/>
          </p:nvSpPr>
          <p:spPr>
            <a:xfrm>
              <a:off x="335785" y="3496546"/>
              <a:ext cx="466782" cy="369332"/>
            </a:xfrm>
            <a:prstGeom prst="rect">
              <a:avLst/>
            </a:prstGeom>
            <a:noFill/>
          </p:spPr>
          <p:txBody>
            <a:bodyPr wrap="none" rtlCol="0">
              <a:spAutoFit/>
            </a:bodyPr>
            <a:lstStyle/>
            <a:p>
              <a:r>
                <a:rPr lang="en-US" dirty="0">
                  <a:solidFill>
                    <a:srgbClr val="000000"/>
                  </a:solidFill>
                </a:rPr>
                <a:t>(b)</a:t>
              </a:r>
            </a:p>
          </p:txBody>
        </p:sp>
        <p:sp>
          <p:nvSpPr>
            <p:cNvPr id="132" name="Rectangle 131">
              <a:extLst>
                <a:ext uri="{FF2B5EF4-FFF2-40B4-BE49-F238E27FC236}">
                  <a16:creationId xmlns:a16="http://schemas.microsoft.com/office/drawing/2014/main" id="{F4C3966C-02BD-954C-829B-108979372434}"/>
                </a:ext>
              </a:extLst>
            </p:cNvPr>
            <p:cNvSpPr/>
            <p:nvPr/>
          </p:nvSpPr>
          <p:spPr>
            <a:xfrm>
              <a:off x="1460501" y="4127500"/>
              <a:ext cx="406397" cy="406397"/>
            </a:xfrm>
            <a:prstGeom prst="rect">
              <a:avLst/>
            </a:prstGeom>
            <a:noFill/>
            <a:ln w="19050" cap="flat" cmpd="sng" algn="ctr">
              <a:solidFill>
                <a:schemeClr val="bg1"/>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TextBox 132">
              <a:extLst>
                <a:ext uri="{FF2B5EF4-FFF2-40B4-BE49-F238E27FC236}">
                  <a16:creationId xmlns:a16="http://schemas.microsoft.com/office/drawing/2014/main" id="{241EE9AF-5B28-9245-A513-6BB769F4175E}"/>
                </a:ext>
              </a:extLst>
            </p:cNvPr>
            <p:cNvSpPr txBox="1"/>
            <p:nvPr/>
          </p:nvSpPr>
          <p:spPr>
            <a:xfrm>
              <a:off x="8252594" y="5717772"/>
              <a:ext cx="428460" cy="369332"/>
            </a:xfrm>
            <a:prstGeom prst="rect">
              <a:avLst/>
            </a:prstGeom>
            <a:noFill/>
          </p:spPr>
          <p:txBody>
            <a:bodyPr wrap="none" rtlCol="0">
              <a:spAutoFit/>
            </a:bodyPr>
            <a:lstStyle/>
            <a:p>
              <a:r>
                <a:rPr lang="en-US" dirty="0">
                  <a:solidFill>
                    <a:schemeClr val="bg1"/>
                  </a:solidFill>
                </a:rPr>
                <a:t>7x</a:t>
              </a:r>
            </a:p>
          </p:txBody>
        </p:sp>
      </p:grpSp>
      <p:sp>
        <p:nvSpPr>
          <p:cNvPr id="134" name="TextBox 133">
            <a:extLst>
              <a:ext uri="{FF2B5EF4-FFF2-40B4-BE49-F238E27FC236}">
                <a16:creationId xmlns:a16="http://schemas.microsoft.com/office/drawing/2014/main" id="{F74368AB-A381-A54E-B9E4-666A9068F203}"/>
              </a:ext>
            </a:extLst>
          </p:cNvPr>
          <p:cNvSpPr txBox="1"/>
          <p:nvPr/>
        </p:nvSpPr>
        <p:spPr>
          <a:xfrm>
            <a:off x="18611771" y="27379702"/>
            <a:ext cx="6874173" cy="2308324"/>
          </a:xfrm>
          <a:prstGeom prst="rect">
            <a:avLst/>
          </a:prstGeom>
          <a:noFill/>
        </p:spPr>
        <p:txBody>
          <a:bodyPr wrap="square" rtlCol="0">
            <a:spAutoFit/>
          </a:bodyPr>
          <a:lstStyle/>
          <a:p>
            <a:r>
              <a:rPr lang="en-US" sz="2400" b="1" dirty="0"/>
              <a:t>FS592 ROCK O (Granitoid). </a:t>
            </a:r>
            <a:r>
              <a:rPr lang="en-US" sz="2000" dirty="0"/>
              <a:t>One small clast (2 cm diameter) with lots of very small fragments (grus).  It is black and white (salt and pepper) colored with a coarse-grained crystalline (phaneritic) texture.  It is composed of about 25% mafic minerals (MCI = 25), with most (or nearly all) the felsic minerals being plagioclase feldspar (white) - not much quartz (gray).  It is very friable, with no reaction to 10% HCl.  </a:t>
            </a:r>
          </a:p>
        </p:txBody>
      </p:sp>
      <p:sp>
        <p:nvSpPr>
          <p:cNvPr id="137" name="TextBox 136">
            <a:extLst>
              <a:ext uri="{FF2B5EF4-FFF2-40B4-BE49-F238E27FC236}">
                <a16:creationId xmlns:a16="http://schemas.microsoft.com/office/drawing/2014/main" id="{B2DB56E5-1AFB-5348-A5E7-29CD3584A7AE}"/>
              </a:ext>
            </a:extLst>
          </p:cNvPr>
          <p:cNvSpPr txBox="1"/>
          <p:nvPr/>
        </p:nvSpPr>
        <p:spPr>
          <a:xfrm>
            <a:off x="13023067" y="29810978"/>
            <a:ext cx="12393280" cy="707886"/>
          </a:xfrm>
          <a:prstGeom prst="rect">
            <a:avLst/>
          </a:prstGeom>
          <a:noFill/>
        </p:spPr>
        <p:txBody>
          <a:bodyPr wrap="square" rtlCol="0">
            <a:spAutoFit/>
          </a:bodyPr>
          <a:lstStyle/>
          <a:p>
            <a:r>
              <a:rPr lang="en-US" sz="2000" dirty="0"/>
              <a:t>We also met with Reed Lewis (and John Bush) of the Idaho State Geological Survey, to visually examine the specimens and solicit their opinions on the lithologies relative to the geologic formations around Lake Pend Oreille. </a:t>
            </a:r>
          </a:p>
        </p:txBody>
      </p:sp>
      <p:sp>
        <p:nvSpPr>
          <p:cNvPr id="138" name="TextBox 137">
            <a:extLst>
              <a:ext uri="{FF2B5EF4-FFF2-40B4-BE49-F238E27FC236}">
                <a16:creationId xmlns:a16="http://schemas.microsoft.com/office/drawing/2014/main" id="{79CC67B3-999E-1649-A8C1-1B1ED8BA5998}"/>
              </a:ext>
            </a:extLst>
          </p:cNvPr>
          <p:cNvSpPr txBox="1"/>
          <p:nvPr/>
        </p:nvSpPr>
        <p:spPr>
          <a:xfrm>
            <a:off x="18532402" y="19766127"/>
            <a:ext cx="3414594" cy="1631216"/>
          </a:xfrm>
          <a:prstGeom prst="rect">
            <a:avLst/>
          </a:prstGeom>
          <a:noFill/>
        </p:spPr>
        <p:txBody>
          <a:bodyPr wrap="square" rtlCol="0">
            <a:spAutoFit/>
          </a:bodyPr>
          <a:lstStyle/>
          <a:p>
            <a:r>
              <a:rPr lang="en-US" sz="2000" dirty="0"/>
              <a:t>Each sample was cleaned and visually examined in hand specimen and under binocular microscope for determination of its lithology.</a:t>
            </a:r>
          </a:p>
        </p:txBody>
      </p:sp>
      <p:sp>
        <p:nvSpPr>
          <p:cNvPr id="139" name="Title 3">
            <a:extLst>
              <a:ext uri="{FF2B5EF4-FFF2-40B4-BE49-F238E27FC236}">
                <a16:creationId xmlns:a16="http://schemas.microsoft.com/office/drawing/2014/main" id="{59D1139F-F551-4643-A235-1B2639F4953B}"/>
              </a:ext>
            </a:extLst>
          </p:cNvPr>
          <p:cNvSpPr txBox="1">
            <a:spLocks/>
          </p:cNvSpPr>
          <p:nvPr/>
        </p:nvSpPr>
        <p:spPr>
          <a:xfrm>
            <a:off x="13054129" y="249893"/>
            <a:ext cx="12423344" cy="794922"/>
          </a:xfrm>
          <a:prstGeom prst="rect">
            <a:avLst/>
          </a:prstGeom>
          <a:solidFill>
            <a:srgbClr val="7D2A21"/>
          </a:solidFill>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3600" b="1" dirty="0">
                <a:solidFill>
                  <a:srgbClr val="EADFCB"/>
                </a:solidFill>
              </a:rPr>
              <a:t>Background</a:t>
            </a:r>
          </a:p>
        </p:txBody>
      </p:sp>
      <p:sp>
        <p:nvSpPr>
          <p:cNvPr id="150" name="TextBox 149">
            <a:extLst>
              <a:ext uri="{FF2B5EF4-FFF2-40B4-BE49-F238E27FC236}">
                <a16:creationId xmlns:a16="http://schemas.microsoft.com/office/drawing/2014/main" id="{63B7DE36-D332-CB47-9811-5774A31E5363}"/>
              </a:ext>
            </a:extLst>
          </p:cNvPr>
          <p:cNvSpPr txBox="1"/>
          <p:nvPr/>
        </p:nvSpPr>
        <p:spPr>
          <a:xfrm>
            <a:off x="13052533" y="11903015"/>
            <a:ext cx="7313100" cy="2246769"/>
          </a:xfrm>
          <a:prstGeom prst="rect">
            <a:avLst/>
          </a:prstGeom>
          <a:noFill/>
        </p:spPr>
        <p:txBody>
          <a:bodyPr wrap="square" rtlCol="0">
            <a:spAutoFit/>
          </a:bodyPr>
          <a:lstStyle/>
          <a:p>
            <a:r>
              <a:rPr lang="en-US" sz="2000" dirty="0"/>
              <a:t>Many the of ice-rafted erratics, including some within the iceberg feature, have been found to be limestone, a rock type rarely documented by Ice-rafted erratic studies.  The presence of limestone clasts as well as several other lithologies within this single iceberg feature led to some speculation that perhaps this set of lithologies could be traced to their origin.</a:t>
            </a:r>
          </a:p>
          <a:p>
            <a:endParaRPr lang="en-US" sz="2000" dirty="0"/>
          </a:p>
        </p:txBody>
      </p:sp>
      <p:sp>
        <p:nvSpPr>
          <p:cNvPr id="153" name="Title 3">
            <a:extLst>
              <a:ext uri="{FF2B5EF4-FFF2-40B4-BE49-F238E27FC236}">
                <a16:creationId xmlns:a16="http://schemas.microsoft.com/office/drawing/2014/main" id="{C0B86329-4A90-E842-9DA6-2BE7626BA1BC}"/>
              </a:ext>
            </a:extLst>
          </p:cNvPr>
          <p:cNvSpPr txBox="1">
            <a:spLocks/>
          </p:cNvSpPr>
          <p:nvPr/>
        </p:nvSpPr>
        <p:spPr>
          <a:xfrm>
            <a:off x="13021918" y="13883495"/>
            <a:ext cx="12428800" cy="794922"/>
          </a:xfrm>
          <a:prstGeom prst="rect">
            <a:avLst/>
          </a:prstGeom>
          <a:solidFill>
            <a:srgbClr val="7D2A21"/>
          </a:solidFill>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3600" b="1" dirty="0">
                <a:solidFill>
                  <a:srgbClr val="EADFCB"/>
                </a:solidFill>
              </a:rPr>
              <a:t>Purpose</a:t>
            </a:r>
          </a:p>
        </p:txBody>
      </p:sp>
      <p:sp>
        <p:nvSpPr>
          <p:cNvPr id="154" name="Title 3">
            <a:extLst>
              <a:ext uri="{FF2B5EF4-FFF2-40B4-BE49-F238E27FC236}">
                <a16:creationId xmlns:a16="http://schemas.microsoft.com/office/drawing/2014/main" id="{60308502-1E87-DD4F-AEF8-4C57D1B9436C}"/>
              </a:ext>
            </a:extLst>
          </p:cNvPr>
          <p:cNvSpPr txBox="1">
            <a:spLocks/>
          </p:cNvSpPr>
          <p:nvPr/>
        </p:nvSpPr>
        <p:spPr>
          <a:xfrm>
            <a:off x="13040533" y="17530220"/>
            <a:ext cx="12428800" cy="794922"/>
          </a:xfrm>
          <a:prstGeom prst="rect">
            <a:avLst/>
          </a:prstGeom>
          <a:solidFill>
            <a:srgbClr val="7D2A21"/>
          </a:solidFill>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3600" b="1" dirty="0">
                <a:solidFill>
                  <a:srgbClr val="EADFCB"/>
                </a:solidFill>
              </a:rPr>
              <a:t>Methodology</a:t>
            </a:r>
          </a:p>
        </p:txBody>
      </p:sp>
      <p:sp>
        <p:nvSpPr>
          <p:cNvPr id="155" name="TextBox 154">
            <a:extLst>
              <a:ext uri="{FF2B5EF4-FFF2-40B4-BE49-F238E27FC236}">
                <a16:creationId xmlns:a16="http://schemas.microsoft.com/office/drawing/2014/main" id="{AC3B68DD-7F69-4549-BD18-2CAED94EB672}"/>
              </a:ext>
            </a:extLst>
          </p:cNvPr>
          <p:cNvSpPr txBox="1"/>
          <p:nvPr/>
        </p:nvSpPr>
        <p:spPr>
          <a:xfrm>
            <a:off x="13054821" y="18359158"/>
            <a:ext cx="12393304" cy="1323439"/>
          </a:xfrm>
          <a:prstGeom prst="rect">
            <a:avLst/>
          </a:prstGeom>
          <a:noFill/>
        </p:spPr>
        <p:txBody>
          <a:bodyPr wrap="square" rtlCol="0">
            <a:spAutoFit/>
          </a:bodyPr>
          <a:lstStyle/>
          <a:p>
            <a:r>
              <a:rPr lang="en-US" sz="2000" dirty="0"/>
              <a:t>We focused on the set of 40 pebble size clasts that had been previously sampled from this “rock feature” with each specimen assigned the field specimen number FS592, and further designated with a letter (e.g. FS592 Rock A).  After examination, we combined two of these specimens (Rock Ja and Jb), that fit together, yielding 39 samples to be used in the study.</a:t>
            </a:r>
          </a:p>
        </p:txBody>
      </p:sp>
      <p:sp>
        <p:nvSpPr>
          <p:cNvPr id="156" name="TextBox 155">
            <a:extLst>
              <a:ext uri="{FF2B5EF4-FFF2-40B4-BE49-F238E27FC236}">
                <a16:creationId xmlns:a16="http://schemas.microsoft.com/office/drawing/2014/main" id="{086B0508-9677-E145-AA99-C50539B47B06}"/>
              </a:ext>
            </a:extLst>
          </p:cNvPr>
          <p:cNvSpPr txBox="1"/>
          <p:nvPr/>
        </p:nvSpPr>
        <p:spPr>
          <a:xfrm>
            <a:off x="22965897" y="4923143"/>
            <a:ext cx="529312" cy="261610"/>
          </a:xfrm>
          <a:prstGeom prst="rect">
            <a:avLst/>
          </a:prstGeom>
          <a:noFill/>
        </p:spPr>
        <p:txBody>
          <a:bodyPr wrap="none" rtlCol="0">
            <a:spAutoFit/>
          </a:bodyPr>
          <a:lstStyle/>
          <a:p>
            <a:r>
              <a:rPr lang="en-US" sz="1050" dirty="0">
                <a:solidFill>
                  <a:schemeClr val="bg1"/>
                </a:solidFill>
              </a:rPr>
              <a:t>FS592</a:t>
            </a:r>
          </a:p>
        </p:txBody>
      </p:sp>
      <p:sp>
        <p:nvSpPr>
          <p:cNvPr id="157" name="Oval 156">
            <a:extLst>
              <a:ext uri="{FF2B5EF4-FFF2-40B4-BE49-F238E27FC236}">
                <a16:creationId xmlns:a16="http://schemas.microsoft.com/office/drawing/2014/main" id="{59C77DA9-B397-A44B-8A95-81D6ADC19B5F}"/>
              </a:ext>
            </a:extLst>
          </p:cNvPr>
          <p:cNvSpPr/>
          <p:nvPr/>
        </p:nvSpPr>
        <p:spPr bwMode="auto">
          <a:xfrm rot="20797865">
            <a:off x="13927276" y="22485995"/>
            <a:ext cx="367561" cy="520578"/>
          </a:xfrm>
          <a:prstGeom prst="ellipse">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8" name="TextBox 157">
            <a:extLst>
              <a:ext uri="{FF2B5EF4-FFF2-40B4-BE49-F238E27FC236}">
                <a16:creationId xmlns:a16="http://schemas.microsoft.com/office/drawing/2014/main" id="{F9AD4BDB-96B4-F74B-BA75-043055E1586E}"/>
              </a:ext>
            </a:extLst>
          </p:cNvPr>
          <p:cNvSpPr txBox="1"/>
          <p:nvPr/>
        </p:nvSpPr>
        <p:spPr>
          <a:xfrm>
            <a:off x="18534844" y="21831968"/>
            <a:ext cx="3357295" cy="1015663"/>
          </a:xfrm>
          <a:prstGeom prst="rect">
            <a:avLst/>
          </a:prstGeom>
          <a:noFill/>
        </p:spPr>
        <p:txBody>
          <a:bodyPr wrap="square" rtlCol="0">
            <a:spAutoFit/>
          </a:bodyPr>
          <a:lstStyle/>
          <a:p>
            <a:r>
              <a:rPr lang="en-US" sz="2000" dirty="0"/>
              <a:t>Example descriptions for two of the samples are presented below. </a:t>
            </a:r>
          </a:p>
        </p:txBody>
      </p:sp>
      <p:sp>
        <p:nvSpPr>
          <p:cNvPr id="159" name="Title 3">
            <a:extLst>
              <a:ext uri="{FF2B5EF4-FFF2-40B4-BE49-F238E27FC236}">
                <a16:creationId xmlns:a16="http://schemas.microsoft.com/office/drawing/2014/main" id="{65451BA1-444E-3140-A59B-2AD2C90A028C}"/>
              </a:ext>
            </a:extLst>
          </p:cNvPr>
          <p:cNvSpPr txBox="1">
            <a:spLocks/>
          </p:cNvSpPr>
          <p:nvPr/>
        </p:nvSpPr>
        <p:spPr>
          <a:xfrm>
            <a:off x="25728924" y="249894"/>
            <a:ext cx="12412109" cy="794922"/>
          </a:xfrm>
          <a:prstGeom prst="rect">
            <a:avLst/>
          </a:prstGeom>
          <a:solidFill>
            <a:srgbClr val="7D2A21"/>
          </a:solidFill>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3600" b="1" dirty="0">
                <a:solidFill>
                  <a:srgbClr val="EADFCB"/>
                </a:solidFill>
              </a:rPr>
              <a:t>Lithology</a:t>
            </a:r>
          </a:p>
        </p:txBody>
      </p:sp>
      <p:sp>
        <p:nvSpPr>
          <p:cNvPr id="160" name="Title 3">
            <a:extLst>
              <a:ext uri="{FF2B5EF4-FFF2-40B4-BE49-F238E27FC236}">
                <a16:creationId xmlns:a16="http://schemas.microsoft.com/office/drawing/2014/main" id="{1FB95CFC-5473-4C44-A709-4350FDBB2EA2}"/>
              </a:ext>
            </a:extLst>
          </p:cNvPr>
          <p:cNvSpPr txBox="1">
            <a:spLocks/>
          </p:cNvSpPr>
          <p:nvPr/>
        </p:nvSpPr>
        <p:spPr>
          <a:xfrm>
            <a:off x="28118184" y="4523509"/>
            <a:ext cx="5486318" cy="653393"/>
          </a:xfrm>
          <a:prstGeom prst="rect">
            <a:avLst/>
          </a:prstGeom>
        </p:spPr>
        <p:txBody>
          <a:bodyPr vert="horz" lIns="91440" tIns="45720" rIns="91440" bIns="45720" rtlCol="0" anchor="b">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800" b="1" dirty="0">
                <a:solidFill>
                  <a:srgbClr val="7D2A21"/>
                </a:solidFill>
              </a:rPr>
              <a:t>Limestone (26%)</a:t>
            </a:r>
          </a:p>
        </p:txBody>
      </p:sp>
      <p:sp>
        <p:nvSpPr>
          <p:cNvPr id="161" name="TextBox 160">
            <a:extLst>
              <a:ext uri="{FF2B5EF4-FFF2-40B4-BE49-F238E27FC236}">
                <a16:creationId xmlns:a16="http://schemas.microsoft.com/office/drawing/2014/main" id="{330EFE0D-E570-1741-9F86-676E2921F168}"/>
              </a:ext>
            </a:extLst>
          </p:cNvPr>
          <p:cNvSpPr txBox="1"/>
          <p:nvPr/>
        </p:nvSpPr>
        <p:spPr>
          <a:xfrm>
            <a:off x="25750834" y="7249802"/>
            <a:ext cx="5595327" cy="830997"/>
          </a:xfrm>
          <a:prstGeom prst="rect">
            <a:avLst/>
          </a:prstGeom>
          <a:noFill/>
        </p:spPr>
        <p:txBody>
          <a:bodyPr wrap="square" rtlCol="0">
            <a:spAutoFit/>
          </a:bodyPr>
          <a:lstStyle/>
          <a:p>
            <a:r>
              <a:rPr lang="en-US" sz="1600" dirty="0"/>
              <a:t>Very fine grained (silt size) with clastic to sub-crystalline, sugary texture.  White to light gray.  Often soft and friable.  Reacts strongly to 10% HCl.  Specific gravity 2.5 – 2.9.</a:t>
            </a:r>
          </a:p>
        </p:txBody>
      </p:sp>
      <p:grpSp>
        <p:nvGrpSpPr>
          <p:cNvPr id="162" name="Group 161">
            <a:extLst>
              <a:ext uri="{FF2B5EF4-FFF2-40B4-BE49-F238E27FC236}">
                <a16:creationId xmlns:a16="http://schemas.microsoft.com/office/drawing/2014/main" id="{AAEBC4B3-8998-4E45-9E80-9C6B86530E05}"/>
              </a:ext>
            </a:extLst>
          </p:cNvPr>
          <p:cNvGrpSpPr/>
          <p:nvPr/>
        </p:nvGrpSpPr>
        <p:grpSpPr>
          <a:xfrm>
            <a:off x="25781749" y="4674289"/>
            <a:ext cx="5486318" cy="2615380"/>
            <a:chOff x="657642" y="1019503"/>
            <a:chExt cx="7811782" cy="3723950"/>
          </a:xfrm>
        </p:grpSpPr>
        <p:pic>
          <p:nvPicPr>
            <p:cNvPr id="163" name="Picture 162">
              <a:extLst>
                <a:ext uri="{FF2B5EF4-FFF2-40B4-BE49-F238E27FC236}">
                  <a16:creationId xmlns:a16="http://schemas.microsoft.com/office/drawing/2014/main" id="{008A233C-0F3E-3543-BAB2-983F6237D894}"/>
                </a:ext>
              </a:extLst>
            </p:cNvPr>
            <p:cNvPicPr/>
            <p:nvPr/>
          </p:nvPicPr>
          <p:blipFill>
            <a:blip r:embed="rId18"/>
            <a:stretch>
              <a:fillRect/>
            </a:stretch>
          </p:blipFill>
          <p:spPr>
            <a:xfrm>
              <a:off x="657642" y="1019503"/>
              <a:ext cx="7811782" cy="3723950"/>
            </a:xfrm>
            <a:prstGeom prst="rect">
              <a:avLst/>
            </a:prstGeom>
          </p:spPr>
        </p:pic>
        <p:sp>
          <p:nvSpPr>
            <p:cNvPr id="164" name="5-Point Star 163">
              <a:extLst>
                <a:ext uri="{FF2B5EF4-FFF2-40B4-BE49-F238E27FC236}">
                  <a16:creationId xmlns:a16="http://schemas.microsoft.com/office/drawing/2014/main" id="{9BB9C1A2-A73D-D646-B666-7400333AE2D2}"/>
                </a:ext>
              </a:extLst>
            </p:cNvPr>
            <p:cNvSpPr/>
            <p:nvPr/>
          </p:nvSpPr>
          <p:spPr bwMode="auto">
            <a:xfrm>
              <a:off x="2102067" y="1177158"/>
              <a:ext cx="260397" cy="260397"/>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5" name="5-Point Star 164">
              <a:extLst>
                <a:ext uri="{FF2B5EF4-FFF2-40B4-BE49-F238E27FC236}">
                  <a16:creationId xmlns:a16="http://schemas.microsoft.com/office/drawing/2014/main" id="{BFB567BA-A788-BE46-8379-6C19A01E69F9}"/>
                </a:ext>
              </a:extLst>
            </p:cNvPr>
            <p:cNvSpPr/>
            <p:nvPr/>
          </p:nvSpPr>
          <p:spPr bwMode="auto">
            <a:xfrm>
              <a:off x="3546494" y="1152848"/>
              <a:ext cx="260397" cy="260397"/>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6" name="5-Point Star 165">
              <a:extLst>
                <a:ext uri="{FF2B5EF4-FFF2-40B4-BE49-F238E27FC236}">
                  <a16:creationId xmlns:a16="http://schemas.microsoft.com/office/drawing/2014/main" id="{66CDF7B9-D6F6-EA41-94C3-F4A2AD73179C}"/>
                </a:ext>
              </a:extLst>
            </p:cNvPr>
            <p:cNvSpPr/>
            <p:nvPr/>
          </p:nvSpPr>
          <p:spPr bwMode="auto">
            <a:xfrm>
              <a:off x="4282220" y="3197111"/>
              <a:ext cx="260397" cy="260397"/>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69" name="TextBox 168">
            <a:extLst>
              <a:ext uri="{FF2B5EF4-FFF2-40B4-BE49-F238E27FC236}">
                <a16:creationId xmlns:a16="http://schemas.microsoft.com/office/drawing/2014/main" id="{74D7E988-1703-7A41-9706-402514AD867D}"/>
              </a:ext>
            </a:extLst>
          </p:cNvPr>
          <p:cNvSpPr txBox="1"/>
          <p:nvPr/>
        </p:nvSpPr>
        <p:spPr>
          <a:xfrm>
            <a:off x="25728926" y="1210804"/>
            <a:ext cx="12412107" cy="3046988"/>
          </a:xfrm>
          <a:prstGeom prst="rect">
            <a:avLst/>
          </a:prstGeom>
          <a:noFill/>
        </p:spPr>
        <p:txBody>
          <a:bodyPr wrap="square" rtlCol="0">
            <a:spAutoFit/>
          </a:bodyPr>
          <a:lstStyle/>
          <a:p>
            <a:pPr lvl="0"/>
            <a:r>
              <a:rPr lang="en-US" sz="2000" dirty="0"/>
              <a:t>We classified the specimens into seven lithologic groups:</a:t>
            </a:r>
          </a:p>
          <a:p>
            <a:pPr marL="285750" lvl="0" indent="-285750">
              <a:buFont typeface="Arial" panose="020B0604020202020204" pitchFamily="34" charset="0"/>
              <a:buChar char="•"/>
            </a:pPr>
            <a:r>
              <a:rPr lang="en-US" sz="2000" dirty="0"/>
              <a:t>10 specimens (26%) were classified as limestone (often interlayered with sandy silt).</a:t>
            </a:r>
            <a:r>
              <a:rPr lang="en-US" sz="2000" baseline="30000" dirty="0"/>
              <a:t>a</a:t>
            </a:r>
            <a:r>
              <a:rPr lang="en-US" sz="2000" dirty="0"/>
              <a:t>  </a:t>
            </a:r>
          </a:p>
          <a:p>
            <a:pPr marL="285750" lvl="0" indent="-285750">
              <a:buFont typeface="Arial" panose="020B0604020202020204" pitchFamily="34" charset="0"/>
              <a:buChar char="•"/>
            </a:pPr>
            <a:r>
              <a:rPr lang="en-US" sz="2000" dirty="0"/>
              <a:t>10 specimens (26%) were classified as interbedded limestone and siltite.</a:t>
            </a:r>
            <a:r>
              <a:rPr lang="en-US" sz="2000" baseline="30000" dirty="0"/>
              <a:t> b</a:t>
            </a:r>
            <a:r>
              <a:rPr lang="en-US" sz="2000" dirty="0"/>
              <a:t>  </a:t>
            </a:r>
          </a:p>
          <a:p>
            <a:pPr marL="285750" lvl="0" indent="-285750">
              <a:buFont typeface="Arial" panose="020B0604020202020204" pitchFamily="34" charset="0"/>
              <a:buChar char="•"/>
            </a:pPr>
            <a:r>
              <a:rPr lang="en-US" sz="2000" dirty="0"/>
              <a:t>7 specimens (18%) were classified as granitoid (granodiorite/tonalite).</a:t>
            </a:r>
          </a:p>
          <a:p>
            <a:pPr marL="285750" lvl="0" indent="-285750">
              <a:buFont typeface="Arial" panose="020B0604020202020204" pitchFamily="34" charset="0"/>
              <a:buChar char="•"/>
            </a:pPr>
            <a:r>
              <a:rPr lang="en-US" sz="2000" dirty="0"/>
              <a:t>5 specimens (13%) were classified as altered (metamorphosed) granitoid.</a:t>
            </a:r>
          </a:p>
          <a:p>
            <a:pPr marL="285750" lvl="0" indent="-285750">
              <a:buFont typeface="Arial" panose="020B0604020202020204" pitchFamily="34" charset="0"/>
              <a:buChar char="•"/>
            </a:pPr>
            <a:r>
              <a:rPr lang="en-US" sz="2000" dirty="0"/>
              <a:t>4 specimens (10%) were classified as quartzite.</a:t>
            </a:r>
          </a:p>
          <a:p>
            <a:pPr marL="285750" lvl="0" indent="-285750">
              <a:buFont typeface="Arial" panose="020B0604020202020204" pitchFamily="34" charset="0"/>
              <a:buChar char="•"/>
            </a:pPr>
            <a:r>
              <a:rPr lang="en-US" sz="2000" dirty="0"/>
              <a:t>2 specimens (5%) were classified as siltite.</a:t>
            </a:r>
            <a:r>
              <a:rPr lang="en-US" sz="2000" baseline="30000" dirty="0"/>
              <a:t>a</a:t>
            </a:r>
            <a:endParaRPr lang="en-US" sz="2000" dirty="0"/>
          </a:p>
          <a:p>
            <a:pPr marL="285750" lvl="0" indent="-285750">
              <a:buFont typeface="Arial" panose="020B0604020202020204" pitchFamily="34" charset="0"/>
              <a:buChar char="•"/>
            </a:pPr>
            <a:r>
              <a:rPr lang="en-US" sz="2000" dirty="0"/>
              <a:t>1 specimen was classified as marble.</a:t>
            </a:r>
          </a:p>
          <a:p>
            <a:r>
              <a:rPr lang="en-US" sz="2000" baseline="30000" dirty="0"/>
              <a:t>a</a:t>
            </a:r>
            <a:r>
              <a:rPr lang="en-US" sz="1600" dirty="0"/>
              <a:t> </a:t>
            </a:r>
            <a:r>
              <a:rPr lang="en-US" sz="1600" i="1" dirty="0"/>
              <a:t>Note that some of the limestone and/or siltite samples, might actually represent separated layers of interbedded limestone/siltite.</a:t>
            </a:r>
          </a:p>
          <a:p>
            <a:r>
              <a:rPr lang="en-US" sz="2000" baseline="30000" dirty="0"/>
              <a:t>b</a:t>
            </a:r>
            <a:r>
              <a:rPr lang="en-US" sz="1600" baseline="30000" dirty="0"/>
              <a:t> </a:t>
            </a:r>
            <a:r>
              <a:rPr lang="en-US" sz="1600" i="1" dirty="0"/>
              <a:t>A few of these clasts appeared to be more dense, suggesting that perhaps the limestone layers could actually be magnesite (or barite or dolomite).</a:t>
            </a:r>
          </a:p>
        </p:txBody>
      </p:sp>
      <p:sp>
        <p:nvSpPr>
          <p:cNvPr id="170" name="Title 3">
            <a:extLst>
              <a:ext uri="{FF2B5EF4-FFF2-40B4-BE49-F238E27FC236}">
                <a16:creationId xmlns:a16="http://schemas.microsoft.com/office/drawing/2014/main" id="{8DB35764-7259-7B41-AA6D-9DE6C4F2B888}"/>
              </a:ext>
            </a:extLst>
          </p:cNvPr>
          <p:cNvSpPr txBox="1">
            <a:spLocks/>
          </p:cNvSpPr>
          <p:nvPr/>
        </p:nvSpPr>
        <p:spPr>
          <a:xfrm>
            <a:off x="31460756" y="4428964"/>
            <a:ext cx="6647611" cy="716455"/>
          </a:xfrm>
          <a:prstGeom prst="rect">
            <a:avLst/>
          </a:prstGeom>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800" b="1" dirty="0">
                <a:solidFill>
                  <a:srgbClr val="7D2A21"/>
                </a:solidFill>
              </a:rPr>
              <a:t>Interbedded Limestone and Siltite (26%)</a:t>
            </a:r>
          </a:p>
        </p:txBody>
      </p:sp>
      <p:sp>
        <p:nvSpPr>
          <p:cNvPr id="171" name="TextBox 170">
            <a:extLst>
              <a:ext uri="{FF2B5EF4-FFF2-40B4-BE49-F238E27FC236}">
                <a16:creationId xmlns:a16="http://schemas.microsoft.com/office/drawing/2014/main" id="{056928A0-DDF6-CB4C-B7AA-96782E8313C2}"/>
              </a:ext>
            </a:extLst>
          </p:cNvPr>
          <p:cNvSpPr txBox="1"/>
          <p:nvPr/>
        </p:nvSpPr>
        <p:spPr>
          <a:xfrm>
            <a:off x="31560778" y="9689752"/>
            <a:ext cx="6730395" cy="1323439"/>
          </a:xfrm>
          <a:prstGeom prst="rect">
            <a:avLst/>
          </a:prstGeom>
          <a:noFill/>
        </p:spPr>
        <p:txBody>
          <a:bodyPr wrap="square" rtlCol="0">
            <a:spAutoFit/>
          </a:bodyPr>
          <a:lstStyle/>
          <a:p>
            <a:r>
              <a:rPr lang="en-US" sz="1600" dirty="0"/>
              <a:t>Limestone are layers similar to the limestone described earlier.  Siltite layers are typically gray (5Y5/1) to dark gray (2.5Y4/1) with a very fine-grained (silt size) crystalline texture.  They are hard (not easily scratched with a knife) and exhibit no reaction to 10% HCl.  These layers are also internally laminated and exhibit some degree of fissility or slaty cleavage.</a:t>
            </a:r>
          </a:p>
        </p:txBody>
      </p:sp>
      <p:sp>
        <p:nvSpPr>
          <p:cNvPr id="182" name="TextBox 181">
            <a:extLst>
              <a:ext uri="{FF2B5EF4-FFF2-40B4-BE49-F238E27FC236}">
                <a16:creationId xmlns:a16="http://schemas.microsoft.com/office/drawing/2014/main" id="{0394D8B1-6A4B-2F4C-B6E7-86A56AD7BC15}"/>
              </a:ext>
            </a:extLst>
          </p:cNvPr>
          <p:cNvSpPr txBox="1"/>
          <p:nvPr/>
        </p:nvSpPr>
        <p:spPr>
          <a:xfrm>
            <a:off x="34719591" y="8451876"/>
            <a:ext cx="3485316" cy="1323439"/>
          </a:xfrm>
          <a:prstGeom prst="rect">
            <a:avLst/>
          </a:prstGeom>
          <a:noFill/>
        </p:spPr>
        <p:txBody>
          <a:bodyPr wrap="square" rtlCol="0">
            <a:spAutoFit/>
          </a:bodyPr>
          <a:lstStyle/>
          <a:p>
            <a:r>
              <a:rPr lang="en-US" sz="1600" dirty="0"/>
              <a:t>Layered (stratified), consisting of light colored (white, pale yellow, light gray) limestone and darker colored (gray to dark gray) siltite.  Overall specific gravity ranges from 2.8 to 3.5</a:t>
            </a:r>
            <a:r>
              <a:rPr lang="en-US" sz="1600" baseline="30000" dirty="0"/>
              <a:t>b</a:t>
            </a:r>
            <a:r>
              <a:rPr lang="en-US" sz="1600" dirty="0"/>
              <a:t>.</a:t>
            </a:r>
          </a:p>
        </p:txBody>
      </p:sp>
      <p:pic>
        <p:nvPicPr>
          <p:cNvPr id="184" name="Content Placeholder 3">
            <a:extLst>
              <a:ext uri="{FF2B5EF4-FFF2-40B4-BE49-F238E27FC236}">
                <a16:creationId xmlns:a16="http://schemas.microsoft.com/office/drawing/2014/main" id="{151DEB5B-1496-1D44-8B50-A903BD6A98BD}"/>
              </a:ext>
            </a:extLst>
          </p:cNvPr>
          <p:cNvPicPr>
            <a:picLocks/>
          </p:cNvPicPr>
          <p:nvPr/>
        </p:nvPicPr>
        <p:blipFill>
          <a:blip r:embed="rId19">
            <a:extLst>
              <a:ext uri="{28A0092B-C50C-407E-A947-70E740481C1C}">
                <a14:useLocalDpi xmlns:a14="http://schemas.microsoft.com/office/drawing/2010/main"/>
              </a:ext>
            </a:extLst>
          </a:blip>
          <a:stretch>
            <a:fillRect/>
          </a:stretch>
        </p:blipFill>
        <p:spPr>
          <a:xfrm>
            <a:off x="25794455" y="8708549"/>
            <a:ext cx="1087378" cy="1063740"/>
          </a:xfrm>
          <a:prstGeom prst="rect">
            <a:avLst/>
          </a:prstGeom>
        </p:spPr>
      </p:pic>
      <p:sp>
        <p:nvSpPr>
          <p:cNvPr id="185" name="TextBox 184">
            <a:extLst>
              <a:ext uri="{FF2B5EF4-FFF2-40B4-BE49-F238E27FC236}">
                <a16:creationId xmlns:a16="http://schemas.microsoft.com/office/drawing/2014/main" id="{52CE61BC-7AF5-2246-8A58-023C8E5D12C7}"/>
              </a:ext>
            </a:extLst>
          </p:cNvPr>
          <p:cNvSpPr txBox="1"/>
          <p:nvPr/>
        </p:nvSpPr>
        <p:spPr>
          <a:xfrm>
            <a:off x="26913706" y="8521352"/>
            <a:ext cx="4563626" cy="1323439"/>
          </a:xfrm>
          <a:prstGeom prst="rect">
            <a:avLst/>
          </a:prstGeom>
          <a:noFill/>
        </p:spPr>
        <p:txBody>
          <a:bodyPr wrap="square" rtlCol="0">
            <a:spAutoFit/>
          </a:bodyPr>
          <a:lstStyle/>
          <a:p>
            <a:r>
              <a:rPr lang="en-US" sz="1600" dirty="0"/>
              <a:t>Competent and light-colored with a crystalline texture.  It is hard but can be scratched with a knife.  The resulting rock powder reacts (effervesces) strongly to 10% HCl.  The overall specific gravity is about 2.9.</a:t>
            </a:r>
          </a:p>
        </p:txBody>
      </p:sp>
      <p:sp>
        <p:nvSpPr>
          <p:cNvPr id="186" name="Title 3">
            <a:extLst>
              <a:ext uri="{FF2B5EF4-FFF2-40B4-BE49-F238E27FC236}">
                <a16:creationId xmlns:a16="http://schemas.microsoft.com/office/drawing/2014/main" id="{8BA5A327-2E35-4C48-9EEF-65C177D80ADD}"/>
              </a:ext>
            </a:extLst>
          </p:cNvPr>
          <p:cNvSpPr txBox="1">
            <a:spLocks/>
          </p:cNvSpPr>
          <p:nvPr/>
        </p:nvSpPr>
        <p:spPr>
          <a:xfrm>
            <a:off x="25756675" y="8076898"/>
            <a:ext cx="5486318" cy="653393"/>
          </a:xfrm>
          <a:prstGeom prst="rect">
            <a:avLst/>
          </a:prstGeom>
        </p:spPr>
        <p:txBody>
          <a:bodyPr vert="horz" lIns="91440" tIns="45720" rIns="91440" bIns="45720" rtlCol="0" anchor="b">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800" b="1" dirty="0">
                <a:solidFill>
                  <a:srgbClr val="7D2A21"/>
                </a:solidFill>
              </a:rPr>
              <a:t>Marble</a:t>
            </a:r>
          </a:p>
        </p:txBody>
      </p:sp>
      <p:sp>
        <p:nvSpPr>
          <p:cNvPr id="187" name="Title 3">
            <a:extLst>
              <a:ext uri="{FF2B5EF4-FFF2-40B4-BE49-F238E27FC236}">
                <a16:creationId xmlns:a16="http://schemas.microsoft.com/office/drawing/2014/main" id="{9EB501D8-3AC6-5947-8772-D5A15025DCC2}"/>
              </a:ext>
            </a:extLst>
          </p:cNvPr>
          <p:cNvSpPr txBox="1">
            <a:spLocks/>
          </p:cNvSpPr>
          <p:nvPr/>
        </p:nvSpPr>
        <p:spPr>
          <a:xfrm>
            <a:off x="25738963" y="9795217"/>
            <a:ext cx="8449733" cy="674414"/>
          </a:xfrm>
          <a:prstGeom prst="rect">
            <a:avLst/>
          </a:prstGeom>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800" b="1" dirty="0">
                <a:solidFill>
                  <a:srgbClr val="7D2A21"/>
                </a:solidFill>
              </a:rPr>
              <a:t>Granitoid (18%)</a:t>
            </a:r>
          </a:p>
        </p:txBody>
      </p:sp>
      <p:grpSp>
        <p:nvGrpSpPr>
          <p:cNvPr id="188" name="Group 187">
            <a:extLst>
              <a:ext uri="{FF2B5EF4-FFF2-40B4-BE49-F238E27FC236}">
                <a16:creationId xmlns:a16="http://schemas.microsoft.com/office/drawing/2014/main" id="{3BB787CF-DACE-5C45-B276-B3BFEE62BA8B}"/>
              </a:ext>
            </a:extLst>
          </p:cNvPr>
          <p:cNvGrpSpPr/>
          <p:nvPr/>
        </p:nvGrpSpPr>
        <p:grpSpPr>
          <a:xfrm>
            <a:off x="26566607" y="10395644"/>
            <a:ext cx="3980491" cy="2595399"/>
            <a:chOff x="-567070" y="1030014"/>
            <a:chExt cx="5519902" cy="3599141"/>
          </a:xfrm>
        </p:grpSpPr>
        <p:pic>
          <p:nvPicPr>
            <p:cNvPr id="189" name="Picture 188">
              <a:extLst>
                <a:ext uri="{FF2B5EF4-FFF2-40B4-BE49-F238E27FC236}">
                  <a16:creationId xmlns:a16="http://schemas.microsoft.com/office/drawing/2014/main" id="{68A001DF-2526-F446-AFD4-590AD41183B7}"/>
                </a:ext>
              </a:extLst>
            </p:cNvPr>
            <p:cNvPicPr/>
            <p:nvPr/>
          </p:nvPicPr>
          <p:blipFill>
            <a:blip r:embed="rId20"/>
            <a:stretch>
              <a:fillRect/>
            </a:stretch>
          </p:blipFill>
          <p:spPr>
            <a:xfrm>
              <a:off x="-567070" y="1030014"/>
              <a:ext cx="5519902" cy="3599141"/>
            </a:xfrm>
            <a:prstGeom prst="rect">
              <a:avLst/>
            </a:prstGeom>
          </p:spPr>
        </p:pic>
        <p:sp>
          <p:nvSpPr>
            <p:cNvPr id="190" name="5-Point Star 189">
              <a:extLst>
                <a:ext uri="{FF2B5EF4-FFF2-40B4-BE49-F238E27FC236}">
                  <a16:creationId xmlns:a16="http://schemas.microsoft.com/office/drawing/2014/main" id="{27DE4678-E957-4743-A09D-EB3B79FB6331}"/>
                </a:ext>
              </a:extLst>
            </p:cNvPr>
            <p:cNvSpPr/>
            <p:nvPr/>
          </p:nvSpPr>
          <p:spPr bwMode="auto">
            <a:xfrm>
              <a:off x="1926410" y="1030014"/>
              <a:ext cx="253607" cy="253607"/>
            </a:xfrm>
            <a:prstGeom prst="star5">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1" name="5-Point Star 190">
              <a:extLst>
                <a:ext uri="{FF2B5EF4-FFF2-40B4-BE49-F238E27FC236}">
                  <a16:creationId xmlns:a16="http://schemas.microsoft.com/office/drawing/2014/main" id="{92C6ABA9-3F83-0F46-854D-BB67FAA0CB1F}"/>
                </a:ext>
              </a:extLst>
            </p:cNvPr>
            <p:cNvSpPr/>
            <p:nvPr/>
          </p:nvSpPr>
          <p:spPr bwMode="auto">
            <a:xfrm>
              <a:off x="3208672" y="1093077"/>
              <a:ext cx="253607" cy="253607"/>
            </a:xfrm>
            <a:prstGeom prst="star5">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2" name="5-Point Star 191">
              <a:extLst>
                <a:ext uri="{FF2B5EF4-FFF2-40B4-BE49-F238E27FC236}">
                  <a16:creationId xmlns:a16="http://schemas.microsoft.com/office/drawing/2014/main" id="{9478CB01-F9F8-E644-9956-13A9522543F8}"/>
                </a:ext>
              </a:extLst>
            </p:cNvPr>
            <p:cNvSpPr/>
            <p:nvPr/>
          </p:nvSpPr>
          <p:spPr bwMode="auto">
            <a:xfrm>
              <a:off x="4511954" y="1082564"/>
              <a:ext cx="253607" cy="253607"/>
            </a:xfrm>
            <a:prstGeom prst="star5">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95" name="TextBox 194">
            <a:extLst>
              <a:ext uri="{FF2B5EF4-FFF2-40B4-BE49-F238E27FC236}">
                <a16:creationId xmlns:a16="http://schemas.microsoft.com/office/drawing/2014/main" id="{5D9D6ADC-F2F3-F64D-88D2-3C28A5215DBD}"/>
              </a:ext>
            </a:extLst>
          </p:cNvPr>
          <p:cNvSpPr txBox="1"/>
          <p:nvPr/>
        </p:nvSpPr>
        <p:spPr>
          <a:xfrm>
            <a:off x="25806859" y="12996346"/>
            <a:ext cx="5739903" cy="1815882"/>
          </a:xfrm>
          <a:prstGeom prst="rect">
            <a:avLst/>
          </a:prstGeom>
          <a:noFill/>
        </p:spPr>
        <p:txBody>
          <a:bodyPr wrap="square" rtlCol="0">
            <a:spAutoFit/>
          </a:bodyPr>
          <a:lstStyle/>
          <a:p>
            <a:r>
              <a:rPr lang="en-US" sz="1600" dirty="0"/>
              <a:t>Coarse-grained (phaneritic) equigranular crystalline texture with felsic to intermediate composition (15-40% mafic minerals).  The felsic minerals are dominated by plagioclase feldspars rather than quartz.  Some clasts are pretty friable and brake up easily into individual crystals (grus).  Where not friable, the clasts are very hard and exhibit no reaction to 10% HCl.  Specific gravity ranges from 2.8 to 3.1.</a:t>
            </a:r>
          </a:p>
        </p:txBody>
      </p:sp>
      <p:sp>
        <p:nvSpPr>
          <p:cNvPr id="196" name="Title 3">
            <a:extLst>
              <a:ext uri="{FF2B5EF4-FFF2-40B4-BE49-F238E27FC236}">
                <a16:creationId xmlns:a16="http://schemas.microsoft.com/office/drawing/2014/main" id="{44C97395-1D3F-9D48-B9AF-6BC5DB08B060}"/>
              </a:ext>
            </a:extLst>
          </p:cNvPr>
          <p:cNvSpPr txBox="1">
            <a:spLocks/>
          </p:cNvSpPr>
          <p:nvPr/>
        </p:nvSpPr>
        <p:spPr>
          <a:xfrm>
            <a:off x="32112368" y="10947407"/>
            <a:ext cx="6092539" cy="665466"/>
          </a:xfrm>
          <a:prstGeom prst="rect">
            <a:avLst/>
          </a:prstGeom>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800" b="1" dirty="0">
                <a:solidFill>
                  <a:srgbClr val="7D2A21"/>
                </a:solidFill>
              </a:rPr>
              <a:t>Altered Granitoid (13%)</a:t>
            </a:r>
          </a:p>
        </p:txBody>
      </p:sp>
      <p:grpSp>
        <p:nvGrpSpPr>
          <p:cNvPr id="21" name="Group 20">
            <a:extLst>
              <a:ext uri="{FF2B5EF4-FFF2-40B4-BE49-F238E27FC236}">
                <a16:creationId xmlns:a16="http://schemas.microsoft.com/office/drawing/2014/main" id="{5ADAC54B-FAD8-C740-A13D-3213A35BD61A}"/>
              </a:ext>
            </a:extLst>
          </p:cNvPr>
          <p:cNvGrpSpPr/>
          <p:nvPr/>
        </p:nvGrpSpPr>
        <p:grpSpPr>
          <a:xfrm>
            <a:off x="32101589" y="11470407"/>
            <a:ext cx="5751827" cy="1926963"/>
            <a:chOff x="32101589" y="11470407"/>
            <a:chExt cx="5751827" cy="1926963"/>
          </a:xfrm>
        </p:grpSpPr>
        <p:sp>
          <p:nvSpPr>
            <p:cNvPr id="3" name="Rectangle 2">
              <a:extLst>
                <a:ext uri="{FF2B5EF4-FFF2-40B4-BE49-F238E27FC236}">
                  <a16:creationId xmlns:a16="http://schemas.microsoft.com/office/drawing/2014/main" id="{316AFD30-00CD-544A-AD12-126BEAD0C44D}"/>
                </a:ext>
              </a:extLst>
            </p:cNvPr>
            <p:cNvSpPr/>
            <p:nvPr/>
          </p:nvSpPr>
          <p:spPr>
            <a:xfrm>
              <a:off x="32112368" y="11598147"/>
              <a:ext cx="2672194" cy="410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7" name="Picture 196">
              <a:extLst>
                <a:ext uri="{FF2B5EF4-FFF2-40B4-BE49-F238E27FC236}">
                  <a16:creationId xmlns:a16="http://schemas.microsoft.com/office/drawing/2014/main" id="{B8368EC0-260E-C74B-A1A0-CA3515184576}"/>
                </a:ext>
              </a:extLst>
            </p:cNvPr>
            <p:cNvPicPr/>
            <p:nvPr/>
          </p:nvPicPr>
          <p:blipFill>
            <a:blip r:embed="rId21"/>
            <a:stretch>
              <a:fillRect/>
            </a:stretch>
          </p:blipFill>
          <p:spPr>
            <a:xfrm>
              <a:off x="32101589" y="11470407"/>
              <a:ext cx="5751827" cy="1926963"/>
            </a:xfrm>
            <a:prstGeom prst="rect">
              <a:avLst/>
            </a:prstGeom>
          </p:spPr>
        </p:pic>
      </p:grpSp>
      <p:sp>
        <p:nvSpPr>
          <p:cNvPr id="198" name="TextBox 197">
            <a:extLst>
              <a:ext uri="{FF2B5EF4-FFF2-40B4-BE49-F238E27FC236}">
                <a16:creationId xmlns:a16="http://schemas.microsoft.com/office/drawing/2014/main" id="{62F129DB-69BC-3C4A-913B-901586B552E4}"/>
              </a:ext>
            </a:extLst>
          </p:cNvPr>
          <p:cNvSpPr txBox="1"/>
          <p:nvPr/>
        </p:nvSpPr>
        <p:spPr>
          <a:xfrm>
            <a:off x="32101589" y="13402905"/>
            <a:ext cx="6126085" cy="1815882"/>
          </a:xfrm>
          <a:prstGeom prst="rect">
            <a:avLst/>
          </a:prstGeom>
          <a:noFill/>
        </p:spPr>
        <p:txBody>
          <a:bodyPr wrap="square" rtlCol="0">
            <a:spAutoFit/>
          </a:bodyPr>
          <a:lstStyle/>
          <a:p>
            <a:r>
              <a:rPr lang="en-US" sz="1600" dirty="0"/>
              <a:t>Typically gray (5Y6/1) to very dark gray (2.5Y3/1) with a fine to coarse-grained crystalline texture.  Very hard with no reaction to 10% HCl.  Specific gravity ranges from 2.7 to 3.1.  A couple samples appear to have a sugary re-crystallized appearance, and/or exhibited some weak layering or foliation (e.g. Rock M).  One sample (Rock I) had an overall greenish gray (GLEY 1 5/5GY) coloration.  This suggests that a low degree of metamorphism may have altered the parent rock (granitoid).</a:t>
            </a:r>
          </a:p>
        </p:txBody>
      </p:sp>
      <p:sp>
        <p:nvSpPr>
          <p:cNvPr id="205" name="TextBox 204">
            <a:extLst>
              <a:ext uri="{FF2B5EF4-FFF2-40B4-BE49-F238E27FC236}">
                <a16:creationId xmlns:a16="http://schemas.microsoft.com/office/drawing/2014/main" id="{743BD621-8859-5B41-90ED-D1B710CE46E4}"/>
              </a:ext>
            </a:extLst>
          </p:cNvPr>
          <p:cNvSpPr txBox="1"/>
          <p:nvPr/>
        </p:nvSpPr>
        <p:spPr>
          <a:xfrm>
            <a:off x="25750848" y="17179136"/>
            <a:ext cx="6571295" cy="1569660"/>
          </a:xfrm>
          <a:prstGeom prst="rect">
            <a:avLst/>
          </a:prstGeom>
          <a:noFill/>
        </p:spPr>
        <p:txBody>
          <a:bodyPr wrap="square" rtlCol="0">
            <a:spAutoFit/>
          </a:bodyPr>
          <a:lstStyle/>
          <a:p>
            <a:r>
              <a:rPr lang="en-US" sz="1600" dirty="0"/>
              <a:t>Typically light gray to gray (5Y7/1 to 5Y6/1).  Rock R has a light yellowish-brown (2.5Y6/3) color on its weathered surface.  Very fine to fine-grained crystalline texture -- recrystallized with weak internal laminations or foliation.  They are hard to very hard with no reaction to 10% HCl (except on some weathered surfaces with secondary calcite mineralization).  Specific gravity ranges from 2.6 to 3.3 with an average of 3.0.</a:t>
            </a:r>
          </a:p>
        </p:txBody>
      </p:sp>
      <p:grpSp>
        <p:nvGrpSpPr>
          <p:cNvPr id="208" name="Group 207">
            <a:extLst>
              <a:ext uri="{FF2B5EF4-FFF2-40B4-BE49-F238E27FC236}">
                <a16:creationId xmlns:a16="http://schemas.microsoft.com/office/drawing/2014/main" id="{2D715596-B1EA-3242-BDCB-51361573CBE0}"/>
              </a:ext>
            </a:extLst>
          </p:cNvPr>
          <p:cNvGrpSpPr/>
          <p:nvPr/>
        </p:nvGrpSpPr>
        <p:grpSpPr>
          <a:xfrm>
            <a:off x="26515652" y="14881158"/>
            <a:ext cx="5016785" cy="2282208"/>
            <a:chOff x="665025" y="355600"/>
            <a:chExt cx="7903430" cy="3595385"/>
          </a:xfrm>
        </p:grpSpPr>
        <p:pic>
          <p:nvPicPr>
            <p:cNvPr id="209" name="Picture 208">
              <a:extLst>
                <a:ext uri="{FF2B5EF4-FFF2-40B4-BE49-F238E27FC236}">
                  <a16:creationId xmlns:a16="http://schemas.microsoft.com/office/drawing/2014/main" id="{6D8DE6BC-C044-E446-A9C2-DEAFB48DC630}"/>
                </a:ext>
              </a:extLst>
            </p:cNvPr>
            <p:cNvPicPr/>
            <p:nvPr/>
          </p:nvPicPr>
          <p:blipFill>
            <a:blip r:embed="rId22"/>
            <a:stretch>
              <a:fillRect/>
            </a:stretch>
          </p:blipFill>
          <p:spPr>
            <a:xfrm>
              <a:off x="665025" y="355600"/>
              <a:ext cx="7903430" cy="3595385"/>
            </a:xfrm>
            <a:prstGeom prst="rect">
              <a:avLst/>
            </a:prstGeom>
          </p:spPr>
        </p:pic>
        <p:sp>
          <p:nvSpPr>
            <p:cNvPr id="210" name="5-Point Star 209">
              <a:extLst>
                <a:ext uri="{FF2B5EF4-FFF2-40B4-BE49-F238E27FC236}">
                  <a16:creationId xmlns:a16="http://schemas.microsoft.com/office/drawing/2014/main" id="{D4C61C11-3C9E-C64F-80AC-B11AF1763F73}"/>
                </a:ext>
              </a:extLst>
            </p:cNvPr>
            <p:cNvSpPr/>
            <p:nvPr/>
          </p:nvSpPr>
          <p:spPr bwMode="auto">
            <a:xfrm>
              <a:off x="1692200" y="1801319"/>
              <a:ext cx="288109" cy="288109"/>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7D2A21"/>
                </a:solidFill>
                <a:effectLst/>
                <a:latin typeface="Arial" pitchFamily="-112" charset="0"/>
                <a:ea typeface="ＭＳ Ｐゴシック" pitchFamily="-112" charset="-128"/>
                <a:cs typeface="ＭＳ Ｐゴシック" pitchFamily="-112" charset="-128"/>
              </a:endParaRPr>
            </a:p>
          </p:txBody>
        </p:sp>
        <p:sp>
          <p:nvSpPr>
            <p:cNvPr id="211" name="5-Point Star 210">
              <a:extLst>
                <a:ext uri="{FF2B5EF4-FFF2-40B4-BE49-F238E27FC236}">
                  <a16:creationId xmlns:a16="http://schemas.microsoft.com/office/drawing/2014/main" id="{9B4B4135-5C10-C540-A4A5-4D492405177F}"/>
                </a:ext>
              </a:extLst>
            </p:cNvPr>
            <p:cNvSpPr/>
            <p:nvPr/>
          </p:nvSpPr>
          <p:spPr bwMode="auto">
            <a:xfrm>
              <a:off x="3105840" y="1801317"/>
              <a:ext cx="288109" cy="288109"/>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7D2A21"/>
                </a:solidFill>
                <a:effectLst/>
                <a:latin typeface="Arial" pitchFamily="-112" charset="0"/>
                <a:ea typeface="ＭＳ Ｐゴシック" pitchFamily="-112" charset="-128"/>
                <a:cs typeface="ＭＳ Ｐゴシック" pitchFamily="-112" charset="-128"/>
              </a:endParaRPr>
            </a:p>
          </p:txBody>
        </p:sp>
        <p:sp>
          <p:nvSpPr>
            <p:cNvPr id="212" name="5-Point Star 211">
              <a:extLst>
                <a:ext uri="{FF2B5EF4-FFF2-40B4-BE49-F238E27FC236}">
                  <a16:creationId xmlns:a16="http://schemas.microsoft.com/office/drawing/2014/main" id="{7A554A97-8599-904E-9C83-4F7EE1859E40}"/>
                </a:ext>
              </a:extLst>
            </p:cNvPr>
            <p:cNvSpPr/>
            <p:nvPr/>
          </p:nvSpPr>
          <p:spPr bwMode="auto">
            <a:xfrm>
              <a:off x="4782205" y="1801317"/>
              <a:ext cx="288109" cy="288109"/>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7D2A21"/>
                </a:solidFill>
                <a:effectLst/>
                <a:latin typeface="Arial" pitchFamily="-112" charset="0"/>
                <a:ea typeface="ＭＳ Ｐゴシック" pitchFamily="-112" charset="-128"/>
                <a:cs typeface="ＭＳ Ｐゴシック" pitchFamily="-112" charset="-128"/>
              </a:endParaRPr>
            </a:p>
          </p:txBody>
        </p:sp>
      </p:grpSp>
      <p:sp>
        <p:nvSpPr>
          <p:cNvPr id="204" name="Title 3">
            <a:extLst>
              <a:ext uri="{FF2B5EF4-FFF2-40B4-BE49-F238E27FC236}">
                <a16:creationId xmlns:a16="http://schemas.microsoft.com/office/drawing/2014/main" id="{D5EDA473-8DB7-4C49-AF67-AE81CC4FD23E}"/>
              </a:ext>
            </a:extLst>
          </p:cNvPr>
          <p:cNvSpPr txBox="1">
            <a:spLocks/>
          </p:cNvSpPr>
          <p:nvPr/>
        </p:nvSpPr>
        <p:spPr>
          <a:xfrm>
            <a:off x="25737783" y="15107838"/>
            <a:ext cx="4653747" cy="642883"/>
          </a:xfrm>
          <a:prstGeom prst="rect">
            <a:avLst/>
          </a:prstGeom>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800" b="1" dirty="0">
                <a:solidFill>
                  <a:srgbClr val="7D2A21"/>
                </a:solidFill>
              </a:rPr>
              <a:t>Quartzite (10%)</a:t>
            </a:r>
          </a:p>
        </p:txBody>
      </p:sp>
      <p:sp>
        <p:nvSpPr>
          <p:cNvPr id="213" name="Title 1">
            <a:extLst>
              <a:ext uri="{FF2B5EF4-FFF2-40B4-BE49-F238E27FC236}">
                <a16:creationId xmlns:a16="http://schemas.microsoft.com/office/drawing/2014/main" id="{D10ADAC7-29F6-DF47-9833-855B1D942093}"/>
              </a:ext>
            </a:extLst>
          </p:cNvPr>
          <p:cNvSpPr txBox="1">
            <a:spLocks/>
          </p:cNvSpPr>
          <p:nvPr/>
        </p:nvSpPr>
        <p:spPr>
          <a:xfrm>
            <a:off x="32483654" y="15736668"/>
            <a:ext cx="5872895" cy="655600"/>
          </a:xfrm>
          <a:prstGeom prst="rect">
            <a:avLst/>
          </a:prstGeom>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800" b="1" dirty="0">
                <a:solidFill>
                  <a:srgbClr val="7D2A21"/>
                </a:solidFill>
              </a:rPr>
              <a:t>Siltite (5%)</a:t>
            </a:r>
          </a:p>
        </p:txBody>
      </p:sp>
      <p:grpSp>
        <p:nvGrpSpPr>
          <p:cNvPr id="214" name="Group 213">
            <a:extLst>
              <a:ext uri="{FF2B5EF4-FFF2-40B4-BE49-F238E27FC236}">
                <a16:creationId xmlns:a16="http://schemas.microsoft.com/office/drawing/2014/main" id="{8637BF55-3641-C642-AFD2-8EB140CEF75D}"/>
              </a:ext>
            </a:extLst>
          </p:cNvPr>
          <p:cNvGrpSpPr/>
          <p:nvPr/>
        </p:nvGrpSpPr>
        <p:grpSpPr>
          <a:xfrm>
            <a:off x="34286453" y="15377295"/>
            <a:ext cx="3870627" cy="1496146"/>
            <a:chOff x="628650" y="1020727"/>
            <a:chExt cx="7620502" cy="2945617"/>
          </a:xfrm>
        </p:grpSpPr>
        <p:pic>
          <p:nvPicPr>
            <p:cNvPr id="215" name="Picture 214">
              <a:extLst>
                <a:ext uri="{FF2B5EF4-FFF2-40B4-BE49-F238E27FC236}">
                  <a16:creationId xmlns:a16="http://schemas.microsoft.com/office/drawing/2014/main" id="{B009D838-15BF-644F-9CB2-917CF104AC23}"/>
                </a:ext>
              </a:extLst>
            </p:cNvPr>
            <p:cNvPicPr/>
            <p:nvPr/>
          </p:nvPicPr>
          <p:blipFill>
            <a:blip r:embed="rId23"/>
            <a:stretch>
              <a:fillRect/>
            </a:stretch>
          </p:blipFill>
          <p:spPr>
            <a:xfrm>
              <a:off x="628650" y="1020727"/>
              <a:ext cx="7620502" cy="2945617"/>
            </a:xfrm>
            <a:prstGeom prst="rect">
              <a:avLst/>
            </a:prstGeom>
          </p:spPr>
        </p:pic>
        <p:sp>
          <p:nvSpPr>
            <p:cNvPr id="216" name="5-Point Star 215">
              <a:extLst>
                <a:ext uri="{FF2B5EF4-FFF2-40B4-BE49-F238E27FC236}">
                  <a16:creationId xmlns:a16="http://schemas.microsoft.com/office/drawing/2014/main" id="{E03920CC-9AC1-734A-8886-A84019E39E13}"/>
                </a:ext>
              </a:extLst>
            </p:cNvPr>
            <p:cNvSpPr/>
            <p:nvPr/>
          </p:nvSpPr>
          <p:spPr bwMode="auto">
            <a:xfrm>
              <a:off x="1629137" y="3062559"/>
              <a:ext cx="360055" cy="36005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19" name="TextBox 218">
            <a:extLst>
              <a:ext uri="{FF2B5EF4-FFF2-40B4-BE49-F238E27FC236}">
                <a16:creationId xmlns:a16="http://schemas.microsoft.com/office/drawing/2014/main" id="{7933442B-7A08-794B-9270-19EB679C3FFF}"/>
              </a:ext>
            </a:extLst>
          </p:cNvPr>
          <p:cNvSpPr txBox="1"/>
          <p:nvPr/>
        </p:nvSpPr>
        <p:spPr>
          <a:xfrm>
            <a:off x="32482630" y="16914441"/>
            <a:ext cx="5700986" cy="1815882"/>
          </a:xfrm>
          <a:prstGeom prst="rect">
            <a:avLst/>
          </a:prstGeom>
          <a:noFill/>
        </p:spPr>
        <p:txBody>
          <a:bodyPr wrap="square" rtlCol="0">
            <a:spAutoFit/>
          </a:bodyPr>
          <a:lstStyle/>
          <a:p>
            <a:r>
              <a:rPr lang="en-US" sz="1600" dirty="0"/>
              <a:t>Typically gray (5Y5/1 to GLEY 1 5/N) with very fine-grained crystalline (recrystallized) texture.  Internally laminated (e.g. Rock D) and somewhat fissile, with Rock T breaking apart easily along flat slaty cleavage planes.  The clasts are hard (not easily scratched with a knife) and exhibit no reaction to 10% HCl, except on weathered surfaces with secondary calcite mineralization.  Specific gravity (measured only on Rock D) is about 2.8. </a:t>
            </a:r>
          </a:p>
        </p:txBody>
      </p:sp>
      <p:grpSp>
        <p:nvGrpSpPr>
          <p:cNvPr id="20" name="Group 19">
            <a:extLst>
              <a:ext uri="{FF2B5EF4-FFF2-40B4-BE49-F238E27FC236}">
                <a16:creationId xmlns:a16="http://schemas.microsoft.com/office/drawing/2014/main" id="{5057F8DC-7936-5F4B-825E-5CC6E99E7055}"/>
              </a:ext>
            </a:extLst>
          </p:cNvPr>
          <p:cNvGrpSpPr/>
          <p:nvPr/>
        </p:nvGrpSpPr>
        <p:grpSpPr>
          <a:xfrm>
            <a:off x="25738963" y="18764566"/>
            <a:ext cx="12412109" cy="1678208"/>
            <a:chOff x="25725212" y="18664946"/>
            <a:chExt cx="12380580" cy="1678208"/>
          </a:xfrm>
        </p:grpSpPr>
        <p:grpSp>
          <p:nvGrpSpPr>
            <p:cNvPr id="13" name="Group 12">
              <a:extLst>
                <a:ext uri="{FF2B5EF4-FFF2-40B4-BE49-F238E27FC236}">
                  <a16:creationId xmlns:a16="http://schemas.microsoft.com/office/drawing/2014/main" id="{12111B2B-82B2-DB41-9FC4-3F396EA40306}"/>
                </a:ext>
              </a:extLst>
            </p:cNvPr>
            <p:cNvGrpSpPr/>
            <p:nvPr/>
          </p:nvGrpSpPr>
          <p:grpSpPr>
            <a:xfrm>
              <a:off x="25750242" y="18727327"/>
              <a:ext cx="12355550" cy="1615827"/>
              <a:chOff x="25750242" y="18727327"/>
              <a:chExt cx="12355550" cy="1615827"/>
            </a:xfrm>
          </p:grpSpPr>
          <p:sp>
            <p:nvSpPr>
              <p:cNvPr id="145" name="5-Point Star 144">
                <a:extLst>
                  <a:ext uri="{FF2B5EF4-FFF2-40B4-BE49-F238E27FC236}">
                    <a16:creationId xmlns:a16="http://schemas.microsoft.com/office/drawing/2014/main" id="{92D1416F-BE94-5E43-98D3-607C3A2F81D5}"/>
                  </a:ext>
                </a:extLst>
              </p:cNvPr>
              <p:cNvSpPr/>
              <p:nvPr/>
            </p:nvSpPr>
            <p:spPr bwMode="auto">
              <a:xfrm>
                <a:off x="25770824" y="19257420"/>
                <a:ext cx="182880" cy="182880"/>
              </a:xfrm>
              <a:prstGeom prst="star5">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4" name="Group 3">
                <a:extLst>
                  <a:ext uri="{FF2B5EF4-FFF2-40B4-BE49-F238E27FC236}">
                    <a16:creationId xmlns:a16="http://schemas.microsoft.com/office/drawing/2014/main" id="{3FD8B3B2-EC61-FE47-B1CB-D8D01F6E7889}"/>
                  </a:ext>
                </a:extLst>
              </p:cNvPr>
              <p:cNvGrpSpPr/>
              <p:nvPr/>
            </p:nvGrpSpPr>
            <p:grpSpPr>
              <a:xfrm>
                <a:off x="25750242" y="18727327"/>
                <a:ext cx="12355550" cy="1615827"/>
                <a:chOff x="25750242" y="18727327"/>
                <a:chExt cx="12355550" cy="1615827"/>
              </a:xfrm>
            </p:grpSpPr>
            <p:sp>
              <p:nvSpPr>
                <p:cNvPr id="167" name="5-Point Star 166">
                  <a:extLst>
                    <a:ext uri="{FF2B5EF4-FFF2-40B4-BE49-F238E27FC236}">
                      <a16:creationId xmlns:a16="http://schemas.microsoft.com/office/drawing/2014/main" id="{618E8F7C-5C41-514A-AFDF-60ED7EF0C12A}"/>
                    </a:ext>
                  </a:extLst>
                </p:cNvPr>
                <p:cNvSpPr/>
                <p:nvPr/>
              </p:nvSpPr>
              <p:spPr bwMode="auto">
                <a:xfrm>
                  <a:off x="25750242" y="18776471"/>
                  <a:ext cx="182880" cy="182880"/>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8" name="TextBox 167">
                  <a:extLst>
                    <a:ext uri="{FF2B5EF4-FFF2-40B4-BE49-F238E27FC236}">
                      <a16:creationId xmlns:a16="http://schemas.microsoft.com/office/drawing/2014/main" id="{19839C99-1CF8-294A-B17E-14AEFFE506BF}"/>
                    </a:ext>
                  </a:extLst>
                </p:cNvPr>
                <p:cNvSpPr txBox="1"/>
                <p:nvPr/>
              </p:nvSpPr>
              <p:spPr>
                <a:xfrm>
                  <a:off x="26047270" y="18727327"/>
                  <a:ext cx="12058522" cy="1615827"/>
                </a:xfrm>
                <a:prstGeom prst="rect">
                  <a:avLst/>
                </a:prstGeom>
                <a:noFill/>
              </p:spPr>
              <p:txBody>
                <a:bodyPr wrap="square" rtlCol="0">
                  <a:spAutoFit/>
                </a:bodyPr>
                <a:lstStyle/>
                <a:p>
                  <a:pPr>
                    <a:spcBef>
                      <a:spcPts val="600"/>
                    </a:spcBef>
                  </a:pPr>
                  <a:r>
                    <a:rPr lang="en-US" sz="1400" dirty="0"/>
                    <a:t>Tentatively identified as similar to the Cambrian (542-488 Ma) age Lakeview Limestone of Lewis et al. (2002) and Browne (2012), and included in the Sedimentary rocks (Ordovician and Cambrian) (</a:t>
                  </a:r>
                  <a:r>
                    <a:rPr lang="en-US" sz="1400" b="1" dirty="0"/>
                    <a:t>O€s</a:t>
                  </a:r>
                  <a:r>
                    <a:rPr lang="en-US" sz="1400" dirty="0"/>
                    <a:t>) (542-444 Ma) of Lewis et al. (2012).</a:t>
                  </a:r>
                </a:p>
                <a:p>
                  <a:pPr>
                    <a:spcBef>
                      <a:spcPts val="600"/>
                    </a:spcBef>
                  </a:pPr>
                  <a:r>
                    <a:rPr lang="en-US" sz="1400" dirty="0"/>
                    <a:t>Possibly magnesite, barite or dolomite from an unidentified formation.</a:t>
                  </a:r>
                </a:p>
                <a:p>
                  <a:pPr>
                    <a:spcBef>
                      <a:spcPts val="600"/>
                    </a:spcBef>
                  </a:pPr>
                  <a:r>
                    <a:rPr lang="en-US" sz="1400" dirty="0"/>
                    <a:t>Tentatively identified as similar to the Cretaceous (146-65.5 Ma) tonalite, granodiorite and quartz diorite (</a:t>
                  </a:r>
                  <a:r>
                    <a:rPr lang="en-US" sz="1400" b="1" u="sng" dirty="0"/>
                    <a:t>Ktg</a:t>
                  </a:r>
                  <a:r>
                    <a:rPr lang="en-US" sz="1400" dirty="0"/>
                    <a:t>) of Lewis et al. (2012).  Browne (2012) described these map units as </a:t>
                  </a:r>
                  <a:r>
                    <a:rPr lang="en-US" sz="1400" u="sng" dirty="0"/>
                    <a:t>granodiorite</a:t>
                  </a:r>
                  <a:r>
                    <a:rPr lang="en-US" sz="1400" dirty="0"/>
                    <a:t>, consisting of fine to medium-grained hornblende-biotite granodiorite.</a:t>
                  </a:r>
                </a:p>
                <a:p>
                  <a:pPr>
                    <a:spcBef>
                      <a:spcPts val="600"/>
                    </a:spcBef>
                  </a:pPr>
                  <a:r>
                    <a:rPr lang="en-US" sz="1400" dirty="0"/>
                    <a:t>Tentatively identified as similar to lithologies of the Mesoproterozoic [1600-1000 Ma] Belt Supergroup of Lewis et al. (2012).</a:t>
                  </a:r>
                </a:p>
              </p:txBody>
            </p:sp>
            <p:sp>
              <p:nvSpPr>
                <p:cNvPr id="193" name="5-Point Star 192">
                  <a:extLst>
                    <a:ext uri="{FF2B5EF4-FFF2-40B4-BE49-F238E27FC236}">
                      <a16:creationId xmlns:a16="http://schemas.microsoft.com/office/drawing/2014/main" id="{39FA866B-A73F-5947-B6B5-29E29C344710}"/>
                    </a:ext>
                  </a:extLst>
                </p:cNvPr>
                <p:cNvSpPr/>
                <p:nvPr/>
              </p:nvSpPr>
              <p:spPr bwMode="auto">
                <a:xfrm>
                  <a:off x="25767650" y="19560821"/>
                  <a:ext cx="182880" cy="182880"/>
                </a:xfrm>
                <a:prstGeom prst="star5">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6" name="5-Point Star 205">
                  <a:extLst>
                    <a:ext uri="{FF2B5EF4-FFF2-40B4-BE49-F238E27FC236}">
                      <a16:creationId xmlns:a16="http://schemas.microsoft.com/office/drawing/2014/main" id="{2E71E85B-3019-3D4B-A1D0-14FDEEC63C5E}"/>
                    </a:ext>
                  </a:extLst>
                </p:cNvPr>
                <p:cNvSpPr/>
                <p:nvPr/>
              </p:nvSpPr>
              <p:spPr bwMode="auto">
                <a:xfrm>
                  <a:off x="25768892" y="20057235"/>
                  <a:ext cx="182880" cy="18288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6" name="TextBox 145">
                  <a:extLst>
                    <a:ext uri="{FF2B5EF4-FFF2-40B4-BE49-F238E27FC236}">
                      <a16:creationId xmlns:a16="http://schemas.microsoft.com/office/drawing/2014/main" id="{A204A387-3CEC-3D45-96B1-8E6ABC029E77}"/>
                    </a:ext>
                  </a:extLst>
                </p:cNvPr>
                <p:cNvSpPr txBox="1"/>
                <p:nvPr/>
              </p:nvSpPr>
              <p:spPr>
                <a:xfrm>
                  <a:off x="25815251" y="19213068"/>
                  <a:ext cx="168139" cy="276999"/>
                </a:xfrm>
                <a:prstGeom prst="rect">
                  <a:avLst/>
                </a:prstGeom>
                <a:noFill/>
              </p:spPr>
              <p:txBody>
                <a:bodyPr wrap="square" rtlCol="0">
                  <a:spAutoFit/>
                </a:bodyPr>
                <a:lstStyle/>
                <a:p>
                  <a:r>
                    <a:rPr lang="en-US" baseline="30000" dirty="0"/>
                    <a:t>b</a:t>
                  </a:r>
                </a:p>
              </p:txBody>
            </p:sp>
          </p:grpSp>
        </p:grpSp>
        <p:cxnSp>
          <p:nvCxnSpPr>
            <p:cNvPr id="7" name="Straight Connector 6">
              <a:extLst>
                <a:ext uri="{FF2B5EF4-FFF2-40B4-BE49-F238E27FC236}">
                  <a16:creationId xmlns:a16="http://schemas.microsoft.com/office/drawing/2014/main" id="{87752539-BE03-0342-8401-76DAF2987716}"/>
                </a:ext>
              </a:extLst>
            </p:cNvPr>
            <p:cNvCxnSpPr/>
            <p:nvPr/>
          </p:nvCxnSpPr>
          <p:spPr>
            <a:xfrm flipV="1">
              <a:off x="25725212" y="18664946"/>
              <a:ext cx="19898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8" name="Title 3">
            <a:extLst>
              <a:ext uri="{FF2B5EF4-FFF2-40B4-BE49-F238E27FC236}">
                <a16:creationId xmlns:a16="http://schemas.microsoft.com/office/drawing/2014/main" id="{C4484B2B-3CE5-0448-BADF-454A14A7E713}"/>
              </a:ext>
            </a:extLst>
          </p:cNvPr>
          <p:cNvSpPr txBox="1">
            <a:spLocks/>
          </p:cNvSpPr>
          <p:nvPr/>
        </p:nvSpPr>
        <p:spPr>
          <a:xfrm>
            <a:off x="25745871" y="20499886"/>
            <a:ext cx="12412109" cy="794922"/>
          </a:xfrm>
          <a:prstGeom prst="rect">
            <a:avLst/>
          </a:prstGeom>
          <a:solidFill>
            <a:srgbClr val="7D2A21"/>
          </a:solidFill>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3600" b="1" dirty="0">
                <a:solidFill>
                  <a:srgbClr val="EADFCB"/>
                </a:solidFill>
              </a:rPr>
              <a:t>Provenance</a:t>
            </a:r>
          </a:p>
        </p:txBody>
      </p:sp>
      <p:grpSp>
        <p:nvGrpSpPr>
          <p:cNvPr id="152" name="Group 151">
            <a:extLst>
              <a:ext uri="{FF2B5EF4-FFF2-40B4-BE49-F238E27FC236}">
                <a16:creationId xmlns:a16="http://schemas.microsoft.com/office/drawing/2014/main" id="{DEEFEEDC-1FD6-9840-83C0-F763A29DCEBE}"/>
              </a:ext>
            </a:extLst>
          </p:cNvPr>
          <p:cNvGrpSpPr/>
          <p:nvPr/>
        </p:nvGrpSpPr>
        <p:grpSpPr>
          <a:xfrm>
            <a:off x="25754927" y="21394821"/>
            <a:ext cx="6376073" cy="8443775"/>
            <a:chOff x="2200332" y="0"/>
            <a:chExt cx="5178621" cy="6858000"/>
          </a:xfrm>
        </p:grpSpPr>
        <p:pic>
          <p:nvPicPr>
            <p:cNvPr id="172" name="Picture 171">
              <a:extLst>
                <a:ext uri="{FF2B5EF4-FFF2-40B4-BE49-F238E27FC236}">
                  <a16:creationId xmlns:a16="http://schemas.microsoft.com/office/drawing/2014/main" id="{17C784FD-C65A-CB4F-A1A0-98CEE878EC11}"/>
                </a:ext>
              </a:extLst>
            </p:cNvPr>
            <p:cNvPicPr>
              <a:picLocks noChangeAspect="1"/>
            </p:cNvPicPr>
            <p:nvPr/>
          </p:nvPicPr>
          <p:blipFill rotWithShape="1">
            <a:blip r:embed="rId9"/>
            <a:srcRect l="13610" r="6930"/>
            <a:stretch/>
          </p:blipFill>
          <p:spPr>
            <a:xfrm>
              <a:off x="2200332" y="0"/>
              <a:ext cx="5178621" cy="6858000"/>
            </a:xfrm>
            <a:prstGeom prst="rect">
              <a:avLst/>
            </a:prstGeom>
            <a:ln>
              <a:solidFill>
                <a:schemeClr val="bg1"/>
              </a:solidFill>
            </a:ln>
          </p:spPr>
        </p:pic>
        <p:sp>
          <p:nvSpPr>
            <p:cNvPr id="173" name="Oval 172">
              <a:extLst>
                <a:ext uri="{FF2B5EF4-FFF2-40B4-BE49-F238E27FC236}">
                  <a16:creationId xmlns:a16="http://schemas.microsoft.com/office/drawing/2014/main" id="{AEAB1D11-A722-8E46-A3DC-1691F40E152F}"/>
                </a:ext>
              </a:extLst>
            </p:cNvPr>
            <p:cNvSpPr/>
            <p:nvPr/>
          </p:nvSpPr>
          <p:spPr>
            <a:xfrm>
              <a:off x="4130975" y="4851683"/>
              <a:ext cx="466593" cy="408269"/>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BF393359-9FE9-B340-8953-760DA0F78858}"/>
                </a:ext>
              </a:extLst>
            </p:cNvPr>
            <p:cNvSpPr/>
            <p:nvPr/>
          </p:nvSpPr>
          <p:spPr>
            <a:xfrm>
              <a:off x="3230243" y="4364182"/>
              <a:ext cx="481079" cy="432268"/>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Oval 182">
              <a:extLst>
                <a:ext uri="{FF2B5EF4-FFF2-40B4-BE49-F238E27FC236}">
                  <a16:creationId xmlns:a16="http://schemas.microsoft.com/office/drawing/2014/main" id="{A7D6259E-C511-4F45-B8C7-7757919B0817}"/>
                </a:ext>
              </a:extLst>
            </p:cNvPr>
            <p:cNvSpPr/>
            <p:nvPr/>
          </p:nvSpPr>
          <p:spPr>
            <a:xfrm>
              <a:off x="3230243" y="5836227"/>
              <a:ext cx="481079" cy="432268"/>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8A67259F-4721-6A4E-BF62-2ECA6D4C5121}"/>
                </a:ext>
              </a:extLst>
            </p:cNvPr>
            <p:cNvSpPr/>
            <p:nvPr/>
          </p:nvSpPr>
          <p:spPr>
            <a:xfrm>
              <a:off x="3711322" y="2946683"/>
              <a:ext cx="466593" cy="408269"/>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a:extLst>
                <a:ext uri="{FF2B5EF4-FFF2-40B4-BE49-F238E27FC236}">
                  <a16:creationId xmlns:a16="http://schemas.microsoft.com/office/drawing/2014/main" id="{39158B09-B9E7-F846-B3E4-FD63C2185836}"/>
                </a:ext>
              </a:extLst>
            </p:cNvPr>
            <p:cNvSpPr/>
            <p:nvPr/>
          </p:nvSpPr>
          <p:spPr>
            <a:xfrm>
              <a:off x="4029976" y="1596305"/>
              <a:ext cx="466593" cy="408269"/>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Oval 200">
              <a:extLst>
                <a:ext uri="{FF2B5EF4-FFF2-40B4-BE49-F238E27FC236}">
                  <a16:creationId xmlns:a16="http://schemas.microsoft.com/office/drawing/2014/main" id="{BB027732-4548-3F46-A4C6-DCA5E104E823}"/>
                </a:ext>
              </a:extLst>
            </p:cNvPr>
            <p:cNvSpPr/>
            <p:nvPr/>
          </p:nvSpPr>
          <p:spPr>
            <a:xfrm>
              <a:off x="4567165" y="5561728"/>
              <a:ext cx="466593" cy="408269"/>
            </a:xfrm>
            <a:prstGeom prst="ellipse">
              <a:avLst/>
            </a:prstGeom>
            <a:no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2" name="TextBox 91">
            <a:extLst>
              <a:ext uri="{FF2B5EF4-FFF2-40B4-BE49-F238E27FC236}">
                <a16:creationId xmlns:a16="http://schemas.microsoft.com/office/drawing/2014/main" id="{0D4219C4-6A9A-5245-BB72-0B46D1AE3058}"/>
              </a:ext>
            </a:extLst>
          </p:cNvPr>
          <p:cNvSpPr txBox="1"/>
          <p:nvPr/>
        </p:nvSpPr>
        <p:spPr>
          <a:xfrm>
            <a:off x="25739778" y="29866075"/>
            <a:ext cx="6390715" cy="627596"/>
          </a:xfrm>
          <a:prstGeom prst="rect">
            <a:avLst/>
          </a:prstGeom>
          <a:noFill/>
        </p:spPr>
        <p:txBody>
          <a:bodyPr wrap="square" lIns="11926" tIns="5963" rIns="11926" bIns="5963" rtlCol="0">
            <a:spAutoFit/>
          </a:bodyPr>
          <a:lstStyle>
            <a:defPPr>
              <a:defRPr lang="en-US"/>
            </a:defPPr>
            <a:lvl1pPr marL="0" algn="l" defTabSz="59631" rtl="0" eaLnBrk="1" latinLnBrk="0" hangingPunct="1">
              <a:defRPr sz="300" kern="1200">
                <a:solidFill>
                  <a:schemeClr val="tx1"/>
                </a:solidFill>
                <a:latin typeface="+mn-lt"/>
                <a:ea typeface="+mn-ea"/>
                <a:cs typeface="+mn-cs"/>
              </a:defRPr>
            </a:lvl1pPr>
            <a:lvl2pPr marL="59631" algn="l" defTabSz="59631" rtl="0" eaLnBrk="1" latinLnBrk="0" hangingPunct="1">
              <a:defRPr sz="300" kern="1200">
                <a:solidFill>
                  <a:schemeClr val="tx1"/>
                </a:solidFill>
                <a:latin typeface="+mn-lt"/>
                <a:ea typeface="+mn-ea"/>
                <a:cs typeface="+mn-cs"/>
              </a:defRPr>
            </a:lvl2pPr>
            <a:lvl3pPr marL="119261" algn="l" defTabSz="59631" rtl="0" eaLnBrk="1" latinLnBrk="0" hangingPunct="1">
              <a:defRPr sz="300" kern="1200">
                <a:solidFill>
                  <a:schemeClr val="tx1"/>
                </a:solidFill>
                <a:latin typeface="+mn-lt"/>
                <a:ea typeface="+mn-ea"/>
                <a:cs typeface="+mn-cs"/>
              </a:defRPr>
            </a:lvl3pPr>
            <a:lvl4pPr marL="178891" algn="l" defTabSz="59631" rtl="0" eaLnBrk="1" latinLnBrk="0" hangingPunct="1">
              <a:defRPr sz="300" kern="1200">
                <a:solidFill>
                  <a:schemeClr val="tx1"/>
                </a:solidFill>
                <a:latin typeface="+mn-lt"/>
                <a:ea typeface="+mn-ea"/>
                <a:cs typeface="+mn-cs"/>
              </a:defRPr>
            </a:lvl4pPr>
            <a:lvl5pPr marL="238522" algn="l" defTabSz="59631" rtl="0" eaLnBrk="1" latinLnBrk="0" hangingPunct="1">
              <a:defRPr sz="300" kern="1200">
                <a:solidFill>
                  <a:schemeClr val="tx1"/>
                </a:solidFill>
                <a:latin typeface="+mn-lt"/>
                <a:ea typeface="+mn-ea"/>
                <a:cs typeface="+mn-cs"/>
              </a:defRPr>
            </a:lvl5pPr>
            <a:lvl6pPr marL="298152" algn="l" defTabSz="59631" rtl="0" eaLnBrk="1" latinLnBrk="0" hangingPunct="1">
              <a:defRPr sz="300" kern="1200">
                <a:solidFill>
                  <a:schemeClr val="tx1"/>
                </a:solidFill>
                <a:latin typeface="+mn-lt"/>
                <a:ea typeface="+mn-ea"/>
                <a:cs typeface="+mn-cs"/>
              </a:defRPr>
            </a:lvl6pPr>
            <a:lvl7pPr marL="357782" algn="l" defTabSz="59631" rtl="0" eaLnBrk="1" latinLnBrk="0" hangingPunct="1">
              <a:defRPr sz="300" kern="1200">
                <a:solidFill>
                  <a:schemeClr val="tx1"/>
                </a:solidFill>
                <a:latin typeface="+mn-lt"/>
                <a:ea typeface="+mn-ea"/>
                <a:cs typeface="+mn-cs"/>
              </a:defRPr>
            </a:lvl7pPr>
            <a:lvl8pPr marL="417413" algn="l" defTabSz="59631" rtl="0" eaLnBrk="1" latinLnBrk="0" hangingPunct="1">
              <a:defRPr sz="300" kern="1200">
                <a:solidFill>
                  <a:schemeClr val="tx1"/>
                </a:solidFill>
                <a:latin typeface="+mn-lt"/>
                <a:ea typeface="+mn-ea"/>
                <a:cs typeface="+mn-cs"/>
              </a:defRPr>
            </a:lvl8pPr>
            <a:lvl9pPr marL="477043" algn="l" defTabSz="59631" rtl="0" eaLnBrk="1" latinLnBrk="0" hangingPunct="1">
              <a:defRPr sz="300" kern="1200">
                <a:solidFill>
                  <a:schemeClr val="tx1"/>
                </a:solidFill>
                <a:latin typeface="+mn-lt"/>
                <a:ea typeface="+mn-ea"/>
                <a:cs typeface="+mn-cs"/>
              </a:defRPr>
            </a:lvl9pPr>
          </a:lstStyle>
          <a:p>
            <a:r>
              <a:rPr lang="en-US" sz="2000" b="1" dirty="0"/>
              <a:t>Geologic Map of Idaho (Lewis et al. 2012) showing tentative provenance associations.</a:t>
            </a:r>
          </a:p>
        </p:txBody>
      </p:sp>
      <p:sp>
        <p:nvSpPr>
          <p:cNvPr id="203" name="TextBox 6">
            <a:extLst>
              <a:ext uri="{FF2B5EF4-FFF2-40B4-BE49-F238E27FC236}">
                <a16:creationId xmlns:a16="http://schemas.microsoft.com/office/drawing/2014/main" id="{B79D1782-5578-164C-A526-976157F200DA}"/>
              </a:ext>
            </a:extLst>
          </p:cNvPr>
          <p:cNvSpPr txBox="1"/>
          <p:nvPr/>
        </p:nvSpPr>
        <p:spPr>
          <a:xfrm>
            <a:off x="32245300" y="21356392"/>
            <a:ext cx="5887567" cy="9553116"/>
          </a:xfrm>
          <a:prstGeom prst="rect">
            <a:avLst/>
          </a:prstGeom>
          <a:noFill/>
        </p:spPr>
        <p:txBody>
          <a:bodyPr wrap="square" lIns="11926" tIns="5963" rIns="11926" bIns="5963" rtlCol="0">
            <a:spAutoFit/>
          </a:bodyPr>
          <a:lstStyle>
            <a:defPPr>
              <a:defRPr lang="en-US"/>
            </a:defPPr>
            <a:lvl1pPr marL="0" algn="l" defTabSz="59631" rtl="0" eaLnBrk="1" latinLnBrk="0" hangingPunct="1">
              <a:defRPr sz="300" kern="1200">
                <a:solidFill>
                  <a:schemeClr val="tx1"/>
                </a:solidFill>
                <a:latin typeface="+mn-lt"/>
                <a:ea typeface="+mn-ea"/>
                <a:cs typeface="+mn-cs"/>
              </a:defRPr>
            </a:lvl1pPr>
            <a:lvl2pPr marL="59631" algn="l" defTabSz="59631" rtl="0" eaLnBrk="1" latinLnBrk="0" hangingPunct="1">
              <a:defRPr sz="300" kern="1200">
                <a:solidFill>
                  <a:schemeClr val="tx1"/>
                </a:solidFill>
                <a:latin typeface="+mn-lt"/>
                <a:ea typeface="+mn-ea"/>
                <a:cs typeface="+mn-cs"/>
              </a:defRPr>
            </a:lvl2pPr>
            <a:lvl3pPr marL="119261" algn="l" defTabSz="59631" rtl="0" eaLnBrk="1" latinLnBrk="0" hangingPunct="1">
              <a:defRPr sz="300" kern="1200">
                <a:solidFill>
                  <a:schemeClr val="tx1"/>
                </a:solidFill>
                <a:latin typeface="+mn-lt"/>
                <a:ea typeface="+mn-ea"/>
                <a:cs typeface="+mn-cs"/>
              </a:defRPr>
            </a:lvl3pPr>
            <a:lvl4pPr marL="178891" algn="l" defTabSz="59631" rtl="0" eaLnBrk="1" latinLnBrk="0" hangingPunct="1">
              <a:defRPr sz="300" kern="1200">
                <a:solidFill>
                  <a:schemeClr val="tx1"/>
                </a:solidFill>
                <a:latin typeface="+mn-lt"/>
                <a:ea typeface="+mn-ea"/>
                <a:cs typeface="+mn-cs"/>
              </a:defRPr>
            </a:lvl4pPr>
            <a:lvl5pPr marL="238522" algn="l" defTabSz="59631" rtl="0" eaLnBrk="1" latinLnBrk="0" hangingPunct="1">
              <a:defRPr sz="300" kern="1200">
                <a:solidFill>
                  <a:schemeClr val="tx1"/>
                </a:solidFill>
                <a:latin typeface="+mn-lt"/>
                <a:ea typeface="+mn-ea"/>
                <a:cs typeface="+mn-cs"/>
              </a:defRPr>
            </a:lvl5pPr>
            <a:lvl6pPr marL="298152" algn="l" defTabSz="59631" rtl="0" eaLnBrk="1" latinLnBrk="0" hangingPunct="1">
              <a:defRPr sz="300" kern="1200">
                <a:solidFill>
                  <a:schemeClr val="tx1"/>
                </a:solidFill>
                <a:latin typeface="+mn-lt"/>
                <a:ea typeface="+mn-ea"/>
                <a:cs typeface="+mn-cs"/>
              </a:defRPr>
            </a:lvl6pPr>
            <a:lvl7pPr marL="357782" algn="l" defTabSz="59631" rtl="0" eaLnBrk="1" latinLnBrk="0" hangingPunct="1">
              <a:defRPr sz="300" kern="1200">
                <a:solidFill>
                  <a:schemeClr val="tx1"/>
                </a:solidFill>
                <a:latin typeface="+mn-lt"/>
                <a:ea typeface="+mn-ea"/>
                <a:cs typeface="+mn-cs"/>
              </a:defRPr>
            </a:lvl7pPr>
            <a:lvl8pPr marL="417413" algn="l" defTabSz="59631" rtl="0" eaLnBrk="1" latinLnBrk="0" hangingPunct="1">
              <a:defRPr sz="300" kern="1200">
                <a:solidFill>
                  <a:schemeClr val="tx1"/>
                </a:solidFill>
                <a:latin typeface="+mn-lt"/>
                <a:ea typeface="+mn-ea"/>
                <a:cs typeface="+mn-cs"/>
              </a:defRPr>
            </a:lvl8pPr>
            <a:lvl9pPr marL="477043" algn="l" defTabSz="59631" rtl="0" eaLnBrk="1" latinLnBrk="0" hangingPunct="1">
              <a:defRPr sz="300" kern="1200">
                <a:solidFill>
                  <a:schemeClr val="tx1"/>
                </a:solidFill>
                <a:latin typeface="+mn-lt"/>
                <a:ea typeface="+mn-ea"/>
                <a:cs typeface="+mn-cs"/>
              </a:defRPr>
            </a:lvl9pPr>
          </a:lstStyle>
          <a:p>
            <a:pPr marL="91440"/>
            <a:r>
              <a:rPr lang="en-US" sz="2000" dirty="0"/>
              <a:t>Four of the limestone/interbedded limestone samples were tentatively identified as similar to the Cambrian age Lakeview Limestone (€l) and included in the Sedimentary rocks (Ordovician and Cambrian) (</a:t>
            </a:r>
            <a:r>
              <a:rPr lang="en-US" sz="2000" b="1" u="sng" dirty="0"/>
              <a:t>O€s</a:t>
            </a:r>
            <a:r>
              <a:rPr lang="en-US" sz="2000" dirty="0"/>
              <a:t>) of the southern Lake Pend Oreille area.  The observed heft (density) of some of the interbedded limestone samples led to speculation that some of the carbonate layers may consist of magnesite, or perhaps barite or dolomite equivalent to rocks in the Colville, WA area. Other studies suggest that magnesite deposits in the Colville (Stevens County) area are prominent in the Paleozoic Stensgar dolomite of the Deer Trail group, most likely resulting from replacement of dolomite by hydrothermal solutions from granitic batholiths.</a:t>
            </a:r>
          </a:p>
          <a:p>
            <a:pPr marL="91440"/>
            <a:endParaRPr lang="en-US" sz="1000" dirty="0"/>
          </a:p>
          <a:p>
            <a:pPr marL="91440"/>
            <a:r>
              <a:rPr lang="en-US" sz="2000" dirty="0"/>
              <a:t>Other samples, classified as quartzite, and one sample, classified as siltite, were tentatively identified as similar to lithologies of the Mesoproterozoic Belt Supergroup of Lewis et al. (2012).  Lewis subdivides this supergroup into 6 units: the Upper Missoula group (Ymiu), the Lower Missoula Group (Ymil), the Piegan Group (</a:t>
            </a:r>
            <a:r>
              <a:rPr lang="en-US" sz="2000" b="1" u="sng" dirty="0"/>
              <a:t>Ypi</a:t>
            </a:r>
            <a:r>
              <a:rPr lang="en-US" sz="2000" dirty="0"/>
              <a:t>), the Ravalli Group (Yra), the Prichard Formation (</a:t>
            </a:r>
            <a:r>
              <a:rPr lang="en-US" sz="2000" b="1" u="sng" dirty="0"/>
              <a:t>Yp</a:t>
            </a:r>
            <a:r>
              <a:rPr lang="en-US" sz="2000" dirty="0"/>
              <a:t>), and gneiss, schist, and quartzite (Ygs).</a:t>
            </a:r>
          </a:p>
          <a:p>
            <a:pPr marL="91440"/>
            <a:endParaRPr lang="en-US" sz="1000" dirty="0"/>
          </a:p>
          <a:p>
            <a:pPr marL="91440"/>
            <a:r>
              <a:rPr lang="en-US" sz="2000" dirty="0"/>
              <a:t>Three of the granitoid classified samples were tentatively identified as similar to the Cretaceous tonalite, granodiorite and quartz diorite (</a:t>
            </a:r>
            <a:r>
              <a:rPr lang="en-US" sz="2000" b="1" u="sng" dirty="0"/>
              <a:t>Ktg</a:t>
            </a:r>
            <a:r>
              <a:rPr lang="en-US" sz="2000" dirty="0"/>
              <a:t>) of Lewis et al. (2012).  Browne (2012) described these map units in the Bayview and Lakeview Quadrangles as granodiorite (Kgd), consisting of fine to medium-grained hornblende-biotite granodiorite. </a:t>
            </a:r>
          </a:p>
        </p:txBody>
      </p:sp>
      <p:sp>
        <p:nvSpPr>
          <p:cNvPr id="217" name="Title 3">
            <a:extLst>
              <a:ext uri="{FF2B5EF4-FFF2-40B4-BE49-F238E27FC236}">
                <a16:creationId xmlns:a16="http://schemas.microsoft.com/office/drawing/2014/main" id="{2986C3E8-991F-4E4A-8710-C3A140EFF576}"/>
              </a:ext>
            </a:extLst>
          </p:cNvPr>
          <p:cNvSpPr txBox="1">
            <a:spLocks/>
          </p:cNvSpPr>
          <p:nvPr/>
        </p:nvSpPr>
        <p:spPr>
          <a:xfrm>
            <a:off x="38673451" y="254996"/>
            <a:ext cx="12221009" cy="794922"/>
          </a:xfrm>
          <a:prstGeom prst="rect">
            <a:avLst/>
          </a:prstGeom>
          <a:solidFill>
            <a:srgbClr val="EADFCB"/>
          </a:solidFill>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3600" b="1" dirty="0">
                <a:solidFill>
                  <a:srgbClr val="5A1A12"/>
                </a:solidFill>
              </a:rPr>
              <a:t>Conclusions</a:t>
            </a:r>
          </a:p>
        </p:txBody>
      </p:sp>
      <p:sp>
        <p:nvSpPr>
          <p:cNvPr id="218" name="TextBox 9">
            <a:extLst>
              <a:ext uri="{FF2B5EF4-FFF2-40B4-BE49-F238E27FC236}">
                <a16:creationId xmlns:a16="http://schemas.microsoft.com/office/drawing/2014/main" id="{F3456EC5-178C-F142-9A05-18D8D6EE2BD1}"/>
              </a:ext>
            </a:extLst>
          </p:cNvPr>
          <p:cNvSpPr txBox="1"/>
          <p:nvPr/>
        </p:nvSpPr>
        <p:spPr>
          <a:xfrm>
            <a:off x="38687343" y="1172263"/>
            <a:ext cx="6600120" cy="7755969"/>
          </a:xfrm>
          <a:prstGeom prst="rect">
            <a:avLst/>
          </a:prstGeom>
          <a:solidFill>
            <a:srgbClr val="EADFCB"/>
          </a:solidFill>
        </p:spPr>
        <p:txBody>
          <a:bodyPr wrap="square" lIns="91440" tIns="91440" rIns="91440" bIns="91440" rtlCol="0">
            <a:spAutoFit/>
          </a:bodyPr>
          <a:lstStyle>
            <a:defPPr>
              <a:defRPr lang="en-US"/>
            </a:defPPr>
            <a:lvl1pPr marL="0" algn="l" defTabSz="59631" rtl="0" eaLnBrk="1" latinLnBrk="0" hangingPunct="1">
              <a:defRPr sz="300" kern="1200">
                <a:solidFill>
                  <a:schemeClr val="tx1"/>
                </a:solidFill>
                <a:latin typeface="+mn-lt"/>
                <a:ea typeface="+mn-ea"/>
                <a:cs typeface="+mn-cs"/>
              </a:defRPr>
            </a:lvl1pPr>
            <a:lvl2pPr marL="59631" algn="l" defTabSz="59631" rtl="0" eaLnBrk="1" latinLnBrk="0" hangingPunct="1">
              <a:defRPr sz="300" kern="1200">
                <a:solidFill>
                  <a:schemeClr val="tx1"/>
                </a:solidFill>
                <a:latin typeface="+mn-lt"/>
                <a:ea typeface="+mn-ea"/>
                <a:cs typeface="+mn-cs"/>
              </a:defRPr>
            </a:lvl2pPr>
            <a:lvl3pPr marL="119261" algn="l" defTabSz="59631" rtl="0" eaLnBrk="1" latinLnBrk="0" hangingPunct="1">
              <a:defRPr sz="300" kern="1200">
                <a:solidFill>
                  <a:schemeClr val="tx1"/>
                </a:solidFill>
                <a:latin typeface="+mn-lt"/>
                <a:ea typeface="+mn-ea"/>
                <a:cs typeface="+mn-cs"/>
              </a:defRPr>
            </a:lvl3pPr>
            <a:lvl4pPr marL="178891" algn="l" defTabSz="59631" rtl="0" eaLnBrk="1" latinLnBrk="0" hangingPunct="1">
              <a:defRPr sz="300" kern="1200">
                <a:solidFill>
                  <a:schemeClr val="tx1"/>
                </a:solidFill>
                <a:latin typeface="+mn-lt"/>
                <a:ea typeface="+mn-ea"/>
                <a:cs typeface="+mn-cs"/>
              </a:defRPr>
            </a:lvl4pPr>
            <a:lvl5pPr marL="238522" algn="l" defTabSz="59631" rtl="0" eaLnBrk="1" latinLnBrk="0" hangingPunct="1">
              <a:defRPr sz="300" kern="1200">
                <a:solidFill>
                  <a:schemeClr val="tx1"/>
                </a:solidFill>
                <a:latin typeface="+mn-lt"/>
                <a:ea typeface="+mn-ea"/>
                <a:cs typeface="+mn-cs"/>
              </a:defRPr>
            </a:lvl5pPr>
            <a:lvl6pPr marL="298152" algn="l" defTabSz="59631" rtl="0" eaLnBrk="1" latinLnBrk="0" hangingPunct="1">
              <a:defRPr sz="300" kern="1200">
                <a:solidFill>
                  <a:schemeClr val="tx1"/>
                </a:solidFill>
                <a:latin typeface="+mn-lt"/>
                <a:ea typeface="+mn-ea"/>
                <a:cs typeface="+mn-cs"/>
              </a:defRPr>
            </a:lvl6pPr>
            <a:lvl7pPr marL="357782" algn="l" defTabSz="59631" rtl="0" eaLnBrk="1" latinLnBrk="0" hangingPunct="1">
              <a:defRPr sz="300" kern="1200">
                <a:solidFill>
                  <a:schemeClr val="tx1"/>
                </a:solidFill>
                <a:latin typeface="+mn-lt"/>
                <a:ea typeface="+mn-ea"/>
                <a:cs typeface="+mn-cs"/>
              </a:defRPr>
            </a:lvl7pPr>
            <a:lvl8pPr marL="417413" algn="l" defTabSz="59631" rtl="0" eaLnBrk="1" latinLnBrk="0" hangingPunct="1">
              <a:defRPr sz="300" kern="1200">
                <a:solidFill>
                  <a:schemeClr val="tx1"/>
                </a:solidFill>
                <a:latin typeface="+mn-lt"/>
                <a:ea typeface="+mn-ea"/>
                <a:cs typeface="+mn-cs"/>
              </a:defRPr>
            </a:lvl8pPr>
            <a:lvl9pPr marL="477043" algn="l" defTabSz="59631" rtl="0" eaLnBrk="1" latinLnBrk="0" hangingPunct="1">
              <a:defRPr sz="300" kern="1200">
                <a:solidFill>
                  <a:schemeClr val="tx1"/>
                </a:solidFill>
                <a:latin typeface="+mn-lt"/>
                <a:ea typeface="+mn-ea"/>
                <a:cs typeface="+mn-cs"/>
              </a:defRPr>
            </a:lvl9pPr>
          </a:lstStyle>
          <a:p>
            <a:r>
              <a:rPr lang="en-US" sz="2400" dirty="0"/>
              <a:t>The lithologies found in the 39 erratic pebbles were only partially consistent with those found by Bjornstad (2014) and Karlson (2006).  Like Bjornstad and Karlson, we found relatively high percentages of granitic and quartzite erratics; Bjornstad and Karlson both found that 75-80% of the erratics they studied were granitic, whereas we found about 31% of the erratics in this study were granitic (granitoid and altered granitoid).  Bjornstad and Karlson found that 7-8% of the erratics were quartzite, while we found about 10% were quartzite.  </a:t>
            </a:r>
          </a:p>
          <a:p>
            <a:endParaRPr lang="en-US" sz="1200" dirty="0"/>
          </a:p>
          <a:p>
            <a:r>
              <a:rPr lang="en-US" sz="2400" dirty="0"/>
              <a:t>However, unlike Bjornstad and Karlson, who did not identify any calcareous (e.g. limestone) erratics, the majority (54%) of the erratics in this study were calcareous (limestone, interbedded limestone, or marble.  </a:t>
            </a:r>
            <a:r>
              <a:rPr lang="en-US" sz="2400" u="sng" dirty="0"/>
              <a:t>To our knowledge, this study provides only the second documented occurrence of limestone (or other calcareous rocks) among any erratics studied</a:t>
            </a:r>
            <a:r>
              <a:rPr lang="en-US" sz="2400" dirty="0"/>
              <a:t>.  However, most erratic studies have focused on boulder-size erratics.</a:t>
            </a:r>
          </a:p>
        </p:txBody>
      </p:sp>
      <p:sp>
        <p:nvSpPr>
          <p:cNvPr id="220" name="Title 3">
            <a:extLst>
              <a:ext uri="{FF2B5EF4-FFF2-40B4-BE49-F238E27FC236}">
                <a16:creationId xmlns:a16="http://schemas.microsoft.com/office/drawing/2014/main" id="{DF2B9C0E-BC58-FE43-8EDC-0EB3381ADF05}"/>
              </a:ext>
            </a:extLst>
          </p:cNvPr>
          <p:cNvSpPr txBox="1">
            <a:spLocks/>
          </p:cNvSpPr>
          <p:nvPr/>
        </p:nvSpPr>
        <p:spPr>
          <a:xfrm>
            <a:off x="38690604" y="17398171"/>
            <a:ext cx="12221009" cy="794922"/>
          </a:xfrm>
          <a:prstGeom prst="rect">
            <a:avLst/>
          </a:prstGeom>
          <a:solidFill>
            <a:srgbClr val="EADFCB"/>
          </a:solidFill>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3600" b="1" dirty="0">
                <a:solidFill>
                  <a:srgbClr val="5A1A12"/>
                </a:solidFill>
              </a:rPr>
              <a:t>Discussion</a:t>
            </a:r>
          </a:p>
        </p:txBody>
      </p:sp>
      <p:sp>
        <p:nvSpPr>
          <p:cNvPr id="221" name="TextBox 19">
            <a:extLst>
              <a:ext uri="{FF2B5EF4-FFF2-40B4-BE49-F238E27FC236}">
                <a16:creationId xmlns:a16="http://schemas.microsoft.com/office/drawing/2014/main" id="{DBFB3118-E0D8-7643-B514-23C6B4C67C83}"/>
              </a:ext>
            </a:extLst>
          </p:cNvPr>
          <p:cNvSpPr txBox="1"/>
          <p:nvPr/>
        </p:nvSpPr>
        <p:spPr>
          <a:xfrm>
            <a:off x="38690296" y="18306380"/>
            <a:ext cx="12221010" cy="5170646"/>
          </a:xfrm>
          <a:prstGeom prst="rect">
            <a:avLst/>
          </a:prstGeom>
          <a:solidFill>
            <a:srgbClr val="EADFCB"/>
          </a:solidFill>
        </p:spPr>
        <p:txBody>
          <a:bodyPr wrap="square" lIns="91440" tIns="91440" rIns="91440" bIns="91440" rtlCol="0">
            <a:spAutoFit/>
          </a:bodyPr>
          <a:lstStyle>
            <a:defPPr>
              <a:defRPr lang="en-US"/>
            </a:defPPr>
            <a:lvl1pPr marL="0" algn="l" defTabSz="59631" rtl="0" eaLnBrk="1" latinLnBrk="0" hangingPunct="1">
              <a:defRPr sz="300" kern="1200">
                <a:solidFill>
                  <a:schemeClr val="tx1"/>
                </a:solidFill>
                <a:latin typeface="+mn-lt"/>
                <a:ea typeface="+mn-ea"/>
                <a:cs typeface="+mn-cs"/>
              </a:defRPr>
            </a:lvl1pPr>
            <a:lvl2pPr marL="59631" algn="l" defTabSz="59631" rtl="0" eaLnBrk="1" latinLnBrk="0" hangingPunct="1">
              <a:defRPr sz="300" kern="1200">
                <a:solidFill>
                  <a:schemeClr val="tx1"/>
                </a:solidFill>
                <a:latin typeface="+mn-lt"/>
                <a:ea typeface="+mn-ea"/>
                <a:cs typeface="+mn-cs"/>
              </a:defRPr>
            </a:lvl2pPr>
            <a:lvl3pPr marL="119261" algn="l" defTabSz="59631" rtl="0" eaLnBrk="1" latinLnBrk="0" hangingPunct="1">
              <a:defRPr sz="300" kern="1200">
                <a:solidFill>
                  <a:schemeClr val="tx1"/>
                </a:solidFill>
                <a:latin typeface="+mn-lt"/>
                <a:ea typeface="+mn-ea"/>
                <a:cs typeface="+mn-cs"/>
              </a:defRPr>
            </a:lvl3pPr>
            <a:lvl4pPr marL="178891" algn="l" defTabSz="59631" rtl="0" eaLnBrk="1" latinLnBrk="0" hangingPunct="1">
              <a:defRPr sz="300" kern="1200">
                <a:solidFill>
                  <a:schemeClr val="tx1"/>
                </a:solidFill>
                <a:latin typeface="+mn-lt"/>
                <a:ea typeface="+mn-ea"/>
                <a:cs typeface="+mn-cs"/>
              </a:defRPr>
            </a:lvl4pPr>
            <a:lvl5pPr marL="238522" algn="l" defTabSz="59631" rtl="0" eaLnBrk="1" latinLnBrk="0" hangingPunct="1">
              <a:defRPr sz="300" kern="1200">
                <a:solidFill>
                  <a:schemeClr val="tx1"/>
                </a:solidFill>
                <a:latin typeface="+mn-lt"/>
                <a:ea typeface="+mn-ea"/>
                <a:cs typeface="+mn-cs"/>
              </a:defRPr>
            </a:lvl5pPr>
            <a:lvl6pPr marL="298152" algn="l" defTabSz="59631" rtl="0" eaLnBrk="1" latinLnBrk="0" hangingPunct="1">
              <a:defRPr sz="300" kern="1200">
                <a:solidFill>
                  <a:schemeClr val="tx1"/>
                </a:solidFill>
                <a:latin typeface="+mn-lt"/>
                <a:ea typeface="+mn-ea"/>
                <a:cs typeface="+mn-cs"/>
              </a:defRPr>
            </a:lvl6pPr>
            <a:lvl7pPr marL="357782" algn="l" defTabSz="59631" rtl="0" eaLnBrk="1" latinLnBrk="0" hangingPunct="1">
              <a:defRPr sz="300" kern="1200">
                <a:solidFill>
                  <a:schemeClr val="tx1"/>
                </a:solidFill>
                <a:latin typeface="+mn-lt"/>
                <a:ea typeface="+mn-ea"/>
                <a:cs typeface="+mn-cs"/>
              </a:defRPr>
            </a:lvl7pPr>
            <a:lvl8pPr marL="417413" algn="l" defTabSz="59631" rtl="0" eaLnBrk="1" latinLnBrk="0" hangingPunct="1">
              <a:defRPr sz="300" kern="1200">
                <a:solidFill>
                  <a:schemeClr val="tx1"/>
                </a:solidFill>
                <a:latin typeface="+mn-lt"/>
                <a:ea typeface="+mn-ea"/>
                <a:cs typeface="+mn-cs"/>
              </a:defRPr>
            </a:lvl8pPr>
            <a:lvl9pPr marL="477043" algn="l" defTabSz="59631" rtl="0" eaLnBrk="1" latinLnBrk="0" hangingPunct="1">
              <a:defRPr sz="300" kern="1200">
                <a:solidFill>
                  <a:schemeClr val="tx1"/>
                </a:solidFill>
                <a:latin typeface="+mn-lt"/>
                <a:ea typeface="+mn-ea"/>
                <a:cs typeface="+mn-cs"/>
              </a:defRPr>
            </a:lvl9pPr>
          </a:lstStyle>
          <a:p>
            <a:r>
              <a:rPr lang="en-US" sz="2400" dirty="0"/>
              <a:t>The potential that some of the calcareous clasts could be magnesite, barite, or dolomite, raises the question that perhaps some of these erratic clasts may have originated from northeastern Washington.  Shaw et al. (1999) cited paleo flow directions in the Sanpoil arm of glacial Lake Columbia as indicating that high-magnitude drainage from beneath the Cordilleran ice sheet could have passed down the Okanagan Valley (northeastern Washington) and across the western Scablands.  Peters (2003) also described exposures of gravel foresets in northeastern Washington as evidence of floods from sources other than glacial Lake Missoula, noting that Belt Supergroup rocks were notably rare.  However, Hanson and Clague (2016) found no evidence of large-scale flooding from northeastern Washington (although they did not rule it out). </a:t>
            </a:r>
          </a:p>
          <a:p>
            <a:endParaRPr lang="en-US" sz="1200" dirty="0"/>
          </a:p>
          <a:p>
            <a:r>
              <a:rPr lang="en-US" sz="2400" dirty="0"/>
              <a:t>We recommend detailed geochemical analyses be conducted on the suspect magnesite, barite, or dolomite samples.  We also recommend evaluation of potential sources areas in northeastern Washington that may have contributed the complete set of lithologies, as well as lithologic analyses of other ice-rafted erratic clasts juxtapose to the Coyote Canyon mammoth skeleton. </a:t>
            </a:r>
          </a:p>
        </p:txBody>
      </p:sp>
      <p:sp>
        <p:nvSpPr>
          <p:cNvPr id="222" name="TextBox 9">
            <a:extLst>
              <a:ext uri="{FF2B5EF4-FFF2-40B4-BE49-F238E27FC236}">
                <a16:creationId xmlns:a16="http://schemas.microsoft.com/office/drawing/2014/main" id="{C9344617-3EED-AD44-9D55-475F85B6A56F}"/>
              </a:ext>
            </a:extLst>
          </p:cNvPr>
          <p:cNvSpPr txBox="1"/>
          <p:nvPr/>
        </p:nvSpPr>
        <p:spPr>
          <a:xfrm>
            <a:off x="38679118" y="8914875"/>
            <a:ext cx="12215342" cy="2769989"/>
          </a:xfrm>
          <a:prstGeom prst="rect">
            <a:avLst/>
          </a:prstGeom>
          <a:solidFill>
            <a:srgbClr val="EADFCB"/>
          </a:solidFill>
        </p:spPr>
        <p:txBody>
          <a:bodyPr wrap="square" lIns="91440" tIns="91440" rIns="91440" bIns="91440" rtlCol="0">
            <a:spAutoFit/>
          </a:bodyPr>
          <a:lstStyle>
            <a:defPPr>
              <a:defRPr lang="en-US"/>
            </a:defPPr>
            <a:lvl1pPr marL="0" algn="l" defTabSz="59631" rtl="0" eaLnBrk="1" latinLnBrk="0" hangingPunct="1">
              <a:defRPr sz="300" kern="1200">
                <a:solidFill>
                  <a:schemeClr val="tx1"/>
                </a:solidFill>
                <a:latin typeface="+mn-lt"/>
                <a:ea typeface="+mn-ea"/>
                <a:cs typeface="+mn-cs"/>
              </a:defRPr>
            </a:lvl1pPr>
            <a:lvl2pPr marL="59631" algn="l" defTabSz="59631" rtl="0" eaLnBrk="1" latinLnBrk="0" hangingPunct="1">
              <a:defRPr sz="300" kern="1200">
                <a:solidFill>
                  <a:schemeClr val="tx1"/>
                </a:solidFill>
                <a:latin typeface="+mn-lt"/>
                <a:ea typeface="+mn-ea"/>
                <a:cs typeface="+mn-cs"/>
              </a:defRPr>
            </a:lvl2pPr>
            <a:lvl3pPr marL="119261" algn="l" defTabSz="59631" rtl="0" eaLnBrk="1" latinLnBrk="0" hangingPunct="1">
              <a:defRPr sz="300" kern="1200">
                <a:solidFill>
                  <a:schemeClr val="tx1"/>
                </a:solidFill>
                <a:latin typeface="+mn-lt"/>
                <a:ea typeface="+mn-ea"/>
                <a:cs typeface="+mn-cs"/>
              </a:defRPr>
            </a:lvl3pPr>
            <a:lvl4pPr marL="178891" algn="l" defTabSz="59631" rtl="0" eaLnBrk="1" latinLnBrk="0" hangingPunct="1">
              <a:defRPr sz="300" kern="1200">
                <a:solidFill>
                  <a:schemeClr val="tx1"/>
                </a:solidFill>
                <a:latin typeface="+mn-lt"/>
                <a:ea typeface="+mn-ea"/>
                <a:cs typeface="+mn-cs"/>
              </a:defRPr>
            </a:lvl4pPr>
            <a:lvl5pPr marL="238522" algn="l" defTabSz="59631" rtl="0" eaLnBrk="1" latinLnBrk="0" hangingPunct="1">
              <a:defRPr sz="300" kern="1200">
                <a:solidFill>
                  <a:schemeClr val="tx1"/>
                </a:solidFill>
                <a:latin typeface="+mn-lt"/>
                <a:ea typeface="+mn-ea"/>
                <a:cs typeface="+mn-cs"/>
              </a:defRPr>
            </a:lvl5pPr>
            <a:lvl6pPr marL="298152" algn="l" defTabSz="59631" rtl="0" eaLnBrk="1" latinLnBrk="0" hangingPunct="1">
              <a:defRPr sz="300" kern="1200">
                <a:solidFill>
                  <a:schemeClr val="tx1"/>
                </a:solidFill>
                <a:latin typeface="+mn-lt"/>
                <a:ea typeface="+mn-ea"/>
                <a:cs typeface="+mn-cs"/>
              </a:defRPr>
            </a:lvl6pPr>
            <a:lvl7pPr marL="357782" algn="l" defTabSz="59631" rtl="0" eaLnBrk="1" latinLnBrk="0" hangingPunct="1">
              <a:defRPr sz="300" kern="1200">
                <a:solidFill>
                  <a:schemeClr val="tx1"/>
                </a:solidFill>
                <a:latin typeface="+mn-lt"/>
                <a:ea typeface="+mn-ea"/>
                <a:cs typeface="+mn-cs"/>
              </a:defRPr>
            </a:lvl7pPr>
            <a:lvl8pPr marL="417413" algn="l" defTabSz="59631" rtl="0" eaLnBrk="1" latinLnBrk="0" hangingPunct="1">
              <a:defRPr sz="300" kern="1200">
                <a:solidFill>
                  <a:schemeClr val="tx1"/>
                </a:solidFill>
                <a:latin typeface="+mn-lt"/>
                <a:ea typeface="+mn-ea"/>
                <a:cs typeface="+mn-cs"/>
              </a:defRPr>
            </a:lvl8pPr>
            <a:lvl9pPr marL="477043" algn="l" defTabSz="59631" rtl="0" eaLnBrk="1" latinLnBrk="0" hangingPunct="1">
              <a:defRPr sz="300" kern="1200">
                <a:solidFill>
                  <a:schemeClr val="tx1"/>
                </a:solidFill>
                <a:latin typeface="+mn-lt"/>
                <a:ea typeface="+mn-ea"/>
                <a:cs typeface="+mn-cs"/>
              </a:defRPr>
            </a:lvl9pPr>
          </a:lstStyle>
          <a:p>
            <a:r>
              <a:rPr lang="en-US" sz="2400" dirty="0"/>
              <a:t>The tentative provenance associations of eleven samples (representing four different lithologies – limestone, granitoid, quartzite, and siltite) collectively suggest a common source area that is consistent with the bedrock geology surrounding the southern portion of Lake Pend Oreille (the site of the Purcell lobe ice dams).  </a:t>
            </a:r>
            <a:r>
              <a:rPr lang="en-US" sz="2400" u="sng" dirty="0"/>
              <a:t>Thus, our working hypothesis, that the erratic clasts found clustered together in a single rock feature, juxtaposed to the Coyote Canyon mammoth, may have been part of the Purcell Lobe ice dam and the Ice Age flood that killed the mammoth, remains valid.</a:t>
            </a:r>
            <a:r>
              <a:rPr lang="en-US" sz="2400" dirty="0"/>
              <a:t> </a:t>
            </a:r>
          </a:p>
        </p:txBody>
      </p:sp>
      <p:sp>
        <p:nvSpPr>
          <p:cNvPr id="223" name="Title 3">
            <a:extLst>
              <a:ext uri="{FF2B5EF4-FFF2-40B4-BE49-F238E27FC236}">
                <a16:creationId xmlns:a16="http://schemas.microsoft.com/office/drawing/2014/main" id="{A98C9E77-BAAE-A647-B1DD-62B84AB1A975}"/>
              </a:ext>
            </a:extLst>
          </p:cNvPr>
          <p:cNvSpPr txBox="1">
            <a:spLocks/>
          </p:cNvSpPr>
          <p:nvPr/>
        </p:nvSpPr>
        <p:spPr>
          <a:xfrm>
            <a:off x="38673451" y="23757284"/>
            <a:ext cx="12221009" cy="794922"/>
          </a:xfrm>
          <a:prstGeom prst="rect">
            <a:avLst/>
          </a:prstGeom>
          <a:solidFill>
            <a:srgbClr val="EADFCB"/>
          </a:solidFill>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3600" b="1" dirty="0">
                <a:solidFill>
                  <a:srgbClr val="5A1A12"/>
                </a:solidFill>
              </a:rPr>
              <a:t>Works Cited</a:t>
            </a:r>
          </a:p>
        </p:txBody>
      </p:sp>
      <p:sp>
        <p:nvSpPr>
          <p:cNvPr id="224" name="TextBox 20">
            <a:extLst>
              <a:ext uri="{FF2B5EF4-FFF2-40B4-BE49-F238E27FC236}">
                <a16:creationId xmlns:a16="http://schemas.microsoft.com/office/drawing/2014/main" id="{CBBA40E7-70D1-7A49-81C8-1C32EF431B20}"/>
              </a:ext>
            </a:extLst>
          </p:cNvPr>
          <p:cNvSpPr txBox="1"/>
          <p:nvPr/>
        </p:nvSpPr>
        <p:spPr>
          <a:xfrm>
            <a:off x="38673451" y="24682278"/>
            <a:ext cx="12221009" cy="3139321"/>
          </a:xfrm>
          <a:prstGeom prst="rect">
            <a:avLst/>
          </a:prstGeom>
          <a:solidFill>
            <a:srgbClr val="EADFCB"/>
          </a:solidFill>
        </p:spPr>
        <p:txBody>
          <a:bodyPr wrap="square" lIns="91440" tIns="91440" rIns="91440" bIns="91440" rtlCol="0">
            <a:spAutoFit/>
          </a:bodyPr>
          <a:lstStyle>
            <a:defPPr>
              <a:defRPr lang="en-US"/>
            </a:defPPr>
            <a:lvl1pPr marL="0" algn="l" defTabSz="59631" rtl="0" eaLnBrk="1" latinLnBrk="0" hangingPunct="1">
              <a:defRPr sz="300" kern="1200">
                <a:solidFill>
                  <a:schemeClr val="tx1"/>
                </a:solidFill>
                <a:latin typeface="+mn-lt"/>
                <a:ea typeface="+mn-ea"/>
                <a:cs typeface="+mn-cs"/>
              </a:defRPr>
            </a:lvl1pPr>
            <a:lvl2pPr marL="59631" algn="l" defTabSz="59631" rtl="0" eaLnBrk="1" latinLnBrk="0" hangingPunct="1">
              <a:defRPr sz="300" kern="1200">
                <a:solidFill>
                  <a:schemeClr val="tx1"/>
                </a:solidFill>
                <a:latin typeface="+mn-lt"/>
                <a:ea typeface="+mn-ea"/>
                <a:cs typeface="+mn-cs"/>
              </a:defRPr>
            </a:lvl2pPr>
            <a:lvl3pPr marL="119261" algn="l" defTabSz="59631" rtl="0" eaLnBrk="1" latinLnBrk="0" hangingPunct="1">
              <a:defRPr sz="300" kern="1200">
                <a:solidFill>
                  <a:schemeClr val="tx1"/>
                </a:solidFill>
                <a:latin typeface="+mn-lt"/>
                <a:ea typeface="+mn-ea"/>
                <a:cs typeface="+mn-cs"/>
              </a:defRPr>
            </a:lvl3pPr>
            <a:lvl4pPr marL="178891" algn="l" defTabSz="59631" rtl="0" eaLnBrk="1" latinLnBrk="0" hangingPunct="1">
              <a:defRPr sz="300" kern="1200">
                <a:solidFill>
                  <a:schemeClr val="tx1"/>
                </a:solidFill>
                <a:latin typeface="+mn-lt"/>
                <a:ea typeface="+mn-ea"/>
                <a:cs typeface="+mn-cs"/>
              </a:defRPr>
            </a:lvl4pPr>
            <a:lvl5pPr marL="238522" algn="l" defTabSz="59631" rtl="0" eaLnBrk="1" latinLnBrk="0" hangingPunct="1">
              <a:defRPr sz="300" kern="1200">
                <a:solidFill>
                  <a:schemeClr val="tx1"/>
                </a:solidFill>
                <a:latin typeface="+mn-lt"/>
                <a:ea typeface="+mn-ea"/>
                <a:cs typeface="+mn-cs"/>
              </a:defRPr>
            </a:lvl5pPr>
            <a:lvl6pPr marL="298152" algn="l" defTabSz="59631" rtl="0" eaLnBrk="1" latinLnBrk="0" hangingPunct="1">
              <a:defRPr sz="300" kern="1200">
                <a:solidFill>
                  <a:schemeClr val="tx1"/>
                </a:solidFill>
                <a:latin typeface="+mn-lt"/>
                <a:ea typeface="+mn-ea"/>
                <a:cs typeface="+mn-cs"/>
              </a:defRPr>
            </a:lvl6pPr>
            <a:lvl7pPr marL="357782" algn="l" defTabSz="59631" rtl="0" eaLnBrk="1" latinLnBrk="0" hangingPunct="1">
              <a:defRPr sz="300" kern="1200">
                <a:solidFill>
                  <a:schemeClr val="tx1"/>
                </a:solidFill>
                <a:latin typeface="+mn-lt"/>
                <a:ea typeface="+mn-ea"/>
                <a:cs typeface="+mn-cs"/>
              </a:defRPr>
            </a:lvl7pPr>
            <a:lvl8pPr marL="417413" algn="l" defTabSz="59631" rtl="0" eaLnBrk="1" latinLnBrk="0" hangingPunct="1">
              <a:defRPr sz="300" kern="1200">
                <a:solidFill>
                  <a:schemeClr val="tx1"/>
                </a:solidFill>
                <a:latin typeface="+mn-lt"/>
                <a:ea typeface="+mn-ea"/>
                <a:cs typeface="+mn-cs"/>
              </a:defRPr>
            </a:lvl8pPr>
            <a:lvl9pPr marL="477043" algn="l" defTabSz="59631" rtl="0" eaLnBrk="1" latinLnBrk="0" hangingPunct="1">
              <a:defRPr sz="300" kern="1200">
                <a:solidFill>
                  <a:schemeClr val="tx1"/>
                </a:solidFill>
                <a:latin typeface="+mn-lt"/>
                <a:ea typeface="+mn-ea"/>
                <a:cs typeface="+mn-cs"/>
              </a:defRPr>
            </a:lvl9pPr>
          </a:lstStyle>
          <a:p>
            <a:pPr marL="194310" indent="-194310">
              <a:buFont typeface="Arial" panose="020B0604020202020204" pitchFamily="34" charset="0"/>
              <a:buChar char="•"/>
            </a:pPr>
            <a:r>
              <a:rPr lang="en-US" sz="1600" dirty="0"/>
              <a:t>Bjornstad, B. N.  2014.  Ice-Rafted Erratics and Bergmounds from Pleistocene Outburst Floods, Rattlesnake Mountain, Washington, USA.  E&amp;G Quaternary Science Journal, v. 63: Number 1: 2014: p. 44-59.  DOI 10.3285/eg.63.1.03.</a:t>
            </a:r>
          </a:p>
          <a:p>
            <a:pPr marL="194310" indent="-194310">
              <a:buFont typeface="Arial" panose="020B0604020202020204" pitchFamily="34" charset="0"/>
              <a:buChar char="•"/>
            </a:pPr>
            <a:r>
              <a:rPr lang="en-US" sz="1600" dirty="0"/>
              <a:t>Browne, James L.  2012.  Geologic Map of The Bayview And Lakeview Quadrangles, Kootenai And Bonner Counties, Idaho: Technical Report 12-3.  Idaho Geological Survey, Moscow-Boise Pocatello, ID. </a:t>
            </a:r>
          </a:p>
          <a:p>
            <a:pPr marL="194310" indent="-194310">
              <a:buFont typeface="Arial" panose="020B0604020202020204" pitchFamily="34" charset="0"/>
              <a:buChar char="•"/>
            </a:pPr>
            <a:r>
              <a:rPr lang="en-US" sz="1600" dirty="0"/>
              <a:t>Hanson, M. A., and J. J. Clague.  2016.  Record of glacial Lake Missoula floods in glacial Lake Columbia, Washington.  Quaternary Science Reviews, v.133: p. 62-76. </a:t>
            </a:r>
          </a:p>
          <a:p>
            <a:pPr marL="194310" indent="-194310">
              <a:buFont typeface="Arial" panose="020B0604020202020204" pitchFamily="34" charset="0"/>
              <a:buChar char="•"/>
            </a:pPr>
            <a:r>
              <a:rPr lang="en-US" sz="1600" dirty="0"/>
              <a:t>Karlson, R. C.  2006.  Investigation of Ice Age Flood Geomorphology and Stratigraphy in Ginkgo Petrified Forest State Park, Washington: Implications for Park Interpretation: Thesis.  Central Washington University, Ellensburg, WA.</a:t>
            </a:r>
          </a:p>
          <a:p>
            <a:pPr marL="194310" indent="-194310">
              <a:buFont typeface="Arial" panose="020B0604020202020204" pitchFamily="34" charset="0"/>
              <a:buChar char="•"/>
            </a:pPr>
            <a:r>
              <a:rPr lang="en-US" sz="1600" dirty="0"/>
              <a:t>Lewis, R. S., P. K. Link, L. R. Stanford, and S. P. Long.  2012.  Geologic Map of Idaho.  Idaho Geological Survey, Moscow, ID.</a:t>
            </a:r>
          </a:p>
          <a:p>
            <a:pPr marL="194310" indent="-194310">
              <a:buFont typeface="Arial" panose="020B0604020202020204" pitchFamily="34" charset="0"/>
              <a:buChar char="•"/>
            </a:pPr>
            <a:r>
              <a:rPr lang="en-US" sz="1600" dirty="0"/>
              <a:t>Peters, E.K. 2003. Evidence for two out-burst floods of non-Missoula origin in NE Washington State. Geol. Soc. Am. Abstr. Progr. 35, 217.</a:t>
            </a:r>
          </a:p>
          <a:p>
            <a:pPr marL="194310" indent="-194310">
              <a:buFont typeface="Arial" panose="020B0604020202020204" pitchFamily="34" charset="0"/>
              <a:buChar char="•"/>
            </a:pPr>
            <a:r>
              <a:rPr lang="en-US" sz="1600" dirty="0"/>
              <a:t>Shaw, J., M. Munro-Stasiuk, B. Sawyer, C. Beaney, J. E. Lesemann, A. Musacchio, B. Rains, and R. R. Young, R.R.  1999.  The channeled Scabland: Back to Bretz?  Geology, v. 27: p. 605-608. </a:t>
            </a:r>
          </a:p>
        </p:txBody>
      </p:sp>
      <p:sp>
        <p:nvSpPr>
          <p:cNvPr id="225" name="Title 3">
            <a:extLst>
              <a:ext uri="{FF2B5EF4-FFF2-40B4-BE49-F238E27FC236}">
                <a16:creationId xmlns:a16="http://schemas.microsoft.com/office/drawing/2014/main" id="{C54825AE-2BDF-5847-A6B8-B55B9C791EC5}"/>
              </a:ext>
            </a:extLst>
          </p:cNvPr>
          <p:cNvSpPr txBox="1">
            <a:spLocks/>
          </p:cNvSpPr>
          <p:nvPr/>
        </p:nvSpPr>
        <p:spPr>
          <a:xfrm>
            <a:off x="38670075" y="28070213"/>
            <a:ext cx="12221009" cy="794922"/>
          </a:xfrm>
          <a:prstGeom prst="rect">
            <a:avLst/>
          </a:prstGeom>
          <a:solidFill>
            <a:srgbClr val="EADFCB"/>
          </a:solidFill>
        </p:spPr>
        <p:txBody>
          <a:bodyPr vert="horz" lIns="91440" tIns="45720" rIns="91440" bIns="45720"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3600" b="1" dirty="0">
                <a:solidFill>
                  <a:srgbClr val="5A1A12"/>
                </a:solidFill>
              </a:rPr>
              <a:t>Acknowledgements</a:t>
            </a:r>
          </a:p>
        </p:txBody>
      </p:sp>
      <p:sp>
        <p:nvSpPr>
          <p:cNvPr id="226" name="TextBox 20">
            <a:extLst>
              <a:ext uri="{FF2B5EF4-FFF2-40B4-BE49-F238E27FC236}">
                <a16:creationId xmlns:a16="http://schemas.microsoft.com/office/drawing/2014/main" id="{8EAC9916-9D9C-E644-8AEE-48F5ABF65E3F}"/>
              </a:ext>
            </a:extLst>
          </p:cNvPr>
          <p:cNvSpPr txBox="1"/>
          <p:nvPr/>
        </p:nvSpPr>
        <p:spPr>
          <a:xfrm>
            <a:off x="38670074" y="28989661"/>
            <a:ext cx="12221009" cy="1569660"/>
          </a:xfrm>
          <a:prstGeom prst="rect">
            <a:avLst/>
          </a:prstGeom>
          <a:solidFill>
            <a:srgbClr val="EADFCB"/>
          </a:solidFill>
        </p:spPr>
        <p:txBody>
          <a:bodyPr wrap="square" lIns="91440" tIns="91440" rIns="91440" bIns="91440" rtlCol="0">
            <a:spAutoFit/>
          </a:bodyPr>
          <a:lstStyle>
            <a:defPPr>
              <a:defRPr lang="en-US"/>
            </a:defPPr>
            <a:lvl1pPr marL="0" algn="l" defTabSz="59631" rtl="0" eaLnBrk="1" latinLnBrk="0" hangingPunct="1">
              <a:defRPr sz="300" kern="1200">
                <a:solidFill>
                  <a:schemeClr val="tx1"/>
                </a:solidFill>
                <a:latin typeface="+mn-lt"/>
                <a:ea typeface="+mn-ea"/>
                <a:cs typeface="+mn-cs"/>
              </a:defRPr>
            </a:lvl1pPr>
            <a:lvl2pPr marL="59631" algn="l" defTabSz="59631" rtl="0" eaLnBrk="1" latinLnBrk="0" hangingPunct="1">
              <a:defRPr sz="300" kern="1200">
                <a:solidFill>
                  <a:schemeClr val="tx1"/>
                </a:solidFill>
                <a:latin typeface="+mn-lt"/>
                <a:ea typeface="+mn-ea"/>
                <a:cs typeface="+mn-cs"/>
              </a:defRPr>
            </a:lvl2pPr>
            <a:lvl3pPr marL="119261" algn="l" defTabSz="59631" rtl="0" eaLnBrk="1" latinLnBrk="0" hangingPunct="1">
              <a:defRPr sz="300" kern="1200">
                <a:solidFill>
                  <a:schemeClr val="tx1"/>
                </a:solidFill>
                <a:latin typeface="+mn-lt"/>
                <a:ea typeface="+mn-ea"/>
                <a:cs typeface="+mn-cs"/>
              </a:defRPr>
            </a:lvl3pPr>
            <a:lvl4pPr marL="178891" algn="l" defTabSz="59631" rtl="0" eaLnBrk="1" latinLnBrk="0" hangingPunct="1">
              <a:defRPr sz="300" kern="1200">
                <a:solidFill>
                  <a:schemeClr val="tx1"/>
                </a:solidFill>
                <a:latin typeface="+mn-lt"/>
                <a:ea typeface="+mn-ea"/>
                <a:cs typeface="+mn-cs"/>
              </a:defRPr>
            </a:lvl4pPr>
            <a:lvl5pPr marL="238522" algn="l" defTabSz="59631" rtl="0" eaLnBrk="1" latinLnBrk="0" hangingPunct="1">
              <a:defRPr sz="300" kern="1200">
                <a:solidFill>
                  <a:schemeClr val="tx1"/>
                </a:solidFill>
                <a:latin typeface="+mn-lt"/>
                <a:ea typeface="+mn-ea"/>
                <a:cs typeface="+mn-cs"/>
              </a:defRPr>
            </a:lvl5pPr>
            <a:lvl6pPr marL="298152" algn="l" defTabSz="59631" rtl="0" eaLnBrk="1" latinLnBrk="0" hangingPunct="1">
              <a:defRPr sz="300" kern="1200">
                <a:solidFill>
                  <a:schemeClr val="tx1"/>
                </a:solidFill>
                <a:latin typeface="+mn-lt"/>
                <a:ea typeface="+mn-ea"/>
                <a:cs typeface="+mn-cs"/>
              </a:defRPr>
            </a:lvl6pPr>
            <a:lvl7pPr marL="357782" algn="l" defTabSz="59631" rtl="0" eaLnBrk="1" latinLnBrk="0" hangingPunct="1">
              <a:defRPr sz="300" kern="1200">
                <a:solidFill>
                  <a:schemeClr val="tx1"/>
                </a:solidFill>
                <a:latin typeface="+mn-lt"/>
                <a:ea typeface="+mn-ea"/>
                <a:cs typeface="+mn-cs"/>
              </a:defRPr>
            </a:lvl7pPr>
            <a:lvl8pPr marL="417413" algn="l" defTabSz="59631" rtl="0" eaLnBrk="1" latinLnBrk="0" hangingPunct="1">
              <a:defRPr sz="300" kern="1200">
                <a:solidFill>
                  <a:schemeClr val="tx1"/>
                </a:solidFill>
                <a:latin typeface="+mn-lt"/>
                <a:ea typeface="+mn-ea"/>
                <a:cs typeface="+mn-cs"/>
              </a:defRPr>
            </a:lvl8pPr>
            <a:lvl9pPr marL="477043" algn="l" defTabSz="59631" rtl="0" eaLnBrk="1" latinLnBrk="0" hangingPunct="1">
              <a:defRPr sz="300" kern="1200">
                <a:solidFill>
                  <a:schemeClr val="tx1"/>
                </a:solidFill>
                <a:latin typeface="+mn-lt"/>
                <a:ea typeface="+mn-ea"/>
                <a:cs typeface="+mn-cs"/>
              </a:defRPr>
            </a:lvl9pPr>
          </a:lstStyle>
          <a:p>
            <a:pPr marL="194310" indent="-194310">
              <a:buFont typeface="Arial" panose="020B0604020202020204" pitchFamily="34" charset="0"/>
              <a:buChar char="•"/>
            </a:pPr>
            <a:r>
              <a:rPr lang="en-US" sz="1800" dirty="0"/>
              <a:t>This research was supported by the </a:t>
            </a:r>
            <a:r>
              <a:rPr lang="en-US" sz="1800" b="1" dirty="0"/>
              <a:t>Mid-Columbia Basin Old Natural Education Sciences (MCBONES) Research Center Foundation</a:t>
            </a:r>
            <a:r>
              <a:rPr lang="en-US" sz="1800" dirty="0"/>
              <a:t>.  </a:t>
            </a:r>
          </a:p>
          <a:p>
            <a:pPr marL="194310" indent="-194310">
              <a:buFont typeface="Arial" panose="020B0604020202020204" pitchFamily="34" charset="0"/>
              <a:buChar char="•"/>
            </a:pPr>
            <a:r>
              <a:rPr lang="en-US" sz="1800" dirty="0"/>
              <a:t>Special thanks go to </a:t>
            </a:r>
            <a:r>
              <a:rPr lang="en-US" sz="1800" b="1" dirty="0"/>
              <a:t>Reed Lewis </a:t>
            </a:r>
            <a:r>
              <a:rPr lang="en-US" sz="1800" dirty="0"/>
              <a:t>(and John Bush) for advice on the lithologies and potential provenance associations.</a:t>
            </a:r>
          </a:p>
          <a:p>
            <a:pPr marL="194310" indent="-194310">
              <a:buFont typeface="Arial" panose="020B0604020202020204" pitchFamily="34" charset="0"/>
              <a:buChar char="•"/>
            </a:pPr>
            <a:r>
              <a:rPr lang="en-US" sz="1800" dirty="0"/>
              <a:t>We also want to thank </a:t>
            </a:r>
            <a:r>
              <a:rPr lang="en-US" sz="1800" b="1" dirty="0"/>
              <a:t>Mark Amara</a:t>
            </a:r>
            <a:r>
              <a:rPr lang="en-US" sz="1800" dirty="0"/>
              <a:t>, </a:t>
            </a:r>
            <a:r>
              <a:rPr lang="en-US" sz="1800" b="1" dirty="0"/>
              <a:t>Bruce Bjornstad</a:t>
            </a:r>
            <a:r>
              <a:rPr lang="en-US" sz="1800" dirty="0"/>
              <a:t>, and </a:t>
            </a:r>
            <a:r>
              <a:rPr lang="en-US" sz="1800" b="1" dirty="0"/>
              <a:t>Reed Lewis </a:t>
            </a:r>
            <a:r>
              <a:rPr lang="en-US" sz="1800" dirty="0"/>
              <a:t>for their technical reviews, comments, and suggestions during the course of this study.</a:t>
            </a:r>
          </a:p>
        </p:txBody>
      </p:sp>
      <p:grpSp>
        <p:nvGrpSpPr>
          <p:cNvPr id="38" name="Group 37">
            <a:extLst>
              <a:ext uri="{FF2B5EF4-FFF2-40B4-BE49-F238E27FC236}">
                <a16:creationId xmlns:a16="http://schemas.microsoft.com/office/drawing/2014/main" id="{68FF6C45-7598-074A-89B1-D460F351E23E}"/>
              </a:ext>
            </a:extLst>
          </p:cNvPr>
          <p:cNvGrpSpPr/>
          <p:nvPr/>
        </p:nvGrpSpPr>
        <p:grpSpPr>
          <a:xfrm>
            <a:off x="31556905" y="5120637"/>
            <a:ext cx="6642541" cy="4575019"/>
            <a:chOff x="31527198" y="5098789"/>
            <a:chExt cx="6642541" cy="4575019"/>
          </a:xfrm>
        </p:grpSpPr>
        <p:grpSp>
          <p:nvGrpSpPr>
            <p:cNvPr id="36" name="Group 35">
              <a:extLst>
                <a:ext uri="{FF2B5EF4-FFF2-40B4-BE49-F238E27FC236}">
                  <a16:creationId xmlns:a16="http://schemas.microsoft.com/office/drawing/2014/main" id="{949F2145-300D-B542-BB98-B26F3A9C5E96}"/>
                </a:ext>
              </a:extLst>
            </p:cNvPr>
            <p:cNvGrpSpPr/>
            <p:nvPr/>
          </p:nvGrpSpPr>
          <p:grpSpPr>
            <a:xfrm>
              <a:off x="31527198" y="5098789"/>
              <a:ext cx="6642541" cy="4575019"/>
              <a:chOff x="31529629" y="5086134"/>
              <a:chExt cx="6642541" cy="4575019"/>
            </a:xfrm>
          </p:grpSpPr>
          <p:grpSp>
            <p:nvGrpSpPr>
              <p:cNvPr id="35" name="Group 34">
                <a:extLst>
                  <a:ext uri="{FF2B5EF4-FFF2-40B4-BE49-F238E27FC236}">
                    <a16:creationId xmlns:a16="http://schemas.microsoft.com/office/drawing/2014/main" id="{11039715-8D32-664C-8FAA-0C2A5BD14DCF}"/>
                  </a:ext>
                </a:extLst>
              </p:cNvPr>
              <p:cNvGrpSpPr/>
              <p:nvPr/>
            </p:nvGrpSpPr>
            <p:grpSpPr>
              <a:xfrm>
                <a:off x="31529629" y="5086134"/>
                <a:ext cx="6642541" cy="4575019"/>
                <a:chOff x="31529629" y="5086134"/>
                <a:chExt cx="6642541" cy="4575019"/>
              </a:xfrm>
            </p:grpSpPr>
            <p:grpSp>
              <p:nvGrpSpPr>
                <p:cNvPr id="174" name="Group 173">
                  <a:extLst>
                    <a:ext uri="{FF2B5EF4-FFF2-40B4-BE49-F238E27FC236}">
                      <a16:creationId xmlns:a16="http://schemas.microsoft.com/office/drawing/2014/main" id="{41EC1C5D-5862-2B4E-9C25-F8DB76E7750C}"/>
                    </a:ext>
                  </a:extLst>
                </p:cNvPr>
                <p:cNvGrpSpPr/>
                <p:nvPr/>
              </p:nvGrpSpPr>
              <p:grpSpPr>
                <a:xfrm>
                  <a:off x="31529629" y="5086134"/>
                  <a:ext cx="6642541" cy="4575019"/>
                  <a:chOff x="338667" y="1033585"/>
                  <a:chExt cx="6345912" cy="4370717"/>
                </a:xfrm>
              </p:grpSpPr>
              <p:pic>
                <p:nvPicPr>
                  <p:cNvPr id="175" name="Picture 174">
                    <a:extLst>
                      <a:ext uri="{FF2B5EF4-FFF2-40B4-BE49-F238E27FC236}">
                        <a16:creationId xmlns:a16="http://schemas.microsoft.com/office/drawing/2014/main" id="{BED84A57-1B75-C444-9CE0-B6E09684765F}"/>
                      </a:ext>
                    </a:extLst>
                  </p:cNvPr>
                  <p:cNvPicPr/>
                  <p:nvPr/>
                </p:nvPicPr>
                <p:blipFill>
                  <a:blip r:embed="rId24"/>
                  <a:stretch>
                    <a:fillRect/>
                  </a:stretch>
                </p:blipFill>
                <p:spPr>
                  <a:xfrm>
                    <a:off x="338667" y="1033585"/>
                    <a:ext cx="6345912" cy="4370717"/>
                  </a:xfrm>
                  <a:prstGeom prst="rect">
                    <a:avLst/>
                  </a:prstGeom>
                  <a:ln>
                    <a:noFill/>
                  </a:ln>
                </p:spPr>
              </p:pic>
              <p:sp>
                <p:nvSpPr>
                  <p:cNvPr id="176" name="5-Point Star 175">
                    <a:extLst>
                      <a:ext uri="{FF2B5EF4-FFF2-40B4-BE49-F238E27FC236}">
                        <a16:creationId xmlns:a16="http://schemas.microsoft.com/office/drawing/2014/main" id="{86949E45-4060-B94D-8B1C-492F1119DD82}"/>
                      </a:ext>
                    </a:extLst>
                  </p:cNvPr>
                  <p:cNvSpPr/>
                  <p:nvPr/>
                </p:nvSpPr>
                <p:spPr bwMode="auto">
                  <a:xfrm>
                    <a:off x="1653141" y="4308969"/>
                    <a:ext cx="174713" cy="174713"/>
                  </a:xfrm>
                  <a:prstGeom prst="star5">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7" name="5-Point Star 176">
                    <a:extLst>
                      <a:ext uri="{FF2B5EF4-FFF2-40B4-BE49-F238E27FC236}">
                        <a16:creationId xmlns:a16="http://schemas.microsoft.com/office/drawing/2014/main" id="{C5CFD267-3E37-654B-8762-917180C6D264}"/>
                      </a:ext>
                    </a:extLst>
                  </p:cNvPr>
                  <p:cNvSpPr/>
                  <p:nvPr/>
                </p:nvSpPr>
                <p:spPr bwMode="auto">
                  <a:xfrm>
                    <a:off x="6441614" y="1331507"/>
                    <a:ext cx="174713" cy="174713"/>
                  </a:xfrm>
                  <a:prstGeom prst="star5">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3000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8" name="5-Point Star 177">
                    <a:extLst>
                      <a:ext uri="{FF2B5EF4-FFF2-40B4-BE49-F238E27FC236}">
                        <a16:creationId xmlns:a16="http://schemas.microsoft.com/office/drawing/2014/main" id="{F8558FC3-9456-E044-BF3D-E67EDE28B7D9}"/>
                      </a:ext>
                    </a:extLst>
                  </p:cNvPr>
                  <p:cNvSpPr/>
                  <p:nvPr/>
                </p:nvSpPr>
                <p:spPr bwMode="auto">
                  <a:xfrm>
                    <a:off x="1607730" y="2932389"/>
                    <a:ext cx="174713" cy="174713"/>
                  </a:xfrm>
                  <a:prstGeom prst="star5">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9" name="5-Point Star 178">
                    <a:extLst>
                      <a:ext uri="{FF2B5EF4-FFF2-40B4-BE49-F238E27FC236}">
                        <a16:creationId xmlns:a16="http://schemas.microsoft.com/office/drawing/2014/main" id="{6BD6A2E8-590F-FA46-8527-C6761EFD05D1}"/>
                      </a:ext>
                    </a:extLst>
                  </p:cNvPr>
                  <p:cNvSpPr/>
                  <p:nvPr/>
                </p:nvSpPr>
                <p:spPr bwMode="auto">
                  <a:xfrm>
                    <a:off x="3069251" y="2933821"/>
                    <a:ext cx="174713" cy="174713"/>
                  </a:xfrm>
                  <a:prstGeom prst="star5">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0" name="5-Point Star 179">
                    <a:extLst>
                      <a:ext uri="{FF2B5EF4-FFF2-40B4-BE49-F238E27FC236}">
                        <a16:creationId xmlns:a16="http://schemas.microsoft.com/office/drawing/2014/main" id="{729DE4CA-FCBF-8D4C-B2CF-74DCEA5B75A6}"/>
                      </a:ext>
                    </a:extLst>
                  </p:cNvPr>
                  <p:cNvSpPr/>
                  <p:nvPr/>
                </p:nvSpPr>
                <p:spPr bwMode="auto">
                  <a:xfrm>
                    <a:off x="5948212" y="2920056"/>
                    <a:ext cx="174713" cy="174713"/>
                  </a:xfrm>
                  <a:prstGeom prst="star5">
                    <a:avLst/>
                  </a:prstGeom>
                  <a:solidFill>
                    <a:schemeClr val="accent6">
                      <a:lumMod val="20000"/>
                      <a:lumOff val="80000"/>
                    </a:schemeClr>
                  </a:solidFill>
                  <a:ln w="952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2" name="TextBox 1">
                  <a:extLst>
                    <a:ext uri="{FF2B5EF4-FFF2-40B4-BE49-F238E27FC236}">
                      <a16:creationId xmlns:a16="http://schemas.microsoft.com/office/drawing/2014/main" id="{52F84CD9-A14B-8946-B6C1-629F39EE9FB1}"/>
                    </a:ext>
                  </a:extLst>
                </p:cNvPr>
                <p:cNvSpPr txBox="1"/>
                <p:nvPr/>
              </p:nvSpPr>
              <p:spPr>
                <a:xfrm>
                  <a:off x="37964677" y="5272682"/>
                  <a:ext cx="168139" cy="276999"/>
                </a:xfrm>
                <a:prstGeom prst="rect">
                  <a:avLst/>
                </a:prstGeom>
                <a:noFill/>
              </p:spPr>
              <p:txBody>
                <a:bodyPr wrap="square" rtlCol="0">
                  <a:spAutoFit/>
                </a:bodyPr>
                <a:lstStyle/>
                <a:p>
                  <a:r>
                    <a:rPr lang="en-US" baseline="30000" dirty="0"/>
                    <a:t>b</a:t>
                  </a:r>
                </a:p>
              </p:txBody>
            </p:sp>
          </p:grpSp>
          <p:sp>
            <p:nvSpPr>
              <p:cNvPr id="144" name="TextBox 143">
                <a:extLst>
                  <a:ext uri="{FF2B5EF4-FFF2-40B4-BE49-F238E27FC236}">
                    <a16:creationId xmlns:a16="http://schemas.microsoft.com/office/drawing/2014/main" id="{B8C87BAF-5B35-9D48-BD68-B5AF97F90AFF}"/>
                  </a:ext>
                </a:extLst>
              </p:cNvPr>
              <p:cNvSpPr txBox="1"/>
              <p:nvPr/>
            </p:nvSpPr>
            <p:spPr>
              <a:xfrm>
                <a:off x="37433138" y="6967064"/>
                <a:ext cx="168139" cy="276999"/>
              </a:xfrm>
              <a:prstGeom prst="rect">
                <a:avLst/>
              </a:prstGeom>
              <a:noFill/>
            </p:spPr>
            <p:txBody>
              <a:bodyPr wrap="square" rtlCol="0">
                <a:spAutoFit/>
              </a:bodyPr>
              <a:lstStyle/>
              <a:p>
                <a:r>
                  <a:rPr lang="en-US" baseline="30000" dirty="0"/>
                  <a:t>b</a:t>
                </a:r>
              </a:p>
            </p:txBody>
          </p:sp>
        </p:grpSp>
        <p:sp>
          <p:nvSpPr>
            <p:cNvPr id="140" name="TextBox 139">
              <a:extLst>
                <a:ext uri="{FF2B5EF4-FFF2-40B4-BE49-F238E27FC236}">
                  <a16:creationId xmlns:a16="http://schemas.microsoft.com/office/drawing/2014/main" id="{902D8D65-D0C8-144C-9CA3-81F869586CAB}"/>
                </a:ext>
              </a:extLst>
            </p:cNvPr>
            <p:cNvSpPr txBox="1"/>
            <p:nvPr/>
          </p:nvSpPr>
          <p:spPr>
            <a:xfrm>
              <a:off x="34442600" y="7001241"/>
              <a:ext cx="168139" cy="276999"/>
            </a:xfrm>
            <a:prstGeom prst="rect">
              <a:avLst/>
            </a:prstGeom>
            <a:noFill/>
          </p:spPr>
          <p:txBody>
            <a:bodyPr wrap="square" rtlCol="0">
              <a:spAutoFit/>
            </a:bodyPr>
            <a:lstStyle/>
            <a:p>
              <a:r>
                <a:rPr lang="en-US" baseline="30000" dirty="0"/>
                <a:t>b</a:t>
              </a:r>
            </a:p>
          </p:txBody>
        </p:sp>
        <p:sp>
          <p:nvSpPr>
            <p:cNvPr id="135" name="TextBox 134">
              <a:extLst>
                <a:ext uri="{FF2B5EF4-FFF2-40B4-BE49-F238E27FC236}">
                  <a16:creationId xmlns:a16="http://schemas.microsoft.com/office/drawing/2014/main" id="{E53FF952-8F41-5A49-B1E7-ABF4F2EFD871}"/>
                </a:ext>
              </a:extLst>
            </p:cNvPr>
            <p:cNvSpPr txBox="1"/>
            <p:nvPr/>
          </p:nvSpPr>
          <p:spPr>
            <a:xfrm>
              <a:off x="32908249" y="6999603"/>
              <a:ext cx="168139" cy="276999"/>
            </a:xfrm>
            <a:prstGeom prst="rect">
              <a:avLst/>
            </a:prstGeom>
            <a:noFill/>
          </p:spPr>
          <p:txBody>
            <a:bodyPr wrap="square" rtlCol="0">
              <a:spAutoFit/>
            </a:bodyPr>
            <a:lstStyle/>
            <a:p>
              <a:r>
                <a:rPr lang="en-US" baseline="30000" dirty="0"/>
                <a:t>b</a:t>
              </a:r>
            </a:p>
          </p:txBody>
        </p:sp>
      </p:grpSp>
    </p:spTree>
    <p:extLst>
      <p:ext uri="{BB962C8B-B14F-4D97-AF65-F5344CB8AC3E}">
        <p14:creationId xmlns:p14="http://schemas.microsoft.com/office/powerpoint/2010/main" val="172443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circle(in)">
                                      <p:cBhvr>
                                        <p:cTn id="15"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9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1735</TotalTime>
  <Words>3073</Words>
  <Application>Microsoft Macintosh PowerPoint</Application>
  <PresentationFormat>Custom</PresentationFormat>
  <Paragraphs>113</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V Last</dc:creator>
  <cp:lastModifiedBy>George V Last</cp:lastModifiedBy>
  <cp:revision>61</cp:revision>
  <cp:lastPrinted>2019-05-06T15:41:20Z</cp:lastPrinted>
  <dcterms:created xsi:type="dcterms:W3CDTF">2019-03-29T15:10:12Z</dcterms:created>
  <dcterms:modified xsi:type="dcterms:W3CDTF">2019-05-06T15:43:44Z</dcterms:modified>
</cp:coreProperties>
</file>