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247" r:id="rId2"/>
  </p:sldMasterIdLst>
  <p:notesMasterIdLst>
    <p:notesMasterId r:id="rId32"/>
  </p:notesMasterIdLst>
  <p:handoutMasterIdLst>
    <p:handoutMasterId r:id="rId33"/>
  </p:handoutMasterIdLst>
  <p:sldIdLst>
    <p:sldId id="704" r:id="rId3"/>
    <p:sldId id="708" r:id="rId4"/>
    <p:sldId id="261" r:id="rId5"/>
    <p:sldId id="781" r:id="rId6"/>
    <p:sldId id="486" r:id="rId7"/>
    <p:sldId id="496" r:id="rId8"/>
    <p:sldId id="497" r:id="rId9"/>
    <p:sldId id="498" r:id="rId10"/>
    <p:sldId id="499" r:id="rId11"/>
    <p:sldId id="500" r:id="rId12"/>
    <p:sldId id="508" r:id="rId13"/>
    <p:sldId id="509" r:id="rId14"/>
    <p:sldId id="507" r:id="rId15"/>
    <p:sldId id="504" r:id="rId16"/>
    <p:sldId id="512" r:id="rId17"/>
    <p:sldId id="782" r:id="rId18"/>
    <p:sldId id="777" r:id="rId19"/>
    <p:sldId id="783" r:id="rId20"/>
    <p:sldId id="765" r:id="rId21"/>
    <p:sldId id="786" r:id="rId22"/>
    <p:sldId id="784" r:id="rId23"/>
    <p:sldId id="785" r:id="rId24"/>
    <p:sldId id="787" r:id="rId25"/>
    <p:sldId id="788" r:id="rId26"/>
    <p:sldId id="789" r:id="rId27"/>
    <p:sldId id="792" r:id="rId28"/>
    <p:sldId id="790" r:id="rId29"/>
    <p:sldId id="772" r:id="rId30"/>
    <p:sldId id="666" r:id="rId31"/>
  </p:sldIdLst>
  <p:sldSz cx="9144000" cy="6858000" type="screen4x3"/>
  <p:notesSz cx="7010400" cy="9296400"/>
  <p:defaultTextStyle>
    <a:defPPr>
      <a:defRPr lang="en-US"/>
    </a:defPPr>
    <a:lvl1pPr algn="l" rtl="0" eaLnBrk="0" fontAlgn="base" hangingPunct="0">
      <a:spcBef>
        <a:spcPct val="0"/>
      </a:spcBef>
      <a:spcAft>
        <a:spcPct val="0"/>
      </a:spcAft>
      <a:defRPr sz="4000" b="1" kern="1200">
        <a:solidFill>
          <a:schemeClr val="tx1"/>
        </a:solidFill>
        <a:latin typeface="Times" panose="02020603050405020304" pitchFamily="18" charset="0"/>
        <a:ea typeface="+mn-ea"/>
        <a:cs typeface="+mn-cs"/>
      </a:defRPr>
    </a:lvl1pPr>
    <a:lvl2pPr marL="457200" algn="l" rtl="0" eaLnBrk="0" fontAlgn="base" hangingPunct="0">
      <a:spcBef>
        <a:spcPct val="0"/>
      </a:spcBef>
      <a:spcAft>
        <a:spcPct val="0"/>
      </a:spcAft>
      <a:defRPr sz="4000" b="1" kern="1200">
        <a:solidFill>
          <a:schemeClr val="tx1"/>
        </a:solidFill>
        <a:latin typeface="Times" panose="02020603050405020304" pitchFamily="18" charset="0"/>
        <a:ea typeface="+mn-ea"/>
        <a:cs typeface="+mn-cs"/>
      </a:defRPr>
    </a:lvl2pPr>
    <a:lvl3pPr marL="914400" algn="l" rtl="0" eaLnBrk="0" fontAlgn="base" hangingPunct="0">
      <a:spcBef>
        <a:spcPct val="0"/>
      </a:spcBef>
      <a:spcAft>
        <a:spcPct val="0"/>
      </a:spcAft>
      <a:defRPr sz="4000" b="1" kern="1200">
        <a:solidFill>
          <a:schemeClr val="tx1"/>
        </a:solidFill>
        <a:latin typeface="Times" panose="02020603050405020304" pitchFamily="18" charset="0"/>
        <a:ea typeface="+mn-ea"/>
        <a:cs typeface="+mn-cs"/>
      </a:defRPr>
    </a:lvl3pPr>
    <a:lvl4pPr marL="1371600" algn="l" rtl="0" eaLnBrk="0" fontAlgn="base" hangingPunct="0">
      <a:spcBef>
        <a:spcPct val="0"/>
      </a:spcBef>
      <a:spcAft>
        <a:spcPct val="0"/>
      </a:spcAft>
      <a:defRPr sz="4000" b="1" kern="1200">
        <a:solidFill>
          <a:schemeClr val="tx1"/>
        </a:solidFill>
        <a:latin typeface="Times" panose="02020603050405020304" pitchFamily="18" charset="0"/>
        <a:ea typeface="+mn-ea"/>
        <a:cs typeface="+mn-cs"/>
      </a:defRPr>
    </a:lvl4pPr>
    <a:lvl5pPr marL="1828800" algn="l" rtl="0" eaLnBrk="0" fontAlgn="base" hangingPunct="0">
      <a:spcBef>
        <a:spcPct val="0"/>
      </a:spcBef>
      <a:spcAft>
        <a:spcPct val="0"/>
      </a:spcAft>
      <a:defRPr sz="4000" b="1" kern="1200">
        <a:solidFill>
          <a:schemeClr val="tx1"/>
        </a:solidFill>
        <a:latin typeface="Times" panose="02020603050405020304" pitchFamily="18" charset="0"/>
        <a:ea typeface="+mn-ea"/>
        <a:cs typeface="+mn-cs"/>
      </a:defRPr>
    </a:lvl5pPr>
    <a:lvl6pPr marL="2286000" algn="l" defTabSz="914400" rtl="0" eaLnBrk="1" latinLnBrk="0" hangingPunct="1">
      <a:defRPr sz="4000" b="1" kern="1200">
        <a:solidFill>
          <a:schemeClr val="tx1"/>
        </a:solidFill>
        <a:latin typeface="Times" panose="02020603050405020304" pitchFamily="18" charset="0"/>
        <a:ea typeface="+mn-ea"/>
        <a:cs typeface="+mn-cs"/>
      </a:defRPr>
    </a:lvl6pPr>
    <a:lvl7pPr marL="2743200" algn="l" defTabSz="914400" rtl="0" eaLnBrk="1" latinLnBrk="0" hangingPunct="1">
      <a:defRPr sz="4000" b="1" kern="1200">
        <a:solidFill>
          <a:schemeClr val="tx1"/>
        </a:solidFill>
        <a:latin typeface="Times" panose="02020603050405020304" pitchFamily="18" charset="0"/>
        <a:ea typeface="+mn-ea"/>
        <a:cs typeface="+mn-cs"/>
      </a:defRPr>
    </a:lvl7pPr>
    <a:lvl8pPr marL="3200400" algn="l" defTabSz="914400" rtl="0" eaLnBrk="1" latinLnBrk="0" hangingPunct="1">
      <a:defRPr sz="4000" b="1" kern="1200">
        <a:solidFill>
          <a:schemeClr val="tx1"/>
        </a:solidFill>
        <a:latin typeface="Times" panose="02020603050405020304" pitchFamily="18" charset="0"/>
        <a:ea typeface="+mn-ea"/>
        <a:cs typeface="+mn-cs"/>
      </a:defRPr>
    </a:lvl8pPr>
    <a:lvl9pPr marL="3657600" algn="l" defTabSz="914400" rtl="0" eaLnBrk="1" latinLnBrk="0" hangingPunct="1">
      <a:defRPr sz="4000" b="1" kern="1200">
        <a:solidFill>
          <a:schemeClr val="tx1"/>
        </a:solidFill>
        <a:latin typeface="Times"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Animation="0" useTimings="0">
    <p:present/>
    <p:sldRg st="1" end="52"/>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BFAC9"/>
    <a:srgbClr val="EFEEB0"/>
    <a:srgbClr val="3399FF"/>
    <a:srgbClr val="FFFF99"/>
    <a:srgbClr val="111111"/>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57" autoAdjust="0"/>
    <p:restoredTop sz="94660" autoAdjust="0"/>
  </p:normalViewPr>
  <p:slideViewPr>
    <p:cSldViewPr>
      <p:cViewPr varScale="1">
        <p:scale>
          <a:sx n="108" d="100"/>
          <a:sy n="108" d="100"/>
        </p:scale>
        <p:origin x="90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354"/>
    </p:cViewPr>
  </p:sorterViewPr>
  <p:notesViewPr>
    <p:cSldViewPr>
      <p:cViewPr varScale="1">
        <p:scale>
          <a:sx n="80" d="100"/>
          <a:sy n="80" d="100"/>
        </p:scale>
        <p:origin x="-1632"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863">
              <a:defRPr sz="1200"/>
            </a:lvl1pPr>
          </a:lstStyle>
          <a:p>
            <a:pPr>
              <a:defRPr/>
            </a:pPr>
            <a:endParaRPr lang="en-US" altLang="en-US"/>
          </a:p>
        </p:txBody>
      </p:sp>
      <p:sp>
        <p:nvSpPr>
          <p:cNvPr id="61443" name="Rectangle 3"/>
          <p:cNvSpPr>
            <a:spLocks noGrp="1" noChangeArrowheads="1"/>
          </p:cNvSpPr>
          <p:nvPr>
            <p:ph type="dt" sz="quarter" idx="1"/>
          </p:nvPr>
        </p:nvSpPr>
        <p:spPr bwMode="auto">
          <a:xfrm>
            <a:off x="3973513" y="0"/>
            <a:ext cx="3036887"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863">
              <a:defRPr sz="1200"/>
            </a:lvl1pPr>
          </a:lstStyle>
          <a:p>
            <a:pPr>
              <a:defRPr/>
            </a:pPr>
            <a:endParaRPr lang="en-US" altLang="en-US"/>
          </a:p>
        </p:txBody>
      </p:sp>
      <p:sp>
        <p:nvSpPr>
          <p:cNvPr id="61444" name="Rectangle 4"/>
          <p:cNvSpPr>
            <a:spLocks noGrp="1" noChangeArrowheads="1"/>
          </p:cNvSpPr>
          <p:nvPr>
            <p:ph type="ftr" sz="quarter" idx="2"/>
          </p:nvPr>
        </p:nvSpPr>
        <p:spPr bwMode="auto">
          <a:xfrm>
            <a:off x="0" y="8832850"/>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863">
              <a:defRPr sz="1200"/>
            </a:lvl1pPr>
          </a:lstStyle>
          <a:p>
            <a:pPr>
              <a:defRPr/>
            </a:pPr>
            <a:endParaRPr lang="en-US" altLang="en-US"/>
          </a:p>
        </p:txBody>
      </p:sp>
      <p:sp>
        <p:nvSpPr>
          <p:cNvPr id="61445" name="Rectangle 5"/>
          <p:cNvSpPr>
            <a:spLocks noGrp="1" noChangeArrowheads="1"/>
          </p:cNvSpPr>
          <p:nvPr>
            <p:ph type="sldNum" sz="quarter" idx="3"/>
          </p:nvPr>
        </p:nvSpPr>
        <p:spPr bwMode="auto">
          <a:xfrm>
            <a:off x="3973513" y="8832850"/>
            <a:ext cx="3036887"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1863">
              <a:defRPr sz="1200"/>
            </a:lvl1pPr>
          </a:lstStyle>
          <a:p>
            <a:pPr>
              <a:defRPr/>
            </a:pPr>
            <a:fld id="{C525A353-8D2C-417F-B609-E76A9430EFC9}" type="slidenum">
              <a:rPr lang="en-US" altLang="en-US"/>
              <a:pPr>
                <a:defRPr/>
              </a:pPr>
              <a:t>‹#›</a:t>
            </a:fld>
            <a:endParaRPr lang="en-US" altLang="en-US"/>
          </a:p>
        </p:txBody>
      </p:sp>
    </p:spTree>
    <p:extLst>
      <p:ext uri="{BB962C8B-B14F-4D97-AF65-F5344CB8AC3E}">
        <p14:creationId xmlns:p14="http://schemas.microsoft.com/office/powerpoint/2010/main" val="3192371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863">
              <a:defRPr sz="1200" b="0"/>
            </a:lvl1pPr>
          </a:lstStyle>
          <a:p>
            <a:pPr>
              <a:defRPr/>
            </a:pPr>
            <a:endParaRPr lang="en-US" altLang="en-US"/>
          </a:p>
        </p:txBody>
      </p:sp>
      <p:sp>
        <p:nvSpPr>
          <p:cNvPr id="5123" name="Rectangle 3"/>
          <p:cNvSpPr>
            <a:spLocks noGrp="1" noChangeArrowheads="1"/>
          </p:cNvSpPr>
          <p:nvPr>
            <p:ph type="dt" idx="1"/>
          </p:nvPr>
        </p:nvSpPr>
        <p:spPr bwMode="auto">
          <a:xfrm>
            <a:off x="3973513" y="0"/>
            <a:ext cx="3036887"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863">
              <a:defRPr sz="1200" b="0"/>
            </a:lvl1pPr>
          </a:lstStyle>
          <a:p>
            <a:pPr>
              <a:defRPr/>
            </a:pPr>
            <a:endParaRPr lang="en-US" altLang="en-US"/>
          </a:p>
        </p:txBody>
      </p:sp>
      <p:sp>
        <p:nvSpPr>
          <p:cNvPr id="1434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35038" y="4416425"/>
            <a:ext cx="5140325" cy="4181475"/>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126" name="Rectangle 6"/>
          <p:cNvSpPr>
            <a:spLocks noGrp="1" noChangeArrowheads="1"/>
          </p:cNvSpPr>
          <p:nvPr>
            <p:ph type="ftr" sz="quarter" idx="4"/>
          </p:nvPr>
        </p:nvSpPr>
        <p:spPr bwMode="auto">
          <a:xfrm>
            <a:off x="0" y="8832850"/>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863">
              <a:defRPr sz="1200" b="0"/>
            </a:lvl1pPr>
          </a:lstStyle>
          <a:p>
            <a:pPr>
              <a:defRPr/>
            </a:pPr>
            <a:endParaRPr lang="en-US" altLang="en-US"/>
          </a:p>
        </p:txBody>
      </p:sp>
      <p:sp>
        <p:nvSpPr>
          <p:cNvPr id="5127" name="Rectangle 7"/>
          <p:cNvSpPr>
            <a:spLocks noGrp="1" noChangeArrowheads="1"/>
          </p:cNvSpPr>
          <p:nvPr>
            <p:ph type="sldNum" sz="quarter" idx="5"/>
          </p:nvPr>
        </p:nvSpPr>
        <p:spPr bwMode="auto">
          <a:xfrm>
            <a:off x="3973513" y="8832850"/>
            <a:ext cx="3036887"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1863">
              <a:defRPr sz="1200" b="0"/>
            </a:lvl1pPr>
          </a:lstStyle>
          <a:p>
            <a:pPr>
              <a:defRPr/>
            </a:pPr>
            <a:fld id="{7903D819-DC89-443F-A4D1-FCF94F1BE316}" type="slidenum">
              <a:rPr lang="en-US" altLang="en-US"/>
              <a:pPr>
                <a:defRPr/>
              </a:pPr>
              <a:t>‹#›</a:t>
            </a:fld>
            <a:endParaRPr lang="en-US" altLang="en-US"/>
          </a:p>
        </p:txBody>
      </p:sp>
    </p:spTree>
    <p:extLst>
      <p:ext uri="{BB962C8B-B14F-4D97-AF65-F5344CB8AC3E}">
        <p14:creationId xmlns:p14="http://schemas.microsoft.com/office/powerpoint/2010/main" val="39761421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903D819-DC89-443F-A4D1-FCF94F1BE316}" type="slidenum">
              <a:rPr lang="en-US" altLang="en-US" smtClean="0"/>
              <a:pPr>
                <a:defRPr/>
              </a:pPr>
              <a:t>20</a:t>
            </a:fld>
            <a:endParaRPr lang="en-US" altLang="en-US"/>
          </a:p>
        </p:txBody>
      </p:sp>
    </p:spTree>
    <p:extLst>
      <p:ext uri="{BB962C8B-B14F-4D97-AF65-F5344CB8AC3E}">
        <p14:creationId xmlns:p14="http://schemas.microsoft.com/office/powerpoint/2010/main" val="1590341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918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90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3566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993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DF0C570-CE71-4ECD-879C-6ED6F861334F}"/>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239A67D-96B6-43F3-B7B1-AF5EA33C9A4B}"/>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6" name="Freeform 4">
              <a:extLst>
                <a:ext uri="{FF2B5EF4-FFF2-40B4-BE49-F238E27FC236}">
                  <a16:creationId xmlns:a16="http://schemas.microsoft.com/office/drawing/2014/main" id="{6B1D2F76-9C92-426C-91B6-219C3CCE401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7" name="Freeform 5">
              <a:extLst>
                <a:ext uri="{FF2B5EF4-FFF2-40B4-BE49-F238E27FC236}">
                  <a16:creationId xmlns:a16="http://schemas.microsoft.com/office/drawing/2014/main" id="{F72D8E36-7964-4369-B399-1E709A34A15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8" name="Freeform 6">
              <a:extLst>
                <a:ext uri="{FF2B5EF4-FFF2-40B4-BE49-F238E27FC236}">
                  <a16:creationId xmlns:a16="http://schemas.microsoft.com/office/drawing/2014/main" id="{26EAFBA4-EACE-49E7-B5E3-418BE83B4F4F}"/>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3A54A068-C6B9-4678-AF5B-53CCF9EDBC6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 name="Freeform 8">
              <a:extLst>
                <a:ext uri="{FF2B5EF4-FFF2-40B4-BE49-F238E27FC236}">
                  <a16:creationId xmlns:a16="http://schemas.microsoft.com/office/drawing/2014/main" id="{FA421765-A651-41A0-A78C-7B93C0355A0E}"/>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11CA1437-DBD7-4789-A47E-85875C362514}"/>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EB008320-6C29-485F-AE5A-E307DC758493}"/>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3" name="Freeform 11">
              <a:extLst>
                <a:ext uri="{FF2B5EF4-FFF2-40B4-BE49-F238E27FC236}">
                  <a16:creationId xmlns:a16="http://schemas.microsoft.com/office/drawing/2014/main" id="{1702207A-1B57-4CCC-AC4B-1C71417FC251}"/>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D233B2D7-045A-4634-9761-23AC1959DCE1}"/>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5" name="Freeform 13">
              <a:extLst>
                <a:ext uri="{FF2B5EF4-FFF2-40B4-BE49-F238E27FC236}">
                  <a16:creationId xmlns:a16="http://schemas.microsoft.com/office/drawing/2014/main" id="{C41957AD-E5B3-473D-9E92-CF65051D5CD9}"/>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D3EECD2A-007D-40C1-B067-9BDD2CE075AB}"/>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7" name="Freeform 15">
              <a:extLst>
                <a:ext uri="{FF2B5EF4-FFF2-40B4-BE49-F238E27FC236}">
                  <a16:creationId xmlns:a16="http://schemas.microsoft.com/office/drawing/2014/main" id="{ECA10038-C036-46C1-8BEC-960E92D89469}"/>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C4F949F0-5C46-4EFA-BCF8-A15169E66607}"/>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9" name="Freeform 17">
              <a:extLst>
                <a:ext uri="{FF2B5EF4-FFF2-40B4-BE49-F238E27FC236}">
                  <a16:creationId xmlns:a16="http://schemas.microsoft.com/office/drawing/2014/main" id="{4FF5F2F1-4F4B-4CD3-A636-0A9D437C3E97}"/>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0" name="Freeform 18">
              <a:extLst>
                <a:ext uri="{FF2B5EF4-FFF2-40B4-BE49-F238E27FC236}">
                  <a16:creationId xmlns:a16="http://schemas.microsoft.com/office/drawing/2014/main" id="{F9C350EE-306B-4531-907E-23E3D4AFA9E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1" name="Freeform 19">
              <a:extLst>
                <a:ext uri="{FF2B5EF4-FFF2-40B4-BE49-F238E27FC236}">
                  <a16:creationId xmlns:a16="http://schemas.microsoft.com/office/drawing/2014/main" id="{7EBFCA9F-FDE5-40D8-8ACB-E6759E1D22B0}"/>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8A03D58D-4920-4DEF-9AB5-ABFA53870045}"/>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3" name="Freeform 21">
              <a:extLst>
                <a:ext uri="{FF2B5EF4-FFF2-40B4-BE49-F238E27FC236}">
                  <a16:creationId xmlns:a16="http://schemas.microsoft.com/office/drawing/2014/main" id="{C645DEF3-04C8-4AAD-8BE8-06C771FEC47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E18862F3-915F-4B72-901C-BC32E778BF95}"/>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5" name="Freeform 23">
              <a:extLst>
                <a:ext uri="{FF2B5EF4-FFF2-40B4-BE49-F238E27FC236}">
                  <a16:creationId xmlns:a16="http://schemas.microsoft.com/office/drawing/2014/main" id="{DF19EB7B-6800-459E-9A6F-6D51D1702DF5}"/>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6" name="Freeform 24">
              <a:extLst>
                <a:ext uri="{FF2B5EF4-FFF2-40B4-BE49-F238E27FC236}">
                  <a16:creationId xmlns:a16="http://schemas.microsoft.com/office/drawing/2014/main" id="{CFFBA778-416F-4A3B-B4D6-2B41AEC10B9B}"/>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 name="Freeform 25">
              <a:extLst>
                <a:ext uri="{FF2B5EF4-FFF2-40B4-BE49-F238E27FC236}">
                  <a16:creationId xmlns:a16="http://schemas.microsoft.com/office/drawing/2014/main" id="{DCCC6CD7-F66F-4149-85F4-78E0F961537F}"/>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0C682D2E-85B8-4688-BA7A-024464F0F10A}"/>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9" name="Freeform 27">
              <a:extLst>
                <a:ext uri="{FF2B5EF4-FFF2-40B4-BE49-F238E27FC236}">
                  <a16:creationId xmlns:a16="http://schemas.microsoft.com/office/drawing/2014/main" id="{C822DF9E-6660-43C9-89B8-0E9247337EA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0" name="Freeform 28">
              <a:extLst>
                <a:ext uri="{FF2B5EF4-FFF2-40B4-BE49-F238E27FC236}">
                  <a16:creationId xmlns:a16="http://schemas.microsoft.com/office/drawing/2014/main" id="{15E92090-3B6B-426C-A173-0C9DD200430C}"/>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A3FC4699-C6C9-4823-813E-3017FB390F29}"/>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2" name="Freeform 30">
              <a:extLst>
                <a:ext uri="{FF2B5EF4-FFF2-40B4-BE49-F238E27FC236}">
                  <a16:creationId xmlns:a16="http://schemas.microsoft.com/office/drawing/2014/main" id="{04F82AA6-9917-46D9-BA2D-E7C22F315513}"/>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465AC2B3-6DD0-4913-BDA1-2754789F1A94}"/>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4" name="Freeform 32">
              <a:extLst>
                <a:ext uri="{FF2B5EF4-FFF2-40B4-BE49-F238E27FC236}">
                  <a16:creationId xmlns:a16="http://schemas.microsoft.com/office/drawing/2014/main" id="{3BC2C560-65DE-460F-AE52-14BFABBE9C14}"/>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5" name="Freeform 33">
              <a:extLst>
                <a:ext uri="{FF2B5EF4-FFF2-40B4-BE49-F238E27FC236}">
                  <a16:creationId xmlns:a16="http://schemas.microsoft.com/office/drawing/2014/main" id="{CDE9D36B-981E-4BD6-B653-21C358CF3BC7}"/>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6" name="Freeform 34">
              <a:extLst>
                <a:ext uri="{FF2B5EF4-FFF2-40B4-BE49-F238E27FC236}">
                  <a16:creationId xmlns:a16="http://schemas.microsoft.com/office/drawing/2014/main" id="{1CF96C65-4E07-498C-8875-1237E11DA46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7" name="Freeform 35">
              <a:extLst>
                <a:ext uri="{FF2B5EF4-FFF2-40B4-BE49-F238E27FC236}">
                  <a16:creationId xmlns:a16="http://schemas.microsoft.com/office/drawing/2014/main" id="{7809AA9F-5498-40A0-AF33-72DC5E2370F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8" name="Freeform 36">
              <a:extLst>
                <a:ext uri="{FF2B5EF4-FFF2-40B4-BE49-F238E27FC236}">
                  <a16:creationId xmlns:a16="http://schemas.microsoft.com/office/drawing/2014/main" id="{AD5549E9-5714-4A1D-928D-204894D311A9}"/>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39" name="Freeform 37">
              <a:extLst>
                <a:ext uri="{FF2B5EF4-FFF2-40B4-BE49-F238E27FC236}">
                  <a16:creationId xmlns:a16="http://schemas.microsoft.com/office/drawing/2014/main" id="{8ACA3286-37F5-425A-AF52-3222935B04D5}"/>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0" name="Freeform 38">
              <a:extLst>
                <a:ext uri="{FF2B5EF4-FFF2-40B4-BE49-F238E27FC236}">
                  <a16:creationId xmlns:a16="http://schemas.microsoft.com/office/drawing/2014/main" id="{D5E26922-633D-4DB2-A589-8FF3FC38F34C}"/>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41" name="Group 39">
              <a:extLst>
                <a:ext uri="{FF2B5EF4-FFF2-40B4-BE49-F238E27FC236}">
                  <a16:creationId xmlns:a16="http://schemas.microsoft.com/office/drawing/2014/main" id="{B563FD51-A10A-4EF6-931C-33FB75508BA1}"/>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6D3D0838-4261-4D50-9805-738D626EE843}"/>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43" name="Freeform 41">
                <a:extLst>
                  <a:ext uri="{FF2B5EF4-FFF2-40B4-BE49-F238E27FC236}">
                    <a16:creationId xmlns:a16="http://schemas.microsoft.com/office/drawing/2014/main" id="{E6D4D47A-BF39-4FBF-8B58-2EE4FAF85CF3}"/>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2765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altLang="en-US" noProof="0"/>
              <a:t>Click to edit Master title style</a:t>
            </a:r>
          </a:p>
        </p:txBody>
      </p:sp>
      <p:sp>
        <p:nvSpPr>
          <p:cNvPr id="2765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4" name="Rectangle 44">
            <a:extLst>
              <a:ext uri="{FF2B5EF4-FFF2-40B4-BE49-F238E27FC236}">
                <a16:creationId xmlns:a16="http://schemas.microsoft.com/office/drawing/2014/main" id="{CB1667ED-80DB-420F-9132-76DBB101C59F}"/>
              </a:ext>
            </a:extLst>
          </p:cNvPr>
          <p:cNvSpPr>
            <a:spLocks noGrp="1" noChangeArrowheads="1"/>
          </p:cNvSpPr>
          <p:nvPr>
            <p:ph type="dt" sz="quarter" idx="10"/>
          </p:nvPr>
        </p:nvSpPr>
        <p:spPr/>
        <p:txBody>
          <a:bodyPr/>
          <a:lstStyle>
            <a:lvl1pPr>
              <a:defRPr smtClean="0"/>
            </a:lvl1pPr>
          </a:lstStyle>
          <a:p>
            <a:pPr>
              <a:defRPr/>
            </a:pPr>
            <a:endParaRPr lang="en-US" altLang="en-US"/>
          </a:p>
        </p:txBody>
      </p:sp>
      <p:sp>
        <p:nvSpPr>
          <p:cNvPr id="45" name="Rectangle 45">
            <a:extLst>
              <a:ext uri="{FF2B5EF4-FFF2-40B4-BE49-F238E27FC236}">
                <a16:creationId xmlns:a16="http://schemas.microsoft.com/office/drawing/2014/main" id="{EAF4210B-19B1-4813-B435-C1BD993425BE}"/>
              </a:ext>
            </a:extLst>
          </p:cNvPr>
          <p:cNvSpPr>
            <a:spLocks noGrp="1" noChangeArrowheads="1"/>
          </p:cNvSpPr>
          <p:nvPr>
            <p:ph type="ftr" sz="quarter" idx="11"/>
          </p:nvPr>
        </p:nvSpPr>
        <p:spPr/>
        <p:txBody>
          <a:bodyPr/>
          <a:lstStyle>
            <a:lvl1pPr>
              <a:defRPr smtClean="0"/>
            </a:lvl1pPr>
          </a:lstStyle>
          <a:p>
            <a:pPr>
              <a:defRPr/>
            </a:pPr>
            <a:endParaRPr lang="en-US" altLang="en-US"/>
          </a:p>
        </p:txBody>
      </p:sp>
      <p:sp>
        <p:nvSpPr>
          <p:cNvPr id="46" name="Rectangle 46">
            <a:extLst>
              <a:ext uri="{FF2B5EF4-FFF2-40B4-BE49-F238E27FC236}">
                <a16:creationId xmlns:a16="http://schemas.microsoft.com/office/drawing/2014/main" id="{BBE02826-452E-40D0-AB82-73F796042DE3}"/>
              </a:ext>
            </a:extLst>
          </p:cNvPr>
          <p:cNvSpPr>
            <a:spLocks noGrp="1" noChangeArrowheads="1"/>
          </p:cNvSpPr>
          <p:nvPr>
            <p:ph type="sldNum" sz="quarter" idx="12"/>
          </p:nvPr>
        </p:nvSpPr>
        <p:spPr/>
        <p:txBody>
          <a:bodyPr/>
          <a:lstStyle>
            <a:lvl1pPr>
              <a:defRPr smtClean="0"/>
            </a:lvl1pPr>
          </a:lstStyle>
          <a:p>
            <a:pPr>
              <a:defRPr/>
            </a:pPr>
            <a:fld id="{A304A9B3-5DC7-4DB9-9E54-A7B82392AB9B}" type="slidenum">
              <a:rPr lang="en-US" altLang="en-US"/>
              <a:pPr>
                <a:defRPr/>
              </a:pPr>
              <a:t>‹#›</a:t>
            </a:fld>
            <a:endParaRPr lang="en-US" altLang="en-US"/>
          </a:p>
        </p:txBody>
      </p:sp>
    </p:spTree>
    <p:extLst>
      <p:ext uri="{BB962C8B-B14F-4D97-AF65-F5344CB8AC3E}">
        <p14:creationId xmlns:p14="http://schemas.microsoft.com/office/powerpoint/2010/main" val="3926585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97C0A82-DFAD-4E04-AC25-2950DB5AC3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17F2ACDD-7BAE-45AC-99E1-C7CDA1B3EE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A4E99520-A89E-4400-B4A9-0FEED8FB11DB}"/>
              </a:ext>
            </a:extLst>
          </p:cNvPr>
          <p:cNvSpPr>
            <a:spLocks noGrp="1" noChangeArrowheads="1"/>
          </p:cNvSpPr>
          <p:nvPr>
            <p:ph type="sldNum" sz="quarter" idx="12"/>
          </p:nvPr>
        </p:nvSpPr>
        <p:spPr>
          <a:ln/>
        </p:spPr>
        <p:txBody>
          <a:bodyPr/>
          <a:lstStyle>
            <a:lvl1pPr>
              <a:defRPr/>
            </a:lvl1pPr>
          </a:lstStyle>
          <a:p>
            <a:pPr>
              <a:defRPr/>
            </a:pPr>
            <a:fld id="{4BA7A10B-30B8-4BE0-9AF7-E4BB4C451441}" type="slidenum">
              <a:rPr lang="en-US" altLang="en-US"/>
              <a:pPr>
                <a:defRPr/>
              </a:pPr>
              <a:t>‹#›</a:t>
            </a:fld>
            <a:endParaRPr lang="en-US" altLang="en-US"/>
          </a:p>
        </p:txBody>
      </p:sp>
    </p:spTree>
    <p:extLst>
      <p:ext uri="{BB962C8B-B14F-4D97-AF65-F5344CB8AC3E}">
        <p14:creationId xmlns:p14="http://schemas.microsoft.com/office/powerpoint/2010/main" val="53288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4">
            <a:extLst>
              <a:ext uri="{FF2B5EF4-FFF2-40B4-BE49-F238E27FC236}">
                <a16:creationId xmlns:a16="http://schemas.microsoft.com/office/drawing/2014/main" id="{E91435DD-2FDD-4F79-BC93-2F2C56CABE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4BC63D3C-BA6C-4995-856E-EC6F7FCFA1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AFC5B19E-8445-4196-8DAB-1EEA6C8EB02D}"/>
              </a:ext>
            </a:extLst>
          </p:cNvPr>
          <p:cNvSpPr>
            <a:spLocks noGrp="1" noChangeArrowheads="1"/>
          </p:cNvSpPr>
          <p:nvPr>
            <p:ph type="sldNum" sz="quarter" idx="12"/>
          </p:nvPr>
        </p:nvSpPr>
        <p:spPr>
          <a:ln/>
        </p:spPr>
        <p:txBody>
          <a:bodyPr/>
          <a:lstStyle>
            <a:lvl1pPr>
              <a:defRPr/>
            </a:lvl1pPr>
          </a:lstStyle>
          <a:p>
            <a:pPr>
              <a:defRPr/>
            </a:pPr>
            <a:fld id="{5C0C15D9-30A5-4F56-AF2E-DC600A650B32}" type="slidenum">
              <a:rPr lang="en-US" altLang="en-US"/>
              <a:pPr>
                <a:defRPr/>
              </a:pPr>
              <a:t>‹#›</a:t>
            </a:fld>
            <a:endParaRPr lang="en-US" altLang="en-US"/>
          </a:p>
        </p:txBody>
      </p:sp>
    </p:spTree>
    <p:extLst>
      <p:ext uri="{BB962C8B-B14F-4D97-AF65-F5344CB8AC3E}">
        <p14:creationId xmlns:p14="http://schemas.microsoft.com/office/powerpoint/2010/main" val="877402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DB545712-9409-43A1-B86E-0AF5B0414F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0249F735-6358-43BC-ACA3-B85DBB103E1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630CFE5C-360D-4217-8940-4DED5BEF57CF}"/>
              </a:ext>
            </a:extLst>
          </p:cNvPr>
          <p:cNvSpPr>
            <a:spLocks noGrp="1" noChangeArrowheads="1"/>
          </p:cNvSpPr>
          <p:nvPr>
            <p:ph type="sldNum" sz="quarter" idx="12"/>
          </p:nvPr>
        </p:nvSpPr>
        <p:spPr>
          <a:ln/>
        </p:spPr>
        <p:txBody>
          <a:bodyPr/>
          <a:lstStyle>
            <a:lvl1pPr>
              <a:defRPr/>
            </a:lvl1pPr>
          </a:lstStyle>
          <a:p>
            <a:pPr>
              <a:defRPr/>
            </a:pPr>
            <a:fld id="{66828101-1D2A-4B44-922E-B8CADC5C0AA7}" type="slidenum">
              <a:rPr lang="en-US" altLang="en-US"/>
              <a:pPr>
                <a:defRPr/>
              </a:pPr>
              <a:t>‹#›</a:t>
            </a:fld>
            <a:endParaRPr lang="en-US" altLang="en-US"/>
          </a:p>
        </p:txBody>
      </p:sp>
    </p:spTree>
    <p:extLst>
      <p:ext uri="{BB962C8B-B14F-4D97-AF65-F5344CB8AC3E}">
        <p14:creationId xmlns:p14="http://schemas.microsoft.com/office/powerpoint/2010/main" val="2565076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23EF689-00C6-4327-9D5F-F5DD720DEBF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2BE40040-03C4-483D-A030-3CD1AB209C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F0CF712E-1A76-41CE-804F-B699AE9AA5B2}"/>
              </a:ext>
            </a:extLst>
          </p:cNvPr>
          <p:cNvSpPr>
            <a:spLocks noGrp="1" noChangeArrowheads="1"/>
          </p:cNvSpPr>
          <p:nvPr>
            <p:ph type="sldNum" sz="quarter" idx="12"/>
          </p:nvPr>
        </p:nvSpPr>
        <p:spPr>
          <a:ln/>
        </p:spPr>
        <p:txBody>
          <a:bodyPr/>
          <a:lstStyle>
            <a:lvl1pPr>
              <a:defRPr/>
            </a:lvl1pPr>
          </a:lstStyle>
          <a:p>
            <a:pPr>
              <a:defRPr/>
            </a:pPr>
            <a:fld id="{FBB3896F-3EC7-4470-AB0A-D18A0A1B1CE0}" type="slidenum">
              <a:rPr lang="en-US" altLang="en-US"/>
              <a:pPr>
                <a:defRPr/>
              </a:pPr>
              <a:t>‹#›</a:t>
            </a:fld>
            <a:endParaRPr lang="en-US" altLang="en-US"/>
          </a:p>
        </p:txBody>
      </p:sp>
    </p:spTree>
    <p:extLst>
      <p:ext uri="{BB962C8B-B14F-4D97-AF65-F5344CB8AC3E}">
        <p14:creationId xmlns:p14="http://schemas.microsoft.com/office/powerpoint/2010/main" val="2626587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54FE281D-A825-4132-A3A5-767D5BF4B2D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DF294953-55D1-444B-ADCE-8F628C4882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E12BF2E7-40D1-440A-88C9-00576AF52978}"/>
              </a:ext>
            </a:extLst>
          </p:cNvPr>
          <p:cNvSpPr>
            <a:spLocks noGrp="1" noChangeArrowheads="1"/>
          </p:cNvSpPr>
          <p:nvPr>
            <p:ph type="sldNum" sz="quarter" idx="12"/>
          </p:nvPr>
        </p:nvSpPr>
        <p:spPr>
          <a:ln/>
        </p:spPr>
        <p:txBody>
          <a:bodyPr/>
          <a:lstStyle>
            <a:lvl1pPr>
              <a:defRPr/>
            </a:lvl1pPr>
          </a:lstStyle>
          <a:p>
            <a:pPr>
              <a:defRPr/>
            </a:pPr>
            <a:fld id="{2154CD48-CFD8-4F6C-AA7D-9DC673AEFB15}" type="slidenum">
              <a:rPr lang="en-US" altLang="en-US"/>
              <a:pPr>
                <a:defRPr/>
              </a:pPr>
              <a:t>‹#›</a:t>
            </a:fld>
            <a:endParaRPr lang="en-US" altLang="en-US"/>
          </a:p>
        </p:txBody>
      </p:sp>
    </p:spTree>
    <p:extLst>
      <p:ext uri="{BB962C8B-B14F-4D97-AF65-F5344CB8AC3E}">
        <p14:creationId xmlns:p14="http://schemas.microsoft.com/office/powerpoint/2010/main" val="3551659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7D8F7B25-9274-4CED-A830-2998E7F8CC8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3E37722D-3184-439F-95DC-240E1B7E31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C067DC57-16BA-4E67-9DDB-9978D2799B8A}"/>
              </a:ext>
            </a:extLst>
          </p:cNvPr>
          <p:cNvSpPr>
            <a:spLocks noGrp="1" noChangeArrowheads="1"/>
          </p:cNvSpPr>
          <p:nvPr>
            <p:ph type="sldNum" sz="quarter" idx="12"/>
          </p:nvPr>
        </p:nvSpPr>
        <p:spPr>
          <a:ln/>
        </p:spPr>
        <p:txBody>
          <a:bodyPr/>
          <a:lstStyle>
            <a:lvl1pPr>
              <a:defRPr/>
            </a:lvl1pPr>
          </a:lstStyle>
          <a:p>
            <a:pPr>
              <a:defRPr/>
            </a:pPr>
            <a:fld id="{34DB84CA-23D8-492D-91F7-D2675FAE06D8}" type="slidenum">
              <a:rPr lang="en-US" altLang="en-US"/>
              <a:pPr>
                <a:defRPr/>
              </a:pPr>
              <a:t>‹#›</a:t>
            </a:fld>
            <a:endParaRPr lang="en-US" altLang="en-US"/>
          </a:p>
        </p:txBody>
      </p:sp>
    </p:spTree>
    <p:extLst>
      <p:ext uri="{BB962C8B-B14F-4D97-AF65-F5344CB8AC3E}">
        <p14:creationId xmlns:p14="http://schemas.microsoft.com/office/powerpoint/2010/main" val="3468887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389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a:extLst>
              <a:ext uri="{FF2B5EF4-FFF2-40B4-BE49-F238E27FC236}">
                <a16:creationId xmlns:a16="http://schemas.microsoft.com/office/drawing/2014/main" id="{4A7F0F9C-CD74-421D-94B1-1D73465B41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6E63EEA3-8699-4E97-91A5-A8A8E3DCAD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4EB24B35-F72E-4551-9EE0-A04DB32A9AA1}"/>
              </a:ext>
            </a:extLst>
          </p:cNvPr>
          <p:cNvSpPr>
            <a:spLocks noGrp="1" noChangeArrowheads="1"/>
          </p:cNvSpPr>
          <p:nvPr>
            <p:ph type="sldNum" sz="quarter" idx="12"/>
          </p:nvPr>
        </p:nvSpPr>
        <p:spPr>
          <a:ln/>
        </p:spPr>
        <p:txBody>
          <a:bodyPr/>
          <a:lstStyle>
            <a:lvl1pPr>
              <a:defRPr/>
            </a:lvl1pPr>
          </a:lstStyle>
          <a:p>
            <a:pPr>
              <a:defRPr/>
            </a:pPr>
            <a:fld id="{9FCF6855-83A3-4057-9FB9-37874F1E3BF4}" type="slidenum">
              <a:rPr lang="en-US" altLang="en-US"/>
              <a:pPr>
                <a:defRPr/>
              </a:pPr>
              <a:t>‹#›</a:t>
            </a:fld>
            <a:endParaRPr lang="en-US" altLang="en-US"/>
          </a:p>
        </p:txBody>
      </p:sp>
    </p:spTree>
    <p:extLst>
      <p:ext uri="{BB962C8B-B14F-4D97-AF65-F5344CB8AC3E}">
        <p14:creationId xmlns:p14="http://schemas.microsoft.com/office/powerpoint/2010/main" val="2696135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4">
            <a:extLst>
              <a:ext uri="{FF2B5EF4-FFF2-40B4-BE49-F238E27FC236}">
                <a16:creationId xmlns:a16="http://schemas.microsoft.com/office/drawing/2014/main" id="{FB7FE6FF-D6F7-4476-AF6D-DACE0567E9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00F2EF08-A7DB-4FF3-9FDB-75219F97E37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08DC17A7-EF54-46D5-8BD6-8ABE34D609E6}"/>
              </a:ext>
            </a:extLst>
          </p:cNvPr>
          <p:cNvSpPr>
            <a:spLocks noGrp="1" noChangeArrowheads="1"/>
          </p:cNvSpPr>
          <p:nvPr>
            <p:ph type="sldNum" sz="quarter" idx="12"/>
          </p:nvPr>
        </p:nvSpPr>
        <p:spPr>
          <a:ln/>
        </p:spPr>
        <p:txBody>
          <a:bodyPr/>
          <a:lstStyle>
            <a:lvl1pPr>
              <a:defRPr/>
            </a:lvl1pPr>
          </a:lstStyle>
          <a:p>
            <a:pPr>
              <a:defRPr/>
            </a:pPr>
            <a:fld id="{397CC1B6-776B-40A1-A2D8-C99345FB7293}" type="slidenum">
              <a:rPr lang="en-US" altLang="en-US"/>
              <a:pPr>
                <a:defRPr/>
              </a:pPr>
              <a:t>‹#›</a:t>
            </a:fld>
            <a:endParaRPr lang="en-US" altLang="en-US"/>
          </a:p>
        </p:txBody>
      </p:sp>
    </p:spTree>
    <p:extLst>
      <p:ext uri="{BB962C8B-B14F-4D97-AF65-F5344CB8AC3E}">
        <p14:creationId xmlns:p14="http://schemas.microsoft.com/office/powerpoint/2010/main" val="2590980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657F1F6-43F9-48DA-8864-EC5C2CD6EA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9CEA41B0-EFED-45A6-8A00-53F50C9DFD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D69EA65D-9A26-4268-8C7F-BD62067D8A97}"/>
              </a:ext>
            </a:extLst>
          </p:cNvPr>
          <p:cNvSpPr>
            <a:spLocks noGrp="1" noChangeArrowheads="1"/>
          </p:cNvSpPr>
          <p:nvPr>
            <p:ph type="sldNum" sz="quarter" idx="12"/>
          </p:nvPr>
        </p:nvSpPr>
        <p:spPr>
          <a:ln/>
        </p:spPr>
        <p:txBody>
          <a:bodyPr/>
          <a:lstStyle>
            <a:lvl1pPr>
              <a:defRPr/>
            </a:lvl1pPr>
          </a:lstStyle>
          <a:p>
            <a:pPr>
              <a:defRPr/>
            </a:pPr>
            <a:fld id="{7C2F9ABA-19ED-4090-B59E-7172CC214F51}" type="slidenum">
              <a:rPr lang="en-US" altLang="en-US"/>
              <a:pPr>
                <a:defRPr/>
              </a:pPr>
              <a:t>‹#›</a:t>
            </a:fld>
            <a:endParaRPr lang="en-US" altLang="en-US"/>
          </a:p>
        </p:txBody>
      </p:sp>
    </p:spTree>
    <p:extLst>
      <p:ext uri="{BB962C8B-B14F-4D97-AF65-F5344CB8AC3E}">
        <p14:creationId xmlns:p14="http://schemas.microsoft.com/office/powerpoint/2010/main" val="3062219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5077F1E-D705-48C8-A1D4-57CADFDD64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68D1B857-7E12-4E77-BFD3-2DD94387CD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226780A3-9E72-49E8-AD5D-A1A2D96DBB01}"/>
              </a:ext>
            </a:extLst>
          </p:cNvPr>
          <p:cNvSpPr>
            <a:spLocks noGrp="1" noChangeArrowheads="1"/>
          </p:cNvSpPr>
          <p:nvPr>
            <p:ph type="sldNum" sz="quarter" idx="12"/>
          </p:nvPr>
        </p:nvSpPr>
        <p:spPr>
          <a:ln/>
        </p:spPr>
        <p:txBody>
          <a:bodyPr/>
          <a:lstStyle>
            <a:lvl1pPr>
              <a:defRPr/>
            </a:lvl1pPr>
          </a:lstStyle>
          <a:p>
            <a:pPr>
              <a:defRPr/>
            </a:pPr>
            <a:fld id="{9537B78E-8DD7-4D80-97E9-84B5FD2012B1}" type="slidenum">
              <a:rPr lang="en-US" altLang="en-US"/>
              <a:pPr>
                <a:defRPr/>
              </a:pPr>
              <a:t>‹#›</a:t>
            </a:fld>
            <a:endParaRPr lang="en-US" altLang="en-US"/>
          </a:p>
        </p:txBody>
      </p:sp>
    </p:spTree>
    <p:extLst>
      <p:ext uri="{BB962C8B-B14F-4D97-AF65-F5344CB8AC3E}">
        <p14:creationId xmlns:p14="http://schemas.microsoft.com/office/powerpoint/2010/main" val="184767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577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182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0687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1929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893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750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8180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
          <p:cNvSpPr>
            <a:spLocks noChangeArrowheads="1"/>
          </p:cNvSpPr>
          <p:nvPr/>
        </p:nvSpPr>
        <p:spPr bwMode="auto">
          <a:xfrm>
            <a:off x="0" y="0"/>
            <a:ext cx="9144000" cy="1676400"/>
          </a:xfrm>
          <a:prstGeom prst="rect">
            <a:avLst/>
          </a:prstGeom>
          <a:gradFill rotWithShape="0">
            <a:gsLst>
              <a:gs pos="0">
                <a:srgbClr val="FBFAC9"/>
              </a:gs>
              <a:gs pos="100000">
                <a:srgbClr val="FFFF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000" b="1">
                <a:solidFill>
                  <a:schemeClr val="tx1"/>
                </a:solidFill>
                <a:latin typeface="Times" pitchFamily="18" charset="0"/>
              </a:defRPr>
            </a:lvl1pPr>
            <a:lvl2pPr marL="742950" indent="-285750">
              <a:defRPr sz="4000" b="1">
                <a:solidFill>
                  <a:schemeClr val="tx1"/>
                </a:solidFill>
                <a:latin typeface="Times" pitchFamily="18" charset="0"/>
              </a:defRPr>
            </a:lvl2pPr>
            <a:lvl3pPr marL="1143000" indent="-228600">
              <a:defRPr sz="4000" b="1">
                <a:solidFill>
                  <a:schemeClr val="tx1"/>
                </a:solidFill>
                <a:latin typeface="Times" pitchFamily="18" charset="0"/>
              </a:defRPr>
            </a:lvl3pPr>
            <a:lvl4pPr marL="1600200" indent="-228600">
              <a:defRPr sz="4000" b="1">
                <a:solidFill>
                  <a:schemeClr val="tx1"/>
                </a:solidFill>
                <a:latin typeface="Times" pitchFamily="18" charset="0"/>
              </a:defRPr>
            </a:lvl4pPr>
            <a:lvl5pPr marL="2057400" indent="-228600">
              <a:defRPr sz="4000" b="1">
                <a:solidFill>
                  <a:schemeClr val="tx1"/>
                </a:solidFill>
                <a:latin typeface="Times" pitchFamily="18" charset="0"/>
              </a:defRPr>
            </a:lvl5pPr>
            <a:lvl6pPr marL="2514600" indent="-228600" eaLnBrk="0" fontAlgn="base" hangingPunct="0">
              <a:spcBef>
                <a:spcPct val="0"/>
              </a:spcBef>
              <a:spcAft>
                <a:spcPct val="0"/>
              </a:spcAft>
              <a:defRPr sz="4000" b="1">
                <a:solidFill>
                  <a:schemeClr val="tx1"/>
                </a:solidFill>
                <a:latin typeface="Times" pitchFamily="18" charset="0"/>
              </a:defRPr>
            </a:lvl6pPr>
            <a:lvl7pPr marL="2971800" indent="-228600" eaLnBrk="0" fontAlgn="base" hangingPunct="0">
              <a:spcBef>
                <a:spcPct val="0"/>
              </a:spcBef>
              <a:spcAft>
                <a:spcPct val="0"/>
              </a:spcAft>
              <a:defRPr sz="4000" b="1">
                <a:solidFill>
                  <a:schemeClr val="tx1"/>
                </a:solidFill>
                <a:latin typeface="Times" pitchFamily="18" charset="0"/>
              </a:defRPr>
            </a:lvl7pPr>
            <a:lvl8pPr marL="3429000" indent="-228600" eaLnBrk="0" fontAlgn="base" hangingPunct="0">
              <a:spcBef>
                <a:spcPct val="0"/>
              </a:spcBef>
              <a:spcAft>
                <a:spcPct val="0"/>
              </a:spcAft>
              <a:defRPr sz="4000" b="1">
                <a:solidFill>
                  <a:schemeClr val="tx1"/>
                </a:solidFill>
                <a:latin typeface="Times" pitchFamily="18" charset="0"/>
              </a:defRPr>
            </a:lvl8pPr>
            <a:lvl9pPr marL="3886200" indent="-228600" eaLnBrk="0" fontAlgn="base" hangingPunct="0">
              <a:spcBef>
                <a:spcPct val="0"/>
              </a:spcBef>
              <a:spcAft>
                <a:spcPct val="0"/>
              </a:spcAft>
              <a:defRPr sz="4000" b="1">
                <a:solidFill>
                  <a:schemeClr val="tx1"/>
                </a:solidFill>
                <a:latin typeface="Times" pitchFamily="18" charset="0"/>
              </a:defRPr>
            </a:lvl9pPr>
          </a:lstStyle>
          <a:p>
            <a:pPr>
              <a:defRPr/>
            </a:pPr>
            <a:endParaRPr lang="en-US" altLang="en-US"/>
          </a:p>
        </p:txBody>
      </p:sp>
    </p:spTree>
  </p:cSld>
  <p:clrMap bg1="lt1" tx1="dk1" bg2="lt2" tx2="dk2" accent1="accent1" accent2="accent2" accent3="accent3" accent4="accent4" accent5="accent5" accent6="accent6" hlink="hlink" folHlink="folHlink"/>
  <p:sldLayoutIdLst>
    <p:sldLayoutId id="2147485235" r:id="rId1"/>
    <p:sldLayoutId id="2147485236" r:id="rId2"/>
    <p:sldLayoutId id="2147485237" r:id="rId3"/>
    <p:sldLayoutId id="2147485238" r:id="rId4"/>
    <p:sldLayoutId id="2147485239" r:id="rId5"/>
    <p:sldLayoutId id="2147485240" r:id="rId6"/>
    <p:sldLayoutId id="2147485241" r:id="rId7"/>
    <p:sldLayoutId id="2147485242" r:id="rId8"/>
    <p:sldLayoutId id="2147485243" r:id="rId9"/>
    <p:sldLayoutId id="2147485244" r:id="rId10"/>
    <p:sldLayoutId id="2147485245" r:id="rId11"/>
    <p:sldLayoutId id="214748524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53742B7-1EB6-4A1A-B906-ADEDA5F03FD2}"/>
              </a:ext>
            </a:extLst>
          </p:cNvPr>
          <p:cNvGrpSpPr>
            <a:grpSpLocks/>
          </p:cNvGrpSpPr>
          <p:nvPr/>
        </p:nvGrpSpPr>
        <p:grpSpPr bwMode="auto">
          <a:xfrm>
            <a:off x="0" y="0"/>
            <a:ext cx="9144000" cy="6856413"/>
            <a:chOff x="0" y="0"/>
            <a:chExt cx="5760" cy="4319"/>
          </a:xfrm>
        </p:grpSpPr>
        <p:sp>
          <p:nvSpPr>
            <p:cNvPr id="275459" name="Freeform 3">
              <a:extLst>
                <a:ext uri="{FF2B5EF4-FFF2-40B4-BE49-F238E27FC236}">
                  <a16:creationId xmlns:a16="http://schemas.microsoft.com/office/drawing/2014/main" id="{261897E8-551F-4461-B45B-CA057D2AFAEB}"/>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60" name="Freeform 4">
              <a:extLst>
                <a:ext uri="{FF2B5EF4-FFF2-40B4-BE49-F238E27FC236}">
                  <a16:creationId xmlns:a16="http://schemas.microsoft.com/office/drawing/2014/main" id="{E703ED9F-BB25-4B76-8E85-8ABC78B9430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61" name="Freeform 5">
              <a:extLst>
                <a:ext uri="{FF2B5EF4-FFF2-40B4-BE49-F238E27FC236}">
                  <a16:creationId xmlns:a16="http://schemas.microsoft.com/office/drawing/2014/main" id="{5FB5A544-9769-448D-BD22-8B18BC487FF9}"/>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35" name="Freeform 6">
              <a:extLst>
                <a:ext uri="{FF2B5EF4-FFF2-40B4-BE49-F238E27FC236}">
                  <a16:creationId xmlns:a16="http://schemas.microsoft.com/office/drawing/2014/main" id="{8D0FA8CC-E6F3-4CC4-9EA2-D148F9F37DBA}"/>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63" name="Freeform 7">
              <a:extLst>
                <a:ext uri="{FF2B5EF4-FFF2-40B4-BE49-F238E27FC236}">
                  <a16:creationId xmlns:a16="http://schemas.microsoft.com/office/drawing/2014/main" id="{42D6EEFC-0E2B-4B2B-9498-D5C45E8214D1}"/>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1037" name="Freeform 8">
              <a:extLst>
                <a:ext uri="{FF2B5EF4-FFF2-40B4-BE49-F238E27FC236}">
                  <a16:creationId xmlns:a16="http://schemas.microsoft.com/office/drawing/2014/main" id="{7F3951DC-C613-42C8-9CAE-511CB47D8B5E}"/>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a:extLst>
                <a:ext uri="{FF2B5EF4-FFF2-40B4-BE49-F238E27FC236}">
                  <a16:creationId xmlns:a16="http://schemas.microsoft.com/office/drawing/2014/main" id="{B0F00E4C-ECA7-45D1-BDB8-5A5C9C332916}"/>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66" name="Freeform 10">
              <a:extLst>
                <a:ext uri="{FF2B5EF4-FFF2-40B4-BE49-F238E27FC236}">
                  <a16:creationId xmlns:a16="http://schemas.microsoft.com/office/drawing/2014/main" id="{88BE6F3C-8E31-4233-8450-31AE6B9B44C1}"/>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0" name="Freeform 11">
              <a:extLst>
                <a:ext uri="{FF2B5EF4-FFF2-40B4-BE49-F238E27FC236}">
                  <a16:creationId xmlns:a16="http://schemas.microsoft.com/office/drawing/2014/main" id="{51C0E21B-EC3D-4D7E-950E-B5FB6F5E9AF2}"/>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68" name="Freeform 12">
              <a:extLst>
                <a:ext uri="{FF2B5EF4-FFF2-40B4-BE49-F238E27FC236}">
                  <a16:creationId xmlns:a16="http://schemas.microsoft.com/office/drawing/2014/main" id="{B11C9D5A-DBB9-418D-B261-7D81F102DB57}"/>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2" name="Freeform 13">
              <a:extLst>
                <a:ext uri="{FF2B5EF4-FFF2-40B4-BE49-F238E27FC236}">
                  <a16:creationId xmlns:a16="http://schemas.microsoft.com/office/drawing/2014/main" id="{12CD9560-23AC-468D-8CA2-1F2825467390}"/>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70" name="Freeform 14">
              <a:extLst>
                <a:ext uri="{FF2B5EF4-FFF2-40B4-BE49-F238E27FC236}">
                  <a16:creationId xmlns:a16="http://schemas.microsoft.com/office/drawing/2014/main" id="{3CD7713C-ED7F-4B5B-A409-78BBA64CC8C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4" name="Freeform 15">
              <a:extLst>
                <a:ext uri="{FF2B5EF4-FFF2-40B4-BE49-F238E27FC236}">
                  <a16:creationId xmlns:a16="http://schemas.microsoft.com/office/drawing/2014/main" id="{CBEBE1D8-18B4-4DDA-A5EE-B54A457592BB}"/>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72" name="Freeform 16">
              <a:extLst>
                <a:ext uri="{FF2B5EF4-FFF2-40B4-BE49-F238E27FC236}">
                  <a16:creationId xmlns:a16="http://schemas.microsoft.com/office/drawing/2014/main" id="{55A08EF6-6EB9-4039-B1C5-334AD162373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73" name="Freeform 17">
              <a:extLst>
                <a:ext uri="{FF2B5EF4-FFF2-40B4-BE49-F238E27FC236}">
                  <a16:creationId xmlns:a16="http://schemas.microsoft.com/office/drawing/2014/main" id="{350A7AE8-6622-4F51-BBBE-CCD5D73536E8}"/>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74" name="Freeform 18">
              <a:extLst>
                <a:ext uri="{FF2B5EF4-FFF2-40B4-BE49-F238E27FC236}">
                  <a16:creationId xmlns:a16="http://schemas.microsoft.com/office/drawing/2014/main" id="{BE8E8FD7-181F-47ED-A3D2-F45FD076BF5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48" name="Freeform 19">
              <a:extLst>
                <a:ext uri="{FF2B5EF4-FFF2-40B4-BE49-F238E27FC236}">
                  <a16:creationId xmlns:a16="http://schemas.microsoft.com/office/drawing/2014/main" id="{A421D251-786A-4FA1-ABF2-4908F3CE7A1C}"/>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76" name="Freeform 20">
              <a:extLst>
                <a:ext uri="{FF2B5EF4-FFF2-40B4-BE49-F238E27FC236}">
                  <a16:creationId xmlns:a16="http://schemas.microsoft.com/office/drawing/2014/main" id="{A3C37C57-689E-4438-A728-A7D4FA97EC78}"/>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0" name="Freeform 21">
              <a:extLst>
                <a:ext uri="{FF2B5EF4-FFF2-40B4-BE49-F238E27FC236}">
                  <a16:creationId xmlns:a16="http://schemas.microsoft.com/office/drawing/2014/main" id="{3B999367-81BF-423C-A9AC-018F5A3C485A}"/>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78" name="Freeform 22">
              <a:extLst>
                <a:ext uri="{FF2B5EF4-FFF2-40B4-BE49-F238E27FC236}">
                  <a16:creationId xmlns:a16="http://schemas.microsoft.com/office/drawing/2014/main" id="{521AE429-4438-45D8-A84F-3B3285C3DD5A}"/>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79" name="Freeform 23">
              <a:extLst>
                <a:ext uri="{FF2B5EF4-FFF2-40B4-BE49-F238E27FC236}">
                  <a16:creationId xmlns:a16="http://schemas.microsoft.com/office/drawing/2014/main" id="{829F5783-F5AB-4EE2-81EB-F82A1ADA7012}"/>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p>
          </p:txBody>
        </p:sp>
        <p:sp>
          <p:nvSpPr>
            <p:cNvPr id="275480" name="Freeform 24">
              <a:extLst>
                <a:ext uri="{FF2B5EF4-FFF2-40B4-BE49-F238E27FC236}">
                  <a16:creationId xmlns:a16="http://schemas.microsoft.com/office/drawing/2014/main" id="{6BB34891-43A4-4488-B632-2E23C02931C7}"/>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4" name="Freeform 25">
              <a:extLst>
                <a:ext uri="{FF2B5EF4-FFF2-40B4-BE49-F238E27FC236}">
                  <a16:creationId xmlns:a16="http://schemas.microsoft.com/office/drawing/2014/main" id="{E5D83375-018F-4C57-BE04-8D38FB7D3090}"/>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82" name="Freeform 26">
              <a:extLst>
                <a:ext uri="{FF2B5EF4-FFF2-40B4-BE49-F238E27FC236}">
                  <a16:creationId xmlns:a16="http://schemas.microsoft.com/office/drawing/2014/main" id="{EC5FEB5B-BB1F-4E32-879F-6398751A103D}"/>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3" name="Freeform 27">
              <a:extLst>
                <a:ext uri="{FF2B5EF4-FFF2-40B4-BE49-F238E27FC236}">
                  <a16:creationId xmlns:a16="http://schemas.microsoft.com/office/drawing/2014/main" id="{695BFB64-37E3-480F-A11C-CAB3B2C9F789}"/>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7" name="Freeform 28">
              <a:extLst>
                <a:ext uri="{FF2B5EF4-FFF2-40B4-BE49-F238E27FC236}">
                  <a16:creationId xmlns:a16="http://schemas.microsoft.com/office/drawing/2014/main" id="{6208DEBD-A44A-4B32-BCBB-44109E5299E3}"/>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85" name="Freeform 29">
              <a:extLst>
                <a:ext uri="{FF2B5EF4-FFF2-40B4-BE49-F238E27FC236}">
                  <a16:creationId xmlns:a16="http://schemas.microsoft.com/office/drawing/2014/main" id="{512E0DC6-7EFE-47EB-8F1E-2DCD7E078705}"/>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1059" name="Freeform 30">
              <a:extLst>
                <a:ext uri="{FF2B5EF4-FFF2-40B4-BE49-F238E27FC236}">
                  <a16:creationId xmlns:a16="http://schemas.microsoft.com/office/drawing/2014/main" id="{B01AA2BC-4E67-49E8-8397-B88C30789BB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487" name="Freeform 31">
              <a:extLst>
                <a:ext uri="{FF2B5EF4-FFF2-40B4-BE49-F238E27FC236}">
                  <a16:creationId xmlns:a16="http://schemas.microsoft.com/office/drawing/2014/main" id="{5351AE6B-F8DA-43E5-8BBC-34ECA9EBED39}"/>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8" name="Freeform 32">
              <a:extLst>
                <a:ext uri="{FF2B5EF4-FFF2-40B4-BE49-F238E27FC236}">
                  <a16:creationId xmlns:a16="http://schemas.microsoft.com/office/drawing/2014/main" id="{7152125A-47A9-41BC-A3BF-1773ED47223C}"/>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89" name="Freeform 33">
              <a:extLst>
                <a:ext uri="{FF2B5EF4-FFF2-40B4-BE49-F238E27FC236}">
                  <a16:creationId xmlns:a16="http://schemas.microsoft.com/office/drawing/2014/main" id="{A8E7B577-5588-442F-8719-F7BF6B9F6085}"/>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0" name="Freeform 34">
              <a:extLst>
                <a:ext uri="{FF2B5EF4-FFF2-40B4-BE49-F238E27FC236}">
                  <a16:creationId xmlns:a16="http://schemas.microsoft.com/office/drawing/2014/main" id="{81784125-2533-48D4-95AB-35704E82BE1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1" name="Freeform 35">
              <a:extLst>
                <a:ext uri="{FF2B5EF4-FFF2-40B4-BE49-F238E27FC236}">
                  <a16:creationId xmlns:a16="http://schemas.microsoft.com/office/drawing/2014/main" id="{56109472-4A2C-4F06-9400-D0F33571422E}"/>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2" name="Freeform 36">
              <a:extLst>
                <a:ext uri="{FF2B5EF4-FFF2-40B4-BE49-F238E27FC236}">
                  <a16:creationId xmlns:a16="http://schemas.microsoft.com/office/drawing/2014/main" id="{9118D8B3-338C-4450-8E0B-96E7865D071F}"/>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3" name="Freeform 37">
              <a:extLst>
                <a:ext uri="{FF2B5EF4-FFF2-40B4-BE49-F238E27FC236}">
                  <a16:creationId xmlns:a16="http://schemas.microsoft.com/office/drawing/2014/main" id="{603D2D9C-939C-456D-82B8-5747F921913E}"/>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4" name="Freeform 38">
              <a:extLst>
                <a:ext uri="{FF2B5EF4-FFF2-40B4-BE49-F238E27FC236}">
                  <a16:creationId xmlns:a16="http://schemas.microsoft.com/office/drawing/2014/main" id="{6C49C7D7-8C03-4B49-98FC-D913732A91A3}"/>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1068" name="Group 39">
              <a:extLst>
                <a:ext uri="{FF2B5EF4-FFF2-40B4-BE49-F238E27FC236}">
                  <a16:creationId xmlns:a16="http://schemas.microsoft.com/office/drawing/2014/main" id="{FC2F40C8-CB5C-4D78-8ECC-579AA22B1138}"/>
                </a:ext>
              </a:extLst>
            </p:cNvPr>
            <p:cNvGrpSpPr>
              <a:grpSpLocks/>
            </p:cNvGrpSpPr>
            <p:nvPr userDrawn="1"/>
          </p:nvGrpSpPr>
          <p:grpSpPr bwMode="auto">
            <a:xfrm>
              <a:off x="0" y="1632"/>
              <a:ext cx="5758" cy="1858"/>
              <a:chOff x="0" y="1632"/>
              <a:chExt cx="5758" cy="1858"/>
            </a:xfrm>
          </p:grpSpPr>
          <p:sp>
            <p:nvSpPr>
              <p:cNvPr id="275496" name="Freeform 40">
                <a:extLst>
                  <a:ext uri="{FF2B5EF4-FFF2-40B4-BE49-F238E27FC236}">
                    <a16:creationId xmlns:a16="http://schemas.microsoft.com/office/drawing/2014/main" id="{D5DE8736-0AE0-44F5-BE47-442680A69F4D}"/>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sp>
            <p:nvSpPr>
              <p:cNvPr id="275497" name="Freeform 41">
                <a:extLst>
                  <a:ext uri="{FF2B5EF4-FFF2-40B4-BE49-F238E27FC236}">
                    <a16:creationId xmlns:a16="http://schemas.microsoft.com/office/drawing/2014/main" id="{91DEBA35-941A-40D8-AAAF-38E807152322}"/>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sp>
        <p:nvSpPr>
          <p:cNvPr id="275498" name="Rectangle 42">
            <a:extLst>
              <a:ext uri="{FF2B5EF4-FFF2-40B4-BE49-F238E27FC236}">
                <a16:creationId xmlns:a16="http://schemas.microsoft.com/office/drawing/2014/main" id="{2DCED9CF-CF8C-42B4-B15A-E7B17B46CD1C}"/>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5499" name="Rectangle 43">
            <a:extLst>
              <a:ext uri="{FF2B5EF4-FFF2-40B4-BE49-F238E27FC236}">
                <a16:creationId xmlns:a16="http://schemas.microsoft.com/office/drawing/2014/main" id="{42177020-1DAE-4153-8681-A4D56C3241CA}"/>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5500" name="Rectangle 44">
            <a:extLst>
              <a:ext uri="{FF2B5EF4-FFF2-40B4-BE49-F238E27FC236}">
                <a16:creationId xmlns:a16="http://schemas.microsoft.com/office/drawing/2014/main" id="{98C2A26A-A699-4B69-8664-552C716F6AFF}"/>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defRPr>
            </a:lvl1pPr>
          </a:lstStyle>
          <a:p>
            <a:pPr>
              <a:defRPr/>
            </a:pPr>
            <a:endParaRPr lang="en-US" altLang="en-US"/>
          </a:p>
        </p:txBody>
      </p:sp>
      <p:sp>
        <p:nvSpPr>
          <p:cNvPr id="275501" name="Rectangle 45">
            <a:extLst>
              <a:ext uri="{FF2B5EF4-FFF2-40B4-BE49-F238E27FC236}">
                <a16:creationId xmlns:a16="http://schemas.microsoft.com/office/drawing/2014/main" id="{73E12375-B996-4C30-9B11-2FB8B177D26B}"/>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defRPr>
            </a:lvl1pPr>
          </a:lstStyle>
          <a:p>
            <a:pPr>
              <a:defRPr/>
            </a:pPr>
            <a:endParaRPr lang="en-US" altLang="en-US"/>
          </a:p>
        </p:txBody>
      </p:sp>
      <p:sp>
        <p:nvSpPr>
          <p:cNvPr id="275502" name="Rectangle 46">
            <a:extLst>
              <a:ext uri="{FF2B5EF4-FFF2-40B4-BE49-F238E27FC236}">
                <a16:creationId xmlns:a16="http://schemas.microsoft.com/office/drawing/2014/main" id="{34A9E397-2FE4-489E-9A9D-63E5F80CE386}"/>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BA355655-8239-4423-B82C-63687BE7C643}" type="slidenum">
              <a:rPr lang="en-US" altLang="en-US"/>
              <a:pPr>
                <a:defRPr/>
              </a:pPr>
              <a:t>‹#›</a:t>
            </a:fld>
            <a:endParaRPr lang="en-US" altLang="en-US"/>
          </a:p>
        </p:txBody>
      </p:sp>
    </p:spTree>
    <p:extLst>
      <p:ext uri="{BB962C8B-B14F-4D97-AF65-F5344CB8AC3E}">
        <p14:creationId xmlns:p14="http://schemas.microsoft.com/office/powerpoint/2010/main" val="4114798481"/>
      </p:ext>
    </p:extLst>
  </p:cSld>
  <p:clrMap bg1="dk2" tx1="lt1" bg2="dk1" tx2="lt2" accent1="accent1" accent2="accent2" accent3="accent3" accent4="accent4" accent5="accent5" accent6="accent6" hlink="hlink" folHlink="folHlink"/>
  <p:sldLayoutIdLst>
    <p:sldLayoutId id="2147485248" r:id="rId1"/>
    <p:sldLayoutId id="2147485249" r:id="rId2"/>
    <p:sldLayoutId id="2147485250" r:id="rId3"/>
    <p:sldLayoutId id="2147485251" r:id="rId4"/>
    <p:sldLayoutId id="2147485252" r:id="rId5"/>
    <p:sldLayoutId id="2147485253" r:id="rId6"/>
    <p:sldLayoutId id="2147485254" r:id="rId7"/>
    <p:sldLayoutId id="2147485255" r:id="rId8"/>
    <p:sldLayoutId id="2147485256" r:id="rId9"/>
    <p:sldLayoutId id="2147485257" r:id="rId10"/>
    <p:sldLayoutId id="2147485258" r:id="rId11"/>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19.xml"/><Relationship Id="rId6" Type="http://schemas.openxmlformats.org/officeDocument/2006/relationships/image" Target="../media/image17.jpeg"/><Relationship Id="rId5" Type="http://schemas.openxmlformats.org/officeDocument/2006/relationships/image" Target="../media/image20.jpeg"/><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25.w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emf"/><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wm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3.jpeg"/><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7.jpeg"/><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5"/>
          <p:cNvSpPr txBox="1">
            <a:spLocks noChangeArrowheads="1"/>
          </p:cNvSpPr>
          <p:nvPr/>
        </p:nvSpPr>
        <p:spPr bwMode="auto">
          <a:xfrm>
            <a:off x="0" y="0"/>
            <a:ext cx="8915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sz="2400" dirty="0"/>
              <a:t>Groundwater inflow toward a preheated volcanic conduit:  Application to the 2018 eruption at </a:t>
            </a:r>
            <a:r>
              <a:rPr lang="en-US" sz="2400" dirty="0" err="1"/>
              <a:t>Kīlauea</a:t>
            </a:r>
            <a:r>
              <a:rPr lang="en-US" sz="2400" dirty="0"/>
              <a:t> Volcano, Hawai’i</a:t>
            </a:r>
          </a:p>
        </p:txBody>
      </p:sp>
      <p:pic>
        <p:nvPicPr>
          <p:cNvPr id="16391"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90500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Box 8"/>
          <p:cNvSpPr txBox="1">
            <a:spLocks noChangeArrowheads="1"/>
          </p:cNvSpPr>
          <p:nvPr/>
        </p:nvSpPr>
        <p:spPr bwMode="auto">
          <a:xfrm>
            <a:off x="7620000" y="4267200"/>
            <a:ext cx="10807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1600" b="0" dirty="0"/>
              <a:t>Paul Hsieh</a:t>
            </a:r>
          </a:p>
        </p:txBody>
      </p:sp>
      <p:pic>
        <p:nvPicPr>
          <p:cNvPr id="11" name="Picture 10">
            <a:extLst>
              <a:ext uri="{FF2B5EF4-FFF2-40B4-BE49-F238E27FC236}">
                <a16:creationId xmlns:a16="http://schemas.microsoft.com/office/drawing/2014/main" id="{C942E820-6B9E-47F6-B532-75C793E7C2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 y="1371600"/>
            <a:ext cx="5212080" cy="4013305"/>
          </a:xfrm>
          <a:prstGeom prst="rect">
            <a:avLst/>
          </a:prstGeom>
        </p:spPr>
      </p:pic>
      <p:sp>
        <p:nvSpPr>
          <p:cNvPr id="2" name="TextBox 1">
            <a:extLst>
              <a:ext uri="{FF2B5EF4-FFF2-40B4-BE49-F238E27FC236}">
                <a16:creationId xmlns:a16="http://schemas.microsoft.com/office/drawing/2014/main" id="{2AA65C6C-4206-4B3F-A3D7-8EFC39ECEA8F}"/>
              </a:ext>
            </a:extLst>
          </p:cNvPr>
          <p:cNvSpPr txBox="1"/>
          <p:nvPr/>
        </p:nvSpPr>
        <p:spPr>
          <a:xfrm>
            <a:off x="5559364" y="5766137"/>
            <a:ext cx="3584636" cy="1015663"/>
          </a:xfrm>
          <a:prstGeom prst="rect">
            <a:avLst/>
          </a:prstGeom>
          <a:noFill/>
        </p:spPr>
        <p:txBody>
          <a:bodyPr wrap="none" rtlCol="0">
            <a:spAutoFit/>
          </a:bodyPr>
          <a:lstStyle/>
          <a:p>
            <a:pPr algn="r"/>
            <a:r>
              <a:rPr lang="en-US" sz="2000" b="0" dirty="0"/>
              <a:t>Paul Hsieh and Steve Ingebritsen</a:t>
            </a:r>
          </a:p>
          <a:p>
            <a:pPr algn="r"/>
            <a:r>
              <a:rPr lang="en-US" sz="2000" b="0" dirty="0"/>
              <a:t>U.S. Geological Survey</a:t>
            </a:r>
          </a:p>
          <a:p>
            <a:pPr algn="r"/>
            <a:r>
              <a:rPr lang="en-US" sz="2000" b="0" dirty="0"/>
              <a:t>Menlo Park, California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descr="Parchment">
            <a:extLst>
              <a:ext uri="{FF2B5EF4-FFF2-40B4-BE49-F238E27FC236}">
                <a16:creationId xmlns:a16="http://schemas.microsoft.com/office/drawing/2014/main" id="{2B027BCB-25C9-4E55-BDF9-0F26F20EFCA2}"/>
              </a:ext>
            </a:extLst>
          </p:cNvPr>
          <p:cNvSpPr>
            <a:spLocks noChangeArrowheads="1"/>
          </p:cNvSpPr>
          <p:nvPr/>
        </p:nvSpPr>
        <p:spPr bwMode="auto">
          <a:xfrm>
            <a:off x="0" y="-228600"/>
            <a:ext cx="9144000" cy="7239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20483" name="Text Box 3">
            <a:extLst>
              <a:ext uri="{FF2B5EF4-FFF2-40B4-BE49-F238E27FC236}">
                <a16:creationId xmlns:a16="http://schemas.microsoft.com/office/drawing/2014/main" id="{36DD6468-ADB2-4B6D-ABBB-E971EE686C83}"/>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pic>
        <p:nvPicPr>
          <p:cNvPr id="20484" name="Picture 4" descr="Fig1">
            <a:extLst>
              <a:ext uri="{FF2B5EF4-FFF2-40B4-BE49-F238E27FC236}">
                <a16:creationId xmlns:a16="http://schemas.microsoft.com/office/drawing/2014/main" id="{0AB0BC0E-94C3-4FF3-A611-817A1C8CA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457200"/>
            <a:ext cx="63246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FFFA570-8322-47DB-8F61-8C26B6702F4D}"/>
              </a:ext>
            </a:extLst>
          </p:cNvPr>
          <p:cNvSpPr/>
          <p:nvPr/>
        </p:nvSpPr>
        <p:spPr bwMode="auto">
          <a:xfrm>
            <a:off x="3200400" y="3276600"/>
            <a:ext cx="2971800" cy="1295400"/>
          </a:xfrm>
          <a:prstGeom prst="rect">
            <a:avLst/>
          </a:prstGeom>
          <a:noFill/>
          <a:ln w="28575" cap="flat" cmpd="sng" algn="ctr">
            <a:solidFill>
              <a:schemeClr val="accent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Parchment">
            <a:extLst>
              <a:ext uri="{FF2B5EF4-FFF2-40B4-BE49-F238E27FC236}">
                <a16:creationId xmlns:a16="http://schemas.microsoft.com/office/drawing/2014/main" id="{32B36BB5-F62B-4578-948A-CD0166EEB5F3}"/>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28675" name="Text Box 3">
            <a:extLst>
              <a:ext uri="{FF2B5EF4-FFF2-40B4-BE49-F238E27FC236}">
                <a16:creationId xmlns:a16="http://schemas.microsoft.com/office/drawing/2014/main" id="{9809BB6C-E650-43D2-90DE-F32848DD399E}"/>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sp>
        <p:nvSpPr>
          <p:cNvPr id="28676" name="Text Box 4">
            <a:extLst>
              <a:ext uri="{FF2B5EF4-FFF2-40B4-BE49-F238E27FC236}">
                <a16:creationId xmlns:a16="http://schemas.microsoft.com/office/drawing/2014/main" id="{EA178D38-B3E8-482A-AA83-2456F9EE4E63}"/>
              </a:ext>
            </a:extLst>
          </p:cNvPr>
          <p:cNvSpPr txBox="1">
            <a:spLocks noChangeArrowheads="1"/>
          </p:cNvSpPr>
          <p:nvPr/>
        </p:nvSpPr>
        <p:spPr bwMode="auto">
          <a:xfrm>
            <a:off x="0" y="0"/>
            <a:ext cx="944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Groundwater recharge rates can be extraordinary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sp>
        <p:nvSpPr>
          <p:cNvPr id="28677" name="Text Box 6">
            <a:extLst>
              <a:ext uri="{FF2B5EF4-FFF2-40B4-BE49-F238E27FC236}">
                <a16:creationId xmlns:a16="http://schemas.microsoft.com/office/drawing/2014/main" id="{303383FC-3873-4C88-ADD8-B1699F3C6C9D}"/>
              </a:ext>
            </a:extLst>
          </p:cNvPr>
          <p:cNvSpPr txBox="1">
            <a:spLocks noChangeArrowheads="1"/>
          </p:cNvSpPr>
          <p:nvPr/>
        </p:nvSpPr>
        <p:spPr bwMode="auto">
          <a:xfrm>
            <a:off x="5334000" y="6172200"/>
            <a:ext cx="365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111111"/>
                </a:solidFill>
                <a:effectLst/>
                <a:uLnTx/>
                <a:uFillTx/>
                <a:latin typeface="Times" panose="02020603050405020304" pitchFamily="18" charset="0"/>
                <a:ea typeface="+mn-ea"/>
                <a:cs typeface="+mn-cs"/>
              </a:rPr>
              <a:t>From </a:t>
            </a:r>
            <a:r>
              <a:rPr kumimoji="0" lang="en-US" altLang="en-US" sz="2400" b="1" i="1" u="none" strike="noStrike" kern="1200" cap="none" spc="0" normalizeH="0" baseline="0" noProof="0">
                <a:ln>
                  <a:noFill/>
                </a:ln>
                <a:solidFill>
                  <a:srgbClr val="111111"/>
                </a:solidFill>
                <a:effectLst/>
                <a:uLnTx/>
                <a:uFillTx/>
                <a:latin typeface="Times" panose="02020603050405020304" pitchFamily="18" charset="0"/>
                <a:ea typeface="+mn-ea"/>
                <a:cs typeface="+mn-cs"/>
              </a:rPr>
              <a:t>Takasaki </a:t>
            </a:r>
            <a:r>
              <a:rPr kumimoji="0" lang="en-US" altLang="en-US" sz="2400" b="1" i="0" u="none" strike="noStrike" kern="1200" cap="none" spc="0" normalizeH="0" baseline="0" noProof="0">
                <a:ln>
                  <a:noFill/>
                </a:ln>
                <a:solidFill>
                  <a:srgbClr val="111111"/>
                </a:solidFill>
                <a:effectLst/>
                <a:uLnTx/>
                <a:uFillTx/>
                <a:latin typeface="Times" panose="02020603050405020304" pitchFamily="18" charset="0"/>
                <a:ea typeface="+mn-ea"/>
                <a:cs typeface="+mn-cs"/>
              </a:rPr>
              <a:t>(1993)</a:t>
            </a:r>
          </a:p>
        </p:txBody>
      </p:sp>
      <p:pic>
        <p:nvPicPr>
          <p:cNvPr id="28678" name="Picture 7" descr="Kilauea_recharge">
            <a:extLst>
              <a:ext uri="{FF2B5EF4-FFF2-40B4-BE49-F238E27FC236}">
                <a16:creationId xmlns:a16="http://schemas.microsoft.com/office/drawing/2014/main" id="{BFEB5A5E-61BD-4A29-AB32-D4B66B6DE1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533400"/>
            <a:ext cx="739140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8">
            <a:extLst>
              <a:ext uri="{FF2B5EF4-FFF2-40B4-BE49-F238E27FC236}">
                <a16:creationId xmlns:a16="http://schemas.microsoft.com/office/drawing/2014/main" id="{2DD261CF-42F2-4A83-81E2-1F931E35D960}"/>
              </a:ext>
            </a:extLst>
          </p:cNvPr>
          <p:cNvSpPr txBox="1">
            <a:spLocks noChangeArrowheads="1"/>
          </p:cNvSpPr>
          <p:nvPr/>
        </p:nvSpPr>
        <p:spPr bwMode="auto">
          <a:xfrm>
            <a:off x="517525" y="4495800"/>
            <a:ext cx="3763963"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Times" panose="02020603050405020304" pitchFamily="18" charset="0"/>
                <a:ea typeface="+mn-ea"/>
                <a:cs typeface="+mn-cs"/>
              </a:rPr>
              <a:t>P = RO + ET + </a:t>
            </a:r>
            <a:r>
              <a:rPr kumimoji="0" lang="en-US" altLang="en-US" sz="2400" b="0" i="0" u="sng" strike="noStrike" kern="1200" cap="none" spc="0" normalizeH="0" baseline="0" noProof="0">
                <a:ln>
                  <a:noFill/>
                </a:ln>
                <a:solidFill>
                  <a:srgbClr val="0000CC"/>
                </a:solidFill>
                <a:effectLst/>
                <a:uLnTx/>
                <a:uFillTx/>
                <a:latin typeface="Times" panose="02020603050405020304" pitchFamily="18" charset="0"/>
                <a:ea typeface="+mn-ea"/>
                <a:cs typeface="+mn-cs"/>
              </a:rPr>
              <a:t>RECHARGE</a:t>
            </a:r>
          </a:p>
        </p:txBody>
      </p:sp>
    </p:spTree>
    <p:extLst>
      <p:ext uri="{BB962C8B-B14F-4D97-AF65-F5344CB8AC3E}">
        <p14:creationId xmlns:p14="http://schemas.microsoft.com/office/powerpoint/2010/main" val="3304168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descr="Parchment">
            <a:extLst>
              <a:ext uri="{FF2B5EF4-FFF2-40B4-BE49-F238E27FC236}">
                <a16:creationId xmlns:a16="http://schemas.microsoft.com/office/drawing/2014/main" id="{9502C5C3-17DC-46F2-BA9E-17967EB18F97}"/>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29699" name="Text Box 4">
            <a:extLst>
              <a:ext uri="{FF2B5EF4-FFF2-40B4-BE49-F238E27FC236}">
                <a16:creationId xmlns:a16="http://schemas.microsoft.com/office/drawing/2014/main" id="{2C0F028A-72FC-4ED2-8443-6BDF41F7120E}"/>
              </a:ext>
            </a:extLst>
          </p:cNvPr>
          <p:cNvSpPr txBox="1">
            <a:spLocks noChangeArrowheads="1"/>
          </p:cNvSpPr>
          <p:nvPr/>
        </p:nvSpPr>
        <p:spPr bwMode="auto">
          <a:xfrm>
            <a:off x="3733800" y="0"/>
            <a:ext cx="4495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Recharge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 ~1 m/yr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pic>
        <p:nvPicPr>
          <p:cNvPr id="29700" name="Picture 5" descr="Keller-photo">
            <a:extLst>
              <a:ext uri="{FF2B5EF4-FFF2-40B4-BE49-F238E27FC236}">
                <a16:creationId xmlns:a16="http://schemas.microsoft.com/office/drawing/2014/main" id="{541283F5-8473-492A-96C7-F2772DA3C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35814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6">
            <a:extLst>
              <a:ext uri="{FF2B5EF4-FFF2-40B4-BE49-F238E27FC236}">
                <a16:creationId xmlns:a16="http://schemas.microsoft.com/office/drawing/2014/main" id="{7AE2B848-1EB0-4201-BF4B-9F0836FD232A}"/>
              </a:ext>
            </a:extLst>
          </p:cNvPr>
          <p:cNvSpPr txBox="1">
            <a:spLocks noChangeArrowheads="1"/>
          </p:cNvSpPr>
          <p:nvPr/>
        </p:nvSpPr>
        <p:spPr bwMode="auto">
          <a:xfrm>
            <a:off x="152400" y="2743200"/>
            <a:ext cx="426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CC"/>
                </a:solidFill>
                <a:effectLst/>
                <a:uLnTx/>
                <a:uFillTx/>
                <a:latin typeface="Times" panose="02020603050405020304" pitchFamily="18" charset="0"/>
                <a:ea typeface="+mn-ea"/>
                <a:cs typeface="+mn-cs"/>
              </a:rPr>
              <a:t>Kilauea caldera, Hawai’i</a:t>
            </a:r>
          </a:p>
        </p:txBody>
      </p:sp>
      <p:pic>
        <p:nvPicPr>
          <p:cNvPr id="29702" name="Picture 7">
            <a:extLst>
              <a:ext uri="{FF2B5EF4-FFF2-40B4-BE49-F238E27FC236}">
                <a16:creationId xmlns:a16="http://schemas.microsoft.com/office/drawing/2014/main" id="{683CAC03-7165-4434-9289-1E7C155192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276600"/>
            <a:ext cx="4648200" cy="320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3" name="Text Box 9">
            <a:extLst>
              <a:ext uri="{FF2B5EF4-FFF2-40B4-BE49-F238E27FC236}">
                <a16:creationId xmlns:a16="http://schemas.microsoft.com/office/drawing/2014/main" id="{98D1537B-A0E2-44F4-A36B-A0CCDFACD5A4}"/>
              </a:ext>
            </a:extLst>
          </p:cNvPr>
          <p:cNvSpPr txBox="1">
            <a:spLocks noChangeArrowheads="1"/>
          </p:cNvSpPr>
          <p:nvPr/>
        </p:nvSpPr>
        <p:spPr bwMode="auto">
          <a:xfrm>
            <a:off x="152400" y="5581650"/>
            <a:ext cx="19050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Recharge ~2 m/yr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sp>
        <p:nvSpPr>
          <p:cNvPr id="29704" name="Text Box 10">
            <a:extLst>
              <a:ext uri="{FF2B5EF4-FFF2-40B4-BE49-F238E27FC236}">
                <a16:creationId xmlns:a16="http://schemas.microsoft.com/office/drawing/2014/main" id="{1262FE30-7D38-4E78-A198-9137E7A054A5}"/>
              </a:ext>
            </a:extLst>
          </p:cNvPr>
          <p:cNvSpPr txBox="1">
            <a:spLocks noChangeArrowheads="1"/>
          </p:cNvSpPr>
          <p:nvPr/>
        </p:nvSpPr>
        <p:spPr bwMode="auto">
          <a:xfrm>
            <a:off x="2590800" y="6400800"/>
            <a:ext cx="480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CC"/>
                </a:solidFill>
                <a:effectLst/>
                <a:uLnTx/>
                <a:uFillTx/>
                <a:latin typeface="Times" panose="02020603050405020304" pitchFamily="18" charset="0"/>
                <a:ea typeface="+mn-ea"/>
                <a:cs typeface="+mn-cs"/>
              </a:rPr>
              <a:t>Little Belknap shield, Oregon</a:t>
            </a:r>
          </a:p>
        </p:txBody>
      </p:sp>
      <p:pic>
        <p:nvPicPr>
          <p:cNvPr id="29705" name="Picture 12" descr="TamolitchPool">
            <a:extLst>
              <a:ext uri="{FF2B5EF4-FFF2-40B4-BE49-F238E27FC236}">
                <a16:creationId xmlns:a16="http://schemas.microsoft.com/office/drawing/2014/main" id="{8E19C46B-0671-4E41-8D05-CE7F1A5063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171825"/>
            <a:ext cx="220503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13" descr="profiles">
            <a:extLst>
              <a:ext uri="{FF2B5EF4-FFF2-40B4-BE49-F238E27FC236}">
                <a16:creationId xmlns:a16="http://schemas.microsoft.com/office/drawing/2014/main" id="{0D141E85-B354-4BE6-8666-BD6E77FF22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52400"/>
            <a:ext cx="21558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14" descr="DSCN0096">
            <a:extLst>
              <a:ext uri="{FF2B5EF4-FFF2-40B4-BE49-F238E27FC236}">
                <a16:creationId xmlns:a16="http://schemas.microsoft.com/office/drawing/2014/main" id="{27E985F6-2A63-4BDB-B8F2-5D86F34096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10668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266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descr="Parchment">
            <a:extLst>
              <a:ext uri="{FF2B5EF4-FFF2-40B4-BE49-F238E27FC236}">
                <a16:creationId xmlns:a16="http://schemas.microsoft.com/office/drawing/2014/main" id="{98A1E50F-016C-4FC1-856F-FC2876CF8721}"/>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26627" name="Text Box 3">
            <a:extLst>
              <a:ext uri="{FF2B5EF4-FFF2-40B4-BE49-F238E27FC236}">
                <a16:creationId xmlns:a16="http://schemas.microsoft.com/office/drawing/2014/main" id="{F90461C7-0EAB-4BC9-883C-B840E03F90EE}"/>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sp>
        <p:nvSpPr>
          <p:cNvPr id="26628" name="Text Box 4">
            <a:extLst>
              <a:ext uri="{FF2B5EF4-FFF2-40B4-BE49-F238E27FC236}">
                <a16:creationId xmlns:a16="http://schemas.microsoft.com/office/drawing/2014/main" id="{D22527C1-3664-4B5C-BE94-EC5DAFFA340B}"/>
              </a:ext>
            </a:extLst>
          </p:cNvPr>
          <p:cNvSpPr txBox="1">
            <a:spLocks noChangeArrowheads="1"/>
          </p:cNvSpPr>
          <p:nvPr/>
        </p:nvSpPr>
        <p:spPr bwMode="auto">
          <a:xfrm>
            <a:off x="228600" y="609600"/>
            <a:ext cx="56388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sng" strike="noStrike" kern="1200" cap="none" spc="0" normalizeH="0" baseline="0" noProof="0">
                <a:ln>
                  <a:noFill/>
                </a:ln>
                <a:solidFill>
                  <a:srgbClr val="0000CC"/>
                </a:solidFill>
                <a:effectLst/>
                <a:uLnTx/>
                <a:uFillTx/>
                <a:latin typeface="Times New Roman" panose="02020603050405020304" pitchFamily="18" charset="0"/>
                <a:ea typeface="+mn-ea"/>
                <a:cs typeface="+mn-cs"/>
              </a:rPr>
              <a:t>Vertical downflow fluxes of only a few cm per year are sufficient to entirely suppress near-surface heat flow</a:t>
            </a:r>
            <a:r>
              <a:rPr kumimoji="0" lang="en-US" altLang="en-US" sz="2400" b="0" i="0" u="none" strike="noStrike" kern="1200" cap="none" spc="0" normalizeH="0" baseline="0" noProof="0">
                <a:ln>
                  <a:noFill/>
                </a:ln>
                <a:solidFill>
                  <a:srgbClr val="0000CC"/>
                </a:solidFill>
                <a:effectLst/>
                <a:uLnTx/>
                <a:uFillTx/>
                <a:latin typeface="Times New Roman" panose="02020603050405020304" pitchFamily="18" charset="0"/>
                <a:ea typeface="+mn-ea"/>
                <a:cs typeface="+mn-cs"/>
              </a:rPr>
              <a:t>, so that large areas of the mid-ocean ridge, Kilauea caldera, and the Quaternary volcanic fields of the continents are characterized by near-zero near-surface conductive heat flow, despite being directly underlain by magmatic heat sources.  Much of the underlying heat is advected laterally and eventually discharged by large springs km to tens of km distant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CC"/>
              </a:solidFill>
              <a:effectLst/>
              <a:uLnTx/>
              <a:uFillTx/>
              <a:latin typeface="Times New Roman" panose="02020603050405020304" pitchFamily="18" charset="0"/>
              <a:ea typeface="+mn-ea"/>
              <a:cs typeface="+mn-cs"/>
            </a:endParaRPr>
          </a:p>
        </p:txBody>
      </p:sp>
      <p:pic>
        <p:nvPicPr>
          <p:cNvPr id="26629" name="Picture 5">
            <a:extLst>
              <a:ext uri="{FF2B5EF4-FFF2-40B4-BE49-F238E27FC236}">
                <a16:creationId xmlns:a16="http://schemas.microsoft.com/office/drawing/2014/main" id="{2CB93245-C227-4C40-947F-606711F68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609600"/>
            <a:ext cx="269557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0" name="Text Box 6">
            <a:extLst>
              <a:ext uri="{FF2B5EF4-FFF2-40B4-BE49-F238E27FC236}">
                <a16:creationId xmlns:a16="http://schemas.microsoft.com/office/drawing/2014/main" id="{E6411260-184B-4C4D-8C46-A63A83DECE50}"/>
              </a:ext>
            </a:extLst>
          </p:cNvPr>
          <p:cNvSpPr txBox="1">
            <a:spLocks noChangeArrowheads="1"/>
          </p:cNvSpPr>
          <p:nvPr/>
        </p:nvSpPr>
        <p:spPr bwMode="auto">
          <a:xfrm>
            <a:off x="6232525" y="5373688"/>
            <a:ext cx="26987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111111"/>
                </a:solidFill>
                <a:effectLst/>
                <a:uLnTx/>
                <a:uFillTx/>
                <a:latin typeface="Times" panose="02020603050405020304" pitchFamily="18" charset="0"/>
                <a:ea typeface="+mn-ea"/>
                <a:cs typeface="+mn-cs"/>
              </a:rPr>
              <a:t>Bredehoeft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111111"/>
                </a:solidFill>
                <a:effectLst/>
                <a:uLnTx/>
                <a:uFillTx/>
                <a:latin typeface="Times" panose="02020603050405020304" pitchFamily="18" charset="0"/>
                <a:ea typeface="+mn-ea"/>
                <a:cs typeface="+mn-cs"/>
              </a:rPr>
              <a:t>Papadopulos</a:t>
            </a:r>
            <a:r>
              <a:rPr kumimoji="0" lang="en-US" altLang="en-US" sz="2400" b="1" i="0" u="none" strike="noStrike" kern="1200" cap="none" spc="0" normalizeH="0" baseline="0" noProof="0">
                <a:ln>
                  <a:noFill/>
                </a:ln>
                <a:solidFill>
                  <a:srgbClr val="111111"/>
                </a:solidFill>
                <a:effectLst/>
                <a:uLnTx/>
                <a:uFillTx/>
                <a:latin typeface="Times" panose="02020603050405020304" pitchFamily="18" charset="0"/>
                <a:ea typeface="+mn-ea"/>
                <a:cs typeface="+mn-cs"/>
              </a:rPr>
              <a:t> (1965)</a:t>
            </a:r>
          </a:p>
        </p:txBody>
      </p:sp>
    </p:spTree>
    <p:extLst>
      <p:ext uri="{BB962C8B-B14F-4D97-AF65-F5344CB8AC3E}">
        <p14:creationId xmlns:p14="http://schemas.microsoft.com/office/powerpoint/2010/main" val="220373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descr="Parchment">
            <a:extLst>
              <a:ext uri="{FF2B5EF4-FFF2-40B4-BE49-F238E27FC236}">
                <a16:creationId xmlns:a16="http://schemas.microsoft.com/office/drawing/2014/main" id="{20F95E5E-444F-48DD-A5EA-A0883228057C}"/>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23555" name="Text Box 3">
            <a:extLst>
              <a:ext uri="{FF2B5EF4-FFF2-40B4-BE49-F238E27FC236}">
                <a16:creationId xmlns:a16="http://schemas.microsoft.com/office/drawing/2014/main" id="{AA92E630-C8C3-4C65-BF13-176CE55352E7}"/>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sp>
        <p:nvSpPr>
          <p:cNvPr id="23556" name="Text Box 7">
            <a:extLst>
              <a:ext uri="{FF2B5EF4-FFF2-40B4-BE49-F238E27FC236}">
                <a16:creationId xmlns:a16="http://schemas.microsoft.com/office/drawing/2014/main" id="{02666151-F2B9-4125-8A8F-D8C046619CF9}"/>
              </a:ext>
            </a:extLst>
          </p:cNvPr>
          <p:cNvSpPr txBox="1">
            <a:spLocks noChangeArrowheads="1"/>
          </p:cNvSpPr>
          <p:nvPr/>
        </p:nvSpPr>
        <p:spPr bwMode="auto">
          <a:xfrm>
            <a:off x="0" y="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CC"/>
                </a:solidFill>
                <a:effectLst/>
                <a:uLnTx/>
                <a:uFillTx/>
                <a:latin typeface="Times" panose="02020603050405020304" pitchFamily="18" charset="0"/>
                <a:ea typeface="+mn-ea"/>
                <a:cs typeface="+mn-cs"/>
              </a:rPr>
              <a:t>Thus conductive heat flow “missing” at Kilauea  </a:t>
            </a:r>
          </a:p>
        </p:txBody>
      </p:sp>
      <p:pic>
        <p:nvPicPr>
          <p:cNvPr id="23557" name="Picture 12" descr="profiles">
            <a:extLst>
              <a:ext uri="{FF2B5EF4-FFF2-40B4-BE49-F238E27FC236}">
                <a16:creationId xmlns:a16="http://schemas.microsoft.com/office/drawing/2014/main" id="{4021579C-151A-4BDE-8B20-DF833A5A0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33464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3" descr="Fig13">
            <a:extLst>
              <a:ext uri="{FF2B5EF4-FFF2-40B4-BE49-F238E27FC236}">
                <a16:creationId xmlns:a16="http://schemas.microsoft.com/office/drawing/2014/main" id="{6125B9D8-E8AC-4B10-A36D-1454E485C4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057400"/>
            <a:ext cx="4800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08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descr="Parchment">
            <a:extLst>
              <a:ext uri="{FF2B5EF4-FFF2-40B4-BE49-F238E27FC236}">
                <a16:creationId xmlns:a16="http://schemas.microsoft.com/office/drawing/2014/main" id="{7BABECEE-2674-4527-9E97-08C445A85510}"/>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30723" name="Text Box 3">
            <a:extLst>
              <a:ext uri="{FF2B5EF4-FFF2-40B4-BE49-F238E27FC236}">
                <a16:creationId xmlns:a16="http://schemas.microsoft.com/office/drawing/2014/main" id="{1B7FF357-4B3E-434F-972E-0A3B029FA540}"/>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sp>
        <p:nvSpPr>
          <p:cNvPr id="30724" name="Text Box 5">
            <a:extLst>
              <a:ext uri="{FF2B5EF4-FFF2-40B4-BE49-F238E27FC236}">
                <a16:creationId xmlns:a16="http://schemas.microsoft.com/office/drawing/2014/main" id="{2B2B2FB4-A61E-4B14-BF90-0CFDAA769D16}"/>
              </a:ext>
            </a:extLst>
          </p:cNvPr>
          <p:cNvSpPr txBox="1">
            <a:spLocks noChangeArrowheads="1"/>
          </p:cNvSpPr>
          <p:nvPr/>
        </p:nvSpPr>
        <p:spPr bwMode="auto">
          <a:xfrm>
            <a:off x="5562600" y="3657600"/>
            <a:ext cx="35814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Times" panose="02020603050405020304" pitchFamily="18" charset="0"/>
                <a:ea typeface="+mn-ea"/>
                <a:cs typeface="+mn-cs"/>
              </a:rPr>
              <a:t>Over half of the large (&gt;100 cfs) springs of the conterminous United States (as inventoried by O. E. Meinzer, 1927) occur in volcanic terrane of Oregon, northern California, and southern Idaho</a:t>
            </a:r>
          </a:p>
        </p:txBody>
      </p:sp>
      <p:pic>
        <p:nvPicPr>
          <p:cNvPr id="30725" name="Picture 6" descr="Meinzer">
            <a:extLst>
              <a:ext uri="{FF2B5EF4-FFF2-40B4-BE49-F238E27FC236}">
                <a16:creationId xmlns:a16="http://schemas.microsoft.com/office/drawing/2014/main" id="{EB219C9A-67DC-4408-881C-C65F3DDE1E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81000"/>
            <a:ext cx="6172200"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7">
            <a:extLst>
              <a:ext uri="{FF2B5EF4-FFF2-40B4-BE49-F238E27FC236}">
                <a16:creationId xmlns:a16="http://schemas.microsoft.com/office/drawing/2014/main" id="{C2ABD27F-420D-4A66-BFDC-A75EAA57685D}"/>
              </a:ext>
            </a:extLst>
          </p:cNvPr>
          <p:cNvSpPr txBox="1">
            <a:spLocks noChangeArrowheads="1"/>
          </p:cNvSpPr>
          <p:nvPr/>
        </p:nvSpPr>
        <p:spPr bwMode="auto">
          <a:xfrm>
            <a:off x="228600" y="3276600"/>
            <a:ext cx="7161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111111"/>
                </a:solidFill>
                <a:effectLst/>
                <a:uLnTx/>
                <a:uFillTx/>
                <a:latin typeface="Times" panose="02020603050405020304" pitchFamily="18" charset="0"/>
                <a:ea typeface="+mn-ea"/>
                <a:cs typeface="+mn-cs"/>
              </a:rPr>
              <a:t>Meinzer</a:t>
            </a:r>
            <a:r>
              <a:rPr kumimoji="0" lang="en-US" altLang="en-US" sz="1800" b="0" i="0" u="none" strike="noStrike" kern="1200" cap="none" spc="0" normalizeH="0" baseline="0" noProof="0">
                <a:ln>
                  <a:noFill/>
                </a:ln>
                <a:solidFill>
                  <a:srgbClr val="111111"/>
                </a:solidFill>
                <a:effectLst/>
                <a:uLnTx/>
                <a:uFillTx/>
                <a:latin typeface="Times" panose="02020603050405020304" pitchFamily="18" charset="0"/>
                <a:ea typeface="+mn-ea"/>
                <a:cs typeface="+mn-cs"/>
              </a:rPr>
              <a:t> </a:t>
            </a:r>
            <a:r>
              <a:rPr kumimoji="0" lang="en-US" altLang="en-US" sz="1800" b="1" i="0" u="none" strike="noStrike" kern="1200" cap="none" spc="0" normalizeH="0" baseline="0" noProof="0">
                <a:ln>
                  <a:noFill/>
                </a:ln>
                <a:solidFill>
                  <a:srgbClr val="111111"/>
                </a:solidFill>
                <a:effectLst/>
                <a:uLnTx/>
                <a:uFillTx/>
                <a:latin typeface="Times" panose="02020603050405020304" pitchFamily="18" charset="0"/>
                <a:ea typeface="+mn-ea"/>
                <a:cs typeface="+mn-cs"/>
              </a:rPr>
              <a:t>(1927), USGS Water-Supply Paper 557</a:t>
            </a:r>
          </a:p>
        </p:txBody>
      </p:sp>
    </p:spTree>
    <p:extLst>
      <p:ext uri="{BB962C8B-B14F-4D97-AF65-F5344CB8AC3E}">
        <p14:creationId xmlns:p14="http://schemas.microsoft.com/office/powerpoint/2010/main" val="229412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152400" y="440115"/>
            <a:ext cx="96012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Hydrogeology of basaltic terrane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Conceptual model for explosive eruptions at </a:t>
            </a:r>
            <a:r>
              <a:rPr kumimoji="0" lang="en-US" sz="2400" i="0" u="none" strike="noStrike" kern="1200" cap="none" spc="0" normalizeH="0" baseline="0" noProof="0" dirty="0" err="1">
                <a:ln>
                  <a:noFill/>
                </a:ln>
                <a:solidFill>
                  <a:srgbClr val="000000"/>
                </a:solidFill>
                <a:effectLst/>
                <a:uLnTx/>
                <a:uFillTx/>
                <a:latin typeface="Times" panose="02020603050405020304" pitchFamily="18" charset="0"/>
                <a:ea typeface="+mn-ea"/>
                <a:cs typeface="+mn-cs"/>
              </a:rPr>
              <a:t>Kīlauea</a:t>
            </a:r>
            <a:r>
              <a:rPr kumimoji="0" lang="en-US" sz="240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Volcano</a:t>
            </a:r>
            <a:r>
              <a:rPr kumimoji="0" lang="en-US" altLang="en-US" sz="240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Computational model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Modeling results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What comes next?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panose="02020603050405020304" pitchFamily="18" charset="0"/>
                <a:ea typeface="+mn-ea"/>
                <a:cs typeface="+mn-cs"/>
              </a:rPr>
              <a:t>	</a:t>
            </a:r>
          </a:p>
        </p:txBody>
      </p:sp>
    </p:spTree>
    <p:extLst>
      <p:ext uri="{BB962C8B-B14F-4D97-AF65-F5344CB8AC3E}">
        <p14:creationId xmlns:p14="http://schemas.microsoft.com/office/powerpoint/2010/main" val="1829115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0359CBE-B7B1-48AC-ABDC-39EA30C03A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 y="483392"/>
            <a:ext cx="5852160" cy="4445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19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152400" y="440115"/>
            <a:ext cx="96012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2400" b="0" dirty="0"/>
              <a:t>Hydrogeology of basaltic terrane</a:t>
            </a:r>
          </a:p>
          <a:p>
            <a:endParaRPr lang="en-US" altLang="en-US" sz="2400" b="0" dirty="0"/>
          </a:p>
          <a:p>
            <a:endParaRPr lang="en-US" altLang="en-US" sz="2400" b="0" dirty="0"/>
          </a:p>
          <a:p>
            <a:r>
              <a:rPr lang="en-US" altLang="en-US" sz="2400" b="0" dirty="0"/>
              <a:t>Conceptual model for explosive eruptions at </a:t>
            </a:r>
            <a:r>
              <a:rPr lang="en-US" sz="2400" b="0" dirty="0" err="1"/>
              <a:t>Kīlauea</a:t>
            </a:r>
            <a:r>
              <a:rPr lang="en-US" sz="2400" b="0" dirty="0"/>
              <a:t> Volcano, Hawai’i</a:t>
            </a:r>
            <a:r>
              <a:rPr lang="en-US" altLang="en-US" sz="2400" b="0" dirty="0"/>
              <a:t> </a:t>
            </a:r>
          </a:p>
          <a:p>
            <a:endParaRPr lang="en-US" altLang="en-US" sz="2400" b="0" dirty="0"/>
          </a:p>
          <a:p>
            <a:endParaRPr lang="en-US" altLang="en-US" sz="2400" b="0" dirty="0"/>
          </a:p>
          <a:p>
            <a:r>
              <a:rPr lang="en-US" altLang="en-US" sz="2400" dirty="0"/>
              <a:t>Computational model</a:t>
            </a:r>
          </a:p>
          <a:p>
            <a:endParaRPr lang="en-US" altLang="en-US" sz="2400" b="0" dirty="0"/>
          </a:p>
          <a:p>
            <a:endParaRPr lang="en-US" altLang="en-US" sz="2400" b="0" dirty="0"/>
          </a:p>
          <a:p>
            <a:r>
              <a:rPr lang="en-US" altLang="en-US" sz="2400" b="0" dirty="0"/>
              <a:t>Modeling results</a:t>
            </a:r>
          </a:p>
          <a:p>
            <a:endParaRPr lang="en-US" altLang="en-US" sz="2400" b="0" dirty="0"/>
          </a:p>
          <a:p>
            <a:endParaRPr lang="en-US" altLang="en-US" sz="2400" b="0" dirty="0"/>
          </a:p>
          <a:p>
            <a:r>
              <a:rPr lang="en-US" altLang="en-US" sz="2400" b="0" dirty="0"/>
              <a:t>What comes next?</a:t>
            </a:r>
          </a:p>
          <a:p>
            <a:endParaRPr lang="en-US" altLang="en-US" sz="2000" b="0" dirty="0"/>
          </a:p>
          <a:p>
            <a:endParaRPr lang="en-US" altLang="en-US" sz="2000" b="0" dirty="0"/>
          </a:p>
          <a:p>
            <a:r>
              <a:rPr lang="en-US" altLang="en-US" sz="2000" b="0" dirty="0"/>
              <a:t>	</a:t>
            </a:r>
          </a:p>
        </p:txBody>
      </p:sp>
      <p:pic>
        <p:nvPicPr>
          <p:cNvPr id="4" name="Picture 3">
            <a:extLst>
              <a:ext uri="{FF2B5EF4-FFF2-40B4-BE49-F238E27FC236}">
                <a16:creationId xmlns:a16="http://schemas.microsoft.com/office/drawing/2014/main" id="{73FD80C9-F9D5-4FD9-A90E-0A3469916C87}"/>
              </a:ext>
            </a:extLst>
          </p:cNvPr>
          <p:cNvPicPr>
            <a:picLocks noChangeAspect="1"/>
          </p:cNvPicPr>
          <p:nvPr/>
        </p:nvPicPr>
        <p:blipFill>
          <a:blip r:embed="rId3">
            <a:extLst>
              <a:ext uri="{28A0092B-C50C-407E-A947-70E740481C1C}">
                <a14:useLocalDpi xmlns:a14="http://schemas.microsoft.com/office/drawing/2010/main" val="0"/>
              </a:ext>
            </a:extLst>
          </a:blip>
          <a:srcRect l="13618" t="24403" r="42287" b="6084"/>
          <a:stretch>
            <a:fillRect/>
          </a:stretch>
        </p:blipFill>
        <p:spPr bwMode="auto">
          <a:xfrm>
            <a:off x="4617720" y="2689176"/>
            <a:ext cx="4297680" cy="394022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068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327775"/>
            <a:ext cx="13716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531" name="Object 2"/>
          <p:cNvGraphicFramePr>
            <a:graphicFrameLocks noChangeAspect="1"/>
          </p:cNvGraphicFramePr>
          <p:nvPr/>
        </p:nvGraphicFramePr>
        <p:xfrm>
          <a:off x="76200" y="1295400"/>
          <a:ext cx="5243513" cy="1824038"/>
        </p:xfrm>
        <a:graphic>
          <a:graphicData uri="http://schemas.openxmlformats.org/presentationml/2006/ole">
            <mc:AlternateContent xmlns:mc="http://schemas.openxmlformats.org/markup-compatibility/2006">
              <mc:Choice xmlns:v="urn:schemas-microsoft-com:vml" Requires="v">
                <p:oleObj spid="_x0000_s25642" name="Equation" r:id="rId4" imgW="2438400" imgH="850900" progId="Equation.DSMT4">
                  <p:embed/>
                </p:oleObj>
              </mc:Choice>
              <mc:Fallback>
                <p:oleObj name="Equation" r:id="rId4" imgW="2438400" imgH="850900" progId="Equation.DSMT4">
                  <p:embed/>
                  <p:pic>
                    <p:nvPicPr>
                      <p:cNvPr id="22531"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295400"/>
                        <a:ext cx="524351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2" name="TextBox 2"/>
          <p:cNvSpPr txBox="1">
            <a:spLocks noChangeArrowheads="1"/>
          </p:cNvSpPr>
          <p:nvPr/>
        </p:nvSpPr>
        <p:spPr bwMode="auto">
          <a:xfrm>
            <a:off x="103188" y="833438"/>
            <a:ext cx="19542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2400"/>
              <a:t>Mass balance</a:t>
            </a:r>
          </a:p>
        </p:txBody>
      </p:sp>
      <p:sp>
        <p:nvSpPr>
          <p:cNvPr id="22533" name="TextBox 6"/>
          <p:cNvSpPr txBox="1">
            <a:spLocks noChangeArrowheads="1"/>
          </p:cNvSpPr>
          <p:nvPr/>
        </p:nvSpPr>
        <p:spPr bwMode="auto">
          <a:xfrm>
            <a:off x="76200" y="3119438"/>
            <a:ext cx="2227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2400"/>
              <a:t>Energy balance</a:t>
            </a:r>
          </a:p>
        </p:txBody>
      </p:sp>
      <p:graphicFrame>
        <p:nvGraphicFramePr>
          <p:cNvPr id="22534" name="Object 3"/>
          <p:cNvGraphicFramePr>
            <a:graphicFrameLocks noChangeAspect="1"/>
          </p:cNvGraphicFramePr>
          <p:nvPr/>
        </p:nvGraphicFramePr>
        <p:xfrm>
          <a:off x="1439863" y="3581400"/>
          <a:ext cx="6103937" cy="1838325"/>
        </p:xfrm>
        <a:graphic>
          <a:graphicData uri="http://schemas.openxmlformats.org/presentationml/2006/ole">
            <mc:AlternateContent xmlns:mc="http://schemas.openxmlformats.org/markup-compatibility/2006">
              <mc:Choice xmlns:v="urn:schemas-microsoft-com:vml" Requires="v">
                <p:oleObj spid="_x0000_s25643" name="Equation" r:id="rId6" imgW="3251200" imgH="838200" progId="Equation.DSMT4">
                  <p:embed/>
                </p:oleObj>
              </mc:Choice>
              <mc:Fallback>
                <p:oleObj name="Equation" r:id="rId6" imgW="3251200" imgH="838200" progId="Equation.DSMT4">
                  <p:embed/>
                  <p:pic>
                    <p:nvPicPr>
                      <p:cNvPr id="22534"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9863" y="3581400"/>
                        <a:ext cx="6103937"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5" name="TextBox 3"/>
          <p:cNvSpPr txBox="1">
            <a:spLocks noChangeArrowheads="1"/>
          </p:cNvSpPr>
          <p:nvPr/>
        </p:nvSpPr>
        <p:spPr bwMode="auto">
          <a:xfrm>
            <a:off x="7315200" y="2971800"/>
            <a:ext cx="14112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1600">
                <a:solidFill>
                  <a:schemeClr val="bg1"/>
                </a:solidFill>
              </a:rPr>
              <a:t>Cecile Coulon</a:t>
            </a:r>
          </a:p>
          <a:p>
            <a:r>
              <a:rPr lang="en-US" altLang="en-US" sz="1600">
                <a:solidFill>
                  <a:schemeClr val="bg1"/>
                </a:solidFill>
              </a:rPr>
              <a:t>ENS-Paris</a:t>
            </a:r>
          </a:p>
          <a:p>
            <a:r>
              <a:rPr lang="en-US" altLang="en-US" sz="1600">
                <a:solidFill>
                  <a:schemeClr val="bg1"/>
                </a:solidFill>
              </a:rPr>
              <a:t>MS project</a:t>
            </a:r>
          </a:p>
        </p:txBody>
      </p:sp>
      <p:sp>
        <p:nvSpPr>
          <p:cNvPr id="22536" name="Text Box 5"/>
          <p:cNvSpPr txBox="1">
            <a:spLocks noChangeArrowheads="1"/>
          </p:cNvSpPr>
          <p:nvPr/>
        </p:nvSpPr>
        <p:spPr bwMode="auto">
          <a:xfrm>
            <a:off x="3810000" y="5458361"/>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1600" dirty="0"/>
              <a:t>HYDROTHERM (</a:t>
            </a:r>
            <a:r>
              <a:rPr lang="en-US" altLang="en-US" sz="1600" u="sng" dirty="0">
                <a:solidFill>
                  <a:schemeClr val="accent2"/>
                </a:solidFill>
              </a:rPr>
              <a:t>https://volcanoes.usgs.gov/software/hydrotherm/</a:t>
            </a:r>
            <a:r>
              <a:rPr lang="en-US" altLang="en-US" sz="1600" dirty="0"/>
              <a:t>)</a:t>
            </a:r>
          </a:p>
          <a:p>
            <a:r>
              <a:rPr lang="en-US" altLang="en-US" sz="1600" dirty="0"/>
              <a:t>A Computer Code for Simulation of Two-Phase Ground-Water Flow and Heat Transport in the Temperature Range of 0 to 1200 Degrees Celsius</a:t>
            </a:r>
          </a:p>
        </p:txBody>
      </p:sp>
      <p:sp>
        <p:nvSpPr>
          <p:cNvPr id="22537" name="Text Box 5"/>
          <p:cNvSpPr txBox="1">
            <a:spLocks noChangeArrowheads="1"/>
          </p:cNvSpPr>
          <p:nvPr/>
        </p:nvSpPr>
        <p:spPr bwMode="auto">
          <a:xfrm>
            <a:off x="152400" y="-152400"/>
            <a:ext cx="9601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endParaRPr lang="en-US" altLang="en-US" sz="2000" b="0"/>
          </a:p>
          <a:p>
            <a:r>
              <a:rPr lang="en-US" altLang="en-US" sz="2400" b="0"/>
              <a:t>Quantitative model and parameterization</a:t>
            </a:r>
          </a:p>
          <a:p>
            <a:r>
              <a:rPr lang="en-US" altLang="en-US" sz="2000" b="0"/>
              <a:t>	</a:t>
            </a:r>
          </a:p>
          <a:p>
            <a:r>
              <a:rPr lang="en-US" altLang="en-US" sz="2000" b="0"/>
              <a:t>	</a:t>
            </a:r>
          </a:p>
        </p:txBody>
      </p:sp>
    </p:spTree>
    <p:extLst>
      <p:ext uri="{BB962C8B-B14F-4D97-AF65-F5344CB8AC3E}">
        <p14:creationId xmlns:p14="http://schemas.microsoft.com/office/powerpoint/2010/main" val="3460942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152400" y="440115"/>
            <a:ext cx="96012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2400" dirty="0"/>
              <a:t>Hydrogeology of basaltic terrane</a:t>
            </a:r>
          </a:p>
          <a:p>
            <a:endParaRPr lang="en-US" altLang="en-US" sz="2400" b="0" dirty="0"/>
          </a:p>
          <a:p>
            <a:endParaRPr lang="en-US" altLang="en-US" sz="2400" b="0" dirty="0"/>
          </a:p>
          <a:p>
            <a:r>
              <a:rPr lang="en-US" altLang="en-US" sz="2400" b="0" dirty="0"/>
              <a:t>Conceptual model for explosive eruptions at </a:t>
            </a:r>
            <a:r>
              <a:rPr lang="en-US" sz="2400" b="0" dirty="0" err="1"/>
              <a:t>Kīlauea</a:t>
            </a:r>
            <a:r>
              <a:rPr lang="en-US" sz="2400" b="0" dirty="0"/>
              <a:t> Volcano, Hawai’i</a:t>
            </a:r>
            <a:r>
              <a:rPr lang="en-US" altLang="en-US" sz="2400" b="0" dirty="0"/>
              <a:t> </a:t>
            </a:r>
          </a:p>
          <a:p>
            <a:endParaRPr lang="en-US" altLang="en-US" sz="2400" b="0" dirty="0"/>
          </a:p>
          <a:p>
            <a:endParaRPr lang="en-US" altLang="en-US" sz="2400" b="0" dirty="0"/>
          </a:p>
          <a:p>
            <a:r>
              <a:rPr lang="en-US" altLang="en-US" sz="2400" b="0" dirty="0"/>
              <a:t>Computational model</a:t>
            </a:r>
          </a:p>
          <a:p>
            <a:endParaRPr lang="en-US" altLang="en-US" sz="2400" b="0" dirty="0"/>
          </a:p>
          <a:p>
            <a:endParaRPr lang="en-US" altLang="en-US" sz="2400" b="0" dirty="0"/>
          </a:p>
          <a:p>
            <a:r>
              <a:rPr lang="en-US" altLang="en-US" sz="2400" b="0" dirty="0"/>
              <a:t>Modeling results</a:t>
            </a:r>
          </a:p>
          <a:p>
            <a:endParaRPr lang="en-US" altLang="en-US" sz="2400" b="0" dirty="0"/>
          </a:p>
          <a:p>
            <a:endParaRPr lang="en-US" altLang="en-US" sz="2400" b="0" dirty="0"/>
          </a:p>
          <a:p>
            <a:r>
              <a:rPr lang="en-US" altLang="en-US" sz="2400" b="0" dirty="0"/>
              <a:t>What comes next?</a:t>
            </a:r>
          </a:p>
          <a:p>
            <a:endParaRPr lang="en-US" altLang="en-US" sz="2000" b="0" dirty="0"/>
          </a:p>
          <a:p>
            <a:endParaRPr lang="en-US" altLang="en-US" sz="2000" b="0" dirty="0"/>
          </a:p>
          <a:p>
            <a:r>
              <a:rPr lang="en-US" altLang="en-US" sz="2000" b="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73">
            <a:extLst>
              <a:ext uri="{FF2B5EF4-FFF2-40B4-BE49-F238E27FC236}">
                <a16:creationId xmlns:a16="http://schemas.microsoft.com/office/drawing/2014/main" id="{C0552040-3B39-4720-BA7A-53F0E1363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0F0595E1-4DAF-417E-B1C1-8D265CBCA0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3754" t="8849" r="7671" b="7994"/>
          <a:stretch>
            <a:fillRect/>
          </a:stretch>
        </p:blipFill>
        <p:spPr bwMode="auto">
          <a:xfrm>
            <a:off x="304800" y="254000"/>
            <a:ext cx="44719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526A1C6E-E866-4D9B-AA11-4823DB8920F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8285" t="30527" r="14272" b="31447"/>
          <a:stretch>
            <a:fillRect/>
          </a:stretch>
        </p:blipFill>
        <p:spPr bwMode="auto">
          <a:xfrm>
            <a:off x="381000" y="4114800"/>
            <a:ext cx="50371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6A8D1D32-133F-4861-A49E-36FFB86D735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64480" y="304800"/>
            <a:ext cx="3474720" cy="43148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281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76470836-9ACD-40B8-8E89-CAE70C925895}"/>
              </a:ext>
            </a:extLst>
          </p:cNvPr>
          <p:cNvPicPr>
            <a:picLocks noChangeAspect="1"/>
          </p:cNvPicPr>
          <p:nvPr/>
        </p:nvPicPr>
        <p:blipFill>
          <a:blip r:embed="rId3">
            <a:extLst>
              <a:ext uri="{28A0092B-C50C-407E-A947-70E740481C1C}">
                <a14:useLocalDpi xmlns:a14="http://schemas.microsoft.com/office/drawing/2010/main" val="0"/>
              </a:ext>
            </a:extLst>
          </a:blip>
          <a:srcRect l="6633" t="22244" r="7306" b="21808"/>
          <a:stretch>
            <a:fillRect/>
          </a:stretch>
        </p:blipFill>
        <p:spPr bwMode="auto">
          <a:xfrm>
            <a:off x="457200" y="939834"/>
            <a:ext cx="8138160" cy="4089366"/>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190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152400" y="440115"/>
            <a:ext cx="96012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2400" b="0" dirty="0"/>
              <a:t>Hydrogeology of basaltic terrane</a:t>
            </a:r>
          </a:p>
          <a:p>
            <a:endParaRPr lang="en-US" altLang="en-US" sz="2400" b="0" dirty="0"/>
          </a:p>
          <a:p>
            <a:endParaRPr lang="en-US" altLang="en-US" sz="2400" b="0" dirty="0"/>
          </a:p>
          <a:p>
            <a:r>
              <a:rPr lang="en-US" altLang="en-US" sz="2400" b="0" dirty="0"/>
              <a:t>Conceptual model for explosive eruptions at </a:t>
            </a:r>
            <a:r>
              <a:rPr lang="en-US" sz="2400" b="0" dirty="0" err="1"/>
              <a:t>Kīlauea</a:t>
            </a:r>
            <a:r>
              <a:rPr lang="en-US" sz="2400" b="0" dirty="0"/>
              <a:t> Volcano, Hawai’i</a:t>
            </a:r>
            <a:r>
              <a:rPr lang="en-US" altLang="en-US" sz="2400" b="0" dirty="0"/>
              <a:t> </a:t>
            </a:r>
          </a:p>
          <a:p>
            <a:endParaRPr lang="en-US" altLang="en-US" sz="2400" b="0" dirty="0"/>
          </a:p>
          <a:p>
            <a:endParaRPr lang="en-US" altLang="en-US" sz="2400" b="0" dirty="0"/>
          </a:p>
          <a:p>
            <a:r>
              <a:rPr lang="en-US" altLang="en-US" sz="2400" b="0" dirty="0"/>
              <a:t>Computational model</a:t>
            </a:r>
          </a:p>
          <a:p>
            <a:endParaRPr lang="en-US" altLang="en-US" sz="2400" b="0" dirty="0"/>
          </a:p>
          <a:p>
            <a:endParaRPr lang="en-US" altLang="en-US" sz="2400" b="0" dirty="0"/>
          </a:p>
          <a:p>
            <a:r>
              <a:rPr lang="en-US" altLang="en-US" sz="2400" dirty="0"/>
              <a:t>Modeling results</a:t>
            </a:r>
          </a:p>
          <a:p>
            <a:endParaRPr lang="en-US" altLang="en-US" sz="2400" b="0" dirty="0"/>
          </a:p>
          <a:p>
            <a:endParaRPr lang="en-US" altLang="en-US" sz="2400" b="0" dirty="0"/>
          </a:p>
          <a:p>
            <a:r>
              <a:rPr lang="en-US" altLang="en-US" sz="2400" b="0" dirty="0"/>
              <a:t>What comes next?</a:t>
            </a:r>
          </a:p>
          <a:p>
            <a:endParaRPr lang="en-US" altLang="en-US" sz="2000" b="0" dirty="0"/>
          </a:p>
          <a:p>
            <a:endParaRPr lang="en-US" altLang="en-US" sz="2000" b="0" dirty="0"/>
          </a:p>
          <a:p>
            <a:r>
              <a:rPr lang="en-US" altLang="en-US" sz="2000" b="0" dirty="0"/>
              <a:t>	</a:t>
            </a:r>
          </a:p>
        </p:txBody>
      </p:sp>
    </p:spTree>
    <p:extLst>
      <p:ext uri="{BB962C8B-B14F-4D97-AF65-F5344CB8AC3E}">
        <p14:creationId xmlns:p14="http://schemas.microsoft.com/office/powerpoint/2010/main" val="1908559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73">
            <a:extLst>
              <a:ext uri="{FF2B5EF4-FFF2-40B4-BE49-F238E27FC236}">
                <a16:creationId xmlns:a16="http://schemas.microsoft.com/office/drawing/2014/main" id="{C0552040-3B39-4720-BA7A-53F0E1363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A72D3F8-A978-4C38-B278-08B14AC53B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39" t="4445" r="37059" b="5556"/>
          <a:stretch/>
        </p:blipFill>
        <p:spPr>
          <a:xfrm rot="5400000">
            <a:off x="2841226" y="-1578374"/>
            <a:ext cx="3474720" cy="7606828"/>
          </a:xfrm>
          <a:prstGeom prst="rect">
            <a:avLst/>
          </a:prstGeom>
        </p:spPr>
      </p:pic>
      <p:sp>
        <p:nvSpPr>
          <p:cNvPr id="5" name="TextBox 4">
            <a:extLst>
              <a:ext uri="{FF2B5EF4-FFF2-40B4-BE49-F238E27FC236}">
                <a16:creationId xmlns:a16="http://schemas.microsoft.com/office/drawing/2014/main" id="{22000BFD-7F10-4450-A429-B038D932F18C}"/>
              </a:ext>
            </a:extLst>
          </p:cNvPr>
          <p:cNvSpPr txBox="1"/>
          <p:nvPr/>
        </p:nvSpPr>
        <p:spPr>
          <a:xfrm>
            <a:off x="152400" y="0"/>
            <a:ext cx="2268570" cy="523220"/>
          </a:xfrm>
          <a:prstGeom prst="rect">
            <a:avLst/>
          </a:prstGeom>
          <a:noFill/>
        </p:spPr>
        <p:txBody>
          <a:bodyPr wrap="none" rtlCol="0">
            <a:spAutoFit/>
          </a:bodyPr>
          <a:lstStyle/>
          <a:p>
            <a:r>
              <a:rPr lang="en-US" sz="2800" dirty="0"/>
              <a:t>Heating stage</a:t>
            </a:r>
          </a:p>
        </p:txBody>
      </p:sp>
      <p:pic>
        <p:nvPicPr>
          <p:cNvPr id="6" name="Picture 5">
            <a:extLst>
              <a:ext uri="{FF2B5EF4-FFF2-40B4-BE49-F238E27FC236}">
                <a16:creationId xmlns:a16="http://schemas.microsoft.com/office/drawing/2014/main" id="{E47178CE-57D9-4EEA-B3F4-CC22C80D43E5}"/>
              </a:ext>
            </a:extLst>
          </p:cNvPr>
          <p:cNvPicPr>
            <a:picLocks noChangeAspect="1"/>
          </p:cNvPicPr>
          <p:nvPr/>
        </p:nvPicPr>
        <p:blipFill>
          <a:blip r:embed="rId4">
            <a:extLst>
              <a:ext uri="{28A0092B-C50C-407E-A947-70E740481C1C}">
                <a14:useLocalDpi xmlns:a14="http://schemas.microsoft.com/office/drawing/2010/main" val="0"/>
              </a:ext>
            </a:extLst>
          </a:blip>
          <a:srcRect l="13618" t="24403" r="42287" b="6084"/>
          <a:stretch>
            <a:fillRect/>
          </a:stretch>
        </p:blipFill>
        <p:spPr bwMode="auto">
          <a:xfrm>
            <a:off x="76200" y="3931427"/>
            <a:ext cx="3108960" cy="285037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266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F51C75-F4C7-4A1A-83F3-A2F9BA3262FE}"/>
              </a:ext>
            </a:extLst>
          </p:cNvPr>
          <p:cNvSpPr txBox="1"/>
          <p:nvPr/>
        </p:nvSpPr>
        <p:spPr>
          <a:xfrm>
            <a:off x="152400" y="0"/>
            <a:ext cx="3669531" cy="523220"/>
          </a:xfrm>
          <a:prstGeom prst="rect">
            <a:avLst/>
          </a:prstGeom>
          <a:noFill/>
        </p:spPr>
        <p:txBody>
          <a:bodyPr wrap="none" rtlCol="0">
            <a:spAutoFit/>
          </a:bodyPr>
          <a:lstStyle/>
          <a:p>
            <a:r>
              <a:rPr lang="en-US" sz="2800" dirty="0"/>
              <a:t>After magma drainage</a:t>
            </a:r>
          </a:p>
        </p:txBody>
      </p:sp>
      <p:pic>
        <p:nvPicPr>
          <p:cNvPr id="5" name="Picture 4">
            <a:extLst>
              <a:ext uri="{FF2B5EF4-FFF2-40B4-BE49-F238E27FC236}">
                <a16:creationId xmlns:a16="http://schemas.microsoft.com/office/drawing/2014/main" id="{1C258F03-805C-4D14-A69F-38801D0CC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490" t="16667" r="11176" b="8889"/>
          <a:stretch/>
        </p:blipFill>
        <p:spPr>
          <a:xfrm rot="5400000">
            <a:off x="5055198" y="2732442"/>
            <a:ext cx="3566160" cy="4684956"/>
          </a:xfrm>
          <a:prstGeom prst="rect">
            <a:avLst/>
          </a:prstGeom>
        </p:spPr>
      </p:pic>
      <p:pic>
        <p:nvPicPr>
          <p:cNvPr id="7" name="Picture 6">
            <a:extLst>
              <a:ext uri="{FF2B5EF4-FFF2-40B4-BE49-F238E27FC236}">
                <a16:creationId xmlns:a16="http://schemas.microsoft.com/office/drawing/2014/main" id="{C71B1632-7D4B-410F-A6E0-74B8704848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63" t="4445" r="39938" b="4445"/>
          <a:stretch/>
        </p:blipFill>
        <p:spPr>
          <a:xfrm rot="5400000">
            <a:off x="1798320" y="-1097280"/>
            <a:ext cx="2804160" cy="6248400"/>
          </a:xfrm>
          <a:prstGeom prst="rect">
            <a:avLst/>
          </a:prstGeom>
        </p:spPr>
      </p:pic>
      <p:pic>
        <p:nvPicPr>
          <p:cNvPr id="8" name="Picture 7">
            <a:extLst>
              <a:ext uri="{FF2B5EF4-FFF2-40B4-BE49-F238E27FC236}">
                <a16:creationId xmlns:a16="http://schemas.microsoft.com/office/drawing/2014/main" id="{52B7481E-9D7F-4BF8-900F-A8F20244D9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4593338"/>
            <a:ext cx="2743200" cy="2112262"/>
          </a:xfrm>
          <a:prstGeom prst="rect">
            <a:avLst/>
          </a:prstGeom>
        </p:spPr>
      </p:pic>
    </p:spTree>
    <p:extLst>
      <p:ext uri="{BB962C8B-B14F-4D97-AF65-F5344CB8AC3E}">
        <p14:creationId xmlns:p14="http://schemas.microsoft.com/office/powerpoint/2010/main" val="3451929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73">
            <a:extLst>
              <a:ext uri="{FF2B5EF4-FFF2-40B4-BE49-F238E27FC236}">
                <a16:creationId xmlns:a16="http://schemas.microsoft.com/office/drawing/2014/main" id="{C0552040-3B39-4720-BA7A-53F0E1363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50D661FB-2B9A-4DCD-84F6-1D5EAE5312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15" t="4445" r="34183" b="2221"/>
          <a:stretch/>
        </p:blipFill>
        <p:spPr>
          <a:xfrm rot="5400000">
            <a:off x="1604320" y="-1299520"/>
            <a:ext cx="2286000" cy="5189840"/>
          </a:xfrm>
          <a:prstGeom prst="rect">
            <a:avLst/>
          </a:prstGeom>
        </p:spPr>
      </p:pic>
      <p:pic>
        <p:nvPicPr>
          <p:cNvPr id="5" name="Picture 4">
            <a:extLst>
              <a:ext uri="{FF2B5EF4-FFF2-40B4-BE49-F238E27FC236}">
                <a16:creationId xmlns:a16="http://schemas.microsoft.com/office/drawing/2014/main" id="{D7B790FF-3A1A-4783-BCA8-7462783028BD}"/>
              </a:ext>
            </a:extLst>
          </p:cNvPr>
          <p:cNvPicPr>
            <a:picLocks noChangeAspect="1"/>
          </p:cNvPicPr>
          <p:nvPr/>
        </p:nvPicPr>
        <p:blipFill>
          <a:blip r:embed="rId4"/>
          <a:stretch>
            <a:fillRect/>
          </a:stretch>
        </p:blipFill>
        <p:spPr>
          <a:xfrm>
            <a:off x="4953000" y="2165004"/>
            <a:ext cx="4114800" cy="4769196"/>
          </a:xfrm>
          <a:prstGeom prst="rect">
            <a:avLst/>
          </a:prstGeom>
        </p:spPr>
      </p:pic>
    </p:spTree>
    <p:extLst>
      <p:ext uri="{BB962C8B-B14F-4D97-AF65-F5344CB8AC3E}">
        <p14:creationId xmlns:p14="http://schemas.microsoft.com/office/powerpoint/2010/main" val="2227126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300" y="61722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152400" y="440115"/>
            <a:ext cx="960120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2400" b="0" dirty="0"/>
              <a:t>Hydrogeology of basaltic terrane</a:t>
            </a:r>
          </a:p>
          <a:p>
            <a:endParaRPr lang="en-US" altLang="en-US" sz="2400" b="0" dirty="0"/>
          </a:p>
          <a:p>
            <a:endParaRPr lang="en-US" altLang="en-US" sz="2400" b="0" dirty="0"/>
          </a:p>
          <a:p>
            <a:r>
              <a:rPr lang="en-US" altLang="en-US" sz="2400" b="0" dirty="0"/>
              <a:t>Conceptual model for explosive eruptions at </a:t>
            </a:r>
            <a:r>
              <a:rPr lang="en-US" sz="2400" b="0" dirty="0" err="1"/>
              <a:t>Kīlauea</a:t>
            </a:r>
            <a:r>
              <a:rPr lang="en-US" sz="2400" b="0" dirty="0"/>
              <a:t> Volcano, Hawai’i</a:t>
            </a:r>
            <a:r>
              <a:rPr lang="en-US" altLang="en-US" sz="2400" b="0" dirty="0"/>
              <a:t> </a:t>
            </a:r>
          </a:p>
          <a:p>
            <a:endParaRPr lang="en-US" altLang="en-US" sz="2400" b="0" dirty="0"/>
          </a:p>
          <a:p>
            <a:endParaRPr lang="en-US" altLang="en-US" sz="2400" b="0" dirty="0"/>
          </a:p>
          <a:p>
            <a:r>
              <a:rPr lang="en-US" altLang="en-US" sz="2400" b="0" dirty="0"/>
              <a:t>Computational model</a:t>
            </a:r>
          </a:p>
          <a:p>
            <a:endParaRPr lang="en-US" altLang="en-US" sz="2400" b="0" dirty="0"/>
          </a:p>
          <a:p>
            <a:endParaRPr lang="en-US" altLang="en-US" sz="2400" b="0" dirty="0"/>
          </a:p>
          <a:p>
            <a:r>
              <a:rPr lang="en-US" altLang="en-US" sz="2400" b="0" dirty="0"/>
              <a:t>Modeling results</a:t>
            </a:r>
          </a:p>
          <a:p>
            <a:endParaRPr lang="en-US" altLang="en-US" sz="2400" b="0" dirty="0"/>
          </a:p>
          <a:p>
            <a:endParaRPr lang="en-US" altLang="en-US" sz="2400" b="0" dirty="0"/>
          </a:p>
          <a:p>
            <a:r>
              <a:rPr lang="en-US" altLang="en-US" sz="2400" dirty="0"/>
              <a:t>What comes next?</a:t>
            </a:r>
          </a:p>
          <a:p>
            <a:endParaRPr lang="en-US" altLang="en-US" sz="2000" b="0" dirty="0"/>
          </a:p>
          <a:p>
            <a:endParaRPr lang="en-US" altLang="en-US" sz="2000" b="0" dirty="0"/>
          </a:p>
          <a:p>
            <a:r>
              <a:rPr lang="en-US" altLang="en-US" sz="2000" b="0" dirty="0"/>
              <a:t>	</a:t>
            </a:r>
          </a:p>
        </p:txBody>
      </p:sp>
    </p:spTree>
    <p:extLst>
      <p:ext uri="{BB962C8B-B14F-4D97-AF65-F5344CB8AC3E}">
        <p14:creationId xmlns:p14="http://schemas.microsoft.com/office/powerpoint/2010/main" val="163098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CFAAD-7E9A-4DD6-989E-E5F26366F73E}"/>
              </a:ext>
            </a:extLst>
          </p:cNvPr>
          <p:cNvPicPr>
            <a:picLocks noChangeAspect="1"/>
          </p:cNvPicPr>
          <p:nvPr/>
        </p:nvPicPr>
        <p:blipFill>
          <a:blip r:embed="rId2"/>
          <a:stretch>
            <a:fillRect/>
          </a:stretch>
        </p:blipFill>
        <p:spPr>
          <a:xfrm>
            <a:off x="152399" y="228600"/>
            <a:ext cx="3865768" cy="4480560"/>
          </a:xfrm>
          <a:prstGeom prst="rect">
            <a:avLst/>
          </a:prstGeom>
        </p:spPr>
      </p:pic>
      <p:pic>
        <p:nvPicPr>
          <p:cNvPr id="4" name="Picture 8">
            <a:extLst>
              <a:ext uri="{FF2B5EF4-FFF2-40B4-BE49-F238E27FC236}">
                <a16:creationId xmlns:a16="http://schemas.microsoft.com/office/drawing/2014/main" id="{644D0E4B-AE1B-49D5-996A-88505C1DD8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8285" t="30527" r="14272" b="31447"/>
          <a:stretch>
            <a:fillRect/>
          </a:stretch>
        </p:blipFill>
        <p:spPr bwMode="auto">
          <a:xfrm>
            <a:off x="4030663" y="304800"/>
            <a:ext cx="5037137"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FC693A2-00B3-48A4-959D-7468EB527951}"/>
              </a:ext>
            </a:extLst>
          </p:cNvPr>
          <p:cNvPicPr>
            <a:picLocks noChangeAspect="1"/>
          </p:cNvPicPr>
          <p:nvPr/>
        </p:nvPicPr>
        <p:blipFill>
          <a:blip r:embed="rId4"/>
          <a:stretch>
            <a:fillRect/>
          </a:stretch>
        </p:blipFill>
        <p:spPr>
          <a:xfrm>
            <a:off x="259080" y="4957967"/>
            <a:ext cx="5486400" cy="1671433"/>
          </a:xfrm>
          <a:prstGeom prst="rect">
            <a:avLst/>
          </a:prstGeom>
          <a:ln w="28575">
            <a:solidFill>
              <a:schemeClr val="accent1"/>
            </a:solidFill>
          </a:ln>
        </p:spPr>
      </p:pic>
      <p:pic>
        <p:nvPicPr>
          <p:cNvPr id="7" name="Picture 6">
            <a:extLst>
              <a:ext uri="{FF2B5EF4-FFF2-40B4-BE49-F238E27FC236}">
                <a16:creationId xmlns:a16="http://schemas.microsoft.com/office/drawing/2014/main" id="{FDAC801C-DF1D-4DA0-B9E5-AC9105198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4956350"/>
            <a:ext cx="2468880" cy="1673050"/>
          </a:xfrm>
          <a:prstGeom prst="rect">
            <a:avLst/>
          </a:prstGeom>
        </p:spPr>
      </p:pic>
    </p:spTree>
    <p:extLst>
      <p:ext uri="{BB962C8B-B14F-4D97-AF65-F5344CB8AC3E}">
        <p14:creationId xmlns:p14="http://schemas.microsoft.com/office/powerpoint/2010/main" val="210631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749800"/>
            <a:ext cx="1524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og_perm_fine_gri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6080760" cy="4504267"/>
          </a:xfrm>
          <a:prstGeom prst="rect">
            <a:avLst/>
          </a:prstGeom>
        </p:spPr>
      </p:pic>
      <p:pic>
        <p:nvPicPr>
          <p:cNvPr id="8" name="Picture 1">
            <a:extLst>
              <a:ext uri="{FF2B5EF4-FFF2-40B4-BE49-F238E27FC236}">
                <a16:creationId xmlns:a16="http://schemas.microsoft.com/office/drawing/2014/main" id="{977CB1DA-0D26-40B2-8A47-5DC8E7B2CB45}"/>
              </a:ext>
            </a:extLst>
          </p:cNvPr>
          <p:cNvPicPr>
            <a:picLocks noChangeAspect="1"/>
          </p:cNvPicPr>
          <p:nvPr/>
        </p:nvPicPr>
        <p:blipFill>
          <a:blip r:embed="rId6" cstate="print">
            <a:extLst>
              <a:ext uri="{28A0092B-C50C-407E-A947-70E740481C1C}">
                <a14:useLocalDpi xmlns:a14="http://schemas.microsoft.com/office/drawing/2010/main" val="0"/>
              </a:ext>
            </a:extLst>
          </a:blip>
          <a:srcRect l="9738" t="7777" r="25555" b="27779"/>
          <a:stretch>
            <a:fillRect/>
          </a:stretch>
        </p:blipFill>
        <p:spPr bwMode="auto">
          <a:xfrm>
            <a:off x="5791200" y="2514600"/>
            <a:ext cx="3334394" cy="429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D6F4D9F-7AF2-4594-8BA8-4994985596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199" y="304800"/>
            <a:ext cx="2834640" cy="2125980"/>
          </a:xfrm>
          <a:prstGeom prst="rect">
            <a:avLst/>
          </a:prstGeom>
        </p:spPr>
      </p:pic>
    </p:spTree>
    <p:extLst>
      <p:ext uri="{BB962C8B-B14F-4D97-AF65-F5344CB8AC3E}">
        <p14:creationId xmlns:p14="http://schemas.microsoft.com/office/powerpoint/2010/main" val="3642564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p:txBody>
      </p:sp>
      <p:pic>
        <p:nvPicPr>
          <p:cNvPr id="58371" name="Picture 3" descr="cover_Midway_Fourni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9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4"/>
          <p:cNvSpPr txBox="1">
            <a:spLocks noChangeArrowheads="1"/>
          </p:cNvSpPr>
          <p:nvPr/>
        </p:nvSpPr>
        <p:spPr bwMode="auto">
          <a:xfrm>
            <a:off x="5638800" y="6248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000" b="1">
                <a:solidFill>
                  <a:schemeClr val="tx1"/>
                </a:solidFill>
                <a:latin typeface="Times" panose="02020603050405020304" pitchFamily="18" charset="0"/>
              </a:defRPr>
            </a:lvl1pPr>
            <a:lvl2pPr marL="742950" indent="-285750">
              <a:defRPr sz="4000" b="1">
                <a:solidFill>
                  <a:schemeClr val="tx1"/>
                </a:solidFill>
                <a:latin typeface="Times" panose="02020603050405020304" pitchFamily="18" charset="0"/>
              </a:defRPr>
            </a:lvl2pPr>
            <a:lvl3pPr marL="1143000" indent="-228600">
              <a:defRPr sz="4000" b="1">
                <a:solidFill>
                  <a:schemeClr val="tx1"/>
                </a:solidFill>
                <a:latin typeface="Times" panose="02020603050405020304" pitchFamily="18" charset="0"/>
              </a:defRPr>
            </a:lvl3pPr>
            <a:lvl4pPr marL="1600200" indent="-228600">
              <a:defRPr sz="4000" b="1">
                <a:solidFill>
                  <a:schemeClr val="tx1"/>
                </a:solidFill>
                <a:latin typeface="Times" panose="02020603050405020304" pitchFamily="18" charset="0"/>
              </a:defRPr>
            </a:lvl4pPr>
            <a:lvl5pPr marL="2057400" indent="-228600">
              <a:defRPr sz="4000" b="1">
                <a:solidFill>
                  <a:schemeClr val="tx1"/>
                </a:solidFill>
                <a:latin typeface="Times" panose="02020603050405020304" pitchFamily="18" charset="0"/>
              </a:defRPr>
            </a:lvl5pPr>
            <a:lvl6pPr marL="2514600" indent="-228600" eaLnBrk="0" fontAlgn="base" hangingPunct="0">
              <a:spcBef>
                <a:spcPct val="0"/>
              </a:spcBef>
              <a:spcAft>
                <a:spcPct val="0"/>
              </a:spcAft>
              <a:defRPr sz="4000" b="1">
                <a:solidFill>
                  <a:schemeClr val="tx1"/>
                </a:solidFill>
                <a:latin typeface="Times" panose="02020603050405020304" pitchFamily="18" charset="0"/>
              </a:defRPr>
            </a:lvl6pPr>
            <a:lvl7pPr marL="2971800" indent="-228600" eaLnBrk="0" fontAlgn="base" hangingPunct="0">
              <a:spcBef>
                <a:spcPct val="0"/>
              </a:spcBef>
              <a:spcAft>
                <a:spcPct val="0"/>
              </a:spcAft>
              <a:defRPr sz="4000" b="1">
                <a:solidFill>
                  <a:schemeClr val="tx1"/>
                </a:solidFill>
                <a:latin typeface="Times" panose="02020603050405020304" pitchFamily="18" charset="0"/>
              </a:defRPr>
            </a:lvl7pPr>
            <a:lvl8pPr marL="3429000" indent="-228600" eaLnBrk="0" fontAlgn="base" hangingPunct="0">
              <a:spcBef>
                <a:spcPct val="0"/>
              </a:spcBef>
              <a:spcAft>
                <a:spcPct val="0"/>
              </a:spcAft>
              <a:defRPr sz="4000" b="1">
                <a:solidFill>
                  <a:schemeClr val="tx1"/>
                </a:solidFill>
                <a:latin typeface="Times" panose="02020603050405020304" pitchFamily="18" charset="0"/>
              </a:defRPr>
            </a:lvl8pPr>
            <a:lvl9pPr marL="3886200" indent="-228600" eaLnBrk="0" fontAlgn="base" hangingPunct="0">
              <a:spcBef>
                <a:spcPct val="0"/>
              </a:spcBef>
              <a:spcAft>
                <a:spcPct val="0"/>
              </a:spcAft>
              <a:defRPr sz="4000" b="1">
                <a:solidFill>
                  <a:schemeClr val="tx1"/>
                </a:solidFill>
                <a:latin typeface="Times" panose="02020603050405020304" pitchFamily="18" charset="0"/>
              </a:defRPr>
            </a:lvl9pPr>
          </a:lstStyle>
          <a:p>
            <a:r>
              <a:rPr lang="en-US" altLang="en-US" sz="2400"/>
              <a:t>Photo by R.O. Fournier</a:t>
            </a:r>
          </a:p>
        </p:txBody>
      </p:sp>
      <p:pic>
        <p:nvPicPr>
          <p:cNvPr id="5837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1525" y="381000"/>
            <a:ext cx="2835275"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067" descr="Parchment">
            <a:extLst>
              <a:ext uri="{FF2B5EF4-FFF2-40B4-BE49-F238E27FC236}">
                <a16:creationId xmlns:a16="http://schemas.microsoft.com/office/drawing/2014/main" id="{156E1B23-F643-4597-A814-C2859D488C6B}"/>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6149" name="Picture 2073">
            <a:extLst>
              <a:ext uri="{FF2B5EF4-FFF2-40B4-BE49-F238E27FC236}">
                <a16:creationId xmlns:a16="http://schemas.microsoft.com/office/drawing/2014/main" id="{76EAD746-ECE6-4FFF-A29C-713C48B7D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300" y="6096000"/>
            <a:ext cx="1841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079">
            <a:extLst>
              <a:ext uri="{FF2B5EF4-FFF2-40B4-BE49-F238E27FC236}">
                <a16:creationId xmlns:a16="http://schemas.microsoft.com/office/drawing/2014/main" id="{A8F540B0-3C96-4C92-BF47-4B56364DAC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76200"/>
            <a:ext cx="5562600"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TextBox 5">
            <a:extLst>
              <a:ext uri="{FF2B5EF4-FFF2-40B4-BE49-F238E27FC236}">
                <a16:creationId xmlns:a16="http://schemas.microsoft.com/office/drawing/2014/main" id="{9C1F8DA9-9A9D-40F9-902C-447EB99979AD}"/>
              </a:ext>
            </a:extLst>
          </p:cNvPr>
          <p:cNvSpPr txBox="1">
            <a:spLocks noChangeArrowheads="1"/>
          </p:cNvSpPr>
          <p:nvPr/>
        </p:nvSpPr>
        <p:spPr bwMode="auto">
          <a:xfrm>
            <a:off x="152400" y="4038600"/>
            <a:ext cx="8763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111111"/>
                </a:solidFill>
                <a:effectLst/>
                <a:uLnTx/>
                <a:uFillTx/>
                <a:latin typeface="Times" panose="02020603050405020304" pitchFamily="18" charset="0"/>
                <a:ea typeface="+mn-ea"/>
                <a:cs typeface="+mn-cs"/>
              </a:rPr>
              <a:t>[H]</a:t>
            </a:r>
            <a:r>
              <a:rPr kumimoji="0" lang="en-US" altLang="en-US" sz="1600" b="1" i="0" u="none" strike="noStrike" kern="1200" cap="none" spc="0" normalizeH="0" baseline="0" noProof="0" dirty="0" err="1">
                <a:ln>
                  <a:noFill/>
                </a:ln>
                <a:solidFill>
                  <a:srgbClr val="111111"/>
                </a:solidFill>
                <a:effectLst/>
                <a:uLnTx/>
                <a:uFillTx/>
                <a:latin typeface="Times" panose="02020603050405020304" pitchFamily="18" charset="0"/>
                <a:ea typeface="+mn-ea"/>
                <a:cs typeface="+mn-cs"/>
              </a:rPr>
              <a:t>ydrologic</a:t>
            </a:r>
            <a:r>
              <a:rPr kumimoji="0" lang="en-US" altLang="en-US" sz="1600" b="1" i="0" u="none" strike="noStrike" kern="1200" cap="none" spc="0" normalizeH="0" baseline="0" noProof="0" dirty="0">
                <a:ln>
                  <a:noFill/>
                </a:ln>
                <a:solidFill>
                  <a:srgbClr val="111111"/>
                </a:solidFill>
                <a:effectLst/>
                <a:uLnTx/>
                <a:uFillTx/>
                <a:latin typeface="Times" panose="02020603050405020304" pitchFamily="18" charset="0"/>
                <a:ea typeface="+mn-ea"/>
                <a:cs typeface="+mn-cs"/>
              </a:rPr>
              <a:t> conditions [in volcanic terrane] seem to be freakish in every respect ...  Generally speaking, the lava rock is like a sieve ...  The hydrologic consequences of the widespread occurrence of this very permeable rock are obvious – rapid absorption and downward percolation of the rain water; small and flashy runoff ... great ground-water recharge and large supply of ground water; very low and flat water table with great depths to ground water in most places; copious springs in the low valleys…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111111"/>
                </a:solidFill>
                <a:effectLst/>
                <a:uLnTx/>
                <a:uFillTx/>
                <a:latin typeface="Times" panose="02020603050405020304" pitchFamily="18" charset="0"/>
                <a:ea typeface="+mn-ea"/>
                <a:cs typeface="+mn-cs"/>
              </a:rPr>
              <a:t>                                                                                                                               </a:t>
            </a:r>
            <a:r>
              <a:rPr kumimoji="0" lang="en-US" altLang="en-US" sz="1600" b="1" i="1" u="none" strike="noStrike" kern="1200" cap="none" spc="0" normalizeH="0" baseline="0" noProof="0" dirty="0">
                <a:ln>
                  <a:noFill/>
                </a:ln>
                <a:solidFill>
                  <a:srgbClr val="111111"/>
                </a:solidFill>
                <a:effectLst/>
                <a:uLnTx/>
                <a:uFillTx/>
                <a:latin typeface="Times" panose="02020603050405020304" pitchFamily="18" charset="0"/>
                <a:ea typeface="+mn-ea"/>
                <a:cs typeface="+mn-cs"/>
              </a:rPr>
              <a:t>O.E. </a:t>
            </a:r>
            <a:r>
              <a:rPr kumimoji="0" lang="en-US" altLang="en-US" sz="1600" b="1" i="1" u="none" strike="noStrike" kern="1200" cap="none" spc="0" normalizeH="0" baseline="0" noProof="0" dirty="0" err="1">
                <a:ln>
                  <a:noFill/>
                </a:ln>
                <a:solidFill>
                  <a:srgbClr val="111111"/>
                </a:solidFill>
                <a:effectLst/>
                <a:uLnTx/>
                <a:uFillTx/>
                <a:latin typeface="Times" panose="02020603050405020304" pitchFamily="18" charset="0"/>
                <a:ea typeface="+mn-ea"/>
                <a:cs typeface="+mn-cs"/>
              </a:rPr>
              <a:t>Meinzer</a:t>
            </a:r>
            <a:r>
              <a:rPr kumimoji="0" lang="en-US" altLang="en-US" sz="1600" b="0" i="0" u="none" strike="noStrike" kern="1200" cap="none" spc="0" normalizeH="0" baseline="0" noProof="0" dirty="0">
                <a:ln>
                  <a:noFill/>
                </a:ln>
                <a:solidFill>
                  <a:srgbClr val="111111"/>
                </a:solidFill>
                <a:effectLst/>
                <a:uLnTx/>
                <a:uFillTx/>
                <a:latin typeface="Times" panose="02020603050405020304" pitchFamily="18" charset="0"/>
                <a:ea typeface="+mn-ea"/>
                <a:cs typeface="+mn-cs"/>
              </a:rPr>
              <a:t> </a:t>
            </a:r>
            <a:r>
              <a:rPr kumimoji="0" lang="en-US" altLang="en-US" sz="1600" b="1" i="0" u="none" strike="noStrike" kern="1200" cap="none" spc="0" normalizeH="0" baseline="0" noProof="0" dirty="0">
                <a:ln>
                  <a:noFill/>
                </a:ln>
                <a:solidFill>
                  <a:srgbClr val="111111"/>
                </a:solidFill>
                <a:effectLst/>
                <a:uLnTx/>
                <a:uFillTx/>
                <a:latin typeface="Times" panose="02020603050405020304" pitchFamily="18" charset="0"/>
                <a:ea typeface="+mn-ea"/>
                <a:cs typeface="+mn-cs"/>
              </a:rPr>
              <a:t>(1930)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descr="Parchment">
            <a:extLst>
              <a:ext uri="{FF2B5EF4-FFF2-40B4-BE49-F238E27FC236}">
                <a16:creationId xmlns:a16="http://schemas.microsoft.com/office/drawing/2014/main" id="{870EA8DB-421C-49EA-AF09-E3D63DF3C7A4}"/>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4000" b="1">
              <a:latin typeface="Times" panose="02020603050405020304" pitchFamily="18" charset="0"/>
            </a:endParaRPr>
          </a:p>
        </p:txBody>
      </p:sp>
      <p:sp>
        <p:nvSpPr>
          <p:cNvPr id="258051" name="Text Box 3">
            <a:extLst>
              <a:ext uri="{FF2B5EF4-FFF2-40B4-BE49-F238E27FC236}">
                <a16:creationId xmlns:a16="http://schemas.microsoft.com/office/drawing/2014/main" id="{6C948923-6454-4825-86F1-DB51C9D6ADC9}"/>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b="1">
                <a:latin typeface="Times" panose="02020603050405020304" pitchFamily="18" charset="0"/>
              </a:rPr>
              <a:t> </a:t>
            </a:r>
          </a:p>
        </p:txBody>
      </p:sp>
      <p:pic>
        <p:nvPicPr>
          <p:cNvPr id="258052" name="Picture 4" descr="Fig1">
            <a:extLst>
              <a:ext uri="{FF2B5EF4-FFF2-40B4-BE49-F238E27FC236}">
                <a16:creationId xmlns:a16="http://schemas.microsoft.com/office/drawing/2014/main" id="{B20EEEDB-951B-47D0-933B-C3CE01876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4572000" cy="3787068"/>
          </a:xfrm>
          <a:prstGeom prst="rect">
            <a:avLst/>
          </a:prstGeom>
          <a:noFill/>
          <a:extLst>
            <a:ext uri="{909E8E84-426E-40DD-AFC4-6F175D3DCCD1}">
              <a14:hiddenFill xmlns:a14="http://schemas.microsoft.com/office/drawing/2010/main">
                <a:solidFill>
                  <a:srgbClr val="FFFFFF"/>
                </a:solidFill>
              </a14:hiddenFill>
            </a:ext>
          </a:extLst>
        </p:spPr>
      </p:pic>
      <p:sp>
        <p:nvSpPr>
          <p:cNvPr id="258053" name="Text Box 5">
            <a:extLst>
              <a:ext uri="{FF2B5EF4-FFF2-40B4-BE49-F238E27FC236}">
                <a16:creationId xmlns:a16="http://schemas.microsoft.com/office/drawing/2014/main" id="{393CF9D5-BEDF-428D-A865-7BEC80B8117E}"/>
              </a:ext>
            </a:extLst>
          </p:cNvPr>
          <p:cNvSpPr txBox="1">
            <a:spLocks noChangeArrowheads="1"/>
          </p:cNvSpPr>
          <p:nvPr/>
        </p:nvSpPr>
        <p:spPr bwMode="auto">
          <a:xfrm>
            <a:off x="228600" y="3962400"/>
            <a:ext cx="8305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u="sng" dirty="0">
                <a:solidFill>
                  <a:srgbClr val="0000CC"/>
                </a:solidFill>
                <a:latin typeface="Times" panose="02020603050405020304" pitchFamily="18" charset="0"/>
              </a:rPr>
              <a:t>Basalt flows are the most permeable rocks widely exposed at the Earth’s surface</a:t>
            </a:r>
            <a:r>
              <a:rPr lang="en-US" altLang="en-US" sz="2400" dirty="0">
                <a:solidFill>
                  <a:srgbClr val="0000CC"/>
                </a:solidFill>
                <a:latin typeface="Times" panose="02020603050405020304" pitchFamily="18" charset="0"/>
              </a:rPr>
              <a:t>.  Permeability of young, unaltered basalt flows is on the order of 10</a:t>
            </a:r>
            <a:r>
              <a:rPr lang="en-US" altLang="en-US" sz="2400" baseline="30000" dirty="0">
                <a:solidFill>
                  <a:srgbClr val="0000CC"/>
                </a:solidFill>
                <a:latin typeface="Times" panose="02020603050405020304" pitchFamily="18" charset="0"/>
              </a:rPr>
              <a:t>-11</a:t>
            </a:r>
            <a:r>
              <a:rPr lang="en-US" altLang="en-US" sz="2400" dirty="0">
                <a:solidFill>
                  <a:srgbClr val="0000CC"/>
                </a:solidFill>
                <a:latin typeface="Times" panose="02020603050405020304" pitchFamily="18" charset="0"/>
              </a:rPr>
              <a:t> to 10</a:t>
            </a:r>
            <a:r>
              <a:rPr lang="en-US" altLang="en-US" sz="2400" baseline="30000" dirty="0">
                <a:solidFill>
                  <a:srgbClr val="0000CC"/>
                </a:solidFill>
                <a:latin typeface="Times" panose="02020603050405020304" pitchFamily="18" charset="0"/>
              </a:rPr>
              <a:t>-9</a:t>
            </a:r>
            <a:r>
              <a:rPr lang="en-US" altLang="en-US" sz="2400" dirty="0">
                <a:solidFill>
                  <a:srgbClr val="0000CC"/>
                </a:solidFill>
                <a:latin typeface="Times" panose="02020603050405020304" pitchFamily="18" charset="0"/>
              </a:rPr>
              <a:t> m</a:t>
            </a:r>
            <a:r>
              <a:rPr lang="en-US" altLang="en-US" sz="2400" baseline="30000" dirty="0">
                <a:solidFill>
                  <a:srgbClr val="0000CC"/>
                </a:solidFill>
                <a:latin typeface="Times" panose="02020603050405020304" pitchFamily="18" charset="0"/>
              </a:rPr>
              <a:t>2</a:t>
            </a:r>
            <a:r>
              <a:rPr lang="en-US" altLang="en-US" sz="2400" dirty="0">
                <a:solidFill>
                  <a:srgbClr val="0000CC"/>
                </a:solidFill>
                <a:latin typeface="Times" panose="02020603050405020304" pitchFamily="18" charset="0"/>
              </a:rPr>
              <a:t> in geologic settings as diverse as the flanks of the mid-ocean ridge, ocean islands, and continental volcanic arcs</a:t>
            </a:r>
          </a:p>
          <a:p>
            <a:endParaRPr lang="en-US" altLang="en-US" sz="2400" dirty="0">
              <a:solidFill>
                <a:srgbClr val="0000CC"/>
              </a:solidFill>
            </a:endParaRPr>
          </a:p>
          <a:p>
            <a:r>
              <a:rPr lang="en-US" altLang="en-US" sz="2400" dirty="0">
                <a:solidFill>
                  <a:srgbClr val="0000CC"/>
                </a:solidFill>
                <a:latin typeface="Times" panose="02020603050405020304" pitchFamily="18" charset="0"/>
              </a:rPr>
              <a:t>But permeability is also very heterogeneous because of….</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descr="Parchment">
            <a:extLst>
              <a:ext uri="{FF2B5EF4-FFF2-40B4-BE49-F238E27FC236}">
                <a16:creationId xmlns:a16="http://schemas.microsoft.com/office/drawing/2014/main" id="{23EE3C03-5493-4B0B-8307-7896FADC73A0}"/>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363" name="Text Box 3">
            <a:extLst>
              <a:ext uri="{FF2B5EF4-FFF2-40B4-BE49-F238E27FC236}">
                <a16:creationId xmlns:a16="http://schemas.microsoft.com/office/drawing/2014/main" id="{CBC1FBE7-19B0-44DD-BB60-066152613F34}"/>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graphicFrame>
        <p:nvGraphicFramePr>
          <p:cNvPr id="15364" name="Object 4">
            <a:extLst>
              <a:ext uri="{FF2B5EF4-FFF2-40B4-BE49-F238E27FC236}">
                <a16:creationId xmlns:a16="http://schemas.microsoft.com/office/drawing/2014/main" id="{D91BFBCC-E26D-4E00-8612-88350FDB0934}"/>
              </a:ext>
            </a:extLst>
          </p:cNvPr>
          <p:cNvGraphicFramePr>
            <a:graphicFrameLocks noChangeAspect="1"/>
          </p:cNvGraphicFramePr>
          <p:nvPr/>
        </p:nvGraphicFramePr>
        <p:xfrm>
          <a:off x="1828800" y="1143000"/>
          <a:ext cx="6696075" cy="5278438"/>
        </p:xfrm>
        <a:graphic>
          <a:graphicData uri="http://schemas.openxmlformats.org/presentationml/2006/ole">
            <mc:AlternateContent xmlns:mc="http://schemas.openxmlformats.org/markup-compatibility/2006">
              <mc:Choice xmlns:v="urn:schemas-microsoft-com:vml" Requires="v">
                <p:oleObj spid="_x0000_s27658" name="Photo Editor Photo" r:id="rId4" imgW="7904762" imgH="6230220" progId="MSPhotoEd.3">
                  <p:embed/>
                </p:oleObj>
              </mc:Choice>
              <mc:Fallback>
                <p:oleObj name="Photo Editor Photo" r:id="rId4" imgW="7904762" imgH="6230220" progId="MSPhotoEd.3">
                  <p:embed/>
                  <p:pic>
                    <p:nvPicPr>
                      <p:cNvPr id="15364" name="Object 4">
                        <a:extLst>
                          <a:ext uri="{FF2B5EF4-FFF2-40B4-BE49-F238E27FC236}">
                            <a16:creationId xmlns:a16="http://schemas.microsoft.com/office/drawing/2014/main" id="{D91BFBCC-E26D-4E00-8612-88350FDB09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143000"/>
                        <a:ext cx="6696075" cy="527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Text Box 5">
            <a:extLst>
              <a:ext uri="{FF2B5EF4-FFF2-40B4-BE49-F238E27FC236}">
                <a16:creationId xmlns:a16="http://schemas.microsoft.com/office/drawing/2014/main" id="{8EF9500E-D364-4B75-98B7-D48A2CFD9C25}"/>
              </a:ext>
            </a:extLst>
          </p:cNvPr>
          <p:cNvSpPr txBox="1">
            <a:spLocks noChangeArrowheads="1"/>
          </p:cNvSpPr>
          <p:nvPr/>
        </p:nvSpPr>
        <p:spPr bwMode="auto">
          <a:xfrm>
            <a:off x="212725" y="0"/>
            <a:ext cx="76930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Heterogeneity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Effect of stratigraphic layering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sp>
        <p:nvSpPr>
          <p:cNvPr id="15366" name="Text Box 6">
            <a:extLst>
              <a:ext uri="{FF2B5EF4-FFF2-40B4-BE49-F238E27FC236}">
                <a16:creationId xmlns:a16="http://schemas.microsoft.com/office/drawing/2014/main" id="{39A39B5F-BA47-4447-891F-3710341AA48B}"/>
              </a:ext>
            </a:extLst>
          </p:cNvPr>
          <p:cNvSpPr txBox="1">
            <a:spLocks noChangeArrowheads="1"/>
          </p:cNvSpPr>
          <p:nvPr/>
        </p:nvSpPr>
        <p:spPr bwMode="auto">
          <a:xfrm>
            <a:off x="4724400" y="3276600"/>
            <a:ext cx="14684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CC"/>
                </a:solidFill>
                <a:effectLst/>
                <a:uLnTx/>
                <a:uFillTx/>
                <a:latin typeface="Times" panose="02020603050405020304" pitchFamily="18" charset="0"/>
                <a:ea typeface="+mn-ea"/>
                <a:cs typeface="+mn-cs"/>
              </a:rPr>
              <a:t>CRB</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sp>
        <p:nvSpPr>
          <p:cNvPr id="15367" name="Text Box 7">
            <a:extLst>
              <a:ext uri="{FF2B5EF4-FFF2-40B4-BE49-F238E27FC236}">
                <a16:creationId xmlns:a16="http://schemas.microsoft.com/office/drawing/2014/main" id="{30335F18-D79A-41CE-9C5D-5C59278C0A5D}"/>
              </a:ext>
            </a:extLst>
          </p:cNvPr>
          <p:cNvSpPr txBox="1">
            <a:spLocks noChangeArrowheads="1"/>
          </p:cNvSpPr>
          <p:nvPr/>
        </p:nvSpPr>
        <p:spPr bwMode="auto">
          <a:xfrm>
            <a:off x="4572000" y="6324600"/>
            <a:ext cx="4708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111111"/>
                </a:solidFill>
                <a:effectLst/>
                <a:uLnTx/>
                <a:uFillTx/>
                <a:latin typeface="Times" panose="02020603050405020304" pitchFamily="18" charset="0"/>
                <a:ea typeface="+mn-ea"/>
                <a:cs typeface="+mn-cs"/>
              </a:rPr>
              <a:t>After </a:t>
            </a:r>
            <a:r>
              <a:rPr kumimoji="0" lang="en-US" altLang="en-US" sz="2400" b="1" i="1" u="none" strike="noStrike" kern="1200" cap="none" spc="0" normalizeH="0" baseline="0" noProof="0">
                <a:ln>
                  <a:noFill/>
                </a:ln>
                <a:solidFill>
                  <a:srgbClr val="111111"/>
                </a:solidFill>
                <a:effectLst/>
                <a:uLnTx/>
                <a:uFillTx/>
                <a:latin typeface="Times" panose="02020603050405020304" pitchFamily="18" charset="0"/>
                <a:ea typeface="+mn-ea"/>
                <a:cs typeface="+mn-cs"/>
              </a:rPr>
              <a:t>Sherrod and others</a:t>
            </a:r>
            <a:r>
              <a:rPr kumimoji="0" lang="en-US" altLang="en-US" sz="2400" b="1" i="0" u="none" strike="noStrike" kern="1200" cap="none" spc="0" normalizeH="0" baseline="0" noProof="0">
                <a:ln>
                  <a:noFill/>
                </a:ln>
                <a:solidFill>
                  <a:srgbClr val="111111"/>
                </a:solidFill>
                <a:effectLst/>
                <a:uLnTx/>
                <a:uFillTx/>
                <a:latin typeface="Times" panose="02020603050405020304" pitchFamily="18" charset="0"/>
                <a:ea typeface="+mn-ea"/>
                <a:cs typeface="+mn-cs"/>
              </a:rPr>
              <a:t> (1996)</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111111"/>
              </a:solidFill>
              <a:effectLst/>
              <a:uLnTx/>
              <a:uFillTx/>
              <a:latin typeface="Times" panose="02020603050405020304" pitchFamily="18" charset="0"/>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Parchment">
            <a:extLst>
              <a:ext uri="{FF2B5EF4-FFF2-40B4-BE49-F238E27FC236}">
                <a16:creationId xmlns:a16="http://schemas.microsoft.com/office/drawing/2014/main" id="{E02C7984-CCB7-4F85-AB89-83B747C27B42}"/>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6387" name="Text Box 3">
            <a:extLst>
              <a:ext uri="{FF2B5EF4-FFF2-40B4-BE49-F238E27FC236}">
                <a16:creationId xmlns:a16="http://schemas.microsoft.com/office/drawing/2014/main" id="{618C4381-DC6C-436B-BF1F-ECCB96B1B29E}"/>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graphicFrame>
        <p:nvGraphicFramePr>
          <p:cNvPr id="16388" name="Object 4">
            <a:extLst>
              <a:ext uri="{FF2B5EF4-FFF2-40B4-BE49-F238E27FC236}">
                <a16:creationId xmlns:a16="http://schemas.microsoft.com/office/drawing/2014/main" id="{87C0AC17-8971-4ACC-A815-B1E8B80A20C0}"/>
              </a:ext>
            </a:extLst>
          </p:cNvPr>
          <p:cNvGraphicFramePr>
            <a:graphicFrameLocks noChangeAspect="1"/>
          </p:cNvGraphicFramePr>
          <p:nvPr/>
        </p:nvGraphicFramePr>
        <p:xfrm>
          <a:off x="3124200" y="3276600"/>
          <a:ext cx="5411788" cy="2889250"/>
        </p:xfrm>
        <a:graphic>
          <a:graphicData uri="http://schemas.openxmlformats.org/presentationml/2006/ole">
            <mc:AlternateContent xmlns:mc="http://schemas.openxmlformats.org/markup-compatibility/2006">
              <mc:Choice xmlns:v="urn:schemas-microsoft-com:vml" Requires="v">
                <p:oleObj spid="_x0000_s28682" name="Photo Editor Photo" r:id="rId4" imgW="8907118" imgH="4753639" progId="MSPhotoEd.3">
                  <p:embed/>
                </p:oleObj>
              </mc:Choice>
              <mc:Fallback>
                <p:oleObj name="Photo Editor Photo" r:id="rId4" imgW="8907118" imgH="4753639" progId="MSPhotoEd.3">
                  <p:embed/>
                  <p:pic>
                    <p:nvPicPr>
                      <p:cNvPr id="16388" name="Object 4">
                        <a:extLst>
                          <a:ext uri="{FF2B5EF4-FFF2-40B4-BE49-F238E27FC236}">
                            <a16:creationId xmlns:a16="http://schemas.microsoft.com/office/drawing/2014/main" id="{87C0AC17-8971-4ACC-A815-B1E8B80A2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3276600"/>
                        <a:ext cx="5411788"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89" name="Picture 7" descr="basalts">
            <a:extLst>
              <a:ext uri="{FF2B5EF4-FFF2-40B4-BE49-F238E27FC236}">
                <a16:creationId xmlns:a16="http://schemas.microsoft.com/office/drawing/2014/main" id="{A562D07D-45D1-4316-B1C0-6FA9FFE87A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75" y="46038"/>
            <a:ext cx="45561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8">
            <a:extLst>
              <a:ext uri="{FF2B5EF4-FFF2-40B4-BE49-F238E27FC236}">
                <a16:creationId xmlns:a16="http://schemas.microsoft.com/office/drawing/2014/main" id="{D67E732E-DABE-4107-BBEC-1E580BDC77E1}"/>
              </a:ext>
            </a:extLst>
          </p:cNvPr>
          <p:cNvSpPr txBox="1">
            <a:spLocks noChangeArrowheads="1"/>
          </p:cNvSpPr>
          <p:nvPr/>
        </p:nvSpPr>
        <p:spPr bwMode="auto">
          <a:xfrm>
            <a:off x="4724400" y="0"/>
            <a:ext cx="3806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Columbia River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basalt (CRB)</a:t>
            </a:r>
          </a:p>
        </p:txBody>
      </p:sp>
      <p:sp>
        <p:nvSpPr>
          <p:cNvPr id="16391" name="Text Box 9">
            <a:extLst>
              <a:ext uri="{FF2B5EF4-FFF2-40B4-BE49-F238E27FC236}">
                <a16:creationId xmlns:a16="http://schemas.microsoft.com/office/drawing/2014/main" id="{04440CBD-A832-4964-9902-550842CBD556}"/>
              </a:ext>
            </a:extLst>
          </p:cNvPr>
          <p:cNvSpPr txBox="1">
            <a:spLocks noChangeArrowheads="1"/>
          </p:cNvSpPr>
          <p:nvPr/>
        </p:nvSpPr>
        <p:spPr bwMode="auto">
          <a:xfrm>
            <a:off x="381000" y="3581400"/>
            <a:ext cx="28194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Temperature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profile in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CRB SE of</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Portland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sp>
        <p:nvSpPr>
          <p:cNvPr id="16392" name="Text Box 10">
            <a:extLst>
              <a:ext uri="{FF2B5EF4-FFF2-40B4-BE49-F238E27FC236}">
                <a16:creationId xmlns:a16="http://schemas.microsoft.com/office/drawing/2014/main" id="{DF90E22D-CBD8-4615-B8E9-68C60C946844}"/>
              </a:ext>
            </a:extLst>
          </p:cNvPr>
          <p:cNvSpPr txBox="1">
            <a:spLocks noChangeArrowheads="1"/>
          </p:cNvSpPr>
          <p:nvPr/>
        </p:nvSpPr>
        <p:spPr bwMode="auto">
          <a:xfrm>
            <a:off x="4876800" y="6261100"/>
            <a:ext cx="388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111111"/>
                </a:solidFill>
                <a:effectLst/>
                <a:uLnTx/>
                <a:uFillTx/>
                <a:latin typeface="Times" panose="02020603050405020304" pitchFamily="18" charset="0"/>
                <a:ea typeface="+mn-ea"/>
                <a:cs typeface="+mn-cs"/>
              </a:rPr>
              <a:t>B</a:t>
            </a:r>
            <a:r>
              <a:rPr kumimoji="0" lang="en-US" altLang="en-US" sz="2000" b="1" i="0" u="none" strike="noStrike" kern="1200" cap="none" spc="0" normalizeH="0" baseline="0" noProof="0">
                <a:ln>
                  <a:noFill/>
                </a:ln>
                <a:solidFill>
                  <a:srgbClr val="111111"/>
                </a:solidFill>
                <a:effectLst/>
                <a:uLnTx/>
                <a:uFillTx/>
                <a:latin typeface="Times" panose="02020603050405020304" pitchFamily="18" charset="0"/>
                <a:ea typeface="+mn-ea"/>
                <a:cs typeface="+mn-cs"/>
              </a:rPr>
              <a:t> after </a:t>
            </a:r>
            <a:r>
              <a:rPr kumimoji="0" lang="en-US" altLang="en-US" sz="2000" b="1" i="1" u="none" strike="noStrike" kern="1200" cap="none" spc="0" normalizeH="0" baseline="0" noProof="0">
                <a:ln>
                  <a:noFill/>
                </a:ln>
                <a:solidFill>
                  <a:srgbClr val="111111"/>
                </a:solidFill>
                <a:effectLst/>
                <a:uLnTx/>
                <a:uFillTx/>
                <a:latin typeface="Times" panose="02020603050405020304" pitchFamily="18" charset="0"/>
                <a:ea typeface="+mn-ea"/>
                <a:cs typeface="+mn-cs"/>
              </a:rPr>
              <a:t>Sherrod and others</a:t>
            </a:r>
            <a:r>
              <a:rPr kumimoji="0" lang="en-US" altLang="en-US" sz="2000" b="1" i="0" u="none" strike="noStrike" kern="1200" cap="none" spc="0" normalizeH="0" baseline="0" noProof="0">
                <a:ln>
                  <a:noFill/>
                </a:ln>
                <a:solidFill>
                  <a:srgbClr val="111111"/>
                </a:solidFill>
                <a:effectLst/>
                <a:uLnTx/>
                <a:uFillTx/>
                <a:latin typeface="Times" panose="02020603050405020304" pitchFamily="18" charset="0"/>
                <a:ea typeface="+mn-ea"/>
                <a:cs typeface="+mn-cs"/>
              </a:rPr>
              <a:t> (1996)</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111111"/>
              </a:solidFill>
              <a:effectLst/>
              <a:uLnTx/>
              <a:uFillTx/>
              <a:latin typeface="Times" panose="02020603050405020304" pitchFamily="18" charset="0"/>
              <a:ea typeface="+mn-ea"/>
              <a:cs typeface="+mn-cs"/>
            </a:endParaRPr>
          </a:p>
        </p:txBody>
      </p:sp>
      <p:pic>
        <p:nvPicPr>
          <p:cNvPr id="16393" name="Picture 11" descr="kula_honomanu_contact">
            <a:extLst>
              <a:ext uri="{FF2B5EF4-FFF2-40B4-BE49-F238E27FC236}">
                <a16:creationId xmlns:a16="http://schemas.microsoft.com/office/drawing/2014/main" id="{EB1CE496-C27B-44D1-9174-B0897FCC14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838200"/>
            <a:ext cx="1771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4" name="Text Box 12">
            <a:extLst>
              <a:ext uri="{FF2B5EF4-FFF2-40B4-BE49-F238E27FC236}">
                <a16:creationId xmlns:a16="http://schemas.microsoft.com/office/drawing/2014/main" id="{9FEF480C-7940-4491-9E56-210ED059B259}"/>
              </a:ext>
            </a:extLst>
          </p:cNvPr>
          <p:cNvSpPr txBox="1">
            <a:spLocks noChangeArrowheads="1"/>
          </p:cNvSpPr>
          <p:nvPr/>
        </p:nvSpPr>
        <p:spPr bwMode="auto">
          <a:xfrm>
            <a:off x="6324600" y="2779713"/>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CC"/>
                </a:solidFill>
                <a:effectLst/>
                <a:uLnTx/>
                <a:uFillTx/>
                <a:latin typeface="Times" panose="02020603050405020304" pitchFamily="18" charset="0"/>
                <a:ea typeface="+mn-ea"/>
                <a:cs typeface="+mn-cs"/>
              </a:rPr>
              <a:t>Maui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descr="Parchment">
            <a:extLst>
              <a:ext uri="{FF2B5EF4-FFF2-40B4-BE49-F238E27FC236}">
                <a16:creationId xmlns:a16="http://schemas.microsoft.com/office/drawing/2014/main" id="{64BB4EA2-9BB4-43DE-9F0A-A07BD6EDB430}"/>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7411" name="Text Box 3">
            <a:extLst>
              <a:ext uri="{FF2B5EF4-FFF2-40B4-BE49-F238E27FC236}">
                <a16:creationId xmlns:a16="http://schemas.microsoft.com/office/drawing/2014/main" id="{04DA3BC7-389B-48A2-8E55-99CC19BA3AEA}"/>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sp>
        <p:nvSpPr>
          <p:cNvPr id="17412" name="Text Box 5">
            <a:extLst>
              <a:ext uri="{FF2B5EF4-FFF2-40B4-BE49-F238E27FC236}">
                <a16:creationId xmlns:a16="http://schemas.microsoft.com/office/drawing/2014/main" id="{99D18DE7-A047-4DFD-A4B1-B10C29563AB8}"/>
              </a:ext>
            </a:extLst>
          </p:cNvPr>
          <p:cNvSpPr txBox="1">
            <a:spLocks noChangeArrowheads="1"/>
          </p:cNvSpPr>
          <p:nvPr/>
        </p:nvSpPr>
        <p:spPr bwMode="auto">
          <a:xfrm>
            <a:off x="212725" y="0"/>
            <a:ext cx="76930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Heterogeneity – Effect of dikes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7B46D0"/>
              </a:solidFill>
              <a:effectLst/>
              <a:uLnTx/>
              <a:uFillTx/>
              <a:latin typeface="Times" panose="02020603050405020304" pitchFamily="18" charset="0"/>
              <a:ea typeface="+mn-ea"/>
              <a:cs typeface="+mn-cs"/>
            </a:endParaRPr>
          </a:p>
        </p:txBody>
      </p:sp>
      <p:pic>
        <p:nvPicPr>
          <p:cNvPr id="17413" name="Picture 8">
            <a:extLst>
              <a:ext uri="{FF2B5EF4-FFF2-40B4-BE49-F238E27FC236}">
                <a16:creationId xmlns:a16="http://schemas.microsoft.com/office/drawing/2014/main" id="{03415615-F8B3-401E-9195-3B830FCD4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300413"/>
            <a:ext cx="5257800"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9" descr="Fig13">
            <a:extLst>
              <a:ext uri="{FF2B5EF4-FFF2-40B4-BE49-F238E27FC236}">
                <a16:creationId xmlns:a16="http://schemas.microsoft.com/office/drawing/2014/main" id="{CEE3D74C-29C3-4E45-B8D5-F91314589F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42672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 Box 10">
            <a:extLst>
              <a:ext uri="{FF2B5EF4-FFF2-40B4-BE49-F238E27FC236}">
                <a16:creationId xmlns:a16="http://schemas.microsoft.com/office/drawing/2014/main" id="{9DEE7329-D2B6-47AE-BCF9-A242EF40F9FA}"/>
              </a:ext>
            </a:extLst>
          </p:cNvPr>
          <p:cNvSpPr txBox="1">
            <a:spLocks noChangeArrowheads="1"/>
          </p:cNvSpPr>
          <p:nvPr/>
        </p:nvSpPr>
        <p:spPr bwMode="auto">
          <a:xfrm>
            <a:off x="1752600" y="5715000"/>
            <a:ext cx="251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panose="02020603050405020304" pitchFamily="18" charset="0"/>
                <a:ea typeface="+mn-ea"/>
                <a:cs typeface="+mn-cs"/>
              </a:rPr>
              <a:t>Cross section from Martha Scholl, USGS/Reston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descr="Parchment">
            <a:extLst>
              <a:ext uri="{FF2B5EF4-FFF2-40B4-BE49-F238E27FC236}">
                <a16:creationId xmlns:a16="http://schemas.microsoft.com/office/drawing/2014/main" id="{B88AF30E-F013-41FE-AFDD-B0848769F64D}"/>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8435" name="Text Box 3">
            <a:extLst>
              <a:ext uri="{FF2B5EF4-FFF2-40B4-BE49-F238E27FC236}">
                <a16:creationId xmlns:a16="http://schemas.microsoft.com/office/drawing/2014/main" id="{F3124497-1E12-44E0-9D63-8F13C1E7353A}"/>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sp>
        <p:nvSpPr>
          <p:cNvPr id="18436" name="Text Box 5">
            <a:extLst>
              <a:ext uri="{FF2B5EF4-FFF2-40B4-BE49-F238E27FC236}">
                <a16:creationId xmlns:a16="http://schemas.microsoft.com/office/drawing/2014/main" id="{A27B0E06-BB38-4718-9815-E83E0CA1E347}"/>
              </a:ext>
            </a:extLst>
          </p:cNvPr>
          <p:cNvSpPr txBox="1">
            <a:spLocks noChangeArrowheads="1"/>
          </p:cNvSpPr>
          <p:nvPr/>
        </p:nvSpPr>
        <p:spPr bwMode="auto">
          <a:xfrm>
            <a:off x="212725" y="0"/>
            <a:ext cx="769302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Heterogeneity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Effects of hydrothermal alteration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pic>
        <p:nvPicPr>
          <p:cNvPr id="18437" name="Picture 8" descr="Keller-photo">
            <a:extLst>
              <a:ext uri="{FF2B5EF4-FFF2-40B4-BE49-F238E27FC236}">
                <a16:creationId xmlns:a16="http://schemas.microsoft.com/office/drawing/2014/main" id="{D8C561A9-4E9B-42C1-AA27-613CB1FFAC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158875"/>
            <a:ext cx="62341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9">
            <a:extLst>
              <a:ext uri="{FF2B5EF4-FFF2-40B4-BE49-F238E27FC236}">
                <a16:creationId xmlns:a16="http://schemas.microsoft.com/office/drawing/2014/main" id="{22CAF814-FF24-447D-882B-4338E5930384}"/>
              </a:ext>
            </a:extLst>
          </p:cNvPr>
          <p:cNvSpPr txBox="1">
            <a:spLocks noChangeArrowheads="1"/>
          </p:cNvSpPr>
          <p:nvPr/>
        </p:nvSpPr>
        <p:spPr bwMode="auto">
          <a:xfrm>
            <a:off x="5334000" y="6056313"/>
            <a:ext cx="2971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CC"/>
                </a:solidFill>
                <a:effectLst/>
                <a:uLnTx/>
                <a:uFillTx/>
                <a:latin typeface="Times" panose="02020603050405020304" pitchFamily="18" charset="0"/>
                <a:ea typeface="+mn-ea"/>
                <a:cs typeface="+mn-cs"/>
              </a:rPr>
              <a:t>Kilauea caldera, Hawai’i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descr="Parchment">
            <a:extLst>
              <a:ext uri="{FF2B5EF4-FFF2-40B4-BE49-F238E27FC236}">
                <a16:creationId xmlns:a16="http://schemas.microsoft.com/office/drawing/2014/main" id="{0BF2F2E5-F887-4826-ADED-4F48070685F6}"/>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rgbClr val="FBFA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9459" name="Text Box 3">
            <a:extLst>
              <a:ext uri="{FF2B5EF4-FFF2-40B4-BE49-F238E27FC236}">
                <a16:creationId xmlns:a16="http://schemas.microsoft.com/office/drawing/2014/main" id="{B323755E-7951-4799-97EB-66C38B4DE144}"/>
              </a:ext>
            </a:extLst>
          </p:cNvPr>
          <p:cNvSpPr txBox="1">
            <a:spLocks noChangeArrowheads="1"/>
          </p:cNvSpPr>
          <p:nvPr/>
        </p:nvSpPr>
        <p:spPr bwMode="auto">
          <a:xfrm>
            <a:off x="304800" y="5257800"/>
            <a:ext cx="12638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Times" panose="02020603050405020304" pitchFamily="18" charset="0"/>
                <a:ea typeface="+mn-ea"/>
                <a:cs typeface="+mn-cs"/>
              </a:rPr>
              <a:t> </a:t>
            </a:r>
          </a:p>
        </p:txBody>
      </p:sp>
      <p:sp>
        <p:nvSpPr>
          <p:cNvPr id="19460" name="Text Box 4">
            <a:extLst>
              <a:ext uri="{FF2B5EF4-FFF2-40B4-BE49-F238E27FC236}">
                <a16:creationId xmlns:a16="http://schemas.microsoft.com/office/drawing/2014/main" id="{01BEA45E-B879-4901-891A-92A1A45E6CD8}"/>
              </a:ext>
            </a:extLst>
          </p:cNvPr>
          <p:cNvSpPr txBox="1">
            <a:spLocks noChangeArrowheads="1"/>
          </p:cNvSpPr>
          <p:nvPr/>
        </p:nvSpPr>
        <p:spPr bwMode="auto">
          <a:xfrm>
            <a:off x="0" y="152400"/>
            <a:ext cx="929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rPr>
              <a:t>Heterogeneity – Effects of hydrothermal alteration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pic>
        <p:nvPicPr>
          <p:cNvPr id="19461" name="Picture 6" descr="profiles">
            <a:extLst>
              <a:ext uri="{FF2B5EF4-FFF2-40B4-BE49-F238E27FC236}">
                <a16:creationId xmlns:a16="http://schemas.microsoft.com/office/drawing/2014/main" id="{9E586013-06BE-4458-A358-F86012348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40830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Line 7">
            <a:extLst>
              <a:ext uri="{FF2B5EF4-FFF2-40B4-BE49-F238E27FC236}">
                <a16:creationId xmlns:a16="http://schemas.microsoft.com/office/drawing/2014/main" id="{5B2C79E6-DA42-4EFA-887C-9631ED380FE9}"/>
              </a:ext>
            </a:extLst>
          </p:cNvPr>
          <p:cNvSpPr>
            <a:spLocks noChangeShapeType="1"/>
          </p:cNvSpPr>
          <p:nvPr/>
        </p:nvSpPr>
        <p:spPr bwMode="auto">
          <a:xfrm>
            <a:off x="4800600" y="3200400"/>
            <a:ext cx="3886200" cy="0"/>
          </a:xfrm>
          <a:prstGeom prst="line">
            <a:avLst/>
          </a:prstGeom>
          <a:noFill/>
          <a:ln w="28575">
            <a:solidFill>
              <a:srgbClr val="FF33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9463" name="Text Box 8">
            <a:extLst>
              <a:ext uri="{FF2B5EF4-FFF2-40B4-BE49-F238E27FC236}">
                <a16:creationId xmlns:a16="http://schemas.microsoft.com/office/drawing/2014/main" id="{4BCB4E3A-52A5-433E-97EF-77C2C6453DE8}"/>
              </a:ext>
            </a:extLst>
          </p:cNvPr>
          <p:cNvSpPr txBox="1">
            <a:spLocks noChangeArrowheads="1"/>
          </p:cNvSpPr>
          <p:nvPr/>
        </p:nvSpPr>
        <p:spPr bwMode="auto">
          <a:xfrm>
            <a:off x="4724400" y="2514600"/>
            <a:ext cx="4549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panose="02020603050405020304" pitchFamily="18" charset="0"/>
                <a:ea typeface="+mn-ea"/>
                <a:cs typeface="+mn-cs"/>
              </a:rPr>
              <a:t>Unaltered and no secondary minerals</a:t>
            </a:r>
          </a:p>
        </p:txBody>
      </p:sp>
      <p:sp>
        <p:nvSpPr>
          <p:cNvPr id="19464" name="Text Box 9">
            <a:extLst>
              <a:ext uri="{FF2B5EF4-FFF2-40B4-BE49-F238E27FC236}">
                <a16:creationId xmlns:a16="http://schemas.microsoft.com/office/drawing/2014/main" id="{B731915C-390C-4FFA-A5B6-95461B7D96A6}"/>
              </a:ext>
            </a:extLst>
          </p:cNvPr>
          <p:cNvSpPr txBox="1">
            <a:spLocks noChangeArrowheads="1"/>
          </p:cNvSpPr>
          <p:nvPr/>
        </p:nvSpPr>
        <p:spPr bwMode="auto">
          <a:xfrm>
            <a:off x="4632325" y="3365500"/>
            <a:ext cx="4257675"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panose="02020603050405020304" pitchFamily="18" charset="0"/>
                <a:ea typeface="+mn-ea"/>
                <a:cs typeface="+mn-cs"/>
              </a:rPr>
              <a:t>Alteration of pyroxene to serpentinite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panose="02020603050405020304" pitchFamily="18" charset="0"/>
                <a:ea typeface="+mn-ea"/>
                <a:cs typeface="+mn-cs"/>
              </a:rPr>
              <a:t>Secondary hematite, smectite, quartz,</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CC"/>
                </a:solidFill>
                <a:effectLst/>
                <a:uLnTx/>
                <a:uFillTx/>
                <a:latin typeface="Times" panose="02020603050405020304" pitchFamily="18" charset="0"/>
                <a:ea typeface="+mn-ea"/>
                <a:cs typeface="+mn-cs"/>
              </a:rPr>
              <a:t>calcite, zeolite, chlorite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CC"/>
              </a:solidFill>
              <a:effectLst/>
              <a:uLnTx/>
              <a:uFillTx/>
              <a:latin typeface="Times" panose="02020603050405020304" pitchFamily="18" charset="0"/>
              <a:ea typeface="+mn-ea"/>
              <a:cs typeface="+mn-cs"/>
            </a:endParaRPr>
          </a:p>
        </p:txBody>
      </p:sp>
      <p:sp>
        <p:nvSpPr>
          <p:cNvPr id="19465" name="Text Box 10">
            <a:extLst>
              <a:ext uri="{FF2B5EF4-FFF2-40B4-BE49-F238E27FC236}">
                <a16:creationId xmlns:a16="http://schemas.microsoft.com/office/drawing/2014/main" id="{2DA65ED3-6A45-4675-AC34-A2770C20FE77}"/>
              </a:ext>
            </a:extLst>
          </p:cNvPr>
          <p:cNvSpPr txBox="1">
            <a:spLocks noChangeArrowheads="1"/>
          </p:cNvSpPr>
          <p:nvPr/>
        </p:nvSpPr>
        <p:spPr bwMode="auto">
          <a:xfrm>
            <a:off x="5851525" y="6172200"/>
            <a:ext cx="2667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111111"/>
                </a:solidFill>
                <a:effectLst/>
                <a:uLnTx/>
                <a:uFillTx/>
                <a:latin typeface="Times" panose="02020603050405020304" pitchFamily="18" charset="0"/>
                <a:ea typeface="+mn-ea"/>
                <a:cs typeface="+mn-cs"/>
              </a:rPr>
              <a:t>Keller and others</a:t>
            </a:r>
            <a:r>
              <a:rPr kumimoji="0" lang="en-US" altLang="en-US" sz="1800" b="1" i="0" u="none" strike="noStrike" kern="1200" cap="none" spc="0" normalizeH="0" baseline="0" noProof="0">
                <a:ln>
                  <a:noFill/>
                </a:ln>
                <a:solidFill>
                  <a:srgbClr val="111111"/>
                </a:solidFill>
                <a:effectLst/>
                <a:uLnTx/>
                <a:uFillTx/>
                <a:latin typeface="Times" panose="02020603050405020304" pitchFamily="18" charset="0"/>
                <a:ea typeface="+mn-ea"/>
                <a:cs typeface="+mn-cs"/>
              </a:rPr>
              <a:t> (1979)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111111"/>
                </a:solidFill>
                <a:effectLst/>
                <a:uLnTx/>
                <a:uFillTx/>
                <a:latin typeface="Times" panose="02020603050405020304" pitchFamily="18" charset="0"/>
                <a:ea typeface="+mn-ea"/>
                <a:cs typeface="+mn-cs"/>
              </a:rPr>
              <a:t>Hurwitz and others</a:t>
            </a:r>
            <a:r>
              <a:rPr kumimoji="0" lang="en-US" altLang="en-US" sz="1800" b="1" i="0" u="none" strike="noStrike" kern="1200" cap="none" spc="0" normalizeH="0" baseline="0" noProof="0">
                <a:ln>
                  <a:noFill/>
                </a:ln>
                <a:solidFill>
                  <a:srgbClr val="111111"/>
                </a:solidFill>
                <a:effectLst/>
                <a:uLnTx/>
                <a:uFillTx/>
                <a:latin typeface="Times" panose="02020603050405020304" pitchFamily="18" charset="0"/>
                <a:ea typeface="+mn-ea"/>
                <a:cs typeface="+mn-cs"/>
              </a:rPr>
              <a:t> (2002)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111111"/>
              </a:solidFill>
              <a:effectLst/>
              <a:uLnTx/>
              <a:uFillTx/>
              <a:latin typeface="Times" panose="02020603050405020304" pitchFamily="18" charset="0"/>
              <a:ea typeface="+mn-ea"/>
              <a:cs typeface="+mn-cs"/>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HD:Programs:Microsoft Office 98:Templates:Blank Presentation</Template>
  <TotalTime>9734</TotalTime>
  <Words>657</Words>
  <Application>Microsoft Office PowerPoint</Application>
  <PresentationFormat>On-screen Show (4:3)</PresentationFormat>
  <Paragraphs>155</Paragraphs>
  <Slides>29</Slides>
  <Notes>1</Notes>
  <HiddenSlides>0</HiddenSlides>
  <MMClips>1</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29</vt:i4>
      </vt:variant>
    </vt:vector>
  </HeadingPairs>
  <TitlesOfParts>
    <vt:vector size="37" baseType="lpstr">
      <vt:lpstr>Arial</vt:lpstr>
      <vt:lpstr>Times</vt:lpstr>
      <vt:lpstr>Times New Roman</vt:lpstr>
      <vt:lpstr>Wingdings</vt:lpstr>
      <vt:lpstr>Blank Presentation</vt:lpstr>
      <vt:lpstr>Beam</vt:lpstr>
      <vt:lpstr>Photo Editor Photo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DJ</dc:creator>
  <cp:lastModifiedBy>Ingebritsen, Steven E</cp:lastModifiedBy>
  <cp:revision>342</cp:revision>
  <cp:lastPrinted>2019-05-02T22:29:28Z</cp:lastPrinted>
  <dcterms:created xsi:type="dcterms:W3CDTF">2000-10-25T02:35:45Z</dcterms:created>
  <dcterms:modified xsi:type="dcterms:W3CDTF">2019-05-02T23:23:46Z</dcterms:modified>
</cp:coreProperties>
</file>