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6858000" cy="9144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Donald, James" initials="MJ" lastIdx="5" clrIdx="0">
    <p:extLst/>
  </p:cmAuthor>
  <p:cmAuthor id="2" name="Jeff H Tepper" initials="JHT" lastIdx="8" clrIdx="1">
    <p:extLst/>
  </p:cmAuthor>
  <p:cmAuthor id="3" name="Joe Dragovich" initials="JD" lastIdx="2" clrIdx="2">
    <p:extLst/>
  </p:cmAuthor>
  <p:cmAuthor id="4" name="Mavor,Skyler" initials="M" lastIdx="1" clrIdx="3">
    <p:extLst/>
  </p:cmAuthor>
  <p:cmAuthor id="5" name="Curtis J. Koger" initials="CJK" lastIdx="2" clrIdx="4">
    <p:extLst/>
  </p:cmAuthor>
  <p:cmAuthor id="6" name="Windows User" initials="WU"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FF0000"/>
    <a:srgbClr val="21D536"/>
    <a:srgbClr val="FF00FF"/>
    <a:srgbClr val="FFFF99"/>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76" autoAdjust="0"/>
    <p:restoredTop sz="94660"/>
  </p:normalViewPr>
  <p:slideViewPr>
    <p:cSldViewPr>
      <p:cViewPr>
        <p:scale>
          <a:sx n="100" d="100"/>
          <a:sy n="100" d="100"/>
        </p:scale>
        <p:origin x="-9206" y="-8347"/>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6" y="11929948"/>
            <a:ext cx="43526075" cy="8231923"/>
          </a:xfrm>
        </p:spPr>
        <p:txBody>
          <a:bodyPr/>
          <a:lstStyle/>
          <a:p>
            <a:r>
              <a:rPr lang="en-US"/>
              <a:t>Click to edit Master title style</a:t>
            </a:r>
          </a:p>
        </p:txBody>
      </p:sp>
      <p:sp>
        <p:nvSpPr>
          <p:cNvPr id="3" name="Subtitle 2"/>
          <p:cNvSpPr>
            <a:spLocks noGrp="1"/>
          </p:cNvSpPr>
          <p:nvPr>
            <p:ph type="subTitle" idx="1"/>
          </p:nvPr>
        </p:nvSpPr>
        <p:spPr>
          <a:xfrm>
            <a:off x="7680325" y="21762071"/>
            <a:ext cx="35845750" cy="9815861"/>
          </a:xfrm>
        </p:spPr>
        <p:txBody>
          <a:bodyPr/>
          <a:lstStyle>
            <a:lvl1pPr marL="0" indent="0" algn="ctr">
              <a:buNone/>
              <a:defRPr/>
            </a:lvl1pPr>
            <a:lvl2pPr marL="457209" indent="0" algn="ctr">
              <a:buNone/>
              <a:defRPr/>
            </a:lvl2pPr>
            <a:lvl3pPr marL="914417" indent="0" algn="ctr">
              <a:buNone/>
              <a:defRPr/>
            </a:lvl3pPr>
            <a:lvl4pPr marL="1371626" indent="0" algn="ctr">
              <a:buNone/>
              <a:defRPr/>
            </a:lvl4pPr>
            <a:lvl5pPr marL="1828836" indent="0" algn="ctr">
              <a:buNone/>
              <a:defRPr/>
            </a:lvl5pPr>
            <a:lvl6pPr marL="2286044" indent="0" algn="ctr">
              <a:buNone/>
              <a:defRPr/>
            </a:lvl6pPr>
            <a:lvl7pPr marL="2743253" indent="0" algn="ctr">
              <a:buNone/>
              <a:defRPr/>
            </a:lvl7pPr>
            <a:lvl8pPr marL="3200462" indent="0" algn="ctr">
              <a:buNone/>
              <a:defRPr/>
            </a:lvl8pPr>
            <a:lvl9pPr marL="365767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B229D3-6433-4445-9305-9954098187C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EDE1C8D-5B32-4A42-93B8-A480019C33D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538405"/>
            <a:ext cx="11520488" cy="327683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41" y="1538405"/>
            <a:ext cx="34412237" cy="32768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450D5E-6034-42AC-A854-709AB73166D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C131B6-2AA4-46A3-BEAE-5E60B0DEF91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7883"/>
            <a:ext cx="43526075" cy="762859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3" y="16276832"/>
            <a:ext cx="43526075" cy="8401050"/>
          </a:xfrm>
        </p:spPr>
        <p:txBody>
          <a:bodyPr anchor="b"/>
          <a:lstStyle>
            <a:lvl1pPr marL="0" indent="0">
              <a:buNone/>
              <a:defRPr sz="2000"/>
            </a:lvl1pPr>
            <a:lvl2pPr marL="457209" indent="0">
              <a:buNone/>
              <a:defRPr sz="1800"/>
            </a:lvl2pPr>
            <a:lvl3pPr marL="914417" indent="0">
              <a:buNone/>
              <a:defRPr sz="1600"/>
            </a:lvl3pPr>
            <a:lvl4pPr marL="1371626" indent="0">
              <a:buNone/>
              <a:defRPr sz="1400"/>
            </a:lvl4pPr>
            <a:lvl5pPr marL="1828836" indent="0">
              <a:buNone/>
              <a:defRPr sz="1400"/>
            </a:lvl5pPr>
            <a:lvl6pPr marL="2286044" indent="0">
              <a:buNone/>
              <a:defRPr sz="1400"/>
            </a:lvl6pPr>
            <a:lvl7pPr marL="2743253" indent="0">
              <a:buNone/>
              <a:defRPr sz="1400"/>
            </a:lvl7pPr>
            <a:lvl8pPr marL="3200462" indent="0">
              <a:buNone/>
              <a:defRPr sz="1400"/>
            </a:lvl8pPr>
            <a:lvl9pPr marL="365767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F1D1E45-2FCF-42BE-8C20-0D83F6D67F5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638" y="8960471"/>
            <a:ext cx="22966362" cy="253462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3" y="8960471"/>
            <a:ext cx="22966363" cy="253462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887FC36-C65A-48FA-91FF-6935AC52506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596198"/>
            <a:ext cx="22625050" cy="3582562"/>
          </a:xfrm>
        </p:spPr>
        <p:txBody>
          <a:bodyPr anchor="b"/>
          <a:lstStyle>
            <a:lvl1pPr marL="0" indent="0">
              <a:buNone/>
              <a:defRPr sz="2400" b="1"/>
            </a:lvl1pPr>
            <a:lvl2pPr marL="457209" indent="0">
              <a:buNone/>
              <a:defRPr sz="2000" b="1"/>
            </a:lvl2pPr>
            <a:lvl3pPr marL="914417" indent="0">
              <a:buNone/>
              <a:defRPr sz="1800" b="1"/>
            </a:lvl3pPr>
            <a:lvl4pPr marL="1371626" indent="0">
              <a:buNone/>
              <a:defRPr sz="1600" b="1"/>
            </a:lvl4pPr>
            <a:lvl5pPr marL="1828836" indent="0">
              <a:buNone/>
              <a:defRPr sz="1600" b="1"/>
            </a:lvl5pPr>
            <a:lvl6pPr marL="2286044" indent="0">
              <a:buNone/>
              <a:defRPr sz="1600" b="1"/>
            </a:lvl6pPr>
            <a:lvl7pPr marL="2743253" indent="0">
              <a:buNone/>
              <a:defRPr sz="1600" b="1"/>
            </a:lvl7pPr>
            <a:lvl8pPr marL="3200462" indent="0">
              <a:buNone/>
              <a:defRPr sz="1600" b="1"/>
            </a:lvl8pPr>
            <a:lvl9pPr marL="365767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2178759"/>
            <a:ext cx="22625050" cy="22127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596198"/>
            <a:ext cx="22632988" cy="3582562"/>
          </a:xfrm>
        </p:spPr>
        <p:txBody>
          <a:bodyPr anchor="b"/>
          <a:lstStyle>
            <a:lvl1pPr marL="0" indent="0">
              <a:buNone/>
              <a:defRPr sz="2400" b="1"/>
            </a:lvl1pPr>
            <a:lvl2pPr marL="457209" indent="0">
              <a:buNone/>
              <a:defRPr sz="2000" b="1"/>
            </a:lvl2pPr>
            <a:lvl3pPr marL="914417" indent="0">
              <a:buNone/>
              <a:defRPr sz="1800" b="1"/>
            </a:lvl3pPr>
            <a:lvl4pPr marL="1371626" indent="0">
              <a:buNone/>
              <a:defRPr sz="1600" b="1"/>
            </a:lvl4pPr>
            <a:lvl5pPr marL="1828836" indent="0">
              <a:buNone/>
              <a:defRPr sz="1600" b="1"/>
            </a:lvl5pPr>
            <a:lvl6pPr marL="2286044" indent="0">
              <a:buNone/>
              <a:defRPr sz="1600" b="1"/>
            </a:lvl6pPr>
            <a:lvl7pPr marL="2743253" indent="0">
              <a:buNone/>
              <a:defRPr sz="1600" b="1"/>
            </a:lvl7pPr>
            <a:lvl8pPr marL="3200462" indent="0">
              <a:buNone/>
              <a:defRPr sz="1600" b="1"/>
            </a:lvl8pPr>
            <a:lvl9pPr marL="36576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2178759"/>
            <a:ext cx="22632988" cy="22127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AACCD38-1A68-4C8B-A0A2-B855F1FCA25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D9BAA9D-D28B-4253-86E1-8FDA04B9D25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C433C58-48D6-4F35-B378-B879ED493BF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28647"/>
            <a:ext cx="16846550" cy="650813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528647"/>
            <a:ext cx="28625800" cy="32778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8036777"/>
            <a:ext cx="16846550" cy="26269950"/>
          </a:xfrm>
        </p:spPr>
        <p:txBody>
          <a:bodyPr/>
          <a:lstStyle>
            <a:lvl1pPr marL="0" indent="0">
              <a:buNone/>
              <a:defRPr sz="1400"/>
            </a:lvl1pPr>
            <a:lvl2pPr marL="457209" indent="0">
              <a:buNone/>
              <a:defRPr sz="1200"/>
            </a:lvl2pPr>
            <a:lvl3pPr marL="914417" indent="0">
              <a:buNone/>
              <a:defRPr sz="1000"/>
            </a:lvl3pPr>
            <a:lvl4pPr marL="1371626" indent="0">
              <a:buNone/>
              <a:defRPr sz="900"/>
            </a:lvl4pPr>
            <a:lvl5pPr marL="1828836" indent="0">
              <a:buNone/>
              <a:defRPr sz="900"/>
            </a:lvl5pPr>
            <a:lvl6pPr marL="2286044" indent="0">
              <a:buNone/>
              <a:defRPr sz="900"/>
            </a:lvl6pPr>
            <a:lvl7pPr marL="2743253" indent="0">
              <a:buNone/>
              <a:defRPr sz="900"/>
            </a:lvl7pPr>
            <a:lvl8pPr marL="3200462" indent="0">
              <a:buNone/>
              <a:defRPr sz="900"/>
            </a:lvl8pPr>
            <a:lvl9pPr marL="36576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027F64-C177-459E-9B5A-FB7FA57A1F0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8" y="26883036"/>
            <a:ext cx="30724475" cy="317438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8" y="3431325"/>
            <a:ext cx="30724475" cy="23043530"/>
          </a:xfrm>
        </p:spPr>
        <p:txBody>
          <a:bodyPr/>
          <a:lstStyle>
            <a:lvl1pPr marL="0" indent="0">
              <a:buNone/>
              <a:defRPr sz="3200"/>
            </a:lvl1pPr>
            <a:lvl2pPr marL="457209" indent="0">
              <a:buNone/>
              <a:defRPr sz="2800"/>
            </a:lvl2pPr>
            <a:lvl3pPr marL="914417" indent="0">
              <a:buNone/>
              <a:defRPr sz="2400"/>
            </a:lvl3pPr>
            <a:lvl4pPr marL="1371626" indent="0">
              <a:buNone/>
              <a:defRPr sz="2000"/>
            </a:lvl4pPr>
            <a:lvl5pPr marL="1828836" indent="0">
              <a:buNone/>
              <a:defRPr sz="2000"/>
            </a:lvl5pPr>
            <a:lvl6pPr marL="2286044" indent="0">
              <a:buNone/>
              <a:defRPr sz="2000"/>
            </a:lvl6pPr>
            <a:lvl7pPr marL="2743253" indent="0">
              <a:buNone/>
              <a:defRPr sz="2000"/>
            </a:lvl7pPr>
            <a:lvl8pPr marL="3200462" indent="0">
              <a:buNone/>
              <a:defRPr sz="2000"/>
            </a:lvl8pPr>
            <a:lvl9pPr marL="3657670" indent="0">
              <a:buNone/>
              <a:defRPr sz="2000"/>
            </a:lvl9pPr>
          </a:lstStyle>
          <a:p>
            <a:endParaRPr lang="en-US" dirty="0"/>
          </a:p>
        </p:txBody>
      </p:sp>
      <p:sp>
        <p:nvSpPr>
          <p:cNvPr id="4" name="Text Placeholder 3"/>
          <p:cNvSpPr>
            <a:spLocks noGrp="1"/>
          </p:cNvSpPr>
          <p:nvPr>
            <p:ph type="body" sz="half" idx="2"/>
          </p:nvPr>
        </p:nvSpPr>
        <p:spPr>
          <a:xfrm>
            <a:off x="10036178" y="30057416"/>
            <a:ext cx="30724475" cy="4506254"/>
          </a:xfrm>
        </p:spPr>
        <p:txBody>
          <a:bodyPr/>
          <a:lstStyle>
            <a:lvl1pPr marL="0" indent="0">
              <a:buNone/>
              <a:defRPr sz="1400"/>
            </a:lvl1pPr>
            <a:lvl2pPr marL="457209" indent="0">
              <a:buNone/>
              <a:defRPr sz="1200"/>
            </a:lvl2pPr>
            <a:lvl3pPr marL="914417" indent="0">
              <a:buNone/>
              <a:defRPr sz="1000"/>
            </a:lvl3pPr>
            <a:lvl4pPr marL="1371626" indent="0">
              <a:buNone/>
              <a:defRPr sz="900"/>
            </a:lvl4pPr>
            <a:lvl5pPr marL="1828836" indent="0">
              <a:buNone/>
              <a:defRPr sz="900"/>
            </a:lvl5pPr>
            <a:lvl6pPr marL="2286044" indent="0">
              <a:buNone/>
              <a:defRPr sz="900"/>
            </a:lvl6pPr>
            <a:lvl7pPr marL="2743253" indent="0">
              <a:buNone/>
              <a:defRPr sz="900"/>
            </a:lvl7pPr>
            <a:lvl8pPr marL="3200462" indent="0">
              <a:buNone/>
              <a:defRPr sz="900"/>
            </a:lvl8pPr>
            <a:lvl9pPr marL="36576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811FCFE-4029-4077-86E6-5E815B2959C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41" y="1538404"/>
            <a:ext cx="46085125" cy="6400800"/>
          </a:xfrm>
          <a:prstGeom prst="rect">
            <a:avLst/>
          </a:prstGeom>
          <a:noFill/>
          <a:ln w="9525">
            <a:noFill/>
            <a:miter lim="800000"/>
            <a:headEnd/>
            <a:tailEnd/>
          </a:ln>
          <a:effectLst/>
        </p:spPr>
        <p:txBody>
          <a:bodyPr vert="horz" wrap="square" lIns="506834" tIns="253417" rIns="506834" bIns="2534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60641" y="8960471"/>
            <a:ext cx="46085125" cy="25346257"/>
          </a:xfrm>
          <a:prstGeom prst="rect">
            <a:avLst/>
          </a:prstGeom>
          <a:noFill/>
          <a:ln w="9525">
            <a:noFill/>
            <a:miter lim="800000"/>
            <a:headEnd/>
            <a:tailEnd/>
          </a:ln>
          <a:effectLst/>
        </p:spPr>
        <p:txBody>
          <a:bodyPr vert="horz" wrap="square" lIns="506834" tIns="253417" rIns="506834" bIns="2534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60641" y="34973477"/>
            <a:ext cx="11947525" cy="2667000"/>
          </a:xfrm>
          <a:prstGeom prst="rect">
            <a:avLst/>
          </a:prstGeom>
          <a:noFill/>
          <a:ln w="9525">
            <a:noFill/>
            <a:miter lim="800000"/>
            <a:headEnd/>
            <a:tailEnd/>
          </a:ln>
          <a:effectLst/>
        </p:spPr>
        <p:txBody>
          <a:bodyPr vert="horz" wrap="square" lIns="506834" tIns="253417" rIns="506834" bIns="253417" numCol="1" anchor="t" anchorCtr="0" compatLnSpc="1">
            <a:prstTxWarp prst="textNoShape">
              <a:avLst/>
            </a:prstTxWarp>
          </a:bodyPr>
          <a:lstStyle>
            <a:lvl1pPr defTabSz="5068986">
              <a:defRPr sz="7800"/>
            </a:lvl1pPr>
          </a:lstStyle>
          <a:p>
            <a:endParaRPr lang="en-US" dirty="0"/>
          </a:p>
        </p:txBody>
      </p:sp>
      <p:sp>
        <p:nvSpPr>
          <p:cNvPr id="1029" name="Rectangle 5"/>
          <p:cNvSpPr>
            <a:spLocks noGrp="1" noChangeArrowheads="1"/>
          </p:cNvSpPr>
          <p:nvPr>
            <p:ph type="ftr" sz="quarter" idx="3"/>
          </p:nvPr>
        </p:nvSpPr>
        <p:spPr bwMode="auto">
          <a:xfrm>
            <a:off x="17495841" y="34973477"/>
            <a:ext cx="16214725" cy="2667000"/>
          </a:xfrm>
          <a:prstGeom prst="rect">
            <a:avLst/>
          </a:prstGeom>
          <a:noFill/>
          <a:ln w="9525">
            <a:noFill/>
            <a:miter lim="800000"/>
            <a:headEnd/>
            <a:tailEnd/>
          </a:ln>
          <a:effectLst/>
        </p:spPr>
        <p:txBody>
          <a:bodyPr vert="horz" wrap="square" lIns="506834" tIns="253417" rIns="506834" bIns="253417" numCol="1" anchor="t" anchorCtr="0" compatLnSpc="1">
            <a:prstTxWarp prst="textNoShape">
              <a:avLst/>
            </a:prstTxWarp>
          </a:bodyPr>
          <a:lstStyle>
            <a:lvl1pPr algn="ctr" defTabSz="5068986">
              <a:defRPr sz="7800"/>
            </a:lvl1pPr>
          </a:lstStyle>
          <a:p>
            <a:endParaRPr lang="en-US" dirty="0"/>
          </a:p>
        </p:txBody>
      </p:sp>
      <p:sp>
        <p:nvSpPr>
          <p:cNvPr id="1030" name="Rectangle 6"/>
          <p:cNvSpPr>
            <a:spLocks noGrp="1" noChangeArrowheads="1"/>
          </p:cNvSpPr>
          <p:nvPr>
            <p:ph type="sldNum" sz="quarter" idx="4"/>
          </p:nvPr>
        </p:nvSpPr>
        <p:spPr bwMode="auto">
          <a:xfrm>
            <a:off x="36698241" y="34973477"/>
            <a:ext cx="11947525" cy="2667000"/>
          </a:xfrm>
          <a:prstGeom prst="rect">
            <a:avLst/>
          </a:prstGeom>
          <a:noFill/>
          <a:ln w="9525">
            <a:noFill/>
            <a:miter lim="800000"/>
            <a:headEnd/>
            <a:tailEnd/>
          </a:ln>
          <a:effectLst/>
        </p:spPr>
        <p:txBody>
          <a:bodyPr vert="horz" wrap="square" lIns="506834" tIns="253417" rIns="506834" bIns="253417" numCol="1" anchor="t" anchorCtr="0" compatLnSpc="1">
            <a:prstTxWarp prst="textNoShape">
              <a:avLst/>
            </a:prstTxWarp>
          </a:bodyPr>
          <a:lstStyle>
            <a:lvl1pPr algn="r" defTabSz="5068986">
              <a:defRPr sz="7800"/>
            </a:lvl1pPr>
          </a:lstStyle>
          <a:p>
            <a:fld id="{6A0E4886-9126-41AC-A939-CAB187326A6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68986" rtl="0" fontAlgn="base">
        <a:spcBef>
          <a:spcPct val="0"/>
        </a:spcBef>
        <a:spcAft>
          <a:spcPct val="0"/>
        </a:spcAft>
        <a:defRPr sz="24400">
          <a:solidFill>
            <a:schemeClr val="tx2"/>
          </a:solidFill>
          <a:latin typeface="+mj-lt"/>
          <a:ea typeface="+mj-ea"/>
          <a:cs typeface="+mj-cs"/>
        </a:defRPr>
      </a:lvl1pPr>
      <a:lvl2pPr algn="ctr" defTabSz="5068986" rtl="0" fontAlgn="base">
        <a:spcBef>
          <a:spcPct val="0"/>
        </a:spcBef>
        <a:spcAft>
          <a:spcPct val="0"/>
        </a:spcAft>
        <a:defRPr sz="24400">
          <a:solidFill>
            <a:schemeClr val="tx2"/>
          </a:solidFill>
          <a:latin typeface="Arial" charset="0"/>
        </a:defRPr>
      </a:lvl2pPr>
      <a:lvl3pPr algn="ctr" defTabSz="5068986" rtl="0" fontAlgn="base">
        <a:spcBef>
          <a:spcPct val="0"/>
        </a:spcBef>
        <a:spcAft>
          <a:spcPct val="0"/>
        </a:spcAft>
        <a:defRPr sz="24400">
          <a:solidFill>
            <a:schemeClr val="tx2"/>
          </a:solidFill>
          <a:latin typeface="Arial" charset="0"/>
        </a:defRPr>
      </a:lvl3pPr>
      <a:lvl4pPr algn="ctr" defTabSz="5068986" rtl="0" fontAlgn="base">
        <a:spcBef>
          <a:spcPct val="0"/>
        </a:spcBef>
        <a:spcAft>
          <a:spcPct val="0"/>
        </a:spcAft>
        <a:defRPr sz="24400">
          <a:solidFill>
            <a:schemeClr val="tx2"/>
          </a:solidFill>
          <a:latin typeface="Arial" charset="0"/>
        </a:defRPr>
      </a:lvl4pPr>
      <a:lvl5pPr algn="ctr" defTabSz="5068986" rtl="0" fontAlgn="base">
        <a:spcBef>
          <a:spcPct val="0"/>
        </a:spcBef>
        <a:spcAft>
          <a:spcPct val="0"/>
        </a:spcAft>
        <a:defRPr sz="24400">
          <a:solidFill>
            <a:schemeClr val="tx2"/>
          </a:solidFill>
          <a:latin typeface="Arial" charset="0"/>
        </a:defRPr>
      </a:lvl5pPr>
      <a:lvl6pPr marL="457209" algn="ctr" defTabSz="5068986" rtl="0" fontAlgn="base">
        <a:spcBef>
          <a:spcPct val="0"/>
        </a:spcBef>
        <a:spcAft>
          <a:spcPct val="0"/>
        </a:spcAft>
        <a:defRPr sz="24400">
          <a:solidFill>
            <a:schemeClr val="tx2"/>
          </a:solidFill>
          <a:latin typeface="Arial" charset="0"/>
        </a:defRPr>
      </a:lvl6pPr>
      <a:lvl7pPr marL="914417" algn="ctr" defTabSz="5068986" rtl="0" fontAlgn="base">
        <a:spcBef>
          <a:spcPct val="0"/>
        </a:spcBef>
        <a:spcAft>
          <a:spcPct val="0"/>
        </a:spcAft>
        <a:defRPr sz="24400">
          <a:solidFill>
            <a:schemeClr val="tx2"/>
          </a:solidFill>
          <a:latin typeface="Arial" charset="0"/>
        </a:defRPr>
      </a:lvl7pPr>
      <a:lvl8pPr marL="1371626" algn="ctr" defTabSz="5068986" rtl="0" fontAlgn="base">
        <a:spcBef>
          <a:spcPct val="0"/>
        </a:spcBef>
        <a:spcAft>
          <a:spcPct val="0"/>
        </a:spcAft>
        <a:defRPr sz="24400">
          <a:solidFill>
            <a:schemeClr val="tx2"/>
          </a:solidFill>
          <a:latin typeface="Arial" charset="0"/>
        </a:defRPr>
      </a:lvl8pPr>
      <a:lvl9pPr marL="1828836" algn="ctr" defTabSz="5068986" rtl="0" fontAlgn="base">
        <a:spcBef>
          <a:spcPct val="0"/>
        </a:spcBef>
        <a:spcAft>
          <a:spcPct val="0"/>
        </a:spcAft>
        <a:defRPr sz="24400">
          <a:solidFill>
            <a:schemeClr val="tx2"/>
          </a:solidFill>
          <a:latin typeface="Arial" charset="0"/>
        </a:defRPr>
      </a:lvl9pPr>
    </p:titleStyle>
    <p:bodyStyle>
      <a:lvl1pPr marL="1900275" indent="-1900275" algn="l" defTabSz="5068986" rtl="0" fontAlgn="base">
        <a:spcBef>
          <a:spcPct val="20000"/>
        </a:spcBef>
        <a:spcAft>
          <a:spcPct val="0"/>
        </a:spcAft>
        <a:buChar char="•"/>
        <a:defRPr sz="17700">
          <a:solidFill>
            <a:schemeClr val="tx1"/>
          </a:solidFill>
          <a:latin typeface="+mn-lt"/>
          <a:ea typeface="+mn-ea"/>
          <a:cs typeface="+mn-cs"/>
        </a:defRPr>
      </a:lvl1pPr>
      <a:lvl2pPr marL="4118055" indent="-1584356" algn="l" defTabSz="5068986" rtl="0" fontAlgn="base">
        <a:spcBef>
          <a:spcPct val="20000"/>
        </a:spcBef>
        <a:spcAft>
          <a:spcPct val="0"/>
        </a:spcAft>
        <a:buChar char="–"/>
        <a:defRPr sz="15500">
          <a:solidFill>
            <a:schemeClr val="tx1"/>
          </a:solidFill>
          <a:latin typeface="+mn-lt"/>
        </a:defRPr>
      </a:lvl2pPr>
      <a:lvl3pPr marL="6335835" indent="-1266850" algn="l" defTabSz="5068986" rtl="0" fontAlgn="base">
        <a:spcBef>
          <a:spcPct val="20000"/>
        </a:spcBef>
        <a:spcAft>
          <a:spcPct val="0"/>
        </a:spcAft>
        <a:buChar char="•"/>
        <a:defRPr sz="13301">
          <a:solidFill>
            <a:schemeClr val="tx1"/>
          </a:solidFill>
          <a:latin typeface="+mn-lt"/>
        </a:defRPr>
      </a:lvl3pPr>
      <a:lvl4pPr marL="8869534" indent="-1266850" algn="l" defTabSz="5068986" rtl="0" fontAlgn="base">
        <a:spcBef>
          <a:spcPct val="20000"/>
        </a:spcBef>
        <a:spcAft>
          <a:spcPct val="0"/>
        </a:spcAft>
        <a:buChar char="–"/>
        <a:defRPr sz="11100">
          <a:solidFill>
            <a:schemeClr val="tx1"/>
          </a:solidFill>
          <a:latin typeface="+mn-lt"/>
        </a:defRPr>
      </a:lvl4pPr>
      <a:lvl5pPr marL="11403233" indent="-1266850" algn="l" defTabSz="5068986" rtl="0" fontAlgn="base">
        <a:spcBef>
          <a:spcPct val="20000"/>
        </a:spcBef>
        <a:spcAft>
          <a:spcPct val="0"/>
        </a:spcAft>
        <a:buChar char="»"/>
        <a:defRPr sz="11100">
          <a:solidFill>
            <a:schemeClr val="tx1"/>
          </a:solidFill>
          <a:latin typeface="+mn-lt"/>
        </a:defRPr>
      </a:lvl5pPr>
      <a:lvl6pPr marL="11860441" indent="-1266850" algn="l" defTabSz="5068986" rtl="0" fontAlgn="base">
        <a:spcBef>
          <a:spcPct val="20000"/>
        </a:spcBef>
        <a:spcAft>
          <a:spcPct val="0"/>
        </a:spcAft>
        <a:buChar char="»"/>
        <a:defRPr sz="11100">
          <a:solidFill>
            <a:schemeClr val="tx1"/>
          </a:solidFill>
          <a:latin typeface="+mn-lt"/>
        </a:defRPr>
      </a:lvl6pPr>
      <a:lvl7pPr marL="12317651" indent="-1266850" algn="l" defTabSz="5068986" rtl="0" fontAlgn="base">
        <a:spcBef>
          <a:spcPct val="20000"/>
        </a:spcBef>
        <a:spcAft>
          <a:spcPct val="0"/>
        </a:spcAft>
        <a:buChar char="»"/>
        <a:defRPr sz="11100">
          <a:solidFill>
            <a:schemeClr val="tx1"/>
          </a:solidFill>
          <a:latin typeface="+mn-lt"/>
        </a:defRPr>
      </a:lvl7pPr>
      <a:lvl8pPr marL="12774860" indent="-1266850" algn="l" defTabSz="5068986" rtl="0" fontAlgn="base">
        <a:spcBef>
          <a:spcPct val="20000"/>
        </a:spcBef>
        <a:spcAft>
          <a:spcPct val="0"/>
        </a:spcAft>
        <a:buChar char="»"/>
        <a:defRPr sz="11100">
          <a:solidFill>
            <a:schemeClr val="tx1"/>
          </a:solidFill>
          <a:latin typeface="+mn-lt"/>
        </a:defRPr>
      </a:lvl8pPr>
      <a:lvl9pPr marL="13232068" indent="-1266850" algn="l" defTabSz="5068986" rtl="0" fontAlgn="base">
        <a:spcBef>
          <a:spcPct val="20000"/>
        </a:spcBef>
        <a:spcAft>
          <a:spcPct val="0"/>
        </a:spcAft>
        <a:buChar char="»"/>
        <a:defRPr sz="11100">
          <a:solidFill>
            <a:schemeClr val="tx1"/>
          </a:solidFill>
          <a:latin typeface="+mn-lt"/>
        </a:defRPr>
      </a:lvl9pPr>
    </p:bodyStyle>
    <p:otherStyle>
      <a:defPPr>
        <a:defRPr lang="en-US"/>
      </a:defPPr>
      <a:lvl1pPr marL="0" algn="l" defTabSz="914417" rtl="0" eaLnBrk="1" latinLnBrk="0" hangingPunct="1">
        <a:defRPr sz="1800" kern="1200">
          <a:solidFill>
            <a:schemeClr val="tx1"/>
          </a:solidFill>
          <a:latin typeface="+mn-lt"/>
          <a:ea typeface="+mn-ea"/>
          <a:cs typeface="+mn-cs"/>
        </a:defRPr>
      </a:lvl1pPr>
      <a:lvl2pPr marL="457209" algn="l" defTabSz="914417" rtl="0" eaLnBrk="1" latinLnBrk="0" hangingPunct="1">
        <a:defRPr sz="1800" kern="1200">
          <a:solidFill>
            <a:schemeClr val="tx1"/>
          </a:solidFill>
          <a:latin typeface="+mn-lt"/>
          <a:ea typeface="+mn-ea"/>
          <a:cs typeface="+mn-cs"/>
        </a:defRPr>
      </a:lvl2pPr>
      <a:lvl3pPr marL="914417" algn="l" defTabSz="914417" rtl="0" eaLnBrk="1" latinLnBrk="0" hangingPunct="1">
        <a:defRPr sz="1800" kern="1200">
          <a:solidFill>
            <a:schemeClr val="tx1"/>
          </a:solidFill>
          <a:latin typeface="+mn-lt"/>
          <a:ea typeface="+mn-ea"/>
          <a:cs typeface="+mn-cs"/>
        </a:defRPr>
      </a:lvl3pPr>
      <a:lvl4pPr marL="1371626" algn="l" defTabSz="914417" rtl="0" eaLnBrk="1" latinLnBrk="0" hangingPunct="1">
        <a:defRPr sz="1800" kern="1200">
          <a:solidFill>
            <a:schemeClr val="tx1"/>
          </a:solidFill>
          <a:latin typeface="+mn-lt"/>
          <a:ea typeface="+mn-ea"/>
          <a:cs typeface="+mn-cs"/>
        </a:defRPr>
      </a:lvl4pPr>
      <a:lvl5pPr marL="1828836" algn="l" defTabSz="914417" rtl="0" eaLnBrk="1" latinLnBrk="0" hangingPunct="1">
        <a:defRPr sz="1800" kern="1200">
          <a:solidFill>
            <a:schemeClr val="tx1"/>
          </a:solidFill>
          <a:latin typeface="+mn-lt"/>
          <a:ea typeface="+mn-ea"/>
          <a:cs typeface="+mn-cs"/>
        </a:defRPr>
      </a:lvl5pPr>
      <a:lvl6pPr marL="2286044" algn="l" defTabSz="914417" rtl="0" eaLnBrk="1" latinLnBrk="0" hangingPunct="1">
        <a:defRPr sz="1800" kern="1200">
          <a:solidFill>
            <a:schemeClr val="tx1"/>
          </a:solidFill>
          <a:latin typeface="+mn-lt"/>
          <a:ea typeface="+mn-ea"/>
          <a:cs typeface="+mn-cs"/>
        </a:defRPr>
      </a:lvl6pPr>
      <a:lvl7pPr marL="2743253" algn="l" defTabSz="914417" rtl="0" eaLnBrk="1" latinLnBrk="0" hangingPunct="1">
        <a:defRPr sz="1800" kern="1200">
          <a:solidFill>
            <a:schemeClr val="tx1"/>
          </a:solidFill>
          <a:latin typeface="+mn-lt"/>
          <a:ea typeface="+mn-ea"/>
          <a:cs typeface="+mn-cs"/>
        </a:defRPr>
      </a:lvl7pPr>
      <a:lvl8pPr marL="3200462" algn="l" defTabSz="914417" rtl="0" eaLnBrk="1" latinLnBrk="0" hangingPunct="1">
        <a:defRPr sz="1800" kern="1200">
          <a:solidFill>
            <a:schemeClr val="tx1"/>
          </a:solidFill>
          <a:latin typeface="+mn-lt"/>
          <a:ea typeface="+mn-ea"/>
          <a:cs typeface="+mn-cs"/>
        </a:defRPr>
      </a:lvl8pPr>
      <a:lvl9pPr marL="3657670" algn="l" defTabSz="9144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emf"/><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92732" y="1752674"/>
            <a:ext cx="51206401" cy="2845890"/>
          </a:xfrm>
          <a:effectLst>
            <a:outerShdw blurRad="50800" dist="38100" dir="2700000" algn="tl" rotWithShape="0">
              <a:prstClr val="black">
                <a:alpha val="40000"/>
              </a:prstClr>
            </a:outerShdw>
          </a:effectLst>
        </p:spPr>
        <p:txBody>
          <a:bodyPr/>
          <a:lstStyle/>
          <a:p>
            <a:r>
              <a:rPr lang="en-US" sz="6000" b="1" dirty="0"/>
              <a:t>CASCADE PROVENANCE OF NON-GLACIAL HOLOCENE AND PLEISTOCENE SANDS IN THE CASCADE FOOTHILLS AND PUGET LOWLANDS OF KING AND SNOHOMISH COUNTIES, WASHINGTON—A RICH HISTORY OF SNOQUALMIE, SKYKOMISH AND PILCHUCK RIVER BASIN DEVELOPMENT AND NEOTECTONICS DURING THE QUATERNARY</a:t>
            </a:r>
          </a:p>
        </p:txBody>
      </p:sp>
      <p:sp>
        <p:nvSpPr>
          <p:cNvPr id="2060" name="Text Box 12"/>
          <p:cNvSpPr txBox="1">
            <a:spLocks noChangeArrowheads="1"/>
          </p:cNvSpPr>
          <p:nvPr/>
        </p:nvSpPr>
        <p:spPr bwMode="auto">
          <a:xfrm>
            <a:off x="1138925" y="4941589"/>
            <a:ext cx="10355293" cy="28747538"/>
          </a:xfrm>
          <a:prstGeom prst="rect">
            <a:avLst/>
          </a:prstGeom>
          <a:solidFill>
            <a:schemeClr val="accent1"/>
          </a:solidFill>
          <a:ln>
            <a:headEnd/>
            <a:tailEnd/>
          </a:ln>
        </p:spPr>
        <p:style>
          <a:lnRef idx="2">
            <a:schemeClr val="accent4"/>
          </a:lnRef>
          <a:fillRef idx="1">
            <a:schemeClr val="lt1"/>
          </a:fillRef>
          <a:effectRef idx="0">
            <a:schemeClr val="accent4"/>
          </a:effectRef>
          <a:fontRef idx="minor">
            <a:schemeClr val="dk1"/>
          </a:fontRef>
        </p:style>
        <p:txBody>
          <a:bodyPr wrap="square" lIns="274320" tIns="320040" rIns="274320" bIns="320040">
            <a:spAutoFit/>
          </a:bodyPr>
          <a:lstStyle/>
          <a:p>
            <a:pPr algn="ctr" defTabSz="5068986"/>
            <a:r>
              <a:rPr lang="en-US" sz="4800" b="1" baseline="-25000" dirty="0"/>
              <a:t>ABSTRACT</a:t>
            </a:r>
          </a:p>
          <a:p>
            <a:pPr algn="ctr" defTabSz="5068986"/>
            <a:endParaRPr lang="en-US" sz="4000" b="1" baseline="-25000" dirty="0"/>
          </a:p>
          <a:p>
            <a:r>
              <a:rPr lang="en-US" sz="3000" dirty="0" smtClean="0"/>
              <a:t>Joe </a:t>
            </a:r>
            <a:r>
              <a:rPr lang="en-US" sz="3000" dirty="0"/>
              <a:t>D. </a:t>
            </a:r>
            <a:r>
              <a:rPr lang="en-US" sz="3000" dirty="0" smtClean="0"/>
              <a:t>Dragovich</a:t>
            </a:r>
            <a:r>
              <a:rPr lang="en-US" sz="3000" baseline="30000" dirty="0">
                <a:solidFill>
                  <a:srgbClr val="FF0000"/>
                </a:solidFill>
              </a:rPr>
              <a:t>1</a:t>
            </a:r>
            <a:r>
              <a:rPr lang="en-US" sz="3000" dirty="0" smtClean="0"/>
              <a:t>, </a:t>
            </a:r>
            <a:r>
              <a:rPr lang="en-US" sz="3000" dirty="0"/>
              <a:t>James H. </a:t>
            </a:r>
            <a:r>
              <a:rPr lang="en-US" sz="3000" dirty="0" smtClean="0"/>
              <a:t>MacDonald, Jr.</a:t>
            </a:r>
            <a:r>
              <a:rPr lang="en-US" sz="3000" baseline="30000" dirty="0" smtClean="0">
                <a:solidFill>
                  <a:srgbClr val="FF0000"/>
                </a:solidFill>
              </a:rPr>
              <a:t>2</a:t>
            </a:r>
            <a:r>
              <a:rPr lang="en-US" sz="3000" dirty="0" smtClean="0"/>
              <a:t>, </a:t>
            </a:r>
            <a:r>
              <a:rPr lang="en-US" sz="3000" dirty="0"/>
              <a:t>Shannon A. </a:t>
            </a:r>
            <a:r>
              <a:rPr lang="en-US" sz="3000" dirty="0" smtClean="0"/>
              <a:t>Mahan</a:t>
            </a:r>
            <a:r>
              <a:rPr lang="en-US" sz="3000" baseline="30000" dirty="0">
                <a:solidFill>
                  <a:srgbClr val="FF0000"/>
                </a:solidFill>
              </a:rPr>
              <a:t>3</a:t>
            </a:r>
            <a:r>
              <a:rPr lang="en-US" sz="3000" dirty="0" smtClean="0"/>
              <a:t>, </a:t>
            </a:r>
            <a:r>
              <a:rPr lang="en-US" sz="3000" dirty="0"/>
              <a:t>Megan L. </a:t>
            </a:r>
            <a:r>
              <a:rPr lang="en-US" sz="3000" dirty="0" smtClean="0"/>
              <a:t>Anderson</a:t>
            </a:r>
            <a:r>
              <a:rPr lang="en-US" sz="3000" baseline="30000" dirty="0">
                <a:solidFill>
                  <a:srgbClr val="FF0000"/>
                </a:solidFill>
              </a:rPr>
              <a:t>4</a:t>
            </a:r>
            <a:r>
              <a:rPr lang="en-US" sz="3000" dirty="0" smtClean="0"/>
              <a:t>, </a:t>
            </a:r>
            <a:r>
              <a:rPr lang="en-US" sz="3000" dirty="0"/>
              <a:t>Jr., S. Andrew </a:t>
            </a:r>
            <a:r>
              <a:rPr lang="en-US" sz="3000" dirty="0" smtClean="0"/>
              <a:t>DuFrane</a:t>
            </a:r>
            <a:r>
              <a:rPr lang="en-US" sz="3000" baseline="30000" dirty="0" smtClean="0">
                <a:solidFill>
                  <a:srgbClr val="FF0000"/>
                </a:solidFill>
              </a:rPr>
              <a:t>5</a:t>
            </a:r>
            <a:r>
              <a:rPr lang="en-US" sz="3000" dirty="0" smtClean="0"/>
              <a:t>, </a:t>
            </a:r>
            <a:r>
              <a:rPr lang="en-US" sz="3000" dirty="0"/>
              <a:t>Curtis J. </a:t>
            </a:r>
            <a:r>
              <a:rPr lang="en-US" sz="3000" dirty="0" smtClean="0"/>
              <a:t>Koger</a:t>
            </a:r>
            <a:r>
              <a:rPr lang="en-US" sz="3000" baseline="30000" dirty="0" smtClean="0">
                <a:solidFill>
                  <a:srgbClr val="FF0000"/>
                </a:solidFill>
              </a:rPr>
              <a:t>6</a:t>
            </a:r>
            <a:r>
              <a:rPr lang="en-US" sz="3000" dirty="0" smtClean="0"/>
              <a:t>, </a:t>
            </a:r>
            <a:r>
              <a:rPr lang="en-US" sz="3000" dirty="0"/>
              <a:t>Daniel T. </a:t>
            </a:r>
            <a:r>
              <a:rPr lang="en-US" sz="3000" dirty="0" smtClean="0"/>
              <a:t>Smith</a:t>
            </a:r>
            <a:r>
              <a:rPr lang="en-US" sz="3000" baseline="30000" dirty="0" smtClean="0">
                <a:solidFill>
                  <a:srgbClr val="FF0000"/>
                </a:solidFill>
              </a:rPr>
              <a:t>7</a:t>
            </a:r>
            <a:r>
              <a:rPr lang="en-US" sz="3000" dirty="0" smtClean="0"/>
              <a:t>, </a:t>
            </a:r>
            <a:r>
              <a:rPr lang="en-US" sz="3000" dirty="0"/>
              <a:t>Skyler P. </a:t>
            </a:r>
            <a:r>
              <a:rPr lang="en-US" sz="3000" dirty="0" smtClean="0"/>
              <a:t>Mavor</a:t>
            </a:r>
            <a:r>
              <a:rPr lang="en-US" sz="3000" baseline="30000" dirty="0" smtClean="0">
                <a:solidFill>
                  <a:srgbClr val="FF0000"/>
                </a:solidFill>
              </a:rPr>
              <a:t>8</a:t>
            </a:r>
            <a:r>
              <a:rPr lang="en-US" sz="3000" dirty="0" smtClean="0"/>
              <a:t>, </a:t>
            </a:r>
            <a:r>
              <a:rPr lang="en-US" sz="3000" dirty="0"/>
              <a:t>and Jennifer H. </a:t>
            </a:r>
            <a:r>
              <a:rPr lang="en-US" sz="3000" dirty="0" smtClean="0"/>
              <a:t>Saltonstall</a:t>
            </a:r>
            <a:r>
              <a:rPr lang="en-US" sz="3000" baseline="30000" dirty="0" smtClean="0">
                <a:solidFill>
                  <a:srgbClr val="FF0000"/>
                </a:solidFill>
              </a:rPr>
              <a:t>6</a:t>
            </a:r>
            <a:endParaRPr lang="en-US" sz="3000" dirty="0"/>
          </a:p>
          <a:p>
            <a:endParaRPr lang="en-US" sz="3000" dirty="0" smtClean="0"/>
          </a:p>
          <a:p>
            <a:r>
              <a:rPr lang="en-US" sz="3000" dirty="0" smtClean="0"/>
              <a:t>Our </a:t>
            </a:r>
            <a:r>
              <a:rPr lang="en-US" sz="3000" dirty="0"/>
              <a:t>geologic mapping in concert with petrography, geochronology, geochemistry, geophysics, and stratigraphy of ten contiguous 7.5’ quadrangles from North Bend to Granite Falls (</a:t>
            </a:r>
            <a:r>
              <a:rPr lang="en-US" sz="3000" b="1" dirty="0"/>
              <a:t>Fig. </a:t>
            </a:r>
            <a:r>
              <a:rPr lang="en-US" sz="3000" b="1" dirty="0" smtClean="0"/>
              <a:t>1</a:t>
            </a:r>
            <a:r>
              <a:rPr lang="en-US" sz="3000" dirty="0"/>
              <a:t>)</a:t>
            </a:r>
            <a:r>
              <a:rPr lang="en-US" sz="3000" dirty="0" smtClean="0"/>
              <a:t> </a:t>
            </a:r>
            <a:r>
              <a:rPr lang="en-US" sz="3000" dirty="0"/>
              <a:t>indicate that most Pleistocene nonglacial strata (</a:t>
            </a:r>
            <a:r>
              <a:rPr lang="en-US" sz="3000" b="1" dirty="0"/>
              <a:t>PNS</a:t>
            </a:r>
            <a:r>
              <a:rPr lang="en-US" sz="3000" dirty="0"/>
              <a:t>) have a distinct Cascade Provenance (</a:t>
            </a:r>
            <a:r>
              <a:rPr lang="en-US" sz="3000" b="1" dirty="0"/>
              <a:t>CP</a:t>
            </a:r>
            <a:r>
              <a:rPr lang="en-US" sz="3000" dirty="0"/>
              <a:t>) fluvial </a:t>
            </a:r>
            <a:r>
              <a:rPr lang="en-US" sz="3000" dirty="0" smtClean="0"/>
              <a:t>origin. Our </a:t>
            </a:r>
            <a:r>
              <a:rPr lang="en-US" sz="3000" dirty="0"/>
              <a:t>correlation of this CP PNS with the Olympia beds (20-60 ka), Whidbey Formation (75-130 ka), Hamm Creek unit (178-243 ka), and pre-Hamm Creek PNS units are supported by 42 </a:t>
            </a:r>
            <a:r>
              <a:rPr lang="en-US" sz="3000" baseline="30000" dirty="0"/>
              <a:t>14</a:t>
            </a:r>
            <a:r>
              <a:rPr lang="en-US" sz="3000" dirty="0"/>
              <a:t>C and 44 OSL/IRSL ages </a:t>
            </a:r>
            <a:r>
              <a:rPr lang="en-US" sz="3000" dirty="0" smtClean="0"/>
              <a:t>(</a:t>
            </a:r>
            <a:r>
              <a:rPr lang="en-US" sz="3000" b="1" dirty="0" smtClean="0"/>
              <a:t>Table 1</a:t>
            </a:r>
            <a:r>
              <a:rPr lang="en-US" sz="3000" dirty="0" smtClean="0"/>
              <a:t>) and </a:t>
            </a:r>
            <a:r>
              <a:rPr lang="en-US" sz="3000" dirty="0"/>
              <a:t>by stratigraphic </a:t>
            </a:r>
            <a:r>
              <a:rPr lang="en-US" sz="3000" dirty="0" smtClean="0"/>
              <a:t>relations. </a:t>
            </a:r>
          </a:p>
          <a:p>
            <a:endParaRPr lang="en-US" sz="3000" dirty="0"/>
          </a:p>
          <a:p>
            <a:r>
              <a:rPr lang="en-US" sz="3000" dirty="0" smtClean="0"/>
              <a:t>The </a:t>
            </a:r>
            <a:r>
              <a:rPr lang="en-US" sz="3000" dirty="0"/>
              <a:t>CP PNS is distinctly compositionally and stratigraphically similar to Holocene Snoqualmie, Skykomish and Pilchuck River (</a:t>
            </a:r>
            <a:r>
              <a:rPr lang="en-US" sz="3000" b="1" dirty="0"/>
              <a:t>SSPR</a:t>
            </a:r>
            <a:r>
              <a:rPr lang="en-US" sz="3000" dirty="0"/>
              <a:t>) </a:t>
            </a:r>
            <a:r>
              <a:rPr lang="en-US" sz="3000" dirty="0" smtClean="0"/>
              <a:t>alluvium. Point </a:t>
            </a:r>
            <a:r>
              <a:rPr lang="en-US" sz="3000" dirty="0"/>
              <a:t>count petrography of CP PNS sands reveals a granitic source containing mostly monocrystalline quartz, plagioclase, K-spar, hornblende, pyroxene, mica and granitic lithic </a:t>
            </a:r>
            <a:r>
              <a:rPr lang="en-US" sz="3000" dirty="0" smtClean="0"/>
              <a:t>grains (</a:t>
            </a:r>
            <a:r>
              <a:rPr lang="en-US" sz="3000" b="1" dirty="0" smtClean="0"/>
              <a:t>Table 2 and Fig. 2</a:t>
            </a:r>
            <a:r>
              <a:rPr lang="en-US" sz="3000" dirty="0" smtClean="0"/>
              <a:t>). </a:t>
            </a:r>
            <a:r>
              <a:rPr lang="en-US" sz="3000" dirty="0"/>
              <a:t>The granitic CP is largely ascribed to Quaternary erosion of the Eocene-Miocene Snoqualmie, Index and Mount Pilchuck batholiths in the upper SSPR basins and is supported by detrital zircon age data for the </a:t>
            </a:r>
            <a:r>
              <a:rPr lang="en-US" sz="3000" dirty="0" smtClean="0"/>
              <a:t>PNS (</a:t>
            </a:r>
            <a:r>
              <a:rPr lang="en-US" sz="3000" b="1" dirty="0" smtClean="0"/>
              <a:t>Fig. 3</a:t>
            </a:r>
            <a:r>
              <a:rPr lang="en-US" sz="3000" dirty="0" smtClean="0"/>
              <a:t>). </a:t>
            </a:r>
            <a:r>
              <a:rPr lang="en-US" sz="3000" dirty="0"/>
              <a:t>Higher Pb/Yb ratios for the CP PNS and Holocene SSPR sediments also distinguish glacial and CP </a:t>
            </a:r>
            <a:r>
              <a:rPr lang="en-US" sz="3000" dirty="0" smtClean="0"/>
              <a:t>sediments (</a:t>
            </a:r>
            <a:r>
              <a:rPr lang="en-US" sz="3000" b="1" dirty="0" smtClean="0"/>
              <a:t>Fig. 4</a:t>
            </a:r>
            <a:r>
              <a:rPr lang="en-US" sz="3000" dirty="0" smtClean="0"/>
              <a:t>). </a:t>
            </a:r>
            <a:r>
              <a:rPr lang="en-US" sz="3000" dirty="0"/>
              <a:t>Most CP PNS basin sediments (e.g. Monroe basin) have a distinctive modest magnetic susceptibility due to the inclusion of granite source oxides such as magnetite, which we use to track basin axes and </a:t>
            </a:r>
            <a:r>
              <a:rPr lang="en-US" sz="3000" dirty="0" smtClean="0"/>
              <a:t>extent (</a:t>
            </a:r>
            <a:r>
              <a:rPr lang="en-US" sz="3000" b="1" dirty="0" smtClean="0"/>
              <a:t>Fig. 5</a:t>
            </a:r>
            <a:r>
              <a:rPr lang="en-US" sz="3000" dirty="0" smtClean="0"/>
              <a:t>). </a:t>
            </a:r>
          </a:p>
          <a:p>
            <a:endParaRPr lang="en-US" sz="3000" dirty="0"/>
          </a:p>
          <a:p>
            <a:r>
              <a:rPr lang="en-US" sz="3000" dirty="0" smtClean="0"/>
              <a:t>Fault </a:t>
            </a:r>
            <a:r>
              <a:rPr lang="en-US" sz="3000" dirty="0"/>
              <a:t>and fold geometry indicate local Quaternary structural control of the SSPR basins by the </a:t>
            </a:r>
            <a:r>
              <a:rPr lang="en-US" sz="3000" dirty="0" smtClean="0"/>
              <a:t>Monroe, Carpenter Creek, and </a:t>
            </a:r>
            <a:r>
              <a:rPr lang="en-US" sz="3000" dirty="0"/>
              <a:t>southern Whidbey Island fault (SWIF) zones. Local thick sequences of CP PNS were deposited in actively subsiding tectonic basins such as the Monroe synclinal basin north of the Monroe reverse </a:t>
            </a:r>
            <a:r>
              <a:rPr lang="en-US" sz="3000" dirty="0" smtClean="0"/>
              <a:t>fault (</a:t>
            </a:r>
            <a:r>
              <a:rPr lang="en-US" sz="3000" b="1" dirty="0" smtClean="0"/>
              <a:t>Fig. 6</a:t>
            </a:r>
            <a:r>
              <a:rPr lang="en-US" sz="3000" dirty="0" smtClean="0"/>
              <a:t>). </a:t>
            </a:r>
            <a:r>
              <a:rPr lang="en-US" sz="3000" dirty="0"/>
              <a:t>In the SWIF, the CP PNS were deposited in small, strike-slip basins then inverted into active growth folds such as the Tolt River anticline. Some extensional PNS basins, such as the Explorer Falls basin, which is bounded by the active Carpenter Creek reverse fault, were later uplifted to form inverted </a:t>
            </a:r>
            <a:r>
              <a:rPr lang="en-US" sz="3000" dirty="0" smtClean="0"/>
              <a:t>basins</a:t>
            </a:r>
            <a:r>
              <a:rPr lang="en-US" sz="3000" dirty="0"/>
              <a:t> (</a:t>
            </a:r>
            <a:r>
              <a:rPr lang="en-US" sz="3000" b="1" dirty="0"/>
              <a:t>Fig. </a:t>
            </a:r>
            <a:r>
              <a:rPr lang="en-US" sz="3000" b="1" dirty="0" smtClean="0"/>
              <a:t>6 and 7</a:t>
            </a:r>
            <a:r>
              <a:rPr lang="en-US" sz="3000" dirty="0" smtClean="0"/>
              <a:t>). </a:t>
            </a:r>
            <a:r>
              <a:rPr lang="en-US" sz="2800" dirty="0"/>
              <a:t>Neotectonism in the area is also suggested by widespread liquefaction features in nonglacial Pleistocene sediments in the study area (</a:t>
            </a:r>
            <a:r>
              <a:rPr lang="en-US" sz="2800" b="1" dirty="0"/>
              <a:t>Fig. 8</a:t>
            </a:r>
            <a:r>
              <a:rPr lang="en-US" sz="2800" dirty="0" smtClean="0"/>
              <a:t>).</a:t>
            </a:r>
            <a:endParaRPr lang="en-US" sz="3000" dirty="0" smtClean="0"/>
          </a:p>
          <a:p>
            <a:endParaRPr lang="en-US" sz="3000" dirty="0"/>
          </a:p>
          <a:p>
            <a:r>
              <a:rPr lang="en-US" sz="3000" dirty="0" smtClean="0"/>
              <a:t>Regional </a:t>
            </a:r>
            <a:r>
              <a:rPr lang="en-US" sz="3000" dirty="0"/>
              <a:t>CP PNS sand petrography reveals Pleistocene SSPR alluviation into the lowlands as far W to NW as central Whidbey Island and Lofall/Quilcene areas, respectively. </a:t>
            </a:r>
            <a:r>
              <a:rPr lang="en-US" sz="3000" dirty="0" smtClean="0"/>
              <a:t>Although further work is warranted, the </a:t>
            </a:r>
            <a:r>
              <a:rPr lang="en-US" sz="3000" dirty="0"/>
              <a:t>apparent restriction of the CP PNS north of the Seattle fault may reflect structurally controlled, Pleistocene SSPR alluviation into the Seattle basin north of the Seattle </a:t>
            </a:r>
            <a:r>
              <a:rPr lang="en-US" sz="3000" dirty="0" smtClean="0"/>
              <a:t>uplift (</a:t>
            </a:r>
            <a:r>
              <a:rPr lang="en-US" sz="3000" b="1" dirty="0" smtClean="0"/>
              <a:t>Fig. 1</a:t>
            </a:r>
            <a:r>
              <a:rPr lang="en-US" sz="3000" dirty="0" smtClean="0"/>
              <a:t>).</a:t>
            </a:r>
            <a:endParaRPr lang="en-US" sz="3000" baseline="-25000" dirty="0"/>
          </a:p>
        </p:txBody>
      </p:sp>
      <p:sp>
        <p:nvSpPr>
          <p:cNvPr id="28" name="TextBox 27"/>
          <p:cNvSpPr txBox="1"/>
          <p:nvPr/>
        </p:nvSpPr>
        <p:spPr>
          <a:xfrm>
            <a:off x="33070802" y="20355339"/>
            <a:ext cx="184731" cy="584775"/>
          </a:xfrm>
          <a:prstGeom prst="rect">
            <a:avLst/>
          </a:prstGeom>
          <a:noFill/>
        </p:spPr>
        <p:txBody>
          <a:bodyPr wrap="none" rtlCol="0">
            <a:spAutoFit/>
          </a:bodyPr>
          <a:lstStyle/>
          <a:p>
            <a:endParaRPr lang="en-US" dirty="0"/>
          </a:p>
        </p:txBody>
      </p:sp>
      <p:sp>
        <p:nvSpPr>
          <p:cNvPr id="2" name="TextBox 1"/>
          <p:cNvSpPr txBox="1"/>
          <p:nvPr/>
        </p:nvSpPr>
        <p:spPr>
          <a:xfrm>
            <a:off x="34112999" y="15258633"/>
            <a:ext cx="15957819" cy="2800767"/>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b="1" dirty="0"/>
              <a:t>Figure </a:t>
            </a:r>
            <a:r>
              <a:rPr lang="en-US" sz="4800" b="1" dirty="0" smtClean="0"/>
              <a:t>6: Regional Geologic Relationships</a:t>
            </a:r>
            <a:endParaRPr lang="en-US" sz="4800" b="1" dirty="0"/>
          </a:p>
          <a:p>
            <a:r>
              <a:rPr lang="en-US" sz="1600" dirty="0" smtClean="0"/>
              <a:t>Simplified geologic map of the north-central part of the study area showing the Monroe syncline (MS), Monroe fault (MF), Explorer Falls basin (EFB), Cherry Creek fault zone (CCFZ), Cherry Valley fault (CVF), Carnation fault (CF), and southern Whidbey Island fault zone. (Map extents located on </a:t>
            </a:r>
            <a:r>
              <a:rPr lang="en-US" sz="1600" b="1" dirty="0" smtClean="0"/>
              <a:t>Fig. 1</a:t>
            </a:r>
            <a:r>
              <a:rPr lang="en-US" sz="1600" dirty="0"/>
              <a:t>.) </a:t>
            </a:r>
            <a:r>
              <a:rPr lang="en-US" sz="1600" dirty="0" smtClean="0"/>
              <a:t>The geochronology (age) sites shown on the map are documented in Table 1. </a:t>
            </a:r>
            <a:r>
              <a:rPr lang="en-US" sz="1600" dirty="0"/>
              <a:t>Structural</a:t>
            </a:r>
            <a:r>
              <a:rPr lang="en-US" sz="1600" dirty="0" smtClean="0"/>
              <a:t>, seismic and other evidence suggests the MS, MF, EFB, CF, SWIF and CCFZ are potentially active to active structures. For example, the </a:t>
            </a:r>
            <a:r>
              <a:rPr lang="en-US" sz="1600" dirty="0"/>
              <a:t>MS may be a synclinal basin related to reverse offset of the </a:t>
            </a:r>
            <a:r>
              <a:rPr lang="en-US" sz="1600" dirty="0" smtClean="0"/>
              <a:t>MF with the syncline folding or tilting Olympia bed SP </a:t>
            </a:r>
            <a:r>
              <a:rPr lang="en-US" sz="1600" dirty="0"/>
              <a:t>deposits </a:t>
            </a:r>
            <a:r>
              <a:rPr lang="en-US" sz="1600" dirty="0" smtClean="0"/>
              <a:t>that are latest Pleistocene in age. The CFZ and the EFB faults are locally associated with active seismicity</a:t>
            </a:r>
            <a:r>
              <a:rPr lang="en-US" sz="1600" dirty="0"/>
              <a:t> </a:t>
            </a:r>
            <a:r>
              <a:rPr lang="en-US" sz="1600" dirty="0" smtClean="0"/>
              <a:t>with the Duvall earthquake centered on the CCFZ near the junction of the Carnation, Lake Joy, Sultan and Monroe quadrangles. The Carpenter Creek fault in the EFB (</a:t>
            </a:r>
            <a:r>
              <a:rPr lang="en-US" sz="1600" b="1" dirty="0" smtClean="0">
                <a:solidFill>
                  <a:schemeClr val="tx1"/>
                </a:solidFill>
              </a:rPr>
              <a:t>Fig. 7</a:t>
            </a:r>
            <a:r>
              <a:rPr lang="en-US" sz="1600" dirty="0" smtClean="0"/>
              <a:t> shown directly below) are associated with Pleistocene growth folding of PP deposits interpreted to be associated with the active Carpenter Creek reverse fault. Neotectonism in the area is also suggested by widespread liquefaction features in nonglacial Pleistocene sediments in the study area (</a:t>
            </a:r>
            <a:r>
              <a:rPr lang="en-US" sz="1600" b="1" dirty="0" smtClean="0"/>
              <a:t>Fig. 8</a:t>
            </a:r>
            <a:r>
              <a:rPr lang="en-US" sz="1600" dirty="0" smtClean="0"/>
              <a:t>).</a:t>
            </a:r>
            <a:endParaRPr lang="en-US" sz="1600" dirty="0"/>
          </a:p>
        </p:txBody>
      </p:sp>
      <p:sp>
        <p:nvSpPr>
          <p:cNvPr id="9" name="TextBox 8"/>
          <p:cNvSpPr txBox="1"/>
          <p:nvPr/>
        </p:nvSpPr>
        <p:spPr>
          <a:xfrm>
            <a:off x="931484" y="33480614"/>
            <a:ext cx="23478466" cy="3847207"/>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b="1" dirty="0"/>
              <a:t>Acknowledgements/Coauthor Contact </a:t>
            </a:r>
            <a:r>
              <a:rPr lang="en-US" sz="4800" b="1" dirty="0" smtClean="0"/>
              <a:t>Information</a:t>
            </a:r>
            <a:endParaRPr lang="en-US" sz="4800" b="1" dirty="0"/>
          </a:p>
          <a:p>
            <a:pPr lvl="0"/>
            <a:r>
              <a:rPr lang="en-US" sz="2800" dirty="0" smtClean="0"/>
              <a:t>This geologic map was funded in part by the U.S. Geological Survey (USGS) National Cooperative Geologic Mapping Program  under award no. G15AC00248. </a:t>
            </a:r>
            <a:r>
              <a:rPr lang="en-US" sz="2800" baseline="30000" dirty="0" smtClean="0">
                <a:solidFill>
                  <a:srgbClr val="FF0000"/>
                </a:solidFill>
              </a:rPr>
              <a:t>1</a:t>
            </a:r>
            <a:r>
              <a:rPr lang="en-US" sz="2800" dirty="0" smtClean="0"/>
              <a:t>Associated Earth Sciences, Inc., 1552 Commerce Street, Suite 102, Tacoma, WA 98402,</a:t>
            </a:r>
            <a:r>
              <a:rPr lang="en-US" sz="2800" dirty="0" smtClean="0">
                <a:solidFill>
                  <a:srgbClr val="FF0000"/>
                </a:solidFill>
              </a:rPr>
              <a:t> </a:t>
            </a:r>
            <a:r>
              <a:rPr lang="en-US" sz="2800" dirty="0" smtClean="0">
                <a:solidFill>
                  <a:srgbClr val="0070C0"/>
                </a:solidFill>
              </a:rPr>
              <a:t>jdragovich@aesgeo.com</a:t>
            </a:r>
            <a:r>
              <a:rPr lang="en-US" sz="2800" dirty="0" smtClean="0">
                <a:solidFill>
                  <a:schemeClr val="tx1"/>
                </a:solidFill>
              </a:rPr>
              <a:t>;</a:t>
            </a:r>
            <a:r>
              <a:rPr lang="en-US" sz="2800" dirty="0" smtClean="0"/>
              <a:t> </a:t>
            </a:r>
            <a:r>
              <a:rPr lang="en-US" sz="2800" baseline="30000" dirty="0" smtClean="0">
                <a:solidFill>
                  <a:srgbClr val="FF0000"/>
                </a:solidFill>
              </a:rPr>
              <a:t>2</a:t>
            </a:r>
            <a:r>
              <a:rPr lang="en-US" sz="2800" dirty="0" smtClean="0"/>
              <a:t>Marine &amp; Ecological Sciences, Florida Gulf Coast University, 10501 FGCU Blvd South, Ft. Myers, FL 33965;</a:t>
            </a:r>
            <a:r>
              <a:rPr lang="en-US" sz="2800" baseline="30000" dirty="0" smtClean="0">
                <a:solidFill>
                  <a:srgbClr val="FF0000"/>
                </a:solidFill>
              </a:rPr>
              <a:t> </a:t>
            </a:r>
            <a:r>
              <a:rPr lang="en-US" sz="2800" baseline="30000" dirty="0">
                <a:solidFill>
                  <a:srgbClr val="FF0000"/>
                </a:solidFill>
              </a:rPr>
              <a:t>3</a:t>
            </a:r>
            <a:r>
              <a:rPr lang="en-US" sz="2800" dirty="0">
                <a:solidFill>
                  <a:srgbClr val="000000"/>
                </a:solidFill>
              </a:rPr>
              <a:t>U.S. Geological Survey, Denver Federal </a:t>
            </a:r>
            <a:r>
              <a:rPr lang="en-US" sz="2800" dirty="0" smtClean="0">
                <a:solidFill>
                  <a:srgbClr val="000000"/>
                </a:solidFill>
              </a:rPr>
              <a:t>Center</a:t>
            </a:r>
            <a:r>
              <a:rPr lang="en-US" sz="2800" dirty="0">
                <a:solidFill>
                  <a:srgbClr val="000000"/>
                </a:solidFill>
              </a:rPr>
              <a:t>;</a:t>
            </a:r>
            <a:r>
              <a:rPr lang="en-US" sz="2800" baseline="30000" dirty="0" smtClean="0">
                <a:solidFill>
                  <a:srgbClr val="FF0000"/>
                </a:solidFill>
              </a:rPr>
              <a:t> 4</a:t>
            </a:r>
            <a:r>
              <a:rPr lang="en-US" sz="2800" dirty="0" smtClean="0">
                <a:solidFill>
                  <a:srgbClr val="000000"/>
                </a:solidFill>
              </a:rPr>
              <a:t>Washington </a:t>
            </a:r>
            <a:r>
              <a:rPr lang="en-US" sz="2800" dirty="0">
                <a:solidFill>
                  <a:srgbClr val="000000"/>
                </a:solidFill>
              </a:rPr>
              <a:t>Geological Survey, Department of Natural Resources, </a:t>
            </a:r>
            <a:r>
              <a:rPr lang="en-US" sz="2800" dirty="0" smtClean="0">
                <a:solidFill>
                  <a:srgbClr val="000000"/>
                </a:solidFill>
              </a:rPr>
              <a:t>1111 Washington St. SE MS 47007, Olympia, WA 98504;</a:t>
            </a:r>
            <a:r>
              <a:rPr lang="en-US" sz="2800" baseline="30000" dirty="0" smtClean="0">
                <a:solidFill>
                  <a:srgbClr val="FF0000"/>
                </a:solidFill>
              </a:rPr>
              <a:t> </a:t>
            </a:r>
            <a:r>
              <a:rPr lang="en-US" sz="2800" baseline="30000" dirty="0">
                <a:solidFill>
                  <a:srgbClr val="FF0000"/>
                </a:solidFill>
              </a:rPr>
              <a:t>5</a:t>
            </a:r>
            <a:r>
              <a:rPr lang="en-US" sz="2800" dirty="0"/>
              <a:t>Earth and Atmospheric Sciences, University of Alberta, 1-26 Earth Science Building, Edmonton, AB T6G 2E3, </a:t>
            </a:r>
            <a:r>
              <a:rPr lang="en-US" sz="2800" dirty="0" smtClean="0"/>
              <a:t>Canada;</a:t>
            </a:r>
            <a:r>
              <a:rPr lang="en-US" sz="2800" baseline="30000" dirty="0" smtClean="0">
                <a:solidFill>
                  <a:srgbClr val="FF0000"/>
                </a:solidFill>
              </a:rPr>
              <a:t> </a:t>
            </a:r>
            <a:r>
              <a:rPr lang="en-US" sz="2800" baseline="30000" dirty="0">
                <a:solidFill>
                  <a:srgbClr val="FF0000"/>
                </a:solidFill>
              </a:rPr>
              <a:t>6</a:t>
            </a:r>
            <a:r>
              <a:rPr lang="en-US" sz="2800" dirty="0"/>
              <a:t>Associated Earth Sciences, Inc., 911 5th Ave., Suite 100, Kirkland, WA </a:t>
            </a:r>
            <a:r>
              <a:rPr lang="en-US" sz="2800" dirty="0" smtClean="0"/>
              <a:t>98033; </a:t>
            </a:r>
            <a:r>
              <a:rPr lang="en-US" sz="2800" baseline="30000" dirty="0">
                <a:solidFill>
                  <a:srgbClr val="FF0000"/>
                </a:solidFill>
              </a:rPr>
              <a:t>7</a:t>
            </a:r>
            <a:r>
              <a:rPr lang="en-US" sz="2800" dirty="0" smtClean="0">
                <a:solidFill>
                  <a:srgbClr val="000000"/>
                </a:solidFill>
              </a:rPr>
              <a:t>King </a:t>
            </a:r>
            <a:r>
              <a:rPr lang="en-US" sz="2800" dirty="0">
                <a:solidFill>
                  <a:srgbClr val="000000"/>
                </a:solidFill>
              </a:rPr>
              <a:t>County Department of Natural Resources and Parks, Water and Land Resource Division</a:t>
            </a:r>
            <a:r>
              <a:rPr lang="en-US" sz="2800" dirty="0" smtClean="0">
                <a:solidFill>
                  <a:srgbClr val="000000"/>
                </a:solidFill>
              </a:rPr>
              <a:t>;</a:t>
            </a:r>
            <a:r>
              <a:rPr lang="en-US" sz="2800" baseline="30000" dirty="0">
                <a:solidFill>
                  <a:srgbClr val="FF0000"/>
                </a:solidFill>
              </a:rPr>
              <a:t> </a:t>
            </a:r>
            <a:r>
              <a:rPr lang="en-US" sz="2800" baseline="30000" dirty="0" smtClean="0">
                <a:solidFill>
                  <a:srgbClr val="FF0000"/>
                </a:solidFill>
              </a:rPr>
              <a:t>8</a:t>
            </a:r>
            <a:r>
              <a:rPr lang="en-US" sz="2800" dirty="0" smtClean="0"/>
              <a:t>Department </a:t>
            </a:r>
            <a:r>
              <a:rPr lang="en-US" sz="2800" dirty="0"/>
              <a:t>of Geosciences, Colorado State University, 1401 Campus Delivery, Ft. Collins, CO </a:t>
            </a:r>
            <a:r>
              <a:rPr lang="en-US" sz="2800" dirty="0" smtClean="0"/>
              <a:t>80523.</a:t>
            </a:r>
            <a:endParaRPr lang="en-US" sz="2800" i="1" dirty="0">
              <a:solidFill>
                <a:srgbClr val="000000"/>
              </a:solidFill>
            </a:endParaRPr>
          </a:p>
        </p:txBody>
      </p:sp>
      <p:sp>
        <p:nvSpPr>
          <p:cNvPr id="30" name="TextBox 29"/>
          <p:cNvSpPr txBox="1"/>
          <p:nvPr/>
        </p:nvSpPr>
        <p:spPr>
          <a:xfrm>
            <a:off x="40959963" y="29244539"/>
            <a:ext cx="9369738" cy="7355860"/>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b="1" dirty="0" smtClean="0"/>
              <a:t>CONCLUSIONS</a:t>
            </a:r>
          </a:p>
          <a:p>
            <a:pPr algn="ctr"/>
            <a:endParaRPr lang="en-US" sz="1200" b="1" dirty="0" smtClean="0"/>
          </a:p>
          <a:p>
            <a:r>
              <a:rPr lang="en-US" sz="2200" dirty="0"/>
              <a:t>Ancient alluvium from several Pleistocene nonglacial intervals is widespread in the lower </a:t>
            </a:r>
            <a:r>
              <a:rPr lang="en-US" sz="2200" dirty="0" smtClean="0"/>
              <a:t>Snoqualmie, Skykomish, and Pilchuck </a:t>
            </a:r>
            <a:r>
              <a:rPr lang="en-US" sz="2200" dirty="0"/>
              <a:t>River </a:t>
            </a:r>
            <a:r>
              <a:rPr lang="en-US" sz="2200" dirty="0" smtClean="0"/>
              <a:t>valleys. </a:t>
            </a:r>
            <a:r>
              <a:rPr lang="en-US" sz="2200" dirty="0"/>
              <a:t>These Pleistocene alluvial deposits have a composition, </a:t>
            </a:r>
            <a:r>
              <a:rPr lang="en-US" sz="2200" dirty="0" smtClean="0"/>
              <a:t>sedimentology, geochemistry and </a:t>
            </a:r>
            <a:r>
              <a:rPr lang="en-US" sz="2200" dirty="0"/>
              <a:t>general stratigraphic architecture that mirrors modern alluvium </a:t>
            </a:r>
            <a:r>
              <a:rPr lang="en-US" sz="2200" dirty="0" smtClean="0"/>
              <a:t>(</a:t>
            </a:r>
            <a:r>
              <a:rPr lang="en-US" sz="2200" dirty="0" smtClean="0">
                <a:solidFill>
                  <a:srgbClr val="000000"/>
                </a:solidFill>
              </a:rPr>
              <a:t>Qm</a:t>
            </a:r>
            <a:r>
              <a:rPr lang="en-US" sz="2200" baseline="-25000" dirty="0" smtClean="0">
                <a:solidFill>
                  <a:srgbClr val="000000"/>
                </a:solidFill>
              </a:rPr>
              <a:t>59-65</a:t>
            </a:r>
            <a:r>
              <a:rPr lang="en-US" sz="2200" dirty="0" smtClean="0">
                <a:solidFill>
                  <a:srgbClr val="000000"/>
                </a:solidFill>
              </a:rPr>
              <a:t>Qp</a:t>
            </a:r>
            <a:r>
              <a:rPr lang="en-US" sz="2200" baseline="-25000" dirty="0" smtClean="0">
                <a:solidFill>
                  <a:srgbClr val="000000"/>
                </a:solidFill>
              </a:rPr>
              <a:t>12-29</a:t>
            </a:r>
            <a:r>
              <a:rPr lang="en-US" sz="2200" dirty="0">
                <a:solidFill>
                  <a:srgbClr val="000000"/>
                </a:solidFill>
              </a:rPr>
              <a:t> PF</a:t>
            </a:r>
            <a:r>
              <a:rPr lang="en-US" sz="2200" baseline="-25000" dirty="0">
                <a:solidFill>
                  <a:srgbClr val="000000"/>
                </a:solidFill>
              </a:rPr>
              <a:t>12-26</a:t>
            </a:r>
            <a:r>
              <a:rPr lang="en-US" sz="2200" dirty="0" smtClean="0"/>
              <a:t>). These </a:t>
            </a:r>
            <a:r>
              <a:rPr lang="en-US" sz="2200" dirty="0"/>
              <a:t>sediments are derived from an intermediate, continental arc and are predominately from Tertiary granitic to granodioritic erosional </a:t>
            </a:r>
            <a:r>
              <a:rPr lang="en-US" sz="2200" dirty="0" smtClean="0"/>
              <a:t>sources in the Cascade Mountains, </a:t>
            </a:r>
            <a:r>
              <a:rPr lang="en-US" sz="2200" dirty="0"/>
              <a:t>such as the Index, Grotto, and Snoqualmie </a:t>
            </a:r>
            <a:r>
              <a:rPr lang="en-US" sz="2200" dirty="0" smtClean="0"/>
              <a:t>batholiths (</a:t>
            </a:r>
            <a:r>
              <a:rPr lang="en-US" sz="2200" b="1" dirty="0" smtClean="0"/>
              <a:t>Fig. 3 and 4</a:t>
            </a:r>
            <a:r>
              <a:rPr lang="en-US" sz="2200" dirty="0" smtClean="0"/>
              <a:t>)(</a:t>
            </a:r>
            <a:r>
              <a:rPr lang="en-US" sz="2200" b="1" dirty="0" smtClean="0"/>
              <a:t>Table </a:t>
            </a:r>
            <a:r>
              <a:rPr lang="en-US" sz="2200" b="1" dirty="0"/>
              <a:t>2</a:t>
            </a:r>
            <a:r>
              <a:rPr lang="en-US" sz="2200" dirty="0" smtClean="0"/>
              <a:t>). </a:t>
            </a:r>
            <a:r>
              <a:rPr lang="en-US" sz="2200" dirty="0"/>
              <a:t>SP-provenance sediments typically have liquefaction features, including contorted or chaotic bedding and (or) sand </a:t>
            </a:r>
            <a:r>
              <a:rPr lang="en-US" sz="2200" dirty="0" smtClean="0"/>
              <a:t>dikes (</a:t>
            </a:r>
            <a:r>
              <a:rPr lang="en-US" sz="2200" b="1" dirty="0" smtClean="0"/>
              <a:t>Fig. 8</a:t>
            </a:r>
            <a:r>
              <a:rPr lang="en-US" sz="2200" dirty="0" smtClean="0"/>
              <a:t>) suggesting past tectonism of these fluvial basin sediments during earthquake events. The widespread nature of these features in ancient alluvium, combined with the deformation (e.g. tilting and folding) of SP and PP Pleistocene deposits in the Monroe Syncline, Explorer Falls basin and the Tolt River anticline, suggest neotectonism of these sediments locally. </a:t>
            </a:r>
            <a:r>
              <a:rPr lang="en-US" sz="2200" dirty="0" smtClean="0">
                <a:solidFill>
                  <a:schemeClr val="tx1"/>
                </a:solidFill>
              </a:rPr>
              <a:t>Similarly, the Snoqualmie and Skykomish River</a:t>
            </a:r>
            <a:r>
              <a:rPr lang="en-US" sz="2200" spc="25" dirty="0" smtClean="0">
                <a:solidFill>
                  <a:schemeClr val="tx1"/>
                </a:solidFill>
              </a:rPr>
              <a:t> </a:t>
            </a:r>
            <a:r>
              <a:rPr lang="en-US" sz="2200" dirty="0">
                <a:solidFill>
                  <a:schemeClr val="tx1"/>
                </a:solidFill>
              </a:rPr>
              <a:t>valleys</a:t>
            </a:r>
            <a:r>
              <a:rPr lang="en-US" sz="2200" spc="25" dirty="0">
                <a:solidFill>
                  <a:schemeClr val="tx1"/>
                </a:solidFill>
              </a:rPr>
              <a:t> </a:t>
            </a:r>
            <a:r>
              <a:rPr lang="en-US" sz="2200" dirty="0">
                <a:solidFill>
                  <a:schemeClr val="tx1"/>
                </a:solidFill>
              </a:rPr>
              <a:t>appear</a:t>
            </a:r>
            <a:r>
              <a:rPr lang="en-US" sz="2200" spc="25" dirty="0">
                <a:solidFill>
                  <a:schemeClr val="tx1"/>
                </a:solidFill>
              </a:rPr>
              <a:t> </a:t>
            </a:r>
            <a:r>
              <a:rPr lang="en-US" sz="2200" dirty="0">
                <a:solidFill>
                  <a:schemeClr val="tx1"/>
                </a:solidFill>
              </a:rPr>
              <a:t>to</a:t>
            </a:r>
            <a:r>
              <a:rPr lang="en-US" sz="2200" spc="25" dirty="0">
                <a:solidFill>
                  <a:schemeClr val="tx1"/>
                </a:solidFill>
              </a:rPr>
              <a:t> </a:t>
            </a:r>
            <a:r>
              <a:rPr lang="en-US" sz="2200" dirty="0">
                <a:solidFill>
                  <a:schemeClr val="tx1"/>
                </a:solidFill>
              </a:rPr>
              <a:t>be</a:t>
            </a:r>
            <a:r>
              <a:rPr lang="en-US" sz="2200" spc="25" dirty="0">
                <a:solidFill>
                  <a:schemeClr val="tx1"/>
                </a:solidFill>
              </a:rPr>
              <a:t> </a:t>
            </a:r>
            <a:r>
              <a:rPr lang="en-US" sz="2200" spc="25" dirty="0" smtClean="0">
                <a:solidFill>
                  <a:schemeClr val="tx1"/>
                </a:solidFill>
              </a:rPr>
              <a:t>locally </a:t>
            </a:r>
            <a:r>
              <a:rPr lang="en-US" sz="2200" spc="15" dirty="0" smtClean="0">
                <a:solidFill>
                  <a:schemeClr val="tx1"/>
                </a:solidFill>
              </a:rPr>
              <a:t>structurally</a:t>
            </a:r>
            <a:r>
              <a:rPr lang="en-US" sz="2200" spc="25" dirty="0" smtClean="0">
                <a:solidFill>
                  <a:schemeClr val="tx1"/>
                </a:solidFill>
              </a:rPr>
              <a:t> </a:t>
            </a:r>
            <a:r>
              <a:rPr lang="en-US" sz="2200" dirty="0">
                <a:solidFill>
                  <a:schemeClr val="tx1"/>
                </a:solidFill>
              </a:rPr>
              <a:t>controlled</a:t>
            </a:r>
            <a:r>
              <a:rPr lang="en-US" sz="2200" spc="25" dirty="0">
                <a:solidFill>
                  <a:schemeClr val="tx1"/>
                </a:solidFill>
              </a:rPr>
              <a:t> </a:t>
            </a:r>
            <a:r>
              <a:rPr lang="en-US" sz="2200" dirty="0">
                <a:solidFill>
                  <a:schemeClr val="tx1"/>
                </a:solidFill>
              </a:rPr>
              <a:t>by faults such as the </a:t>
            </a:r>
            <a:r>
              <a:rPr lang="en-US" sz="2200" spc="15" dirty="0">
                <a:solidFill>
                  <a:schemeClr val="tx1"/>
                </a:solidFill>
              </a:rPr>
              <a:t>RMFZ–SWIF </a:t>
            </a:r>
            <a:r>
              <a:rPr lang="en-US" sz="2200" dirty="0">
                <a:solidFill>
                  <a:schemeClr val="tx1"/>
                </a:solidFill>
              </a:rPr>
              <a:t>and </a:t>
            </a:r>
            <a:r>
              <a:rPr lang="en-US" sz="2200" spc="-15" dirty="0">
                <a:solidFill>
                  <a:schemeClr val="tx1"/>
                </a:solidFill>
              </a:rPr>
              <a:t>(or) </a:t>
            </a:r>
            <a:r>
              <a:rPr lang="en-US" sz="2200" dirty="0">
                <a:solidFill>
                  <a:schemeClr val="tx1"/>
                </a:solidFill>
              </a:rPr>
              <a:t>Monroe</a:t>
            </a:r>
            <a:r>
              <a:rPr lang="en-US" sz="2200" spc="15" dirty="0">
                <a:solidFill>
                  <a:schemeClr val="tx1"/>
                </a:solidFill>
              </a:rPr>
              <a:t> </a:t>
            </a:r>
            <a:r>
              <a:rPr lang="en-US" sz="2200" dirty="0">
                <a:solidFill>
                  <a:schemeClr val="tx1"/>
                </a:solidFill>
              </a:rPr>
              <a:t>fault </a:t>
            </a:r>
            <a:r>
              <a:rPr lang="en-US" sz="2200" dirty="0" smtClean="0">
                <a:solidFill>
                  <a:schemeClr val="tx1"/>
                </a:solidFill>
              </a:rPr>
              <a:t>and Monroe synclinal basin (</a:t>
            </a:r>
            <a:r>
              <a:rPr lang="en-US" sz="2200" b="1" dirty="0" smtClean="0">
                <a:solidFill>
                  <a:schemeClr val="tx1"/>
                </a:solidFill>
              </a:rPr>
              <a:t>Fig</a:t>
            </a:r>
            <a:r>
              <a:rPr lang="en-US" sz="2200" b="1" dirty="0">
                <a:solidFill>
                  <a:schemeClr val="tx1"/>
                </a:solidFill>
              </a:rPr>
              <a:t>. 1</a:t>
            </a:r>
            <a:r>
              <a:rPr lang="en-US" sz="2200" dirty="0">
                <a:solidFill>
                  <a:schemeClr val="tx1"/>
                </a:solidFill>
              </a:rPr>
              <a:t>). </a:t>
            </a:r>
            <a:endParaRPr lang="en-US" sz="2200" dirty="0" smtClean="0">
              <a:solidFill>
                <a:srgbClr val="FF0000"/>
              </a:solidFill>
            </a:endParaRPr>
          </a:p>
          <a:p>
            <a:endParaRPr lang="en-US" sz="1600" dirty="0">
              <a:solidFill>
                <a:srgbClr val="FF0000"/>
              </a:solidFill>
            </a:endParaRPr>
          </a:p>
        </p:txBody>
      </p:sp>
      <p:pic>
        <p:nvPicPr>
          <p:cNvPr id="1026" name="Picture 1" descr="AESITIF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8296"/>
            <a:ext cx="5288463" cy="159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6868" y="89051"/>
            <a:ext cx="2362200" cy="16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78" y="109901"/>
            <a:ext cx="6117844" cy="1524288"/>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9545" y="124099"/>
            <a:ext cx="2449416" cy="1740083"/>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7114" y="92107"/>
            <a:ext cx="4577062" cy="1685472"/>
          </a:xfrm>
          <a:prstGeom prst="rect">
            <a:avLst/>
          </a:prstGeom>
        </p:spPr>
      </p:pic>
      <p:sp>
        <p:nvSpPr>
          <p:cNvPr id="33" name="Rectangle 1"/>
          <p:cNvSpPr>
            <a:spLocks noChangeArrowheads="1"/>
          </p:cNvSpPr>
          <p:nvPr/>
        </p:nvSpPr>
        <p:spPr bwMode="auto">
          <a:xfrm>
            <a:off x="13106400" y="4760076"/>
            <a:ext cx="512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3" name="TextBox 42"/>
          <p:cNvSpPr txBox="1"/>
          <p:nvPr/>
        </p:nvSpPr>
        <p:spPr>
          <a:xfrm>
            <a:off x="14782800" y="5055550"/>
            <a:ext cx="3429000" cy="2793050"/>
          </a:xfrm>
          <a:prstGeom prst="rect">
            <a:avLst/>
          </a:prstGeom>
          <a:noFill/>
        </p:spPr>
        <p:txBody>
          <a:bodyPr wrap="square" rtlCol="0">
            <a:spAutoFit/>
          </a:bodyPr>
          <a:lstStyle/>
          <a:p>
            <a:endParaRPr lang="en-US" dirty="0"/>
          </a:p>
        </p:txBody>
      </p:sp>
      <p:sp>
        <p:nvSpPr>
          <p:cNvPr id="44" name="TextBox 43"/>
          <p:cNvSpPr txBox="1"/>
          <p:nvPr/>
        </p:nvSpPr>
        <p:spPr>
          <a:xfrm>
            <a:off x="14708469" y="6828490"/>
            <a:ext cx="3429000" cy="2793050"/>
          </a:xfrm>
          <a:prstGeom prst="rect">
            <a:avLst/>
          </a:prstGeom>
          <a:noFill/>
        </p:spPr>
        <p:txBody>
          <a:bodyPr wrap="square" rtlCol="0">
            <a:spAutoFit/>
          </a:bodyPr>
          <a:lstStyle/>
          <a:p>
            <a:endParaRPr lang="en-US" dirty="0"/>
          </a:p>
        </p:txBody>
      </p:sp>
      <p:sp>
        <p:nvSpPr>
          <p:cNvPr id="40" name="Rectangle 2"/>
          <p:cNvSpPr>
            <a:spLocks noChangeArrowheads="1"/>
          </p:cNvSpPr>
          <p:nvPr/>
        </p:nvSpPr>
        <p:spPr bwMode="auto">
          <a:xfrm>
            <a:off x="24917399" y="14511338"/>
            <a:ext cx="4643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2" name="Rectangle 3"/>
          <p:cNvSpPr>
            <a:spLocks noChangeArrowheads="1"/>
          </p:cNvSpPr>
          <p:nvPr/>
        </p:nvSpPr>
        <p:spPr bwMode="auto">
          <a:xfrm>
            <a:off x="13593834" y="4757798"/>
            <a:ext cx="512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8" name="Rectangle 8"/>
          <p:cNvSpPr>
            <a:spLocks noChangeArrowheads="1"/>
          </p:cNvSpPr>
          <p:nvPr/>
        </p:nvSpPr>
        <p:spPr bwMode="auto">
          <a:xfrm>
            <a:off x="12800929" y="24964247"/>
            <a:ext cx="83122855" cy="7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1" name="Rectangle 14"/>
          <p:cNvSpPr>
            <a:spLocks noChangeArrowheads="1"/>
          </p:cNvSpPr>
          <p:nvPr/>
        </p:nvSpPr>
        <p:spPr bwMode="auto">
          <a:xfrm>
            <a:off x="13266132" y="27120656"/>
            <a:ext cx="512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2" name="TextBox 71"/>
          <p:cNvSpPr txBox="1"/>
          <p:nvPr/>
        </p:nvSpPr>
        <p:spPr>
          <a:xfrm>
            <a:off x="11780198" y="28379912"/>
            <a:ext cx="12600644" cy="4272800"/>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55245" marR="0" algn="ctr">
              <a:lnSpc>
                <a:spcPct val="100000"/>
              </a:lnSpc>
              <a:spcBef>
                <a:spcPts val="205"/>
              </a:spcBef>
              <a:spcAft>
                <a:spcPts val="0"/>
              </a:spcAft>
            </a:pPr>
            <a:r>
              <a:rPr lang="en-US" sz="4800" b="1" dirty="0" smtClean="0"/>
              <a:t>Figure 2: Petrography</a:t>
            </a:r>
            <a:endParaRPr lang="en-US" sz="2000" b="1" dirty="0"/>
          </a:p>
          <a:p>
            <a:pPr marL="55245" marR="0">
              <a:lnSpc>
                <a:spcPct val="100000"/>
              </a:lnSpc>
              <a:spcBef>
                <a:spcPts val="205"/>
              </a:spcBef>
              <a:spcAft>
                <a:spcPts val="0"/>
              </a:spcAft>
            </a:pPr>
            <a:r>
              <a:rPr lang="en-US" sz="2000" dirty="0" smtClean="0"/>
              <a:t>SP-provenance thin </a:t>
            </a:r>
            <a:r>
              <a:rPr lang="en-US" sz="2000" dirty="0"/>
              <a:t>section </a:t>
            </a:r>
            <a:r>
              <a:rPr lang="en-US" sz="2000" dirty="0" smtClean="0"/>
              <a:t>sand sample 33C. SP sediments contain detrital grains of monocrystalline quartz (MQ)(~20%), plagioclase (plag), K-spar (~8%), hornblende (hbl), pyroxene, and mica with some granitic lithic clasts. The above microphotos of SP-provenance </a:t>
            </a:r>
            <a:r>
              <a:rPr lang="en-US" sz="2000" dirty="0"/>
              <a:t>sand </a:t>
            </a:r>
            <a:r>
              <a:rPr lang="en-US" sz="2000" dirty="0" smtClean="0"/>
              <a:t>has </a:t>
            </a:r>
            <a:r>
              <a:rPr lang="en-US" sz="2000" dirty="0"/>
              <a:t>the ‘grus’ appearance typical of SP deposits regionally, with much </a:t>
            </a:r>
            <a:r>
              <a:rPr lang="en-US" sz="2000" dirty="0" smtClean="0"/>
              <a:t>subangular </a:t>
            </a:r>
            <a:r>
              <a:rPr lang="en-US" sz="2000" dirty="0"/>
              <a:t>to angular </a:t>
            </a:r>
            <a:r>
              <a:rPr lang="en-US" sz="2000" dirty="0" smtClean="0"/>
              <a:t>grains. </a:t>
            </a:r>
            <a:r>
              <a:rPr lang="en-US" sz="2000" dirty="0"/>
              <a:t>Most important is the relative abundance of K-spar, which is largely derived from Tertiary to Cretaceous granite, granodiorite, and </a:t>
            </a:r>
            <a:r>
              <a:rPr lang="en-US" sz="2000" dirty="0" smtClean="0"/>
              <a:t>tonalite</a:t>
            </a:r>
            <a:r>
              <a:rPr lang="en-US" sz="2000" dirty="0"/>
              <a:t>. We obtained an OSL age 77 ka (Whidbey Formation) for this sand. (See 33 in </a:t>
            </a:r>
            <a:r>
              <a:rPr lang="en-US" sz="2000" b="1" dirty="0">
                <a:solidFill>
                  <a:schemeClr val="tx1"/>
                </a:solidFill>
              </a:rPr>
              <a:t>Table 1 and Fig. 6</a:t>
            </a:r>
            <a:r>
              <a:rPr lang="en-US" sz="2000" dirty="0"/>
              <a:t>). </a:t>
            </a:r>
            <a:r>
              <a:rPr lang="en-US" sz="2000" dirty="0" smtClean="0"/>
              <a:t>Glacial deposits are have more </a:t>
            </a:r>
            <a:r>
              <a:rPr lang="en-US" sz="2000" dirty="0">
                <a:solidFill>
                  <a:schemeClr val="tx1"/>
                </a:solidFill>
              </a:rPr>
              <a:t>p</a:t>
            </a:r>
            <a:r>
              <a:rPr lang="en-US" sz="2000" dirty="0" smtClean="0">
                <a:solidFill>
                  <a:schemeClr val="tx1"/>
                </a:solidFill>
              </a:rPr>
              <a:t>olymictic </a:t>
            </a:r>
            <a:r>
              <a:rPr lang="en-US" sz="2000" dirty="0">
                <a:solidFill>
                  <a:schemeClr val="tx1"/>
                </a:solidFill>
              </a:rPr>
              <a:t>(variable) lithic clast</a:t>
            </a:r>
            <a:r>
              <a:rPr lang="en-US" sz="2000" spc="130" dirty="0">
                <a:solidFill>
                  <a:schemeClr val="tx1"/>
                </a:solidFill>
              </a:rPr>
              <a:t> </a:t>
            </a:r>
            <a:r>
              <a:rPr lang="en-US" sz="2000" spc="10" dirty="0">
                <a:solidFill>
                  <a:schemeClr val="tx1"/>
                </a:solidFill>
              </a:rPr>
              <a:t>types, </a:t>
            </a:r>
            <a:r>
              <a:rPr lang="en-US" sz="2000" spc="10" dirty="0" smtClean="0">
                <a:solidFill>
                  <a:schemeClr val="tx1"/>
                </a:solidFill>
              </a:rPr>
              <a:t>including</a:t>
            </a:r>
            <a:r>
              <a:rPr lang="en-US" sz="2000" dirty="0" smtClean="0">
                <a:solidFill>
                  <a:schemeClr val="tx1"/>
                </a:solidFill>
              </a:rPr>
              <a:t> variable </a:t>
            </a:r>
            <a:r>
              <a:rPr lang="en-US" sz="2000" spc="10" dirty="0" smtClean="0">
                <a:solidFill>
                  <a:schemeClr val="tx1"/>
                </a:solidFill>
              </a:rPr>
              <a:t>high-grade </a:t>
            </a:r>
            <a:r>
              <a:rPr lang="en-US" sz="2000" spc="10" dirty="0">
                <a:solidFill>
                  <a:schemeClr val="tx1"/>
                </a:solidFill>
              </a:rPr>
              <a:t>metamorphic </a:t>
            </a:r>
            <a:r>
              <a:rPr lang="en-US" sz="2000" spc="10" dirty="0" smtClean="0">
                <a:solidFill>
                  <a:schemeClr val="tx1"/>
                </a:solidFill>
              </a:rPr>
              <a:t>clasts. Glacial deposits also have </a:t>
            </a:r>
            <a:r>
              <a:rPr lang="en-US" sz="2000" dirty="0" smtClean="0">
                <a:solidFill>
                  <a:schemeClr val="tx1"/>
                </a:solidFill>
              </a:rPr>
              <a:t>high</a:t>
            </a:r>
            <a:r>
              <a:rPr lang="en-US" sz="2000" spc="-170" dirty="0" smtClean="0">
                <a:solidFill>
                  <a:schemeClr val="tx1"/>
                </a:solidFill>
              </a:rPr>
              <a:t> </a:t>
            </a:r>
            <a:r>
              <a:rPr lang="en-US" sz="2000" dirty="0">
                <a:solidFill>
                  <a:schemeClr val="tx1"/>
                </a:solidFill>
              </a:rPr>
              <a:t>polycrystalline/</a:t>
            </a:r>
            <a:r>
              <a:rPr lang="en-US" sz="2000" spc="10" dirty="0">
                <a:solidFill>
                  <a:schemeClr val="tx1"/>
                </a:solidFill>
              </a:rPr>
              <a:t>monocrystalline</a:t>
            </a:r>
            <a:r>
              <a:rPr lang="en-US" sz="2000" spc="55" dirty="0">
                <a:solidFill>
                  <a:schemeClr val="tx1"/>
                </a:solidFill>
              </a:rPr>
              <a:t> </a:t>
            </a:r>
            <a:r>
              <a:rPr lang="en-US" sz="2000" spc="15" dirty="0">
                <a:solidFill>
                  <a:schemeClr val="tx1"/>
                </a:solidFill>
              </a:rPr>
              <a:t>quartz</a:t>
            </a:r>
            <a:r>
              <a:rPr lang="en-US" sz="2000" spc="55" dirty="0">
                <a:solidFill>
                  <a:schemeClr val="tx1"/>
                </a:solidFill>
              </a:rPr>
              <a:t> </a:t>
            </a:r>
            <a:r>
              <a:rPr lang="en-US" sz="2000" dirty="0" smtClean="0">
                <a:solidFill>
                  <a:schemeClr val="tx1"/>
                </a:solidFill>
              </a:rPr>
              <a:t>ratio and less </a:t>
            </a:r>
            <a:r>
              <a:rPr lang="en-US" sz="2000" dirty="0">
                <a:solidFill>
                  <a:schemeClr val="tx1"/>
                </a:solidFill>
              </a:rPr>
              <a:t>K-spar than in Cascade </a:t>
            </a:r>
            <a:r>
              <a:rPr lang="en-US" sz="2000" dirty="0" smtClean="0">
                <a:solidFill>
                  <a:schemeClr val="tx1"/>
                </a:solidFill>
              </a:rPr>
              <a:t>Range-</a:t>
            </a:r>
            <a:r>
              <a:rPr lang="en-US" sz="2000" spc="5" dirty="0" smtClean="0">
                <a:solidFill>
                  <a:schemeClr val="tx1"/>
                </a:solidFill>
              </a:rPr>
              <a:t>s</a:t>
            </a:r>
            <a:r>
              <a:rPr lang="en-US" sz="2000" dirty="0" smtClean="0">
                <a:solidFill>
                  <a:schemeClr val="tx1"/>
                </a:solidFill>
              </a:rPr>
              <a:t>ourced nonglacial units</a:t>
            </a:r>
            <a:r>
              <a:rPr lang="en-US" sz="2000" dirty="0">
                <a:solidFill>
                  <a:schemeClr val="tx1"/>
                </a:solidFill>
              </a:rPr>
              <a:t>. </a:t>
            </a:r>
            <a:r>
              <a:rPr lang="en-US" sz="2000" dirty="0"/>
              <a:t>The Index batholith is an important source of detritus for ancient Skykomish River </a:t>
            </a:r>
            <a:r>
              <a:rPr lang="en-US" sz="2000" dirty="0" smtClean="0"/>
              <a:t>SP deposits </a:t>
            </a:r>
            <a:r>
              <a:rPr lang="en-US" sz="2000" dirty="0"/>
              <a:t>as suggested by the detrital zircon </a:t>
            </a:r>
            <a:r>
              <a:rPr lang="en-US" sz="2000" dirty="0" smtClean="0"/>
              <a:t>age information </a:t>
            </a:r>
            <a:r>
              <a:rPr lang="en-US" sz="2000" dirty="0"/>
              <a:t>for SP sediments (</a:t>
            </a:r>
            <a:r>
              <a:rPr lang="en-US" sz="2000" b="1" dirty="0"/>
              <a:t>Fig. 3</a:t>
            </a:r>
            <a:r>
              <a:rPr lang="en-US" sz="2000" dirty="0"/>
              <a:t>). See </a:t>
            </a:r>
            <a:r>
              <a:rPr lang="en-US" sz="2000" b="1" dirty="0"/>
              <a:t>Table 2</a:t>
            </a:r>
            <a:r>
              <a:rPr lang="en-US" sz="2000" dirty="0" smtClean="0"/>
              <a:t> </a:t>
            </a:r>
            <a:r>
              <a:rPr lang="en-US" sz="2000" dirty="0"/>
              <a:t>sand provenance </a:t>
            </a:r>
            <a:r>
              <a:rPr lang="en-US" sz="2000" dirty="0" smtClean="0"/>
              <a:t>information for </a:t>
            </a:r>
            <a:r>
              <a:rPr lang="en-US" sz="2000" dirty="0"/>
              <a:t>further </a:t>
            </a:r>
            <a:r>
              <a:rPr lang="en-US" sz="2000" dirty="0" smtClean="0"/>
              <a:t>details.</a:t>
            </a:r>
            <a:endParaRPr lang="en-US" sz="2000" dirty="0"/>
          </a:p>
        </p:txBody>
      </p:sp>
      <p:sp>
        <p:nvSpPr>
          <p:cNvPr id="75" name="Rectangle 74"/>
          <p:cNvSpPr/>
          <p:nvPr/>
        </p:nvSpPr>
        <p:spPr>
          <a:xfrm>
            <a:off x="24097134" y="9521772"/>
            <a:ext cx="12497739" cy="544764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800" b="1" dirty="0" smtClean="0">
                <a:latin typeface="+mn-lt"/>
                <a:ea typeface="Calibri" panose="020F0502020204030204" pitchFamily="34" charset="0"/>
                <a:cs typeface="Times New Roman" panose="02020603050405020304" pitchFamily="18" charset="0"/>
              </a:rPr>
              <a:t>Figure 3: </a:t>
            </a:r>
            <a:r>
              <a:rPr lang="en-US" sz="4800" b="1" dirty="0" smtClean="0">
                <a:ea typeface="Calibri" panose="020F0502020204030204" pitchFamily="34" charset="0"/>
                <a:cs typeface="Times New Roman" panose="02020603050405020304" pitchFamily="18" charset="0"/>
              </a:rPr>
              <a:t>Sand Detrital Zircon Ages</a:t>
            </a:r>
            <a:endParaRPr lang="en-US" sz="4800" dirty="0" smtClean="0">
              <a:latin typeface="+mn-lt"/>
              <a:ea typeface="Calibri" panose="020F0502020204030204" pitchFamily="34" charset="0"/>
              <a:cs typeface="Times New Roman" panose="02020603050405020304" pitchFamily="18" charset="0"/>
            </a:endParaRPr>
          </a:p>
          <a:p>
            <a:r>
              <a:rPr lang="en-US" sz="2000" dirty="0" smtClean="0"/>
              <a:t>The </a:t>
            </a:r>
            <a:r>
              <a:rPr lang="en-US" sz="2000" dirty="0"/>
              <a:t>Cascade provenance of the SP deposits </a:t>
            </a:r>
            <a:r>
              <a:rPr lang="en-US" sz="2000" dirty="0" smtClean="0"/>
              <a:t>(</a:t>
            </a:r>
            <a:r>
              <a:rPr lang="en-US" sz="2000" b="1" dirty="0"/>
              <a:t>Fig. 6</a:t>
            </a:r>
            <a:r>
              <a:rPr lang="en-US" sz="2000" dirty="0"/>
              <a:t>) </a:t>
            </a:r>
            <a:r>
              <a:rPr lang="en-US" sz="2000" dirty="0" smtClean="0"/>
              <a:t>is supported by </a:t>
            </a:r>
            <a:r>
              <a:rPr lang="en-US" sz="2000" dirty="0"/>
              <a:t>a detrital zircon study </a:t>
            </a:r>
            <a:r>
              <a:rPr lang="en-US" sz="2000" dirty="0" smtClean="0"/>
              <a:t>of an Olympia </a:t>
            </a:r>
            <a:r>
              <a:rPr lang="en-US" sz="2000" dirty="0"/>
              <a:t>bed SP </a:t>
            </a:r>
            <a:r>
              <a:rPr lang="en-US" sz="2000" dirty="0" smtClean="0"/>
              <a:t>sand. We obtained and OSL age of 40 ka (</a:t>
            </a:r>
            <a:r>
              <a:rPr lang="en-US" sz="2000" b="1" dirty="0" smtClean="0"/>
              <a:t>Table 1</a:t>
            </a:r>
            <a:r>
              <a:rPr lang="en-US" sz="2000" dirty="0" smtClean="0"/>
              <a:t>) in </a:t>
            </a:r>
            <a:r>
              <a:rPr lang="en-US" sz="2000" dirty="0"/>
              <a:t>the Monroe synclinal basin </a:t>
            </a:r>
            <a:r>
              <a:rPr lang="en-US" sz="2000" dirty="0" smtClean="0"/>
              <a:t>for this sediment (</a:t>
            </a:r>
            <a:r>
              <a:rPr lang="en-US" sz="2000" b="1" dirty="0" smtClean="0"/>
              <a:t>site 37A on Fig. 6</a:t>
            </a:r>
            <a:r>
              <a:rPr lang="en-US" sz="2000" dirty="0" smtClean="0"/>
              <a:t>). </a:t>
            </a:r>
            <a:r>
              <a:rPr lang="en-US" sz="2000" b="1" dirty="0" smtClean="0"/>
              <a:t>A.</a:t>
            </a:r>
            <a:r>
              <a:rPr lang="en-US" sz="2000" dirty="0" smtClean="0"/>
              <a:t> </a:t>
            </a:r>
            <a:r>
              <a:rPr lang="en-US" sz="2000" dirty="0"/>
              <a:t>Probability density plot with histogram shows the age distribution </a:t>
            </a:r>
            <a:r>
              <a:rPr lang="en-US" sz="2000" dirty="0" smtClean="0"/>
              <a:t>for all sample zircons (N=158). </a:t>
            </a:r>
            <a:r>
              <a:rPr lang="en-US" sz="2000" b="1" dirty="0" smtClean="0"/>
              <a:t>B</a:t>
            </a:r>
            <a:r>
              <a:rPr lang="en-US" sz="2000" dirty="0" smtClean="0"/>
              <a:t>. Probability </a:t>
            </a:r>
            <a:r>
              <a:rPr lang="en-US" sz="2000" dirty="0"/>
              <a:t>density plot with histogram shows the age distribution for the younger age peak (32–36 Ma</a:t>
            </a:r>
            <a:r>
              <a:rPr lang="en-US" sz="2000" dirty="0" smtClean="0"/>
              <a:t>) for sample 37A. </a:t>
            </a:r>
            <a:r>
              <a:rPr lang="en-US" sz="2000" dirty="0">
                <a:ea typeface="Calibri" panose="020F0502020204030204" pitchFamily="34" charset="0"/>
                <a:cs typeface="Times New Roman" panose="02020603050405020304" pitchFamily="18" charset="0"/>
              </a:rPr>
              <a:t>The Tertiary and Cretaceous intrusive rocks to the east of the study area </a:t>
            </a:r>
            <a:r>
              <a:rPr lang="en-US" sz="2000" dirty="0" smtClean="0">
                <a:ea typeface="Calibri" panose="020F0502020204030204" pitchFamily="34" charset="0"/>
                <a:cs typeface="Times New Roman" panose="02020603050405020304" pitchFamily="18" charset="0"/>
              </a:rPr>
              <a:t>in the Cascade Mountains (for </a:t>
            </a:r>
            <a:r>
              <a:rPr lang="en-US" sz="2000" dirty="0">
                <a:ea typeface="Calibri" panose="020F0502020204030204" pitchFamily="34" charset="0"/>
                <a:cs typeface="Times New Roman" panose="02020603050405020304" pitchFamily="18" charset="0"/>
              </a:rPr>
              <a:t>example, the Grotto and Index batholiths) are predominantly intermediate and locally contain true granite (Tabor and others, 1993).</a:t>
            </a:r>
            <a:r>
              <a:rPr lang="en-US" sz="2000" dirty="0"/>
              <a:t> </a:t>
            </a: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detrital-zircon age populations, petrography, and geochemistry all indicate that these intrusive rocks were a major source of the modern and </a:t>
            </a:r>
            <a:r>
              <a:rPr lang="en-US" sz="2000" dirty="0" smtClean="0">
                <a:ea typeface="Calibri" panose="020F0502020204030204" pitchFamily="34" charset="0"/>
                <a:cs typeface="Times New Roman" panose="02020603050405020304" pitchFamily="18" charset="0"/>
              </a:rPr>
              <a:t>ancient Skykomish </a:t>
            </a:r>
            <a:r>
              <a:rPr lang="en-US" sz="2000" dirty="0">
                <a:ea typeface="Calibri" panose="020F0502020204030204" pitchFamily="34" charset="0"/>
                <a:cs typeface="Times New Roman" panose="02020603050405020304" pitchFamily="18" charset="0"/>
              </a:rPr>
              <a:t>River alluvium. </a:t>
            </a:r>
            <a:r>
              <a:rPr lang="en-US" sz="2000" dirty="0" smtClean="0"/>
              <a:t>The </a:t>
            </a:r>
            <a:r>
              <a:rPr lang="en-US" sz="2000" dirty="0"/>
              <a:t>detrital zircon spectra </a:t>
            </a:r>
            <a:r>
              <a:rPr lang="en-US" sz="2000" dirty="0" smtClean="0"/>
              <a:t>shown above shows </a:t>
            </a:r>
            <a:r>
              <a:rPr lang="en-US" sz="2000" dirty="0"/>
              <a:t>a strong correlation with the age and distribution of </a:t>
            </a:r>
            <a:r>
              <a:rPr lang="en-US" sz="2000" dirty="0" smtClean="0"/>
              <a:t>the intrusive rocks presently </a:t>
            </a:r>
            <a:r>
              <a:rPr lang="en-US" sz="2000" dirty="0"/>
              <a:t>exposed in the Skykomish basin east of the study </a:t>
            </a:r>
            <a:r>
              <a:rPr lang="en-US" sz="2000" dirty="0" smtClean="0"/>
              <a:t>area</a:t>
            </a:r>
            <a:r>
              <a:rPr lang="en-US" sz="2000" dirty="0"/>
              <a:t>. Tertiary and Cretaceous intrusive rocks exposed over 66% of the Skykomish River basin area</a:t>
            </a:r>
            <a:r>
              <a:rPr lang="en-US" sz="2000" dirty="0" smtClean="0"/>
              <a:t>. Most </a:t>
            </a:r>
            <a:r>
              <a:rPr lang="en-US" sz="2000" dirty="0"/>
              <a:t>compelling are the large number of 32 to 36 Ma zircon ages, consistent with erosion of the widespread 33 to 34 Ma Index batholith </a:t>
            </a:r>
            <a:r>
              <a:rPr lang="en-US" sz="2000" dirty="0" smtClean="0"/>
              <a:t>in </a:t>
            </a:r>
            <a:r>
              <a:rPr lang="en-US" sz="2000" dirty="0"/>
              <a:t>the Cascades directly to the east. </a:t>
            </a:r>
            <a:r>
              <a:rPr lang="en-US" sz="2000" spc="10" dirty="0" smtClean="0">
                <a:solidFill>
                  <a:srgbClr val="000000"/>
                </a:solidFill>
              </a:rPr>
              <a:t>PP nonglacial </a:t>
            </a:r>
            <a:r>
              <a:rPr lang="en-US" sz="2000" dirty="0" smtClean="0">
                <a:solidFill>
                  <a:srgbClr val="000000"/>
                </a:solidFill>
              </a:rPr>
              <a:t>deposits also have a abundant Tertiary to Cretaceous detrital zircon age populations but have </a:t>
            </a:r>
            <a:r>
              <a:rPr lang="en-US" sz="2000" dirty="0">
                <a:solidFill>
                  <a:srgbClr val="000000"/>
                </a:solidFill>
              </a:rPr>
              <a:t>more Western mélange</a:t>
            </a:r>
            <a:r>
              <a:rPr lang="en-US" sz="2000" spc="120" dirty="0">
                <a:solidFill>
                  <a:srgbClr val="000000"/>
                </a:solidFill>
              </a:rPr>
              <a:t> </a:t>
            </a:r>
            <a:r>
              <a:rPr lang="en-US" sz="2000" spc="10" dirty="0">
                <a:solidFill>
                  <a:srgbClr val="000000"/>
                </a:solidFill>
              </a:rPr>
              <a:t>belt </a:t>
            </a:r>
            <a:r>
              <a:rPr lang="en-US" sz="2000" spc="10" dirty="0" smtClean="0">
                <a:solidFill>
                  <a:srgbClr val="000000"/>
                </a:solidFill>
              </a:rPr>
              <a:t>detritus. </a:t>
            </a:r>
            <a:r>
              <a:rPr lang="en-US" sz="2000" dirty="0" smtClean="0">
                <a:solidFill>
                  <a:srgbClr val="000000"/>
                </a:solidFill>
              </a:rPr>
              <a:t>(Data not presented; see Dragovich </a:t>
            </a:r>
            <a:r>
              <a:rPr lang="en-US" sz="2000" dirty="0">
                <a:solidFill>
                  <a:srgbClr val="000000"/>
                </a:solidFill>
              </a:rPr>
              <a:t>and others, 2014a, 2015). </a:t>
            </a:r>
            <a:endParaRPr lang="en-US" sz="2000" dirty="0"/>
          </a:p>
        </p:txBody>
      </p:sp>
      <p:sp>
        <p:nvSpPr>
          <p:cNvPr id="76" name="TextBox 75"/>
          <p:cNvSpPr txBox="1"/>
          <p:nvPr/>
        </p:nvSpPr>
        <p:spPr>
          <a:xfrm>
            <a:off x="28537582" y="9815037"/>
            <a:ext cx="184731" cy="584775"/>
          </a:xfrm>
          <a:prstGeom prst="rect">
            <a:avLst/>
          </a:prstGeom>
          <a:noFill/>
        </p:spPr>
        <p:txBody>
          <a:bodyPr wrap="none" rtlCol="0">
            <a:spAutoFit/>
          </a:bodyPr>
          <a:lstStyle/>
          <a:p>
            <a:endParaRPr lang="en-US" dirty="0" smtClean="0"/>
          </a:p>
        </p:txBody>
      </p:sp>
      <p:grpSp>
        <p:nvGrpSpPr>
          <p:cNvPr id="35" name="Group 34"/>
          <p:cNvGrpSpPr/>
          <p:nvPr/>
        </p:nvGrpSpPr>
        <p:grpSpPr>
          <a:xfrm>
            <a:off x="30311114" y="5029795"/>
            <a:ext cx="6252818" cy="4493163"/>
            <a:chOff x="30417599" y="9818391"/>
            <a:chExt cx="6252818" cy="4493163"/>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17599" y="9818391"/>
              <a:ext cx="6252818" cy="4493163"/>
            </a:xfrm>
            <a:prstGeom prst="rect">
              <a:avLst/>
            </a:prstGeom>
            <a:ln w="9525">
              <a:solidFill>
                <a:schemeClr val="tx1"/>
              </a:solidFill>
            </a:ln>
          </p:spPr>
        </p:pic>
        <p:sp>
          <p:nvSpPr>
            <p:cNvPr id="77" name="TextBox 76"/>
            <p:cNvSpPr txBox="1"/>
            <p:nvPr/>
          </p:nvSpPr>
          <p:spPr>
            <a:xfrm>
              <a:off x="31400187" y="9984126"/>
              <a:ext cx="2030610" cy="1938992"/>
            </a:xfrm>
            <a:prstGeom prst="rect">
              <a:avLst/>
            </a:prstGeom>
            <a:noFill/>
          </p:spPr>
          <p:txBody>
            <a:bodyPr wrap="square" rtlCol="0">
              <a:spAutoFit/>
            </a:bodyPr>
            <a:lstStyle/>
            <a:p>
              <a:pPr lvl="0"/>
              <a:r>
                <a:rPr lang="en-US" sz="2000" b="1" dirty="0">
                  <a:solidFill>
                    <a:srgbClr val="000000"/>
                  </a:solidFill>
                </a:rPr>
                <a:t>Figure </a:t>
              </a:r>
              <a:r>
                <a:rPr lang="en-US" sz="2000" b="1" dirty="0" smtClean="0">
                  <a:solidFill>
                    <a:srgbClr val="000000"/>
                  </a:solidFill>
                </a:rPr>
                <a:t>3B. Age distribution plot for </a:t>
              </a:r>
              <a:r>
                <a:rPr lang="en-US" sz="2000" b="1" dirty="0"/>
                <a:t>the younger age peak </a:t>
              </a:r>
              <a:r>
                <a:rPr lang="en-US" sz="2000" b="1" dirty="0" smtClean="0"/>
                <a:t>for Sample 37A.</a:t>
              </a:r>
              <a:endParaRPr lang="en-US" sz="2000" b="1" dirty="0">
                <a:solidFill>
                  <a:srgbClr val="000000"/>
                </a:solidFill>
              </a:endParaRPr>
            </a:p>
          </p:txBody>
        </p:sp>
      </p:grpSp>
      <p:grpSp>
        <p:nvGrpSpPr>
          <p:cNvPr id="32" name="Group 31"/>
          <p:cNvGrpSpPr/>
          <p:nvPr/>
        </p:nvGrpSpPr>
        <p:grpSpPr>
          <a:xfrm>
            <a:off x="24079366" y="5026294"/>
            <a:ext cx="6237718" cy="4484005"/>
            <a:chOff x="24185851" y="9814890"/>
            <a:chExt cx="6237718" cy="4484005"/>
          </a:xfrm>
        </p:grpSpPr>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85851" y="9814890"/>
              <a:ext cx="6237718" cy="4484005"/>
            </a:xfrm>
            <a:prstGeom prst="rect">
              <a:avLst/>
            </a:prstGeom>
            <a:ln w="12700">
              <a:solidFill>
                <a:schemeClr val="tx1"/>
              </a:solidFill>
            </a:ln>
          </p:spPr>
        </p:pic>
        <p:sp>
          <p:nvSpPr>
            <p:cNvPr id="78" name="TextBox 77"/>
            <p:cNvSpPr txBox="1"/>
            <p:nvPr/>
          </p:nvSpPr>
          <p:spPr>
            <a:xfrm>
              <a:off x="26747006" y="10042918"/>
              <a:ext cx="3439240" cy="707886"/>
            </a:xfrm>
            <a:prstGeom prst="rect">
              <a:avLst/>
            </a:prstGeom>
            <a:noFill/>
          </p:spPr>
          <p:txBody>
            <a:bodyPr wrap="square" rtlCol="0">
              <a:spAutoFit/>
            </a:bodyPr>
            <a:lstStyle/>
            <a:p>
              <a:r>
                <a:rPr lang="en-US" sz="2000" b="1" dirty="0"/>
                <a:t>Figure </a:t>
              </a:r>
              <a:r>
                <a:rPr lang="en-US" sz="2000" b="1" dirty="0" smtClean="0"/>
                <a:t>3A. </a:t>
              </a:r>
              <a:r>
                <a:rPr lang="en-US" sz="2000" b="1" dirty="0" smtClean="0">
                  <a:solidFill>
                    <a:srgbClr val="000000"/>
                  </a:solidFill>
                </a:rPr>
                <a:t>Age </a:t>
              </a:r>
              <a:r>
                <a:rPr lang="en-US" sz="2000" b="1" dirty="0">
                  <a:solidFill>
                    <a:srgbClr val="000000"/>
                  </a:solidFill>
                </a:rPr>
                <a:t>distribution plot </a:t>
              </a:r>
              <a:r>
                <a:rPr lang="en-US" sz="2000" b="1" dirty="0" smtClean="0">
                  <a:solidFill>
                    <a:srgbClr val="000000"/>
                  </a:solidFill>
                </a:rPr>
                <a:t>for </a:t>
              </a:r>
              <a:r>
                <a:rPr lang="en-US" sz="2000" b="1" dirty="0">
                  <a:solidFill>
                    <a:srgbClr val="000000"/>
                  </a:solidFill>
                </a:rPr>
                <a:t>sand sample 37A.</a:t>
              </a:r>
              <a:endParaRPr lang="en-US" sz="2000" b="1" dirty="0"/>
            </a:p>
          </p:txBody>
        </p:sp>
      </p:grpSp>
      <p:sp>
        <p:nvSpPr>
          <p:cNvPr id="82" name="TextBox 81"/>
          <p:cNvSpPr txBox="1"/>
          <p:nvPr/>
        </p:nvSpPr>
        <p:spPr>
          <a:xfrm>
            <a:off x="24027575" y="19050000"/>
            <a:ext cx="9767372" cy="544764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b="1" dirty="0"/>
              <a:t>Figure </a:t>
            </a:r>
            <a:r>
              <a:rPr lang="en-US" sz="4800" b="1" dirty="0" smtClean="0"/>
              <a:t>4: </a:t>
            </a:r>
            <a:r>
              <a:rPr lang="en-US" sz="4800" b="1" dirty="0" smtClean="0"/>
              <a:t>Sand Geochemistry</a:t>
            </a:r>
            <a:endParaRPr lang="en-US" sz="4800" b="1" dirty="0"/>
          </a:p>
          <a:p>
            <a:r>
              <a:rPr lang="en-US" sz="2000" dirty="0" smtClean="0"/>
              <a:t>A </a:t>
            </a:r>
            <a:r>
              <a:rPr lang="en-US" sz="2000" dirty="0"/>
              <a:t>large geochemical dataset for Quaternary sands (n=145) has been compiled from our previously published mapping studies, covering ten quadrangles. </a:t>
            </a:r>
            <a:r>
              <a:rPr lang="en-US" sz="2000" dirty="0" smtClean="0"/>
              <a:t>The nonglacial sand </a:t>
            </a:r>
            <a:r>
              <a:rPr lang="en-US" sz="2000" dirty="0"/>
              <a:t>samples include </a:t>
            </a:r>
            <a:r>
              <a:rPr lang="en-US" sz="2000" dirty="0" smtClean="0"/>
              <a:t>ancient (Pleistocene) </a:t>
            </a:r>
            <a:r>
              <a:rPr lang="en-US" sz="2000" dirty="0"/>
              <a:t>and modern </a:t>
            </a:r>
            <a:r>
              <a:rPr lang="en-US" sz="2000" dirty="0" smtClean="0"/>
              <a:t>(Holocene) alluvium </a:t>
            </a:r>
            <a:r>
              <a:rPr lang="en-US" sz="2000" dirty="0"/>
              <a:t>and various glacial deposits representing several sedimentary provenances (</a:t>
            </a:r>
            <a:r>
              <a:rPr lang="en-US" sz="2000" b="1" dirty="0"/>
              <a:t>Table 2</a:t>
            </a:r>
            <a:r>
              <a:rPr lang="en-US" sz="2000" dirty="0"/>
              <a:t>). We are able to discriminate modern and ancient alluvial sands that have a local provenance (LP) from samples that have a granitic Cascade provenance (SP) on the basis of their generally higher Sc, V, and Ti (</a:t>
            </a:r>
            <a:r>
              <a:rPr lang="en-US" sz="2000" b="1" dirty="0"/>
              <a:t>Fig. 4</a:t>
            </a:r>
            <a:r>
              <a:rPr lang="en-US" sz="2000" b="1" dirty="0" smtClean="0"/>
              <a:t>A </a:t>
            </a:r>
            <a:r>
              <a:rPr lang="en-US" sz="2000" b="1" dirty="0"/>
              <a:t>and 4</a:t>
            </a:r>
            <a:r>
              <a:rPr lang="en-US" sz="2000" b="1" dirty="0" smtClean="0"/>
              <a:t>B</a:t>
            </a:r>
            <a:r>
              <a:rPr lang="en-US" sz="2000" dirty="0"/>
              <a:t>). In addition, we can distinguish glacial (NP) from nonglacial sediments using Pb/Yb ratios (</a:t>
            </a:r>
            <a:r>
              <a:rPr lang="en-US" sz="2000" b="1" dirty="0"/>
              <a:t>Fig. 4</a:t>
            </a:r>
            <a:r>
              <a:rPr lang="en-US" sz="2000" b="1" dirty="0" smtClean="0"/>
              <a:t>C</a:t>
            </a:r>
            <a:r>
              <a:rPr lang="en-US" sz="2000" dirty="0" smtClean="0"/>
              <a:t>). The </a:t>
            </a:r>
            <a:r>
              <a:rPr lang="en-US" sz="2000" dirty="0"/>
              <a:t>higher Sc, V, and Ti for the LP most likely represents a strongly mafic volcanic source area, mostly likely accreted Mesozoic and Cenozoic terranes (</a:t>
            </a:r>
            <a:r>
              <a:rPr lang="en-US" sz="2000" b="1" dirty="0"/>
              <a:t>Fig. 4</a:t>
            </a:r>
            <a:r>
              <a:rPr lang="en-US" sz="2000" dirty="0" smtClean="0"/>
              <a:t>).</a:t>
            </a:r>
            <a:r>
              <a:rPr lang="en-US" sz="2000" dirty="0"/>
              <a:t>  The higher SiO2, and low Ti and Sc of the SP is a result of its strongly felsic plutonic provenance (</a:t>
            </a:r>
            <a:r>
              <a:rPr lang="en-US" sz="2000" b="1" dirty="0"/>
              <a:t>Fig. </a:t>
            </a:r>
            <a:r>
              <a:rPr lang="en-US" sz="2000" b="1" dirty="0" smtClean="0"/>
              <a:t>4A-B</a:t>
            </a:r>
            <a:r>
              <a:rPr lang="en-US" sz="2000" dirty="0" smtClean="0"/>
              <a:t>).</a:t>
            </a:r>
            <a:r>
              <a:rPr lang="en-US" sz="2000" dirty="0"/>
              <a:t>  The NP has low Pb/Yb ratios due to its strong mixing of numerous accreted terranes from the north of the study area -- which do not have a strong volcanic or plutonic source (</a:t>
            </a:r>
            <a:r>
              <a:rPr lang="en-US" sz="2000" b="1" dirty="0"/>
              <a:t>Fig. </a:t>
            </a:r>
            <a:r>
              <a:rPr lang="en-US" sz="2000" b="1" dirty="0" smtClean="0"/>
              <a:t>4C</a:t>
            </a:r>
            <a:r>
              <a:rPr lang="en-US" sz="2000" dirty="0" smtClean="0"/>
              <a:t>).  The NP overlaps the LP and SP on </a:t>
            </a:r>
            <a:r>
              <a:rPr lang="en-US" sz="2000" b="1" dirty="0" smtClean="0"/>
              <a:t>Fig. 4A and 4B </a:t>
            </a:r>
            <a:r>
              <a:rPr lang="en-US" sz="2000" dirty="0" smtClean="0"/>
              <a:t>due to mixing of various sources by outwash.  </a:t>
            </a:r>
            <a:r>
              <a:rPr lang="en-US" sz="2000" dirty="0"/>
              <a:t>   </a:t>
            </a:r>
            <a:r>
              <a:rPr lang="en-US" sz="2000" dirty="0">
                <a:solidFill>
                  <a:srgbClr val="FF0000"/>
                </a:solidFill>
              </a:rPr>
              <a:t> </a:t>
            </a:r>
          </a:p>
        </p:txBody>
      </p:sp>
      <p:sp>
        <p:nvSpPr>
          <p:cNvPr id="85" name="TextBox 84"/>
          <p:cNvSpPr txBox="1"/>
          <p:nvPr/>
        </p:nvSpPr>
        <p:spPr>
          <a:xfrm>
            <a:off x="24604643" y="31984066"/>
            <a:ext cx="11599630" cy="452431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b="1" dirty="0" smtClean="0"/>
              <a:t>Figure 5: Subsurface Distribution</a:t>
            </a:r>
            <a:endParaRPr lang="en-US" sz="4800" dirty="0" smtClean="0"/>
          </a:p>
          <a:p>
            <a:r>
              <a:rPr lang="en-US" sz="2000" dirty="0" smtClean="0"/>
              <a:t>Residual </a:t>
            </a:r>
            <a:r>
              <a:rPr lang="en-US" sz="2000" dirty="0"/>
              <a:t>aeromagnetic map (reduced to pole) of the Monroe syncline </a:t>
            </a:r>
            <a:r>
              <a:rPr lang="en-US" sz="2000" dirty="0" smtClean="0"/>
              <a:t>region (See </a:t>
            </a:r>
            <a:r>
              <a:rPr lang="en-US" sz="2000" b="1" dirty="0" smtClean="0"/>
              <a:t>Fig. 1 and Fig 6 </a:t>
            </a:r>
            <a:r>
              <a:rPr lang="en-US" sz="2000" dirty="0" smtClean="0"/>
              <a:t>for map location and Monroe synclinal basin location, respectively). </a:t>
            </a:r>
            <a:r>
              <a:rPr lang="en-US" sz="2000" dirty="0"/>
              <a:t>Data from Blakely and others (1999). Heavy grey line encloses an area of a moderate magnetic high spatially correlated with the Monroe </a:t>
            </a:r>
            <a:r>
              <a:rPr lang="en-US" sz="2000" dirty="0" smtClean="0"/>
              <a:t>synclinal basin. The </a:t>
            </a:r>
            <a:r>
              <a:rPr lang="en-US" sz="2000" dirty="0"/>
              <a:t>likely source of this anomaly </a:t>
            </a:r>
            <a:r>
              <a:rPr lang="en-US" sz="2000" dirty="0" smtClean="0"/>
              <a:t>are the thick, moderately </a:t>
            </a:r>
            <a:r>
              <a:rPr lang="en-US" sz="2000" dirty="0"/>
              <a:t>magnetically </a:t>
            </a:r>
            <a:r>
              <a:rPr lang="en-US" sz="2000" dirty="0" smtClean="0"/>
              <a:t>susceptible, SP sediments including sediments of both the Olympia beds and Whidbey Formation in the synclinal basin (</a:t>
            </a:r>
            <a:r>
              <a:rPr lang="en-US" sz="2000" b="1" dirty="0" smtClean="0"/>
              <a:t>Table 2</a:t>
            </a:r>
            <a:r>
              <a:rPr lang="en-US" sz="2000" dirty="0" smtClean="0"/>
              <a:t>).  </a:t>
            </a:r>
            <a:r>
              <a:rPr lang="en-US" sz="2000" dirty="0"/>
              <a:t>Because of its continuity and anomaly amplitude, this region is distinctive from the stronger magnetic highs which are sourced from metagabbros </a:t>
            </a:r>
            <a:r>
              <a:rPr lang="en-US" sz="2000" dirty="0" smtClean="0"/>
              <a:t>(</a:t>
            </a:r>
            <a:r>
              <a:rPr lang="en-US" sz="2000" dirty="0" smtClean="0">
                <a:solidFill>
                  <a:srgbClr val="FF0000"/>
                </a:solidFill>
              </a:rPr>
              <a:t>see gabbro</a:t>
            </a:r>
            <a:r>
              <a:rPr lang="en-US" sz="2000" dirty="0" smtClean="0"/>
              <a:t>) of </a:t>
            </a:r>
            <a:r>
              <a:rPr lang="en-US" sz="2000" dirty="0"/>
              <a:t>the western mélange belt. Superimposed fault and fold structures are from Mahan and others (under review).  Abbreviations: 124</a:t>
            </a:r>
            <a:r>
              <a:rPr lang="en-US" sz="2000" baseline="30000" dirty="0"/>
              <a:t>th</a:t>
            </a:r>
            <a:r>
              <a:rPr lang="en-US" sz="2000" dirty="0"/>
              <a:t> St., 124</a:t>
            </a:r>
            <a:r>
              <a:rPr lang="en-US" sz="2000" baseline="30000" dirty="0"/>
              <a:t>th</a:t>
            </a:r>
            <a:r>
              <a:rPr lang="en-US" sz="2000" dirty="0"/>
              <a:t> Street fault; CCFZ, Cherry Creek fault zone; JSFZ, Johnsons Swamp fault zone; MA, Monroe anticline; MF, Monroe fault; MS, Monroe syncline; SRT, Sultan River thrust; RMFZ, Rattlesnake Mountain fault zone; WCFZ, Woods Creek fault zone, WLF, Woods Lake fault</a:t>
            </a:r>
            <a:r>
              <a:rPr lang="en-US" sz="2000" dirty="0" smtClean="0"/>
              <a:t>.</a:t>
            </a:r>
            <a:endParaRPr lang="en-US" sz="2000" dirty="0"/>
          </a:p>
        </p:txBody>
      </p:sp>
      <p:grpSp>
        <p:nvGrpSpPr>
          <p:cNvPr id="55" name="Group 54"/>
          <p:cNvGrpSpPr/>
          <p:nvPr/>
        </p:nvGrpSpPr>
        <p:grpSpPr>
          <a:xfrm>
            <a:off x="36844897" y="4770087"/>
            <a:ext cx="13225920" cy="10453004"/>
            <a:chOff x="36888331" y="5028300"/>
            <a:chExt cx="13225920" cy="10453004"/>
          </a:xfrm>
        </p:grpSpPr>
        <p:pic>
          <p:nvPicPr>
            <p:cNvPr id="87" name="Picture 8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88331" y="5041822"/>
              <a:ext cx="5154403" cy="10439482"/>
            </a:xfrm>
            <a:prstGeom prst="rect">
              <a:avLst/>
            </a:prstGeom>
            <a:ln>
              <a:solidFill>
                <a:schemeClr val="tx1"/>
              </a:solidFill>
            </a:ln>
            <a:effectLst>
              <a:outerShdw blurRad="292100" dist="139700" dir="2700000" algn="tl" rotWithShape="0">
                <a:srgbClr val="333333">
                  <a:alpha val="65000"/>
                </a:srgbClr>
              </a:outerShdw>
            </a:effectLst>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40240" y="5028300"/>
              <a:ext cx="8074011" cy="10448722"/>
            </a:xfrm>
            <a:prstGeom prst="rect">
              <a:avLst/>
            </a:prstGeom>
            <a:ln>
              <a:solidFill>
                <a:schemeClr val="tx1"/>
              </a:solidFill>
            </a:ln>
            <a:effectLst>
              <a:outerShdw blurRad="292100" dist="139700" dir="2700000" algn="tl" rotWithShape="0">
                <a:srgbClr val="333333">
                  <a:alpha val="65000"/>
                </a:srgbClr>
              </a:outerShdw>
            </a:effectLst>
          </p:spPr>
        </p:pic>
        <p:pic>
          <p:nvPicPr>
            <p:cNvPr id="89" name="Picture 8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25502" y="14061840"/>
              <a:ext cx="2619756" cy="1179576"/>
            </a:xfrm>
            <a:prstGeom prst="rect">
              <a:avLst/>
            </a:prstGeom>
            <a:ln>
              <a:solidFill>
                <a:schemeClr val="tx1"/>
              </a:solidFill>
            </a:ln>
            <a:effectLst>
              <a:outerShdw blurRad="292100" dist="139700" dir="2700000" algn="tl" rotWithShape="0">
                <a:srgbClr val="333333">
                  <a:alpha val="65000"/>
                </a:srgbClr>
              </a:outerShdw>
            </a:effectLst>
          </p:spPr>
        </p:pic>
      </p:grpSp>
      <p:pic>
        <p:nvPicPr>
          <p:cNvPr id="93" name="Picture 9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38676" y="18183272"/>
            <a:ext cx="15791024" cy="6883268"/>
          </a:xfrm>
          <a:prstGeom prst="rect">
            <a:avLst/>
          </a:prstGeom>
          <a:ln>
            <a:solidFill>
              <a:schemeClr val="tx1"/>
            </a:solidFill>
          </a:ln>
          <a:effectLst>
            <a:outerShdw blurRad="292100" dist="139700" dir="2700000" algn="tl" rotWithShape="0">
              <a:srgbClr val="333333">
                <a:alpha val="65000"/>
              </a:srgbClr>
            </a:outerShdw>
          </a:effectLst>
        </p:spPr>
      </p:pic>
      <p:sp>
        <p:nvSpPr>
          <p:cNvPr id="90" name="TextBox 89"/>
          <p:cNvSpPr txBox="1"/>
          <p:nvPr/>
        </p:nvSpPr>
        <p:spPr>
          <a:xfrm>
            <a:off x="36408061" y="25073636"/>
            <a:ext cx="13921639" cy="3908762"/>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5068986"/>
            <a:r>
              <a:rPr lang="en-US" sz="4800" b="1" dirty="0">
                <a:solidFill>
                  <a:srgbClr val="181717"/>
                </a:solidFill>
                <a:ea typeface="Arial" panose="020B0604020202020204" pitchFamily="34" charset="0"/>
              </a:rPr>
              <a:t>Figure </a:t>
            </a:r>
            <a:r>
              <a:rPr lang="en-US" sz="4800" b="1" dirty="0" smtClean="0">
                <a:solidFill>
                  <a:srgbClr val="181717"/>
                </a:solidFill>
                <a:ea typeface="Arial" panose="020B0604020202020204" pitchFamily="34" charset="0"/>
              </a:rPr>
              <a:t>7: Basin Involvement</a:t>
            </a:r>
            <a:r>
              <a:rPr lang="en-US" sz="4000" dirty="0" smtClean="0">
                <a:solidFill>
                  <a:srgbClr val="181717"/>
                </a:solidFill>
                <a:ea typeface="Arial" panose="020B0604020202020204" pitchFamily="34" charset="0"/>
              </a:rPr>
              <a:t> </a:t>
            </a:r>
          </a:p>
          <a:p>
            <a:pPr defTabSz="5068986"/>
            <a:r>
              <a:rPr lang="en-US" sz="2000" dirty="0" smtClean="0"/>
              <a:t>Schematic </a:t>
            </a:r>
            <a:r>
              <a:rPr lang="en-US" sz="2000" dirty="0"/>
              <a:t>north-south cross section across the Pilchuck River anticline in the southernmost part of the map </a:t>
            </a:r>
            <a:r>
              <a:rPr lang="en-US" sz="2000" dirty="0" smtClean="0"/>
              <a:t>area. (See </a:t>
            </a:r>
            <a:r>
              <a:rPr lang="en-US" sz="2000" b="1" dirty="0" smtClean="0"/>
              <a:t>Fig. 1 </a:t>
            </a:r>
            <a:r>
              <a:rPr lang="en-US" sz="2000" dirty="0" smtClean="0"/>
              <a:t>for location of EFB.)  </a:t>
            </a:r>
            <a:r>
              <a:rPr lang="en-US" sz="2000" dirty="0"/>
              <a:t>We interpret this anticline as a growth fold resulting from compression along the Carpenter Creek fault (CCF). The Carpenter Creek earthquake </a:t>
            </a:r>
            <a:r>
              <a:rPr lang="en-US" sz="2000" dirty="0" smtClean="0"/>
              <a:t>cluster </a:t>
            </a:r>
            <a:r>
              <a:rPr lang="en-US" sz="2000" dirty="0"/>
              <a:t>is likely related to active compression across the CCF as a result of oblique reverse slip along this </a:t>
            </a:r>
            <a:r>
              <a:rPr lang="en-US" sz="2000" dirty="0" smtClean="0"/>
              <a:t>structure. </a:t>
            </a:r>
            <a:r>
              <a:rPr lang="en-US" sz="2000" dirty="0"/>
              <a:t>We suspect that this growth folding occurred before deposition of the Hamm Creek formation (not pictured above) but after deposition of </a:t>
            </a:r>
            <a:r>
              <a:rPr lang="en-US" sz="2000" dirty="0" smtClean="0"/>
              <a:t>pre-Hamm Creek nonglacial deposits (unit Qc</a:t>
            </a:r>
            <a:r>
              <a:rPr lang="en-US" sz="2000" baseline="-25000" dirty="0" smtClean="0"/>
              <a:t>ph</a:t>
            </a:r>
            <a:r>
              <a:rPr lang="en-US" sz="2000" dirty="0"/>
              <a:t>)</a:t>
            </a:r>
            <a:r>
              <a:rPr lang="en-US" sz="2000" dirty="0" smtClean="0"/>
              <a:t> </a:t>
            </a:r>
            <a:r>
              <a:rPr lang="en-US" sz="2000" dirty="0"/>
              <a:t>Unit Qc</a:t>
            </a:r>
            <a:r>
              <a:rPr lang="en-US" sz="2000" baseline="-25000" dirty="0"/>
              <a:t>ph</a:t>
            </a:r>
            <a:r>
              <a:rPr lang="en-US" sz="2000" dirty="0"/>
              <a:t> deposition occurred during the Early to Middle Pleistocene transtensional development of the Explorer Falls and Bosworth Lake basins and deposition of thick Cascade provenance </a:t>
            </a:r>
            <a:r>
              <a:rPr lang="en-US" sz="2000" dirty="0" smtClean="0"/>
              <a:t>PP fluvial deposits (</a:t>
            </a:r>
            <a:r>
              <a:rPr lang="en-US" sz="2000" b="1" dirty="0" smtClean="0"/>
              <a:t>Table 2</a:t>
            </a:r>
            <a:r>
              <a:rPr lang="en-US" sz="2000" dirty="0" smtClean="0"/>
              <a:t>); </a:t>
            </a:r>
            <a:r>
              <a:rPr lang="en-US" sz="2000" dirty="0"/>
              <a:t>later north-south compression occurred during the Late Pleistocene. </a:t>
            </a:r>
            <a:r>
              <a:rPr lang="en-US" sz="2000" spc="10" dirty="0" smtClean="0">
                <a:solidFill>
                  <a:schemeClr val="tx1"/>
                </a:solidFill>
              </a:rPr>
              <a:t>In </a:t>
            </a:r>
            <a:r>
              <a:rPr lang="en-US" sz="2000" spc="10" dirty="0">
                <a:solidFill>
                  <a:schemeClr val="tx1"/>
                </a:solidFill>
              </a:rPr>
              <a:t>the Granite Falls quadrangle, Whidbey and Hamm Creek PP strata are exposed in the northernmost part of the EFB on the northern limb of the Pilchuck anticline, as well as in the newly named Lake Bosworth </a:t>
            </a:r>
            <a:r>
              <a:rPr lang="en-US" sz="2000" spc="10" dirty="0" smtClean="0">
                <a:solidFill>
                  <a:schemeClr val="tx1"/>
                </a:solidFill>
              </a:rPr>
              <a:t>basin shown on </a:t>
            </a:r>
            <a:r>
              <a:rPr lang="en-US" sz="2000" b="1" spc="10" dirty="0" smtClean="0">
                <a:solidFill>
                  <a:schemeClr val="tx1"/>
                </a:solidFill>
              </a:rPr>
              <a:t>Figure 1</a:t>
            </a:r>
            <a:r>
              <a:rPr lang="en-US" sz="2000" spc="10" dirty="0" smtClean="0">
                <a:solidFill>
                  <a:schemeClr val="tx1"/>
                </a:solidFill>
              </a:rPr>
              <a:t>.</a:t>
            </a:r>
            <a:endParaRPr lang="en-US" sz="2000" dirty="0">
              <a:solidFill>
                <a:schemeClr val="tx1"/>
              </a:solidFill>
              <a:ea typeface="Calibri" panose="020F0502020204030204" pitchFamily="34" charset="0"/>
              <a:cs typeface="Times New Roman" panose="02020603050405020304" pitchFamily="18" charset="0"/>
            </a:endParaRPr>
          </a:p>
        </p:txBody>
      </p:sp>
      <p:sp>
        <p:nvSpPr>
          <p:cNvPr id="11" name="Rectangle 10"/>
          <p:cNvSpPr/>
          <p:nvPr/>
        </p:nvSpPr>
        <p:spPr bwMode="auto">
          <a:xfrm>
            <a:off x="11698008" y="25299701"/>
            <a:ext cx="12682835" cy="3139513"/>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grpSp>
        <p:nvGrpSpPr>
          <p:cNvPr id="25" name="Group 24"/>
          <p:cNvGrpSpPr/>
          <p:nvPr/>
        </p:nvGrpSpPr>
        <p:grpSpPr>
          <a:xfrm>
            <a:off x="11731831" y="25383043"/>
            <a:ext cx="3373708" cy="2984039"/>
            <a:chOff x="24135805" y="4639467"/>
            <a:chExt cx="3373708" cy="2984039"/>
          </a:xfrm>
        </p:grpSpPr>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24367615" y="4481609"/>
              <a:ext cx="2977903" cy="3305892"/>
            </a:xfrm>
            <a:prstGeom prst="rect">
              <a:avLst/>
            </a:prstGeom>
          </p:spPr>
        </p:pic>
        <p:sp>
          <p:nvSpPr>
            <p:cNvPr id="12" name="TextBox 11"/>
            <p:cNvSpPr txBox="1"/>
            <p:nvPr/>
          </p:nvSpPr>
          <p:spPr>
            <a:xfrm>
              <a:off x="24612600" y="5340684"/>
              <a:ext cx="473206" cy="276999"/>
            </a:xfrm>
            <a:prstGeom prst="rect">
              <a:avLst/>
            </a:prstGeom>
            <a:noFill/>
          </p:spPr>
          <p:txBody>
            <a:bodyPr wrap="none" rtlCol="0">
              <a:spAutoFit/>
            </a:bodyPr>
            <a:lstStyle/>
            <a:p>
              <a:r>
                <a:rPr lang="en-US" sz="1200" dirty="0" smtClean="0"/>
                <a:t>plag</a:t>
              </a:r>
              <a:endParaRPr lang="en-US" sz="1200" dirty="0"/>
            </a:p>
          </p:txBody>
        </p:sp>
        <p:sp>
          <p:nvSpPr>
            <p:cNvPr id="15" name="TextBox 14"/>
            <p:cNvSpPr txBox="1"/>
            <p:nvPr/>
          </p:nvSpPr>
          <p:spPr>
            <a:xfrm>
              <a:off x="26584390" y="5142924"/>
              <a:ext cx="433132" cy="276999"/>
            </a:xfrm>
            <a:prstGeom prst="rect">
              <a:avLst/>
            </a:prstGeom>
            <a:noFill/>
          </p:spPr>
          <p:txBody>
            <a:bodyPr wrap="none" rtlCol="0">
              <a:spAutoFit/>
            </a:bodyPr>
            <a:lstStyle/>
            <a:p>
              <a:r>
                <a:rPr lang="en-US" sz="1200" dirty="0" smtClean="0"/>
                <a:t>MQ</a:t>
              </a:r>
            </a:p>
          </p:txBody>
        </p:sp>
        <p:sp>
          <p:nvSpPr>
            <p:cNvPr id="17" name="TextBox 16"/>
            <p:cNvSpPr txBox="1"/>
            <p:nvPr/>
          </p:nvSpPr>
          <p:spPr>
            <a:xfrm>
              <a:off x="24579730" y="7170891"/>
              <a:ext cx="1141219" cy="276999"/>
            </a:xfrm>
            <a:prstGeom prst="rect">
              <a:avLst/>
            </a:prstGeom>
            <a:noFill/>
          </p:spPr>
          <p:txBody>
            <a:bodyPr wrap="square" rtlCol="0">
              <a:spAutoFit/>
            </a:bodyPr>
            <a:lstStyle/>
            <a:p>
              <a:r>
                <a:rPr lang="en-US" sz="1200" dirty="0" smtClean="0"/>
                <a:t>Granitic lithic</a:t>
              </a:r>
              <a:endParaRPr lang="en-US" sz="1200" dirty="0"/>
            </a:p>
          </p:txBody>
        </p:sp>
        <p:sp>
          <p:nvSpPr>
            <p:cNvPr id="20" name="TextBox 19"/>
            <p:cNvSpPr txBox="1"/>
            <p:nvPr/>
          </p:nvSpPr>
          <p:spPr>
            <a:xfrm>
              <a:off x="26649111" y="4647712"/>
              <a:ext cx="508473" cy="276999"/>
            </a:xfrm>
            <a:prstGeom prst="rect">
              <a:avLst/>
            </a:prstGeom>
            <a:noFill/>
          </p:spPr>
          <p:txBody>
            <a:bodyPr wrap="none" rtlCol="0">
              <a:spAutoFit/>
            </a:bodyPr>
            <a:lstStyle/>
            <a:p>
              <a:r>
                <a:rPr lang="en-US" sz="1200" dirty="0" smtClean="0"/>
                <a:t>mica</a:t>
              </a:r>
              <a:endParaRPr lang="en-US" sz="1200" dirty="0"/>
            </a:p>
          </p:txBody>
        </p:sp>
        <p:cxnSp>
          <p:nvCxnSpPr>
            <p:cNvPr id="24" name="Straight Arrow Connector 23"/>
            <p:cNvCxnSpPr/>
            <p:nvPr/>
          </p:nvCxnSpPr>
          <p:spPr bwMode="auto">
            <a:xfrm>
              <a:off x="27034789" y="4887731"/>
              <a:ext cx="75215" cy="1108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p:cNvSpPr txBox="1"/>
            <p:nvPr/>
          </p:nvSpPr>
          <p:spPr>
            <a:xfrm>
              <a:off x="25666868" y="6196597"/>
              <a:ext cx="473206" cy="276999"/>
            </a:xfrm>
            <a:prstGeom prst="rect">
              <a:avLst/>
            </a:prstGeom>
            <a:noFill/>
          </p:spPr>
          <p:txBody>
            <a:bodyPr wrap="none" rtlCol="0">
              <a:spAutoFit/>
            </a:bodyPr>
            <a:lstStyle/>
            <a:p>
              <a:r>
                <a:rPr lang="en-US" sz="1200" dirty="0"/>
                <a:t>p</a:t>
              </a:r>
              <a:r>
                <a:rPr lang="en-US" sz="1200" dirty="0" smtClean="0"/>
                <a:t>lag</a:t>
              </a:r>
            </a:p>
          </p:txBody>
        </p:sp>
        <p:cxnSp>
          <p:nvCxnSpPr>
            <p:cNvPr id="81" name="Straight Arrow Connector 80"/>
            <p:cNvCxnSpPr>
              <a:stCxn id="27" idx="2"/>
            </p:cNvCxnSpPr>
            <p:nvPr/>
          </p:nvCxnSpPr>
          <p:spPr bwMode="auto">
            <a:xfrm>
              <a:off x="25903471" y="6473596"/>
              <a:ext cx="159120" cy="1963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9" name="TextBox 48"/>
            <p:cNvSpPr txBox="1"/>
            <p:nvPr/>
          </p:nvSpPr>
          <p:spPr>
            <a:xfrm>
              <a:off x="24135805" y="4639467"/>
              <a:ext cx="2036135" cy="307777"/>
            </a:xfrm>
            <a:prstGeom prst="rect">
              <a:avLst/>
            </a:prstGeom>
            <a:noFill/>
          </p:spPr>
          <p:txBody>
            <a:bodyPr wrap="none" rtlCol="0">
              <a:spAutoFit/>
            </a:bodyPr>
            <a:lstStyle/>
            <a:p>
              <a:r>
                <a:rPr lang="en-US" sz="1400" dirty="0" smtClean="0"/>
                <a:t>Sample 33C plane light</a:t>
              </a:r>
              <a:endParaRPr lang="en-US" sz="1400" dirty="0"/>
            </a:p>
          </p:txBody>
        </p:sp>
      </p:grpSp>
      <p:grpSp>
        <p:nvGrpSpPr>
          <p:cNvPr id="26" name="Group 25"/>
          <p:cNvGrpSpPr/>
          <p:nvPr/>
        </p:nvGrpSpPr>
        <p:grpSpPr>
          <a:xfrm>
            <a:off x="15118249" y="25390596"/>
            <a:ext cx="3254153" cy="2991111"/>
            <a:chOff x="27522223" y="4647020"/>
            <a:chExt cx="3254153" cy="2991111"/>
          </a:xfrm>
        </p:grpSpPr>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27653744" y="4515499"/>
              <a:ext cx="2991111" cy="3254153"/>
            </a:xfrm>
            <a:prstGeom prst="rect">
              <a:avLst/>
            </a:prstGeom>
          </p:spPr>
        </p:pic>
        <p:sp>
          <p:nvSpPr>
            <p:cNvPr id="50" name="Rectangle 49"/>
            <p:cNvSpPr/>
            <p:nvPr/>
          </p:nvSpPr>
          <p:spPr>
            <a:xfrm>
              <a:off x="27587599" y="4667644"/>
              <a:ext cx="1348446" cy="523220"/>
            </a:xfrm>
            <a:prstGeom prst="rect">
              <a:avLst/>
            </a:prstGeom>
          </p:spPr>
          <p:txBody>
            <a:bodyPr wrap="none">
              <a:spAutoFit/>
            </a:bodyPr>
            <a:lstStyle/>
            <a:p>
              <a:r>
                <a:rPr lang="en-US" sz="1400" dirty="0"/>
                <a:t>Sample 33C </a:t>
              </a:r>
              <a:endParaRPr lang="en-US" sz="1400" dirty="0" smtClean="0"/>
            </a:p>
            <a:p>
              <a:r>
                <a:rPr lang="en-US" sz="1400" dirty="0" smtClean="0"/>
                <a:t>crossed polars</a:t>
              </a:r>
              <a:endParaRPr lang="en-US" sz="1400" dirty="0"/>
            </a:p>
          </p:txBody>
        </p:sp>
      </p:grpSp>
      <p:grpSp>
        <p:nvGrpSpPr>
          <p:cNvPr id="29" name="Group 28"/>
          <p:cNvGrpSpPr/>
          <p:nvPr/>
        </p:nvGrpSpPr>
        <p:grpSpPr>
          <a:xfrm>
            <a:off x="18328080" y="25360576"/>
            <a:ext cx="3142168" cy="3020754"/>
            <a:chOff x="30732054" y="4617000"/>
            <a:chExt cx="3142168" cy="3020754"/>
          </a:xfrm>
        </p:grpSpPr>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30836346" y="4599879"/>
              <a:ext cx="2977905" cy="3097846"/>
            </a:xfrm>
            <a:prstGeom prst="rect">
              <a:avLst/>
            </a:prstGeom>
          </p:spPr>
        </p:pic>
        <p:sp>
          <p:nvSpPr>
            <p:cNvPr id="39" name="TextBox 38"/>
            <p:cNvSpPr txBox="1"/>
            <p:nvPr/>
          </p:nvSpPr>
          <p:spPr>
            <a:xfrm>
              <a:off x="32030061" y="5727368"/>
              <a:ext cx="636713" cy="276999"/>
            </a:xfrm>
            <a:prstGeom prst="rect">
              <a:avLst/>
            </a:prstGeom>
            <a:noFill/>
          </p:spPr>
          <p:txBody>
            <a:bodyPr wrap="none" rtlCol="0">
              <a:spAutoFit/>
            </a:bodyPr>
            <a:lstStyle/>
            <a:p>
              <a:r>
                <a:rPr lang="en-US" sz="1200" dirty="0" smtClean="0"/>
                <a:t>K-spar</a:t>
              </a:r>
              <a:endParaRPr lang="en-US" sz="1200" dirty="0"/>
            </a:p>
          </p:txBody>
        </p:sp>
        <p:sp>
          <p:nvSpPr>
            <p:cNvPr id="95" name="TextBox 94"/>
            <p:cNvSpPr txBox="1"/>
            <p:nvPr/>
          </p:nvSpPr>
          <p:spPr>
            <a:xfrm>
              <a:off x="30732054" y="4917050"/>
              <a:ext cx="1141219" cy="276999"/>
            </a:xfrm>
            <a:prstGeom prst="rect">
              <a:avLst/>
            </a:prstGeom>
            <a:noFill/>
          </p:spPr>
          <p:txBody>
            <a:bodyPr wrap="square" rtlCol="0">
              <a:spAutoFit/>
            </a:bodyPr>
            <a:lstStyle/>
            <a:p>
              <a:r>
                <a:rPr lang="en-US" sz="1200" dirty="0" smtClean="0"/>
                <a:t>Granitic lithic</a:t>
              </a:r>
              <a:endParaRPr lang="en-US" sz="1200" dirty="0"/>
            </a:p>
          </p:txBody>
        </p:sp>
        <p:sp>
          <p:nvSpPr>
            <p:cNvPr id="97" name="TextBox 96"/>
            <p:cNvSpPr txBox="1"/>
            <p:nvPr/>
          </p:nvSpPr>
          <p:spPr>
            <a:xfrm>
              <a:off x="33070802" y="5325084"/>
              <a:ext cx="473206" cy="276999"/>
            </a:xfrm>
            <a:prstGeom prst="rect">
              <a:avLst/>
            </a:prstGeom>
            <a:noFill/>
          </p:spPr>
          <p:txBody>
            <a:bodyPr wrap="none" rtlCol="0">
              <a:spAutoFit/>
            </a:bodyPr>
            <a:lstStyle/>
            <a:p>
              <a:r>
                <a:rPr lang="en-US" sz="1200" dirty="0" smtClean="0"/>
                <a:t>plag</a:t>
              </a:r>
              <a:endParaRPr lang="en-US" sz="1200" dirty="0"/>
            </a:p>
          </p:txBody>
        </p:sp>
        <p:sp>
          <p:nvSpPr>
            <p:cNvPr id="45" name="TextBox 44"/>
            <p:cNvSpPr txBox="1"/>
            <p:nvPr/>
          </p:nvSpPr>
          <p:spPr>
            <a:xfrm>
              <a:off x="31920244" y="7040868"/>
              <a:ext cx="388248" cy="276999"/>
            </a:xfrm>
            <a:prstGeom prst="rect">
              <a:avLst/>
            </a:prstGeom>
            <a:noFill/>
          </p:spPr>
          <p:txBody>
            <a:bodyPr wrap="none" rtlCol="0">
              <a:spAutoFit/>
            </a:bodyPr>
            <a:lstStyle/>
            <a:p>
              <a:r>
                <a:rPr lang="en-US" sz="1200" dirty="0" smtClean="0"/>
                <a:t>hbl</a:t>
              </a:r>
              <a:endParaRPr lang="en-US" sz="1200" dirty="0"/>
            </a:p>
          </p:txBody>
        </p:sp>
        <p:cxnSp>
          <p:nvCxnSpPr>
            <p:cNvPr id="99" name="Straight Arrow Connector 98"/>
            <p:cNvCxnSpPr/>
            <p:nvPr/>
          </p:nvCxnSpPr>
          <p:spPr bwMode="auto">
            <a:xfrm flipH="1">
              <a:off x="31718826" y="7243091"/>
              <a:ext cx="307089" cy="2353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1" name="TextBox 50"/>
            <p:cNvSpPr txBox="1"/>
            <p:nvPr/>
          </p:nvSpPr>
          <p:spPr>
            <a:xfrm>
              <a:off x="31793766" y="4617000"/>
              <a:ext cx="2036135" cy="307777"/>
            </a:xfrm>
            <a:prstGeom prst="rect">
              <a:avLst/>
            </a:prstGeom>
            <a:noFill/>
          </p:spPr>
          <p:txBody>
            <a:bodyPr wrap="none" rtlCol="0">
              <a:spAutoFit/>
            </a:bodyPr>
            <a:lstStyle/>
            <a:p>
              <a:r>
                <a:rPr lang="en-US" sz="1400" dirty="0"/>
                <a:t>Sample 33C plane light</a:t>
              </a:r>
            </a:p>
          </p:txBody>
        </p:sp>
      </p:grpSp>
      <p:grpSp>
        <p:nvGrpSpPr>
          <p:cNvPr id="31" name="Group 30"/>
          <p:cNvGrpSpPr/>
          <p:nvPr/>
        </p:nvGrpSpPr>
        <p:grpSpPr>
          <a:xfrm>
            <a:off x="21425927" y="25356957"/>
            <a:ext cx="2918687" cy="3009203"/>
            <a:chOff x="33829901" y="4613381"/>
            <a:chExt cx="2918687" cy="3009203"/>
          </a:xfrm>
        </p:grpSpPr>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33824958" y="4698954"/>
              <a:ext cx="2972894" cy="2874366"/>
            </a:xfrm>
            <a:prstGeom prst="rect">
              <a:avLst/>
            </a:prstGeom>
          </p:spPr>
        </p:pic>
        <p:sp>
          <p:nvSpPr>
            <p:cNvPr id="52" name="TextBox 51"/>
            <p:cNvSpPr txBox="1"/>
            <p:nvPr/>
          </p:nvSpPr>
          <p:spPr>
            <a:xfrm>
              <a:off x="33829901" y="4613381"/>
              <a:ext cx="1377230" cy="461665"/>
            </a:xfrm>
            <a:prstGeom prst="rect">
              <a:avLst/>
            </a:prstGeom>
            <a:noFill/>
          </p:spPr>
          <p:txBody>
            <a:bodyPr wrap="square" rtlCol="0">
              <a:spAutoFit/>
            </a:bodyPr>
            <a:lstStyle/>
            <a:p>
              <a:r>
                <a:rPr lang="en-US" sz="1200" dirty="0" smtClean="0"/>
                <a:t>Sample 33C crossed polars</a:t>
              </a:r>
              <a:endParaRPr lang="en-US" sz="1200" dirty="0"/>
            </a:p>
          </p:txBody>
        </p:sp>
      </p:grpSp>
      <p:grpSp>
        <p:nvGrpSpPr>
          <p:cNvPr id="10" name="Group 9"/>
          <p:cNvGrpSpPr/>
          <p:nvPr/>
        </p:nvGrpSpPr>
        <p:grpSpPr>
          <a:xfrm>
            <a:off x="24021288" y="15745564"/>
            <a:ext cx="9773659" cy="3343605"/>
            <a:chOff x="24056242" y="18246192"/>
            <a:chExt cx="9773659" cy="3343605"/>
          </a:xfrm>
        </p:grpSpPr>
        <p:sp>
          <p:nvSpPr>
            <p:cNvPr id="6" name="Rectangle 5"/>
            <p:cNvSpPr/>
            <p:nvPr/>
          </p:nvSpPr>
          <p:spPr bwMode="auto">
            <a:xfrm>
              <a:off x="24056242" y="18246192"/>
              <a:ext cx="9773659" cy="334360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pic>
          <p:nvPicPr>
            <p:cNvPr id="101" name="Picture 100"/>
            <p:cNvPicPr>
              <a:picLocks noChangeAspect="1"/>
            </p:cNvPicPr>
            <p:nvPr/>
          </p:nvPicPr>
          <p:blipFill rotWithShape="1">
            <a:blip r:embed="rId17" cstate="print">
              <a:extLst>
                <a:ext uri="{28A0092B-C50C-407E-A947-70E740481C1C}">
                  <a14:useLocalDpi xmlns:a14="http://schemas.microsoft.com/office/drawing/2010/main" val="0"/>
                </a:ext>
              </a:extLst>
            </a:blip>
            <a:srcRect b="69132"/>
            <a:stretch/>
          </p:blipFill>
          <p:spPr>
            <a:xfrm>
              <a:off x="24090640" y="18246192"/>
              <a:ext cx="3280494" cy="2620429"/>
            </a:xfrm>
            <a:prstGeom prst="rect">
              <a:avLst/>
            </a:prstGeom>
            <a:ln>
              <a:noFill/>
            </a:ln>
            <a:effectLst>
              <a:outerShdw blurRad="292100" dist="139700" dir="2700000" algn="tl" rotWithShape="0">
                <a:srgbClr val="333333">
                  <a:alpha val="65000"/>
                </a:srgbClr>
              </a:outerShdw>
            </a:effectLst>
          </p:spPr>
        </p:pic>
        <p:pic>
          <p:nvPicPr>
            <p:cNvPr id="103" name="Picture 102"/>
            <p:cNvPicPr>
              <a:picLocks noChangeAspect="1"/>
            </p:cNvPicPr>
            <p:nvPr/>
          </p:nvPicPr>
          <p:blipFill rotWithShape="1">
            <a:blip r:embed="rId17" cstate="print">
              <a:extLst>
                <a:ext uri="{28A0092B-C50C-407E-A947-70E740481C1C}">
                  <a14:useLocalDpi xmlns:a14="http://schemas.microsoft.com/office/drawing/2010/main" val="0"/>
                </a:ext>
              </a:extLst>
            </a:blip>
            <a:srcRect t="30687" b="38238"/>
            <a:stretch/>
          </p:blipFill>
          <p:spPr>
            <a:xfrm>
              <a:off x="27371134" y="18246192"/>
              <a:ext cx="3258719" cy="2620429"/>
            </a:xfrm>
            <a:prstGeom prst="rect">
              <a:avLst/>
            </a:prstGeom>
            <a:ln>
              <a:noFill/>
            </a:ln>
            <a:effectLst>
              <a:outerShdw blurRad="292100" dist="139700" dir="2700000" algn="tl" rotWithShape="0">
                <a:srgbClr val="333333">
                  <a:alpha val="65000"/>
                </a:srgbClr>
              </a:outerShdw>
            </a:effectLst>
          </p:spPr>
        </p:pic>
        <p:pic>
          <p:nvPicPr>
            <p:cNvPr id="105" name="Picture 104"/>
            <p:cNvPicPr>
              <a:picLocks noChangeAspect="1"/>
            </p:cNvPicPr>
            <p:nvPr/>
          </p:nvPicPr>
          <p:blipFill rotWithShape="1">
            <a:blip r:embed="rId17" cstate="print">
              <a:extLst>
                <a:ext uri="{28A0092B-C50C-407E-A947-70E740481C1C}">
                  <a14:useLocalDpi xmlns:a14="http://schemas.microsoft.com/office/drawing/2010/main" val="0"/>
                </a:ext>
              </a:extLst>
            </a:blip>
            <a:srcRect t="62063" b="5860"/>
            <a:stretch/>
          </p:blipFill>
          <p:spPr>
            <a:xfrm>
              <a:off x="30679086" y="18248024"/>
              <a:ext cx="3123744" cy="2592920"/>
            </a:xfrm>
            <a:prstGeom prst="rect">
              <a:avLst/>
            </a:prstGeom>
            <a:ln>
              <a:noFill/>
            </a:ln>
            <a:effectLst>
              <a:outerShdw blurRad="292100" dist="139700" dir="2700000" algn="tl" rotWithShape="0">
                <a:srgbClr val="333333">
                  <a:alpha val="65000"/>
                </a:srgbClr>
              </a:outerShdw>
            </a:effectLst>
          </p:spPr>
        </p:pic>
        <p:pic>
          <p:nvPicPr>
            <p:cNvPr id="106" name="Picture 105"/>
            <p:cNvPicPr>
              <a:picLocks noChangeAspect="1"/>
            </p:cNvPicPr>
            <p:nvPr/>
          </p:nvPicPr>
          <p:blipFill rotWithShape="1">
            <a:blip r:embed="rId17" cstate="print">
              <a:extLst>
                <a:ext uri="{28A0092B-C50C-407E-A947-70E740481C1C}">
                  <a14:useLocalDpi xmlns:a14="http://schemas.microsoft.com/office/drawing/2010/main" val="0"/>
                </a:ext>
              </a:extLst>
            </a:blip>
            <a:srcRect t="94019"/>
            <a:stretch/>
          </p:blipFill>
          <p:spPr>
            <a:xfrm>
              <a:off x="26825139" y="20922633"/>
              <a:ext cx="4310301" cy="667164"/>
            </a:xfrm>
            <a:prstGeom prst="rect">
              <a:avLst/>
            </a:prstGeom>
            <a:ln>
              <a:noFill/>
            </a:ln>
            <a:effectLst>
              <a:outerShdw blurRad="292100" dist="139700" dir="2700000" algn="tl" rotWithShape="0">
                <a:srgbClr val="333333">
                  <a:alpha val="65000"/>
                </a:srgbClr>
              </a:outerShdw>
            </a:effectLst>
          </p:spPr>
        </p:pic>
      </p:grpSp>
      <p:sp>
        <p:nvSpPr>
          <p:cNvPr id="13" name="TextBox 12"/>
          <p:cNvSpPr txBox="1"/>
          <p:nvPr/>
        </p:nvSpPr>
        <p:spPr>
          <a:xfrm>
            <a:off x="12057200" y="20202053"/>
            <a:ext cx="11602601" cy="4832092"/>
          </a:xfrm>
          <a:prstGeom prst="rect">
            <a:avLst/>
          </a:prstGeom>
          <a:solidFill>
            <a:schemeClr val="accent1"/>
          </a:solidFill>
          <a:ln w="6350">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b="1" dirty="0"/>
              <a:t>Figure </a:t>
            </a:r>
            <a:r>
              <a:rPr lang="en-US" sz="4800" b="1" dirty="0" smtClean="0"/>
              <a:t>1: Regional Setting</a:t>
            </a:r>
            <a:endParaRPr lang="en-US" sz="4800" dirty="0" smtClean="0"/>
          </a:p>
          <a:p>
            <a:r>
              <a:rPr lang="en-US" sz="2000" dirty="0" smtClean="0"/>
              <a:t>Simplified</a:t>
            </a:r>
            <a:r>
              <a:rPr lang="en-US" sz="2000" dirty="0"/>
              <a:t> </a:t>
            </a:r>
            <a:r>
              <a:rPr lang="en-US" sz="2000" dirty="0" smtClean="0"/>
              <a:t>regional </a:t>
            </a:r>
            <a:r>
              <a:rPr lang="en-US" sz="2000" dirty="0"/>
              <a:t>tectonic map of the central Puget Lowland and Cascade Range foothills showing the study </a:t>
            </a:r>
            <a:r>
              <a:rPr lang="en-US" sz="2000" dirty="0" smtClean="0"/>
              <a:t>area (</a:t>
            </a:r>
            <a:r>
              <a:rPr lang="en-US" sz="2000" dirty="0" smtClean="0">
                <a:solidFill>
                  <a:srgbClr val="FF0000"/>
                </a:solidFill>
              </a:rPr>
              <a:t>red rectangles; North Bend quadrangle south of Fall City quadrangle not shown</a:t>
            </a:r>
            <a:r>
              <a:rPr lang="en-US" sz="2000" dirty="0" smtClean="0"/>
              <a:t>). </a:t>
            </a:r>
            <a:r>
              <a:rPr lang="en-US" sz="2000" dirty="0"/>
              <a:t>Structural features include </a:t>
            </a:r>
            <a:r>
              <a:rPr lang="en-US" sz="2000" dirty="0" smtClean="0"/>
              <a:t>in the north part of the study area include the </a:t>
            </a:r>
            <a:r>
              <a:rPr lang="en-US" sz="2000" dirty="0"/>
              <a:t>Explorer Falls basin (</a:t>
            </a:r>
            <a:r>
              <a:rPr lang="en-US" sz="2000" dirty="0" smtClean="0"/>
              <a:t>EFB) and Bosworth </a:t>
            </a:r>
            <a:r>
              <a:rPr lang="en-US" sz="2000" dirty="0"/>
              <a:t>Lake Basin (BLB</a:t>
            </a:r>
            <a:r>
              <a:rPr lang="en-US" sz="2000" dirty="0" smtClean="0"/>
              <a:t>), </a:t>
            </a:r>
            <a:r>
              <a:rPr lang="en-US" sz="2000" dirty="0"/>
              <a:t>Pilchuck River fault (PF</a:t>
            </a:r>
            <a:r>
              <a:rPr lang="en-US" sz="2000" dirty="0" smtClean="0"/>
              <a:t>). </a:t>
            </a:r>
            <a:r>
              <a:rPr lang="en-US" sz="2000" dirty="0"/>
              <a:t>The EFB is </a:t>
            </a:r>
            <a:r>
              <a:rPr lang="en-US" sz="2000" dirty="0" smtClean="0"/>
              <a:t>illustrated in </a:t>
            </a:r>
            <a:r>
              <a:rPr lang="en-US" sz="2000" b="1" dirty="0" smtClean="0"/>
              <a:t>Figure 7 </a:t>
            </a:r>
            <a:r>
              <a:rPr lang="en-US" sz="2000" b="1" dirty="0" smtClean="0">
                <a:solidFill>
                  <a:srgbClr val="33CC33"/>
                </a:solidFill>
              </a:rPr>
              <a:t>(green rectangle</a:t>
            </a:r>
            <a:r>
              <a:rPr lang="en-US" sz="2000" b="1" dirty="0" smtClean="0">
                <a:solidFill>
                  <a:schemeClr val="tx1"/>
                </a:solidFill>
              </a:rPr>
              <a:t>)</a:t>
            </a:r>
            <a:r>
              <a:rPr lang="en-US" sz="2000" dirty="0" smtClean="0">
                <a:solidFill>
                  <a:srgbClr val="33CC33"/>
                </a:solidFill>
              </a:rPr>
              <a:t>.</a:t>
            </a:r>
            <a:r>
              <a:rPr lang="en-US" sz="2000" dirty="0" smtClean="0"/>
              <a:t> </a:t>
            </a:r>
            <a:r>
              <a:rPr lang="en-US" sz="2000" dirty="0"/>
              <a:t>The PF and EFB </a:t>
            </a:r>
            <a:r>
              <a:rPr lang="en-US" sz="2000" dirty="0" smtClean="0"/>
              <a:t>might </a:t>
            </a:r>
            <a:r>
              <a:rPr lang="en-US" sz="2000" dirty="0"/>
              <a:t>be related </a:t>
            </a:r>
            <a:r>
              <a:rPr lang="en-US" sz="2000" dirty="0" smtClean="0"/>
              <a:t>to rejuvenated Eocene </a:t>
            </a:r>
            <a:r>
              <a:rPr lang="en-US" sz="2000" dirty="0"/>
              <a:t>extensional structures that preserve Paleogene to Pleistocene basin sediments in the Pilchuck River </a:t>
            </a:r>
            <a:r>
              <a:rPr lang="en-US" sz="2000" dirty="0" smtClean="0"/>
              <a:t>valley. The </a:t>
            </a:r>
            <a:r>
              <a:rPr lang="en-US" sz="2000" dirty="0"/>
              <a:t>broad Granite Falls fault zone (GFFZ) bounds the Everett basin in the Granite Falls quadrangle. See </a:t>
            </a:r>
            <a:r>
              <a:rPr lang="en-US" sz="2000" b="1" dirty="0"/>
              <a:t>Figure 6</a:t>
            </a:r>
            <a:r>
              <a:rPr lang="en-US" sz="2000" dirty="0"/>
              <a:t> </a:t>
            </a:r>
            <a:r>
              <a:rPr lang="en-US" sz="2000" dirty="0" smtClean="0"/>
              <a:t>(</a:t>
            </a:r>
            <a:r>
              <a:rPr lang="en-US" sz="2000" dirty="0" smtClean="0">
                <a:solidFill>
                  <a:srgbClr val="0000FF"/>
                </a:solidFill>
              </a:rPr>
              <a:t>blue rectangle</a:t>
            </a:r>
            <a:r>
              <a:rPr lang="en-US" sz="2000" dirty="0" smtClean="0">
                <a:solidFill>
                  <a:schemeClr val="tx1"/>
                </a:solidFill>
              </a:rPr>
              <a:t>) for</a:t>
            </a:r>
            <a:r>
              <a:rPr lang="en-US" sz="2000" dirty="0" smtClean="0"/>
              <a:t> </a:t>
            </a:r>
            <a:r>
              <a:rPr lang="en-US" sz="2000" dirty="0"/>
              <a:t>more detailed map of the Monroe syncline (MS), Monroe fault (MF) and the Monroe anticline (MA) as well as the Cherry Creek fault zone (CCFZ). The Tokul Creek fault zone (TCFZ) is similar to the CCFZ; they are likely left-lateral conjugates of the southern Whidbey Island fault zone. The Rattlesnake Mountain fault zone (RMFZ) is likely </a:t>
            </a:r>
            <a:r>
              <a:rPr lang="en-US" sz="2000" dirty="0" smtClean="0"/>
              <a:t>a southern </a:t>
            </a:r>
            <a:r>
              <a:rPr lang="en-US" sz="2000" dirty="0"/>
              <a:t>continuation of the SWIF. The Seattle fault merges with the SWIF/RMFZ. Note the apparent local structural control of the Snoqualmie and Skykomish River </a:t>
            </a:r>
            <a:r>
              <a:rPr lang="en-US" sz="2000" dirty="0" smtClean="0"/>
              <a:t>valleys by the SWIF/RMFZ, MF, and MS.</a:t>
            </a:r>
            <a:endParaRPr lang="en-US" sz="2000" dirty="0"/>
          </a:p>
        </p:txBody>
      </p:sp>
      <p:grpSp>
        <p:nvGrpSpPr>
          <p:cNvPr id="48" name="Group 47"/>
          <p:cNvGrpSpPr/>
          <p:nvPr/>
        </p:nvGrpSpPr>
        <p:grpSpPr>
          <a:xfrm>
            <a:off x="12057201" y="5021554"/>
            <a:ext cx="11646035" cy="15172630"/>
            <a:chOff x="12057201" y="5021554"/>
            <a:chExt cx="11646035" cy="15172630"/>
          </a:xfrm>
        </p:grpSpPr>
        <p:grpSp>
          <p:nvGrpSpPr>
            <p:cNvPr id="36" name="Group 35"/>
            <p:cNvGrpSpPr/>
            <p:nvPr/>
          </p:nvGrpSpPr>
          <p:grpSpPr>
            <a:xfrm>
              <a:off x="12057201" y="5021554"/>
              <a:ext cx="11646035" cy="15172630"/>
              <a:chOff x="13459910" y="5759916"/>
              <a:chExt cx="11646035" cy="15172630"/>
            </a:xfrm>
          </p:grpSpPr>
          <p:grpSp>
            <p:nvGrpSpPr>
              <p:cNvPr id="23" name="Group 22"/>
              <p:cNvGrpSpPr/>
              <p:nvPr/>
            </p:nvGrpSpPr>
            <p:grpSpPr>
              <a:xfrm>
                <a:off x="13459910" y="5759916"/>
                <a:ext cx="11646035" cy="15172630"/>
                <a:chOff x="317030" y="21303614"/>
                <a:chExt cx="11646035" cy="15172630"/>
              </a:xfrm>
            </p:grpSpPr>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7030" y="21303614"/>
                  <a:ext cx="11602601" cy="15172630"/>
                </a:xfrm>
                <a:prstGeom prst="rect">
                  <a:avLst/>
                </a:prstGeom>
                <a:ln>
                  <a:solidFill>
                    <a:schemeClr val="tx1"/>
                  </a:solidFill>
                </a:ln>
                <a:effectLst>
                  <a:outerShdw blurRad="292100" dist="139700" dir="2700000" algn="tl" rotWithShape="0">
                    <a:srgbClr val="333333">
                      <a:alpha val="65000"/>
                    </a:srgbClr>
                  </a:outerShdw>
                </a:effectLst>
              </p:spPr>
            </p:pic>
            <p:sp>
              <p:nvSpPr>
                <p:cNvPr id="91" name="Rectangle 90"/>
                <p:cNvSpPr/>
                <p:nvPr/>
              </p:nvSpPr>
              <p:spPr bwMode="auto">
                <a:xfrm>
                  <a:off x="6279218" y="26057767"/>
                  <a:ext cx="3124200" cy="8991600"/>
                </a:xfrm>
                <a:prstGeom prst="rect">
                  <a:avLst/>
                </a:prstGeom>
                <a:noFill/>
                <a:ln w="762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6233154" y="26078235"/>
                  <a:ext cx="3215647" cy="6771869"/>
                </a:xfrm>
                <a:prstGeom prst="rect">
                  <a:avLst/>
                </a:prstGeom>
                <a:noFill/>
                <a:ln w="762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sp>
              <p:nvSpPr>
                <p:cNvPr id="100" name="TextBox 99"/>
                <p:cNvSpPr txBox="1"/>
                <p:nvPr/>
              </p:nvSpPr>
              <p:spPr>
                <a:xfrm>
                  <a:off x="9601205" y="33787917"/>
                  <a:ext cx="2361860" cy="338554"/>
                </a:xfrm>
                <a:prstGeom prst="rect">
                  <a:avLst/>
                </a:prstGeom>
                <a:noFill/>
                <a:ln>
                  <a:noFill/>
                </a:ln>
              </p:spPr>
              <p:txBody>
                <a:bodyPr wrap="square" rtlCol="0">
                  <a:spAutoFit/>
                </a:bodyPr>
                <a:lstStyle/>
                <a:p>
                  <a:r>
                    <a:rPr lang="en-US" sz="1600" b="1" dirty="0" smtClean="0"/>
                    <a:t>Figure 6 map extent</a:t>
                  </a:r>
                </a:p>
              </p:txBody>
            </p:sp>
            <p:sp>
              <p:nvSpPr>
                <p:cNvPr id="102" name="TextBox 101"/>
                <p:cNvSpPr txBox="1"/>
                <p:nvPr/>
              </p:nvSpPr>
              <p:spPr>
                <a:xfrm>
                  <a:off x="9643580" y="35170934"/>
                  <a:ext cx="1935478" cy="584775"/>
                </a:xfrm>
                <a:prstGeom prst="rect">
                  <a:avLst/>
                </a:prstGeom>
                <a:noFill/>
                <a:ln>
                  <a:noFill/>
                </a:ln>
              </p:spPr>
              <p:txBody>
                <a:bodyPr wrap="square" rtlCol="0">
                  <a:spAutoFit/>
                </a:bodyPr>
                <a:lstStyle/>
                <a:p>
                  <a:r>
                    <a:rPr lang="en-US" sz="1600" dirty="0" smtClean="0"/>
                    <a:t>Snoqualmie</a:t>
                  </a:r>
                </a:p>
                <a:p>
                  <a:r>
                    <a:rPr lang="en-US" sz="1600" dirty="0" smtClean="0"/>
                    <a:t>Quadrangle</a:t>
                  </a:r>
                  <a:endParaRPr lang="en-US" sz="1600" dirty="0"/>
                </a:p>
              </p:txBody>
            </p:sp>
            <p:cxnSp>
              <p:nvCxnSpPr>
                <p:cNvPr id="104" name="Straight Arrow Connector 103"/>
                <p:cNvCxnSpPr>
                  <a:stCxn id="102" idx="1"/>
                </p:cNvCxnSpPr>
                <p:nvPr/>
              </p:nvCxnSpPr>
              <p:spPr bwMode="auto">
                <a:xfrm flipH="1" flipV="1">
                  <a:off x="9144000" y="34788261"/>
                  <a:ext cx="499580" cy="67506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1" name="Straight Arrow Connector 110"/>
                <p:cNvCxnSpPr>
                  <a:stCxn id="113" idx="1"/>
                </p:cNvCxnSpPr>
                <p:nvPr/>
              </p:nvCxnSpPr>
              <p:spPr bwMode="auto">
                <a:xfrm flipH="1" flipV="1">
                  <a:off x="7433074" y="34784337"/>
                  <a:ext cx="358737" cy="556897"/>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113" name="TextBox 112"/>
                <p:cNvSpPr txBox="1"/>
                <p:nvPr/>
              </p:nvSpPr>
              <p:spPr>
                <a:xfrm>
                  <a:off x="7791811" y="35048846"/>
                  <a:ext cx="1374443" cy="584775"/>
                </a:xfrm>
                <a:prstGeom prst="rect">
                  <a:avLst/>
                </a:prstGeom>
                <a:noFill/>
                <a:ln>
                  <a:noFill/>
                </a:ln>
              </p:spPr>
              <p:txBody>
                <a:bodyPr wrap="square" rtlCol="0">
                  <a:spAutoFit/>
                </a:bodyPr>
                <a:lstStyle/>
                <a:p>
                  <a:r>
                    <a:rPr lang="en-US" sz="1600" dirty="0" smtClean="0"/>
                    <a:t>Fall City </a:t>
                  </a:r>
                </a:p>
                <a:p>
                  <a:r>
                    <a:rPr lang="en-US" sz="1600" dirty="0" smtClean="0"/>
                    <a:t>Quadrangle</a:t>
                  </a:r>
                </a:p>
              </p:txBody>
            </p:sp>
            <p:sp>
              <p:nvSpPr>
                <p:cNvPr id="114" name="TextBox 113"/>
                <p:cNvSpPr txBox="1"/>
                <p:nvPr/>
              </p:nvSpPr>
              <p:spPr>
                <a:xfrm>
                  <a:off x="6442418" y="26870197"/>
                  <a:ext cx="930227" cy="338554"/>
                </a:xfrm>
                <a:prstGeom prst="rect">
                  <a:avLst/>
                </a:prstGeom>
                <a:noFill/>
                <a:ln>
                  <a:solidFill>
                    <a:schemeClr val="tx1"/>
                  </a:solidFill>
                </a:ln>
              </p:spPr>
              <p:txBody>
                <a:bodyPr wrap="square" rtlCol="0">
                  <a:spAutoFit/>
                </a:bodyPr>
                <a:lstStyle/>
                <a:p>
                  <a:r>
                    <a:rPr lang="en-US" sz="1600" dirty="0" smtClean="0"/>
                    <a:t>Figure 7</a:t>
                  </a:r>
                  <a:endParaRPr lang="en-US" sz="1600" dirty="0"/>
                </a:p>
              </p:txBody>
            </p:sp>
            <p:sp>
              <p:nvSpPr>
                <p:cNvPr id="115" name="Rectangle 114"/>
                <p:cNvSpPr/>
                <p:nvPr/>
              </p:nvSpPr>
              <p:spPr bwMode="auto">
                <a:xfrm>
                  <a:off x="6373686" y="26101697"/>
                  <a:ext cx="1067692" cy="1225417"/>
                </a:xfrm>
                <a:prstGeom prst="rect">
                  <a:avLst/>
                </a:prstGeom>
                <a:noFill/>
                <a:ln w="76200" cap="flat" cmpd="sng" algn="ctr">
                  <a:solidFill>
                    <a:srgbClr val="33CC3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sp>
              <p:nvSpPr>
                <p:cNvPr id="56" name="Rectangle 55"/>
                <p:cNvSpPr/>
                <p:nvPr/>
              </p:nvSpPr>
              <p:spPr bwMode="auto">
                <a:xfrm>
                  <a:off x="5750507" y="27343355"/>
                  <a:ext cx="3621282" cy="2322962"/>
                </a:xfrm>
                <a:prstGeom prst="rect">
                  <a:avLst/>
                </a:prstGeom>
                <a:noFill/>
                <a:ln w="76200" cap="flat" cmpd="sng" algn="ctr">
                  <a:solidFill>
                    <a:srgbClr val="7030A0"/>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cxnSp>
              <p:nvCxnSpPr>
                <p:cNvPr id="60" name="Straight Connector 59"/>
                <p:cNvCxnSpPr/>
                <p:nvPr/>
              </p:nvCxnSpPr>
              <p:spPr bwMode="auto">
                <a:xfrm flipV="1">
                  <a:off x="9651200" y="33750369"/>
                  <a:ext cx="1290045" cy="1311"/>
                </a:xfrm>
                <a:prstGeom prst="line">
                  <a:avLst/>
                </a:prstGeom>
                <a:solidFill>
                  <a:schemeClr val="accent1"/>
                </a:solidFill>
                <a:ln w="38100" cap="flat" cmpd="sng" algn="ctr">
                  <a:solidFill>
                    <a:srgbClr val="7030A0"/>
                  </a:solidFill>
                  <a:prstDash val="lgDashDot"/>
                  <a:round/>
                  <a:headEnd type="none" w="med" len="med"/>
                  <a:tailEnd type="none" w="med" len="med"/>
                </a:ln>
                <a:effectLst/>
              </p:spPr>
            </p:cxnSp>
            <p:sp>
              <p:nvSpPr>
                <p:cNvPr id="66" name="TextBox 65"/>
                <p:cNvSpPr txBox="1"/>
                <p:nvPr/>
              </p:nvSpPr>
              <p:spPr>
                <a:xfrm>
                  <a:off x="9600186" y="33370506"/>
                  <a:ext cx="2124299" cy="338554"/>
                </a:xfrm>
                <a:prstGeom prst="rect">
                  <a:avLst/>
                </a:prstGeom>
                <a:noFill/>
                <a:ln>
                  <a:noFill/>
                </a:ln>
              </p:spPr>
              <p:txBody>
                <a:bodyPr wrap="none" rtlCol="0">
                  <a:spAutoFit/>
                </a:bodyPr>
                <a:lstStyle/>
                <a:p>
                  <a:r>
                    <a:rPr lang="en-US" sz="1600" b="1" dirty="0" smtClean="0"/>
                    <a:t>Figure 5 map extent</a:t>
                  </a:r>
                  <a:endParaRPr lang="en-US" sz="1600" b="1" dirty="0"/>
                </a:p>
              </p:txBody>
            </p:sp>
            <p:sp>
              <p:nvSpPr>
                <p:cNvPr id="110" name="TextBox 109"/>
                <p:cNvSpPr txBox="1"/>
                <p:nvPr/>
              </p:nvSpPr>
              <p:spPr>
                <a:xfrm>
                  <a:off x="9595907" y="34176677"/>
                  <a:ext cx="2124299" cy="338554"/>
                </a:xfrm>
                <a:prstGeom prst="rect">
                  <a:avLst/>
                </a:prstGeom>
                <a:noFill/>
                <a:ln>
                  <a:noFill/>
                </a:ln>
              </p:spPr>
              <p:txBody>
                <a:bodyPr wrap="none" rtlCol="0">
                  <a:spAutoFit/>
                </a:bodyPr>
                <a:lstStyle/>
                <a:p>
                  <a:r>
                    <a:rPr lang="en-US" sz="1600" b="1" dirty="0"/>
                    <a:t>Figure </a:t>
                  </a:r>
                  <a:r>
                    <a:rPr lang="en-US" sz="1600" b="1" dirty="0" smtClean="0"/>
                    <a:t>7 </a:t>
                  </a:r>
                  <a:r>
                    <a:rPr lang="en-US" sz="1600" b="1" dirty="0"/>
                    <a:t>map extent</a:t>
                  </a:r>
                </a:p>
              </p:txBody>
            </p:sp>
            <p:cxnSp>
              <p:nvCxnSpPr>
                <p:cNvPr id="118" name="Straight Connector 117"/>
                <p:cNvCxnSpPr/>
                <p:nvPr/>
              </p:nvCxnSpPr>
              <p:spPr bwMode="auto">
                <a:xfrm>
                  <a:off x="9753600" y="34607176"/>
                  <a:ext cx="1187645" cy="14816"/>
                </a:xfrm>
                <a:prstGeom prst="line">
                  <a:avLst/>
                </a:prstGeom>
                <a:solidFill>
                  <a:schemeClr val="accent1"/>
                </a:solidFill>
                <a:ln w="38100" cap="flat" cmpd="sng" algn="ctr">
                  <a:solidFill>
                    <a:srgbClr val="33CC33"/>
                  </a:solidFill>
                  <a:prstDash val="sysDash"/>
                  <a:round/>
                  <a:headEnd type="none" w="med" len="med"/>
                  <a:tailEnd type="none" w="med" len="med"/>
                </a:ln>
                <a:effectLst/>
              </p:spPr>
            </p:cxnSp>
          </p:grpSp>
          <p:cxnSp>
            <p:nvCxnSpPr>
              <p:cNvPr id="98" name="Straight Connector 97"/>
              <p:cNvCxnSpPr/>
              <p:nvPr/>
            </p:nvCxnSpPr>
            <p:spPr bwMode="auto">
              <a:xfrm>
                <a:off x="22800595" y="18597863"/>
                <a:ext cx="1290045" cy="0"/>
              </a:xfrm>
              <a:prstGeom prst="line">
                <a:avLst/>
              </a:prstGeom>
              <a:solidFill>
                <a:schemeClr val="accent1"/>
              </a:solidFill>
              <a:ln w="38100" cap="flat" cmpd="sng" algn="ctr">
                <a:noFill/>
                <a:prstDash val="solid"/>
                <a:round/>
                <a:headEnd type="none" w="med" len="med"/>
                <a:tailEnd type="none" w="med" len="med"/>
              </a:ln>
              <a:effectLst/>
            </p:spPr>
          </p:cxnSp>
        </p:grpSp>
        <p:sp>
          <p:nvSpPr>
            <p:cNvPr id="92" name="Rectangle 91"/>
            <p:cNvSpPr/>
            <p:nvPr/>
          </p:nvSpPr>
          <p:spPr bwMode="auto">
            <a:xfrm>
              <a:off x="22250400" y="16984708"/>
              <a:ext cx="1138334" cy="1770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grpSp>
      <p:grpSp>
        <p:nvGrpSpPr>
          <p:cNvPr id="63" name="Group 62"/>
          <p:cNvGrpSpPr/>
          <p:nvPr/>
        </p:nvGrpSpPr>
        <p:grpSpPr>
          <a:xfrm>
            <a:off x="24584632" y="25359500"/>
            <a:ext cx="11619640" cy="6624565"/>
            <a:chOff x="24757778" y="25580095"/>
            <a:chExt cx="11619640" cy="6624565"/>
          </a:xfrm>
        </p:grpSpPr>
        <p:pic>
          <p:nvPicPr>
            <p:cNvPr id="84" name="Picture 8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757778" y="25580095"/>
              <a:ext cx="11619640" cy="6624565"/>
            </a:xfrm>
            <a:prstGeom prst="rect">
              <a:avLst/>
            </a:prstGeom>
            <a:ln>
              <a:solidFill>
                <a:schemeClr val="tx1"/>
              </a:solidFill>
            </a:ln>
            <a:effectLst>
              <a:outerShdw blurRad="292100" dist="139700" dir="2700000" algn="tl" rotWithShape="0">
                <a:srgbClr val="333333">
                  <a:alpha val="65000"/>
                </a:srgbClr>
              </a:outerShdw>
            </a:effectLst>
          </p:spPr>
        </p:pic>
        <p:sp>
          <p:nvSpPr>
            <p:cNvPr id="53" name="TextBox 52"/>
            <p:cNvSpPr txBox="1"/>
            <p:nvPr/>
          </p:nvSpPr>
          <p:spPr>
            <a:xfrm>
              <a:off x="31671845" y="27286280"/>
              <a:ext cx="914092" cy="307777"/>
            </a:xfrm>
            <a:prstGeom prst="rect">
              <a:avLst/>
            </a:prstGeom>
            <a:noFill/>
          </p:spPr>
          <p:txBody>
            <a:bodyPr wrap="square" rtlCol="0">
              <a:spAutoFit/>
            </a:bodyPr>
            <a:lstStyle/>
            <a:p>
              <a:r>
                <a:rPr lang="en-US" sz="1400" b="1" dirty="0" smtClean="0">
                  <a:solidFill>
                    <a:srgbClr val="FF0000"/>
                  </a:solidFill>
                </a:rPr>
                <a:t>gabbro</a:t>
              </a:r>
              <a:endParaRPr lang="en-US" sz="1400" b="1" dirty="0">
                <a:solidFill>
                  <a:srgbClr val="FF0000"/>
                </a:solidFill>
              </a:endParaRPr>
            </a:p>
          </p:txBody>
        </p:sp>
        <p:sp>
          <p:nvSpPr>
            <p:cNvPr id="54" name="TextBox 53"/>
            <p:cNvSpPr txBox="1"/>
            <p:nvPr/>
          </p:nvSpPr>
          <p:spPr>
            <a:xfrm>
              <a:off x="32190637" y="25918209"/>
              <a:ext cx="790601" cy="307777"/>
            </a:xfrm>
            <a:prstGeom prst="rect">
              <a:avLst/>
            </a:prstGeom>
            <a:noFill/>
          </p:spPr>
          <p:txBody>
            <a:bodyPr wrap="none" rtlCol="0">
              <a:spAutoFit/>
            </a:bodyPr>
            <a:lstStyle/>
            <a:p>
              <a:pPr lvl="0"/>
              <a:r>
                <a:rPr lang="en-US" sz="1400" b="1" dirty="0">
                  <a:solidFill>
                    <a:srgbClr val="FF0000"/>
                  </a:solidFill>
                </a:rPr>
                <a:t>gabbro</a:t>
              </a:r>
            </a:p>
          </p:txBody>
        </p:sp>
        <p:cxnSp>
          <p:nvCxnSpPr>
            <p:cNvPr id="59" name="Straight Arrow Connector 58"/>
            <p:cNvCxnSpPr>
              <a:stCxn id="54" idx="2"/>
            </p:cNvCxnSpPr>
            <p:nvPr/>
          </p:nvCxnSpPr>
          <p:spPr bwMode="auto">
            <a:xfrm flipH="1">
              <a:off x="32585937" y="26225986"/>
              <a:ext cx="1" cy="19918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65" name="Rectangle 64"/>
          <p:cNvSpPr/>
          <p:nvPr/>
        </p:nvSpPr>
        <p:spPr>
          <a:xfrm>
            <a:off x="36339013" y="35292266"/>
            <a:ext cx="4351787" cy="2807734"/>
          </a:xfrm>
          <a:prstGeom prst="rect">
            <a:avLst/>
          </a:prstGeom>
          <a:solidFill>
            <a:schemeClr val="accent1">
              <a:lumMod val="90000"/>
            </a:schemeClr>
          </a:solidFill>
          <a:ln w="6350">
            <a:solidFill>
              <a:schemeClr val="tx1"/>
            </a:solidFill>
          </a:ln>
        </p:spPr>
        <p:txBody>
          <a:bodyPr wrap="square">
            <a:spAutoFit/>
          </a:bodyPr>
          <a:lstStyle/>
          <a:p>
            <a:pPr algn="ctr"/>
            <a:r>
              <a:rPr lang="en-US" sz="4000" b="1" dirty="0">
                <a:solidFill>
                  <a:srgbClr val="000000"/>
                </a:solidFill>
                <a:latin typeface="Arial" panose="020B0604020202020204" pitchFamily="34" charset="0"/>
              </a:rPr>
              <a:t>Figure </a:t>
            </a:r>
            <a:r>
              <a:rPr lang="en-US" sz="4000" b="1" dirty="0" smtClean="0">
                <a:solidFill>
                  <a:srgbClr val="000000"/>
                </a:solidFill>
                <a:latin typeface="Arial" panose="020B0604020202020204" pitchFamily="34" charset="0"/>
              </a:rPr>
              <a:t>8: Liquefaction</a:t>
            </a:r>
            <a:r>
              <a:rPr lang="en-US" b="1" dirty="0" smtClean="0">
                <a:solidFill>
                  <a:srgbClr val="000000"/>
                </a:solidFill>
                <a:latin typeface="Arial" panose="020B0604020202020204" pitchFamily="34" charset="0"/>
              </a:rPr>
              <a:t> </a:t>
            </a:r>
          </a:p>
          <a:p>
            <a:r>
              <a:rPr lang="en-US" sz="1800" dirty="0">
                <a:solidFill>
                  <a:srgbClr val="000000"/>
                </a:solidFill>
                <a:latin typeface="Arial" panose="020B0604020202020204" pitchFamily="34" charset="0"/>
              </a:rPr>
              <a:t>L</a:t>
            </a:r>
            <a:r>
              <a:rPr lang="en-US" sz="1800" dirty="0" smtClean="0">
                <a:solidFill>
                  <a:srgbClr val="000000"/>
                </a:solidFill>
                <a:latin typeface="Arial" panose="020B0604020202020204" pitchFamily="34" charset="0"/>
              </a:rPr>
              <a:t>iquefied Olympia bed </a:t>
            </a:r>
            <a:r>
              <a:rPr lang="en-US" sz="1800" dirty="0">
                <a:solidFill>
                  <a:srgbClr val="000000"/>
                </a:solidFill>
                <a:latin typeface="Arial" panose="020B0604020202020204" pitchFamily="34" charset="0"/>
              </a:rPr>
              <a:t>nonglacial </a:t>
            </a:r>
            <a:r>
              <a:rPr lang="en-US" sz="1800" dirty="0" smtClean="0">
                <a:solidFill>
                  <a:srgbClr val="000000"/>
                </a:solidFill>
                <a:latin typeface="Arial" panose="020B0604020202020204" pitchFamily="34" charset="0"/>
              </a:rPr>
              <a:t>sands with overturned </a:t>
            </a:r>
            <a:r>
              <a:rPr lang="en-US" sz="1800" dirty="0">
                <a:solidFill>
                  <a:srgbClr val="000000"/>
                </a:solidFill>
                <a:latin typeface="Arial" panose="020B0604020202020204" pitchFamily="34" charset="0"/>
              </a:rPr>
              <a:t>folds, flame structures, and </a:t>
            </a:r>
            <a:r>
              <a:rPr lang="en-US" sz="1800" dirty="0" smtClean="0">
                <a:solidFill>
                  <a:srgbClr val="000000"/>
                </a:solidFill>
                <a:latin typeface="Arial" panose="020B0604020202020204" pitchFamily="34" charset="0"/>
              </a:rPr>
              <a:t>chaotic bedding. We obtained an OSL age of 32.3 ka at this site in </a:t>
            </a:r>
            <a:r>
              <a:rPr lang="en-US" sz="1800" dirty="0">
                <a:solidFill>
                  <a:srgbClr val="000000"/>
                </a:solidFill>
                <a:latin typeface="Arial" panose="020B0604020202020204" pitchFamily="34" charset="0"/>
              </a:rPr>
              <a:t>the Lake Chaplain quadrangle</a:t>
            </a:r>
            <a:r>
              <a:rPr lang="en-US" sz="1800" dirty="0" smtClean="0">
                <a:solidFill>
                  <a:srgbClr val="000000"/>
                </a:solidFill>
                <a:latin typeface="Arial" panose="020B0604020202020204" pitchFamily="34" charset="0"/>
              </a:rPr>
              <a:t> (</a:t>
            </a:r>
            <a:r>
              <a:rPr lang="en-US" sz="1800" b="1" dirty="0" smtClean="0">
                <a:solidFill>
                  <a:srgbClr val="000000"/>
                </a:solidFill>
                <a:latin typeface="Arial" panose="020B0604020202020204" pitchFamily="34" charset="0"/>
              </a:rPr>
              <a:t>Table </a:t>
            </a:r>
            <a:r>
              <a:rPr lang="en-US" sz="1800" b="1" dirty="0">
                <a:solidFill>
                  <a:srgbClr val="000000"/>
                </a:solidFill>
                <a:latin typeface="Arial" panose="020B0604020202020204" pitchFamily="34" charset="0"/>
              </a:rPr>
              <a:t>1</a:t>
            </a:r>
            <a:r>
              <a:rPr lang="en-US" sz="1800" dirty="0" smtClean="0">
                <a:solidFill>
                  <a:srgbClr val="000000"/>
                </a:solidFill>
                <a:latin typeface="Arial" panose="020B0604020202020204" pitchFamily="34" charset="0"/>
              </a:rPr>
              <a:t>).</a:t>
            </a:r>
            <a:endParaRPr lang="en-US" sz="1800" dirty="0">
              <a:solidFill>
                <a:srgbClr val="000000"/>
              </a:solidFill>
              <a:latin typeface="Arial" panose="020B0604020202020204" pitchFamily="34" charset="0"/>
            </a:endParaRPr>
          </a:p>
        </p:txBody>
      </p:sp>
      <p:pic>
        <p:nvPicPr>
          <p:cNvPr id="67" name="Picture 6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780602" y="29104239"/>
            <a:ext cx="3484249" cy="6188027"/>
          </a:xfrm>
          <a:prstGeom prst="rect">
            <a:avLst/>
          </a:prstGeom>
          <a:ln>
            <a:solidFill>
              <a:schemeClr val="tx1"/>
            </a:solidFill>
          </a:ln>
          <a:effectLst>
            <a:outerShdw blurRad="292100" dist="139700" dir="2700000" algn="tl" rotWithShape="0">
              <a:srgbClr val="333333">
                <a:alpha val="65000"/>
              </a:srgbClr>
            </a:outerShdw>
          </a:effectLst>
        </p:spPr>
      </p:pic>
      <p:sp>
        <p:nvSpPr>
          <p:cNvPr id="16" name="TextBox 15"/>
          <p:cNvSpPr txBox="1"/>
          <p:nvPr/>
        </p:nvSpPr>
        <p:spPr>
          <a:xfrm>
            <a:off x="14429610" y="14496811"/>
            <a:ext cx="1364476" cy="954107"/>
          </a:xfrm>
          <a:prstGeom prst="rect">
            <a:avLst/>
          </a:prstGeom>
          <a:noFill/>
        </p:spPr>
        <p:txBody>
          <a:bodyPr wrap="none" rtlCol="0">
            <a:spAutoFit/>
          </a:bodyPr>
          <a:lstStyle/>
          <a:p>
            <a:r>
              <a:rPr lang="en-US" sz="2800" b="1" dirty="0" smtClean="0"/>
              <a:t>Seattle</a:t>
            </a:r>
          </a:p>
          <a:p>
            <a:r>
              <a:rPr lang="en-US" sz="2800" b="1" dirty="0" smtClean="0"/>
              <a:t>Basin</a:t>
            </a:r>
            <a:endParaRPr lang="en-US" sz="2800" b="1" dirty="0"/>
          </a:p>
        </p:txBody>
      </p:sp>
      <p:sp>
        <p:nvSpPr>
          <p:cNvPr id="107" name="TextBox 106"/>
          <p:cNvSpPr txBox="1"/>
          <p:nvPr/>
        </p:nvSpPr>
        <p:spPr>
          <a:xfrm>
            <a:off x="18168201" y="16190247"/>
            <a:ext cx="930227" cy="338554"/>
          </a:xfrm>
          <a:prstGeom prst="rect">
            <a:avLst/>
          </a:prstGeom>
          <a:noFill/>
          <a:ln>
            <a:solidFill>
              <a:schemeClr val="tx1"/>
            </a:solidFill>
          </a:ln>
        </p:spPr>
        <p:txBody>
          <a:bodyPr wrap="square" rtlCol="0">
            <a:spAutoFit/>
          </a:bodyPr>
          <a:lstStyle/>
          <a:p>
            <a:r>
              <a:rPr lang="en-US" sz="1600" dirty="0" smtClean="0"/>
              <a:t>Figure 6</a:t>
            </a:r>
            <a:endParaRPr lang="en-US" sz="1600" dirty="0"/>
          </a:p>
        </p:txBody>
      </p:sp>
      <p:sp>
        <p:nvSpPr>
          <p:cNvPr id="108" name="TextBox 107"/>
          <p:cNvSpPr txBox="1"/>
          <p:nvPr/>
        </p:nvSpPr>
        <p:spPr>
          <a:xfrm>
            <a:off x="18068044" y="12997664"/>
            <a:ext cx="930227" cy="338554"/>
          </a:xfrm>
          <a:prstGeom prst="rect">
            <a:avLst/>
          </a:prstGeom>
          <a:noFill/>
          <a:ln>
            <a:solidFill>
              <a:schemeClr val="tx1"/>
            </a:solidFill>
          </a:ln>
        </p:spPr>
        <p:txBody>
          <a:bodyPr wrap="square" rtlCol="0">
            <a:spAutoFit/>
          </a:bodyPr>
          <a:lstStyle/>
          <a:p>
            <a:r>
              <a:rPr lang="en-US" sz="1600" dirty="0" smtClean="0"/>
              <a:t>Figure </a:t>
            </a:r>
            <a:r>
              <a:rPr lang="en-US" sz="1600" dirty="0"/>
              <a:t>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31761</TotalTime>
  <Words>2378</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CASCADE PROVENANCE OF NON-GLACIAL HOLOCENE AND PLEISTOCENE SANDS IN THE CASCADE FOOTHILLS AND PUGET LOWLANDS OF KING AND SNOHOMISH COUNTIES, WASHINGTON—A RICH HISTORY OF SNOQUALMIE, SKYKOMISH AND PILCHUCK RIVER BASIN DEVELOPMENT AND NEOTECTONICS DURING THE QUATERNARY</vt:lpstr>
    </vt:vector>
  </TitlesOfParts>
  <Company>University of Puget Sound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Constraints on the Timing and Geometry of Kula-Farallon Ridge Subduction  and Implications for the Eocene Magmatic and Tectonic History of the Pacific Northwest</dc:title>
  <dc:creator>jtepper</dc:creator>
  <cp:lastModifiedBy>Joe Dragovich</cp:lastModifiedBy>
  <cp:revision>351</cp:revision>
  <dcterms:created xsi:type="dcterms:W3CDTF">2005-11-25T20:05:36Z</dcterms:created>
  <dcterms:modified xsi:type="dcterms:W3CDTF">2019-05-04T17:27:17Z</dcterms:modified>
</cp:coreProperties>
</file>