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6576000" cy="38404800"/>
  <p:notesSz cx="6858000" cy="9144000"/>
  <p:defaultTextStyle>
    <a:defPPr>
      <a:defRPr lang="en-US"/>
    </a:defPPr>
    <a:lvl1pPr marL="0" algn="l" defTabSz="3599078" rtl="0" eaLnBrk="1" latinLnBrk="0" hangingPunct="1">
      <a:defRPr sz="7085" kern="1200">
        <a:solidFill>
          <a:schemeClr val="tx1"/>
        </a:solidFill>
        <a:latin typeface="+mn-lt"/>
        <a:ea typeface="+mn-ea"/>
        <a:cs typeface="+mn-cs"/>
      </a:defRPr>
    </a:lvl1pPr>
    <a:lvl2pPr marL="1799539" algn="l" defTabSz="3599078" rtl="0" eaLnBrk="1" latinLnBrk="0" hangingPunct="1">
      <a:defRPr sz="7085" kern="1200">
        <a:solidFill>
          <a:schemeClr val="tx1"/>
        </a:solidFill>
        <a:latin typeface="+mn-lt"/>
        <a:ea typeface="+mn-ea"/>
        <a:cs typeface="+mn-cs"/>
      </a:defRPr>
    </a:lvl2pPr>
    <a:lvl3pPr marL="3599078" algn="l" defTabSz="3599078" rtl="0" eaLnBrk="1" latinLnBrk="0" hangingPunct="1">
      <a:defRPr sz="7085" kern="1200">
        <a:solidFill>
          <a:schemeClr val="tx1"/>
        </a:solidFill>
        <a:latin typeface="+mn-lt"/>
        <a:ea typeface="+mn-ea"/>
        <a:cs typeface="+mn-cs"/>
      </a:defRPr>
    </a:lvl3pPr>
    <a:lvl4pPr marL="5398618" algn="l" defTabSz="3599078" rtl="0" eaLnBrk="1" latinLnBrk="0" hangingPunct="1">
      <a:defRPr sz="7085" kern="1200">
        <a:solidFill>
          <a:schemeClr val="tx1"/>
        </a:solidFill>
        <a:latin typeface="+mn-lt"/>
        <a:ea typeface="+mn-ea"/>
        <a:cs typeface="+mn-cs"/>
      </a:defRPr>
    </a:lvl4pPr>
    <a:lvl5pPr marL="7198157" algn="l" defTabSz="3599078" rtl="0" eaLnBrk="1" latinLnBrk="0" hangingPunct="1">
      <a:defRPr sz="7085" kern="1200">
        <a:solidFill>
          <a:schemeClr val="tx1"/>
        </a:solidFill>
        <a:latin typeface="+mn-lt"/>
        <a:ea typeface="+mn-ea"/>
        <a:cs typeface="+mn-cs"/>
      </a:defRPr>
    </a:lvl5pPr>
    <a:lvl6pPr marL="8997696" algn="l" defTabSz="3599078" rtl="0" eaLnBrk="1" latinLnBrk="0" hangingPunct="1">
      <a:defRPr sz="7085" kern="1200">
        <a:solidFill>
          <a:schemeClr val="tx1"/>
        </a:solidFill>
        <a:latin typeface="+mn-lt"/>
        <a:ea typeface="+mn-ea"/>
        <a:cs typeface="+mn-cs"/>
      </a:defRPr>
    </a:lvl6pPr>
    <a:lvl7pPr marL="10797235" algn="l" defTabSz="3599078" rtl="0" eaLnBrk="1" latinLnBrk="0" hangingPunct="1">
      <a:defRPr sz="7085" kern="1200">
        <a:solidFill>
          <a:schemeClr val="tx1"/>
        </a:solidFill>
        <a:latin typeface="+mn-lt"/>
        <a:ea typeface="+mn-ea"/>
        <a:cs typeface="+mn-cs"/>
      </a:defRPr>
    </a:lvl7pPr>
    <a:lvl8pPr marL="12596774" algn="l" defTabSz="3599078" rtl="0" eaLnBrk="1" latinLnBrk="0" hangingPunct="1">
      <a:defRPr sz="7085" kern="1200">
        <a:solidFill>
          <a:schemeClr val="tx1"/>
        </a:solidFill>
        <a:latin typeface="+mn-lt"/>
        <a:ea typeface="+mn-ea"/>
        <a:cs typeface="+mn-cs"/>
      </a:defRPr>
    </a:lvl8pPr>
    <a:lvl9pPr marL="14396314" algn="l" defTabSz="3599078" rtl="0" eaLnBrk="1" latinLnBrk="0" hangingPunct="1">
      <a:defRPr sz="7085"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22" autoAdjust="0"/>
    <p:restoredTop sz="94660"/>
  </p:normalViewPr>
  <p:slideViewPr>
    <p:cSldViewPr snapToGrid="0">
      <p:cViewPr>
        <p:scale>
          <a:sx n="66" d="100"/>
          <a:sy n="66" d="100"/>
        </p:scale>
        <p:origin x="38" y="-46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6285233"/>
            <a:ext cx="31089600" cy="13370560"/>
          </a:xfrm>
        </p:spPr>
        <p:txBody>
          <a:bodyPr anchor="b"/>
          <a:lstStyle>
            <a:lvl1pPr algn="ctr">
              <a:defRPr sz="24000"/>
            </a:lvl1pPr>
          </a:lstStyle>
          <a:p>
            <a:r>
              <a:rPr lang="en-US" smtClean="0"/>
              <a:t>Click to edit Master title style</a:t>
            </a:r>
            <a:endParaRPr lang="en-US" dirty="0"/>
          </a:p>
        </p:txBody>
      </p:sp>
      <p:sp>
        <p:nvSpPr>
          <p:cNvPr id="3" name="Subtitle 2"/>
          <p:cNvSpPr>
            <a:spLocks noGrp="1"/>
          </p:cNvSpPr>
          <p:nvPr>
            <p:ph type="subTitle" idx="1"/>
          </p:nvPr>
        </p:nvSpPr>
        <p:spPr>
          <a:xfrm>
            <a:off x="4572000" y="20171413"/>
            <a:ext cx="27432000" cy="9272267"/>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2351378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366258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2044700"/>
            <a:ext cx="7886700" cy="3254629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14602" y="2044700"/>
            <a:ext cx="23202900" cy="3254629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50262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909457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9574541"/>
            <a:ext cx="31546800" cy="15975327"/>
          </a:xfrm>
        </p:spPr>
        <p:txBody>
          <a:bodyPr anchor="b"/>
          <a:lstStyle>
            <a:lvl1pPr>
              <a:defRPr sz="24000"/>
            </a:lvl1pPr>
          </a:lstStyle>
          <a:p>
            <a:r>
              <a:rPr lang="en-US" smtClean="0"/>
              <a:t>Click to edit Master title style</a:t>
            </a:r>
            <a:endParaRPr lang="en-US" dirty="0"/>
          </a:p>
        </p:txBody>
      </p:sp>
      <p:sp>
        <p:nvSpPr>
          <p:cNvPr id="3" name="Text Placeholder 2"/>
          <p:cNvSpPr>
            <a:spLocks noGrp="1"/>
          </p:cNvSpPr>
          <p:nvPr>
            <p:ph type="body" idx="1"/>
          </p:nvPr>
        </p:nvSpPr>
        <p:spPr>
          <a:xfrm>
            <a:off x="2495552" y="25701001"/>
            <a:ext cx="31546800" cy="8401047"/>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24121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14600" y="10223500"/>
            <a:ext cx="15544800" cy="2436749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8516600" y="10223500"/>
            <a:ext cx="15544800" cy="2436749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2943792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2044708"/>
            <a:ext cx="31546800" cy="742315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519368" y="9414513"/>
            <a:ext cx="15473360" cy="4613907"/>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Click to edit Master text styles</a:t>
            </a:r>
          </a:p>
        </p:txBody>
      </p:sp>
      <p:sp>
        <p:nvSpPr>
          <p:cNvPr id="4" name="Content Placeholder 3"/>
          <p:cNvSpPr>
            <a:spLocks noGrp="1"/>
          </p:cNvSpPr>
          <p:nvPr>
            <p:ph sz="half" idx="2"/>
          </p:nvPr>
        </p:nvSpPr>
        <p:spPr>
          <a:xfrm>
            <a:off x="2519368" y="14028420"/>
            <a:ext cx="15473360" cy="2063369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8516602" y="9414513"/>
            <a:ext cx="15549564" cy="4613907"/>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Click to edit Master text styles</a:t>
            </a:r>
          </a:p>
        </p:txBody>
      </p:sp>
      <p:sp>
        <p:nvSpPr>
          <p:cNvPr id="6" name="Content Placeholder 5"/>
          <p:cNvSpPr>
            <a:spLocks noGrp="1"/>
          </p:cNvSpPr>
          <p:nvPr>
            <p:ph sz="quarter" idx="4"/>
          </p:nvPr>
        </p:nvSpPr>
        <p:spPr>
          <a:xfrm>
            <a:off x="18516602" y="14028420"/>
            <a:ext cx="15549564" cy="2063369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417999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2238913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189945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2560320"/>
            <a:ext cx="11796712" cy="8961120"/>
          </a:xfrm>
        </p:spPr>
        <p:txBody>
          <a:bodyPr anchor="b"/>
          <a:lstStyle>
            <a:lvl1pPr>
              <a:defRPr sz="12800"/>
            </a:lvl1pPr>
          </a:lstStyle>
          <a:p>
            <a:r>
              <a:rPr lang="en-US" smtClean="0"/>
              <a:t>Click to edit Master title style</a:t>
            </a:r>
            <a:endParaRPr lang="en-US" dirty="0"/>
          </a:p>
        </p:txBody>
      </p:sp>
      <p:sp>
        <p:nvSpPr>
          <p:cNvPr id="3" name="Content Placeholder 2"/>
          <p:cNvSpPr>
            <a:spLocks noGrp="1"/>
          </p:cNvSpPr>
          <p:nvPr>
            <p:ph idx="1"/>
          </p:nvPr>
        </p:nvSpPr>
        <p:spPr>
          <a:xfrm>
            <a:off x="15549564" y="5529588"/>
            <a:ext cx="18516600" cy="272923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19364" y="11521440"/>
            <a:ext cx="11796712" cy="21344893"/>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2789971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2560320"/>
            <a:ext cx="11796712" cy="8961120"/>
          </a:xfrm>
        </p:spPr>
        <p:txBody>
          <a:bodyPr anchor="b"/>
          <a:lstStyle>
            <a:lvl1pPr>
              <a:defRPr sz="1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549564" y="5529588"/>
            <a:ext cx="18516600" cy="27292300"/>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19364" y="11521440"/>
            <a:ext cx="11796712" cy="21344893"/>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F73AE9-222E-48A8-9BD2-310063A1D680}" type="datetimeFigureOut">
              <a:rPr lang="en-US" smtClean="0"/>
              <a:t>5/2/2019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9C22BC-A63E-4FEA-9A07-6EE224E94074}" type="slidenum">
              <a:rPr lang="en-US" smtClean="0"/>
              <a:t>‹#›</a:t>
            </a:fld>
            <a:endParaRPr lang="en-US" dirty="0"/>
          </a:p>
        </p:txBody>
      </p:sp>
    </p:spTree>
    <p:extLst>
      <p:ext uri="{BB962C8B-B14F-4D97-AF65-F5344CB8AC3E}">
        <p14:creationId xmlns:p14="http://schemas.microsoft.com/office/powerpoint/2010/main" val="47712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2044708"/>
            <a:ext cx="31546800" cy="742315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14600" y="10223500"/>
            <a:ext cx="31546800" cy="2436749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514600" y="35595568"/>
            <a:ext cx="8229600" cy="2044700"/>
          </a:xfrm>
          <a:prstGeom prst="rect">
            <a:avLst/>
          </a:prstGeom>
        </p:spPr>
        <p:txBody>
          <a:bodyPr vert="horz" lIns="91440" tIns="45720" rIns="91440" bIns="45720" rtlCol="0" anchor="ctr"/>
          <a:lstStyle>
            <a:lvl1pPr algn="l">
              <a:defRPr sz="4800">
                <a:solidFill>
                  <a:schemeClr val="tx1">
                    <a:tint val="75000"/>
                  </a:schemeClr>
                </a:solidFill>
              </a:defRPr>
            </a:lvl1pPr>
          </a:lstStyle>
          <a:p>
            <a:fld id="{C6F73AE9-222E-48A8-9BD2-310063A1D680}" type="datetimeFigureOut">
              <a:rPr lang="en-US" smtClean="0"/>
              <a:t>5/2/2019</a:t>
            </a:fld>
            <a:endParaRPr lang="en-US" dirty="0"/>
          </a:p>
        </p:txBody>
      </p:sp>
      <p:sp>
        <p:nvSpPr>
          <p:cNvPr id="5" name="Footer Placeholder 4"/>
          <p:cNvSpPr>
            <a:spLocks noGrp="1"/>
          </p:cNvSpPr>
          <p:nvPr>
            <p:ph type="ftr" sz="quarter" idx="3"/>
          </p:nvPr>
        </p:nvSpPr>
        <p:spPr>
          <a:xfrm>
            <a:off x="12115800" y="35595568"/>
            <a:ext cx="12344400" cy="20447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5831800" y="35595568"/>
            <a:ext cx="8229600" cy="2044700"/>
          </a:xfrm>
          <a:prstGeom prst="rect">
            <a:avLst/>
          </a:prstGeom>
        </p:spPr>
        <p:txBody>
          <a:bodyPr vert="horz" lIns="91440" tIns="45720" rIns="91440" bIns="45720" rtlCol="0" anchor="ctr"/>
          <a:lstStyle>
            <a:lvl1pPr algn="r">
              <a:defRPr sz="4800">
                <a:solidFill>
                  <a:schemeClr val="tx1">
                    <a:tint val="75000"/>
                  </a:schemeClr>
                </a:solidFill>
              </a:defRPr>
            </a:lvl1pPr>
          </a:lstStyle>
          <a:p>
            <a:fld id="{CD9C22BC-A63E-4FEA-9A07-6EE224E94074}" type="slidenum">
              <a:rPr lang="en-US" smtClean="0"/>
              <a:t>‹#›</a:t>
            </a:fld>
            <a:endParaRPr lang="en-US" dirty="0"/>
          </a:p>
        </p:txBody>
      </p:sp>
    </p:spTree>
    <p:extLst>
      <p:ext uri="{BB962C8B-B14F-4D97-AF65-F5344CB8AC3E}">
        <p14:creationId xmlns:p14="http://schemas.microsoft.com/office/powerpoint/2010/main" val="4026363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6286" y="2051572"/>
            <a:ext cx="33789257" cy="3234509"/>
          </a:xfrm>
        </p:spPr>
        <p:txBody>
          <a:bodyPr>
            <a:normAutofit/>
          </a:bodyPr>
          <a:lstStyle/>
          <a:p>
            <a:r>
              <a:rPr lang="en-US" sz="8900" b="1" kern="0" dirty="0" smtClean="0">
                <a:solidFill>
                  <a:srgbClr val="000000"/>
                </a:solidFill>
                <a:latin typeface="Arial"/>
              </a:rPr>
              <a:t>TABLES</a:t>
            </a:r>
            <a:r>
              <a:rPr lang="en-US" sz="8000" b="1" kern="0" dirty="0" smtClean="0">
                <a:solidFill>
                  <a:srgbClr val="000000"/>
                </a:solidFill>
                <a:latin typeface="Arial"/>
              </a:rPr>
              <a:t> </a:t>
            </a:r>
            <a:r>
              <a:rPr lang="en-US" sz="6000" b="1" kern="0" dirty="0" smtClean="0">
                <a:solidFill>
                  <a:srgbClr val="000000"/>
                </a:solidFill>
                <a:latin typeface="Arial"/>
              </a:rPr>
              <a:t/>
            </a:r>
            <a:br>
              <a:rPr lang="en-US" sz="6000" b="1" kern="0" dirty="0" smtClean="0">
                <a:solidFill>
                  <a:srgbClr val="000000"/>
                </a:solidFill>
                <a:latin typeface="Arial"/>
              </a:rPr>
            </a:br>
            <a:r>
              <a:rPr lang="en-US" sz="4000" b="1" kern="0" dirty="0" smtClean="0">
                <a:solidFill>
                  <a:srgbClr val="000000"/>
                </a:solidFill>
                <a:latin typeface="Arial"/>
              </a:rPr>
              <a:t>CASCADE </a:t>
            </a:r>
            <a:r>
              <a:rPr lang="en-US" sz="4000" b="1" kern="0" dirty="0">
                <a:solidFill>
                  <a:srgbClr val="000000"/>
                </a:solidFill>
                <a:latin typeface="Arial"/>
              </a:rPr>
              <a:t>PROVENANCE OF NON-GLACIAL HOLOCENE AND PLEISTOCENE SANDS IN THE CASCADE FOOTHILLS AND PUGET LOWLANDS OF KING AND SNOHOMISH COUNTIES, WASHINGTON—A RICH HISTORY OF SNOQUALMIE, SKYKOMISH AND PILCHUCK RIVER BASIN DEVELOPMENT AND NEOTECTONICS DURING THE QUATERNARY</a:t>
            </a:r>
            <a:endParaRPr lang="en-US" sz="4000" dirty="0"/>
          </a:p>
        </p:txBody>
      </p:sp>
      <p:pic>
        <p:nvPicPr>
          <p:cNvPr id="4" name="Picture 1" descr="AESITIFF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6906" y="183960"/>
            <a:ext cx="4971757" cy="1501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3498" y="183960"/>
            <a:ext cx="6117844" cy="1524288"/>
          </a:xfrm>
          <a:prstGeom prst="rect">
            <a:avLst/>
          </a:prstGeom>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84039" y="100312"/>
            <a:ext cx="2362200" cy="16915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708187" y="183960"/>
            <a:ext cx="4577062" cy="168547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32023" y="255136"/>
            <a:ext cx="2449416" cy="1740083"/>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1683570079"/>
              </p:ext>
            </p:extLst>
          </p:nvPr>
        </p:nvGraphicFramePr>
        <p:xfrm>
          <a:off x="1306286" y="5651927"/>
          <a:ext cx="15411994" cy="31615035"/>
        </p:xfrm>
        <a:graphic>
          <a:graphicData uri="http://schemas.openxmlformats.org/drawingml/2006/table">
            <a:tbl>
              <a:tblPr firstRow="1" firstCol="1" bandRow="1"/>
              <a:tblGrid>
                <a:gridCol w="589872"/>
                <a:gridCol w="753724"/>
                <a:gridCol w="3171798"/>
                <a:gridCol w="2758440"/>
                <a:gridCol w="8138160"/>
              </a:tblGrid>
              <a:tr h="0">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71755" marR="71755" algn="ctr">
                        <a:lnSpc>
                          <a:spcPct val="107000"/>
                        </a:lnSpc>
                        <a:spcBef>
                          <a:spcPts val="1200"/>
                        </a:spcBef>
                        <a:spcAft>
                          <a:spcPts val="0"/>
                        </a:spcAft>
                      </a:pPr>
                      <a:r>
                        <a:rPr lang="en-US" sz="4800" b="1" i="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Table</a:t>
                      </a:r>
                      <a:r>
                        <a:rPr lang="en-US" sz="4800" b="1"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 1</a:t>
                      </a:r>
                      <a:endParaRPr lang="en-US" sz="4800" b="1" i="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71755" marR="71755" lvl="0" indent="0" algn="l" defTabSz="914417" rtl="0" eaLnBrk="1" fontAlgn="auto" latinLnBrk="0" hangingPunct="1">
                        <a:lnSpc>
                          <a:spcPct val="107000"/>
                        </a:lnSpc>
                        <a:spcBef>
                          <a:spcPts val="1200"/>
                        </a:spcBef>
                        <a:spcAft>
                          <a:spcPts val="0"/>
                        </a:spcAft>
                        <a:buClrTx/>
                        <a:buSzTx/>
                        <a:buFontTx/>
                        <a:buNone/>
                        <a:tabLst/>
                        <a:defRPr/>
                      </a:pPr>
                      <a:r>
                        <a:rPr lang="en-US" sz="2000" b="0"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Radiocarbon (</a:t>
                      </a:r>
                      <a:r>
                        <a:rPr lang="en-US" sz="2000" b="0" i="0" baseline="3000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14</a:t>
                      </a:r>
                      <a:r>
                        <a:rPr lang="en-US" sz="2000" b="0"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C), I</a:t>
                      </a:r>
                      <a:r>
                        <a:rPr lang="en-US" sz="2000" b="0" i="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infrared stimulated luminescence (IRSL), and optically stimulated luminescence (OSL) age</a:t>
                      </a:r>
                      <a:r>
                        <a:rPr lang="en-US" sz="2000" b="0"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 determinations for Pleistocene deposits in the study area. The age estimates, combined with the stratigraphy, geochemistry, and sediment provenance information, support the nonglacial or interglacial depositional environment for the Cascade provenance deposits. Most Geochronologic samples located on </a:t>
                      </a:r>
                      <a:r>
                        <a:rPr lang="en-US" sz="2000" b="1"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Figure 6</a:t>
                      </a:r>
                      <a:r>
                        <a:rPr lang="en-US" sz="2000" b="0" i="0" baseline="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US" sz="2000" b="0" i="0" dirty="0" smtClean="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AEDEF">
                        <a:lumMod val="75000"/>
                      </a:srgbClr>
                    </a:solidFill>
                  </a:tcPr>
                </a:tc>
                <a:tc hMerge="1">
                  <a:txBody>
                    <a:bodyPr/>
                    <a:lstStyle/>
                    <a:p>
                      <a:pPr marL="71755" marR="71755" algn="ctr">
                        <a:lnSpc>
                          <a:spcPct val="107000"/>
                        </a:lnSpc>
                        <a:spcBef>
                          <a:spcPts val="1200"/>
                        </a:spcBef>
                        <a:spcAft>
                          <a:spcPts val="0"/>
                        </a:spcAft>
                      </a:pPr>
                      <a:endParaRPr lang="en-US" sz="1800" dirty="0">
                        <a:effectLst/>
                      </a:endParaRPr>
                    </a:p>
                  </a:txBody>
                  <a:tcPr marL="68580" marR="68580" marT="0" marB="0" vert="vert270"/>
                </a:tc>
                <a:tc hMerge="1">
                  <a:txBody>
                    <a:bodyPr/>
                    <a:lstStyle/>
                    <a:p>
                      <a:pPr marL="71755" marR="71755" lvl="0" indent="0" algn="ctr" defTabSz="914417" rtl="0" eaLnBrk="1" fontAlgn="auto" latinLnBrk="0" hangingPunct="1">
                        <a:lnSpc>
                          <a:spcPct val="107000"/>
                        </a:lnSpc>
                        <a:spcBef>
                          <a:spcPts val="1200"/>
                        </a:spcBef>
                        <a:spcAft>
                          <a:spcPts val="0"/>
                        </a:spcAft>
                        <a:buClrTx/>
                        <a:buSzTx/>
                        <a:buFontTx/>
                        <a:buNone/>
                        <a:tabLst/>
                        <a:defRPr/>
                      </a:pPr>
                      <a:endParaRPr lang="en-US" sz="16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75000"/>
                      </a:schemeClr>
                    </a:solidFill>
                  </a:tcPr>
                </a:tc>
                <a:tc hMerge="1">
                  <a:txBody>
                    <a:bodyPr/>
                    <a:lstStyle/>
                    <a:p>
                      <a:endParaRPr lang="en-US"/>
                    </a:p>
                  </a:txBody>
                  <a:tcPr/>
                </a:tc>
                <a:tc hMerge="1">
                  <a:txBody>
                    <a:bodyPr/>
                    <a:lstStyle/>
                    <a:p>
                      <a:endParaRPr lang="en-US"/>
                    </a:p>
                  </a:txBody>
                  <a:tcPr/>
                </a:tc>
              </a:tr>
              <a:tr h="1702640">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71755" marR="71755" algn="ctr">
                        <a:lnSpc>
                          <a:spcPct val="107000"/>
                        </a:lnSpc>
                        <a:spcBef>
                          <a:spcPts val="1200"/>
                        </a:spcBef>
                        <a:spcAft>
                          <a:spcPts val="0"/>
                        </a:spcAft>
                      </a:pPr>
                      <a:r>
                        <a:rPr lang="en-US" sz="2400" dirty="0" smtClean="0">
                          <a:effectLst/>
                        </a:rPr>
                        <a:t>METHOD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lnL w="12700" cmpd="sng">
                      <a:solidFill>
                        <a:srgbClr val="FFFFFF"/>
                      </a:solidFill>
                    </a:lnL>
                    <a:lnR w="12700" cmpd="sng">
                      <a:solidFill>
                        <a:srgbClr val="FFFFFF"/>
                      </a:solidFill>
                    </a:lnR>
                    <a:lnT w="12700" cap="flat" cmpd="sng" algn="ctr">
                      <a:solidFill>
                        <a:schemeClr val="tx1"/>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71755" marR="71755" algn="ctr">
                        <a:lnSpc>
                          <a:spcPct val="107000"/>
                        </a:lnSpc>
                        <a:spcBef>
                          <a:spcPts val="1200"/>
                        </a:spcBef>
                        <a:spcAft>
                          <a:spcPts val="0"/>
                        </a:spcAft>
                      </a:pPr>
                      <a:r>
                        <a:rPr lang="en-US" sz="2400" dirty="0" smtClean="0">
                          <a:effectLst/>
                        </a:rPr>
                        <a:t>SAMPLE</a:t>
                      </a:r>
                      <a:endParaRPr lang="en-US" sz="2400" dirty="0">
                        <a:effectLst/>
                      </a:endParaRPr>
                    </a:p>
                  </a:txBody>
                  <a:tcPr marL="68580" marR="68580" marT="0" marB="0" vert="vert270">
                    <a:lnL w="12700" cmpd="sng">
                      <a:solidFill>
                        <a:srgbClr val="FFFFFF"/>
                      </a:solidFill>
                    </a:lnL>
                    <a:lnR w="12700" cmpd="sng">
                      <a:solidFill>
                        <a:srgbClr val="FFFFFF"/>
                      </a:solidFill>
                    </a:lnR>
                    <a:lnT w="12700" cap="flat" cmpd="sng" algn="ctr">
                      <a:solidFill>
                        <a:schemeClr val="tx1"/>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lnSpc>
                          <a:spcPct val="107000"/>
                        </a:lnSpc>
                        <a:spcBef>
                          <a:spcPts val="1200"/>
                        </a:spcBef>
                        <a:spcAft>
                          <a:spcPts val="0"/>
                        </a:spcAft>
                      </a:pPr>
                      <a:endParaRPr lang="en-US" sz="3600" dirty="0" smtClean="0">
                        <a:effectLst/>
                      </a:endParaRPr>
                    </a:p>
                    <a:p>
                      <a:pPr marL="0" marR="0" algn="ctr">
                        <a:lnSpc>
                          <a:spcPct val="107000"/>
                        </a:lnSpc>
                        <a:spcBef>
                          <a:spcPts val="1200"/>
                        </a:spcBef>
                        <a:spcAft>
                          <a:spcPts val="0"/>
                        </a:spcAft>
                      </a:pPr>
                      <a:r>
                        <a:rPr lang="en-US" sz="3600" dirty="0" smtClean="0">
                          <a:effectLst/>
                        </a:rPr>
                        <a:t>AGE </a:t>
                      </a:r>
                      <a:r>
                        <a:rPr lang="en-US" sz="3600" dirty="0">
                          <a:effectLst/>
                        </a:rPr>
                        <a:t>(Yrs BP for </a:t>
                      </a:r>
                      <a:r>
                        <a:rPr lang="en-US" sz="3600" baseline="30000" dirty="0">
                          <a:effectLst/>
                        </a:rPr>
                        <a:t>14</a:t>
                      </a:r>
                      <a:r>
                        <a:rPr lang="en-US" sz="3600" dirty="0">
                          <a:effectLst/>
                        </a:rPr>
                        <a:t>C)</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chemeClr val="tx1"/>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gn="ctr">
                        <a:lnSpc>
                          <a:spcPct val="107000"/>
                        </a:lnSpc>
                        <a:spcBef>
                          <a:spcPts val="1200"/>
                        </a:spcBef>
                        <a:spcAft>
                          <a:spcPts val="0"/>
                        </a:spcAft>
                      </a:pPr>
                      <a:r>
                        <a:rPr lang="en-US" sz="2800" b="1" dirty="0" smtClean="0">
                          <a:effectLst/>
                        </a:rPr>
                        <a:t>PUBLICATION</a:t>
                      </a:r>
                      <a:r>
                        <a:rPr lang="en-US" sz="2800" b="1" dirty="0">
                          <a:effectLst/>
                        </a:rPr>
                        <a:t>; 1:24,000 </a:t>
                      </a:r>
                      <a:r>
                        <a:rPr lang="en-US" sz="2800" b="1" dirty="0" smtClean="0">
                          <a:effectLst/>
                        </a:rPr>
                        <a:t>QUAD; </a:t>
                      </a:r>
                      <a:r>
                        <a:rPr lang="en-US" sz="2800" b="1" dirty="0">
                          <a:effectLst/>
                        </a:rPr>
                        <a:t>GEOLOGIC UNIT SYMBOL</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solidFill>
                        <a:srgbClr val="FFFFFF"/>
                      </a:solidFill>
                    </a:lnL>
                    <a:lnR w="12700" cmpd="sng">
                      <a:solidFill>
                        <a:srgbClr val="FFFFFF"/>
                      </a:solidFill>
                    </a:lnR>
                    <a:lnT w="12700" cap="flat" cmpd="sng" algn="ctr">
                      <a:solidFill>
                        <a:schemeClr val="tx1"/>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gn="ctr">
                        <a:lnSpc>
                          <a:spcPct val="107000"/>
                        </a:lnSpc>
                        <a:spcBef>
                          <a:spcPts val="1200"/>
                        </a:spcBef>
                        <a:spcAft>
                          <a:spcPts val="0"/>
                        </a:spcAft>
                      </a:pPr>
                      <a:endParaRPr lang="en-US" sz="1200" b="1" dirty="0" smtClean="0">
                        <a:effectLst/>
                      </a:endParaRPr>
                    </a:p>
                    <a:p>
                      <a:pPr marL="0" marR="0" algn="ctr">
                        <a:lnSpc>
                          <a:spcPct val="107000"/>
                        </a:lnSpc>
                        <a:spcBef>
                          <a:spcPts val="1200"/>
                        </a:spcBef>
                        <a:spcAft>
                          <a:spcPts val="0"/>
                        </a:spcAft>
                      </a:pPr>
                      <a:r>
                        <a:rPr lang="en-US" sz="4000" b="1" dirty="0" smtClean="0">
                          <a:effectLst/>
                        </a:rPr>
                        <a:t>COMMENTS</a:t>
                      </a:r>
                      <a:endParaRPr lang="en-US" sz="4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358231">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u="sng" dirty="0">
                          <a:effectLst/>
                        </a:rPr>
                        <a:t>Holocene Alluvium &amp; Peat Deposits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1.46+/-0.09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Skykomish River alluvial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269A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smtClean="0">
                          <a:effectLst/>
                        </a:rPr>
                        <a:t>11,900</a:t>
                      </a:r>
                      <a:r>
                        <a:rPr lang="en-US" sz="1400" b="1" dirty="0">
                          <a:effectLst/>
                        </a:rPr>
                        <a:t>+/-360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USGS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259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269B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smtClean="0">
                          <a:effectLst/>
                        </a:rPr>
                        <a:t>7,000</a:t>
                      </a:r>
                      <a:r>
                        <a:rPr lang="en-US" sz="1400" b="1" dirty="0">
                          <a:effectLst/>
                        </a:rPr>
                        <a:t>+/-200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USGS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40D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9,400+/-40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Peat deposit along Youngs Creek. Sand Mount Persis provenance rich in volcanic rocks.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4696">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u="sng" dirty="0">
                          <a:effectLst/>
                        </a:rPr>
                        <a:t>Vashon Glacial Deposits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0581">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37C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14,080+/-890 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2014-01; Lake Chaplain; Qga(v)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~40 feet below Lake Chaplain Road in the central part of the map area directly west of the Sultan River. See radiocarbon age; field notes 34P.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342480">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37C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14,900+/-50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2014-01; Lake Chaplain; Qga(v)</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~40 ft below the Lake Chaplain Road in the central part of the quad. Sample taken from a peat rip-up clast in an advance outwash.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322521">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u="sng" dirty="0">
                          <a:effectLst/>
                        </a:rPr>
                        <a:t>Olympia Beds (Nonglacial Deposits</a:t>
                      </a:r>
                      <a:r>
                        <a:rPr lang="en-US" sz="2000" b="1" u="sng" dirty="0" smtClean="0">
                          <a:effectLst/>
                        </a:rPr>
                        <a:t>)(20-60 ka)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102A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18,020+/-70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Nonglacial compact, stratified sands to cobble gravel over tan clay to silty fine sands w/ scattered organic debris (w/ logs) in 30-ft cutbank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50H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18,730+/-110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56A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19,920+/-130 &amp; 17,500+/-80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Two radiocarbon ages from large outcropping; see data open-file report for details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31AE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21,890+/-80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C14 AMS sample from small sticks &amp; twigs were collected on horizontal bedding planes of overbank organic rich silts along the creek.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31AB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22,020+/-100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Compact, oxidized, local provenance alluvial sands w/ pebble gravel with organic-rich silt interbeds; 40-ft-high cutbank along Elwell Creek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22.9+/-2.00; 23.8+/-1.83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OSL &amp; IRSL. Nonglacial compact stratified, cross bedded orange-red sands, silts &amp; clays w/ flattened sticks &amp; plant debris in flat beds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OW-8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23,090+/-110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Associated Earth Science drill hole OW-8 75 ft depth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23,760+/-100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Nonglacial compact stratified, cross bedded orange-red sands, silts &amp; clays w/ flattened sticks &amp; plant debris in flat beds.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24,060+/-160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GM 73; North Bend;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Associated Earth Scientists, Inc. (1998); dated fine organic particles in Olympia nonglacial sediments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AES1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24,300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GM 67; Fall City;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49E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24,790+/-170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24.5+/-1.31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IRSL (also sites 9G+26B+28D+44E) stratified sand alluvium trench site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73D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25,900, 27,620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2010-1; Carnation;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Associated Earth Sciences, Inc. Lou Lepp &amp; new age. Faulted &amp; liquefied beds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45A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29.0+/-1.88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Qc(pf)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OSL Possible liquefaction features were visible w/in the fine silts. OSL age date site (See liquefaction site 12-45A).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62152">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111C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30,590+/-190 </a:t>
                      </a:r>
                      <a:r>
                        <a:rPr lang="en-US" sz="1400" b="1" dirty="0" smtClean="0">
                          <a:effectLst/>
                        </a:rPr>
                        <a:t>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endParaRPr lang="en-US" sz="900" dirty="0"/>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400" dirty="0">
                          <a:effectLst/>
                        </a:rPr>
                        <a:t>OSL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dirty="0">
                          <a:effectLst/>
                        </a:rPr>
                        <a:t>37B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32,350+/-2,470 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400" dirty="0">
                          <a:effectLst/>
                        </a:rPr>
                        <a:t>DGER MS 2014-01; Lake Chaplain; Qc(o)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400" dirty="0">
                          <a:effectLst/>
                        </a:rPr>
                        <a:t>Sample from east central part of the Lake Chaplain quadrangle. See 16K geochemical analysis of this sand. </a:t>
                      </a:r>
                      <a:r>
                        <a:rPr lang="en-US" sz="1400" dirty="0" smtClean="0">
                          <a:effectLst/>
                        </a:rPr>
                        <a:t>Liquefaction</a:t>
                      </a:r>
                      <a:r>
                        <a:rPr lang="en-US" sz="1400" baseline="0" dirty="0" smtClean="0">
                          <a:effectLst/>
                        </a:rPr>
                        <a:t> features intense</a:t>
                      </a:r>
                      <a:r>
                        <a:rPr lang="en-US" sz="1400" dirty="0" smtClean="0">
                          <a:effectLst/>
                        </a:rPr>
                        <a:t>. (See</a:t>
                      </a:r>
                      <a:r>
                        <a:rPr lang="en-US" sz="1400" baseline="0" dirty="0" smtClean="0">
                          <a:effectLst/>
                        </a:rPr>
                        <a:t> Figure 8 liquefaction features)</a:t>
                      </a: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36.8+/-1.47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IRSL; fine sand &amp; silt alluvium. Oxidized orange to grey-tan silts to very fine sand w/ liquefaction features (bubbles-balloons &amp; chaotic bedding).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OW-5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38,660+/-390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Associated Earth Sciences drill hole OW-5 35 ft depth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62152">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smtClean="0">
                          <a:effectLst/>
                        </a:rPr>
                        <a:t>14C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AESI-7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39,750, &gt;45,850, &gt;45,220, &gt;46,310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2010-1; Carnation;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Associated Earth Sciences, Inc. (2004) Site 7, four C14 ages from EP pits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43D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39.8+/-1.94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Large cutbank exposes stratified cobble gravel, overbank sands w/ silts w/ occasional crossbedding &amp; scour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441604">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400" dirty="0">
                          <a:effectLst/>
                        </a:rPr>
                        <a:t>OSL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dirty="0">
                          <a:effectLst/>
                        </a:rPr>
                        <a:t>37A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40,500+/-3,100 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400" dirty="0">
                          <a:effectLst/>
                        </a:rPr>
                        <a:t>DGER MS 2014-01; Lake Chaplain; Qc(o)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400" dirty="0">
                          <a:effectLst/>
                        </a:rPr>
                        <a:t>Sample in the southeast corner of the Lake Chaplain quadrangle. See 30U geochemical analysis for this </a:t>
                      </a:r>
                      <a:r>
                        <a:rPr lang="en-US" sz="1400" dirty="0" smtClean="0">
                          <a:effectLst/>
                        </a:rPr>
                        <a:t>sample</a:t>
                      </a:r>
                      <a:r>
                        <a:rPr lang="en-US" sz="1400" baseline="0" dirty="0" smtClean="0">
                          <a:effectLst/>
                        </a:rPr>
                        <a:t> and </a:t>
                      </a:r>
                      <a:r>
                        <a:rPr lang="en-US" sz="1400" b="1" baseline="0" dirty="0" smtClean="0">
                          <a:effectLst/>
                        </a:rPr>
                        <a:t>detrital zircon age data (Figure 3)</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AES-2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41,270+/-1610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GM 75; Snoqualmie;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Associated Earth Sciences surface sample (written commun. 2009)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AES2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41,270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GM 67; Fall City;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45,540+/-930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GM 75; Snoqualmie;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Sample from this study; Disseminated charcoal pieces in Qc(o); age may be "infinite"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81Z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47.4+/-2.76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2010-1; Carnation;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Snoqualmie provenance sands (site 09-81Z)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50.5+/-3.53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16754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51.1+/-3.84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51.1+/-3.84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OSL (from Monroe quad) see data open-file report for details (Dragovich &amp; others, 2011 in metadata) Dragovich &amp; others 2011a,b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65+/- 4.5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2015-01; Lake Roesiger;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Material contains tan mottled silt &amp; coarse to fine sand. Field site 28H. Located in the southwest corner of the Lake Roesiger quadrangle.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73.3+/-2.67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Oxidized orange to grey-tan silts to very fine sand w/ apparent liquefaction features (bubbles, balloons &amp; chaotic bedding).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C14 (from Monroe) see data open-file report for details (Dragovich &amp; others, 2011 in metadata) Dragovich &amp; others 2011a,b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31C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&gt;43,870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GM 75; Snoqualmie;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Sample from this study; Disseminated charcoal pieces in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41C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&gt;44,000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2010-1; Carnation;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Surface sample (this study)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41E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&gt;44,000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2010-1; Carnation;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Surface sample (this study)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11L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&gt;44,020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GM 75; Snoqualmie;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Sample from this study; Sub rounded detrital wood chunk in unit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14E-1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&gt;45,570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2010-1; Carnation; Qc(o)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Surface sample (this study); old wood chunk in diaper may be from injection of older Qc(pf) material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4696">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u="sng" dirty="0">
                          <a:effectLst/>
                        </a:rPr>
                        <a:t>Whidbey Formation (Nonglacial Deposits</a:t>
                      </a:r>
                      <a:r>
                        <a:rPr lang="en-US" sz="2000" b="1" u="sng" dirty="0" smtClean="0">
                          <a:effectLst/>
                        </a:rPr>
                        <a:t>)(75-130</a:t>
                      </a:r>
                      <a:r>
                        <a:rPr lang="en-US" sz="2000" b="1" u="sng" baseline="0" dirty="0" smtClean="0">
                          <a:effectLst/>
                        </a:rPr>
                        <a:t> ka)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25A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101+/-4.47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25B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107+/-9.87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32416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44A-1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113+/-9.04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endParaRPr lang="en-US" sz="1200" dirty="0"/>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89672">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smtClean="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117±12 ka (IRSL), 117±19 ka (OSL)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2016-03; Granite Falls; Qc(wpv)</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Dense grey silt, medium sand, &amp; pebbly coarse sand that grade upwards to gravelly silt. See appendix A for a discussion of OSL &amp; IRSL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WA-47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120+/-10.9 ka to 128+/-14.1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2010-1; Carnation;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IRSL age from Snoqualmie provenance sands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123+/-8.24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44A-2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143+/-4.48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38A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75,440+/-2,250 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2014-01; Lake Chaplain;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Sample north-central part of the Sultan quadrangle ~2,917 feet south of the Lake Chaplain quadrangle. See site 17A.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587129">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77+/- 6.5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200" dirty="0">
                          <a:effectLst/>
                        </a:rPr>
                        <a:t>DGER MS 2015-01; Lake Roesiger;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B0F0"/>
                    </a:solidFill>
                  </a:tcPr>
                </a:tc>
                <a:tc>
                  <a:txBody>
                    <a:bodyPr/>
                    <a:lstStyle/>
                    <a:p>
                      <a:pPr marL="0" marR="0">
                        <a:lnSpc>
                          <a:spcPct val="107000"/>
                        </a:lnSpc>
                        <a:spcBef>
                          <a:spcPts val="0"/>
                        </a:spcBef>
                        <a:spcAft>
                          <a:spcPts val="0"/>
                        </a:spcAft>
                      </a:pPr>
                      <a:r>
                        <a:rPr lang="en-US" sz="1200" dirty="0">
                          <a:effectLst/>
                        </a:rPr>
                        <a:t>Outcrop has thinly bedded brown silt &amp; dense tannish-grey sand. Field site 29R. Located in the south part of the Lake Roesiger </a:t>
                      </a:r>
                      <a:r>
                        <a:rPr lang="en-US" sz="1200" dirty="0" smtClean="0">
                          <a:effectLst/>
                        </a:rPr>
                        <a:t>quad. See mircrophotos</a:t>
                      </a:r>
                      <a:r>
                        <a:rPr lang="en-US" sz="1200" baseline="0" dirty="0" smtClean="0">
                          <a:effectLst/>
                        </a:rPr>
                        <a:t> (</a:t>
                      </a:r>
                      <a:r>
                        <a:rPr lang="en-US" sz="1200" b="1" baseline="0" dirty="0" smtClean="0">
                          <a:effectLst/>
                        </a:rPr>
                        <a:t>Fig. 2</a:t>
                      </a:r>
                      <a:r>
                        <a:rPr lang="en-US" sz="1200" baseline="0" dirty="0" smtClean="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44C-2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79,300+/-6,880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OSL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83.9±5.15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2016-03; Granite Falls; Qc(wpv)</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Laminated to thinly bedded medium &amp; fine sand w/ silt. Field site 22E. See appendix A for a discussion of OSL &amp; IRSL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004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44C-1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85.8+/-7.36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endParaRPr lang="en-US" sz="1200" dirty="0"/>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 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25A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 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25C-1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2010-1; Carnation;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Surface sample (this study)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22E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Radiocarbon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22H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Radiocarbon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114T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Radiocarbon sample. Qc(ws)/Qc(hmp)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6314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30E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&gt;44,000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2010-1; Carnation; Qc(wp)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Peat in silt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4696">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u="sng" dirty="0">
                          <a:effectLst/>
                        </a:rPr>
                        <a:t>Hamm Creek Nonglacial </a:t>
                      </a:r>
                      <a:r>
                        <a:rPr lang="en-US" sz="2000" b="1" u="sng" dirty="0" smtClean="0">
                          <a:effectLst/>
                        </a:rPr>
                        <a:t>Deposits (178-243)</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 155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170±15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2016-03; Granite Falls;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Dense silty sand &amp; silt w/ abundant white mica. Field sites 5R &amp; 32T. See appendix A for a discussion of OSL &amp; IRSL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218±29.5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2016-03; Granite Falls;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Mica rich medium sand to silt. Corresponds to field site 20F. See appendix A for a discussion of OSL &amp; IRSL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233+/-10.9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OFR 2011-1; Monroe;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See data open-file report for details (Dragovich &amp; others, 2011 in metadata)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237±33.6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2016-03; Granite Falls;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The sample was of micaceous dense medium &amp; fine sand w/ silt. Field site 32A.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263±40.6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2016-03; Granite Falls; Qc(h)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Dense massive coarse sand w/ mica. Corresponds to field site 32M. See appendix A for a discussion of OSL &amp; IRSL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&gt;165,000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Qc(hmp)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OSL dating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108A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2012-01; Lake Joy; Qc(hmp)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Radiocarbon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26F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2012-01; Lake Joy; Qc(hmp)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Radiocarbon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4696">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u="sng" dirty="0">
                          <a:effectLst/>
                        </a:rPr>
                        <a:t>Pre-Hamm Creek Nonglacial </a:t>
                      </a:r>
                      <a:r>
                        <a:rPr lang="en-US" sz="2000" b="1" u="sng" dirty="0" smtClean="0">
                          <a:effectLst/>
                        </a:rPr>
                        <a:t>Deposits (&gt;243 ka)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35B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445+/- 65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2015-01; Lake </a:t>
                      </a:r>
                      <a:r>
                        <a:rPr lang="en-US" sz="1200" dirty="0" smtClean="0">
                          <a:effectLst/>
                        </a:rPr>
                        <a:t>Roesiger;Qc(phl</a:t>
                      </a:r>
                      <a:r>
                        <a:rPr lang="en-US" sz="12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Medium to thickly bedded gravelly coarse sand. Field site 3U. Located south of Three Lakes Hill.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OSL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37D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&gt;125,000 yrs</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2014-01; Lake Chaplain;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10 foot high, rill-like ephemeral creek exposure near the western boundary of quad. See site 31H for geochemical analysis on this sand sample.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&gt;370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2015-01; Lake Roesiger;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A sample of weathered micaceous clayified silty sand. Field sites 6S &amp; 6T. Located on the northeast end of Lake Roesiger.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34256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&gt;370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2016-03; Granite Falls;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IRSL site from Dragovich &amp; others (2015). A sample of weathered micaceous clayified silty sand. Located on the northeast end of Lake Roesiger.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2015-01; Lake Roesiger;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This outcrop has moderately dense well stratified sands w/ thin to medium beds of tan silt. Field sites 10-48F &amp; 28A southeast of Wagner Lake.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33B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&gt;455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2015-01; Lake Roesiger;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Compact, thickly bedded micaceous silty sands w/ beds of coarse sand. Field site 10H on the eastern shore of Lake Roesiger.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35A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&gt;540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2015-01; Lake Roesiger; Qc(ph)</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Dense pebble sand w/ silt &amp; interbedded micaceous sands. Variable lithics from WMB units. Field site 19M north of Three Lakes Hill.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94696">
                <a:tc gridSpan="5">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7000"/>
                        </a:lnSpc>
                        <a:spcBef>
                          <a:spcPts val="0"/>
                        </a:spcBef>
                        <a:spcAft>
                          <a:spcPts val="0"/>
                        </a:spcAft>
                      </a:pPr>
                      <a:r>
                        <a:rPr lang="en-US" sz="2000" b="1" dirty="0">
                          <a:effectLst/>
                        </a:rPr>
                        <a:t>Pre-Fraser Nonglacial </a:t>
                      </a:r>
                      <a:r>
                        <a:rPr lang="en-US" sz="2000" b="1" dirty="0" smtClean="0">
                          <a:effectLst/>
                        </a:rPr>
                        <a:t>Deposits, Undivided (&gt;20 ka)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28D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 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OFR 2011-1; Monroe; Qc(pf)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See open-file report for details; sample 690' to west in the Maltby 7.5-minute quadrangle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IRSL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45B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&gt;300 ka</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DGER MS 2013-01; Sultan; Qc(pf)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Thick-bedded compact overbank facies w/ silty fine to medium grained sands, coarse sand-pebble beds &amp; orange silt beds (~10 cm)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41P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&gt;43,500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DGER MS 2013-01; Sultan; Qc(pf)</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20000"/>
                      </a:srgbClr>
                    </a:solidFill>
                  </a:tcPr>
                </a:tc>
                <a:tc>
                  <a:txBody>
                    <a:bodyPr/>
                    <a:lstStyle/>
                    <a:p>
                      <a:pPr marL="0" marR="0">
                        <a:lnSpc>
                          <a:spcPct val="107000"/>
                        </a:lnSpc>
                        <a:spcBef>
                          <a:spcPts val="0"/>
                        </a:spcBef>
                        <a:spcAft>
                          <a:spcPts val="0"/>
                        </a:spcAft>
                      </a:pPr>
                      <a:r>
                        <a:rPr lang="en-US" sz="1200" dirty="0">
                          <a:effectLst/>
                        </a:rPr>
                        <a:t>Thick, stratified, very compact light brown silt w/ some pebble gravel &amp; interbedded thin seams of sand w/ sparse disseminated dark.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20000"/>
                      </a:srgbClr>
                    </a:solidFill>
                  </a:tcPr>
                </a:tc>
              </a:tr>
              <a:tr h="2798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nSpc>
                          <a:spcPct val="107000"/>
                        </a:lnSpc>
                        <a:spcBef>
                          <a:spcPts val="0"/>
                        </a:spcBef>
                        <a:spcAft>
                          <a:spcPts val="0"/>
                        </a:spcAft>
                      </a:pPr>
                      <a:r>
                        <a:rPr lang="en-US" sz="1200" dirty="0">
                          <a:effectLst/>
                        </a:rPr>
                        <a:t>14C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200" dirty="0">
                          <a:effectLst/>
                        </a:rPr>
                        <a:t>43G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nSpc>
                          <a:spcPct val="107000"/>
                        </a:lnSpc>
                        <a:spcBef>
                          <a:spcPts val="0"/>
                        </a:spcBef>
                        <a:spcAft>
                          <a:spcPts val="0"/>
                        </a:spcAft>
                      </a:pPr>
                      <a:r>
                        <a:rPr lang="en-US" sz="1400" b="1" dirty="0">
                          <a:effectLst/>
                        </a:rPr>
                        <a:t>&gt;44,000 yrs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900" dirty="0">
                          <a:effectLst/>
                        </a:rPr>
                        <a:t>DGER OFR 2010-1; Carnation; Qc(pf)</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0000">
                        <a:tint val="40000"/>
                      </a:srgbClr>
                    </a:solidFill>
                  </a:tcPr>
                </a:tc>
                <a:tc>
                  <a:txBody>
                    <a:bodyPr/>
                    <a:lstStyle/>
                    <a:p>
                      <a:pPr marL="0" marR="0">
                        <a:lnSpc>
                          <a:spcPct val="107000"/>
                        </a:lnSpc>
                        <a:spcBef>
                          <a:spcPts val="0"/>
                        </a:spcBef>
                        <a:spcAft>
                          <a:spcPts val="0"/>
                        </a:spcAft>
                      </a:pPr>
                      <a:r>
                        <a:rPr lang="en-US" sz="1200" dirty="0">
                          <a:effectLst/>
                        </a:rPr>
                        <a:t>Surface sample (this study)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000000">
                        <a:tint val="40000"/>
                      </a:srgbClr>
                    </a:solidFill>
                  </a:tcPr>
                </a:tc>
              </a:tr>
            </a:tbl>
          </a:graphicData>
        </a:graphic>
      </p:graphicFrame>
      <p:sp>
        <p:nvSpPr>
          <p:cNvPr id="10" name="Rectangle 9"/>
          <p:cNvSpPr/>
          <p:nvPr/>
        </p:nvSpPr>
        <p:spPr>
          <a:xfrm>
            <a:off x="17566207" y="5651927"/>
            <a:ext cx="17529336" cy="2062103"/>
          </a:xfrm>
          <a:prstGeom prst="rect">
            <a:avLst/>
          </a:prstGeom>
          <a:solidFill>
            <a:schemeClr val="accent1">
              <a:lumMod val="60000"/>
              <a:lumOff val="40000"/>
            </a:schemeClr>
          </a:solidFill>
          <a:ln w="12700">
            <a:solidFill>
              <a:schemeClr val="tx1"/>
            </a:solidFill>
          </a:ln>
        </p:spPr>
        <p:txBody>
          <a:bodyPr wrap="square">
            <a:spAutoFit/>
          </a:bodyPr>
          <a:lstStyle/>
          <a:p>
            <a:pPr lvl="0" algn="ctr" defTabSz="914400" fontAlgn="base">
              <a:spcBef>
                <a:spcPct val="0"/>
              </a:spcBef>
              <a:spcAft>
                <a:spcPct val="0"/>
              </a:spcAft>
            </a:pPr>
            <a:r>
              <a:rPr lang="en-US" sz="4800" b="1" dirty="0">
                <a:solidFill>
                  <a:srgbClr val="000000"/>
                </a:solidFill>
                <a:latin typeface="Arial"/>
              </a:rPr>
              <a:t>Table 2</a:t>
            </a:r>
            <a:r>
              <a:rPr lang="en-US" sz="1400" dirty="0">
                <a:solidFill>
                  <a:srgbClr val="000000"/>
                </a:solidFill>
                <a:latin typeface="Arial"/>
              </a:rPr>
              <a:t> </a:t>
            </a:r>
          </a:p>
          <a:p>
            <a:pPr lvl="0" defTabSz="914400" fontAlgn="base">
              <a:spcBef>
                <a:spcPct val="0"/>
              </a:spcBef>
              <a:spcAft>
                <a:spcPct val="0"/>
              </a:spcAft>
            </a:pPr>
            <a:r>
              <a:rPr lang="en-US" sz="2000" dirty="0">
                <a:solidFill>
                  <a:srgbClr val="000000"/>
                </a:solidFill>
                <a:latin typeface="Arial"/>
              </a:rPr>
              <a:t>Sedimentary provenances for Quaternary deposits in the study area. The top-most row of the table explains the presentation of information for each provenance type. Provenance is assigned using composition from sand point-count data, petrographic observations, geochemistry, field data, and detrital zircon ages. Most of the geologic units assigned to the various nonglacial Cascade facies are shown simplified geologic map of the northern central part of the study area (</a:t>
            </a:r>
            <a:r>
              <a:rPr lang="en-US" sz="2000" b="1" dirty="0">
                <a:solidFill>
                  <a:srgbClr val="000000"/>
                </a:solidFill>
                <a:latin typeface="Arial"/>
              </a:rPr>
              <a:t>Figure 6</a:t>
            </a:r>
            <a:r>
              <a:rPr lang="en-US" sz="2000" dirty="0">
                <a:solidFill>
                  <a:srgbClr val="000000"/>
                </a:solidFill>
                <a:latin typeface="Arial"/>
              </a:rPr>
              <a:t>). EFB, Explorer Falls basin; RMFZ, Rattlesnake Mountain fault zone; SWIF, southern Whidbey Island fault zone. </a:t>
            </a:r>
            <a:endParaRPr lang="en-US" sz="2000" dirty="0">
              <a:solidFill>
                <a:srgbClr val="000000"/>
              </a:solidFill>
              <a:latin typeface="Arial"/>
            </a:endParaRPr>
          </a:p>
        </p:txBody>
      </p:sp>
      <p:graphicFrame>
        <p:nvGraphicFramePr>
          <p:cNvPr id="11" name="Table 10"/>
          <p:cNvGraphicFramePr>
            <a:graphicFrameLocks noGrp="1"/>
          </p:cNvGraphicFramePr>
          <p:nvPr>
            <p:extLst>
              <p:ext uri="{D42A27DB-BD31-4B8C-83A1-F6EECF244321}">
                <p14:modId xmlns:p14="http://schemas.microsoft.com/office/powerpoint/2010/main" val="4132892950"/>
              </p:ext>
            </p:extLst>
          </p:nvPr>
        </p:nvGraphicFramePr>
        <p:xfrm>
          <a:off x="17566207" y="7714030"/>
          <a:ext cx="17529335" cy="27745649"/>
        </p:xfrm>
        <a:graphic>
          <a:graphicData uri="http://schemas.openxmlformats.org/drawingml/2006/table">
            <a:tbl>
              <a:tblPr firstRow="1" firstCol="1" lastRow="1" lastCol="1" bandRow="1" bandCol="1"/>
              <a:tblGrid>
                <a:gridCol w="4339096"/>
                <a:gridCol w="5974945"/>
                <a:gridCol w="7215294"/>
              </a:tblGrid>
              <a:tr h="0">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359410" marR="0" algn="ctr">
                        <a:spcBef>
                          <a:spcPts val="165"/>
                        </a:spcBef>
                        <a:spcAft>
                          <a:spcPts val="0"/>
                        </a:spcAft>
                      </a:pPr>
                      <a:r>
                        <a:rPr lang="en-US" sz="3600" b="1" dirty="0" smtClean="0">
                          <a:solidFill>
                            <a:schemeClr val="tx1"/>
                          </a:solidFill>
                          <a:effectLst/>
                        </a:rPr>
                        <a:t>Provenance</a:t>
                      </a:r>
                      <a:r>
                        <a:rPr lang="en-US" sz="3600" b="1" baseline="0" dirty="0" smtClean="0">
                          <a:solidFill>
                            <a:schemeClr val="tx1"/>
                          </a:solidFill>
                          <a:effectLst/>
                        </a:rPr>
                        <a:t> </a:t>
                      </a:r>
                      <a:r>
                        <a:rPr lang="en-US" sz="3600" b="1" dirty="0" smtClean="0">
                          <a:solidFill>
                            <a:schemeClr val="tx1"/>
                          </a:solidFill>
                          <a:effectLst/>
                        </a:rPr>
                        <a:t>Name</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rowSpan="2">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spcBef>
                          <a:spcPts val="25"/>
                        </a:spcBef>
                        <a:spcAft>
                          <a:spcPts val="0"/>
                        </a:spcAft>
                      </a:pPr>
                      <a:r>
                        <a:rPr lang="en-US" sz="3600" b="1" dirty="0">
                          <a:solidFill>
                            <a:schemeClr val="tx1"/>
                          </a:solidFill>
                          <a:effectLst/>
                        </a:rPr>
                        <a:t> </a:t>
                      </a:r>
                    </a:p>
                    <a:p>
                      <a:pPr marL="0" marR="0" algn="ctr">
                        <a:spcBef>
                          <a:spcPts val="0"/>
                        </a:spcBef>
                        <a:spcAft>
                          <a:spcPts val="0"/>
                        </a:spcAft>
                      </a:pPr>
                      <a:r>
                        <a:rPr lang="en-US" sz="3600" b="1" spc="10" dirty="0">
                          <a:solidFill>
                            <a:schemeClr val="tx1"/>
                          </a:solidFill>
                          <a:effectLst/>
                        </a:rPr>
                        <a:t> </a:t>
                      </a:r>
                      <a:r>
                        <a:rPr lang="en-US" sz="3600" b="1" spc="10" dirty="0" smtClean="0">
                          <a:solidFill>
                            <a:schemeClr val="tx1"/>
                          </a:solidFill>
                          <a:effectLst/>
                        </a:rPr>
                        <a:t>Dominant</a:t>
                      </a:r>
                      <a:r>
                        <a:rPr lang="en-US" sz="3600" b="1" spc="50" dirty="0" smtClean="0">
                          <a:solidFill>
                            <a:schemeClr val="tx1"/>
                          </a:solidFill>
                          <a:effectLst/>
                        </a:rPr>
                        <a:t> </a:t>
                      </a:r>
                      <a:r>
                        <a:rPr lang="en-US" sz="3600" b="1" dirty="0">
                          <a:solidFill>
                            <a:schemeClr val="tx1"/>
                          </a:solidFill>
                          <a:effectLst/>
                        </a:rPr>
                        <a:t>lithology</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spcBef>
                          <a:spcPts val="0"/>
                        </a:spcBef>
                        <a:spcAft>
                          <a:spcPts val="0"/>
                        </a:spcAft>
                      </a:pPr>
                      <a:r>
                        <a:rPr lang="en-US" sz="3600" b="1" dirty="0">
                          <a:solidFill>
                            <a:schemeClr val="tx1"/>
                          </a:solidFill>
                          <a:effectLst/>
                        </a:rPr>
                        <a:t> </a:t>
                      </a:r>
                    </a:p>
                    <a:p>
                      <a:pPr marL="0" marR="0" algn="ctr">
                        <a:spcBef>
                          <a:spcPts val="50"/>
                        </a:spcBef>
                        <a:spcAft>
                          <a:spcPts val="0"/>
                        </a:spcAft>
                      </a:pPr>
                      <a:r>
                        <a:rPr lang="en-US" sz="3600" b="1" dirty="0">
                          <a:solidFill>
                            <a:schemeClr val="tx1"/>
                          </a:solidFill>
                          <a:effectLst/>
                        </a:rPr>
                        <a:t> </a:t>
                      </a:r>
                      <a:endParaRPr lang="en-US" sz="3600" b="1" dirty="0" smtClean="0">
                        <a:solidFill>
                          <a:schemeClr val="tx1"/>
                        </a:solidFill>
                        <a:effectLst/>
                      </a:endParaRPr>
                    </a:p>
                    <a:p>
                      <a:pPr marL="0" marR="0" algn="ctr">
                        <a:spcBef>
                          <a:spcPts val="50"/>
                        </a:spcBef>
                        <a:spcAft>
                          <a:spcPts val="0"/>
                        </a:spcAft>
                      </a:pPr>
                      <a:endParaRPr lang="en-US" sz="3600" b="1" dirty="0" smtClean="0">
                        <a:solidFill>
                          <a:schemeClr val="tx1"/>
                        </a:solidFill>
                        <a:effectLst/>
                      </a:endParaRPr>
                    </a:p>
                    <a:p>
                      <a:pPr marL="0" marR="0" algn="ctr">
                        <a:spcBef>
                          <a:spcPts val="50"/>
                        </a:spcBef>
                        <a:spcAft>
                          <a:spcPts val="0"/>
                        </a:spcAft>
                      </a:pPr>
                      <a:r>
                        <a:rPr lang="en-US" sz="3600" b="1" dirty="0" smtClean="0">
                          <a:solidFill>
                            <a:schemeClr val="tx1"/>
                          </a:solidFill>
                          <a:effectLst/>
                        </a:rPr>
                        <a:t>Notes</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r>
              <a:tr h="634047">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11480" marR="0" algn="ctr">
                        <a:spcBef>
                          <a:spcPts val="190"/>
                        </a:spcBef>
                        <a:spcAft>
                          <a:spcPts val="0"/>
                        </a:spcAft>
                      </a:pPr>
                      <a:r>
                        <a:rPr lang="en-US" sz="3600" b="1" dirty="0" smtClean="0">
                          <a:solidFill>
                            <a:schemeClr val="tx1"/>
                          </a:solidFill>
                          <a:effectLst/>
                        </a:rPr>
                        <a:t>Lithofacies</a:t>
                      </a:r>
                      <a:r>
                        <a:rPr lang="en-US" sz="3600" b="1" spc="55" dirty="0" smtClean="0">
                          <a:solidFill>
                            <a:schemeClr val="tx1"/>
                          </a:solidFill>
                          <a:effectLst/>
                        </a:rPr>
                        <a:t> </a:t>
                      </a:r>
                      <a:r>
                        <a:rPr lang="en-US" sz="3600" b="1" spc="15" dirty="0">
                          <a:solidFill>
                            <a:schemeClr val="tx1"/>
                          </a:solidFill>
                          <a:effectLst/>
                        </a:rPr>
                        <a:t>Type</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vMerge="1">
                  <a:txBody>
                    <a:bodyPr/>
                    <a:lstStyle/>
                    <a:p>
                      <a:endParaRPr lang="en-US"/>
                    </a:p>
                  </a:txBody>
                  <a:tcPr/>
                </a:tc>
                <a:tc vMerge="1">
                  <a:txBody>
                    <a:bodyPr/>
                    <a:lstStyle/>
                    <a:p>
                      <a:endParaRPr lang="en-US"/>
                    </a:p>
                  </a:txBody>
                  <a:tcPr/>
                </a:tc>
              </a:tr>
              <a:tr h="55505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347980" marR="0" algn="ctr">
                        <a:spcBef>
                          <a:spcPts val="190"/>
                        </a:spcBef>
                        <a:spcAft>
                          <a:spcPts val="0"/>
                        </a:spcAft>
                      </a:pPr>
                      <a:r>
                        <a:rPr lang="en-US" sz="3600" b="1" dirty="0" smtClean="0">
                          <a:solidFill>
                            <a:schemeClr val="tx1"/>
                          </a:solidFill>
                          <a:effectLst/>
                        </a:rPr>
                        <a:t>River </a:t>
                      </a:r>
                      <a:r>
                        <a:rPr lang="en-US" sz="3600" b="1" spc="15" dirty="0">
                          <a:solidFill>
                            <a:schemeClr val="tx1"/>
                          </a:solidFill>
                          <a:effectLst/>
                        </a:rPr>
                        <a:t>Type </a:t>
                      </a:r>
                      <a:r>
                        <a:rPr lang="en-US" sz="3600" b="1" dirty="0">
                          <a:solidFill>
                            <a:schemeClr val="tx1"/>
                          </a:solidFill>
                          <a:effectLst/>
                        </a:rPr>
                        <a:t>or</a:t>
                      </a:r>
                      <a:r>
                        <a:rPr lang="en-US" sz="3600" b="1" spc="60" dirty="0">
                          <a:solidFill>
                            <a:schemeClr val="tx1"/>
                          </a:solidFill>
                          <a:effectLst/>
                        </a:rPr>
                        <a:t> </a:t>
                      </a:r>
                      <a:r>
                        <a:rPr lang="en-US" sz="3600" b="1" dirty="0">
                          <a:solidFill>
                            <a:schemeClr val="tx1"/>
                          </a:solidFill>
                          <a:effectLst/>
                        </a:rPr>
                        <a:t>Name</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spcBef>
                          <a:spcPts val="5"/>
                        </a:spcBef>
                        <a:spcAft>
                          <a:spcPts val="0"/>
                        </a:spcAft>
                      </a:pPr>
                      <a:r>
                        <a:rPr lang="en-US" sz="3600" b="1" dirty="0">
                          <a:solidFill>
                            <a:schemeClr val="tx1"/>
                          </a:solidFill>
                          <a:effectLst/>
                        </a:rPr>
                        <a:t> </a:t>
                      </a:r>
                    </a:p>
                    <a:p>
                      <a:pPr marL="0" marR="0" algn="ctr">
                        <a:spcBef>
                          <a:spcPts val="0"/>
                        </a:spcBef>
                        <a:spcAft>
                          <a:spcPts val="0"/>
                        </a:spcAft>
                      </a:pPr>
                      <a:r>
                        <a:rPr lang="en-US" sz="3600" b="1" dirty="0">
                          <a:solidFill>
                            <a:schemeClr val="tx1"/>
                          </a:solidFill>
                          <a:effectLst/>
                        </a:rPr>
                        <a:t>Flow</a:t>
                      </a:r>
                      <a:r>
                        <a:rPr lang="en-US" sz="3600" b="1" spc="-5" dirty="0">
                          <a:solidFill>
                            <a:schemeClr val="tx1"/>
                          </a:solidFill>
                          <a:effectLst/>
                        </a:rPr>
                        <a:t> </a:t>
                      </a:r>
                      <a:r>
                        <a:rPr lang="en-US" sz="3600" b="1" spc="10" dirty="0">
                          <a:solidFill>
                            <a:schemeClr val="tx1"/>
                          </a:solidFill>
                          <a:effectLst/>
                        </a:rPr>
                        <a:t>direction</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vMerge="1">
                  <a:txBody>
                    <a:bodyPr/>
                    <a:lstStyle/>
                    <a:p>
                      <a:endParaRPr lang="en-US"/>
                    </a:p>
                  </a:txBody>
                  <a:tcPr/>
                </a:tc>
              </a:tr>
              <a:tr h="56279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44500" marR="0" algn="ctr">
                        <a:spcBef>
                          <a:spcPts val="170"/>
                        </a:spcBef>
                        <a:spcAft>
                          <a:spcPts val="0"/>
                        </a:spcAft>
                      </a:pPr>
                      <a:r>
                        <a:rPr lang="en-US" sz="3600" b="1" dirty="0" smtClean="0">
                          <a:solidFill>
                            <a:schemeClr val="tx1"/>
                          </a:solidFill>
                          <a:effectLst/>
                        </a:rPr>
                        <a:t>Geologic</a:t>
                      </a:r>
                      <a:r>
                        <a:rPr lang="en-US" sz="3600" b="1" spc="30" dirty="0" smtClean="0">
                          <a:solidFill>
                            <a:schemeClr val="tx1"/>
                          </a:solidFill>
                          <a:effectLst/>
                        </a:rPr>
                        <a:t> </a:t>
                      </a:r>
                      <a:r>
                        <a:rPr lang="en-US" sz="3600" b="1" spc="10" dirty="0">
                          <a:solidFill>
                            <a:schemeClr val="tx1"/>
                          </a:solidFill>
                          <a:effectLst/>
                        </a:rPr>
                        <a:t>Units</a:t>
                      </a:r>
                      <a:endParaRPr lang="en-US" sz="3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2D2D8A">
                        <a:lumMod val="40000"/>
                        <a:lumOff val="60000"/>
                      </a:srgbClr>
                    </a:solidFill>
                  </a:tcPr>
                </a:tc>
                <a:tc vMerge="1">
                  <a:txBody>
                    <a:bodyPr/>
                    <a:lstStyle/>
                    <a:p>
                      <a:endParaRPr lang="en-US"/>
                    </a:p>
                  </a:txBody>
                  <a:tcPr/>
                </a:tc>
                <a:tc vMerge="1">
                  <a:txBody>
                    <a:bodyPr/>
                    <a:lstStyle/>
                    <a:p>
                      <a:endParaRPr lang="en-US"/>
                    </a:p>
                  </a:txBody>
                  <a:tcPr/>
                </a:tc>
              </a:tr>
              <a:tr h="166517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23545" marR="0" algn="ctr">
                        <a:lnSpc>
                          <a:spcPct val="100000"/>
                        </a:lnSpc>
                        <a:spcBef>
                          <a:spcPts val="370"/>
                        </a:spcBef>
                        <a:spcAft>
                          <a:spcPts val="0"/>
                        </a:spcAft>
                      </a:pPr>
                      <a:endParaRPr lang="en-US" sz="2400" dirty="0" smtClean="0">
                        <a:solidFill>
                          <a:schemeClr val="tx1"/>
                        </a:solidFill>
                      </a:endParaRPr>
                    </a:p>
                    <a:p>
                      <a:pPr marL="423545" marR="0" algn="ctr">
                        <a:lnSpc>
                          <a:spcPct val="100000"/>
                        </a:lnSpc>
                        <a:spcBef>
                          <a:spcPts val="370"/>
                        </a:spcBef>
                        <a:spcAft>
                          <a:spcPts val="0"/>
                        </a:spcAft>
                      </a:pPr>
                      <a:r>
                        <a:rPr lang="en-US" sz="2400" dirty="0" smtClean="0">
                          <a:solidFill>
                            <a:schemeClr val="tx1"/>
                          </a:solidFill>
                        </a:rPr>
                        <a:t>Snoqualmie </a:t>
                      </a:r>
                      <a:r>
                        <a:rPr lang="en-US" sz="2400" dirty="0" smtClean="0">
                          <a:solidFill>
                            <a:schemeClr val="tx1"/>
                          </a:solidFill>
                        </a:rPr>
                        <a:t>or Skykomish River provenance (</a:t>
                      </a:r>
                      <a:r>
                        <a:rPr lang="en-US" sz="2400" b="1" dirty="0" smtClean="0">
                          <a:solidFill>
                            <a:schemeClr val="tx1"/>
                          </a:solidFill>
                          <a:effectLst/>
                        </a:rPr>
                        <a:t>SP)</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55245" marR="186055" algn="ctr">
                        <a:lnSpc>
                          <a:spcPct val="100000"/>
                        </a:lnSpc>
                        <a:spcBef>
                          <a:spcPts val="230"/>
                        </a:spcBef>
                        <a:spcAft>
                          <a:spcPts val="0"/>
                        </a:spcAft>
                      </a:pPr>
                      <a:endParaRPr lang="en-US" sz="1800" b="0" dirty="0" smtClean="0">
                        <a:solidFill>
                          <a:schemeClr val="tx1"/>
                        </a:solidFill>
                        <a:effectLst/>
                      </a:endParaRPr>
                    </a:p>
                    <a:p>
                      <a:pPr marL="55245" marR="186055" algn="ctr">
                        <a:lnSpc>
                          <a:spcPct val="100000"/>
                        </a:lnSpc>
                        <a:spcBef>
                          <a:spcPts val="230"/>
                        </a:spcBef>
                        <a:spcAft>
                          <a:spcPts val="0"/>
                        </a:spcAft>
                      </a:pPr>
                      <a:r>
                        <a:rPr lang="en-US" sz="1800" b="0" dirty="0" smtClean="0">
                          <a:solidFill>
                            <a:schemeClr val="tx1"/>
                          </a:solidFill>
                          <a:effectLst/>
                        </a:rPr>
                        <a:t>Abundant </a:t>
                      </a:r>
                      <a:r>
                        <a:rPr lang="en-US" sz="1800" b="0" spc="10" dirty="0">
                          <a:solidFill>
                            <a:schemeClr val="tx1"/>
                          </a:solidFill>
                          <a:effectLst/>
                        </a:rPr>
                        <a:t>monocrystalline </a:t>
                      </a:r>
                      <a:r>
                        <a:rPr lang="en-US" sz="1800" b="0" spc="15" dirty="0">
                          <a:solidFill>
                            <a:schemeClr val="tx1"/>
                          </a:solidFill>
                          <a:effectLst/>
                        </a:rPr>
                        <a:t>quartz, </a:t>
                      </a:r>
                      <a:r>
                        <a:rPr lang="en-US" sz="1800" b="0" dirty="0">
                          <a:solidFill>
                            <a:schemeClr val="tx1"/>
                          </a:solidFill>
                          <a:effectLst/>
                        </a:rPr>
                        <a:t>K-spar,</a:t>
                      </a:r>
                      <a:r>
                        <a:rPr lang="en-US" sz="1800" b="0" spc="-135" dirty="0">
                          <a:solidFill>
                            <a:schemeClr val="tx1"/>
                          </a:solidFill>
                          <a:effectLst/>
                        </a:rPr>
                        <a:t> </a:t>
                      </a:r>
                      <a:r>
                        <a:rPr lang="en-US" sz="1800" b="0" dirty="0">
                          <a:solidFill>
                            <a:schemeClr val="tx1"/>
                          </a:solidFill>
                          <a:effectLst/>
                        </a:rPr>
                        <a:t>and plagioclase, with minor but </a:t>
                      </a:r>
                      <a:r>
                        <a:rPr lang="en-US" sz="1800" b="0" spc="10" dirty="0">
                          <a:solidFill>
                            <a:schemeClr val="tx1"/>
                          </a:solidFill>
                          <a:effectLst/>
                        </a:rPr>
                        <a:t>distinct</a:t>
                      </a:r>
                      <a:r>
                        <a:rPr lang="en-US" sz="1800" b="0" spc="-25" dirty="0">
                          <a:solidFill>
                            <a:schemeClr val="tx1"/>
                          </a:solidFill>
                          <a:effectLst/>
                        </a:rPr>
                        <a:t> </a:t>
                      </a:r>
                      <a:r>
                        <a:rPr lang="en-US" sz="1800" b="0" spc="10" dirty="0">
                          <a:solidFill>
                            <a:schemeClr val="tx1"/>
                          </a:solidFill>
                          <a:effectLst/>
                        </a:rPr>
                        <a:t>granitic</a:t>
                      </a:r>
                      <a:r>
                        <a:rPr lang="en-US" sz="1800" b="0" spc="35" dirty="0">
                          <a:solidFill>
                            <a:schemeClr val="tx1"/>
                          </a:solidFill>
                          <a:effectLst/>
                        </a:rPr>
                        <a:t> </a:t>
                      </a:r>
                      <a:r>
                        <a:rPr lang="en-US" sz="1800" b="0" dirty="0">
                          <a:solidFill>
                            <a:schemeClr val="tx1"/>
                          </a:solidFill>
                          <a:effectLst/>
                        </a:rPr>
                        <a:t>lithic</a:t>
                      </a:r>
                      <a:r>
                        <a:rPr lang="en-US" sz="1800" b="0" spc="35" dirty="0">
                          <a:solidFill>
                            <a:schemeClr val="tx1"/>
                          </a:solidFill>
                          <a:effectLst/>
                        </a:rPr>
                        <a:t> </a:t>
                      </a:r>
                      <a:r>
                        <a:rPr lang="en-US" sz="1800" b="0" spc="10" dirty="0">
                          <a:solidFill>
                            <a:schemeClr val="tx1"/>
                          </a:solidFill>
                          <a:effectLst/>
                        </a:rPr>
                        <a:t>grains,</a:t>
                      </a:r>
                      <a:r>
                        <a:rPr lang="en-US" sz="1800" b="0" spc="35" dirty="0">
                          <a:solidFill>
                            <a:schemeClr val="tx1"/>
                          </a:solidFill>
                          <a:effectLst/>
                        </a:rPr>
                        <a:t> </a:t>
                      </a:r>
                      <a:r>
                        <a:rPr lang="en-US" sz="1800" b="0" dirty="0">
                          <a:solidFill>
                            <a:schemeClr val="tx1"/>
                          </a:solidFill>
                          <a:effectLst/>
                        </a:rPr>
                        <a:t>biotite,</a:t>
                      </a:r>
                      <a:r>
                        <a:rPr lang="en-US" sz="1800" b="0" spc="35" dirty="0">
                          <a:solidFill>
                            <a:schemeClr val="tx1"/>
                          </a:solidFill>
                          <a:effectLst/>
                        </a:rPr>
                        <a:t> </a:t>
                      </a:r>
                      <a:r>
                        <a:rPr lang="en-US" sz="1800" b="0" dirty="0">
                          <a:solidFill>
                            <a:schemeClr val="tx1"/>
                          </a:solidFill>
                          <a:effectLst/>
                        </a:rPr>
                        <a:t>pyroxene,</a:t>
                      </a:r>
                      <a:r>
                        <a:rPr lang="en-US" sz="1800" b="0" spc="35" dirty="0">
                          <a:solidFill>
                            <a:schemeClr val="tx1"/>
                          </a:solidFill>
                          <a:effectLst/>
                        </a:rPr>
                        <a:t> </a:t>
                      </a:r>
                      <a:r>
                        <a:rPr lang="en-US" sz="1800" b="0" dirty="0">
                          <a:solidFill>
                            <a:schemeClr val="tx1"/>
                          </a:solidFill>
                          <a:effectLst/>
                        </a:rPr>
                        <a:t>and</a:t>
                      </a:r>
                      <a:r>
                        <a:rPr lang="en-US" sz="1800" b="0" spc="-185" dirty="0">
                          <a:solidFill>
                            <a:schemeClr val="tx1"/>
                          </a:solidFill>
                          <a:effectLst/>
                        </a:rPr>
                        <a:t> </a:t>
                      </a:r>
                      <a:r>
                        <a:rPr lang="en-US" sz="1800" b="0" dirty="0">
                          <a:solidFill>
                            <a:schemeClr val="tx1"/>
                          </a:solidFill>
                          <a:effectLst/>
                        </a:rPr>
                        <a:t>hornblende.</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140335" algn="l">
                        <a:lnSpc>
                          <a:spcPct val="100000"/>
                        </a:lnSpc>
                        <a:spcBef>
                          <a:spcPts val="230"/>
                        </a:spcBef>
                        <a:spcAft>
                          <a:spcPts val="0"/>
                        </a:spcAft>
                      </a:pPr>
                      <a:endParaRPr lang="en-US" sz="1800" b="0" dirty="0" smtClean="0">
                        <a:solidFill>
                          <a:schemeClr val="tx1"/>
                        </a:solidFill>
                        <a:effectLst/>
                      </a:endParaRPr>
                    </a:p>
                    <a:p>
                      <a:pPr marL="55245" marR="140335" algn="l">
                        <a:lnSpc>
                          <a:spcPct val="100000"/>
                        </a:lnSpc>
                        <a:spcBef>
                          <a:spcPts val="230"/>
                        </a:spcBef>
                        <a:spcAft>
                          <a:spcPts val="0"/>
                        </a:spcAft>
                      </a:pPr>
                      <a:r>
                        <a:rPr lang="en-US" sz="1800" b="0" dirty="0" smtClean="0">
                          <a:solidFill>
                            <a:schemeClr val="tx1"/>
                          </a:solidFill>
                          <a:effectLst/>
                        </a:rPr>
                        <a:t>The</a:t>
                      </a:r>
                      <a:r>
                        <a:rPr lang="en-US" sz="1800" b="0" spc="15" dirty="0" smtClean="0">
                          <a:solidFill>
                            <a:schemeClr val="tx1"/>
                          </a:solidFill>
                          <a:effectLst/>
                        </a:rPr>
                        <a:t> </a:t>
                      </a:r>
                      <a:r>
                        <a:rPr lang="en-US" sz="1800" b="0" dirty="0" smtClean="0">
                          <a:solidFill>
                            <a:schemeClr val="tx1"/>
                          </a:solidFill>
                          <a:effectLst/>
                        </a:rPr>
                        <a:t>major</a:t>
                      </a:r>
                      <a:r>
                        <a:rPr lang="en-US" sz="1800" b="0" spc="15" dirty="0" smtClean="0">
                          <a:solidFill>
                            <a:schemeClr val="tx1"/>
                          </a:solidFill>
                          <a:effectLst/>
                        </a:rPr>
                        <a:t> </a:t>
                      </a:r>
                      <a:r>
                        <a:rPr lang="en-US" sz="1800" b="0" dirty="0" smtClean="0">
                          <a:solidFill>
                            <a:schemeClr val="tx1"/>
                          </a:solidFill>
                          <a:effectLst/>
                        </a:rPr>
                        <a:t>bedrock</a:t>
                      </a:r>
                      <a:r>
                        <a:rPr lang="en-US" sz="1800" b="0" spc="15" dirty="0" smtClean="0">
                          <a:solidFill>
                            <a:schemeClr val="tx1"/>
                          </a:solidFill>
                          <a:effectLst/>
                        </a:rPr>
                        <a:t> </a:t>
                      </a:r>
                      <a:r>
                        <a:rPr lang="en-US" sz="1800" b="0" dirty="0" smtClean="0">
                          <a:solidFill>
                            <a:schemeClr val="tx1"/>
                          </a:solidFill>
                          <a:effectLst/>
                        </a:rPr>
                        <a:t>sources</a:t>
                      </a:r>
                      <a:r>
                        <a:rPr lang="en-US" sz="1800" b="0" spc="15" dirty="0" smtClean="0">
                          <a:solidFill>
                            <a:schemeClr val="tx1"/>
                          </a:solidFill>
                          <a:effectLst/>
                        </a:rPr>
                        <a:t> </a:t>
                      </a:r>
                      <a:r>
                        <a:rPr lang="en-US" sz="1800" b="0" dirty="0" smtClean="0">
                          <a:solidFill>
                            <a:schemeClr val="tx1"/>
                          </a:solidFill>
                          <a:effectLst/>
                        </a:rPr>
                        <a:t>for</a:t>
                      </a:r>
                      <a:r>
                        <a:rPr lang="en-US" sz="1800" b="0" spc="15" dirty="0" smtClean="0">
                          <a:solidFill>
                            <a:schemeClr val="tx1"/>
                          </a:solidFill>
                          <a:effectLst/>
                        </a:rPr>
                        <a:t> </a:t>
                      </a:r>
                      <a:r>
                        <a:rPr lang="en-US" sz="1800" b="0" dirty="0" smtClean="0">
                          <a:solidFill>
                            <a:schemeClr val="tx1"/>
                          </a:solidFill>
                          <a:effectLst/>
                        </a:rPr>
                        <a:t>SP</a:t>
                      </a:r>
                      <a:r>
                        <a:rPr lang="en-US" sz="1800" b="0" spc="15" dirty="0" smtClean="0">
                          <a:solidFill>
                            <a:schemeClr val="tx1"/>
                          </a:solidFill>
                          <a:effectLst/>
                        </a:rPr>
                        <a:t> nonglacial</a:t>
                      </a:r>
                      <a:r>
                        <a:rPr lang="en-US" sz="1800" b="0" spc="15" baseline="0" dirty="0" smtClean="0">
                          <a:solidFill>
                            <a:schemeClr val="tx1"/>
                          </a:solidFill>
                          <a:effectLst/>
                        </a:rPr>
                        <a:t> </a:t>
                      </a:r>
                      <a:r>
                        <a:rPr lang="en-US" sz="1800" b="0" spc="10" dirty="0" smtClean="0">
                          <a:solidFill>
                            <a:schemeClr val="tx1"/>
                          </a:solidFill>
                          <a:effectLst/>
                        </a:rPr>
                        <a:t>sediments</a:t>
                      </a:r>
                      <a:r>
                        <a:rPr lang="en-US" sz="1800" b="0" spc="15" dirty="0" smtClean="0">
                          <a:solidFill>
                            <a:schemeClr val="tx1"/>
                          </a:solidFill>
                          <a:effectLst/>
                        </a:rPr>
                        <a:t> </a:t>
                      </a:r>
                      <a:r>
                        <a:rPr lang="en-US" sz="1800" b="0" spc="10" dirty="0" smtClean="0">
                          <a:solidFill>
                            <a:schemeClr val="tx1"/>
                          </a:solidFill>
                          <a:effectLst/>
                        </a:rPr>
                        <a:t>are</a:t>
                      </a:r>
                      <a:r>
                        <a:rPr lang="en-US" sz="1800" b="0" spc="15" dirty="0" smtClean="0">
                          <a:solidFill>
                            <a:schemeClr val="tx1"/>
                          </a:solidFill>
                          <a:effectLst/>
                        </a:rPr>
                        <a:t> </a:t>
                      </a:r>
                      <a:r>
                        <a:rPr lang="en-US" sz="1800" b="0" dirty="0" smtClean="0">
                          <a:solidFill>
                            <a:schemeClr val="tx1"/>
                          </a:solidFill>
                          <a:effectLst/>
                        </a:rPr>
                        <a:t>Tertiary</a:t>
                      </a:r>
                      <a:r>
                        <a:rPr lang="en-US" sz="1800" b="0" spc="15" dirty="0" smtClean="0">
                          <a:solidFill>
                            <a:schemeClr val="tx1"/>
                          </a:solidFill>
                          <a:effectLst/>
                        </a:rPr>
                        <a:t> </a:t>
                      </a:r>
                      <a:r>
                        <a:rPr lang="en-US" sz="1800" b="0" spc="10" dirty="0" smtClean="0">
                          <a:solidFill>
                            <a:schemeClr val="tx1"/>
                          </a:solidFill>
                          <a:effectLst/>
                        </a:rPr>
                        <a:t>intrusive</a:t>
                      </a:r>
                      <a:r>
                        <a:rPr lang="en-US" sz="1800" b="0" spc="15" dirty="0" smtClean="0">
                          <a:solidFill>
                            <a:schemeClr val="tx1"/>
                          </a:solidFill>
                          <a:effectLst/>
                        </a:rPr>
                        <a:t> </a:t>
                      </a:r>
                      <a:r>
                        <a:rPr lang="en-US" sz="1800" b="0" dirty="0" smtClean="0">
                          <a:solidFill>
                            <a:schemeClr val="tx1"/>
                          </a:solidFill>
                          <a:effectLst/>
                        </a:rPr>
                        <a:t>rocks</a:t>
                      </a:r>
                      <a:r>
                        <a:rPr lang="en-US" sz="1800" b="0" spc="-140" dirty="0" smtClean="0">
                          <a:solidFill>
                            <a:schemeClr val="tx1"/>
                          </a:solidFill>
                          <a:effectLst/>
                        </a:rPr>
                        <a:t> </a:t>
                      </a:r>
                      <a:r>
                        <a:rPr lang="en-US" sz="1800" b="0" dirty="0" smtClean="0">
                          <a:solidFill>
                            <a:schemeClr val="tx1"/>
                          </a:solidFill>
                          <a:effectLst/>
                        </a:rPr>
                        <a:t>such as the widely exposed Snoqualmie, Index, and </a:t>
                      </a:r>
                      <a:r>
                        <a:rPr lang="en-US" sz="1800" b="0" spc="10" dirty="0" smtClean="0">
                          <a:solidFill>
                            <a:schemeClr val="tx1"/>
                          </a:solidFill>
                          <a:effectLst/>
                        </a:rPr>
                        <a:t>Grotto </a:t>
                      </a:r>
                      <a:r>
                        <a:rPr lang="en-US" sz="1800" b="0" dirty="0" smtClean="0">
                          <a:solidFill>
                            <a:schemeClr val="tx1"/>
                          </a:solidFill>
                          <a:effectLst/>
                        </a:rPr>
                        <a:t>batholiths.</a:t>
                      </a:r>
                      <a:r>
                        <a:rPr lang="en-US" sz="1800" b="0" spc="160" dirty="0" smtClean="0">
                          <a:solidFill>
                            <a:schemeClr val="tx1"/>
                          </a:solidFill>
                          <a:effectLst/>
                        </a:rPr>
                        <a:t> </a:t>
                      </a:r>
                      <a:r>
                        <a:rPr lang="en-US" sz="1800" b="0" dirty="0" smtClean="0">
                          <a:solidFill>
                            <a:schemeClr val="tx1"/>
                          </a:solidFill>
                          <a:effectLst/>
                        </a:rPr>
                        <a:t>Ancient (Pleistocene) and </a:t>
                      </a:r>
                      <a:r>
                        <a:rPr lang="en-US" sz="1800" b="0" spc="10" dirty="0" smtClean="0">
                          <a:solidFill>
                            <a:schemeClr val="tx1"/>
                          </a:solidFill>
                          <a:effectLst/>
                        </a:rPr>
                        <a:t>modern </a:t>
                      </a:r>
                      <a:r>
                        <a:rPr lang="en-US" sz="1800" b="0" dirty="0" smtClean="0">
                          <a:solidFill>
                            <a:schemeClr val="tx1"/>
                          </a:solidFill>
                          <a:effectLst/>
                        </a:rPr>
                        <a:t>Skykomish River and Snoqualmie</a:t>
                      </a:r>
                      <a:r>
                        <a:rPr lang="en-US" sz="1800" b="0" spc="25" dirty="0" smtClean="0">
                          <a:solidFill>
                            <a:schemeClr val="tx1"/>
                          </a:solidFill>
                          <a:effectLst/>
                        </a:rPr>
                        <a:t> </a:t>
                      </a:r>
                      <a:r>
                        <a:rPr lang="en-US" sz="1800" b="0" dirty="0" smtClean="0">
                          <a:solidFill>
                            <a:schemeClr val="tx1"/>
                          </a:solidFill>
                          <a:effectLst/>
                        </a:rPr>
                        <a:t>River</a:t>
                      </a:r>
                      <a:r>
                        <a:rPr lang="en-US" sz="1800" b="0" spc="25" dirty="0" smtClean="0">
                          <a:solidFill>
                            <a:schemeClr val="tx1"/>
                          </a:solidFill>
                          <a:effectLst/>
                        </a:rPr>
                        <a:t> </a:t>
                      </a:r>
                      <a:r>
                        <a:rPr lang="en-US" sz="1800" b="0" dirty="0" smtClean="0">
                          <a:solidFill>
                            <a:schemeClr val="tx1"/>
                          </a:solidFill>
                          <a:effectLst/>
                        </a:rPr>
                        <a:t>alluvial facies </a:t>
                      </a:r>
                      <a:r>
                        <a:rPr lang="en-US" sz="1800" b="0" spc="10" dirty="0" smtClean="0">
                          <a:solidFill>
                            <a:schemeClr val="tx1"/>
                          </a:solidFill>
                          <a:effectLst/>
                        </a:rPr>
                        <a:t>are</a:t>
                      </a:r>
                      <a:r>
                        <a:rPr lang="en-US" sz="1800" b="0" spc="105" dirty="0" smtClean="0">
                          <a:solidFill>
                            <a:schemeClr val="tx1"/>
                          </a:solidFill>
                          <a:effectLst/>
                        </a:rPr>
                        <a:t> </a:t>
                      </a:r>
                      <a:r>
                        <a:rPr lang="en-US" sz="1800" b="0" spc="10" dirty="0" smtClean="0">
                          <a:solidFill>
                            <a:schemeClr val="tx1"/>
                          </a:solidFill>
                          <a:effectLst/>
                        </a:rPr>
                        <a:t>similar</a:t>
                      </a:r>
                      <a:r>
                        <a:rPr lang="en-US" sz="1800" b="0" spc="25" dirty="0" smtClean="0">
                          <a:solidFill>
                            <a:schemeClr val="tx1"/>
                          </a:solidFill>
                          <a:effectLst/>
                        </a:rPr>
                        <a:t> </a:t>
                      </a:r>
                      <a:r>
                        <a:rPr lang="en-US" sz="1800" b="0" dirty="0" smtClean="0">
                          <a:solidFill>
                            <a:schemeClr val="tx1"/>
                          </a:solidFill>
                          <a:effectLst/>
                        </a:rPr>
                        <a:t>in</a:t>
                      </a:r>
                      <a:r>
                        <a:rPr lang="en-US" sz="1800" b="0" spc="25" dirty="0" smtClean="0">
                          <a:solidFill>
                            <a:schemeClr val="tx1"/>
                          </a:solidFill>
                          <a:effectLst/>
                        </a:rPr>
                        <a:t> </a:t>
                      </a:r>
                      <a:r>
                        <a:rPr lang="en-US" sz="1800" b="0" dirty="0" smtClean="0">
                          <a:solidFill>
                            <a:schemeClr val="tx1"/>
                          </a:solidFill>
                          <a:effectLst/>
                        </a:rPr>
                        <a:t>composition.</a:t>
                      </a:r>
                      <a:r>
                        <a:rPr lang="en-US" sz="1800" b="0" spc="25" dirty="0" smtClean="0">
                          <a:solidFill>
                            <a:schemeClr val="tx1"/>
                          </a:solidFill>
                          <a:effectLst/>
                        </a:rPr>
                        <a:t> </a:t>
                      </a:r>
                      <a:r>
                        <a:rPr lang="en-US" sz="1800" b="0" dirty="0" smtClean="0">
                          <a:solidFill>
                            <a:schemeClr val="tx1"/>
                          </a:solidFill>
                          <a:effectLst/>
                        </a:rPr>
                        <a:t>The</a:t>
                      </a:r>
                      <a:r>
                        <a:rPr lang="en-US" sz="1800" b="0" spc="30" dirty="0" smtClean="0">
                          <a:solidFill>
                            <a:schemeClr val="tx1"/>
                          </a:solidFill>
                          <a:effectLst/>
                        </a:rPr>
                        <a:t> </a:t>
                      </a:r>
                      <a:r>
                        <a:rPr lang="en-US" sz="1800" b="0" dirty="0" smtClean="0">
                          <a:solidFill>
                            <a:schemeClr val="tx1"/>
                          </a:solidFill>
                          <a:effectLst/>
                        </a:rPr>
                        <a:t>Monroe</a:t>
                      </a:r>
                      <a:r>
                        <a:rPr lang="en-US" sz="1800" b="0" spc="30" dirty="0" smtClean="0">
                          <a:solidFill>
                            <a:schemeClr val="tx1"/>
                          </a:solidFill>
                          <a:effectLst/>
                        </a:rPr>
                        <a:t> </a:t>
                      </a:r>
                      <a:r>
                        <a:rPr lang="en-US" sz="1800" b="0" dirty="0" smtClean="0">
                          <a:solidFill>
                            <a:schemeClr val="tx1"/>
                          </a:solidFill>
                          <a:effectLst/>
                        </a:rPr>
                        <a:t>synclinal</a:t>
                      </a:r>
                      <a:r>
                        <a:rPr lang="en-US" sz="1800" b="0" spc="30" dirty="0" smtClean="0">
                          <a:solidFill>
                            <a:schemeClr val="tx1"/>
                          </a:solidFill>
                          <a:effectLst/>
                        </a:rPr>
                        <a:t> </a:t>
                      </a:r>
                      <a:r>
                        <a:rPr lang="en-US" sz="1800" b="0" dirty="0" smtClean="0">
                          <a:solidFill>
                            <a:schemeClr val="tx1"/>
                          </a:solidFill>
                          <a:effectLst/>
                        </a:rPr>
                        <a:t>basin</a:t>
                      </a:r>
                      <a:r>
                        <a:rPr lang="en-US" sz="1800" b="0" spc="30" dirty="0" smtClean="0">
                          <a:solidFill>
                            <a:schemeClr val="tx1"/>
                          </a:solidFill>
                          <a:effectLst/>
                        </a:rPr>
                        <a:t> </a:t>
                      </a:r>
                      <a:r>
                        <a:rPr lang="en-US" sz="1800" b="0" dirty="0" smtClean="0">
                          <a:solidFill>
                            <a:schemeClr val="tx1"/>
                          </a:solidFill>
                          <a:effectLst/>
                        </a:rPr>
                        <a:t>hosts</a:t>
                      </a:r>
                      <a:r>
                        <a:rPr lang="en-US" sz="1800" b="0" spc="30" dirty="0" smtClean="0">
                          <a:solidFill>
                            <a:schemeClr val="tx1"/>
                          </a:solidFill>
                          <a:effectLst/>
                        </a:rPr>
                        <a:t> </a:t>
                      </a:r>
                      <a:r>
                        <a:rPr lang="en-US" sz="1800" b="0" dirty="0" smtClean="0">
                          <a:solidFill>
                            <a:schemeClr val="tx1"/>
                          </a:solidFill>
                          <a:effectLst/>
                        </a:rPr>
                        <a:t>a</a:t>
                      </a:r>
                      <a:r>
                        <a:rPr lang="en-US" sz="1800" b="0" spc="30" dirty="0" smtClean="0">
                          <a:solidFill>
                            <a:schemeClr val="tx1"/>
                          </a:solidFill>
                          <a:effectLst/>
                        </a:rPr>
                        <a:t> </a:t>
                      </a:r>
                      <a:r>
                        <a:rPr lang="en-US" sz="1800" b="0" dirty="0" smtClean="0">
                          <a:solidFill>
                            <a:schemeClr val="tx1"/>
                          </a:solidFill>
                          <a:effectLst/>
                        </a:rPr>
                        <a:t>substantial</a:t>
                      </a:r>
                      <a:r>
                        <a:rPr lang="en-US" sz="1800" b="0" spc="30" dirty="0" smtClean="0">
                          <a:solidFill>
                            <a:schemeClr val="tx1"/>
                          </a:solidFill>
                          <a:effectLst/>
                        </a:rPr>
                        <a:t> </a:t>
                      </a:r>
                      <a:r>
                        <a:rPr lang="en-US" sz="1800" b="0" spc="10" dirty="0" smtClean="0">
                          <a:solidFill>
                            <a:schemeClr val="tx1"/>
                          </a:solidFill>
                          <a:effectLst/>
                        </a:rPr>
                        <a:t>thickness</a:t>
                      </a:r>
                      <a:r>
                        <a:rPr lang="en-US" sz="1800" b="0" spc="30" dirty="0" smtClean="0">
                          <a:solidFill>
                            <a:schemeClr val="tx1"/>
                          </a:solidFill>
                          <a:effectLst/>
                        </a:rPr>
                        <a:t> </a:t>
                      </a:r>
                      <a:r>
                        <a:rPr lang="en-US" sz="1800" b="0" dirty="0" smtClean="0">
                          <a:solidFill>
                            <a:schemeClr val="tx1"/>
                          </a:solidFill>
                          <a:effectLst/>
                        </a:rPr>
                        <a:t>of</a:t>
                      </a:r>
                      <a:r>
                        <a:rPr lang="en-US" sz="1800" b="0" spc="30" dirty="0" smtClean="0">
                          <a:solidFill>
                            <a:schemeClr val="tx1"/>
                          </a:solidFill>
                          <a:effectLst/>
                        </a:rPr>
                        <a:t> </a:t>
                      </a:r>
                      <a:r>
                        <a:rPr lang="en-US" sz="1800" b="0" dirty="0" smtClean="0">
                          <a:solidFill>
                            <a:schemeClr val="tx1"/>
                          </a:solidFill>
                          <a:effectLst/>
                        </a:rPr>
                        <a:t>these</a:t>
                      </a:r>
                      <a:r>
                        <a:rPr lang="en-US" sz="1800" b="0" spc="-100" dirty="0" smtClean="0">
                          <a:solidFill>
                            <a:schemeClr val="tx1"/>
                          </a:solidFill>
                          <a:effectLst/>
                        </a:rPr>
                        <a:t> </a:t>
                      </a:r>
                      <a:r>
                        <a:rPr lang="en-US" sz="1800" b="0" dirty="0" smtClean="0">
                          <a:solidFill>
                            <a:schemeClr val="tx1"/>
                          </a:solidFill>
                          <a:effectLst/>
                        </a:rPr>
                        <a:t>deposits (</a:t>
                      </a:r>
                      <a:r>
                        <a:rPr lang="en-US" sz="1800" b="1" dirty="0" smtClean="0">
                          <a:solidFill>
                            <a:schemeClr val="tx1"/>
                          </a:solidFill>
                          <a:effectLst/>
                        </a:rPr>
                        <a:t>Fig. 6</a:t>
                      </a:r>
                      <a:r>
                        <a:rPr lang="en-US" sz="1800" b="0" dirty="0" smtClean="0">
                          <a:solidFill>
                            <a:schemeClr val="tx1"/>
                          </a:solidFill>
                          <a:effectLst/>
                        </a:rPr>
                        <a:t>).</a:t>
                      </a:r>
                      <a:r>
                        <a:rPr lang="en-US" sz="1800" b="0" spc="25" dirty="0" smtClean="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r>
              <a:tr h="622970">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200025" marR="0" algn="ctr">
                        <a:lnSpc>
                          <a:spcPct val="100000"/>
                        </a:lnSpc>
                        <a:spcBef>
                          <a:spcPts val="690"/>
                        </a:spcBef>
                        <a:spcAft>
                          <a:spcPts val="0"/>
                        </a:spcAft>
                      </a:pPr>
                      <a:r>
                        <a:rPr lang="en-US" sz="2000" b="0" dirty="0" smtClean="0">
                          <a:solidFill>
                            <a:schemeClr val="tx1"/>
                          </a:solidFill>
                          <a:effectLst/>
                        </a:rPr>
                        <a:t>Cascade </a:t>
                      </a:r>
                      <a:r>
                        <a:rPr lang="en-US" sz="2000" b="0" dirty="0">
                          <a:solidFill>
                            <a:schemeClr val="tx1"/>
                          </a:solidFill>
                          <a:effectLst/>
                        </a:rPr>
                        <a:t>Range</a:t>
                      </a:r>
                      <a:r>
                        <a:rPr lang="en-US" sz="2000" b="0" spc="160" dirty="0">
                          <a:solidFill>
                            <a:schemeClr val="tx1"/>
                          </a:solidFill>
                          <a:effectLst/>
                        </a:rPr>
                        <a:t> </a:t>
                      </a:r>
                      <a:r>
                        <a:rPr lang="en-US" sz="2000" b="0" dirty="0">
                          <a:solidFill>
                            <a:schemeClr val="tx1"/>
                          </a:solidFill>
                          <a:effectLst/>
                        </a:rPr>
                        <a:t>lithofacies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r h="1050104">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383540" marR="387350" indent="27940" algn="ctr">
                        <a:lnSpc>
                          <a:spcPct val="100000"/>
                        </a:lnSpc>
                        <a:spcBef>
                          <a:spcPts val="270"/>
                        </a:spcBef>
                        <a:spcAft>
                          <a:spcPts val="0"/>
                        </a:spcAft>
                      </a:pPr>
                      <a:r>
                        <a:rPr lang="en-US" sz="2000" b="0" dirty="0">
                          <a:solidFill>
                            <a:schemeClr val="tx1"/>
                          </a:solidFill>
                          <a:effectLst/>
                        </a:rPr>
                        <a:t>Snoqualmie</a:t>
                      </a:r>
                      <a:r>
                        <a:rPr lang="en-US" sz="2000" b="0" spc="40" dirty="0">
                          <a:solidFill>
                            <a:schemeClr val="tx1"/>
                          </a:solidFill>
                          <a:effectLst/>
                        </a:rPr>
                        <a:t> </a:t>
                      </a:r>
                      <a:r>
                        <a:rPr lang="en-US" sz="2000" b="0" dirty="0">
                          <a:solidFill>
                            <a:schemeClr val="tx1"/>
                          </a:solidFill>
                          <a:effectLst/>
                        </a:rPr>
                        <a:t>and Skykomish</a:t>
                      </a:r>
                      <a:r>
                        <a:rPr lang="en-US" sz="2000" b="0" spc="100" dirty="0">
                          <a:solidFill>
                            <a:schemeClr val="tx1"/>
                          </a:solidFill>
                          <a:effectLst/>
                        </a:rPr>
                        <a:t> </a:t>
                      </a:r>
                      <a:r>
                        <a:rPr lang="en-US" sz="2000" b="0" spc="0" dirty="0" smtClean="0">
                          <a:solidFill>
                            <a:schemeClr val="tx1"/>
                          </a:solidFill>
                          <a:effectLst/>
                        </a:rPr>
                        <a:t>R</a:t>
                      </a:r>
                      <a:r>
                        <a:rPr lang="en-US" sz="2000" b="0" dirty="0" smtClean="0">
                          <a:solidFill>
                            <a:schemeClr val="tx1"/>
                          </a:solidFill>
                          <a:effectLst/>
                        </a:rPr>
                        <a:t>ivers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lnSpc>
                          <a:spcPct val="100000"/>
                        </a:lnSpc>
                        <a:spcBef>
                          <a:spcPts val="0"/>
                        </a:spcBef>
                        <a:spcAft>
                          <a:spcPts val="0"/>
                        </a:spcAft>
                      </a:pPr>
                      <a:r>
                        <a:rPr lang="en-US" sz="1800" b="0" dirty="0" smtClean="0">
                          <a:solidFill>
                            <a:schemeClr val="tx1"/>
                          </a:solidFill>
                          <a:effectLst/>
                        </a:rPr>
                        <a:t> Regional-scale </a:t>
                      </a:r>
                      <a:r>
                        <a:rPr lang="en-US" sz="1800" b="0" spc="10" dirty="0" smtClean="0">
                          <a:solidFill>
                            <a:schemeClr val="tx1"/>
                          </a:solidFill>
                          <a:effectLst/>
                        </a:rPr>
                        <a:t>modern </a:t>
                      </a:r>
                      <a:r>
                        <a:rPr lang="en-US" sz="1800" b="0" dirty="0" smtClean="0">
                          <a:solidFill>
                            <a:schemeClr val="tx1"/>
                          </a:solidFill>
                          <a:effectLst/>
                        </a:rPr>
                        <a:t>and ancient</a:t>
                      </a:r>
                      <a:r>
                        <a:rPr lang="en-US" sz="1800" b="0" baseline="0" dirty="0" smtClean="0">
                          <a:solidFill>
                            <a:schemeClr val="tx1"/>
                          </a:solidFill>
                          <a:effectLst/>
                        </a:rPr>
                        <a:t> </a:t>
                      </a:r>
                      <a:r>
                        <a:rPr lang="en-US" sz="1800" b="0" dirty="0" smtClean="0">
                          <a:solidFill>
                            <a:schemeClr val="tx1"/>
                          </a:solidFill>
                          <a:effectLst/>
                        </a:rPr>
                        <a:t>rivers;</a:t>
                      </a:r>
                      <a:r>
                        <a:rPr lang="en-US" sz="1800" b="0" baseline="0" dirty="0" smtClean="0">
                          <a:solidFill>
                            <a:schemeClr val="tx1"/>
                          </a:solidFill>
                          <a:effectLst/>
                        </a:rPr>
                        <a:t> </a:t>
                      </a:r>
                      <a:r>
                        <a:rPr lang="en-US" sz="1800" b="0" dirty="0" smtClean="0">
                          <a:solidFill>
                            <a:schemeClr val="tx1"/>
                          </a:solidFill>
                          <a:effectLst/>
                        </a:rPr>
                        <a:t>flow is generally west from the Cascade</a:t>
                      </a:r>
                      <a:r>
                        <a:rPr lang="en-US" sz="1800" b="0" spc="190" dirty="0" smtClean="0">
                          <a:solidFill>
                            <a:schemeClr val="tx1"/>
                          </a:solidFill>
                          <a:effectLst/>
                        </a:rPr>
                        <a:t> </a:t>
                      </a:r>
                      <a:r>
                        <a:rPr lang="en-US" sz="1800" b="0" dirty="0" smtClean="0">
                          <a:solidFill>
                            <a:schemeClr val="tx1"/>
                          </a:solidFill>
                          <a:effectLst/>
                        </a:rPr>
                        <a:t>Range.</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r>
              <a:tr h="145702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222250" marR="226060" indent="-635" algn="ctr">
                        <a:lnSpc>
                          <a:spcPct val="100000"/>
                        </a:lnSpc>
                        <a:spcBef>
                          <a:spcPts val="430"/>
                        </a:spcBef>
                        <a:spcAft>
                          <a:spcPts val="0"/>
                        </a:spcAft>
                      </a:pPr>
                      <a:r>
                        <a:rPr lang="en-US" sz="2000" b="0" dirty="0">
                          <a:solidFill>
                            <a:schemeClr val="tx1"/>
                          </a:solidFill>
                          <a:effectLst/>
                        </a:rPr>
                        <a:t>Qa (Snoqualmie</a:t>
                      </a:r>
                      <a:r>
                        <a:rPr lang="en-US" sz="2000" b="0" spc="5" dirty="0">
                          <a:solidFill>
                            <a:schemeClr val="tx1"/>
                          </a:solidFill>
                          <a:effectLst/>
                        </a:rPr>
                        <a:t> </a:t>
                      </a:r>
                      <a:r>
                        <a:rPr lang="en-US" sz="2000" b="0" dirty="0">
                          <a:solidFill>
                            <a:schemeClr val="tx1"/>
                          </a:solidFill>
                          <a:effectLst/>
                        </a:rPr>
                        <a:t>and Skykomish Rivers),</a:t>
                      </a:r>
                      <a:r>
                        <a:rPr lang="en-US" sz="2000" b="0" spc="70" dirty="0">
                          <a:solidFill>
                            <a:schemeClr val="tx1"/>
                          </a:solidFill>
                          <a:effectLst/>
                        </a:rPr>
                        <a:t> </a:t>
                      </a:r>
                      <a:r>
                        <a:rPr lang="en-US" sz="2000" b="0" dirty="0" smtClean="0">
                          <a:solidFill>
                            <a:schemeClr val="tx1"/>
                          </a:solidFill>
                          <a:effectLst/>
                        </a:rPr>
                        <a:t>Qc(o), Qc(ws), Qc(h), Qc(pf),</a:t>
                      </a:r>
                      <a:r>
                        <a:rPr lang="en-US" sz="2000" b="0" spc="110" dirty="0" smtClean="0">
                          <a:solidFill>
                            <a:schemeClr val="tx1"/>
                          </a:solidFill>
                          <a:effectLst/>
                        </a:rPr>
                        <a:t> </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r h="111011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21640" marR="0" algn="ctr">
                        <a:lnSpc>
                          <a:spcPct val="100000"/>
                        </a:lnSpc>
                        <a:spcBef>
                          <a:spcPts val="375"/>
                        </a:spcBef>
                        <a:spcAft>
                          <a:spcPts val="0"/>
                        </a:spcAft>
                      </a:pPr>
                      <a:endParaRPr lang="en-US" sz="2400" dirty="0" smtClean="0">
                        <a:solidFill>
                          <a:schemeClr val="tx1"/>
                        </a:solidFill>
                      </a:endParaRPr>
                    </a:p>
                    <a:p>
                      <a:pPr marL="421640" marR="0" algn="ctr">
                        <a:lnSpc>
                          <a:spcPct val="100000"/>
                        </a:lnSpc>
                        <a:spcBef>
                          <a:spcPts val="375"/>
                        </a:spcBef>
                        <a:spcAft>
                          <a:spcPts val="0"/>
                        </a:spcAft>
                      </a:pPr>
                      <a:r>
                        <a:rPr lang="en-US" sz="2400" dirty="0" smtClean="0">
                          <a:solidFill>
                            <a:schemeClr val="tx1"/>
                          </a:solidFill>
                        </a:rPr>
                        <a:t>Pilchuck </a:t>
                      </a:r>
                      <a:r>
                        <a:rPr lang="en-US" sz="2400" dirty="0" smtClean="0">
                          <a:solidFill>
                            <a:schemeClr val="tx1"/>
                          </a:solidFill>
                        </a:rPr>
                        <a:t>River provenance (</a:t>
                      </a:r>
                      <a:r>
                        <a:rPr lang="en-US" sz="2400" b="1" dirty="0" smtClean="0">
                          <a:solidFill>
                            <a:schemeClr val="tx1"/>
                          </a:solidFill>
                          <a:effectLst/>
                        </a:rPr>
                        <a:t>PP)</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lnSpc>
                          <a:spcPct val="100000"/>
                        </a:lnSpc>
                        <a:spcBef>
                          <a:spcPts val="50"/>
                        </a:spcBef>
                        <a:spcAft>
                          <a:spcPts val="0"/>
                        </a:spcAft>
                      </a:pPr>
                      <a:r>
                        <a:rPr lang="en-US" sz="1800" b="0" dirty="0" smtClean="0">
                          <a:solidFill>
                            <a:schemeClr val="tx1"/>
                          </a:solidFill>
                          <a:effectLst/>
                        </a:rPr>
                        <a:t> </a:t>
                      </a:r>
                      <a:r>
                        <a:rPr lang="en-US" sz="1800" b="0" spc="10" dirty="0" smtClean="0">
                          <a:solidFill>
                            <a:schemeClr val="tx1"/>
                          </a:solidFill>
                          <a:effectLst/>
                        </a:rPr>
                        <a:t>Monocrystalline </a:t>
                      </a:r>
                      <a:r>
                        <a:rPr lang="en-US" sz="1800" b="0" spc="15" dirty="0" smtClean="0">
                          <a:solidFill>
                            <a:schemeClr val="tx1"/>
                          </a:solidFill>
                          <a:effectLst/>
                        </a:rPr>
                        <a:t>quartz, </a:t>
                      </a:r>
                      <a:r>
                        <a:rPr lang="en-US" sz="1800" b="0" dirty="0" smtClean="0">
                          <a:solidFill>
                            <a:schemeClr val="tx1"/>
                          </a:solidFill>
                          <a:effectLst/>
                        </a:rPr>
                        <a:t>K-spar, and</a:t>
                      </a:r>
                      <a:r>
                        <a:rPr lang="en-US" sz="1800" b="0" spc="-190" dirty="0" smtClean="0">
                          <a:solidFill>
                            <a:schemeClr val="tx1"/>
                          </a:solidFill>
                          <a:effectLst/>
                        </a:rPr>
                        <a:t>   </a:t>
                      </a:r>
                      <a:r>
                        <a:rPr lang="en-US" sz="1800" b="0" dirty="0" smtClean="0">
                          <a:solidFill>
                            <a:schemeClr val="tx1"/>
                          </a:solidFill>
                          <a:effectLst/>
                        </a:rPr>
                        <a:t>plagioclase, with lesser but </a:t>
                      </a:r>
                      <a:r>
                        <a:rPr lang="en-US" sz="1800" b="0" spc="10" dirty="0" smtClean="0">
                          <a:solidFill>
                            <a:schemeClr val="tx1"/>
                          </a:solidFill>
                          <a:effectLst/>
                        </a:rPr>
                        <a:t>distinct</a:t>
                      </a:r>
                      <a:r>
                        <a:rPr lang="en-US" sz="1800" b="0" spc="-60" dirty="0" smtClean="0">
                          <a:solidFill>
                            <a:schemeClr val="tx1"/>
                          </a:solidFill>
                          <a:effectLst/>
                        </a:rPr>
                        <a:t> </a:t>
                      </a:r>
                      <a:r>
                        <a:rPr lang="en-US" sz="1800" b="0" spc="10" dirty="0" smtClean="0">
                          <a:solidFill>
                            <a:schemeClr val="tx1"/>
                          </a:solidFill>
                          <a:effectLst/>
                        </a:rPr>
                        <a:t>metasedimentary</a:t>
                      </a:r>
                      <a:r>
                        <a:rPr lang="en-US" sz="1800" b="0" spc="45" dirty="0" smtClean="0">
                          <a:solidFill>
                            <a:schemeClr val="tx1"/>
                          </a:solidFill>
                          <a:effectLst/>
                        </a:rPr>
                        <a:t> </a:t>
                      </a:r>
                      <a:r>
                        <a:rPr lang="en-US" sz="1800" b="0" dirty="0" smtClean="0">
                          <a:solidFill>
                            <a:schemeClr val="tx1"/>
                          </a:solidFill>
                          <a:effectLst/>
                        </a:rPr>
                        <a:t>lithic</a:t>
                      </a:r>
                      <a:r>
                        <a:rPr lang="en-US" sz="1800" b="0" spc="45" dirty="0" smtClean="0">
                          <a:solidFill>
                            <a:schemeClr val="tx1"/>
                          </a:solidFill>
                          <a:effectLst/>
                        </a:rPr>
                        <a:t> </a:t>
                      </a:r>
                      <a:r>
                        <a:rPr lang="en-US" sz="1800" b="0" spc="10" dirty="0" smtClean="0">
                          <a:solidFill>
                            <a:schemeClr val="tx1"/>
                          </a:solidFill>
                          <a:effectLst/>
                        </a:rPr>
                        <a:t>grains,</a:t>
                      </a:r>
                      <a:r>
                        <a:rPr lang="en-US" sz="1800" b="0" spc="45" dirty="0" smtClean="0">
                          <a:solidFill>
                            <a:schemeClr val="tx1"/>
                          </a:solidFill>
                          <a:effectLst/>
                        </a:rPr>
                        <a:t> </a:t>
                      </a:r>
                      <a:r>
                        <a:rPr lang="en-US" sz="1800" b="0" dirty="0" smtClean="0">
                          <a:solidFill>
                            <a:schemeClr val="tx1"/>
                          </a:solidFill>
                          <a:effectLst/>
                        </a:rPr>
                        <a:t>biotite, and hornblende with some pyroxene locally. Minor but distinct tourmaline locally.</a:t>
                      </a:r>
                      <a:r>
                        <a:rPr lang="en-US" sz="1800" b="0" dirty="0">
                          <a:solidFill>
                            <a:schemeClr val="tx1"/>
                          </a:solidFill>
                          <a:effectLst/>
                        </a:rPr>
                        <a:t>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91440" algn="l">
                        <a:lnSpc>
                          <a:spcPct val="100000"/>
                        </a:lnSpc>
                        <a:spcBef>
                          <a:spcPts val="235"/>
                        </a:spcBef>
                        <a:spcAft>
                          <a:spcPts val="0"/>
                        </a:spcAft>
                      </a:pPr>
                      <a:endParaRPr lang="en-US" sz="1800" b="0" dirty="0" smtClean="0">
                        <a:solidFill>
                          <a:schemeClr val="tx1"/>
                        </a:solidFill>
                        <a:effectLst/>
                      </a:endParaRPr>
                    </a:p>
                    <a:p>
                      <a:pPr marL="55245" marR="91440" algn="l">
                        <a:lnSpc>
                          <a:spcPct val="100000"/>
                        </a:lnSpc>
                        <a:spcBef>
                          <a:spcPts val="235"/>
                        </a:spcBef>
                        <a:spcAft>
                          <a:spcPts val="0"/>
                        </a:spcAft>
                      </a:pPr>
                      <a:r>
                        <a:rPr lang="en-US" sz="1800" b="0" dirty="0" smtClean="0">
                          <a:solidFill>
                            <a:schemeClr val="tx1"/>
                          </a:solidFill>
                          <a:effectLst/>
                        </a:rPr>
                        <a:t>Ancient </a:t>
                      </a:r>
                      <a:r>
                        <a:rPr lang="en-US" sz="1800" b="0" dirty="0">
                          <a:solidFill>
                            <a:schemeClr val="tx1"/>
                          </a:solidFill>
                          <a:effectLst/>
                        </a:rPr>
                        <a:t>Pilchuck River alluvium is generally more weathered </a:t>
                      </a:r>
                      <a:r>
                        <a:rPr lang="en-US" sz="1800" b="0" spc="10" dirty="0">
                          <a:solidFill>
                            <a:schemeClr val="tx1"/>
                          </a:solidFill>
                          <a:effectLst/>
                        </a:rPr>
                        <a:t>than</a:t>
                      </a:r>
                      <a:r>
                        <a:rPr lang="en-US" sz="1800" b="0" spc="145" dirty="0">
                          <a:solidFill>
                            <a:schemeClr val="tx1"/>
                          </a:solidFill>
                          <a:effectLst/>
                        </a:rPr>
                        <a:t> </a:t>
                      </a:r>
                      <a:r>
                        <a:rPr lang="en-US" sz="1800" b="0" dirty="0">
                          <a:solidFill>
                            <a:schemeClr val="tx1"/>
                          </a:solidFill>
                          <a:effectLst/>
                        </a:rPr>
                        <a:t>correlative SP deposits to the south, but they </a:t>
                      </a:r>
                      <a:r>
                        <a:rPr lang="en-US" sz="1800" b="0" spc="10" dirty="0">
                          <a:solidFill>
                            <a:schemeClr val="tx1"/>
                          </a:solidFill>
                          <a:effectLst/>
                        </a:rPr>
                        <a:t>are </a:t>
                      </a:r>
                      <a:r>
                        <a:rPr lang="en-US" sz="1800" b="0" dirty="0">
                          <a:solidFill>
                            <a:schemeClr val="tx1"/>
                          </a:solidFill>
                          <a:effectLst/>
                        </a:rPr>
                        <a:t>compositionally similar. </a:t>
                      </a:r>
                      <a:r>
                        <a:rPr lang="en-US" sz="1800" b="0" spc="10" dirty="0" smtClean="0">
                          <a:solidFill>
                            <a:schemeClr val="tx1"/>
                          </a:solidFill>
                          <a:effectLst/>
                        </a:rPr>
                        <a:t>T</a:t>
                      </a:r>
                      <a:r>
                        <a:rPr lang="en-US" sz="1800" b="0" dirty="0" smtClean="0">
                          <a:solidFill>
                            <a:schemeClr val="tx1"/>
                          </a:solidFill>
                          <a:effectLst/>
                        </a:rPr>
                        <a:t>hese </a:t>
                      </a:r>
                      <a:r>
                        <a:rPr lang="en-US" sz="1800" b="0" dirty="0">
                          <a:solidFill>
                            <a:schemeClr val="tx1"/>
                          </a:solidFill>
                          <a:effectLst/>
                        </a:rPr>
                        <a:t>deposits have more </a:t>
                      </a:r>
                      <a:r>
                        <a:rPr lang="en-US" sz="1800" b="0" dirty="0" smtClean="0">
                          <a:solidFill>
                            <a:schemeClr val="tx1"/>
                          </a:solidFill>
                          <a:effectLst/>
                        </a:rPr>
                        <a:t>Western </a:t>
                      </a:r>
                      <a:r>
                        <a:rPr lang="en-US" sz="1800" b="0" dirty="0">
                          <a:solidFill>
                            <a:schemeClr val="tx1"/>
                          </a:solidFill>
                          <a:effectLst/>
                        </a:rPr>
                        <a:t>mélange</a:t>
                      </a:r>
                      <a:r>
                        <a:rPr lang="en-US" sz="1800" b="0" spc="120" dirty="0">
                          <a:solidFill>
                            <a:schemeClr val="tx1"/>
                          </a:solidFill>
                          <a:effectLst/>
                        </a:rPr>
                        <a:t> </a:t>
                      </a:r>
                      <a:r>
                        <a:rPr lang="en-US" sz="1800" b="0" spc="10" dirty="0" smtClean="0">
                          <a:solidFill>
                            <a:schemeClr val="tx1"/>
                          </a:solidFill>
                          <a:effectLst/>
                        </a:rPr>
                        <a:t>belt detritus, </a:t>
                      </a:r>
                      <a:r>
                        <a:rPr lang="en-US" sz="1800" b="0" spc="15" dirty="0" smtClean="0">
                          <a:solidFill>
                            <a:schemeClr val="tx1"/>
                          </a:solidFill>
                          <a:effectLst/>
                        </a:rPr>
                        <a:t>as </a:t>
                      </a:r>
                      <a:r>
                        <a:rPr lang="en-US" sz="1800" b="0" spc="10" dirty="0">
                          <a:solidFill>
                            <a:schemeClr val="tx1"/>
                          </a:solidFill>
                          <a:effectLst/>
                        </a:rPr>
                        <a:t>documented </a:t>
                      </a:r>
                      <a:r>
                        <a:rPr lang="en-US" sz="1800" b="0" dirty="0">
                          <a:solidFill>
                            <a:schemeClr val="tx1"/>
                          </a:solidFill>
                          <a:effectLst/>
                        </a:rPr>
                        <a:t>by </a:t>
                      </a:r>
                      <a:r>
                        <a:rPr lang="en-US" sz="1800" b="0" spc="10" dirty="0">
                          <a:solidFill>
                            <a:schemeClr val="tx1"/>
                          </a:solidFill>
                          <a:effectLst/>
                        </a:rPr>
                        <a:t>detrital</a:t>
                      </a:r>
                      <a:r>
                        <a:rPr lang="en-US" sz="1800" b="0" spc="-150" dirty="0">
                          <a:solidFill>
                            <a:schemeClr val="tx1"/>
                          </a:solidFill>
                          <a:effectLst/>
                        </a:rPr>
                        <a:t> </a:t>
                      </a:r>
                      <a:r>
                        <a:rPr lang="en-US" sz="1800" b="0" spc="10" dirty="0">
                          <a:solidFill>
                            <a:schemeClr val="tx1"/>
                          </a:solidFill>
                          <a:effectLst/>
                        </a:rPr>
                        <a:t>zircon </a:t>
                      </a:r>
                      <a:r>
                        <a:rPr lang="en-US" sz="1800" b="0" dirty="0">
                          <a:solidFill>
                            <a:schemeClr val="tx1"/>
                          </a:solidFill>
                          <a:effectLst/>
                        </a:rPr>
                        <a:t>ages </a:t>
                      </a:r>
                      <a:r>
                        <a:rPr lang="en-US" sz="1800" b="0" dirty="0" smtClean="0">
                          <a:solidFill>
                            <a:schemeClr val="tx1"/>
                          </a:solidFill>
                          <a:effectLst/>
                        </a:rPr>
                        <a:t>(data</a:t>
                      </a:r>
                      <a:r>
                        <a:rPr lang="en-US" sz="1800" b="0" baseline="0" dirty="0" smtClean="0">
                          <a:solidFill>
                            <a:schemeClr val="tx1"/>
                          </a:solidFill>
                          <a:effectLst/>
                        </a:rPr>
                        <a:t> not shown herein</a:t>
                      </a:r>
                      <a:r>
                        <a:rPr lang="en-US" sz="1800" b="0" dirty="0" smtClean="0">
                          <a:solidFill>
                            <a:schemeClr val="tx1"/>
                          </a:solidFill>
                          <a:effectLst/>
                        </a:rPr>
                        <a:t>). </a:t>
                      </a:r>
                      <a:r>
                        <a:rPr lang="en-US" sz="1800" b="0" dirty="0">
                          <a:solidFill>
                            <a:schemeClr val="tx1"/>
                          </a:solidFill>
                          <a:effectLst/>
                        </a:rPr>
                        <a:t>Thick deposits of ancient</a:t>
                      </a:r>
                      <a:r>
                        <a:rPr lang="en-US" sz="1800" b="0" spc="25" dirty="0">
                          <a:solidFill>
                            <a:schemeClr val="tx1"/>
                          </a:solidFill>
                          <a:effectLst/>
                        </a:rPr>
                        <a:t> </a:t>
                      </a:r>
                      <a:r>
                        <a:rPr lang="en-US" sz="1800" b="0" dirty="0">
                          <a:solidFill>
                            <a:schemeClr val="tx1"/>
                          </a:solidFill>
                          <a:effectLst/>
                        </a:rPr>
                        <a:t>Pilchuck</a:t>
                      </a:r>
                      <a:r>
                        <a:rPr lang="en-US" sz="1800" b="0" spc="25" dirty="0">
                          <a:solidFill>
                            <a:schemeClr val="tx1"/>
                          </a:solidFill>
                          <a:effectLst/>
                        </a:rPr>
                        <a:t> </a:t>
                      </a:r>
                      <a:r>
                        <a:rPr lang="en-US" sz="1800" b="0" dirty="0">
                          <a:solidFill>
                            <a:schemeClr val="tx1"/>
                          </a:solidFill>
                          <a:effectLst/>
                        </a:rPr>
                        <a:t>River</a:t>
                      </a:r>
                      <a:r>
                        <a:rPr lang="en-US" sz="1800" b="0" spc="25" dirty="0">
                          <a:solidFill>
                            <a:schemeClr val="tx1"/>
                          </a:solidFill>
                          <a:effectLst/>
                        </a:rPr>
                        <a:t> </a:t>
                      </a:r>
                      <a:r>
                        <a:rPr lang="en-US" sz="1800" b="0" dirty="0">
                          <a:solidFill>
                            <a:schemeClr val="tx1"/>
                          </a:solidFill>
                          <a:effectLst/>
                        </a:rPr>
                        <a:t>sediment</a:t>
                      </a:r>
                      <a:r>
                        <a:rPr lang="en-US" sz="1800" b="0" spc="25" dirty="0">
                          <a:solidFill>
                            <a:schemeClr val="tx1"/>
                          </a:solidFill>
                          <a:effectLst/>
                        </a:rPr>
                        <a:t> </a:t>
                      </a:r>
                      <a:r>
                        <a:rPr lang="en-US" sz="1800" b="0" dirty="0">
                          <a:solidFill>
                            <a:schemeClr val="tx1"/>
                          </a:solidFill>
                          <a:effectLst/>
                        </a:rPr>
                        <a:t>(unit</a:t>
                      </a:r>
                      <a:r>
                        <a:rPr lang="en-US" sz="1800" b="0" spc="25" dirty="0">
                          <a:solidFill>
                            <a:schemeClr val="tx1"/>
                          </a:solidFill>
                          <a:effectLst/>
                        </a:rPr>
                        <a:t> </a:t>
                      </a:r>
                      <a:r>
                        <a:rPr lang="en-US" sz="1800" b="0" dirty="0" smtClean="0">
                          <a:solidFill>
                            <a:schemeClr val="tx1"/>
                          </a:solidFill>
                          <a:effectLst/>
                        </a:rPr>
                        <a:t>Qc(ph)) </a:t>
                      </a:r>
                      <a:r>
                        <a:rPr lang="en-US" sz="1800" b="0" dirty="0">
                          <a:solidFill>
                            <a:schemeClr val="tx1"/>
                          </a:solidFill>
                          <a:effectLst/>
                        </a:rPr>
                        <a:t>occur in</a:t>
                      </a:r>
                      <a:r>
                        <a:rPr lang="en-US" sz="1800" b="0" spc="25" dirty="0">
                          <a:solidFill>
                            <a:schemeClr val="tx1"/>
                          </a:solidFill>
                          <a:effectLst/>
                        </a:rPr>
                        <a:t> </a:t>
                      </a:r>
                      <a:r>
                        <a:rPr lang="en-US" sz="1800" b="0" dirty="0">
                          <a:solidFill>
                            <a:schemeClr val="tx1"/>
                          </a:solidFill>
                          <a:effectLst/>
                        </a:rPr>
                        <a:t>the</a:t>
                      </a:r>
                      <a:r>
                        <a:rPr lang="en-US" sz="1800" b="0" spc="25" dirty="0">
                          <a:solidFill>
                            <a:schemeClr val="tx1"/>
                          </a:solidFill>
                          <a:effectLst/>
                        </a:rPr>
                        <a:t> </a:t>
                      </a:r>
                      <a:r>
                        <a:rPr lang="en-US" sz="1800" b="0" dirty="0">
                          <a:solidFill>
                            <a:schemeClr val="tx1"/>
                          </a:solidFill>
                          <a:effectLst/>
                        </a:rPr>
                        <a:t>Pleistocene</a:t>
                      </a:r>
                      <a:r>
                        <a:rPr lang="en-US" sz="1800" b="0" spc="-170" dirty="0">
                          <a:solidFill>
                            <a:schemeClr val="tx1"/>
                          </a:solidFill>
                          <a:effectLst/>
                        </a:rPr>
                        <a:t> </a:t>
                      </a:r>
                      <a:r>
                        <a:rPr lang="en-US" sz="1800" b="0" dirty="0">
                          <a:solidFill>
                            <a:schemeClr val="tx1"/>
                          </a:solidFill>
                          <a:effectLst/>
                        </a:rPr>
                        <a:t>Explorer Falls basin (</a:t>
                      </a:r>
                      <a:r>
                        <a:rPr lang="en-US" sz="1800" b="1" dirty="0">
                          <a:solidFill>
                            <a:schemeClr val="tx1"/>
                          </a:solidFill>
                          <a:effectLst/>
                        </a:rPr>
                        <a:t>Fig. 7</a:t>
                      </a:r>
                      <a:r>
                        <a:rPr lang="en-US" sz="1800" b="0" dirty="0">
                          <a:solidFill>
                            <a:schemeClr val="tx1"/>
                          </a:solidFill>
                          <a:effectLst/>
                        </a:rPr>
                        <a:t>); PP-provenance </a:t>
                      </a:r>
                      <a:r>
                        <a:rPr lang="en-US" sz="1800" b="0" dirty="0" smtClean="0">
                          <a:solidFill>
                            <a:schemeClr val="tx1"/>
                          </a:solidFill>
                          <a:effectLst/>
                        </a:rPr>
                        <a:t>sediment (unit</a:t>
                      </a:r>
                      <a:r>
                        <a:rPr lang="en-US" sz="1800" b="0" spc="30" dirty="0" smtClean="0">
                          <a:solidFill>
                            <a:schemeClr val="tx1"/>
                          </a:solidFill>
                          <a:effectLst/>
                        </a:rPr>
                        <a:t> </a:t>
                      </a:r>
                      <a:r>
                        <a:rPr lang="en-US" sz="1800" b="0" dirty="0" smtClean="0">
                          <a:solidFill>
                            <a:schemeClr val="tx1"/>
                          </a:solidFill>
                          <a:effectLst/>
                        </a:rPr>
                        <a:t>Qc(ph))</a:t>
                      </a:r>
                      <a:r>
                        <a:rPr lang="en-US" sz="1800" b="0" spc="30" dirty="0" smtClean="0">
                          <a:solidFill>
                            <a:schemeClr val="tx1"/>
                          </a:solidFill>
                          <a:effectLst/>
                        </a:rPr>
                        <a:t> </a:t>
                      </a:r>
                      <a:r>
                        <a:rPr lang="en-US" sz="1800" b="0" dirty="0" smtClean="0">
                          <a:solidFill>
                            <a:schemeClr val="tx1"/>
                          </a:solidFill>
                          <a:effectLst/>
                        </a:rPr>
                        <a:t> </a:t>
                      </a:r>
                      <a:r>
                        <a:rPr lang="en-US" sz="1800" b="0" dirty="0">
                          <a:solidFill>
                            <a:schemeClr val="tx1"/>
                          </a:solidFill>
                          <a:effectLst/>
                        </a:rPr>
                        <a:t>fills the </a:t>
                      </a:r>
                      <a:r>
                        <a:rPr lang="en-US" sz="1800" b="0" dirty="0" smtClean="0">
                          <a:solidFill>
                            <a:schemeClr val="tx1"/>
                          </a:solidFill>
                          <a:effectLst/>
                        </a:rPr>
                        <a:t>basin</a:t>
                      </a:r>
                      <a:r>
                        <a:rPr lang="en-US" sz="1800" b="0" baseline="0" dirty="0" smtClean="0">
                          <a:solidFill>
                            <a:schemeClr val="tx1"/>
                          </a:solidFill>
                          <a:effectLst/>
                        </a:rPr>
                        <a:t> </a:t>
                      </a:r>
                      <a:r>
                        <a:rPr lang="en-US" sz="1800" b="0" dirty="0" smtClean="0">
                          <a:solidFill>
                            <a:schemeClr val="tx1"/>
                          </a:solidFill>
                          <a:effectLst/>
                        </a:rPr>
                        <a:t>axis </a:t>
                      </a:r>
                      <a:r>
                        <a:rPr lang="en-US" sz="1800" b="0" dirty="0">
                          <a:solidFill>
                            <a:schemeClr val="tx1"/>
                          </a:solidFill>
                          <a:effectLst/>
                        </a:rPr>
                        <a:t>and</a:t>
                      </a:r>
                      <a:r>
                        <a:rPr lang="en-US" sz="1800" b="0" spc="30" dirty="0">
                          <a:solidFill>
                            <a:schemeClr val="tx1"/>
                          </a:solidFill>
                          <a:effectLst/>
                        </a:rPr>
                        <a:t> </a:t>
                      </a:r>
                      <a:r>
                        <a:rPr lang="en-US" sz="1800" b="0" dirty="0">
                          <a:solidFill>
                            <a:schemeClr val="tx1"/>
                          </a:solidFill>
                          <a:effectLst/>
                        </a:rPr>
                        <a:t>LP-provenance</a:t>
                      </a:r>
                      <a:r>
                        <a:rPr lang="en-US" sz="1800" b="0" spc="30" dirty="0">
                          <a:solidFill>
                            <a:schemeClr val="tx1"/>
                          </a:solidFill>
                          <a:effectLst/>
                        </a:rPr>
                        <a:t> </a:t>
                      </a:r>
                      <a:r>
                        <a:rPr lang="en-US" sz="1800" b="0" dirty="0">
                          <a:solidFill>
                            <a:schemeClr val="tx1"/>
                          </a:solidFill>
                          <a:effectLst/>
                        </a:rPr>
                        <a:t>(unit</a:t>
                      </a:r>
                      <a:r>
                        <a:rPr lang="en-US" sz="1800" b="0" spc="30" dirty="0">
                          <a:solidFill>
                            <a:schemeClr val="tx1"/>
                          </a:solidFill>
                          <a:effectLst/>
                        </a:rPr>
                        <a:t> </a:t>
                      </a:r>
                      <a:r>
                        <a:rPr lang="en-US" sz="1800" b="0" dirty="0" smtClean="0">
                          <a:solidFill>
                            <a:schemeClr val="tx1"/>
                          </a:solidFill>
                          <a:effectLst/>
                        </a:rPr>
                        <a:t>Qc(phl))</a:t>
                      </a:r>
                      <a:r>
                        <a:rPr lang="en-US" sz="1800" b="0" spc="30" dirty="0" smtClean="0">
                          <a:solidFill>
                            <a:schemeClr val="tx1"/>
                          </a:solidFill>
                          <a:effectLst/>
                        </a:rPr>
                        <a:t> </a:t>
                      </a:r>
                      <a:r>
                        <a:rPr lang="en-US" sz="1800" b="0" dirty="0">
                          <a:solidFill>
                            <a:schemeClr val="tx1"/>
                          </a:solidFill>
                          <a:effectLst/>
                        </a:rPr>
                        <a:t>alluvial</a:t>
                      </a:r>
                      <a:r>
                        <a:rPr lang="en-US" sz="1800" b="0" spc="30" dirty="0">
                          <a:solidFill>
                            <a:schemeClr val="tx1"/>
                          </a:solidFill>
                          <a:effectLst/>
                        </a:rPr>
                        <a:t> </a:t>
                      </a:r>
                      <a:r>
                        <a:rPr lang="en-US" sz="1800" b="0" dirty="0">
                          <a:solidFill>
                            <a:schemeClr val="tx1"/>
                          </a:solidFill>
                          <a:effectLst/>
                        </a:rPr>
                        <a:t>fan</a:t>
                      </a:r>
                      <a:r>
                        <a:rPr lang="en-US" sz="1800" b="0" spc="30" dirty="0">
                          <a:solidFill>
                            <a:schemeClr val="tx1"/>
                          </a:solidFill>
                          <a:effectLst/>
                        </a:rPr>
                        <a:t> </a:t>
                      </a:r>
                      <a:r>
                        <a:rPr lang="en-US" sz="1800" b="0" dirty="0">
                          <a:solidFill>
                            <a:schemeClr val="tx1"/>
                          </a:solidFill>
                          <a:effectLst/>
                        </a:rPr>
                        <a:t>deposits</a:t>
                      </a:r>
                      <a:r>
                        <a:rPr lang="en-US" sz="1800" b="0" spc="30" dirty="0">
                          <a:solidFill>
                            <a:schemeClr val="tx1"/>
                          </a:solidFill>
                          <a:effectLst/>
                        </a:rPr>
                        <a:t> </a:t>
                      </a:r>
                      <a:r>
                        <a:rPr lang="en-US" sz="1800" b="0" spc="10" dirty="0">
                          <a:solidFill>
                            <a:schemeClr val="tx1"/>
                          </a:solidFill>
                          <a:effectLst/>
                        </a:rPr>
                        <a:t>occur</a:t>
                      </a:r>
                      <a:r>
                        <a:rPr lang="en-US" sz="1800" b="0" spc="30" dirty="0">
                          <a:solidFill>
                            <a:schemeClr val="tx1"/>
                          </a:solidFill>
                          <a:effectLst/>
                        </a:rPr>
                        <a:t> </a:t>
                      </a:r>
                      <a:r>
                        <a:rPr lang="en-US" sz="1800" b="0" dirty="0">
                          <a:solidFill>
                            <a:schemeClr val="tx1"/>
                          </a:solidFill>
                          <a:effectLst/>
                        </a:rPr>
                        <a:t>along</a:t>
                      </a:r>
                      <a:r>
                        <a:rPr lang="en-US" sz="1800" b="0" spc="30" dirty="0">
                          <a:solidFill>
                            <a:schemeClr val="tx1"/>
                          </a:solidFill>
                          <a:effectLst/>
                        </a:rPr>
                        <a:t> </a:t>
                      </a:r>
                      <a:r>
                        <a:rPr lang="en-US" sz="1800" b="0" dirty="0">
                          <a:solidFill>
                            <a:schemeClr val="tx1"/>
                          </a:solidFill>
                          <a:effectLst/>
                        </a:rPr>
                        <a:t>the</a:t>
                      </a:r>
                      <a:r>
                        <a:rPr lang="en-US" sz="1800" b="0" spc="30" dirty="0">
                          <a:solidFill>
                            <a:schemeClr val="tx1"/>
                          </a:solidFill>
                          <a:effectLst/>
                        </a:rPr>
                        <a:t> </a:t>
                      </a:r>
                      <a:r>
                        <a:rPr lang="en-US" sz="1800" b="0" dirty="0">
                          <a:solidFill>
                            <a:schemeClr val="tx1"/>
                          </a:solidFill>
                          <a:effectLst/>
                        </a:rPr>
                        <a:t>basin </a:t>
                      </a:r>
                      <a:r>
                        <a:rPr lang="en-US" sz="1800" b="0" spc="10" dirty="0">
                          <a:solidFill>
                            <a:schemeClr val="tx1"/>
                          </a:solidFill>
                          <a:effectLst/>
                        </a:rPr>
                        <a:t>margin.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r>
              <a:tr h="118551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0000"/>
                        </a:lnSpc>
                        <a:spcBef>
                          <a:spcPts val="50"/>
                        </a:spcBef>
                        <a:spcAft>
                          <a:spcPts val="0"/>
                        </a:spcAft>
                      </a:pPr>
                      <a:r>
                        <a:rPr lang="en-US" sz="2000" b="0" dirty="0">
                          <a:solidFill>
                            <a:schemeClr val="tx1"/>
                          </a:solidFill>
                          <a:effectLst/>
                        </a:rPr>
                        <a:t> </a:t>
                      </a:r>
                    </a:p>
                    <a:p>
                      <a:pPr marL="200025" marR="0" algn="ctr">
                        <a:lnSpc>
                          <a:spcPct val="100000"/>
                        </a:lnSpc>
                        <a:spcBef>
                          <a:spcPts val="0"/>
                        </a:spcBef>
                        <a:spcAft>
                          <a:spcPts val="0"/>
                        </a:spcAft>
                      </a:pPr>
                      <a:r>
                        <a:rPr lang="en-US" sz="2000" b="0" dirty="0">
                          <a:solidFill>
                            <a:schemeClr val="tx1"/>
                          </a:solidFill>
                          <a:effectLst/>
                        </a:rPr>
                        <a:t>Cascade Range</a:t>
                      </a:r>
                      <a:r>
                        <a:rPr lang="en-US" sz="2000" b="0" spc="160" dirty="0">
                          <a:solidFill>
                            <a:schemeClr val="tx1"/>
                          </a:solidFill>
                          <a:effectLst/>
                        </a:rPr>
                        <a:t> </a:t>
                      </a:r>
                      <a:r>
                        <a:rPr lang="en-US" sz="2000" b="0" dirty="0">
                          <a:solidFill>
                            <a:schemeClr val="tx1"/>
                          </a:solidFill>
                          <a:effectLst/>
                        </a:rPr>
                        <a:t>lithofacies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c vMerge="1">
                  <a:txBody>
                    <a:bodyPr/>
                    <a:lstStyle/>
                    <a:p>
                      <a:endParaRPr lang="en-US"/>
                    </a:p>
                  </a:txBody>
                  <a:tcPr/>
                </a:tc>
              </a:tr>
              <a:tr h="4856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40690" marR="0" algn="ctr">
                        <a:lnSpc>
                          <a:spcPct val="100000"/>
                        </a:lnSpc>
                        <a:spcBef>
                          <a:spcPts val="420"/>
                        </a:spcBef>
                        <a:spcAft>
                          <a:spcPts val="0"/>
                        </a:spcAft>
                      </a:pPr>
                      <a:r>
                        <a:rPr lang="en-US" sz="2000" b="0" dirty="0">
                          <a:solidFill>
                            <a:schemeClr val="tx1"/>
                          </a:solidFill>
                          <a:effectLst/>
                        </a:rPr>
                        <a:t>Pilchuck</a:t>
                      </a:r>
                      <a:r>
                        <a:rPr lang="en-US" sz="2000" b="0" spc="50" dirty="0">
                          <a:solidFill>
                            <a:schemeClr val="tx1"/>
                          </a:solidFill>
                          <a:effectLst/>
                        </a:rPr>
                        <a:t> </a:t>
                      </a:r>
                      <a:r>
                        <a:rPr lang="en-US" sz="2000" b="0" dirty="0">
                          <a:solidFill>
                            <a:schemeClr val="tx1"/>
                          </a:solidFill>
                          <a:effectLst/>
                        </a:rPr>
                        <a:t>River</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lnSpc>
                          <a:spcPct val="100000"/>
                        </a:lnSpc>
                        <a:spcBef>
                          <a:spcPts val="35"/>
                        </a:spcBef>
                        <a:spcAft>
                          <a:spcPts val="0"/>
                        </a:spcAft>
                      </a:pPr>
                      <a:r>
                        <a:rPr lang="en-US" sz="1800" b="0" dirty="0">
                          <a:solidFill>
                            <a:schemeClr val="tx1"/>
                          </a:solidFill>
                          <a:effectLst/>
                        </a:rPr>
                        <a:t> </a:t>
                      </a:r>
                    </a:p>
                    <a:p>
                      <a:pPr marL="55245" marR="103505" algn="ctr">
                        <a:lnSpc>
                          <a:spcPct val="100000"/>
                        </a:lnSpc>
                        <a:spcBef>
                          <a:spcPts val="0"/>
                        </a:spcBef>
                        <a:spcAft>
                          <a:spcPts val="0"/>
                        </a:spcAft>
                      </a:pPr>
                      <a:r>
                        <a:rPr lang="en-US" sz="1800" b="0" dirty="0">
                          <a:solidFill>
                            <a:schemeClr val="tx1"/>
                          </a:solidFill>
                          <a:effectLst/>
                        </a:rPr>
                        <a:t>Regional-scale </a:t>
                      </a:r>
                      <a:r>
                        <a:rPr lang="en-US" sz="1800" b="0" spc="10" dirty="0">
                          <a:solidFill>
                            <a:schemeClr val="tx1"/>
                          </a:solidFill>
                          <a:effectLst/>
                        </a:rPr>
                        <a:t>modern </a:t>
                      </a:r>
                      <a:r>
                        <a:rPr lang="en-US" sz="1800" b="0" dirty="0">
                          <a:solidFill>
                            <a:schemeClr val="tx1"/>
                          </a:solidFill>
                          <a:effectLst/>
                        </a:rPr>
                        <a:t>and ancient Pilchuck</a:t>
                      </a:r>
                      <a:r>
                        <a:rPr lang="en-US" sz="1800" b="0" spc="-45" dirty="0">
                          <a:solidFill>
                            <a:schemeClr val="tx1"/>
                          </a:solidFill>
                          <a:effectLst/>
                        </a:rPr>
                        <a:t> </a:t>
                      </a:r>
                      <a:r>
                        <a:rPr lang="en-US" sz="1800" b="0" dirty="0">
                          <a:solidFill>
                            <a:schemeClr val="tx1"/>
                          </a:solidFill>
                          <a:effectLst/>
                        </a:rPr>
                        <a:t>River;</a:t>
                      </a:r>
                      <a:r>
                        <a:rPr lang="en-US" sz="1800" b="0" spc="25" dirty="0">
                          <a:solidFill>
                            <a:schemeClr val="tx1"/>
                          </a:solidFill>
                          <a:effectLst/>
                        </a:rPr>
                        <a:t> </a:t>
                      </a:r>
                      <a:r>
                        <a:rPr lang="en-US" sz="1800" b="0" dirty="0">
                          <a:solidFill>
                            <a:schemeClr val="tx1"/>
                          </a:solidFill>
                          <a:effectLst/>
                        </a:rPr>
                        <a:t>generally</a:t>
                      </a:r>
                      <a:r>
                        <a:rPr lang="en-US" sz="1800" b="0" spc="25" dirty="0">
                          <a:solidFill>
                            <a:schemeClr val="tx1"/>
                          </a:solidFill>
                          <a:effectLst/>
                        </a:rPr>
                        <a:t> </a:t>
                      </a:r>
                      <a:r>
                        <a:rPr lang="en-US" sz="1800" b="0" dirty="0">
                          <a:solidFill>
                            <a:schemeClr val="tx1"/>
                          </a:solidFill>
                          <a:effectLst/>
                        </a:rPr>
                        <a:t>flows</a:t>
                      </a:r>
                      <a:r>
                        <a:rPr lang="en-US" sz="1800" b="0" spc="25" dirty="0">
                          <a:solidFill>
                            <a:schemeClr val="tx1"/>
                          </a:solidFill>
                          <a:effectLst/>
                        </a:rPr>
                        <a:t> are </a:t>
                      </a:r>
                      <a:r>
                        <a:rPr lang="en-US" sz="1800" b="0" dirty="0">
                          <a:solidFill>
                            <a:schemeClr val="tx1"/>
                          </a:solidFill>
                          <a:effectLst/>
                        </a:rPr>
                        <a:t>west</a:t>
                      </a:r>
                      <a:r>
                        <a:rPr lang="en-US" sz="1800" b="0" spc="25" dirty="0">
                          <a:solidFill>
                            <a:schemeClr val="tx1"/>
                          </a:solidFill>
                          <a:effectLst/>
                        </a:rPr>
                        <a:t> </a:t>
                      </a:r>
                      <a:r>
                        <a:rPr lang="en-US" sz="1800" b="0" dirty="0">
                          <a:solidFill>
                            <a:schemeClr val="tx1"/>
                          </a:solidFill>
                          <a:effectLst/>
                        </a:rPr>
                        <a:t>from</a:t>
                      </a:r>
                      <a:r>
                        <a:rPr lang="en-US" sz="1800" b="0" spc="25" dirty="0">
                          <a:solidFill>
                            <a:schemeClr val="tx1"/>
                          </a:solidFill>
                          <a:effectLst/>
                        </a:rPr>
                        <a:t> </a:t>
                      </a:r>
                      <a:r>
                        <a:rPr lang="en-US" sz="1800" b="0" dirty="0">
                          <a:solidFill>
                            <a:schemeClr val="tx1"/>
                          </a:solidFill>
                          <a:effectLst/>
                        </a:rPr>
                        <a:t>the</a:t>
                      </a:r>
                      <a:r>
                        <a:rPr lang="en-US" sz="1800" b="0" spc="25" dirty="0">
                          <a:solidFill>
                            <a:schemeClr val="tx1"/>
                          </a:solidFill>
                          <a:effectLst/>
                        </a:rPr>
                        <a:t> </a:t>
                      </a:r>
                      <a:r>
                        <a:rPr lang="en-US" sz="1800" b="0" dirty="0">
                          <a:solidFill>
                            <a:schemeClr val="tx1"/>
                          </a:solidFill>
                          <a:effectLst/>
                        </a:rPr>
                        <a:t>Cascade</a:t>
                      </a:r>
                      <a:r>
                        <a:rPr lang="en-US" sz="1800" b="0" spc="-185" dirty="0">
                          <a:solidFill>
                            <a:schemeClr val="tx1"/>
                          </a:solidFill>
                          <a:effectLst/>
                        </a:rPr>
                        <a:t> </a:t>
                      </a:r>
                      <a:r>
                        <a:rPr lang="en-US" sz="1800" b="0" dirty="0">
                          <a:solidFill>
                            <a:schemeClr val="tx1"/>
                          </a:solidFill>
                          <a:effectLst/>
                        </a:rPr>
                        <a:t>Range.</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r>
              <a:tr h="146304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0000"/>
                        </a:lnSpc>
                        <a:spcBef>
                          <a:spcPts val="55"/>
                        </a:spcBef>
                        <a:spcAft>
                          <a:spcPts val="0"/>
                        </a:spcAft>
                      </a:pPr>
                      <a:r>
                        <a:rPr lang="en-US" sz="2000" b="0" dirty="0">
                          <a:solidFill>
                            <a:schemeClr val="tx1"/>
                          </a:solidFill>
                          <a:effectLst/>
                        </a:rPr>
                        <a:t> </a:t>
                      </a:r>
                      <a:r>
                        <a:rPr lang="en-US" sz="2000" b="0" spc="10" dirty="0" smtClean="0">
                          <a:solidFill>
                            <a:schemeClr val="tx1"/>
                          </a:solidFill>
                          <a:effectLst/>
                        </a:rPr>
                        <a:t>Qa </a:t>
                      </a:r>
                      <a:r>
                        <a:rPr lang="en-US" sz="2000" b="0" spc="10" dirty="0">
                          <a:solidFill>
                            <a:schemeClr val="tx1"/>
                          </a:solidFill>
                          <a:effectLst/>
                        </a:rPr>
                        <a:t>(Pilchuck, South Fork Stillaguamish Rivers)</a:t>
                      </a:r>
                      <a:endParaRPr lang="en-US" sz="2000" b="0" dirty="0">
                        <a:solidFill>
                          <a:schemeClr val="tx1"/>
                        </a:solidFill>
                        <a:effectLst/>
                      </a:endParaRPr>
                    </a:p>
                    <a:p>
                      <a:pPr marL="0" marR="1905" algn="ctr">
                        <a:lnSpc>
                          <a:spcPct val="100000"/>
                        </a:lnSpc>
                        <a:spcBef>
                          <a:spcPts val="0"/>
                        </a:spcBef>
                        <a:spcAft>
                          <a:spcPts val="0"/>
                        </a:spcAft>
                      </a:pPr>
                      <a:r>
                        <a:rPr lang="en-US" sz="2000" b="0" spc="10" dirty="0" smtClean="0">
                          <a:solidFill>
                            <a:schemeClr val="tx1"/>
                          </a:solidFill>
                          <a:effectLst/>
                        </a:rPr>
                        <a:t>Qc(ph), Qc(h), Qc(wpv)</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c vMerge="1">
                  <a:txBody>
                    <a:bodyPr/>
                    <a:lstStyle/>
                    <a:p>
                      <a:endParaRPr lang="en-US"/>
                    </a:p>
                  </a:txBody>
                  <a:tcPr/>
                </a:tc>
              </a:tr>
              <a:tr h="1087774">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17830" marR="0" algn="ctr">
                        <a:lnSpc>
                          <a:spcPct val="100000"/>
                        </a:lnSpc>
                        <a:spcBef>
                          <a:spcPts val="375"/>
                        </a:spcBef>
                        <a:spcAft>
                          <a:spcPts val="0"/>
                        </a:spcAft>
                      </a:pPr>
                      <a:endParaRPr lang="en-US" sz="2400" dirty="0" smtClean="0">
                        <a:solidFill>
                          <a:schemeClr val="tx1"/>
                        </a:solidFill>
                      </a:endParaRPr>
                    </a:p>
                    <a:p>
                      <a:pPr marL="417830" marR="0" algn="ctr">
                        <a:lnSpc>
                          <a:spcPct val="100000"/>
                        </a:lnSpc>
                        <a:spcBef>
                          <a:spcPts val="375"/>
                        </a:spcBef>
                        <a:spcAft>
                          <a:spcPts val="0"/>
                        </a:spcAft>
                      </a:pPr>
                      <a:r>
                        <a:rPr lang="en-US" sz="2400" dirty="0" smtClean="0">
                          <a:solidFill>
                            <a:schemeClr val="tx1"/>
                          </a:solidFill>
                        </a:rPr>
                        <a:t>Local </a:t>
                      </a:r>
                      <a:r>
                        <a:rPr lang="en-US" sz="2400" dirty="0" smtClean="0">
                          <a:solidFill>
                            <a:schemeClr val="tx1"/>
                          </a:solidFill>
                        </a:rPr>
                        <a:t>provenance (</a:t>
                      </a:r>
                      <a:r>
                        <a:rPr lang="en-US" sz="2400" b="1" dirty="0" smtClean="0">
                          <a:solidFill>
                            <a:schemeClr val="tx1"/>
                          </a:solidFill>
                          <a:effectLst/>
                        </a:rPr>
                        <a:t>LP)</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55245" marR="152400" algn="ctr">
                        <a:lnSpc>
                          <a:spcPct val="100000"/>
                        </a:lnSpc>
                        <a:spcBef>
                          <a:spcPts val="235"/>
                        </a:spcBef>
                        <a:spcAft>
                          <a:spcPts val="0"/>
                        </a:spcAft>
                      </a:pPr>
                      <a:endParaRPr lang="en-US" sz="1800" b="0" dirty="0" smtClean="0">
                        <a:solidFill>
                          <a:schemeClr val="tx1"/>
                        </a:solidFill>
                        <a:effectLst/>
                      </a:endParaRPr>
                    </a:p>
                    <a:p>
                      <a:pPr marL="55245" marR="152400" algn="ctr">
                        <a:lnSpc>
                          <a:spcPct val="100000"/>
                        </a:lnSpc>
                        <a:spcBef>
                          <a:spcPts val="235"/>
                        </a:spcBef>
                        <a:spcAft>
                          <a:spcPts val="0"/>
                        </a:spcAft>
                      </a:pPr>
                      <a:r>
                        <a:rPr lang="en-US" sz="1800" b="0" dirty="0" smtClean="0">
                          <a:solidFill>
                            <a:schemeClr val="tx1"/>
                          </a:solidFill>
                          <a:effectLst/>
                        </a:rPr>
                        <a:t>Lithic </a:t>
                      </a:r>
                      <a:r>
                        <a:rPr lang="en-US" sz="1800" b="0" spc="10" dirty="0">
                          <a:solidFill>
                            <a:schemeClr val="tx1"/>
                          </a:solidFill>
                          <a:effectLst/>
                        </a:rPr>
                        <a:t>grains are </a:t>
                      </a:r>
                      <a:r>
                        <a:rPr lang="en-US" sz="1800" b="0" dirty="0">
                          <a:solidFill>
                            <a:schemeClr val="tx1"/>
                          </a:solidFill>
                          <a:effectLst/>
                        </a:rPr>
                        <a:t>common and include</a:t>
                      </a:r>
                      <a:r>
                        <a:rPr lang="en-US" sz="1800" b="0" spc="-55" dirty="0">
                          <a:solidFill>
                            <a:schemeClr val="tx1"/>
                          </a:solidFill>
                          <a:effectLst/>
                        </a:rPr>
                        <a:t> </a:t>
                      </a:r>
                      <a:r>
                        <a:rPr lang="en-US" sz="1800" b="0" dirty="0">
                          <a:solidFill>
                            <a:schemeClr val="tx1"/>
                          </a:solidFill>
                          <a:effectLst/>
                        </a:rPr>
                        <a:t>volcanic,</a:t>
                      </a:r>
                      <a:r>
                        <a:rPr lang="en-US" sz="1800" b="0" spc="50" dirty="0">
                          <a:solidFill>
                            <a:schemeClr val="tx1"/>
                          </a:solidFill>
                          <a:effectLst/>
                        </a:rPr>
                        <a:t> </a:t>
                      </a:r>
                      <a:r>
                        <a:rPr lang="en-US" sz="1800" b="0" spc="10" dirty="0">
                          <a:solidFill>
                            <a:schemeClr val="tx1"/>
                          </a:solidFill>
                          <a:effectLst/>
                        </a:rPr>
                        <a:t>meta-argillite,</a:t>
                      </a:r>
                      <a:r>
                        <a:rPr lang="en-US" sz="1800" b="0" spc="50" dirty="0">
                          <a:solidFill>
                            <a:schemeClr val="tx1"/>
                          </a:solidFill>
                          <a:effectLst/>
                        </a:rPr>
                        <a:t> </a:t>
                      </a:r>
                      <a:r>
                        <a:rPr lang="en-US" sz="1800" b="0" dirty="0">
                          <a:solidFill>
                            <a:schemeClr val="tx1"/>
                          </a:solidFill>
                          <a:effectLst/>
                        </a:rPr>
                        <a:t>and</a:t>
                      </a:r>
                      <a:r>
                        <a:rPr lang="en-US" sz="1800" b="0" spc="50" dirty="0">
                          <a:solidFill>
                            <a:schemeClr val="tx1"/>
                          </a:solidFill>
                          <a:effectLst/>
                        </a:rPr>
                        <a:t> </a:t>
                      </a:r>
                      <a:r>
                        <a:rPr lang="en-US" sz="1800" b="0" dirty="0">
                          <a:solidFill>
                            <a:schemeClr val="tx1"/>
                          </a:solidFill>
                          <a:effectLst/>
                        </a:rPr>
                        <a:t>metasandstone detritus</a:t>
                      </a:r>
                      <a:r>
                        <a:rPr lang="en-US" sz="1800" b="0" spc="20" dirty="0">
                          <a:solidFill>
                            <a:schemeClr val="tx1"/>
                          </a:solidFill>
                          <a:effectLst/>
                        </a:rPr>
                        <a:t> </a:t>
                      </a:r>
                      <a:r>
                        <a:rPr lang="en-US" sz="1800" b="0" spc="10" dirty="0">
                          <a:solidFill>
                            <a:schemeClr val="tx1"/>
                          </a:solidFill>
                          <a:effectLst/>
                        </a:rPr>
                        <a:t>primarily</a:t>
                      </a:r>
                      <a:r>
                        <a:rPr lang="en-US" sz="1800" b="0" spc="20" dirty="0">
                          <a:solidFill>
                            <a:schemeClr val="tx1"/>
                          </a:solidFill>
                          <a:effectLst/>
                        </a:rPr>
                        <a:t> </a:t>
                      </a:r>
                      <a:r>
                        <a:rPr lang="en-US" sz="1800" b="0" dirty="0">
                          <a:solidFill>
                            <a:schemeClr val="tx1"/>
                          </a:solidFill>
                          <a:effectLst/>
                        </a:rPr>
                        <a:t>derived</a:t>
                      </a:r>
                      <a:r>
                        <a:rPr lang="en-US" sz="1800" b="0" spc="20" dirty="0">
                          <a:solidFill>
                            <a:schemeClr val="tx1"/>
                          </a:solidFill>
                          <a:effectLst/>
                        </a:rPr>
                        <a:t> </a:t>
                      </a:r>
                      <a:r>
                        <a:rPr lang="en-US" sz="1800" b="0" dirty="0">
                          <a:solidFill>
                            <a:schemeClr val="tx1"/>
                          </a:solidFill>
                          <a:effectLst/>
                        </a:rPr>
                        <a:t>from</a:t>
                      </a:r>
                      <a:r>
                        <a:rPr lang="en-US" sz="1800" b="0" spc="20" dirty="0">
                          <a:solidFill>
                            <a:schemeClr val="tx1"/>
                          </a:solidFill>
                          <a:effectLst/>
                        </a:rPr>
                        <a:t> </a:t>
                      </a:r>
                      <a:r>
                        <a:rPr lang="en-US" sz="1800" b="0" dirty="0">
                          <a:solidFill>
                            <a:schemeClr val="tx1"/>
                          </a:solidFill>
                          <a:effectLst/>
                        </a:rPr>
                        <a:t>the</a:t>
                      </a:r>
                      <a:r>
                        <a:rPr lang="en-US" sz="1800" b="0" spc="20" dirty="0">
                          <a:solidFill>
                            <a:schemeClr val="tx1"/>
                          </a:solidFill>
                          <a:effectLst/>
                        </a:rPr>
                        <a:t> </a:t>
                      </a:r>
                      <a:r>
                        <a:rPr lang="en-US" sz="1800" b="0" dirty="0">
                          <a:solidFill>
                            <a:schemeClr val="tx1"/>
                          </a:solidFill>
                          <a:effectLst/>
                        </a:rPr>
                        <a:t>volcanic</a:t>
                      </a:r>
                      <a:r>
                        <a:rPr lang="en-US" sz="1800" b="0" spc="-165" dirty="0">
                          <a:solidFill>
                            <a:schemeClr val="tx1"/>
                          </a:solidFill>
                          <a:effectLst/>
                        </a:rPr>
                        <a:t> </a:t>
                      </a:r>
                      <a:r>
                        <a:rPr lang="en-US" sz="1800" b="0" dirty="0">
                          <a:solidFill>
                            <a:schemeClr val="tx1"/>
                          </a:solidFill>
                          <a:effectLst/>
                        </a:rPr>
                        <a:t>rocks of Mount Persis and the Western</a:t>
                      </a:r>
                      <a:r>
                        <a:rPr lang="en-US" sz="1800" b="0" spc="-45" dirty="0">
                          <a:solidFill>
                            <a:schemeClr val="tx1"/>
                          </a:solidFill>
                          <a:effectLst/>
                        </a:rPr>
                        <a:t> </a:t>
                      </a:r>
                      <a:r>
                        <a:rPr lang="en-US" sz="1800" b="0" dirty="0">
                          <a:solidFill>
                            <a:schemeClr val="tx1"/>
                          </a:solidFill>
                          <a:effectLst/>
                        </a:rPr>
                        <a:t>mélange belt</a:t>
                      </a:r>
                      <a:r>
                        <a:rPr lang="en-US" sz="1800" b="0" spc="55" dirty="0">
                          <a:solidFill>
                            <a:schemeClr val="tx1"/>
                          </a:solidFill>
                          <a:effectLst/>
                        </a:rPr>
                        <a:t> </a:t>
                      </a:r>
                      <a:r>
                        <a:rPr lang="en-US" sz="1800" b="0" dirty="0">
                          <a:solidFill>
                            <a:schemeClr val="tx1"/>
                          </a:solidFill>
                          <a:effectLst/>
                        </a:rPr>
                        <a:t>(WMB). Serpentinite (to 10%) occurs in unit Qc(phl) along the northernmost part of the EFB, indicating derivation of sediment from north of the Carpenter Creek fault (</a:t>
                      </a:r>
                      <a:r>
                        <a:rPr lang="en-US" sz="1800" b="1" dirty="0">
                          <a:solidFill>
                            <a:schemeClr val="tx1"/>
                          </a:solidFill>
                          <a:effectLst/>
                        </a:rPr>
                        <a:t>Fig. 7</a:t>
                      </a:r>
                      <a:r>
                        <a:rPr lang="en-US" sz="1800" b="0" dirty="0">
                          <a:solidFill>
                            <a:schemeClr val="tx1"/>
                          </a:solidFill>
                          <a:effectLst/>
                        </a:rPr>
                        <a:t>).</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82550" algn="l">
                        <a:lnSpc>
                          <a:spcPct val="100000"/>
                        </a:lnSpc>
                        <a:spcBef>
                          <a:spcPts val="235"/>
                        </a:spcBef>
                        <a:spcAft>
                          <a:spcPts val="0"/>
                        </a:spcAft>
                      </a:pPr>
                      <a:endParaRPr lang="en-US" sz="1800" b="0" dirty="0" smtClean="0">
                        <a:solidFill>
                          <a:schemeClr val="tx1"/>
                        </a:solidFill>
                        <a:effectLst/>
                      </a:endParaRPr>
                    </a:p>
                    <a:p>
                      <a:pPr marL="55245" marR="82550" algn="l">
                        <a:lnSpc>
                          <a:spcPct val="100000"/>
                        </a:lnSpc>
                        <a:spcBef>
                          <a:spcPts val="235"/>
                        </a:spcBef>
                        <a:spcAft>
                          <a:spcPts val="0"/>
                        </a:spcAft>
                      </a:pPr>
                      <a:r>
                        <a:rPr lang="en-US" sz="1800" b="0" dirty="0" smtClean="0">
                          <a:solidFill>
                            <a:schemeClr val="tx1"/>
                          </a:solidFill>
                          <a:effectLst/>
                        </a:rPr>
                        <a:t>Ancient </a:t>
                      </a:r>
                      <a:r>
                        <a:rPr lang="en-US" sz="1800" b="0" spc="-20" dirty="0">
                          <a:solidFill>
                            <a:schemeClr val="tx1"/>
                          </a:solidFill>
                          <a:effectLst/>
                        </a:rPr>
                        <a:t>Tolt River</a:t>
                      </a:r>
                      <a:r>
                        <a:rPr lang="en-US" sz="1800" b="0" dirty="0">
                          <a:solidFill>
                            <a:schemeClr val="tx1"/>
                          </a:solidFill>
                          <a:effectLst/>
                        </a:rPr>
                        <a:t> alluvium and alluvial fan deposits </a:t>
                      </a:r>
                      <a:r>
                        <a:rPr lang="en-US" sz="1800" b="0" spc="10" dirty="0">
                          <a:solidFill>
                            <a:schemeClr val="tx1"/>
                          </a:solidFill>
                          <a:effectLst/>
                        </a:rPr>
                        <a:t>are similar </a:t>
                      </a:r>
                      <a:r>
                        <a:rPr lang="en-US" sz="1800" b="0" dirty="0">
                          <a:solidFill>
                            <a:schemeClr val="tx1"/>
                          </a:solidFill>
                          <a:effectLst/>
                        </a:rPr>
                        <a:t>to modern</a:t>
                      </a:r>
                      <a:r>
                        <a:rPr lang="en-US" sz="1800" b="0" spc="15" dirty="0">
                          <a:solidFill>
                            <a:schemeClr val="tx1"/>
                          </a:solidFill>
                          <a:effectLst/>
                        </a:rPr>
                        <a:t> </a:t>
                      </a:r>
                      <a:r>
                        <a:rPr lang="en-US" sz="1800" b="0" spc="-20" dirty="0">
                          <a:solidFill>
                            <a:schemeClr val="tx1"/>
                          </a:solidFill>
                          <a:effectLst/>
                        </a:rPr>
                        <a:t>Tolt</a:t>
                      </a:r>
                      <a:r>
                        <a:rPr lang="en-US" sz="1800" b="0" spc="15" dirty="0">
                          <a:solidFill>
                            <a:schemeClr val="tx1"/>
                          </a:solidFill>
                          <a:effectLst/>
                        </a:rPr>
                        <a:t> </a:t>
                      </a:r>
                      <a:r>
                        <a:rPr lang="en-US" sz="1800" b="0" dirty="0">
                          <a:solidFill>
                            <a:schemeClr val="tx1"/>
                          </a:solidFill>
                          <a:effectLst/>
                        </a:rPr>
                        <a:t>River</a:t>
                      </a:r>
                      <a:r>
                        <a:rPr lang="en-US" sz="1800" b="0" spc="15" dirty="0">
                          <a:solidFill>
                            <a:schemeClr val="tx1"/>
                          </a:solidFill>
                          <a:effectLst/>
                        </a:rPr>
                        <a:t> </a:t>
                      </a:r>
                      <a:r>
                        <a:rPr lang="en-US" sz="1800" b="0" dirty="0">
                          <a:solidFill>
                            <a:schemeClr val="tx1"/>
                          </a:solidFill>
                          <a:effectLst/>
                        </a:rPr>
                        <a:t>alluvium.</a:t>
                      </a:r>
                      <a:r>
                        <a:rPr lang="en-US" sz="1800" b="0" spc="10" dirty="0">
                          <a:solidFill>
                            <a:schemeClr val="tx1"/>
                          </a:solidFill>
                          <a:effectLst/>
                        </a:rPr>
                        <a:t> A</a:t>
                      </a:r>
                      <a:r>
                        <a:rPr lang="en-US" sz="1800" b="0" dirty="0">
                          <a:solidFill>
                            <a:schemeClr val="tx1"/>
                          </a:solidFill>
                          <a:effectLst/>
                        </a:rPr>
                        <a:t>ncient </a:t>
                      </a:r>
                      <a:r>
                        <a:rPr lang="en-US" sz="1800" b="0" spc="-20" dirty="0">
                          <a:solidFill>
                            <a:schemeClr val="tx1"/>
                          </a:solidFill>
                          <a:effectLst/>
                        </a:rPr>
                        <a:t>Tolt </a:t>
                      </a:r>
                      <a:r>
                        <a:rPr lang="en-US" sz="1800" b="0" dirty="0">
                          <a:solidFill>
                            <a:schemeClr val="tx1"/>
                          </a:solidFill>
                          <a:effectLst/>
                        </a:rPr>
                        <a:t>River alluvium </a:t>
                      </a:r>
                      <a:r>
                        <a:rPr lang="en-US" sz="1800" b="0" spc="10" dirty="0">
                          <a:solidFill>
                            <a:schemeClr val="tx1"/>
                          </a:solidFill>
                          <a:effectLst/>
                        </a:rPr>
                        <a:t>interfingers </a:t>
                      </a:r>
                      <a:r>
                        <a:rPr lang="en-US" sz="1800" b="0" dirty="0">
                          <a:solidFill>
                            <a:schemeClr val="tx1"/>
                          </a:solidFill>
                          <a:effectLst/>
                        </a:rPr>
                        <a:t>with ancient Snoqualmie River</a:t>
                      </a:r>
                      <a:r>
                        <a:rPr lang="en-US" sz="1800" b="0" spc="130" dirty="0">
                          <a:solidFill>
                            <a:schemeClr val="tx1"/>
                          </a:solidFill>
                          <a:effectLst/>
                        </a:rPr>
                        <a:t> </a:t>
                      </a:r>
                      <a:r>
                        <a:rPr lang="en-US" sz="1800" b="0" dirty="0">
                          <a:solidFill>
                            <a:schemeClr val="tx1"/>
                          </a:solidFill>
                          <a:effectLst/>
                        </a:rPr>
                        <a:t>alluvium.</a:t>
                      </a:r>
                      <a:r>
                        <a:rPr lang="en-US" sz="1800" b="0" spc="35" dirty="0">
                          <a:solidFill>
                            <a:schemeClr val="tx1"/>
                          </a:solidFill>
                          <a:effectLst/>
                        </a:rPr>
                        <a:t> </a:t>
                      </a:r>
                      <a:r>
                        <a:rPr lang="en-US" sz="1800" b="0" dirty="0">
                          <a:solidFill>
                            <a:schemeClr val="tx1"/>
                          </a:solidFill>
                          <a:effectLst/>
                        </a:rPr>
                        <a:t>Ancient</a:t>
                      </a:r>
                      <a:r>
                        <a:rPr lang="en-US" sz="1800" b="0" spc="35" dirty="0">
                          <a:solidFill>
                            <a:schemeClr val="tx1"/>
                          </a:solidFill>
                          <a:effectLst/>
                        </a:rPr>
                        <a:t> </a:t>
                      </a:r>
                      <a:r>
                        <a:rPr lang="en-US" sz="1800" b="0" dirty="0">
                          <a:solidFill>
                            <a:schemeClr val="tx1"/>
                          </a:solidFill>
                          <a:effectLst/>
                        </a:rPr>
                        <a:t>Youngs–Elwell</a:t>
                      </a:r>
                      <a:r>
                        <a:rPr lang="en-US" sz="1800" b="0" spc="35" dirty="0">
                          <a:solidFill>
                            <a:schemeClr val="tx1"/>
                          </a:solidFill>
                          <a:effectLst/>
                        </a:rPr>
                        <a:t> </a:t>
                      </a:r>
                      <a:r>
                        <a:rPr lang="en-US" sz="1800" b="0" dirty="0">
                          <a:solidFill>
                            <a:schemeClr val="tx1"/>
                          </a:solidFill>
                          <a:effectLst/>
                        </a:rPr>
                        <a:t>Creek</a:t>
                      </a:r>
                      <a:r>
                        <a:rPr lang="en-US" sz="1800" b="0" spc="35" dirty="0">
                          <a:solidFill>
                            <a:schemeClr val="tx1"/>
                          </a:solidFill>
                          <a:effectLst/>
                        </a:rPr>
                        <a:t> </a:t>
                      </a:r>
                      <a:r>
                        <a:rPr lang="en-US" sz="1800" b="0" dirty="0">
                          <a:solidFill>
                            <a:schemeClr val="tx1"/>
                          </a:solidFill>
                          <a:effectLst/>
                        </a:rPr>
                        <a:t>alluvium</a:t>
                      </a:r>
                      <a:r>
                        <a:rPr lang="en-US" sz="1800" b="0" spc="35" dirty="0">
                          <a:solidFill>
                            <a:schemeClr val="tx1"/>
                          </a:solidFill>
                          <a:effectLst/>
                        </a:rPr>
                        <a:t> </a:t>
                      </a:r>
                      <a:r>
                        <a:rPr lang="en-US" sz="1800" b="0" spc="10" dirty="0">
                          <a:solidFill>
                            <a:schemeClr val="tx1"/>
                          </a:solidFill>
                          <a:effectLst/>
                        </a:rPr>
                        <a:t>interfingers</a:t>
                      </a:r>
                      <a:r>
                        <a:rPr lang="en-US" sz="1800" b="0" spc="35" dirty="0">
                          <a:solidFill>
                            <a:schemeClr val="tx1"/>
                          </a:solidFill>
                          <a:effectLst/>
                        </a:rPr>
                        <a:t> </a:t>
                      </a:r>
                      <a:r>
                        <a:rPr lang="en-US" sz="1800" b="0" dirty="0">
                          <a:solidFill>
                            <a:schemeClr val="tx1"/>
                          </a:solidFill>
                          <a:effectLst/>
                        </a:rPr>
                        <a:t>with</a:t>
                      </a:r>
                      <a:r>
                        <a:rPr lang="en-US" sz="1800" b="0" spc="35" dirty="0">
                          <a:solidFill>
                            <a:schemeClr val="tx1"/>
                          </a:solidFill>
                          <a:effectLst/>
                        </a:rPr>
                        <a:t> </a:t>
                      </a:r>
                      <a:r>
                        <a:rPr lang="en-US" sz="1800" b="0" dirty="0">
                          <a:solidFill>
                            <a:schemeClr val="tx1"/>
                          </a:solidFill>
                          <a:effectLst/>
                        </a:rPr>
                        <a:t>ancient</a:t>
                      </a:r>
                      <a:r>
                        <a:rPr lang="en-US" sz="1800" b="0" spc="-165" dirty="0">
                          <a:solidFill>
                            <a:schemeClr val="tx1"/>
                          </a:solidFill>
                          <a:effectLst/>
                        </a:rPr>
                        <a:t> </a:t>
                      </a:r>
                      <a:r>
                        <a:rPr lang="en-US" sz="1800" b="0" dirty="0">
                          <a:solidFill>
                            <a:schemeClr val="tx1"/>
                          </a:solidFill>
                          <a:effectLst/>
                        </a:rPr>
                        <a:t>Skykomish River alluvium (unit </a:t>
                      </a:r>
                      <a:r>
                        <a:rPr lang="en-US" sz="1800" b="0" dirty="0" smtClean="0">
                          <a:solidFill>
                            <a:schemeClr val="tx1"/>
                          </a:solidFill>
                          <a:effectLst/>
                        </a:rPr>
                        <a:t>Qc(o)). </a:t>
                      </a:r>
                      <a:r>
                        <a:rPr lang="en-US" sz="1800" b="0" dirty="0">
                          <a:solidFill>
                            <a:schemeClr val="tx1"/>
                          </a:solidFill>
                          <a:effectLst/>
                        </a:rPr>
                        <a:t>Ancient alluvium (unit </a:t>
                      </a:r>
                      <a:r>
                        <a:rPr lang="en-US" sz="1800" b="0" dirty="0" smtClean="0">
                          <a:solidFill>
                            <a:schemeClr val="tx1"/>
                          </a:solidFill>
                          <a:effectLst/>
                        </a:rPr>
                        <a:t>Qc(phl)) </a:t>
                      </a:r>
                      <a:r>
                        <a:rPr lang="en-US" sz="1800" b="0" dirty="0">
                          <a:solidFill>
                            <a:schemeClr val="tx1"/>
                          </a:solidFill>
                          <a:effectLst/>
                        </a:rPr>
                        <a:t>dominated by </a:t>
                      </a:r>
                      <a:r>
                        <a:rPr lang="en-US" sz="1800" b="0" spc="10" dirty="0">
                          <a:solidFill>
                            <a:schemeClr val="tx1"/>
                          </a:solidFill>
                          <a:effectLst/>
                        </a:rPr>
                        <a:t>metasedimentary</a:t>
                      </a:r>
                      <a:r>
                        <a:rPr lang="en-US" sz="1800" b="0" spc="180" dirty="0">
                          <a:solidFill>
                            <a:schemeClr val="tx1"/>
                          </a:solidFill>
                          <a:effectLst/>
                        </a:rPr>
                        <a:t> </a:t>
                      </a:r>
                      <a:r>
                        <a:rPr lang="en-US" sz="1800" b="0" dirty="0">
                          <a:solidFill>
                            <a:schemeClr val="tx1"/>
                          </a:solidFill>
                          <a:effectLst/>
                        </a:rPr>
                        <a:t>clasts</a:t>
                      </a:r>
                      <a:r>
                        <a:rPr lang="en-US" sz="1800" b="0" spc="25" dirty="0">
                          <a:solidFill>
                            <a:schemeClr val="tx1"/>
                          </a:solidFill>
                          <a:effectLst/>
                        </a:rPr>
                        <a:t> </a:t>
                      </a:r>
                      <a:r>
                        <a:rPr lang="en-US" sz="1800" b="0" dirty="0">
                          <a:solidFill>
                            <a:schemeClr val="tx1"/>
                          </a:solidFill>
                          <a:effectLst/>
                        </a:rPr>
                        <a:t>of</a:t>
                      </a:r>
                      <a:r>
                        <a:rPr lang="en-US" sz="1800" b="0" spc="25" dirty="0">
                          <a:solidFill>
                            <a:schemeClr val="tx1"/>
                          </a:solidFill>
                          <a:effectLst/>
                        </a:rPr>
                        <a:t> </a:t>
                      </a:r>
                      <a:r>
                        <a:rPr lang="en-US" sz="1800" b="0" dirty="0">
                          <a:solidFill>
                            <a:schemeClr val="tx1"/>
                          </a:solidFill>
                          <a:effectLst/>
                        </a:rPr>
                        <a:t>the</a:t>
                      </a:r>
                      <a:r>
                        <a:rPr lang="en-US" sz="1800" b="0" spc="25" dirty="0">
                          <a:solidFill>
                            <a:schemeClr val="tx1"/>
                          </a:solidFill>
                          <a:effectLst/>
                        </a:rPr>
                        <a:t> </a:t>
                      </a:r>
                      <a:r>
                        <a:rPr lang="en-US" sz="1800" b="0" spc="15" dirty="0">
                          <a:solidFill>
                            <a:schemeClr val="tx1"/>
                          </a:solidFill>
                          <a:effectLst/>
                        </a:rPr>
                        <a:t>WMB</a:t>
                      </a:r>
                      <a:r>
                        <a:rPr lang="en-US" sz="1800" b="0" spc="25" dirty="0">
                          <a:solidFill>
                            <a:schemeClr val="tx1"/>
                          </a:solidFill>
                          <a:effectLst/>
                        </a:rPr>
                        <a:t> </a:t>
                      </a:r>
                      <a:r>
                        <a:rPr lang="en-US" sz="1800" b="0" dirty="0">
                          <a:solidFill>
                            <a:schemeClr val="tx1"/>
                          </a:solidFill>
                          <a:effectLst/>
                        </a:rPr>
                        <a:t>distinctly</a:t>
                      </a:r>
                      <a:r>
                        <a:rPr lang="en-US" sz="1800" b="0" spc="25" dirty="0">
                          <a:solidFill>
                            <a:schemeClr val="tx1"/>
                          </a:solidFill>
                          <a:effectLst/>
                        </a:rPr>
                        <a:t> </a:t>
                      </a:r>
                      <a:r>
                        <a:rPr lang="en-US" sz="1800" b="0" spc="10" dirty="0">
                          <a:solidFill>
                            <a:schemeClr val="tx1"/>
                          </a:solidFill>
                          <a:effectLst/>
                        </a:rPr>
                        <a:t>interfinger</a:t>
                      </a:r>
                      <a:r>
                        <a:rPr lang="en-US" sz="1800" b="0" spc="25" dirty="0">
                          <a:solidFill>
                            <a:schemeClr val="tx1"/>
                          </a:solidFill>
                          <a:effectLst/>
                        </a:rPr>
                        <a:t> </a:t>
                      </a:r>
                      <a:r>
                        <a:rPr lang="en-US" sz="1800" b="0" dirty="0">
                          <a:solidFill>
                            <a:schemeClr val="tx1"/>
                          </a:solidFill>
                          <a:effectLst/>
                        </a:rPr>
                        <a:t>with</a:t>
                      </a:r>
                      <a:r>
                        <a:rPr lang="en-US" sz="1800" b="0" spc="25" dirty="0">
                          <a:solidFill>
                            <a:schemeClr val="tx1"/>
                          </a:solidFill>
                          <a:effectLst/>
                        </a:rPr>
                        <a:t> </a:t>
                      </a:r>
                      <a:r>
                        <a:rPr lang="en-US" sz="1800" b="0" dirty="0">
                          <a:solidFill>
                            <a:schemeClr val="tx1"/>
                          </a:solidFill>
                          <a:effectLst/>
                        </a:rPr>
                        <a:t>PP</a:t>
                      </a:r>
                      <a:r>
                        <a:rPr lang="en-US" sz="1800" b="0" spc="25" dirty="0">
                          <a:solidFill>
                            <a:schemeClr val="tx1"/>
                          </a:solidFill>
                          <a:effectLst/>
                        </a:rPr>
                        <a:t> </a:t>
                      </a:r>
                      <a:r>
                        <a:rPr lang="en-US" sz="1800" b="0" dirty="0">
                          <a:solidFill>
                            <a:schemeClr val="tx1"/>
                          </a:solidFill>
                          <a:effectLst/>
                        </a:rPr>
                        <a:t>Pleistocene</a:t>
                      </a:r>
                      <a:r>
                        <a:rPr lang="en-US" sz="1800" b="0" spc="25" dirty="0">
                          <a:solidFill>
                            <a:schemeClr val="tx1"/>
                          </a:solidFill>
                          <a:effectLst/>
                        </a:rPr>
                        <a:t> </a:t>
                      </a:r>
                      <a:r>
                        <a:rPr lang="en-US" sz="1800" b="0" dirty="0">
                          <a:solidFill>
                            <a:schemeClr val="tx1"/>
                          </a:solidFill>
                          <a:effectLst/>
                        </a:rPr>
                        <a:t>alluvium</a:t>
                      </a:r>
                      <a:r>
                        <a:rPr lang="en-US" sz="1800" b="0" spc="25" dirty="0">
                          <a:solidFill>
                            <a:schemeClr val="tx1"/>
                          </a:solidFill>
                          <a:effectLst/>
                        </a:rPr>
                        <a:t> </a:t>
                      </a:r>
                      <a:r>
                        <a:rPr lang="en-US" sz="1800" b="0" dirty="0">
                          <a:solidFill>
                            <a:schemeClr val="tx1"/>
                          </a:solidFill>
                          <a:effectLst/>
                        </a:rPr>
                        <a:t>(unit</a:t>
                      </a:r>
                      <a:r>
                        <a:rPr lang="en-US" sz="1800" b="0" spc="-175" dirty="0">
                          <a:solidFill>
                            <a:schemeClr val="tx1"/>
                          </a:solidFill>
                          <a:effectLst/>
                        </a:rPr>
                        <a:t> </a:t>
                      </a:r>
                      <a:r>
                        <a:rPr lang="en-US" sz="1800" b="0" dirty="0" smtClean="0">
                          <a:solidFill>
                            <a:schemeClr val="tx1"/>
                          </a:solidFill>
                          <a:effectLst/>
                        </a:rPr>
                        <a:t>Qc(ph)) </a:t>
                      </a:r>
                      <a:r>
                        <a:rPr lang="en-US" sz="1800" b="0" dirty="0">
                          <a:solidFill>
                            <a:schemeClr val="tx1"/>
                          </a:solidFill>
                          <a:effectLst/>
                        </a:rPr>
                        <a:t>in the Explorer Falls</a:t>
                      </a:r>
                      <a:r>
                        <a:rPr lang="en-US" sz="1800" b="0" spc="135" dirty="0">
                          <a:solidFill>
                            <a:schemeClr val="tx1"/>
                          </a:solidFill>
                          <a:effectLst/>
                        </a:rPr>
                        <a:t> </a:t>
                      </a:r>
                      <a:r>
                        <a:rPr lang="en-US" sz="1800" b="0" dirty="0" smtClean="0">
                          <a:solidFill>
                            <a:schemeClr val="tx1"/>
                          </a:solidFill>
                          <a:effectLst/>
                        </a:rPr>
                        <a:t>basin (</a:t>
                      </a:r>
                      <a:r>
                        <a:rPr lang="en-US" sz="1800" b="1" dirty="0" smtClean="0">
                          <a:solidFill>
                            <a:schemeClr val="tx1"/>
                          </a:solidFill>
                          <a:effectLst/>
                        </a:rPr>
                        <a:t>Fig. 7</a:t>
                      </a:r>
                      <a:r>
                        <a:rPr lang="en-US" sz="1800" b="0" dirty="0" smtClean="0">
                          <a:solidFill>
                            <a:schemeClr val="tx1"/>
                          </a:solidFill>
                          <a:effectLst/>
                        </a:rPr>
                        <a:t>). </a:t>
                      </a:r>
                      <a:r>
                        <a:rPr lang="en-US" sz="1800" b="0" dirty="0">
                          <a:solidFill>
                            <a:schemeClr val="tx1"/>
                          </a:solidFill>
                          <a:effectLst/>
                        </a:rPr>
                        <a:t>In the Granite Falls quadrangle we map LP of the Hamm Creek unit along the northern limb of the Pilchuck anticline. Unit Qa along Canyon Creek has a composition, thus provenance, more consistent with LP than PP due to the Holocene erosion of this river system into predominantly into mélange belt lithologies.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r>
              <a:tr h="2921497">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0000"/>
                        </a:lnSpc>
                        <a:spcBef>
                          <a:spcPts val="35"/>
                        </a:spcBef>
                        <a:spcAft>
                          <a:spcPts val="0"/>
                        </a:spcAft>
                      </a:pPr>
                      <a:r>
                        <a:rPr lang="en-US" sz="2000" b="0" dirty="0">
                          <a:solidFill>
                            <a:schemeClr val="tx1"/>
                          </a:solidFill>
                          <a:effectLst/>
                        </a:rPr>
                        <a:t> </a:t>
                      </a:r>
                    </a:p>
                    <a:p>
                      <a:pPr marL="245745" marR="129540" indent="-120015" algn="ctr">
                        <a:lnSpc>
                          <a:spcPct val="100000"/>
                        </a:lnSpc>
                        <a:spcBef>
                          <a:spcPts val="0"/>
                        </a:spcBef>
                        <a:spcAft>
                          <a:spcPts val="0"/>
                        </a:spcAft>
                      </a:pPr>
                      <a:r>
                        <a:rPr lang="en-US" sz="2000" b="0" dirty="0">
                          <a:solidFill>
                            <a:schemeClr val="tx1"/>
                          </a:solidFill>
                          <a:effectLst/>
                        </a:rPr>
                        <a:t>Western</a:t>
                      </a:r>
                      <a:r>
                        <a:rPr lang="en-US" sz="2000" b="0" spc="20" dirty="0">
                          <a:solidFill>
                            <a:schemeClr val="tx1"/>
                          </a:solidFill>
                          <a:effectLst/>
                        </a:rPr>
                        <a:t> </a:t>
                      </a:r>
                      <a:r>
                        <a:rPr lang="en-US" sz="2000" b="0" dirty="0">
                          <a:solidFill>
                            <a:schemeClr val="tx1"/>
                          </a:solidFill>
                          <a:effectLst/>
                        </a:rPr>
                        <a:t>mélange</a:t>
                      </a:r>
                      <a:r>
                        <a:rPr lang="en-US" sz="2000" b="0" spc="20" dirty="0">
                          <a:solidFill>
                            <a:schemeClr val="tx1"/>
                          </a:solidFill>
                          <a:effectLst/>
                        </a:rPr>
                        <a:t> </a:t>
                      </a:r>
                      <a:r>
                        <a:rPr lang="en-US" sz="2000" b="0" dirty="0">
                          <a:solidFill>
                            <a:schemeClr val="tx1"/>
                          </a:solidFill>
                          <a:effectLst/>
                        </a:rPr>
                        <a:t>belt</a:t>
                      </a:r>
                      <a:r>
                        <a:rPr lang="en-US" sz="2000" b="0" spc="20" dirty="0">
                          <a:solidFill>
                            <a:schemeClr val="tx1"/>
                          </a:solidFill>
                          <a:effectLst/>
                        </a:rPr>
                        <a:t> </a:t>
                      </a:r>
                      <a:r>
                        <a:rPr lang="en-US" sz="2000" b="0" dirty="0">
                          <a:solidFill>
                            <a:schemeClr val="tx1"/>
                          </a:solidFill>
                          <a:effectLst/>
                        </a:rPr>
                        <a:t>and</a:t>
                      </a:r>
                      <a:r>
                        <a:rPr lang="en-US" sz="2000" b="0" spc="20" dirty="0">
                          <a:solidFill>
                            <a:schemeClr val="tx1"/>
                          </a:solidFill>
                          <a:effectLst/>
                        </a:rPr>
                        <a:t> </a:t>
                      </a:r>
                      <a:r>
                        <a:rPr lang="en-US" sz="2000" b="0" spc="-15" dirty="0">
                          <a:solidFill>
                            <a:schemeClr val="tx1"/>
                          </a:solidFill>
                          <a:effectLst/>
                        </a:rPr>
                        <a:t>(or)</a:t>
                      </a:r>
                      <a:r>
                        <a:rPr lang="en-US" sz="2000" b="0" spc="-190" dirty="0">
                          <a:solidFill>
                            <a:schemeClr val="tx1"/>
                          </a:solidFill>
                          <a:effectLst/>
                        </a:rPr>
                        <a:t> </a:t>
                      </a:r>
                      <a:r>
                        <a:rPr lang="en-US" sz="2000" b="0" dirty="0">
                          <a:solidFill>
                            <a:schemeClr val="tx1"/>
                          </a:solidFill>
                          <a:effectLst/>
                        </a:rPr>
                        <a:t>Mount Persis</a:t>
                      </a:r>
                      <a:r>
                        <a:rPr lang="en-US" sz="2000" b="0" spc="105" dirty="0">
                          <a:solidFill>
                            <a:schemeClr val="tx1"/>
                          </a:solidFill>
                          <a:effectLst/>
                        </a:rPr>
                        <a:t> </a:t>
                      </a:r>
                      <a:r>
                        <a:rPr lang="en-US" sz="2000" b="0" dirty="0">
                          <a:solidFill>
                            <a:schemeClr val="tx1"/>
                          </a:solidFill>
                          <a:effectLst/>
                        </a:rPr>
                        <a:t>lithofacies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r h="4856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236220" marR="0" algn="ctr">
                        <a:lnSpc>
                          <a:spcPct val="100000"/>
                        </a:lnSpc>
                        <a:spcBef>
                          <a:spcPts val="245"/>
                        </a:spcBef>
                        <a:spcAft>
                          <a:spcPts val="0"/>
                        </a:spcAft>
                      </a:pPr>
                      <a:r>
                        <a:rPr lang="en-US" sz="2000" b="0" dirty="0">
                          <a:solidFill>
                            <a:schemeClr val="tx1"/>
                          </a:solidFill>
                          <a:effectLst/>
                        </a:rPr>
                        <a:t>Local rivers and</a:t>
                      </a:r>
                      <a:r>
                        <a:rPr lang="en-US" sz="2000" b="0" spc="125" dirty="0">
                          <a:solidFill>
                            <a:schemeClr val="tx1"/>
                          </a:solidFill>
                          <a:effectLst/>
                        </a:rPr>
                        <a:t> </a:t>
                      </a:r>
                      <a:r>
                        <a:rPr lang="en-US" sz="2000" b="0" spc="10" dirty="0">
                          <a:solidFill>
                            <a:schemeClr val="tx1"/>
                          </a:solidFill>
                          <a:effectLst/>
                        </a:rPr>
                        <a:t>streams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55245" marR="85725" algn="ctr">
                        <a:lnSpc>
                          <a:spcPct val="100000"/>
                        </a:lnSpc>
                        <a:spcBef>
                          <a:spcPts val="290"/>
                        </a:spcBef>
                        <a:spcAft>
                          <a:spcPts val="0"/>
                        </a:spcAft>
                      </a:pPr>
                      <a:r>
                        <a:rPr lang="en-US" sz="1800" b="0" dirty="0">
                          <a:solidFill>
                            <a:schemeClr val="tx1"/>
                          </a:solidFill>
                          <a:effectLst/>
                        </a:rPr>
                        <a:t>Low-order rivers and local </a:t>
                      </a:r>
                      <a:r>
                        <a:rPr lang="en-US" sz="1800" b="0" spc="10" dirty="0">
                          <a:solidFill>
                            <a:schemeClr val="tx1"/>
                          </a:solidFill>
                          <a:effectLst/>
                        </a:rPr>
                        <a:t>streams </a:t>
                      </a:r>
                      <a:r>
                        <a:rPr lang="en-US" sz="1800" b="0" dirty="0">
                          <a:solidFill>
                            <a:schemeClr val="tx1"/>
                          </a:solidFill>
                          <a:effectLst/>
                        </a:rPr>
                        <a:t>that</a:t>
                      </a:r>
                      <a:r>
                        <a:rPr lang="en-US" sz="1800" b="0" spc="-15" dirty="0">
                          <a:solidFill>
                            <a:schemeClr val="tx1"/>
                          </a:solidFill>
                          <a:effectLst/>
                        </a:rPr>
                        <a:t> </a:t>
                      </a:r>
                      <a:r>
                        <a:rPr lang="en-US" sz="1800" b="0" dirty="0">
                          <a:solidFill>
                            <a:schemeClr val="tx1"/>
                          </a:solidFill>
                          <a:effectLst/>
                        </a:rPr>
                        <a:t>generally flow west in the foothills of the</a:t>
                      </a:r>
                      <a:r>
                        <a:rPr lang="en-US" sz="1800" b="0" spc="-40" dirty="0">
                          <a:solidFill>
                            <a:schemeClr val="tx1"/>
                          </a:solidFill>
                          <a:effectLst/>
                        </a:rPr>
                        <a:t> </a:t>
                      </a:r>
                      <a:r>
                        <a:rPr lang="en-US" sz="1800" b="0" dirty="0">
                          <a:solidFill>
                            <a:schemeClr val="tx1"/>
                          </a:solidFill>
                          <a:effectLst/>
                        </a:rPr>
                        <a:t>Cascade Range. Includes the </a:t>
                      </a:r>
                      <a:r>
                        <a:rPr lang="en-US" sz="1800" b="0" spc="10" dirty="0">
                          <a:solidFill>
                            <a:schemeClr val="tx1"/>
                          </a:solidFill>
                          <a:effectLst/>
                        </a:rPr>
                        <a:t>modern </a:t>
                      </a:r>
                      <a:r>
                        <a:rPr lang="en-US" sz="1800" b="0" dirty="0">
                          <a:solidFill>
                            <a:schemeClr val="tx1"/>
                          </a:solidFill>
                          <a:effectLst/>
                        </a:rPr>
                        <a:t>and</a:t>
                      </a:r>
                      <a:r>
                        <a:rPr lang="en-US" sz="1800" b="0" spc="-10" dirty="0">
                          <a:solidFill>
                            <a:schemeClr val="tx1"/>
                          </a:solidFill>
                          <a:effectLst/>
                        </a:rPr>
                        <a:t> </a:t>
                      </a:r>
                      <a:r>
                        <a:rPr lang="en-US" sz="1800" b="0" dirty="0">
                          <a:solidFill>
                            <a:schemeClr val="tx1"/>
                          </a:solidFill>
                          <a:effectLst/>
                        </a:rPr>
                        <a:t>ancient </a:t>
                      </a:r>
                      <a:r>
                        <a:rPr lang="en-US" sz="1800" b="0" spc="-20" dirty="0">
                          <a:solidFill>
                            <a:schemeClr val="tx1"/>
                          </a:solidFill>
                          <a:effectLst/>
                        </a:rPr>
                        <a:t>Tolt </a:t>
                      </a:r>
                      <a:r>
                        <a:rPr lang="en-US" sz="1800" b="0" dirty="0">
                          <a:solidFill>
                            <a:schemeClr val="tx1"/>
                          </a:solidFill>
                          <a:effectLst/>
                        </a:rPr>
                        <a:t>River, </a:t>
                      </a:r>
                      <a:r>
                        <a:rPr lang="en-US" sz="1800" b="0" spc="10" dirty="0">
                          <a:solidFill>
                            <a:schemeClr val="tx1"/>
                          </a:solidFill>
                          <a:effectLst/>
                        </a:rPr>
                        <a:t>Sultan </a:t>
                      </a:r>
                      <a:r>
                        <a:rPr lang="en-US" sz="1800" b="0" dirty="0">
                          <a:solidFill>
                            <a:schemeClr val="tx1"/>
                          </a:solidFill>
                          <a:effectLst/>
                        </a:rPr>
                        <a:t>River, and</a:t>
                      </a:r>
                      <a:r>
                        <a:rPr lang="en-US" sz="1800" b="0" spc="85" dirty="0">
                          <a:solidFill>
                            <a:schemeClr val="tx1"/>
                          </a:solidFill>
                          <a:effectLst/>
                        </a:rPr>
                        <a:t> </a:t>
                      </a:r>
                      <a:r>
                        <a:rPr lang="en-US" sz="1800" b="0" dirty="0" smtClean="0">
                          <a:solidFill>
                            <a:schemeClr val="tx1"/>
                          </a:solidFill>
                          <a:effectLst/>
                        </a:rPr>
                        <a:t>Youngs–Elwell</a:t>
                      </a:r>
                      <a:r>
                        <a:rPr lang="en-US" sz="1800" b="0" spc="25" dirty="0" smtClean="0">
                          <a:solidFill>
                            <a:schemeClr val="tx1"/>
                          </a:solidFill>
                          <a:effectLst/>
                        </a:rPr>
                        <a:t> </a:t>
                      </a:r>
                      <a:r>
                        <a:rPr lang="en-US" sz="1800" b="0" dirty="0">
                          <a:solidFill>
                            <a:schemeClr val="tx1"/>
                          </a:solidFill>
                          <a:effectLst/>
                        </a:rPr>
                        <a:t>Creek and Canyon Creek valleys.</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r>
              <a:tr h="2113433">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98425" marR="101600" algn="ctr">
                        <a:lnSpc>
                          <a:spcPct val="100000"/>
                        </a:lnSpc>
                        <a:spcBef>
                          <a:spcPts val="530"/>
                        </a:spcBef>
                        <a:spcAft>
                          <a:spcPts val="0"/>
                        </a:spcAft>
                      </a:pPr>
                      <a:r>
                        <a:rPr lang="en-US" sz="2000" b="0" dirty="0">
                          <a:solidFill>
                            <a:schemeClr val="tx1"/>
                          </a:solidFill>
                          <a:effectLst/>
                        </a:rPr>
                        <a:t>Qa </a:t>
                      </a:r>
                      <a:r>
                        <a:rPr lang="en-US" sz="2000" b="0" spc="-15" dirty="0">
                          <a:solidFill>
                            <a:schemeClr val="tx1"/>
                          </a:solidFill>
                          <a:effectLst/>
                        </a:rPr>
                        <a:t>(Tolt  and Sultan </a:t>
                      </a:r>
                      <a:r>
                        <a:rPr lang="en-US" sz="2000" b="0" dirty="0">
                          <a:solidFill>
                            <a:schemeClr val="tx1"/>
                          </a:solidFill>
                          <a:effectLst/>
                        </a:rPr>
                        <a:t>Rivers,</a:t>
                      </a:r>
                      <a:r>
                        <a:rPr lang="en-US" sz="2000" b="0" spc="30" dirty="0">
                          <a:solidFill>
                            <a:schemeClr val="tx1"/>
                          </a:solidFill>
                          <a:effectLst/>
                        </a:rPr>
                        <a:t> </a:t>
                      </a:r>
                      <a:r>
                        <a:rPr lang="en-US" sz="2000" b="0" dirty="0">
                          <a:solidFill>
                            <a:schemeClr val="tx1"/>
                          </a:solidFill>
                          <a:effectLst/>
                        </a:rPr>
                        <a:t>Youngs–Elwell and Canyon Creeks),</a:t>
                      </a:r>
                      <a:r>
                        <a:rPr lang="en-US" sz="2000" b="0" spc="95" dirty="0">
                          <a:solidFill>
                            <a:schemeClr val="tx1"/>
                          </a:solidFill>
                          <a:effectLst/>
                        </a:rPr>
                        <a:t> </a:t>
                      </a:r>
                      <a:r>
                        <a:rPr lang="en-US" sz="2000" b="0" dirty="0">
                          <a:solidFill>
                            <a:schemeClr val="tx1"/>
                          </a:solidFill>
                          <a:effectLst/>
                        </a:rPr>
                        <a:t>Qcol, </a:t>
                      </a:r>
                      <a:r>
                        <a:rPr lang="en-US" sz="2000" b="0" dirty="0" smtClean="0">
                          <a:solidFill>
                            <a:schemeClr val="tx1"/>
                          </a:solidFill>
                          <a:effectLst/>
                        </a:rPr>
                        <a:t>Qc(hmp),</a:t>
                      </a:r>
                      <a:r>
                        <a:rPr lang="en-US" sz="2000" b="0" spc="40" dirty="0" smtClean="0">
                          <a:solidFill>
                            <a:schemeClr val="tx1"/>
                          </a:solidFill>
                          <a:effectLst/>
                        </a:rPr>
                        <a:t> Qc(hl), </a:t>
                      </a:r>
                      <a:r>
                        <a:rPr lang="en-US" sz="2000" b="0" spc="10" dirty="0" smtClean="0">
                          <a:solidFill>
                            <a:schemeClr val="tx1"/>
                          </a:solidFill>
                          <a:effectLst/>
                        </a:rPr>
                        <a:t>Qc(phl)</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r h="144849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12115" marR="0" algn="ctr">
                        <a:lnSpc>
                          <a:spcPct val="100000"/>
                        </a:lnSpc>
                        <a:spcBef>
                          <a:spcPts val="375"/>
                        </a:spcBef>
                        <a:spcAft>
                          <a:spcPts val="0"/>
                        </a:spcAft>
                      </a:pPr>
                      <a:endParaRPr kumimoji="0" lang="en-US" sz="2400" b="1" i="0" u="none" strike="noStrike" kern="1200" cap="none" spc="0" normalizeH="0" baseline="0" noProof="0" dirty="0" smtClean="0">
                        <a:ln>
                          <a:noFill/>
                        </a:ln>
                        <a:solidFill>
                          <a:srgbClr val="000000"/>
                        </a:solidFill>
                        <a:effectLst/>
                        <a:uLnTx/>
                        <a:uFillTx/>
                        <a:latin typeface="+mn-lt"/>
                        <a:ea typeface="+mn-ea"/>
                        <a:cs typeface="+mn-cs"/>
                      </a:endParaRPr>
                    </a:p>
                    <a:p>
                      <a:pPr marL="412115" marR="0" algn="ctr">
                        <a:lnSpc>
                          <a:spcPct val="100000"/>
                        </a:lnSpc>
                        <a:spcBef>
                          <a:spcPts val="375"/>
                        </a:spcBef>
                        <a:spcAft>
                          <a:spcPts val="0"/>
                        </a:spcAft>
                      </a:pPr>
                      <a:r>
                        <a:rPr kumimoji="0" lang="en-US" sz="2400" b="1" i="0" u="none" strike="noStrike" kern="1200" cap="none" spc="0" normalizeH="0" baseline="0" noProof="0" dirty="0" smtClean="0">
                          <a:ln>
                            <a:noFill/>
                          </a:ln>
                          <a:solidFill>
                            <a:srgbClr val="000000"/>
                          </a:solidFill>
                          <a:effectLst/>
                          <a:uLnTx/>
                          <a:uFillTx/>
                          <a:latin typeface="+mn-lt"/>
                          <a:ea typeface="+mn-ea"/>
                          <a:cs typeface="+mn-cs"/>
                        </a:rPr>
                        <a:t>Puget </a:t>
                      </a:r>
                      <a:r>
                        <a:rPr kumimoji="0" lang="en-US" sz="2400" b="1" i="0" u="none" strike="noStrike" kern="1200" cap="none" spc="0" normalizeH="0" baseline="0" noProof="0" dirty="0" smtClean="0">
                          <a:ln>
                            <a:noFill/>
                          </a:ln>
                          <a:solidFill>
                            <a:srgbClr val="000000"/>
                          </a:solidFill>
                          <a:effectLst/>
                          <a:uLnTx/>
                          <a:uFillTx/>
                          <a:latin typeface="+mn-lt"/>
                          <a:ea typeface="+mn-ea"/>
                          <a:cs typeface="+mn-cs"/>
                        </a:rPr>
                        <a:t>Group provenance (</a:t>
                      </a:r>
                      <a:r>
                        <a:rPr lang="en-US" sz="2400" b="1" dirty="0" smtClean="0">
                          <a:solidFill>
                            <a:schemeClr val="tx1"/>
                          </a:solidFill>
                          <a:effectLst/>
                        </a:rPr>
                        <a:t>PG)</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55245" marR="81915" algn="ctr">
                        <a:lnSpc>
                          <a:spcPct val="100000"/>
                        </a:lnSpc>
                        <a:spcBef>
                          <a:spcPts val="235"/>
                        </a:spcBef>
                        <a:spcAft>
                          <a:spcPts val="0"/>
                        </a:spcAft>
                      </a:pPr>
                      <a:endParaRPr lang="en-US" sz="1800" b="0" dirty="0" smtClean="0">
                        <a:solidFill>
                          <a:schemeClr val="tx1"/>
                        </a:solidFill>
                        <a:effectLst/>
                      </a:endParaRPr>
                    </a:p>
                    <a:p>
                      <a:pPr marL="55245" marR="81915" algn="ctr">
                        <a:lnSpc>
                          <a:spcPct val="100000"/>
                        </a:lnSpc>
                        <a:spcBef>
                          <a:spcPts val="235"/>
                        </a:spcBef>
                        <a:spcAft>
                          <a:spcPts val="0"/>
                        </a:spcAft>
                      </a:pPr>
                      <a:r>
                        <a:rPr lang="en-US" sz="1800" b="0" dirty="0" smtClean="0">
                          <a:solidFill>
                            <a:schemeClr val="tx1"/>
                          </a:solidFill>
                          <a:effectLst/>
                        </a:rPr>
                        <a:t>Abundant </a:t>
                      </a:r>
                      <a:r>
                        <a:rPr lang="en-US" sz="1800" b="0" dirty="0">
                          <a:solidFill>
                            <a:schemeClr val="tx1"/>
                          </a:solidFill>
                          <a:effectLst/>
                        </a:rPr>
                        <a:t>lithic </a:t>
                      </a:r>
                      <a:r>
                        <a:rPr lang="en-US" sz="1800" b="0" spc="10" dirty="0">
                          <a:solidFill>
                            <a:schemeClr val="tx1"/>
                          </a:solidFill>
                          <a:effectLst/>
                        </a:rPr>
                        <a:t>grains </a:t>
                      </a:r>
                      <a:r>
                        <a:rPr lang="en-US" sz="1800" b="0" dirty="0">
                          <a:solidFill>
                            <a:schemeClr val="tx1"/>
                          </a:solidFill>
                          <a:effectLst/>
                        </a:rPr>
                        <a:t>of andesite and</a:t>
                      </a:r>
                      <a:r>
                        <a:rPr lang="en-US" sz="1800" b="0" spc="10" dirty="0">
                          <a:solidFill>
                            <a:schemeClr val="tx1"/>
                          </a:solidFill>
                          <a:effectLst/>
                        </a:rPr>
                        <a:t> </a:t>
                      </a:r>
                      <a:r>
                        <a:rPr lang="en-US" sz="1800" b="0" dirty="0">
                          <a:solidFill>
                            <a:schemeClr val="tx1"/>
                          </a:solidFill>
                          <a:effectLst/>
                        </a:rPr>
                        <a:t>recycled arkosic (feldspathic) sandstone and</a:t>
                      </a:r>
                      <a:r>
                        <a:rPr lang="en-US" sz="1800" b="0" spc="-50" dirty="0">
                          <a:solidFill>
                            <a:schemeClr val="tx1"/>
                          </a:solidFill>
                          <a:effectLst/>
                        </a:rPr>
                        <a:t> </a:t>
                      </a:r>
                      <a:r>
                        <a:rPr lang="en-US" sz="1800" b="0" dirty="0">
                          <a:solidFill>
                            <a:schemeClr val="tx1"/>
                          </a:solidFill>
                          <a:effectLst/>
                        </a:rPr>
                        <a:t>siltstone</a:t>
                      </a:r>
                      <a:r>
                        <a:rPr lang="en-US" sz="1800" b="0" spc="40" dirty="0">
                          <a:solidFill>
                            <a:schemeClr val="tx1"/>
                          </a:solidFill>
                          <a:effectLst/>
                        </a:rPr>
                        <a:t> </a:t>
                      </a:r>
                      <a:r>
                        <a:rPr lang="en-US" sz="1800" b="0" dirty="0">
                          <a:solidFill>
                            <a:schemeClr val="tx1"/>
                          </a:solidFill>
                          <a:effectLst/>
                        </a:rPr>
                        <a:t>clasts</a:t>
                      </a:r>
                      <a:r>
                        <a:rPr lang="en-US" sz="1800" b="0" spc="40" dirty="0">
                          <a:solidFill>
                            <a:schemeClr val="tx1"/>
                          </a:solidFill>
                          <a:effectLst/>
                        </a:rPr>
                        <a:t> </a:t>
                      </a:r>
                      <a:r>
                        <a:rPr lang="en-US" sz="1800" b="0" dirty="0">
                          <a:solidFill>
                            <a:schemeClr val="tx1"/>
                          </a:solidFill>
                          <a:effectLst/>
                        </a:rPr>
                        <a:t>from</a:t>
                      </a:r>
                      <a:r>
                        <a:rPr lang="en-US" sz="1800" b="0" spc="40" dirty="0">
                          <a:solidFill>
                            <a:schemeClr val="tx1"/>
                          </a:solidFill>
                          <a:effectLst/>
                        </a:rPr>
                        <a:t> </a:t>
                      </a:r>
                      <a:r>
                        <a:rPr lang="en-US" sz="1800" b="0" dirty="0">
                          <a:solidFill>
                            <a:schemeClr val="tx1"/>
                          </a:solidFill>
                          <a:effectLst/>
                        </a:rPr>
                        <a:t>the</a:t>
                      </a:r>
                      <a:r>
                        <a:rPr lang="en-US" sz="1800" b="0" spc="40" dirty="0">
                          <a:solidFill>
                            <a:schemeClr val="tx1"/>
                          </a:solidFill>
                          <a:effectLst/>
                        </a:rPr>
                        <a:t> </a:t>
                      </a:r>
                      <a:r>
                        <a:rPr lang="en-US" sz="1800" b="0" dirty="0">
                          <a:solidFill>
                            <a:schemeClr val="tx1"/>
                          </a:solidFill>
                          <a:effectLst/>
                        </a:rPr>
                        <a:t>Tukwila,</a:t>
                      </a:r>
                      <a:r>
                        <a:rPr lang="en-US" sz="1800" b="0" spc="40" dirty="0">
                          <a:solidFill>
                            <a:schemeClr val="tx1"/>
                          </a:solidFill>
                          <a:effectLst/>
                        </a:rPr>
                        <a:t> </a:t>
                      </a:r>
                      <a:r>
                        <a:rPr lang="en-US" sz="1800" b="0" dirty="0">
                          <a:solidFill>
                            <a:schemeClr val="tx1"/>
                          </a:solidFill>
                          <a:effectLst/>
                        </a:rPr>
                        <a:t>Renton,</a:t>
                      </a:r>
                      <a:r>
                        <a:rPr lang="en-US" sz="1800" b="0" spc="40" dirty="0">
                          <a:solidFill>
                            <a:schemeClr val="tx1"/>
                          </a:solidFill>
                          <a:effectLst/>
                        </a:rPr>
                        <a:t> </a:t>
                      </a:r>
                      <a:r>
                        <a:rPr lang="en-US" sz="1800" b="0" dirty="0">
                          <a:solidFill>
                            <a:schemeClr val="tx1"/>
                          </a:solidFill>
                          <a:effectLst/>
                        </a:rPr>
                        <a:t>and</a:t>
                      </a:r>
                      <a:r>
                        <a:rPr lang="en-US" sz="1800" b="0" spc="-180" dirty="0">
                          <a:solidFill>
                            <a:schemeClr val="tx1"/>
                          </a:solidFill>
                          <a:effectLst/>
                        </a:rPr>
                        <a:t> </a:t>
                      </a:r>
                      <a:r>
                        <a:rPr lang="en-US" sz="1800" b="0" dirty="0">
                          <a:solidFill>
                            <a:schemeClr val="tx1"/>
                          </a:solidFill>
                          <a:effectLst/>
                        </a:rPr>
                        <a:t>Tiger Mountain</a:t>
                      </a:r>
                      <a:r>
                        <a:rPr lang="en-US" sz="1800" b="0" spc="140" dirty="0">
                          <a:solidFill>
                            <a:schemeClr val="tx1"/>
                          </a:solidFill>
                          <a:effectLst/>
                        </a:rPr>
                        <a:t> </a:t>
                      </a:r>
                      <a:r>
                        <a:rPr lang="en-US" sz="1800" b="0" dirty="0">
                          <a:solidFill>
                            <a:schemeClr val="tx1"/>
                          </a:solidFill>
                          <a:effectLst/>
                        </a:rPr>
                        <a:t>Formations</a:t>
                      </a:r>
                      <a:r>
                        <a:rPr lang="en-US" sz="1800" b="0" dirty="0" smtClean="0">
                          <a:solidFill>
                            <a:schemeClr val="tx1"/>
                          </a:solidFill>
                          <a:effectLst/>
                        </a:rPr>
                        <a:t>. PG largely confined</a:t>
                      </a:r>
                      <a:r>
                        <a:rPr lang="en-US" sz="1800" b="0" baseline="0" dirty="0" smtClean="0">
                          <a:solidFill>
                            <a:schemeClr val="tx1"/>
                          </a:solidFill>
                          <a:effectLst/>
                        </a:rPr>
                        <a:t> to the western part of the Carnation quadrangle and has a local provenance that appears to be derived from the uplifted Puget Group to the south.</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119380" algn="l">
                        <a:lnSpc>
                          <a:spcPct val="100000"/>
                        </a:lnSpc>
                        <a:spcBef>
                          <a:spcPts val="235"/>
                        </a:spcBef>
                        <a:spcAft>
                          <a:spcPts val="0"/>
                        </a:spcAft>
                      </a:pPr>
                      <a:endParaRPr lang="en-US" sz="1800" b="0" dirty="0" smtClean="0">
                        <a:solidFill>
                          <a:schemeClr val="tx1"/>
                        </a:solidFill>
                        <a:effectLst/>
                      </a:endParaRPr>
                    </a:p>
                    <a:p>
                      <a:pPr marL="55245" marR="119380" algn="l">
                        <a:lnSpc>
                          <a:spcPct val="100000"/>
                        </a:lnSpc>
                        <a:spcBef>
                          <a:spcPts val="235"/>
                        </a:spcBef>
                        <a:spcAft>
                          <a:spcPts val="0"/>
                        </a:spcAft>
                      </a:pPr>
                      <a:r>
                        <a:rPr lang="en-US" sz="1800" b="0" dirty="0" smtClean="0">
                          <a:solidFill>
                            <a:schemeClr val="tx1"/>
                          </a:solidFill>
                          <a:effectLst/>
                        </a:rPr>
                        <a:t>These </a:t>
                      </a:r>
                      <a:r>
                        <a:rPr lang="en-US" sz="1800" b="0" dirty="0">
                          <a:solidFill>
                            <a:schemeClr val="tx1"/>
                          </a:solidFill>
                          <a:effectLst/>
                        </a:rPr>
                        <a:t>deposits </a:t>
                      </a:r>
                      <a:r>
                        <a:rPr lang="en-US" sz="1800" b="0" spc="10" dirty="0">
                          <a:solidFill>
                            <a:schemeClr val="tx1"/>
                          </a:solidFill>
                          <a:effectLst/>
                        </a:rPr>
                        <a:t>are similar </a:t>
                      </a:r>
                      <a:r>
                        <a:rPr lang="en-US" sz="1800" b="0" dirty="0">
                          <a:solidFill>
                            <a:schemeClr val="tx1"/>
                          </a:solidFill>
                          <a:effectLst/>
                        </a:rPr>
                        <a:t>to the locally derived LP deposits, but differ</a:t>
                      </a:r>
                      <a:r>
                        <a:rPr lang="en-US" sz="1800" b="0" spc="145" dirty="0">
                          <a:solidFill>
                            <a:schemeClr val="tx1"/>
                          </a:solidFill>
                          <a:effectLst/>
                        </a:rPr>
                        <a:t> </a:t>
                      </a:r>
                      <a:r>
                        <a:rPr lang="en-US" sz="1800" b="0" dirty="0">
                          <a:solidFill>
                            <a:schemeClr val="tx1"/>
                          </a:solidFill>
                          <a:effectLst/>
                        </a:rPr>
                        <a:t>because their source regions have distinctive, </a:t>
                      </a:r>
                      <a:r>
                        <a:rPr lang="en-US" sz="1800" b="0" spc="10" dirty="0">
                          <a:solidFill>
                            <a:schemeClr val="tx1"/>
                          </a:solidFill>
                          <a:effectLst/>
                        </a:rPr>
                        <a:t>unique </a:t>
                      </a:r>
                      <a:r>
                        <a:rPr lang="en-US" sz="1800" b="0" dirty="0">
                          <a:solidFill>
                            <a:schemeClr val="tx1"/>
                          </a:solidFill>
                          <a:effectLst/>
                        </a:rPr>
                        <a:t>lithologies that</a:t>
                      </a:r>
                      <a:r>
                        <a:rPr lang="en-US" sz="1800" b="0" spc="190" dirty="0">
                          <a:solidFill>
                            <a:schemeClr val="tx1"/>
                          </a:solidFill>
                          <a:effectLst/>
                        </a:rPr>
                        <a:t> </a:t>
                      </a:r>
                      <a:r>
                        <a:rPr lang="en-US" sz="1800" b="0" dirty="0">
                          <a:solidFill>
                            <a:schemeClr val="tx1"/>
                          </a:solidFill>
                          <a:effectLst/>
                        </a:rPr>
                        <a:t>provide paleogeographic information about ancient sediment </a:t>
                      </a:r>
                      <a:r>
                        <a:rPr lang="en-US" sz="1800" b="0" spc="10" dirty="0">
                          <a:solidFill>
                            <a:schemeClr val="tx1"/>
                          </a:solidFill>
                          <a:effectLst/>
                        </a:rPr>
                        <a:t>dispersal</a:t>
                      </a:r>
                      <a:r>
                        <a:rPr lang="en-US" sz="1800" b="0" spc="170" dirty="0">
                          <a:solidFill>
                            <a:schemeClr val="tx1"/>
                          </a:solidFill>
                          <a:effectLst/>
                        </a:rPr>
                        <a:t> </a:t>
                      </a:r>
                      <a:r>
                        <a:rPr lang="en-US" sz="1800" b="0" dirty="0">
                          <a:solidFill>
                            <a:schemeClr val="tx1"/>
                          </a:solidFill>
                          <a:effectLst/>
                        </a:rPr>
                        <a:t>systems.</a:t>
                      </a:r>
                      <a:r>
                        <a:rPr lang="en-US" sz="1800" b="0" spc="10" dirty="0">
                          <a:solidFill>
                            <a:schemeClr val="tx1"/>
                          </a:solidFill>
                          <a:effectLst/>
                        </a:rPr>
                        <a:t> </a:t>
                      </a:r>
                      <a:r>
                        <a:rPr lang="en-US" sz="1800" b="0" dirty="0">
                          <a:solidFill>
                            <a:schemeClr val="tx1"/>
                          </a:solidFill>
                          <a:effectLst/>
                        </a:rPr>
                        <a:t>Fluvial</a:t>
                      </a:r>
                      <a:r>
                        <a:rPr lang="en-US" sz="1800" b="0" spc="10" dirty="0">
                          <a:solidFill>
                            <a:schemeClr val="tx1"/>
                          </a:solidFill>
                          <a:effectLst/>
                        </a:rPr>
                        <a:t> </a:t>
                      </a:r>
                      <a:r>
                        <a:rPr lang="en-US" sz="1800" b="0" dirty="0">
                          <a:solidFill>
                            <a:schemeClr val="tx1"/>
                          </a:solidFill>
                          <a:effectLst/>
                        </a:rPr>
                        <a:t>PG</a:t>
                      </a:r>
                      <a:r>
                        <a:rPr lang="en-US" sz="1800" b="0" spc="10" dirty="0">
                          <a:solidFill>
                            <a:schemeClr val="tx1"/>
                          </a:solidFill>
                          <a:effectLst/>
                        </a:rPr>
                        <a:t> sediments </a:t>
                      </a:r>
                      <a:r>
                        <a:rPr lang="en-US" sz="1800" b="0" dirty="0">
                          <a:solidFill>
                            <a:schemeClr val="tx1"/>
                          </a:solidFill>
                          <a:effectLst/>
                        </a:rPr>
                        <a:t>likely</a:t>
                      </a:r>
                      <a:r>
                        <a:rPr lang="en-US" sz="1800" b="0" spc="10" dirty="0">
                          <a:solidFill>
                            <a:schemeClr val="tx1"/>
                          </a:solidFill>
                          <a:effectLst/>
                        </a:rPr>
                        <a:t> interfinger </a:t>
                      </a:r>
                      <a:r>
                        <a:rPr lang="en-US" sz="1800" b="0" dirty="0">
                          <a:solidFill>
                            <a:schemeClr val="tx1"/>
                          </a:solidFill>
                          <a:effectLst/>
                        </a:rPr>
                        <a:t>with</a:t>
                      </a:r>
                      <a:r>
                        <a:rPr lang="en-US" sz="1800" b="0" spc="10" dirty="0">
                          <a:solidFill>
                            <a:schemeClr val="tx1"/>
                          </a:solidFill>
                          <a:effectLst/>
                        </a:rPr>
                        <a:t> </a:t>
                      </a:r>
                      <a:r>
                        <a:rPr lang="en-US" sz="1800" b="0" dirty="0">
                          <a:solidFill>
                            <a:schemeClr val="tx1"/>
                          </a:solidFill>
                          <a:effectLst/>
                        </a:rPr>
                        <a:t>fluvial</a:t>
                      </a:r>
                      <a:r>
                        <a:rPr lang="en-US" sz="1800" b="0" spc="10" dirty="0">
                          <a:solidFill>
                            <a:schemeClr val="tx1"/>
                          </a:solidFill>
                          <a:effectLst/>
                        </a:rPr>
                        <a:t> </a:t>
                      </a:r>
                      <a:r>
                        <a:rPr lang="en-US" sz="1800" b="0" dirty="0">
                          <a:solidFill>
                            <a:schemeClr val="tx1"/>
                          </a:solidFill>
                          <a:effectLst/>
                        </a:rPr>
                        <a:t>SP</a:t>
                      </a:r>
                      <a:r>
                        <a:rPr lang="en-US" sz="1800" b="0" spc="10" dirty="0">
                          <a:solidFill>
                            <a:schemeClr val="tx1"/>
                          </a:solidFill>
                          <a:effectLst/>
                        </a:rPr>
                        <a:t> sediments</a:t>
                      </a:r>
                      <a:r>
                        <a:rPr lang="en-US" sz="1800" b="0" spc="-190" dirty="0">
                          <a:solidFill>
                            <a:schemeClr val="tx1"/>
                          </a:solidFill>
                          <a:effectLst/>
                        </a:rPr>
                        <a:t> </a:t>
                      </a:r>
                      <a:r>
                        <a:rPr lang="en-US" sz="1800" b="0" dirty="0">
                          <a:solidFill>
                            <a:schemeClr val="tx1"/>
                          </a:solidFill>
                          <a:effectLst/>
                        </a:rPr>
                        <a:t>southwest of the map area near</a:t>
                      </a:r>
                      <a:r>
                        <a:rPr lang="en-US" sz="1800" b="0" spc="145" dirty="0">
                          <a:solidFill>
                            <a:schemeClr val="tx1"/>
                          </a:solidFill>
                          <a:effectLst/>
                        </a:rPr>
                        <a:t> </a:t>
                      </a:r>
                      <a:r>
                        <a:rPr lang="en-US" sz="1800" b="0" spc="10" dirty="0">
                          <a:solidFill>
                            <a:schemeClr val="tx1"/>
                          </a:solidFill>
                          <a:effectLst/>
                        </a:rPr>
                        <a:t>Carnation.</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r>
              <a:tr h="195123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255270" marR="0" algn="ctr">
                        <a:lnSpc>
                          <a:spcPct val="100000"/>
                        </a:lnSpc>
                        <a:spcBef>
                          <a:spcPts val="695"/>
                        </a:spcBef>
                        <a:spcAft>
                          <a:spcPts val="0"/>
                        </a:spcAft>
                      </a:pPr>
                      <a:r>
                        <a:rPr lang="en-US" sz="2000" b="0" dirty="0">
                          <a:solidFill>
                            <a:schemeClr val="tx1"/>
                          </a:solidFill>
                          <a:effectLst/>
                        </a:rPr>
                        <a:t>Puget Group</a:t>
                      </a:r>
                      <a:r>
                        <a:rPr lang="en-US" sz="2000" b="0" spc="135" dirty="0">
                          <a:solidFill>
                            <a:schemeClr val="tx1"/>
                          </a:solidFill>
                          <a:effectLst/>
                        </a:rPr>
                        <a:t> </a:t>
                      </a:r>
                      <a:r>
                        <a:rPr lang="en-US" sz="2000" b="0" dirty="0">
                          <a:solidFill>
                            <a:schemeClr val="tx1"/>
                          </a:solidFill>
                          <a:effectLst/>
                        </a:rPr>
                        <a:t>lithofacies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c vMerge="1">
                  <a:txBody>
                    <a:bodyPr/>
                    <a:lstStyle/>
                    <a:p>
                      <a:endParaRPr lang="en-US"/>
                    </a:p>
                  </a:txBody>
                  <a:tcPr/>
                </a:tc>
              </a:tr>
              <a:tr h="4856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235585" marR="0" algn="ctr">
                        <a:lnSpc>
                          <a:spcPct val="100000"/>
                        </a:lnSpc>
                        <a:spcBef>
                          <a:spcPts val="415"/>
                        </a:spcBef>
                        <a:spcAft>
                          <a:spcPts val="0"/>
                        </a:spcAft>
                      </a:pPr>
                      <a:r>
                        <a:rPr lang="en-US" sz="2000" b="0" dirty="0">
                          <a:solidFill>
                            <a:schemeClr val="tx1"/>
                          </a:solidFill>
                          <a:effectLst/>
                        </a:rPr>
                        <a:t>Local rivers and</a:t>
                      </a:r>
                      <a:r>
                        <a:rPr lang="en-US" sz="2000" b="0" spc="125" dirty="0">
                          <a:solidFill>
                            <a:schemeClr val="tx1"/>
                          </a:solidFill>
                          <a:effectLst/>
                        </a:rPr>
                        <a:t> </a:t>
                      </a:r>
                      <a:r>
                        <a:rPr lang="en-US" sz="2000" b="0" spc="10" dirty="0">
                          <a:solidFill>
                            <a:schemeClr val="tx1"/>
                          </a:solidFill>
                          <a:effectLst/>
                        </a:rPr>
                        <a:t>streams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0" marR="0" algn="ctr">
                        <a:lnSpc>
                          <a:spcPct val="100000"/>
                        </a:lnSpc>
                        <a:spcBef>
                          <a:spcPts val="30"/>
                        </a:spcBef>
                        <a:spcAft>
                          <a:spcPts val="0"/>
                        </a:spcAft>
                      </a:pPr>
                      <a:r>
                        <a:rPr lang="en-US" sz="1800" b="0" dirty="0">
                          <a:solidFill>
                            <a:schemeClr val="tx1"/>
                          </a:solidFill>
                          <a:effectLst/>
                        </a:rPr>
                        <a:t> </a:t>
                      </a:r>
                      <a:r>
                        <a:rPr lang="en-US" sz="1800" b="0" dirty="0" smtClean="0">
                          <a:solidFill>
                            <a:schemeClr val="tx1"/>
                          </a:solidFill>
                          <a:effectLst/>
                        </a:rPr>
                        <a:t>Local </a:t>
                      </a:r>
                      <a:r>
                        <a:rPr lang="en-US" sz="1800" b="0" dirty="0">
                          <a:solidFill>
                            <a:schemeClr val="tx1"/>
                          </a:solidFill>
                          <a:effectLst/>
                        </a:rPr>
                        <a:t>rivers and </a:t>
                      </a:r>
                      <a:r>
                        <a:rPr lang="en-US" sz="1800" b="0" spc="10" dirty="0">
                          <a:solidFill>
                            <a:schemeClr val="tx1"/>
                          </a:solidFill>
                          <a:effectLst/>
                        </a:rPr>
                        <a:t>streams </a:t>
                      </a:r>
                      <a:r>
                        <a:rPr lang="en-US" sz="1800" b="0" dirty="0">
                          <a:solidFill>
                            <a:schemeClr val="tx1"/>
                          </a:solidFill>
                          <a:effectLst/>
                        </a:rPr>
                        <a:t>that flow </a:t>
                      </a:r>
                      <a:r>
                        <a:rPr lang="en-US" sz="1800" b="0" spc="10" dirty="0" smtClean="0">
                          <a:solidFill>
                            <a:schemeClr val="tx1"/>
                          </a:solidFill>
                          <a:effectLst/>
                        </a:rPr>
                        <a:t>north</a:t>
                      </a:r>
                      <a:r>
                        <a:rPr lang="en-US" sz="1800" b="0" spc="135" baseline="0" dirty="0" smtClean="0">
                          <a:solidFill>
                            <a:schemeClr val="tx1"/>
                          </a:solidFill>
                          <a:effectLst/>
                        </a:rPr>
                        <a:t> </a:t>
                      </a:r>
                      <a:r>
                        <a:rPr lang="en-US" sz="1800" b="0" dirty="0" smtClean="0">
                          <a:solidFill>
                            <a:schemeClr val="tx1"/>
                          </a:solidFill>
                          <a:effectLst/>
                        </a:rPr>
                        <a:t>and</a:t>
                      </a:r>
                      <a:r>
                        <a:rPr lang="en-US" sz="1800" b="0" baseline="0" dirty="0" smtClean="0">
                          <a:solidFill>
                            <a:schemeClr val="tx1"/>
                          </a:solidFill>
                          <a:effectLst/>
                        </a:rPr>
                        <a:t> </a:t>
                      </a:r>
                      <a:r>
                        <a:rPr lang="en-US" sz="1800" b="0" dirty="0" smtClean="0">
                          <a:solidFill>
                            <a:schemeClr val="tx1"/>
                          </a:solidFill>
                          <a:effectLst/>
                        </a:rPr>
                        <a:t>northwest </a:t>
                      </a:r>
                      <a:r>
                        <a:rPr lang="en-US" sz="1800" b="0" dirty="0">
                          <a:solidFill>
                            <a:schemeClr val="tx1"/>
                          </a:solidFill>
                          <a:effectLst/>
                        </a:rPr>
                        <a:t>into the Puget Lowland.</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r>
              <a:tr h="4856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1270" algn="ctr">
                        <a:lnSpc>
                          <a:spcPct val="100000"/>
                        </a:lnSpc>
                        <a:spcBef>
                          <a:spcPts val="435"/>
                        </a:spcBef>
                        <a:spcAft>
                          <a:spcPts val="0"/>
                        </a:spcAft>
                      </a:pPr>
                      <a:r>
                        <a:rPr lang="en-US" sz="2000" b="0" spc="10" dirty="0" smtClean="0">
                          <a:solidFill>
                            <a:schemeClr val="tx1"/>
                          </a:solidFill>
                          <a:effectLst/>
                        </a:rPr>
                        <a:t>Qc(wpv)</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lumMod val="75000"/>
                      </a:srgbClr>
                    </a:solidFill>
                  </a:tcPr>
                </a:tc>
                <a:tc vMerge="1">
                  <a:txBody>
                    <a:bodyPr/>
                    <a:lstStyle/>
                    <a:p>
                      <a:endParaRPr lang="en-US"/>
                    </a:p>
                  </a:txBody>
                  <a:tcPr/>
                </a:tc>
                <a:tc vMerge="1">
                  <a:txBody>
                    <a:bodyPr/>
                    <a:lstStyle/>
                    <a:p>
                      <a:endParaRPr lang="en-US"/>
                    </a:p>
                  </a:txBody>
                  <a:tcPr/>
                </a:tc>
              </a:tr>
              <a:tr h="1459595">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414020" marR="0" lvl="0" indent="0" algn="ctr" defTabSz="914417" rtl="0" eaLnBrk="1" fontAlgn="auto" latinLnBrk="0" hangingPunct="1">
                        <a:lnSpc>
                          <a:spcPct val="100000"/>
                        </a:lnSpc>
                        <a:spcBef>
                          <a:spcPts val="375"/>
                        </a:spcBef>
                        <a:spcAft>
                          <a:spcPts val="0"/>
                        </a:spcAft>
                        <a:buClrTx/>
                        <a:buSzTx/>
                        <a:buFontTx/>
                        <a:buNone/>
                        <a:tabLst/>
                        <a:defRPr/>
                      </a:pPr>
                      <a:endParaRPr kumimoji="0" lang="en-US" sz="2400" b="1" i="0" u="none" strike="noStrike" kern="1200" cap="none" spc="0" normalizeH="0" baseline="0" noProof="0" dirty="0" smtClean="0">
                        <a:ln>
                          <a:noFill/>
                        </a:ln>
                        <a:solidFill>
                          <a:srgbClr val="000000"/>
                        </a:solidFill>
                        <a:effectLst/>
                        <a:uLnTx/>
                        <a:uFillTx/>
                        <a:latin typeface="+mn-lt"/>
                        <a:ea typeface="+mn-ea"/>
                        <a:cs typeface="+mn-cs"/>
                      </a:endParaRPr>
                    </a:p>
                    <a:p>
                      <a:pPr marL="414020" marR="0" lvl="0" indent="0" algn="ctr" defTabSz="914417" rtl="0" eaLnBrk="1" fontAlgn="auto" latinLnBrk="0" hangingPunct="1">
                        <a:lnSpc>
                          <a:spcPct val="100000"/>
                        </a:lnSpc>
                        <a:spcBef>
                          <a:spcPts val="375"/>
                        </a:spcBef>
                        <a:spcAft>
                          <a:spcPts val="0"/>
                        </a:spcAft>
                        <a:buClrTx/>
                        <a:buSzTx/>
                        <a:buFontTx/>
                        <a:buNone/>
                        <a:tabLst/>
                        <a:defRPr/>
                      </a:pPr>
                      <a:r>
                        <a:rPr kumimoji="0" lang="en-US" sz="2400" b="1" i="0" u="none" strike="noStrike" kern="1200" cap="none" spc="0" normalizeH="0" baseline="0" noProof="0" dirty="0" smtClean="0">
                          <a:ln>
                            <a:noFill/>
                          </a:ln>
                          <a:solidFill>
                            <a:srgbClr val="000000"/>
                          </a:solidFill>
                          <a:effectLst/>
                          <a:uLnTx/>
                          <a:uFillTx/>
                          <a:latin typeface="+mn-lt"/>
                          <a:ea typeface="+mn-ea"/>
                          <a:cs typeface="+mn-cs"/>
                        </a:rPr>
                        <a:t>Northern </a:t>
                      </a:r>
                      <a:r>
                        <a:rPr kumimoji="0" lang="en-US" sz="2400" b="1" i="0" u="none" strike="noStrike" kern="1200" cap="none" spc="0" normalizeH="0" baseline="0" noProof="0" dirty="0" smtClean="0">
                          <a:ln>
                            <a:noFill/>
                          </a:ln>
                          <a:solidFill>
                            <a:srgbClr val="000000"/>
                          </a:solidFill>
                          <a:effectLst/>
                          <a:uLnTx/>
                          <a:uFillTx/>
                          <a:latin typeface="+mn-lt"/>
                          <a:ea typeface="+mn-ea"/>
                          <a:cs typeface="+mn-cs"/>
                        </a:rPr>
                        <a:t>or continental glacial provenance (</a:t>
                      </a:r>
                      <a:r>
                        <a:rPr lang="en-US" sz="2400" b="1" dirty="0" smtClean="0">
                          <a:solidFill>
                            <a:schemeClr val="tx1"/>
                          </a:solidFill>
                          <a:effectLst/>
                        </a:rPr>
                        <a:t>NP)</a:t>
                      </a:r>
                      <a:endParaRPr lang="en-US"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kern="1200">
                          <a:solidFill>
                            <a:schemeClr val="dk1"/>
                          </a:solidFill>
                          <a:latin typeface="Arial"/>
                        </a:defRPr>
                      </a:lvl1pPr>
                      <a:lvl2pPr marL="1828800" algn="l" defTabSz="3657600" rtl="0" eaLnBrk="1" latinLnBrk="0" hangingPunct="1">
                        <a:defRPr sz="7200" kern="1200">
                          <a:solidFill>
                            <a:schemeClr val="dk1"/>
                          </a:solidFill>
                          <a:latin typeface="Arial"/>
                        </a:defRPr>
                      </a:lvl2pPr>
                      <a:lvl3pPr marL="3657600" algn="l" defTabSz="3657600" rtl="0" eaLnBrk="1" latinLnBrk="0" hangingPunct="1">
                        <a:defRPr sz="7200" kern="1200">
                          <a:solidFill>
                            <a:schemeClr val="dk1"/>
                          </a:solidFill>
                          <a:latin typeface="Arial"/>
                        </a:defRPr>
                      </a:lvl3pPr>
                      <a:lvl4pPr marL="5486400" algn="l" defTabSz="3657600" rtl="0" eaLnBrk="1" latinLnBrk="0" hangingPunct="1">
                        <a:defRPr sz="7200" kern="1200">
                          <a:solidFill>
                            <a:schemeClr val="dk1"/>
                          </a:solidFill>
                          <a:latin typeface="Arial"/>
                        </a:defRPr>
                      </a:lvl4pPr>
                      <a:lvl5pPr marL="7315200" algn="l" defTabSz="3657600" rtl="0" eaLnBrk="1" latinLnBrk="0" hangingPunct="1">
                        <a:defRPr sz="7200" kern="1200">
                          <a:solidFill>
                            <a:schemeClr val="dk1"/>
                          </a:solidFill>
                          <a:latin typeface="Arial"/>
                        </a:defRPr>
                      </a:lvl5pPr>
                      <a:lvl6pPr marL="9144000" algn="l" defTabSz="3657600" rtl="0" eaLnBrk="1" latinLnBrk="0" hangingPunct="1">
                        <a:defRPr sz="7200" kern="1200">
                          <a:solidFill>
                            <a:schemeClr val="dk1"/>
                          </a:solidFill>
                          <a:latin typeface="Arial"/>
                        </a:defRPr>
                      </a:lvl6pPr>
                      <a:lvl7pPr marL="10972800" algn="l" defTabSz="3657600" rtl="0" eaLnBrk="1" latinLnBrk="0" hangingPunct="1">
                        <a:defRPr sz="7200" kern="1200">
                          <a:solidFill>
                            <a:schemeClr val="dk1"/>
                          </a:solidFill>
                          <a:latin typeface="Arial"/>
                        </a:defRPr>
                      </a:lvl7pPr>
                      <a:lvl8pPr marL="12801600" algn="l" defTabSz="3657600" rtl="0" eaLnBrk="1" latinLnBrk="0" hangingPunct="1">
                        <a:defRPr sz="7200" kern="1200">
                          <a:solidFill>
                            <a:schemeClr val="dk1"/>
                          </a:solidFill>
                          <a:latin typeface="Arial"/>
                        </a:defRPr>
                      </a:lvl8pPr>
                      <a:lvl9pPr marL="14630400" algn="l" defTabSz="3657600" rtl="0" eaLnBrk="1" latinLnBrk="0" hangingPunct="1">
                        <a:defRPr sz="7200" kern="1200">
                          <a:solidFill>
                            <a:schemeClr val="dk1"/>
                          </a:solidFill>
                          <a:latin typeface="Arial"/>
                        </a:defRPr>
                      </a:lvl9pPr>
                    </a:lstStyle>
                    <a:p>
                      <a:pPr marL="55245" marR="0" algn="ctr">
                        <a:lnSpc>
                          <a:spcPct val="100000"/>
                        </a:lnSpc>
                        <a:spcBef>
                          <a:spcPts val="205"/>
                        </a:spcBef>
                        <a:spcAft>
                          <a:spcPts val="0"/>
                        </a:spcAft>
                      </a:pPr>
                      <a:endParaRPr lang="en-US" sz="1800" b="0" dirty="0" smtClean="0">
                        <a:solidFill>
                          <a:schemeClr val="tx1"/>
                        </a:solidFill>
                        <a:effectLst/>
                      </a:endParaRPr>
                    </a:p>
                    <a:p>
                      <a:pPr marL="55245" marR="0" algn="ctr">
                        <a:lnSpc>
                          <a:spcPct val="100000"/>
                        </a:lnSpc>
                        <a:spcBef>
                          <a:spcPts val="205"/>
                        </a:spcBef>
                        <a:spcAft>
                          <a:spcPts val="0"/>
                        </a:spcAft>
                      </a:pPr>
                      <a:r>
                        <a:rPr lang="en-US" sz="1800" b="0" dirty="0" smtClean="0">
                          <a:solidFill>
                            <a:schemeClr val="tx1"/>
                          </a:solidFill>
                          <a:effectLst/>
                        </a:rPr>
                        <a:t>Polymictic </a:t>
                      </a:r>
                      <a:r>
                        <a:rPr lang="en-US" sz="1800" b="0" dirty="0" smtClean="0">
                          <a:solidFill>
                            <a:schemeClr val="tx1"/>
                          </a:solidFill>
                          <a:effectLst/>
                        </a:rPr>
                        <a:t>(variable) lithic </a:t>
                      </a:r>
                      <a:r>
                        <a:rPr lang="en-US" sz="1800" b="0" dirty="0">
                          <a:solidFill>
                            <a:schemeClr val="tx1"/>
                          </a:solidFill>
                          <a:effectLst/>
                        </a:rPr>
                        <a:t>clast</a:t>
                      </a:r>
                      <a:r>
                        <a:rPr lang="en-US" sz="1800" b="0" spc="130" dirty="0">
                          <a:solidFill>
                            <a:schemeClr val="tx1"/>
                          </a:solidFill>
                          <a:effectLst/>
                        </a:rPr>
                        <a:t> </a:t>
                      </a:r>
                      <a:r>
                        <a:rPr lang="en-US" sz="1800" b="0" spc="10" dirty="0" smtClean="0">
                          <a:solidFill>
                            <a:schemeClr val="tx1"/>
                          </a:solidFill>
                          <a:effectLst/>
                        </a:rPr>
                        <a:t>types,</a:t>
                      </a:r>
                      <a:r>
                        <a:rPr lang="en-US" sz="1800" b="0" spc="10" baseline="0" dirty="0" smtClean="0">
                          <a:solidFill>
                            <a:schemeClr val="tx1"/>
                          </a:solidFill>
                          <a:effectLst/>
                        </a:rPr>
                        <a:t> </a:t>
                      </a:r>
                      <a:r>
                        <a:rPr lang="en-US" sz="1800" b="0" spc="10" dirty="0" smtClean="0">
                          <a:solidFill>
                            <a:schemeClr val="tx1"/>
                          </a:solidFill>
                          <a:effectLst/>
                        </a:rPr>
                        <a:t>including</a:t>
                      </a:r>
                      <a:endParaRPr lang="en-US" sz="1800" b="0" dirty="0">
                        <a:solidFill>
                          <a:schemeClr val="tx1"/>
                        </a:solidFill>
                        <a:effectLst/>
                      </a:endParaRPr>
                    </a:p>
                    <a:p>
                      <a:pPr marL="55245" marR="95250" algn="ctr">
                        <a:lnSpc>
                          <a:spcPct val="100000"/>
                        </a:lnSpc>
                        <a:spcBef>
                          <a:spcPts val="15"/>
                        </a:spcBef>
                        <a:spcAft>
                          <a:spcPts val="0"/>
                        </a:spcAft>
                      </a:pPr>
                      <a:r>
                        <a:rPr lang="en-US" sz="1800" b="0" spc="10" dirty="0">
                          <a:solidFill>
                            <a:schemeClr val="tx1"/>
                          </a:solidFill>
                          <a:effectLst/>
                        </a:rPr>
                        <a:t>high-grade metamorphic clasts, and </a:t>
                      </a:r>
                      <a:r>
                        <a:rPr lang="en-US" sz="1800" b="0" dirty="0">
                          <a:solidFill>
                            <a:schemeClr val="tx1"/>
                          </a:solidFill>
                          <a:effectLst/>
                        </a:rPr>
                        <a:t>a high</a:t>
                      </a:r>
                      <a:r>
                        <a:rPr lang="en-US" sz="1800" b="0" spc="-170" dirty="0">
                          <a:solidFill>
                            <a:schemeClr val="tx1"/>
                          </a:solidFill>
                          <a:effectLst/>
                        </a:rPr>
                        <a:t> </a:t>
                      </a:r>
                      <a:r>
                        <a:rPr lang="en-US" sz="1800" b="0" dirty="0">
                          <a:solidFill>
                            <a:schemeClr val="tx1"/>
                          </a:solidFill>
                          <a:effectLst/>
                        </a:rPr>
                        <a:t>polycrystalline/</a:t>
                      </a:r>
                      <a:r>
                        <a:rPr lang="en-US" sz="1800" b="0" spc="10" dirty="0">
                          <a:solidFill>
                            <a:schemeClr val="tx1"/>
                          </a:solidFill>
                          <a:effectLst/>
                        </a:rPr>
                        <a:t>monocrystalline</a:t>
                      </a:r>
                      <a:r>
                        <a:rPr lang="en-US" sz="1800" b="0" spc="55" dirty="0">
                          <a:solidFill>
                            <a:schemeClr val="tx1"/>
                          </a:solidFill>
                          <a:effectLst/>
                        </a:rPr>
                        <a:t> </a:t>
                      </a:r>
                      <a:r>
                        <a:rPr lang="en-US" sz="1800" b="0" spc="15" dirty="0">
                          <a:solidFill>
                            <a:schemeClr val="tx1"/>
                          </a:solidFill>
                          <a:effectLst/>
                        </a:rPr>
                        <a:t>quartz</a:t>
                      </a:r>
                      <a:r>
                        <a:rPr lang="en-US" sz="1800" b="0" spc="55" dirty="0">
                          <a:solidFill>
                            <a:schemeClr val="tx1"/>
                          </a:solidFill>
                          <a:effectLst/>
                        </a:rPr>
                        <a:t> </a:t>
                      </a:r>
                      <a:r>
                        <a:rPr lang="en-US" sz="1800" b="0" dirty="0">
                          <a:solidFill>
                            <a:schemeClr val="tx1"/>
                          </a:solidFill>
                          <a:effectLst/>
                        </a:rPr>
                        <a:t>ratio;</a:t>
                      </a:r>
                      <a:r>
                        <a:rPr lang="en-US" sz="1800" b="0" spc="-170" dirty="0">
                          <a:solidFill>
                            <a:schemeClr val="tx1"/>
                          </a:solidFill>
                          <a:effectLst/>
                        </a:rPr>
                        <a:t> </a:t>
                      </a:r>
                      <a:r>
                        <a:rPr lang="en-US" sz="1800" b="0" dirty="0">
                          <a:solidFill>
                            <a:schemeClr val="tx1"/>
                          </a:solidFill>
                          <a:effectLst/>
                        </a:rPr>
                        <a:t>less K-spar than in Cascade Range-</a:t>
                      </a:r>
                      <a:r>
                        <a:rPr lang="en-US" sz="1800" b="0" spc="5" dirty="0">
                          <a:solidFill>
                            <a:schemeClr val="tx1"/>
                          </a:solidFill>
                          <a:effectLst/>
                        </a:rPr>
                        <a:t> s</a:t>
                      </a:r>
                      <a:r>
                        <a:rPr lang="en-US" sz="1800" b="0" dirty="0">
                          <a:solidFill>
                            <a:schemeClr val="tx1"/>
                          </a:solidFill>
                          <a:effectLst/>
                        </a:rPr>
                        <a:t>ourced units.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4">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96520" algn="l">
                        <a:lnSpc>
                          <a:spcPct val="100000"/>
                        </a:lnSpc>
                        <a:spcBef>
                          <a:spcPts val="235"/>
                        </a:spcBef>
                        <a:spcAft>
                          <a:spcPts val="0"/>
                        </a:spcAft>
                      </a:pPr>
                      <a:endParaRPr lang="en-US" sz="1800" b="0" dirty="0" smtClean="0">
                        <a:solidFill>
                          <a:schemeClr val="tx1"/>
                        </a:solidFill>
                        <a:effectLst/>
                      </a:endParaRPr>
                    </a:p>
                    <a:p>
                      <a:pPr marL="55245" marR="96520" algn="l">
                        <a:lnSpc>
                          <a:spcPct val="100000"/>
                        </a:lnSpc>
                        <a:spcBef>
                          <a:spcPts val="235"/>
                        </a:spcBef>
                        <a:spcAft>
                          <a:spcPts val="0"/>
                        </a:spcAft>
                      </a:pPr>
                      <a:r>
                        <a:rPr lang="en-US" sz="1800" b="0" dirty="0" smtClean="0">
                          <a:solidFill>
                            <a:schemeClr val="tx1"/>
                          </a:solidFill>
                          <a:effectLst/>
                        </a:rPr>
                        <a:t>These </a:t>
                      </a:r>
                      <a:r>
                        <a:rPr lang="en-US" sz="1800" b="0" spc="10" dirty="0">
                          <a:solidFill>
                            <a:schemeClr val="tx1"/>
                          </a:solidFill>
                          <a:effectLst/>
                        </a:rPr>
                        <a:t>sediments are</a:t>
                      </a:r>
                      <a:r>
                        <a:rPr lang="en-US" sz="1800" b="0" spc="165" dirty="0">
                          <a:solidFill>
                            <a:schemeClr val="tx1"/>
                          </a:solidFill>
                          <a:effectLst/>
                        </a:rPr>
                        <a:t> </a:t>
                      </a:r>
                      <a:r>
                        <a:rPr lang="en-US" sz="1800" b="0" dirty="0">
                          <a:solidFill>
                            <a:schemeClr val="tx1"/>
                          </a:solidFill>
                          <a:effectLst/>
                        </a:rPr>
                        <a:t>locally mixed</a:t>
                      </a:r>
                      <a:r>
                        <a:rPr lang="en-US" sz="1800" b="0" spc="25" dirty="0">
                          <a:solidFill>
                            <a:schemeClr val="tx1"/>
                          </a:solidFill>
                          <a:effectLst/>
                        </a:rPr>
                        <a:t> </a:t>
                      </a:r>
                      <a:r>
                        <a:rPr lang="en-US" sz="1800" b="0" dirty="0">
                          <a:solidFill>
                            <a:schemeClr val="tx1"/>
                          </a:solidFill>
                          <a:effectLst/>
                        </a:rPr>
                        <a:t>with</a:t>
                      </a:r>
                      <a:r>
                        <a:rPr lang="en-US" sz="1800" b="0" spc="25" dirty="0">
                          <a:solidFill>
                            <a:schemeClr val="tx1"/>
                          </a:solidFill>
                          <a:effectLst/>
                        </a:rPr>
                        <a:t> </a:t>
                      </a:r>
                      <a:r>
                        <a:rPr lang="en-US" sz="1800" b="0" dirty="0">
                          <a:solidFill>
                            <a:schemeClr val="tx1"/>
                          </a:solidFill>
                          <a:effectLst/>
                        </a:rPr>
                        <a:t>some</a:t>
                      </a:r>
                      <a:r>
                        <a:rPr lang="en-US" sz="1800" b="0" spc="25" dirty="0">
                          <a:solidFill>
                            <a:schemeClr val="tx1"/>
                          </a:solidFill>
                          <a:effectLst/>
                        </a:rPr>
                        <a:t> </a:t>
                      </a:r>
                      <a:r>
                        <a:rPr lang="en-US" sz="1800" b="0" spc="10" dirty="0">
                          <a:solidFill>
                            <a:schemeClr val="tx1"/>
                          </a:solidFill>
                          <a:effectLst/>
                        </a:rPr>
                        <a:t>sediments</a:t>
                      </a:r>
                      <a:r>
                        <a:rPr lang="en-US" sz="1800" b="0" spc="25" dirty="0">
                          <a:solidFill>
                            <a:schemeClr val="tx1"/>
                          </a:solidFill>
                          <a:effectLst/>
                        </a:rPr>
                        <a:t> </a:t>
                      </a:r>
                      <a:r>
                        <a:rPr lang="en-US" sz="1800" b="0" dirty="0">
                          <a:solidFill>
                            <a:schemeClr val="tx1"/>
                          </a:solidFill>
                          <a:effectLst/>
                        </a:rPr>
                        <a:t>of</a:t>
                      </a:r>
                      <a:r>
                        <a:rPr lang="en-US" sz="1800" b="0" spc="25" dirty="0">
                          <a:solidFill>
                            <a:schemeClr val="tx1"/>
                          </a:solidFill>
                          <a:effectLst/>
                        </a:rPr>
                        <a:t> </a:t>
                      </a:r>
                      <a:r>
                        <a:rPr lang="en-US" sz="1800" b="0" spc="10" dirty="0">
                          <a:solidFill>
                            <a:schemeClr val="tx1"/>
                          </a:solidFill>
                          <a:effectLst/>
                        </a:rPr>
                        <a:t>eastern</a:t>
                      </a:r>
                      <a:r>
                        <a:rPr lang="en-US" sz="1800" b="0" spc="25" dirty="0">
                          <a:solidFill>
                            <a:schemeClr val="tx1"/>
                          </a:solidFill>
                          <a:effectLst/>
                        </a:rPr>
                        <a:t> </a:t>
                      </a:r>
                      <a:r>
                        <a:rPr lang="en-US" sz="1800" b="0" dirty="0">
                          <a:solidFill>
                            <a:schemeClr val="tx1"/>
                          </a:solidFill>
                          <a:effectLst/>
                        </a:rPr>
                        <a:t>and</a:t>
                      </a:r>
                      <a:r>
                        <a:rPr lang="en-US" sz="1800" b="0" spc="25" dirty="0">
                          <a:solidFill>
                            <a:schemeClr val="tx1"/>
                          </a:solidFill>
                          <a:effectLst/>
                        </a:rPr>
                        <a:t> </a:t>
                      </a:r>
                      <a:r>
                        <a:rPr lang="en-US" sz="1800" b="0" spc="10" dirty="0">
                          <a:solidFill>
                            <a:schemeClr val="tx1"/>
                          </a:solidFill>
                          <a:effectLst/>
                        </a:rPr>
                        <a:t>northeastern</a:t>
                      </a:r>
                      <a:r>
                        <a:rPr lang="en-US" sz="1800" b="0" spc="25" dirty="0">
                          <a:solidFill>
                            <a:schemeClr val="tx1"/>
                          </a:solidFill>
                          <a:effectLst/>
                        </a:rPr>
                        <a:t> </a:t>
                      </a:r>
                      <a:r>
                        <a:rPr lang="en-US" sz="1800" b="0" dirty="0">
                          <a:solidFill>
                            <a:schemeClr val="tx1"/>
                          </a:solidFill>
                          <a:effectLst/>
                        </a:rPr>
                        <a:t>Cascade</a:t>
                      </a:r>
                      <a:r>
                        <a:rPr lang="en-US" sz="1800" b="0" spc="25" dirty="0">
                          <a:solidFill>
                            <a:schemeClr val="tx1"/>
                          </a:solidFill>
                          <a:effectLst/>
                        </a:rPr>
                        <a:t> </a:t>
                      </a:r>
                      <a:r>
                        <a:rPr lang="en-US" sz="1800" b="0" dirty="0">
                          <a:solidFill>
                            <a:schemeClr val="tx1"/>
                          </a:solidFill>
                          <a:effectLst/>
                        </a:rPr>
                        <a:t>Range</a:t>
                      </a:r>
                      <a:r>
                        <a:rPr lang="en-US" sz="1800" b="0" spc="-175" dirty="0">
                          <a:solidFill>
                            <a:schemeClr val="tx1"/>
                          </a:solidFill>
                          <a:effectLst/>
                        </a:rPr>
                        <a:t> </a:t>
                      </a:r>
                      <a:r>
                        <a:rPr lang="en-US" sz="1800" b="0" dirty="0">
                          <a:solidFill>
                            <a:schemeClr val="tx1"/>
                          </a:solidFill>
                          <a:effectLst/>
                        </a:rPr>
                        <a:t>provenance </a:t>
                      </a:r>
                      <a:r>
                        <a:rPr lang="en-US" sz="1800" b="0" spc="10" dirty="0">
                          <a:solidFill>
                            <a:schemeClr val="tx1"/>
                          </a:solidFill>
                          <a:effectLst/>
                        </a:rPr>
                        <a:t>(particularly </a:t>
                      </a:r>
                      <a:r>
                        <a:rPr lang="en-US" sz="1800" b="0" dirty="0">
                          <a:solidFill>
                            <a:schemeClr val="tx1"/>
                          </a:solidFill>
                          <a:effectLst/>
                        </a:rPr>
                        <a:t>some Vashon Stade recessional deposits</a:t>
                      </a:r>
                      <a:r>
                        <a:rPr lang="en-US" sz="1800" b="0" spc="45" dirty="0">
                          <a:solidFill>
                            <a:schemeClr val="tx1"/>
                          </a:solidFill>
                          <a:effectLst/>
                        </a:rPr>
                        <a:t> </a:t>
                      </a:r>
                      <a:r>
                        <a:rPr lang="en-US" sz="1800" b="0" spc="15" dirty="0">
                          <a:solidFill>
                            <a:schemeClr val="tx1"/>
                          </a:solidFill>
                          <a:effectLst/>
                        </a:rPr>
                        <a:t>transported </a:t>
                      </a:r>
                      <a:r>
                        <a:rPr lang="en-US" sz="1800" b="0" dirty="0">
                          <a:solidFill>
                            <a:schemeClr val="tx1"/>
                          </a:solidFill>
                          <a:effectLst/>
                        </a:rPr>
                        <a:t>by </a:t>
                      </a:r>
                      <a:r>
                        <a:rPr lang="en-US" sz="1800" b="0" spc="10" dirty="0">
                          <a:solidFill>
                            <a:schemeClr val="tx1"/>
                          </a:solidFill>
                          <a:effectLst/>
                        </a:rPr>
                        <a:t>ice-marginal</a:t>
                      </a:r>
                      <a:r>
                        <a:rPr lang="en-US" sz="1800" b="0" spc="20" dirty="0">
                          <a:solidFill>
                            <a:schemeClr val="tx1"/>
                          </a:solidFill>
                          <a:effectLst/>
                        </a:rPr>
                        <a:t> </a:t>
                      </a:r>
                      <a:r>
                        <a:rPr lang="en-US" sz="1800" b="0" dirty="0">
                          <a:solidFill>
                            <a:schemeClr val="tx1"/>
                          </a:solidFill>
                          <a:effectLst/>
                        </a:rPr>
                        <a:t>meltwater), particularly in some proglacial lake settings proximal to the Cascade Range.</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r>
              <a:tr h="1173717">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0" marR="0" algn="ctr">
                        <a:lnSpc>
                          <a:spcPct val="100000"/>
                        </a:lnSpc>
                        <a:spcBef>
                          <a:spcPts val="0"/>
                        </a:spcBef>
                        <a:spcAft>
                          <a:spcPts val="0"/>
                        </a:spcAft>
                      </a:pPr>
                      <a:r>
                        <a:rPr lang="en-US" sz="2000" b="0" dirty="0">
                          <a:solidFill>
                            <a:schemeClr val="tx1"/>
                          </a:solidFill>
                          <a:effectLst/>
                        </a:rPr>
                        <a:t> </a:t>
                      </a:r>
                    </a:p>
                    <a:p>
                      <a:pPr marL="328930" marR="0" algn="ctr">
                        <a:lnSpc>
                          <a:spcPct val="100000"/>
                        </a:lnSpc>
                        <a:spcBef>
                          <a:spcPts val="675"/>
                        </a:spcBef>
                        <a:spcAft>
                          <a:spcPts val="0"/>
                        </a:spcAft>
                      </a:pPr>
                      <a:r>
                        <a:rPr lang="en-US" sz="2000" b="0" spc="10" dirty="0">
                          <a:solidFill>
                            <a:schemeClr val="tx1"/>
                          </a:solidFill>
                          <a:effectLst/>
                        </a:rPr>
                        <a:t>Northern</a:t>
                      </a:r>
                      <a:r>
                        <a:rPr lang="en-US" sz="2000" b="0" spc="85" dirty="0">
                          <a:solidFill>
                            <a:schemeClr val="tx1"/>
                          </a:solidFill>
                          <a:effectLst/>
                        </a:rPr>
                        <a:t> </a:t>
                      </a:r>
                      <a:r>
                        <a:rPr lang="en-US" sz="2000" b="0" dirty="0">
                          <a:solidFill>
                            <a:schemeClr val="tx1"/>
                          </a:solidFill>
                          <a:effectLst/>
                        </a:rPr>
                        <a:t>lithofacies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r h="485676">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328295" marR="0" algn="ctr">
                        <a:lnSpc>
                          <a:spcPct val="100000"/>
                        </a:lnSpc>
                        <a:spcBef>
                          <a:spcPts val="245"/>
                        </a:spcBef>
                        <a:spcAft>
                          <a:spcPts val="0"/>
                        </a:spcAft>
                      </a:pPr>
                      <a:r>
                        <a:rPr lang="en-US" sz="2000" b="0" dirty="0">
                          <a:solidFill>
                            <a:schemeClr val="tx1"/>
                          </a:solidFill>
                          <a:effectLst/>
                        </a:rPr>
                        <a:t>Continental</a:t>
                      </a:r>
                      <a:r>
                        <a:rPr lang="en-US" sz="2000" b="0" spc="160" dirty="0">
                          <a:solidFill>
                            <a:schemeClr val="tx1"/>
                          </a:solidFill>
                          <a:effectLst/>
                        </a:rPr>
                        <a:t> </a:t>
                      </a:r>
                      <a:r>
                        <a:rPr lang="en-US" sz="2000" b="0" dirty="0">
                          <a:solidFill>
                            <a:schemeClr val="tx1"/>
                          </a:solidFill>
                          <a:effectLst/>
                        </a:rPr>
                        <a:t>glaciers</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rowSpan="2">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55245" marR="246380" algn="ctr">
                        <a:lnSpc>
                          <a:spcPct val="100000"/>
                        </a:lnSpc>
                        <a:spcBef>
                          <a:spcPts val="585"/>
                        </a:spcBef>
                        <a:spcAft>
                          <a:spcPts val="0"/>
                        </a:spcAft>
                      </a:pPr>
                      <a:r>
                        <a:rPr lang="en-US" sz="1800" b="0" dirty="0" smtClean="0">
                          <a:solidFill>
                            <a:schemeClr val="tx1"/>
                          </a:solidFill>
                          <a:effectLst/>
                        </a:rPr>
                        <a:t>Deposited </a:t>
                      </a:r>
                      <a:r>
                        <a:rPr lang="en-US" sz="1800" b="0" dirty="0">
                          <a:solidFill>
                            <a:schemeClr val="tx1"/>
                          </a:solidFill>
                          <a:effectLst/>
                        </a:rPr>
                        <a:t>by continental glaciers that</a:t>
                      </a:r>
                      <a:r>
                        <a:rPr lang="en-US" sz="1800" b="0" spc="70" dirty="0">
                          <a:solidFill>
                            <a:schemeClr val="tx1"/>
                          </a:solidFill>
                          <a:effectLst/>
                        </a:rPr>
                        <a:t> </a:t>
                      </a:r>
                      <a:r>
                        <a:rPr lang="en-US" sz="1800" b="0" dirty="0">
                          <a:solidFill>
                            <a:schemeClr val="tx1"/>
                          </a:solidFill>
                          <a:effectLst/>
                        </a:rPr>
                        <a:t>advanced</a:t>
                      </a:r>
                      <a:r>
                        <a:rPr lang="en-US" sz="1800" b="0" spc="20" dirty="0">
                          <a:solidFill>
                            <a:schemeClr val="tx1"/>
                          </a:solidFill>
                          <a:effectLst/>
                        </a:rPr>
                        <a:t> </a:t>
                      </a:r>
                      <a:r>
                        <a:rPr lang="en-US" sz="1800" b="0" dirty="0">
                          <a:solidFill>
                            <a:schemeClr val="tx1"/>
                          </a:solidFill>
                          <a:effectLst/>
                        </a:rPr>
                        <a:t>from</a:t>
                      </a:r>
                      <a:r>
                        <a:rPr lang="en-US" sz="1800" b="0" spc="20" dirty="0">
                          <a:solidFill>
                            <a:schemeClr val="tx1"/>
                          </a:solidFill>
                          <a:effectLst/>
                        </a:rPr>
                        <a:t> </a:t>
                      </a:r>
                      <a:r>
                        <a:rPr lang="en-US" sz="1800" b="0" dirty="0">
                          <a:solidFill>
                            <a:schemeClr val="tx1"/>
                          </a:solidFill>
                          <a:effectLst/>
                        </a:rPr>
                        <a:t>the</a:t>
                      </a:r>
                      <a:r>
                        <a:rPr lang="en-US" sz="1800" b="0" spc="20" dirty="0">
                          <a:solidFill>
                            <a:schemeClr val="tx1"/>
                          </a:solidFill>
                          <a:effectLst/>
                        </a:rPr>
                        <a:t> </a:t>
                      </a:r>
                      <a:r>
                        <a:rPr lang="en-US" sz="1800" b="0" spc="10" dirty="0">
                          <a:solidFill>
                            <a:schemeClr val="tx1"/>
                          </a:solidFill>
                          <a:effectLst/>
                        </a:rPr>
                        <a:t>north.</a:t>
                      </a:r>
                      <a:r>
                        <a:rPr lang="en-US" sz="1800" b="0" spc="20" dirty="0">
                          <a:solidFill>
                            <a:schemeClr val="tx1"/>
                          </a:solidFill>
                          <a:effectLst/>
                        </a:rPr>
                        <a:t> </a:t>
                      </a:r>
                      <a:r>
                        <a:rPr lang="en-US" sz="1800" b="0" dirty="0">
                          <a:solidFill>
                            <a:schemeClr val="tx1"/>
                          </a:solidFill>
                          <a:effectLst/>
                        </a:rPr>
                        <a:t>Flow</a:t>
                      </a:r>
                      <a:r>
                        <a:rPr lang="en-US" sz="1800" b="0" spc="20" dirty="0">
                          <a:solidFill>
                            <a:schemeClr val="tx1"/>
                          </a:solidFill>
                          <a:effectLst/>
                        </a:rPr>
                        <a:t> </a:t>
                      </a:r>
                      <a:r>
                        <a:rPr lang="en-US" sz="1800" b="0" spc="10" dirty="0">
                          <a:solidFill>
                            <a:schemeClr val="tx1"/>
                          </a:solidFill>
                          <a:effectLst/>
                        </a:rPr>
                        <a:t>directions</a:t>
                      </a:r>
                      <a:r>
                        <a:rPr lang="en-US" sz="1800" b="0" spc="-170" dirty="0">
                          <a:solidFill>
                            <a:schemeClr val="tx1"/>
                          </a:solidFill>
                          <a:effectLst/>
                        </a:rPr>
                        <a:t> </a:t>
                      </a:r>
                      <a:r>
                        <a:rPr lang="en-US" sz="1800" b="0" spc="10" dirty="0">
                          <a:solidFill>
                            <a:schemeClr val="tx1"/>
                          </a:solidFill>
                          <a:effectLst/>
                        </a:rPr>
                        <a:t>vary</a:t>
                      </a:r>
                      <a:r>
                        <a:rPr lang="en-US" sz="1800" b="0" spc="35" dirty="0">
                          <a:solidFill>
                            <a:schemeClr val="tx1"/>
                          </a:solidFill>
                          <a:effectLst/>
                        </a:rPr>
                        <a:t> on the basis of </a:t>
                      </a:r>
                      <a:r>
                        <a:rPr lang="en-US" sz="1800" b="0" dirty="0">
                          <a:solidFill>
                            <a:schemeClr val="tx1"/>
                          </a:solidFill>
                          <a:effectLst/>
                        </a:rPr>
                        <a:t>local</a:t>
                      </a:r>
                      <a:r>
                        <a:rPr lang="en-US" sz="1800" b="0" spc="35" dirty="0">
                          <a:solidFill>
                            <a:schemeClr val="tx1"/>
                          </a:solidFill>
                          <a:effectLst/>
                        </a:rPr>
                        <a:t> </a:t>
                      </a:r>
                      <a:r>
                        <a:rPr lang="en-US" sz="1800" b="0" dirty="0">
                          <a:solidFill>
                            <a:schemeClr val="tx1"/>
                          </a:solidFill>
                          <a:effectLst/>
                        </a:rPr>
                        <a:t>glacial</a:t>
                      </a:r>
                      <a:r>
                        <a:rPr lang="en-US" sz="1800" b="0" spc="35" dirty="0">
                          <a:solidFill>
                            <a:schemeClr val="tx1"/>
                          </a:solidFill>
                          <a:effectLst/>
                        </a:rPr>
                        <a:t> </a:t>
                      </a:r>
                      <a:r>
                        <a:rPr lang="en-US" sz="1800" b="0" dirty="0">
                          <a:solidFill>
                            <a:schemeClr val="tx1"/>
                          </a:solidFill>
                          <a:effectLst/>
                        </a:rPr>
                        <a:t>conditions</a:t>
                      </a:r>
                      <a:r>
                        <a:rPr lang="en-US" sz="1800" b="0" spc="35" dirty="0">
                          <a:solidFill>
                            <a:schemeClr val="tx1"/>
                          </a:solidFill>
                          <a:effectLst/>
                        </a:rPr>
                        <a:t> </a:t>
                      </a:r>
                      <a:r>
                        <a:rPr lang="en-US" sz="1800" b="0" dirty="0">
                          <a:solidFill>
                            <a:schemeClr val="tx1"/>
                          </a:solidFill>
                          <a:effectLst/>
                        </a:rPr>
                        <a:t>and</a:t>
                      </a:r>
                      <a:r>
                        <a:rPr lang="en-US" sz="1800" b="0" spc="-185" dirty="0">
                          <a:solidFill>
                            <a:schemeClr val="tx1"/>
                          </a:solidFill>
                          <a:effectLst/>
                        </a:rPr>
                        <a:t> </a:t>
                      </a:r>
                      <a:r>
                        <a:rPr lang="en-US" sz="1800" b="0" dirty="0">
                          <a:solidFill>
                            <a:schemeClr val="tx1"/>
                          </a:solidFill>
                          <a:effectLst/>
                        </a:rPr>
                        <a:t>topography.</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r>
              <a:tr h="1726838">
                <a:tc>
                  <a:txBody>
                    <a:bodyPr/>
                    <a:lstStyle>
                      <a:lvl1pPr marL="0" algn="l" defTabSz="3657600" rtl="0" eaLnBrk="1" latinLnBrk="0" hangingPunct="1">
                        <a:defRPr sz="7200" b="1" kern="1200">
                          <a:solidFill>
                            <a:schemeClr val="lt1"/>
                          </a:solidFill>
                          <a:latin typeface="Arial"/>
                        </a:defRPr>
                      </a:lvl1pPr>
                      <a:lvl2pPr marL="1828800" algn="l" defTabSz="3657600" rtl="0" eaLnBrk="1" latinLnBrk="0" hangingPunct="1">
                        <a:defRPr sz="7200" b="1" kern="1200">
                          <a:solidFill>
                            <a:schemeClr val="lt1"/>
                          </a:solidFill>
                          <a:latin typeface="Arial"/>
                        </a:defRPr>
                      </a:lvl2pPr>
                      <a:lvl3pPr marL="3657600" algn="l" defTabSz="3657600" rtl="0" eaLnBrk="1" latinLnBrk="0" hangingPunct="1">
                        <a:defRPr sz="7200" b="1" kern="1200">
                          <a:solidFill>
                            <a:schemeClr val="lt1"/>
                          </a:solidFill>
                          <a:latin typeface="Arial"/>
                        </a:defRPr>
                      </a:lvl3pPr>
                      <a:lvl4pPr marL="5486400" algn="l" defTabSz="3657600" rtl="0" eaLnBrk="1" latinLnBrk="0" hangingPunct="1">
                        <a:defRPr sz="7200" b="1" kern="1200">
                          <a:solidFill>
                            <a:schemeClr val="lt1"/>
                          </a:solidFill>
                          <a:latin typeface="Arial"/>
                        </a:defRPr>
                      </a:lvl4pPr>
                      <a:lvl5pPr marL="7315200" algn="l" defTabSz="3657600" rtl="0" eaLnBrk="1" latinLnBrk="0" hangingPunct="1">
                        <a:defRPr sz="7200" b="1" kern="1200">
                          <a:solidFill>
                            <a:schemeClr val="lt1"/>
                          </a:solidFill>
                          <a:latin typeface="Arial"/>
                        </a:defRPr>
                      </a:lvl5pPr>
                      <a:lvl6pPr marL="9144000" algn="l" defTabSz="3657600" rtl="0" eaLnBrk="1" latinLnBrk="0" hangingPunct="1">
                        <a:defRPr sz="7200" b="1" kern="1200">
                          <a:solidFill>
                            <a:schemeClr val="lt1"/>
                          </a:solidFill>
                          <a:latin typeface="Arial"/>
                        </a:defRPr>
                      </a:lvl6pPr>
                      <a:lvl7pPr marL="10972800" algn="l" defTabSz="3657600" rtl="0" eaLnBrk="1" latinLnBrk="0" hangingPunct="1">
                        <a:defRPr sz="7200" b="1" kern="1200">
                          <a:solidFill>
                            <a:schemeClr val="lt1"/>
                          </a:solidFill>
                          <a:latin typeface="Arial"/>
                        </a:defRPr>
                      </a:lvl7pPr>
                      <a:lvl8pPr marL="12801600" algn="l" defTabSz="3657600" rtl="0" eaLnBrk="1" latinLnBrk="0" hangingPunct="1">
                        <a:defRPr sz="7200" b="1" kern="1200">
                          <a:solidFill>
                            <a:schemeClr val="lt1"/>
                          </a:solidFill>
                          <a:latin typeface="Arial"/>
                        </a:defRPr>
                      </a:lvl8pPr>
                      <a:lvl9pPr marL="14630400" algn="l" defTabSz="3657600" rtl="0" eaLnBrk="1" latinLnBrk="0" hangingPunct="1">
                        <a:defRPr sz="7200" b="1" kern="1200">
                          <a:solidFill>
                            <a:schemeClr val="lt1"/>
                          </a:solidFill>
                          <a:latin typeface="Arial"/>
                        </a:defRPr>
                      </a:lvl9pPr>
                    </a:lstStyle>
                    <a:p>
                      <a:pPr marL="36195" marR="34925" algn="ctr">
                        <a:lnSpc>
                          <a:spcPct val="100000"/>
                        </a:lnSpc>
                        <a:spcBef>
                          <a:spcPts val="410"/>
                        </a:spcBef>
                        <a:spcAft>
                          <a:spcPts val="0"/>
                        </a:spcAft>
                      </a:pPr>
                      <a:r>
                        <a:rPr lang="en-US" sz="2000" b="0" dirty="0" smtClean="0">
                          <a:solidFill>
                            <a:schemeClr val="tx1"/>
                          </a:solidFill>
                          <a:effectLst/>
                        </a:rPr>
                        <a:t>Qgl(r), </a:t>
                      </a:r>
                      <a:r>
                        <a:rPr lang="en-US" sz="2000" b="0" dirty="0">
                          <a:solidFill>
                            <a:schemeClr val="tx1"/>
                          </a:solidFill>
                          <a:effectLst/>
                        </a:rPr>
                        <a:t>Qgos, Qgod, Qgof, Qgic,</a:t>
                      </a:r>
                      <a:r>
                        <a:rPr lang="en-US" sz="2000" b="0" spc="155" dirty="0">
                          <a:solidFill>
                            <a:schemeClr val="tx1"/>
                          </a:solidFill>
                          <a:effectLst/>
                        </a:rPr>
                        <a:t> </a:t>
                      </a:r>
                      <a:r>
                        <a:rPr lang="en-US" sz="2000" b="0" dirty="0">
                          <a:solidFill>
                            <a:schemeClr val="tx1"/>
                          </a:solidFill>
                          <a:effectLst/>
                        </a:rPr>
                        <a:t>Qgik, </a:t>
                      </a:r>
                      <a:r>
                        <a:rPr lang="en-US" sz="2000" b="0" spc="10" dirty="0">
                          <a:solidFill>
                            <a:schemeClr val="tx1"/>
                          </a:solidFill>
                          <a:effectLst/>
                        </a:rPr>
                        <a:t>Qgog, </a:t>
                      </a:r>
                      <a:r>
                        <a:rPr lang="en-US" sz="2000" b="0" dirty="0" smtClean="0">
                          <a:solidFill>
                            <a:schemeClr val="tx1"/>
                          </a:solidFill>
                          <a:effectLst/>
                        </a:rPr>
                        <a:t>Qgt(v), Qga(v), Qgl(v),</a:t>
                      </a:r>
                      <a:r>
                        <a:rPr lang="en-US" sz="2000" b="0" spc="5" dirty="0" smtClean="0">
                          <a:solidFill>
                            <a:schemeClr val="tx1"/>
                          </a:solidFill>
                          <a:effectLst/>
                        </a:rPr>
                        <a:t> </a:t>
                      </a:r>
                      <a:r>
                        <a:rPr lang="en-US" sz="2000" b="0" dirty="0" smtClean="0">
                          <a:solidFill>
                            <a:schemeClr val="tx1"/>
                          </a:solidFill>
                          <a:effectLst/>
                        </a:rPr>
                        <a:t>Qgt(p), Qgo(p), Qgl(p), Qgd(d), Qgt(d),</a:t>
                      </a:r>
                      <a:r>
                        <a:rPr lang="en-US" sz="2000" b="0" spc="140" dirty="0" smtClean="0">
                          <a:solidFill>
                            <a:schemeClr val="tx1"/>
                          </a:solidFill>
                          <a:effectLst/>
                        </a:rPr>
                        <a:t> </a:t>
                      </a:r>
                      <a:r>
                        <a:rPr lang="en-US" sz="2000" b="0" dirty="0" smtClean="0">
                          <a:solidFill>
                            <a:schemeClr val="tx1"/>
                          </a:solidFill>
                          <a:effectLst/>
                        </a:rPr>
                        <a:t>Qgd(pd)</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BE0E3"/>
                    </a:solidFill>
                  </a:tcPr>
                </a:tc>
                <a:tc vMerge="1">
                  <a:txBody>
                    <a:bodyPr/>
                    <a:lstStyle/>
                    <a:p>
                      <a:endParaRPr lang="en-US"/>
                    </a:p>
                  </a:txBody>
                  <a:tcPr/>
                </a:tc>
                <a:tc vMerge="1">
                  <a:txBody>
                    <a:bodyPr/>
                    <a:lstStyle/>
                    <a:p>
                      <a:endParaRPr lang="en-US"/>
                    </a:p>
                  </a:txBody>
                  <a:tcPr/>
                </a:tc>
              </a:tr>
            </a:tbl>
          </a:graphicData>
        </a:graphic>
      </p:graphicFrame>
    </p:spTree>
    <p:extLst>
      <p:ext uri="{BB962C8B-B14F-4D97-AF65-F5344CB8AC3E}">
        <p14:creationId xmlns:p14="http://schemas.microsoft.com/office/powerpoint/2010/main" val="17294385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TotalTime>
  <Words>3402</Words>
  <Application>Microsoft Office PowerPoint</Application>
  <PresentationFormat>Custom</PresentationFormat>
  <Paragraphs>488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TABLES  CASCADE PROVENANCE OF NON-GLACIAL HOLOCENE AND PLEISTOCENE SANDS IN THE CASCADE FOOTHILLS AND PUGET LOWLANDS OF KING AND SNOHOMISH COUNTIES, WASHINGTON—A RICH HISTORY OF SNOQUALMIE, SKYKOMISH AND PILCHUCK RIVER BASIN DEVELOPMENT AND NEOTECTONICS DURING THE QUATERNARY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TABLES  CASCADE PROVENANCE OF NON-GLACIAL HOLOCENE AND PLEISTOCENE SANDS IN THE CASCADE FOOTHILLS AND PUGET LOWLANDS OF KING AND SNOHOMISH COUNTIES, WASHINGTON—A RICH HISTORY OF SNOQUALMIE, SKYKOMISH AND PILCHUCK RIVER BASIN DEVELOPMENT AND NEOTECTONICS DURING THE QUATERNARY</dc:title>
  <dc:creator>Joe Dragovich</dc:creator>
  <cp:lastModifiedBy>Joe Dragovich</cp:lastModifiedBy>
  <cp:revision>14</cp:revision>
  <dcterms:created xsi:type="dcterms:W3CDTF">2019-05-02T15:35:40Z</dcterms:created>
  <dcterms:modified xsi:type="dcterms:W3CDTF">2019-05-02T20:10:18Z</dcterms:modified>
</cp:coreProperties>
</file>