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58" r:id="rId3"/>
    <p:sldId id="314" r:id="rId4"/>
    <p:sldId id="295" r:id="rId5"/>
    <p:sldId id="315" r:id="rId6"/>
    <p:sldId id="356" r:id="rId7"/>
    <p:sldId id="357" r:id="rId8"/>
    <p:sldId id="355" r:id="rId9"/>
    <p:sldId id="359" r:id="rId10"/>
    <p:sldId id="319" r:id="rId11"/>
    <p:sldId id="338" r:id="rId12"/>
    <p:sldId id="321" r:id="rId13"/>
    <p:sldId id="344" r:id="rId14"/>
    <p:sldId id="347" r:id="rId15"/>
    <p:sldId id="349" r:id="rId16"/>
    <p:sldId id="320" r:id="rId17"/>
    <p:sldId id="352" r:id="rId18"/>
    <p:sldId id="361" r:id="rId19"/>
    <p:sldId id="362" r:id="rId20"/>
    <p:sldId id="353" r:id="rId21"/>
    <p:sldId id="360" r:id="rId22"/>
    <p:sldId id="306" r:id="rId23"/>
    <p:sldId id="339" r:id="rId24"/>
    <p:sldId id="33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4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4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1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2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8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7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31F0-9581-4EFA-908D-4F074E5D752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187DB-17C0-41DB-8E0F-AFF719A63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2686" y="107079"/>
            <a:ext cx="6897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Paleomagnetic framework for the paleogeography of North America and Cordilleran Terranes during Cretaceous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82" y="1964899"/>
            <a:ext cx="3139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Bernie Housen</a:t>
            </a:r>
          </a:p>
          <a:p>
            <a:r>
              <a:rPr lang="en-US" dirty="0" smtClean="0"/>
              <a:t>Geology </a:t>
            </a:r>
            <a:r>
              <a:rPr lang="en-US" dirty="0" err="1" smtClean="0"/>
              <a:t>Dept</a:t>
            </a:r>
            <a:endParaRPr lang="en-US" dirty="0" smtClean="0"/>
          </a:p>
          <a:p>
            <a:r>
              <a:rPr lang="en-US" dirty="0" smtClean="0"/>
              <a:t>Western Washington University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43" y="1864248"/>
            <a:ext cx="2381250" cy="120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3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645" y="764050"/>
            <a:ext cx="338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Enkin</a:t>
            </a:r>
            <a:r>
              <a:rPr lang="en-US" dirty="0" smtClean="0"/>
              <a:t>, 2006; Kent and Irving, 2010</a:t>
            </a:r>
          </a:p>
          <a:p>
            <a:r>
              <a:rPr lang="en-US" dirty="0" smtClean="0"/>
              <a:t>Kent et al., 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5" y="1490322"/>
            <a:ext cx="3700540" cy="4143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82" y="1432871"/>
            <a:ext cx="3774450" cy="420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1182" y="744386"/>
            <a:ext cx="18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Torsvik</a:t>
            </a:r>
            <a:r>
              <a:rPr lang="en-US" dirty="0" smtClean="0"/>
              <a:t> et al, 2012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247" y="1199698"/>
            <a:ext cx="3768301" cy="4434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1737" y="721117"/>
            <a:ext cx="339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Beck and Housen, 2003, this study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52398" y="5909211"/>
            <a:ext cx="282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compilation, moving window average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4706132" y="5795172"/>
            <a:ext cx="28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compilation, age groups weighted by quality,</a:t>
            </a:r>
          </a:p>
          <a:p>
            <a:r>
              <a:rPr lang="en-US" dirty="0" smtClean="0"/>
              <a:t>Spline-fit path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8168639" y="5795196"/>
            <a:ext cx="282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America poles, age groups averaged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372645" y="99334"/>
            <a:ext cx="1032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North America APWP examples- spanning Cretaceous time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93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0" y="1264900"/>
            <a:ext cx="3679920" cy="2783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488" y="1264900"/>
            <a:ext cx="3707280" cy="285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24" y="1264900"/>
            <a:ext cx="3775680" cy="2811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518" y="342164"/>
            <a:ext cx="1045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Paleogeographic</a:t>
            </a:r>
            <a:r>
              <a:rPr lang="en-US" sz="2400" dirty="0" smtClean="0"/>
              <a:t> comparison: latitude of Bellingham, WA if fixed to NA, over time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939799" y="4901709"/>
            <a:ext cx="10144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APWP provides very similar </a:t>
            </a:r>
            <a:r>
              <a:rPr lang="en-US" dirty="0" err="1" smtClean="0"/>
              <a:t>paleolatitudes</a:t>
            </a:r>
            <a:r>
              <a:rPr lang="en-US" dirty="0" smtClean="0"/>
              <a:t> for most of Cretaceous time, especially 130 to 85 Ma.</a:t>
            </a:r>
          </a:p>
          <a:p>
            <a:endParaRPr lang="en-US" dirty="0"/>
          </a:p>
          <a:p>
            <a:r>
              <a:rPr lang="en-US" b="1" dirty="0" smtClean="0"/>
              <a:t>Global paths maintain higher latitudes during latest Cretaceous, relative to domestic (NA) path</a:t>
            </a:r>
          </a:p>
          <a:p>
            <a:endParaRPr lang="en-US" b="1" dirty="0"/>
          </a:p>
          <a:p>
            <a:r>
              <a:rPr lang="en-US" dirty="0" smtClean="0"/>
              <a:t>Excellent reference for NA craton- long still-stand also indicates toroidal (E-W) motion of NA predominant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76949"/>
            <a:ext cx="4775200" cy="6185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9898" y="3018339"/>
            <a:ext cx="414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America Cretaceous poles:</a:t>
            </a:r>
          </a:p>
          <a:p>
            <a:r>
              <a:rPr lang="en-US" dirty="0"/>
              <a:t>	</a:t>
            </a:r>
            <a:r>
              <a:rPr lang="en-US" dirty="0" smtClean="0"/>
              <a:t>New England igneous</a:t>
            </a:r>
          </a:p>
          <a:p>
            <a:r>
              <a:rPr lang="en-US" dirty="0"/>
              <a:t>	</a:t>
            </a:r>
            <a:r>
              <a:rPr lang="en-US" dirty="0" err="1" smtClean="0"/>
              <a:t>Monteregian</a:t>
            </a:r>
            <a:r>
              <a:rPr lang="en-US" dirty="0" smtClean="0"/>
              <a:t> Hills</a:t>
            </a:r>
          </a:p>
          <a:p>
            <a:r>
              <a:rPr lang="en-US" dirty="0"/>
              <a:t>	</a:t>
            </a:r>
            <a:r>
              <a:rPr lang="en-US" dirty="0" smtClean="0"/>
              <a:t>Arkansas </a:t>
            </a:r>
            <a:r>
              <a:rPr lang="en-US" dirty="0" err="1" smtClean="0"/>
              <a:t>Alkalics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Canadian Arctic</a:t>
            </a:r>
          </a:p>
          <a:p>
            <a:r>
              <a:rPr lang="en-US" dirty="0"/>
              <a:t>	</a:t>
            </a:r>
            <a:r>
              <a:rPr lang="en-US" dirty="0" smtClean="0"/>
              <a:t>Niobrara </a:t>
            </a:r>
            <a:r>
              <a:rPr lang="en-US" dirty="0" err="1" smtClean="0"/>
              <a:t>Fm</a:t>
            </a:r>
            <a:r>
              <a:rPr lang="en-US" dirty="0" smtClean="0"/>
              <a:t> </a:t>
            </a:r>
            <a:r>
              <a:rPr lang="en-US" dirty="0" err="1" smtClean="0"/>
              <a:t>limestones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Newfoundland </a:t>
            </a:r>
            <a:r>
              <a:rPr lang="en-US" dirty="0" err="1" smtClean="0"/>
              <a:t>intrusives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27 locations (5-10 sites per location)</a:t>
            </a:r>
          </a:p>
          <a:p>
            <a:r>
              <a:rPr lang="en-US" dirty="0" smtClean="0"/>
              <a:t>Updated geochronology</a:t>
            </a:r>
          </a:p>
          <a:p>
            <a:r>
              <a:rPr lang="en-US" dirty="0" smtClean="0"/>
              <a:t>Grouped by ages: range 130 Ma to 86 Ma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33160" y="563880"/>
            <a:ext cx="52222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Paleomagnetic</a:t>
            </a:r>
            <a:r>
              <a:rPr lang="en-US" sz="2800" b="1" dirty="0" smtClean="0"/>
              <a:t> studies unbundled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Separate different locations/rock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 ages of rock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Compare poles in age-defined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877691" y="4888236"/>
            <a:ext cx="10144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Compilation of ages and polarities of paleomagnetic results from NA craton that define K still-stand</a:t>
            </a:r>
          </a:p>
          <a:p>
            <a:endParaRPr lang="en-US" dirty="0"/>
          </a:p>
          <a:p>
            <a:r>
              <a:rPr lang="en-US" dirty="0" smtClean="0"/>
              <a:t>Some locations have rocks with ages that span &gt;10 Ma, and have distributions of ages that do not match well with reported (original) averages</a:t>
            </a:r>
          </a:p>
          <a:p>
            <a:endParaRPr lang="en-US" dirty="0"/>
          </a:p>
          <a:p>
            <a:r>
              <a:rPr lang="en-US" dirty="0" smtClean="0"/>
              <a:t>Separate poles into age-defined groups- still many sites from each location within group (satisfies GAD)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6" y="644635"/>
            <a:ext cx="10155002" cy="4162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40" y="320040"/>
            <a:ext cx="808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Reanalysis of NA craton </a:t>
            </a:r>
            <a:r>
              <a:rPr lang="en-US" b="1" dirty="0" err="1" smtClean="0"/>
              <a:t>paleomagnetic</a:t>
            </a:r>
            <a:r>
              <a:rPr lang="en-US" b="1" dirty="0" smtClean="0"/>
              <a:t> studies: Cretaceous polar still-stand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84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33602" y="352672"/>
            <a:ext cx="23825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observations:</a:t>
            </a:r>
          </a:p>
          <a:p>
            <a:endParaRPr lang="en-US" dirty="0"/>
          </a:p>
          <a:p>
            <a:r>
              <a:rPr lang="en-US" dirty="0" smtClean="0"/>
              <a:t>Clustered poles</a:t>
            </a:r>
          </a:p>
          <a:p>
            <a:endParaRPr lang="en-US" dirty="0"/>
          </a:p>
          <a:p>
            <a:r>
              <a:rPr lang="en-US" dirty="0" smtClean="0"/>
              <a:t>Small variation in poles as function of time (polar still-stand)</a:t>
            </a:r>
          </a:p>
          <a:p>
            <a:endParaRPr lang="en-US" dirty="0"/>
          </a:p>
          <a:p>
            <a:r>
              <a:rPr lang="en-US" dirty="0" smtClean="0"/>
              <a:t>NA motion:</a:t>
            </a:r>
          </a:p>
          <a:p>
            <a:endParaRPr lang="en-US" dirty="0" smtClean="0"/>
          </a:p>
          <a:p>
            <a:r>
              <a:rPr lang="en-US" dirty="0" smtClean="0"/>
              <a:t>lack of “path” signifies little/no latitudinal motion</a:t>
            </a:r>
          </a:p>
          <a:p>
            <a:endParaRPr lang="en-US" dirty="0"/>
          </a:p>
          <a:p>
            <a:r>
              <a:rPr lang="en-US" dirty="0" smtClean="0"/>
              <a:t>Euler pole for NA motion coincides with mean </a:t>
            </a:r>
            <a:r>
              <a:rPr lang="en-US" dirty="0" err="1" smtClean="0"/>
              <a:t>paleopole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Only toroidal motion of 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9" y="323820"/>
            <a:ext cx="5979296" cy="56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62" y="121335"/>
            <a:ext cx="6029949" cy="1147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71" y="0"/>
            <a:ext cx="4604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285" y="1268361"/>
            <a:ext cx="5026726" cy="53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" y="132506"/>
            <a:ext cx="4539813" cy="60244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7886" y="635073"/>
            <a:ext cx="67118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Cretaceous (80 to 65 Ma)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Selection of poles important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Global paths similar to still-stand pole (</a:t>
            </a:r>
            <a:r>
              <a:rPr lang="en-US" dirty="0" err="1" smtClean="0"/>
              <a:t>Enkin</a:t>
            </a:r>
            <a:r>
              <a:rPr lang="en-US" dirty="0" smtClean="0"/>
              <a:t>, 2006; Somoza, 2011)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Enkin</a:t>
            </a:r>
            <a:r>
              <a:rPr lang="en-US" dirty="0" smtClean="0"/>
              <a:t>/</a:t>
            </a:r>
            <a:r>
              <a:rPr lang="en-US" dirty="0" err="1" smtClean="0"/>
              <a:t>Torsvik</a:t>
            </a:r>
            <a:r>
              <a:rPr lang="en-US" dirty="0" smtClean="0"/>
              <a:t> include AZ </a:t>
            </a:r>
            <a:r>
              <a:rPr lang="en-US" dirty="0" err="1" smtClean="0"/>
              <a:t>volcanics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Differ from MT (Adel/Elkhorn) volcanics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Hell Creek (MT) sediments: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Shallow inclinations (as expected)- far sided poles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Great circle from sites to pole will pass through correct late K pole for NA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This supports use of MT volcanics as late K NA 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05" y="379360"/>
            <a:ext cx="5351782" cy="6297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5729" y="1350701"/>
            <a:ext cx="57074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emK</a:t>
            </a:r>
            <a:r>
              <a:rPr lang="en-US" dirty="0" smtClean="0"/>
              <a:t>: still-stand pole</a:t>
            </a:r>
          </a:p>
          <a:p>
            <a:endParaRPr lang="en-US" dirty="0" smtClean="0"/>
          </a:p>
          <a:p>
            <a:r>
              <a:rPr lang="en-US" dirty="0" smtClean="0"/>
              <a:t>lack of “wander” indicates Euler pole for NA located at spin axis</a:t>
            </a:r>
          </a:p>
          <a:p>
            <a:endParaRPr lang="en-US" dirty="0"/>
          </a:p>
          <a:p>
            <a:r>
              <a:rPr lang="en-US" dirty="0" smtClean="0"/>
              <a:t>Toroidal motion only for NA from ~130 to ~85 Ma</a:t>
            </a:r>
          </a:p>
          <a:p>
            <a:endParaRPr lang="en-US" dirty="0"/>
          </a:p>
          <a:p>
            <a:r>
              <a:rPr lang="en-US" dirty="0" smtClean="0"/>
              <a:t>Late K pole: Elkhorn and Adel </a:t>
            </a:r>
            <a:r>
              <a:rPr lang="en-US" dirty="0" err="1" smtClean="0"/>
              <a:t>Mtn</a:t>
            </a:r>
            <a:r>
              <a:rPr lang="en-US" dirty="0" smtClean="0"/>
              <a:t> volcanics</a:t>
            </a:r>
          </a:p>
          <a:p>
            <a:endParaRPr lang="en-US" dirty="0"/>
          </a:p>
          <a:p>
            <a:r>
              <a:rPr lang="en-US" dirty="0" smtClean="0"/>
              <a:t>Paleocene pole: compilation of 7 NA studies</a:t>
            </a:r>
          </a:p>
          <a:p>
            <a:endParaRPr lang="en-US" dirty="0"/>
          </a:p>
          <a:p>
            <a:r>
              <a:rPr lang="en-US" dirty="0" smtClean="0"/>
              <a:t>Eocene pole: compilation of 14 NA studies</a:t>
            </a:r>
          </a:p>
          <a:p>
            <a:endParaRPr lang="en-US" dirty="0"/>
          </a:p>
          <a:p>
            <a:r>
              <a:rPr lang="en-US" dirty="0" smtClean="0"/>
              <a:t>Key points: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 data place NA at lower latitudes in late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relatively fast APWP (10 degrees) ~85 to ~75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imported/global data extend still-stand to 50 Ma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27800" y="314960"/>
            <a:ext cx="4526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Preferred NA APWP</a:t>
            </a:r>
          </a:p>
          <a:p>
            <a:r>
              <a:rPr lang="en-US" dirty="0" smtClean="0"/>
              <a:t>No imports (tariff too high </a:t>
            </a:r>
            <a:r>
              <a:rPr lang="en-US" dirty="0" smtClean="0">
                <a:sym typeface="Wingdings" panose="05000000000000000000" pitchFamily="2" charset="2"/>
              </a:rPr>
              <a:t>)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698" y="106350"/>
            <a:ext cx="723830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“middle” Cretaceous: 120 to 85 Ma</a:t>
            </a:r>
            <a:endParaRPr lang="en-US" sz="2400" dirty="0"/>
          </a:p>
          <a:p>
            <a:r>
              <a:rPr lang="en-US" sz="2000" dirty="0" smtClean="0"/>
              <a:t>Baja BC (Insular, Coast Plutonic, N Cascades):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Silverquick</a:t>
            </a:r>
            <a:r>
              <a:rPr lang="en-US" sz="2000" dirty="0" smtClean="0"/>
              <a:t>/Powell Creek (SPC): volcanics/</a:t>
            </a:r>
            <a:r>
              <a:rPr lang="en-US" sz="2000" dirty="0" err="1" smtClean="0"/>
              <a:t>seds</a:t>
            </a:r>
            <a:r>
              <a:rPr lang="en-US" sz="2000" dirty="0" smtClean="0"/>
              <a:t> (</a:t>
            </a:r>
            <a:r>
              <a:rPr lang="en-US" sz="2000" dirty="0" err="1" smtClean="0"/>
              <a:t>Enkin</a:t>
            </a:r>
            <a:r>
              <a:rPr lang="en-US" sz="2000" dirty="0" smtClean="0"/>
              <a:t> et al, 2006)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Mt Stuart (MSB): pluton, Al-in-</a:t>
            </a:r>
            <a:r>
              <a:rPr lang="en-US" sz="2000" dirty="0" err="1" smtClean="0"/>
              <a:t>Hb</a:t>
            </a:r>
            <a:r>
              <a:rPr lang="en-US" sz="2000" dirty="0" smtClean="0"/>
              <a:t> tilt (Housen et al, 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Duke Island (DI): layered mafic, (Bogue and Grommé, 2004)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Methow</a:t>
            </a:r>
            <a:r>
              <a:rPr lang="en-US" sz="2000" dirty="0" smtClean="0"/>
              <a:t> Valley (Met): </a:t>
            </a:r>
            <a:r>
              <a:rPr lang="en-US" sz="2000" dirty="0" err="1" smtClean="0"/>
              <a:t>remag</a:t>
            </a:r>
            <a:r>
              <a:rPr lang="en-US" sz="2000" dirty="0" smtClean="0"/>
              <a:t>. Sediments (</a:t>
            </a:r>
            <a:r>
              <a:rPr lang="en-US" sz="2000" dirty="0" err="1" smtClean="0"/>
              <a:t>Enkin</a:t>
            </a:r>
            <a:r>
              <a:rPr lang="en-US" sz="2000" dirty="0" smtClean="0"/>
              <a:t> et al, 2002)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Knight Inlet (KI): pluton, Al-in-</a:t>
            </a:r>
            <a:r>
              <a:rPr lang="en-US" sz="2000" dirty="0" err="1" smtClean="0"/>
              <a:t>hbl</a:t>
            </a:r>
            <a:r>
              <a:rPr lang="en-US" sz="2000" dirty="0" smtClean="0"/>
              <a:t> tilt (Rusmore et al, 2013)</a:t>
            </a:r>
          </a:p>
          <a:p>
            <a:endParaRPr lang="en-US" sz="2000" dirty="0"/>
          </a:p>
          <a:p>
            <a:r>
              <a:rPr lang="en-US" sz="2000" dirty="0" smtClean="0"/>
              <a:t>Alta BC (</a:t>
            </a:r>
            <a:r>
              <a:rPr lang="en-US" sz="2000" dirty="0" err="1" smtClean="0"/>
              <a:t>Intermontane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Spences</a:t>
            </a:r>
            <a:r>
              <a:rPr lang="en-US" sz="2000" dirty="0" smtClean="0"/>
              <a:t> Bridge (SB): volcanics (Irving et al., 1995)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Empire Valley (EV): volcanics (Haskin et al., 2003)</a:t>
            </a:r>
          </a:p>
          <a:p>
            <a:endParaRPr lang="en-US" sz="2000" dirty="0"/>
          </a:p>
          <a:p>
            <a:r>
              <a:rPr lang="en-US" sz="2000" dirty="0" smtClean="0"/>
              <a:t>Inboard terranes (Sierra Nevada, Blue </a:t>
            </a:r>
            <a:r>
              <a:rPr lang="en-US" sz="2000" dirty="0" err="1" smtClean="0"/>
              <a:t>Mtns</a:t>
            </a:r>
            <a:r>
              <a:rPr lang="en-US" sz="2000" dirty="0" smtClean="0"/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Sierra Nevada: pluton (</a:t>
            </a:r>
            <a:r>
              <a:rPr lang="en-US" sz="2000" dirty="0" err="1" smtClean="0"/>
              <a:t>Hillhouse</a:t>
            </a:r>
            <a:r>
              <a:rPr lang="en-US" sz="2000" dirty="0" smtClean="0"/>
              <a:t> and Gromm</a:t>
            </a:r>
            <a:r>
              <a:rPr lang="en-US" sz="2000" dirty="0"/>
              <a:t>é</a:t>
            </a:r>
            <a:r>
              <a:rPr lang="en-US" sz="2000" dirty="0" smtClean="0"/>
              <a:t>, 2011)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Ochoco</a:t>
            </a:r>
            <a:r>
              <a:rPr lang="en-US" sz="2000" dirty="0" smtClean="0"/>
              <a:t> Basin: sediments, E/I and fabric corrected (Callebert in prep)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10-15 degree difference between Baja-BC (38N) /Alta BC (53N)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SNB is not translated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5" y="0"/>
            <a:ext cx="4853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697" y="106350"/>
            <a:ext cx="72383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“middle” Cretaceous: 120 to 85 Ma</a:t>
            </a:r>
          </a:p>
          <a:p>
            <a:endParaRPr lang="en-US" sz="2400" dirty="0"/>
          </a:p>
          <a:p>
            <a:r>
              <a:rPr lang="en-US" sz="2000" dirty="0" smtClean="0"/>
              <a:t>Baja BC:</a:t>
            </a:r>
          </a:p>
          <a:p>
            <a:r>
              <a:rPr lang="en-US" sz="2000" dirty="0" err="1" smtClean="0"/>
              <a:t>Silverquick</a:t>
            </a:r>
            <a:r>
              <a:rPr lang="en-US" sz="2000" dirty="0" smtClean="0"/>
              <a:t>/Powell Creek (SPC): volcanics/</a:t>
            </a:r>
            <a:r>
              <a:rPr lang="en-US" sz="2000" dirty="0" err="1" smtClean="0"/>
              <a:t>seds</a:t>
            </a:r>
            <a:r>
              <a:rPr lang="en-US" sz="2000" dirty="0" smtClean="0"/>
              <a:t> (</a:t>
            </a:r>
            <a:r>
              <a:rPr lang="en-US" sz="2000" dirty="0" err="1" smtClean="0"/>
              <a:t>Enkin</a:t>
            </a:r>
            <a:r>
              <a:rPr lang="en-US" sz="2000" dirty="0" smtClean="0"/>
              <a:t> et al, 2006)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Observed </a:t>
            </a:r>
            <a:r>
              <a:rPr lang="en-US" sz="2000" dirty="0" err="1" smtClean="0"/>
              <a:t>paleolatitude</a:t>
            </a:r>
            <a:r>
              <a:rPr lang="en-US" sz="2000" dirty="0" smtClean="0"/>
              <a:t>: 39 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 pole: expected </a:t>
            </a:r>
            <a:r>
              <a:rPr lang="en-US" sz="2000" dirty="0" err="1" smtClean="0"/>
              <a:t>paleolatitude</a:t>
            </a:r>
            <a:r>
              <a:rPr lang="en-US" sz="2000" dirty="0" smtClean="0"/>
              <a:t> 62 N, translation 2500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Global pole: expected </a:t>
            </a:r>
            <a:r>
              <a:rPr lang="en-US" sz="2000" dirty="0" err="1" smtClean="0"/>
              <a:t>paleolatitude</a:t>
            </a:r>
            <a:r>
              <a:rPr lang="en-US" sz="2000" dirty="0" smtClean="0"/>
              <a:t> 60 N, translation 2200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 smtClean="0"/>
              <a:t>Differences in Baja-BC translation, using different NA APWP, are not very large</a:t>
            </a:r>
          </a:p>
          <a:p>
            <a:endParaRPr lang="en-US" sz="2000" dirty="0"/>
          </a:p>
          <a:p>
            <a:r>
              <a:rPr lang="en-US" sz="2000" b="1" dirty="0" smtClean="0"/>
              <a:t>Most robust Baja-BC </a:t>
            </a:r>
            <a:r>
              <a:rPr lang="en-US" sz="2000" b="1" dirty="0" err="1" smtClean="0"/>
              <a:t>paleolatitude</a:t>
            </a:r>
            <a:r>
              <a:rPr lang="en-US" sz="2000" b="1" dirty="0" smtClean="0"/>
              <a:t> provided by the SPC sections: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80 sites, over 500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Volcanics</a:t>
            </a:r>
            <a:r>
              <a:rPr lang="en-US" sz="2000" dirty="0" smtClean="0"/>
              <a:t> and sediments (paleohorizontal, no inclination error)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Perfect fold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normal polarity- unit ages mainly 95-85 Ma (90 Ma)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5" y="0"/>
            <a:ext cx="4853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417" y="0"/>
            <a:ext cx="71719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Paleogeographic models</a:t>
            </a:r>
          </a:p>
          <a:p>
            <a:r>
              <a:rPr lang="en-US" sz="3200" dirty="0"/>
              <a:t>	</a:t>
            </a:r>
            <a:r>
              <a:rPr lang="en-US" sz="2400" dirty="0" smtClean="0"/>
              <a:t>tectonic evolution and assembly continents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produced with a variety of tools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can be tested and refined using paleomagnetism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5480" y="2483892"/>
            <a:ext cx="633583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Mesozoic North America:</a:t>
            </a:r>
          </a:p>
          <a:p>
            <a:r>
              <a:rPr lang="en-US" sz="2800" dirty="0"/>
              <a:t>	</a:t>
            </a:r>
            <a:r>
              <a:rPr lang="en-US" sz="2400" dirty="0" smtClean="0"/>
              <a:t>excellent to good set of data for craton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long-lived Cordilleran accretionary margin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variety of proposed models for terranes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763"/>
            <a:ext cx="391953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00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3774" y="96519"/>
            <a:ext cx="79021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Late Cretaceous (80-65 Ma)</a:t>
            </a:r>
          </a:p>
          <a:p>
            <a:endParaRPr lang="en-US" sz="2000" dirty="0"/>
          </a:p>
          <a:p>
            <a:r>
              <a:rPr lang="en-US" sz="2000" dirty="0" smtClean="0"/>
              <a:t>Baja BC: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Jameson Creek (JC): </a:t>
            </a:r>
            <a:r>
              <a:rPr lang="en-US" sz="2000" dirty="0" err="1" smtClean="0"/>
              <a:t>volcanics</a:t>
            </a:r>
            <a:r>
              <a:rPr lang="en-US" sz="2000" dirty="0"/>
              <a:t>/</a:t>
            </a:r>
            <a:r>
              <a:rPr lang="en-US" sz="2000" dirty="0" smtClean="0"/>
              <a:t>sediments, youngest SPC (</a:t>
            </a:r>
            <a:r>
              <a:rPr lang="en-US" sz="2000" dirty="0" err="1" smtClean="0"/>
              <a:t>Enkin</a:t>
            </a:r>
            <a:r>
              <a:rPr lang="en-US" sz="2000" dirty="0" smtClean="0"/>
              <a:t> et al 2006)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McColl Ridge (MR): </a:t>
            </a:r>
            <a:r>
              <a:rPr lang="en-US" sz="2000" dirty="0" err="1" smtClean="0"/>
              <a:t>volcaniclastics</a:t>
            </a:r>
            <a:r>
              <a:rPr lang="en-US" sz="2000" dirty="0" smtClean="0"/>
              <a:t> (</a:t>
            </a:r>
            <a:r>
              <a:rPr lang="en-US" sz="2000" dirty="0" err="1" smtClean="0"/>
              <a:t>Stamatakos</a:t>
            </a:r>
            <a:r>
              <a:rPr lang="en-US" sz="2000" dirty="0" smtClean="0"/>
              <a:t> et al, 2001)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Nanaimo Group (KG-KK04): sediment, fabric corrected, Kim and Kodama, 2004)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Nanaimo Group (KG-KT-06): sediment, E/I corrected, </a:t>
            </a:r>
            <a:r>
              <a:rPr lang="en-US" sz="2000" dirty="0" err="1" smtClean="0"/>
              <a:t>Krijgsman</a:t>
            </a:r>
            <a:r>
              <a:rPr lang="en-US" sz="2000" dirty="0" smtClean="0"/>
              <a:t> and </a:t>
            </a:r>
            <a:r>
              <a:rPr lang="en-US" sz="2000" dirty="0" err="1" smtClean="0"/>
              <a:t>Tauxe</a:t>
            </a:r>
            <a:r>
              <a:rPr lang="en-US" sz="2000" dirty="0" smtClean="0"/>
              <a:t>, 2006)</a:t>
            </a:r>
          </a:p>
          <a:p>
            <a:endParaRPr lang="en-US" sz="2000" dirty="0" smtClean="0"/>
          </a:p>
          <a:p>
            <a:r>
              <a:rPr lang="en-US" sz="2000" dirty="0" smtClean="0"/>
              <a:t>Alta BC: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Carmacks</a:t>
            </a:r>
            <a:r>
              <a:rPr lang="en-US" sz="2000" dirty="0" smtClean="0"/>
              <a:t> volcanics (CV): volcanics, </a:t>
            </a:r>
            <a:r>
              <a:rPr lang="en-US" sz="2000" dirty="0" err="1" smtClean="0"/>
              <a:t>Enkin</a:t>
            </a:r>
            <a:r>
              <a:rPr lang="en-US" sz="2000" dirty="0" smtClean="0"/>
              <a:t> et al, 2006</a:t>
            </a:r>
          </a:p>
          <a:p>
            <a:endParaRPr lang="en-US" sz="2000" dirty="0"/>
          </a:p>
          <a:p>
            <a:r>
              <a:rPr lang="en-US" sz="2000" dirty="0" smtClean="0"/>
              <a:t>Chugach: (Paleocene)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Ghost Rocks, Kodiak (GR): pillow basalts, </a:t>
            </a:r>
            <a:r>
              <a:rPr lang="en-US" sz="2000" dirty="0" err="1" smtClean="0"/>
              <a:t>seds</a:t>
            </a:r>
            <a:r>
              <a:rPr lang="en-US" sz="2000" dirty="0" smtClean="0"/>
              <a:t> for horizontal (Roeske/Housen 2007 and in prep)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Using global NA APWP, Late Cretaceous latitude differences and translations are larger by ~5 degree (600 km)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7" y="0"/>
            <a:ext cx="3924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0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6200" y="126015"/>
            <a:ext cx="5765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Baja BC options:</a:t>
            </a:r>
          </a:p>
          <a:p>
            <a:endParaRPr lang="en-US" sz="2400" dirty="0"/>
          </a:p>
          <a:p>
            <a:r>
              <a:rPr lang="en-US" sz="2400" dirty="0" err="1" smtClean="0"/>
              <a:t>En</a:t>
            </a:r>
            <a:r>
              <a:rPr lang="en-US" sz="2400" dirty="0" smtClean="0"/>
              <a:t>-block Baja BC: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Insular and </a:t>
            </a:r>
            <a:r>
              <a:rPr lang="en-US" sz="2400" dirty="0" err="1" smtClean="0"/>
              <a:t>Intermontane</a:t>
            </a:r>
            <a:r>
              <a:rPr lang="en-US" sz="2400" dirty="0" smtClean="0"/>
              <a:t> linked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1500 km S motion 105 to 90 Ma</a:t>
            </a:r>
          </a:p>
          <a:p>
            <a:r>
              <a:rPr lang="en-US" sz="2400" dirty="0" smtClean="0"/>
              <a:t> 	(10 cm/</a:t>
            </a:r>
            <a:r>
              <a:rPr lang="en-US" sz="2400" dirty="0" err="1" smtClean="0"/>
              <a:t>yr</a:t>
            </a:r>
            <a:r>
              <a:rPr lang="en-US" sz="2400" dirty="0" smtClean="0"/>
              <a:t>)- using mid-range of ages 	for MT/Churn Creek, older end of age 	range for SB/Empire Valley</a:t>
            </a:r>
          </a:p>
          <a:p>
            <a:endParaRPr lang="en-US" sz="2400" dirty="0"/>
          </a:p>
          <a:p>
            <a:r>
              <a:rPr lang="en-US" sz="2400" dirty="0" smtClean="0"/>
              <a:t>	2500 km motion 90 to 55 Ma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(7 cm/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Alta and Baja BC: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Insular and </a:t>
            </a:r>
            <a:r>
              <a:rPr lang="en-US" sz="2400" dirty="0" err="1" smtClean="0"/>
              <a:t>Intermontane</a:t>
            </a:r>
            <a:r>
              <a:rPr lang="en-US" sz="2400" dirty="0" smtClean="0"/>
              <a:t> separate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no </a:t>
            </a:r>
            <a:r>
              <a:rPr lang="en-US" sz="2400" dirty="0" err="1" smtClean="0"/>
              <a:t>sinistral</a:t>
            </a:r>
            <a:r>
              <a:rPr lang="en-US" sz="2400" dirty="0" smtClean="0"/>
              <a:t>-then-dextral required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9" y="405380"/>
            <a:ext cx="6248763" cy="53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088" y="1245710"/>
            <a:ext cx="4143375" cy="5286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8744" y="717268"/>
            <a:ext cx="20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Rusmore et al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0" y="721020"/>
            <a:ext cx="5198602" cy="6111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026159" y="187621"/>
            <a:ext cx="258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Housen,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30080" y="671549"/>
            <a:ext cx="2499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</a:t>
            </a:r>
            <a:r>
              <a:rPr lang="en-US" dirty="0" err="1" smtClean="0"/>
              <a:t>Mtns</a:t>
            </a:r>
            <a:r>
              <a:rPr lang="en-US" dirty="0" smtClean="0"/>
              <a:t> and </a:t>
            </a:r>
            <a:r>
              <a:rPr lang="en-US" dirty="0" err="1" smtClean="0"/>
              <a:t>Intermontane</a:t>
            </a:r>
            <a:r>
              <a:rPr lang="en-US" dirty="0" smtClean="0"/>
              <a:t> may share similarities in displacement relative to 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31" y="1968689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llpaleomag_paleolat.tif                                       00506EE1Macintosh HD                   BC58F3F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1" y="2702759"/>
            <a:ext cx="6553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208275" y="76200"/>
            <a:ext cx="7711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 K to Paleocene units:</a:t>
            </a:r>
          </a:p>
          <a:p>
            <a:endParaRPr lang="en-US" dirty="0"/>
          </a:p>
          <a:p>
            <a:r>
              <a:rPr lang="en-US" dirty="0" err="1" smtClean="0"/>
              <a:t>MacColl</a:t>
            </a:r>
            <a:r>
              <a:rPr lang="en-US" dirty="0" smtClean="0"/>
              <a:t> Ridge (80 Ma </a:t>
            </a:r>
            <a:r>
              <a:rPr lang="en-US" dirty="0" err="1" smtClean="0"/>
              <a:t>volcanics</a:t>
            </a:r>
            <a:r>
              <a:rPr lang="en-US" dirty="0" smtClean="0"/>
              <a:t>): </a:t>
            </a:r>
            <a:r>
              <a:rPr lang="en-US" dirty="0" err="1" smtClean="0"/>
              <a:t>Wrangellia</a:t>
            </a:r>
            <a:r>
              <a:rPr lang="en-US" dirty="0" smtClean="0"/>
              <a:t> (</a:t>
            </a:r>
            <a:r>
              <a:rPr lang="en-US" dirty="0" err="1" smtClean="0"/>
              <a:t>Stamatakos</a:t>
            </a:r>
            <a:r>
              <a:rPr lang="en-US" dirty="0" smtClean="0"/>
              <a:t> et al 2001)</a:t>
            </a:r>
          </a:p>
          <a:p>
            <a:endParaRPr lang="en-US" dirty="0"/>
          </a:p>
          <a:p>
            <a:r>
              <a:rPr lang="en-US" dirty="0" err="1" smtClean="0"/>
              <a:t>Carmacks</a:t>
            </a:r>
            <a:r>
              <a:rPr lang="en-US" dirty="0" smtClean="0"/>
              <a:t> </a:t>
            </a:r>
            <a:r>
              <a:rPr lang="en-US" dirty="0" err="1" smtClean="0"/>
              <a:t>volcanics</a:t>
            </a:r>
            <a:r>
              <a:rPr lang="en-US" dirty="0" smtClean="0"/>
              <a:t> (70 Ma): Yukon-Tanana: </a:t>
            </a:r>
            <a:r>
              <a:rPr lang="en-US" dirty="0" err="1" smtClean="0"/>
              <a:t>Enkin</a:t>
            </a:r>
            <a:r>
              <a:rPr lang="en-US" dirty="0" smtClean="0"/>
              <a:t> et al., 2006</a:t>
            </a:r>
          </a:p>
          <a:p>
            <a:endParaRPr lang="en-US" dirty="0" smtClean="0"/>
          </a:p>
          <a:p>
            <a:r>
              <a:rPr lang="en-US" dirty="0" smtClean="0"/>
              <a:t>Ghost Rocks (60 Ma </a:t>
            </a:r>
            <a:r>
              <a:rPr lang="en-US" dirty="0" err="1" smtClean="0"/>
              <a:t>volcanics</a:t>
            </a:r>
            <a:r>
              <a:rPr lang="en-US" dirty="0" smtClean="0"/>
              <a:t>): Chugach: Housen/Roeske 2007 and in prep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1040" y="741680"/>
            <a:ext cx="334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Dubrovine</a:t>
            </a:r>
            <a:r>
              <a:rPr lang="en-US" dirty="0" smtClean="0"/>
              <a:t> and </a:t>
            </a:r>
            <a:r>
              <a:rPr lang="en-US" dirty="0" err="1" smtClean="0"/>
              <a:t>Tarduno</a:t>
            </a:r>
            <a:r>
              <a:rPr lang="en-US" dirty="0" smtClean="0"/>
              <a:t> 2008</a:t>
            </a:r>
          </a:p>
          <a:p>
            <a:r>
              <a:rPr lang="en-US" dirty="0" smtClean="0"/>
              <a:t>Moving hot-spot reconciled with K-F-P plate models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75320" y="5867400"/>
            <a:ext cx="360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Ghost Rocks r-t-r triple junction (slab window </a:t>
            </a:r>
            <a:r>
              <a:rPr lang="en-US" dirty="0" err="1" smtClean="0"/>
              <a:t>volcanics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07258" y="8088"/>
            <a:ext cx="4267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Summary:</a:t>
            </a:r>
          </a:p>
          <a:p>
            <a:endParaRPr lang="en-US" dirty="0"/>
          </a:p>
          <a:p>
            <a:r>
              <a:rPr lang="en-US" dirty="0" err="1" smtClean="0"/>
              <a:t>Paleomagnetic</a:t>
            </a:r>
            <a:r>
              <a:rPr lang="en-US" dirty="0" smtClean="0"/>
              <a:t> data for Cretaceous NA robust, well defined reference, minimal latitudinal motion for 130 to 85 Ma</a:t>
            </a:r>
          </a:p>
          <a:p>
            <a:endParaRPr lang="en-US" dirty="0"/>
          </a:p>
          <a:p>
            <a:r>
              <a:rPr lang="en-US" dirty="0" smtClean="0"/>
              <a:t>Need earliest K (145 to 130 Ma) data</a:t>
            </a:r>
          </a:p>
          <a:p>
            <a:r>
              <a:rPr lang="en-US" dirty="0" smtClean="0"/>
              <a:t>Need better age control of </a:t>
            </a:r>
            <a:r>
              <a:rPr lang="en-US" dirty="0" err="1" smtClean="0"/>
              <a:t>paleomagnetically</a:t>
            </a:r>
            <a:r>
              <a:rPr lang="en-US" dirty="0" smtClean="0"/>
              <a:t> investigated rocks</a:t>
            </a:r>
          </a:p>
          <a:p>
            <a:endParaRPr lang="en-US" dirty="0"/>
          </a:p>
          <a:p>
            <a:r>
              <a:rPr lang="en-US" dirty="0" smtClean="0"/>
              <a:t>Baja-BC models supported by robust data from </a:t>
            </a:r>
            <a:r>
              <a:rPr lang="en-US" dirty="0" err="1" smtClean="0"/>
              <a:t>volcanics</a:t>
            </a:r>
            <a:r>
              <a:rPr lang="en-US" dirty="0" smtClean="0"/>
              <a:t>, and I-corrected sediments, tilt-constrained plutons</a:t>
            </a:r>
          </a:p>
          <a:p>
            <a:endParaRPr lang="en-US" dirty="0"/>
          </a:p>
          <a:p>
            <a:r>
              <a:rPr lang="en-US" dirty="0" smtClean="0"/>
              <a:t>Separate Insular/</a:t>
            </a:r>
            <a:r>
              <a:rPr lang="en-US" dirty="0" err="1" smtClean="0"/>
              <a:t>Intermontane</a:t>
            </a:r>
            <a:r>
              <a:rPr lang="en-US" dirty="0" smtClean="0"/>
              <a:t> preferred, but large-block Baja BC clearly permissible</a:t>
            </a:r>
          </a:p>
          <a:p>
            <a:endParaRPr lang="en-US" dirty="0"/>
          </a:p>
          <a:p>
            <a:r>
              <a:rPr lang="en-US" dirty="0" smtClean="0"/>
              <a:t>Latest K displacements of YTT, Chugach, </a:t>
            </a:r>
            <a:r>
              <a:rPr lang="en-US" dirty="0" err="1" smtClean="0"/>
              <a:t>Wrangellia</a:t>
            </a:r>
            <a:r>
              <a:rPr lang="en-US" dirty="0" smtClean="0"/>
              <a:t> are also significant- margin parallel motion needs to be considered</a:t>
            </a:r>
          </a:p>
          <a:p>
            <a:r>
              <a:rPr lang="en-US" dirty="0" smtClean="0"/>
              <a:t>(Hayward, 2019)</a:t>
            </a:r>
          </a:p>
          <a:p>
            <a:endParaRPr lang="en-US" dirty="0"/>
          </a:p>
          <a:p>
            <a:r>
              <a:rPr lang="en-US" dirty="0" smtClean="0"/>
              <a:t>late K </a:t>
            </a:r>
            <a:r>
              <a:rPr lang="en-US" dirty="0" err="1" smtClean="0"/>
              <a:t>paleolatitude</a:t>
            </a:r>
            <a:r>
              <a:rPr lang="en-US" dirty="0" smtClean="0"/>
              <a:t> of terranes and NA are fruitful targets for further work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97" y="70852"/>
            <a:ext cx="3676029" cy="6423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9604" y="70852"/>
            <a:ext cx="2168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80 to 65 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" y="434636"/>
            <a:ext cx="4249021" cy="5997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9144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110 to 85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3" y="136562"/>
            <a:ext cx="6172200" cy="637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40" y="86359"/>
            <a:ext cx="4308236" cy="3231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20" y="3812885"/>
            <a:ext cx="5121036" cy="3007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25360" y="756920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Oriented sample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27240" y="3423920"/>
            <a:ext cx="27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Magnetization direction(s)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2900" y="1666240"/>
            <a:ext cx="117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</a:t>
            </a:r>
          </a:p>
          <a:p>
            <a:r>
              <a:rPr lang="en-US" dirty="0" smtClean="0"/>
              <a:t>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3" y="161987"/>
            <a:ext cx="8736325" cy="5669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8914" y="3454855"/>
            <a:ext cx="5475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Averages of longer-term (t &gt; 10 to 100 </a:t>
            </a:r>
            <a:r>
              <a:rPr lang="en-US" sz="2400" dirty="0" err="1" smtClean="0"/>
              <a:t>ka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field variation yield simpler GAD geometry</a:t>
            </a:r>
          </a:p>
          <a:p>
            <a:endParaRPr lang="en-US" sz="2400" dirty="0"/>
          </a:p>
          <a:p>
            <a:r>
              <a:rPr lang="en-US" sz="2400" dirty="0" smtClean="0"/>
              <a:t>Average pole = Earth spin axis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27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65" y="241935"/>
            <a:ext cx="10030911" cy="493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7004" y="4804165"/>
            <a:ext cx="3957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Paleogeographic</a:t>
            </a:r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econstruction using </a:t>
            </a:r>
            <a:r>
              <a:rPr lang="en-US" dirty="0" err="1" smtClean="0"/>
              <a:t>paleopole</a:t>
            </a:r>
            <a:r>
              <a:rPr lang="en-US" dirty="0" smtClean="0"/>
              <a:t>-</a:t>
            </a:r>
          </a:p>
          <a:p>
            <a:endParaRPr lang="en-US" dirty="0"/>
          </a:p>
          <a:p>
            <a:r>
              <a:rPr lang="en-US" dirty="0" smtClean="0"/>
              <a:t>In this case, NA located ~10 degrees further north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" y="6441440"/>
            <a:ext cx="254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 from Butler, 1990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367" y="5173239"/>
            <a:ext cx="3347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Geocentric Axial Dipole (GAD):</a:t>
            </a:r>
          </a:p>
          <a:p>
            <a:r>
              <a:rPr lang="en-US" dirty="0"/>
              <a:t>	</a:t>
            </a:r>
            <a:r>
              <a:rPr lang="en-US" dirty="0" smtClean="0"/>
              <a:t>averaged magnetic pole</a:t>
            </a:r>
          </a:p>
          <a:p>
            <a:r>
              <a:rPr lang="en-US" dirty="0"/>
              <a:t>	</a:t>
            </a:r>
            <a:r>
              <a:rPr lang="en-US" dirty="0" smtClean="0"/>
              <a:t>corresponds to spin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4" y="640638"/>
            <a:ext cx="4823626" cy="6065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32" y="202344"/>
            <a:ext cx="5524500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17" y="97244"/>
            <a:ext cx="4286250" cy="66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92" y="992482"/>
            <a:ext cx="2000250" cy="428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5274720" y="1860522"/>
            <a:ext cx="25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Beck and </a:t>
            </a:r>
            <a:r>
              <a:rPr lang="en-US" dirty="0" err="1" smtClean="0"/>
              <a:t>Noson</a:t>
            </a:r>
            <a:r>
              <a:rPr lang="en-US" dirty="0" smtClean="0"/>
              <a:t> 1972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82920" y="4658360"/>
            <a:ext cx="556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Mismatch between </a:t>
            </a:r>
            <a:r>
              <a:rPr lang="en-US" dirty="0" err="1" smtClean="0"/>
              <a:t>paleopoles</a:t>
            </a:r>
            <a:r>
              <a:rPr lang="en-US" dirty="0" smtClean="0"/>
              <a:t> with same age from NA craton and from Mt Stuart Batholith was explained by </a:t>
            </a:r>
            <a:r>
              <a:rPr lang="en-US" dirty="0"/>
              <a:t> Beck and </a:t>
            </a:r>
            <a:r>
              <a:rPr lang="en-US" dirty="0" err="1" smtClean="0"/>
              <a:t>Noson</a:t>
            </a:r>
            <a:r>
              <a:rPr lang="en-US" dirty="0" smtClean="0"/>
              <a:t>, who supposed that a portion of the Cordillera may have been on a separate plate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22112" y="3002280"/>
            <a:ext cx="6334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There can be only one (spin axis):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iscordant </a:t>
            </a:r>
            <a:r>
              <a:rPr lang="en-US" dirty="0" err="1" smtClean="0"/>
              <a:t>paleomagnetic</a:t>
            </a:r>
            <a:r>
              <a:rPr lang="en-US" dirty="0" smtClean="0"/>
              <a:t> poles require explanation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Local structures (tilt, rotation,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Evidence of differential tectonic history (separate plates)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0" y="725490"/>
            <a:ext cx="6909424" cy="6060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0375" y="0"/>
            <a:ext cx="269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Umhoefer, 1987: </a:t>
            </a:r>
            <a:endParaRPr lang="en-US" dirty="0"/>
          </a:p>
          <a:p>
            <a:r>
              <a:rPr lang="en-US" b="1" dirty="0" err="1" smtClean="0"/>
              <a:t>En</a:t>
            </a:r>
            <a:r>
              <a:rPr lang="en-US" b="1" dirty="0" smtClean="0"/>
              <a:t>-block Baja-BC model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34" y="1191483"/>
            <a:ext cx="3639627" cy="5310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7364" y="90074"/>
            <a:ext cx="2986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Cowan et al, 1997:</a:t>
            </a:r>
            <a:endParaRPr lang="en-US" dirty="0"/>
          </a:p>
          <a:p>
            <a:r>
              <a:rPr lang="en-US" dirty="0" smtClean="0"/>
              <a:t>Baja BC review, “Crucial tests”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80881" y="779693"/>
            <a:ext cx="445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Alta BC (</a:t>
            </a:r>
            <a:r>
              <a:rPr lang="en-US" b="1" dirty="0" err="1" smtClean="0"/>
              <a:t>Intermontane</a:t>
            </a:r>
            <a:r>
              <a:rPr lang="en-US" b="1" dirty="0" smtClean="0"/>
              <a:t>) and Baja BC (Insular)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89" y="712271"/>
            <a:ext cx="4286250" cy="566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256" y="202018"/>
            <a:ext cx="2886716" cy="4018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98" y="3167675"/>
            <a:ext cx="2321082" cy="3598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8392160" y="1625600"/>
            <a:ext cx="3799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Irving et al., 1995 </a:t>
            </a:r>
          </a:p>
          <a:p>
            <a:r>
              <a:rPr lang="en-US" dirty="0"/>
              <a:t>	</a:t>
            </a:r>
            <a:r>
              <a:rPr lang="en-US" dirty="0" err="1" smtClean="0"/>
              <a:t>Spences</a:t>
            </a:r>
            <a:r>
              <a:rPr lang="en-US" dirty="0" smtClean="0"/>
              <a:t> Bridge </a:t>
            </a:r>
            <a:r>
              <a:rPr lang="en-US" dirty="0" err="1" smtClean="0"/>
              <a:t>volcanics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Wynne et al., 1995</a:t>
            </a:r>
          </a:p>
          <a:p>
            <a:r>
              <a:rPr lang="en-US" dirty="0"/>
              <a:t>	</a:t>
            </a:r>
            <a:r>
              <a:rPr lang="en-US" dirty="0" smtClean="0"/>
              <a:t>Mt </a:t>
            </a:r>
            <a:r>
              <a:rPr lang="en-US" dirty="0" err="1" smtClean="0"/>
              <a:t>Tatlow</a:t>
            </a:r>
            <a:r>
              <a:rPr lang="en-US" dirty="0"/>
              <a:t> </a:t>
            </a:r>
            <a:r>
              <a:rPr lang="en-US" dirty="0" smtClean="0"/>
              <a:t>	(</a:t>
            </a:r>
            <a:r>
              <a:rPr lang="en-US" dirty="0" err="1" smtClean="0"/>
              <a:t>Silverquick</a:t>
            </a:r>
            <a:r>
              <a:rPr lang="en-US" dirty="0" smtClean="0"/>
              <a:t>/Powell Creek 	</a:t>
            </a:r>
            <a:r>
              <a:rPr lang="en-US" dirty="0" err="1" smtClean="0"/>
              <a:t>volcanics</a:t>
            </a:r>
            <a:r>
              <a:rPr lang="en-US" dirty="0" smtClean="0"/>
              <a:t> and sediments)</a:t>
            </a:r>
          </a:p>
          <a:p>
            <a:endParaRPr lang="en-US" dirty="0"/>
          </a:p>
          <a:p>
            <a:r>
              <a:rPr lang="en-US" dirty="0" smtClean="0"/>
              <a:t>SB: 105 Ma, 53 N </a:t>
            </a:r>
            <a:r>
              <a:rPr lang="en-US" dirty="0" err="1" smtClean="0"/>
              <a:t>paleolatitude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MT: 90 Ma, 36 N </a:t>
            </a:r>
            <a:r>
              <a:rPr lang="en-US" dirty="0" err="1" smtClean="0"/>
              <a:t>paleolatitude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Differential displacement of </a:t>
            </a:r>
            <a:r>
              <a:rPr lang="en-US" dirty="0" err="1" smtClean="0"/>
              <a:t>Intermontane</a:t>
            </a:r>
            <a:r>
              <a:rPr lang="en-US" dirty="0" smtClean="0"/>
              <a:t> and Insular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60360" y="431800"/>
            <a:ext cx="378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Best basis for Baja-BC and Alta-BC:</a:t>
            </a:r>
          </a:p>
          <a:p>
            <a:r>
              <a:rPr lang="en-US" b="1" dirty="0" smtClean="0"/>
              <a:t>Studies of volcanic units with good paleohorizontal control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91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67665" y="78659"/>
            <a:ext cx="4556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Paleomagnetic framework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93289" y="788875"/>
            <a:ext cx="1137253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Constraints on paleogeography of NA (craton)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updated compilation using updated geochronology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group paleomagnetic results by ages of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compare with global compilations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b="1" dirty="0" smtClean="0"/>
              <a:t>Synopsis of paleomagnetic data from Baja-BC and other terranes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Use NA craton compilations as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Consider and compare units with similar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select for good paleohorizontal control or consideration of inclination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“early-mid” Cretaceous vs Late Cretaceous 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3627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1333</Words>
  <Application>Microsoft Office PowerPoint</Application>
  <PresentationFormat>Widescreen</PresentationFormat>
  <Paragraphs>236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 Housen</dc:creator>
  <cp:lastModifiedBy>Bernard Housen</cp:lastModifiedBy>
  <cp:revision>241</cp:revision>
  <dcterms:created xsi:type="dcterms:W3CDTF">2016-10-11T16:24:26Z</dcterms:created>
  <dcterms:modified xsi:type="dcterms:W3CDTF">2019-05-16T17:40:10Z</dcterms:modified>
</cp:coreProperties>
</file>