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256" r:id="rId2"/>
    <p:sldId id="341" r:id="rId3"/>
    <p:sldId id="257" r:id="rId4"/>
    <p:sldId id="285" r:id="rId5"/>
    <p:sldId id="286" r:id="rId6"/>
    <p:sldId id="258" r:id="rId7"/>
    <p:sldId id="262" r:id="rId8"/>
    <p:sldId id="288" r:id="rId9"/>
    <p:sldId id="264" r:id="rId10"/>
    <p:sldId id="289" r:id="rId11"/>
    <p:sldId id="293" r:id="rId12"/>
    <p:sldId id="291" r:id="rId13"/>
    <p:sldId id="297" r:id="rId14"/>
    <p:sldId id="299" r:id="rId15"/>
    <p:sldId id="312" r:id="rId16"/>
    <p:sldId id="333" r:id="rId17"/>
    <p:sldId id="334" r:id="rId18"/>
    <p:sldId id="335" r:id="rId19"/>
    <p:sldId id="336" r:id="rId20"/>
    <p:sldId id="337" r:id="rId21"/>
    <p:sldId id="338" r:id="rId22"/>
    <p:sldId id="339" r:id="rId23"/>
    <p:sldId id="342" r:id="rId24"/>
    <p:sldId id="318" r:id="rId25"/>
    <p:sldId id="314" r:id="rId26"/>
    <p:sldId id="315" r:id="rId27"/>
    <p:sldId id="316" r:id="rId28"/>
    <p:sldId id="317" r:id="rId29"/>
    <p:sldId id="273" r:id="rId30"/>
    <p:sldId id="274" r:id="rId31"/>
    <p:sldId id="343" r:id="rId32"/>
    <p:sldId id="278" r:id="rId33"/>
    <p:sldId id="324" r:id="rId34"/>
    <p:sldId id="325" r:id="rId35"/>
    <p:sldId id="326" r:id="rId36"/>
    <p:sldId id="275" r:id="rId37"/>
    <p:sldId id="319" r:id="rId38"/>
    <p:sldId id="320" r:id="rId39"/>
    <p:sldId id="321" r:id="rId40"/>
    <p:sldId id="277" r:id="rId4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randon Lutz" initials="B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203"/>
    <a:srgbClr val="FF0000"/>
    <a:srgbClr val="53E455"/>
    <a:srgbClr val="735F2E"/>
    <a:srgbClr val="00E59F"/>
    <a:srgbClr val="FF00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81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381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381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D51ADE6A-740E-44AE-83CC-AE7238B6C88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81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381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381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55" autoAdjust="0"/>
  </p:normalViewPr>
  <p:slideViewPr>
    <p:cSldViewPr snapToGrid="0">
      <p:cViewPr varScale="1">
        <p:scale>
          <a:sx n="104" d="100"/>
          <a:sy n="104" d="100"/>
        </p:scale>
        <p:origin x="138" y="360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65892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Thanks, Thanks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Shape 2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5898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Shape 2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3901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Shape 2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Scale—</a:t>
            </a:r>
          </a:p>
          <a:p>
            <a:r>
              <a:rPr lang="en-US" dirty="0" smtClean="0"/>
              <a:t>Really two detachments;</a:t>
            </a:r>
            <a:r>
              <a:rPr lang="en-US" baseline="0" dirty="0" smtClean="0"/>
              <a:t> </a:t>
            </a:r>
            <a:r>
              <a:rPr lang="en-US" baseline="0" smtClean="0"/>
              <a:t>but focused on BCD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1889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Shape 2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8009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Shape 2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54471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Shape 2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9095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Shape 2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33110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Shape 2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0971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Shape 2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2285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Shape 2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4019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More thanks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11475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Shape 2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11165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62562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71731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37089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79001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rPr lang="en-US" dirty="0" smtClean="0"/>
              <a:t>Explain the </a:t>
            </a:r>
            <a:r>
              <a:rPr lang="en-US" dirty="0" err="1" smtClean="0"/>
              <a:t>Moho</a:t>
            </a:r>
            <a:r>
              <a:rPr lang="en-US" baseline="0" dirty="0" smtClean="0"/>
              <a:t> and comparisons with </a:t>
            </a:r>
            <a:r>
              <a:rPr lang="en-US" baseline="0" dirty="0" err="1" smtClean="0"/>
              <a:t>Schutt</a:t>
            </a:r>
            <a:r>
              <a:rPr lang="en-US" baseline="0" dirty="0" smtClean="0"/>
              <a:t> better.</a:t>
            </a:r>
          </a:p>
          <a:p>
            <a:pPr>
              <a:defRPr sz="1800"/>
            </a:pPr>
            <a:r>
              <a:rPr lang="en-US" baseline="0" dirty="0" smtClean="0"/>
              <a:t>A little hot.</a:t>
            </a:r>
            <a:endParaRPr dirty="0"/>
          </a:p>
          <a:p>
            <a:pPr>
              <a:defRPr sz="1800"/>
            </a:pPr>
            <a:r>
              <a:rPr dirty="0"/>
              <a:t>strong? weak?</a:t>
            </a:r>
          </a:p>
        </p:txBody>
      </p:sp>
    </p:spTree>
    <p:extLst>
      <p:ext uri="{BB962C8B-B14F-4D97-AF65-F5344CB8AC3E}">
        <p14:creationId xmlns:p14="http://schemas.microsoft.com/office/powerpoint/2010/main" val="15060670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Want to understand mechanics of detachment faults</a:t>
            </a:r>
          </a:p>
          <a:p>
            <a:pPr>
              <a:defRPr sz="1800"/>
            </a:pPr>
            <a:r>
              <a:t>happens?</a:t>
            </a:r>
          </a:p>
          <a:p>
            <a:pPr>
              <a:defRPr sz="1800"/>
            </a:pPr>
            <a:r>
              <a:t>strong? weak?</a:t>
            </a:r>
          </a:p>
        </p:txBody>
      </p:sp>
    </p:spTree>
    <p:extLst>
      <p:ext uri="{BB962C8B-B14F-4D97-AF65-F5344CB8AC3E}">
        <p14:creationId xmlns:p14="http://schemas.microsoft.com/office/powerpoint/2010/main" val="13501047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2" name="Shape 3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presenting two mechanical scenarios here. and associated Mohr Diagrams.</a:t>
            </a:r>
          </a:p>
          <a:p>
            <a:r>
              <a:t>Colors are “slip tendency”, ratio: </a:t>
            </a:r>
          </a:p>
          <a:p>
            <a:r>
              <a:t>stress state on given fault plotted on MOhr circle</a:t>
            </a:r>
          </a:p>
          <a:p>
            <a:r>
              <a:t>A: </a:t>
            </a:r>
          </a:p>
          <a:p>
            <a:r>
              <a:t>B: 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2983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7" name="Shape 3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Shape 2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Fix strip map. Get new slide made in AI.</a:t>
            </a:r>
          </a:p>
          <a:p>
            <a:r>
              <a:t>Still make zoom in.</a:t>
            </a:r>
          </a:p>
          <a:p>
            <a:r>
              <a:t>Remove the isotherms and crustal thickness symbols;</a:t>
            </a:r>
          </a:p>
          <a:p>
            <a:r>
              <a:t>possibly make the model only 15 km deep?? or 20??</a:t>
            </a:r>
          </a:p>
        </p:txBody>
      </p:sp>
    </p:spTree>
    <p:extLst>
      <p:ext uri="{BB962C8B-B14F-4D97-AF65-F5344CB8AC3E}">
        <p14:creationId xmlns:p14="http://schemas.microsoft.com/office/powerpoint/2010/main" val="27399170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Shape 2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Fix strip map. Get new slide made in AI.</a:t>
            </a:r>
          </a:p>
          <a:p>
            <a:r>
              <a:t>Still make zoom in.</a:t>
            </a:r>
          </a:p>
          <a:p>
            <a:r>
              <a:t>Remove the isotherms and crustal thickness symbols;</a:t>
            </a:r>
          </a:p>
          <a:p>
            <a:r>
              <a:t>possibly make the model only 15 km deep?? or 20??</a:t>
            </a:r>
          </a:p>
        </p:txBody>
      </p:sp>
    </p:spTree>
    <p:extLst>
      <p:ext uri="{BB962C8B-B14F-4D97-AF65-F5344CB8AC3E}">
        <p14:creationId xmlns:p14="http://schemas.microsoft.com/office/powerpoint/2010/main" val="40237343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Shape 2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Fix strip map. Get new slide made in AI.</a:t>
            </a:r>
          </a:p>
          <a:p>
            <a:r>
              <a:t>Still make zoom in.</a:t>
            </a:r>
          </a:p>
          <a:p>
            <a:r>
              <a:t>Remove the isotherms and crustal thickness symbols;</a:t>
            </a:r>
          </a:p>
          <a:p>
            <a:r>
              <a:t>possibly make the model only 15 km deep?? or 20??</a:t>
            </a:r>
          </a:p>
        </p:txBody>
      </p:sp>
    </p:spTree>
    <p:extLst>
      <p:ext uri="{BB962C8B-B14F-4D97-AF65-F5344CB8AC3E}">
        <p14:creationId xmlns:p14="http://schemas.microsoft.com/office/powerpoint/2010/main" val="3898602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Relate to  mechanical model at the end.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021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4" name="Shape 15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8" name="Shape 2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Late K history</a:t>
            </a:r>
            <a:r>
              <a:rPr lang="en-US" baseline="0" dirty="0" smtClean="0"/>
              <a:t> of deepest rocks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219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Z-He in a big</a:t>
            </a:r>
            <a:r>
              <a:rPr lang="en-US" baseline="0" dirty="0" smtClean="0"/>
              <a:t> box in the legend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144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/>
            </a:lvl1pPr>
          </a:lstStyle>
          <a:p>
            <a:r>
              <a:t>“Type a quote here.”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894079" y="1608666"/>
            <a:ext cx="11216642" cy="1413935"/>
          </a:xfrm>
          <a:prstGeom prst="rect">
            <a:avLst/>
          </a:prstGeom>
        </p:spPr>
        <p:txBody>
          <a:bodyPr lIns="48767" tIns="48767" rIns="48767" bIns="48767"/>
          <a:lstStyle>
            <a:lvl1pPr algn="l" defTabSz="1300480">
              <a:lnSpc>
                <a:spcPct val="90000"/>
              </a:lnSpc>
              <a:defRPr sz="62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xfrm>
            <a:off x="894079" y="3166533"/>
            <a:ext cx="11216642" cy="4641428"/>
          </a:xfrm>
          <a:prstGeom prst="rect">
            <a:avLst/>
          </a:prstGeom>
        </p:spPr>
        <p:txBody>
          <a:bodyPr lIns="48767" tIns="48767" rIns="48767" bIns="48767" anchor="t"/>
          <a:lstStyle>
            <a:lvl1pPr marL="310242" indent="-310242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19150" indent="-361950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48739" indent="-434339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54200" indent="-482600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311400" indent="-482600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7362" y="8024622"/>
            <a:ext cx="323359" cy="338837"/>
          </a:xfrm>
          <a:prstGeom prst="rect">
            <a:avLst/>
          </a:prstGeom>
        </p:spPr>
        <p:txBody>
          <a:bodyPr lIns="48767" tIns="48767" rIns="48767" bIns="48767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0020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762000"/>
            <a:ext cx="5334000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762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762884"/>
            <a:ext cx="5334000" cy="822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599"/>
            <a:ext cx="368504" cy="3810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hermo-kinematic modeling of detachment faulting: Funeral Mountains, CA"/>
          <p:cNvSpPr txBox="1">
            <a:spLocks noGrp="1"/>
          </p:cNvSpPr>
          <p:nvPr>
            <p:ph type="ctrTitle"/>
          </p:nvPr>
        </p:nvSpPr>
        <p:spPr>
          <a:xfrm>
            <a:off x="1270000" y="443523"/>
            <a:ext cx="10464800" cy="2921977"/>
          </a:xfrm>
          <a:prstGeom prst="rect">
            <a:avLst/>
          </a:prstGeom>
        </p:spPr>
        <p:txBody>
          <a:bodyPr>
            <a:normAutofit/>
          </a:bodyPr>
          <a:lstStyle>
            <a:lvl1pPr defTabSz="473201">
              <a:defRPr sz="6480"/>
            </a:lvl1pPr>
          </a:lstStyle>
          <a:p>
            <a:r>
              <a:rPr sz="6000" dirty="0"/>
              <a:t>Thermo-kinematic modeling of detachment faulting: Funeral Mountains, CA</a:t>
            </a:r>
          </a:p>
        </p:txBody>
      </p:sp>
      <p:sp>
        <p:nvSpPr>
          <p:cNvPr id="129" name="Brandon Lutz, PhD candidate, New Mexico Tech…"/>
          <p:cNvSpPr txBox="1">
            <a:spLocks noGrp="1"/>
          </p:cNvSpPr>
          <p:nvPr>
            <p:ph type="subTitle" sz="quarter" idx="1"/>
          </p:nvPr>
        </p:nvSpPr>
        <p:spPr>
          <a:xfrm>
            <a:off x="2747086" y="5404651"/>
            <a:ext cx="7510628" cy="11739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1800" b="1" dirty="0"/>
              <a:t>Lutz, </a:t>
            </a:r>
            <a:r>
              <a:rPr lang="en-US" sz="1800" b="1" dirty="0" smtClean="0"/>
              <a:t>Brandon</a:t>
            </a:r>
            <a:r>
              <a:rPr lang="en-US" sz="1800" b="1" baseline="30000" dirty="0" smtClean="0"/>
              <a:t>1</a:t>
            </a:r>
            <a:r>
              <a:rPr lang="en-US" sz="1800" dirty="0"/>
              <a:t>; </a:t>
            </a:r>
            <a:r>
              <a:rPr lang="en-US" sz="1800" dirty="0" err="1"/>
              <a:t>Axen</a:t>
            </a:r>
            <a:r>
              <a:rPr lang="en-US" sz="1800" dirty="0"/>
              <a:t>, </a:t>
            </a:r>
            <a:r>
              <a:rPr lang="en-US" sz="1800" dirty="0" smtClean="0"/>
              <a:t>Gary</a:t>
            </a:r>
            <a:r>
              <a:rPr lang="en-US" sz="1800" baseline="30000" dirty="0" smtClean="0"/>
              <a:t>1</a:t>
            </a:r>
            <a:r>
              <a:rPr lang="en-US" sz="1800" dirty="0"/>
              <a:t>, and </a:t>
            </a:r>
            <a:r>
              <a:rPr lang="en-US" sz="1800" dirty="0" err="1"/>
              <a:t>Ketcham</a:t>
            </a:r>
            <a:r>
              <a:rPr lang="en-US" sz="1800" dirty="0"/>
              <a:t>, </a:t>
            </a:r>
            <a:r>
              <a:rPr lang="en-US" sz="1800" dirty="0" smtClean="0"/>
              <a:t>Richard</a:t>
            </a:r>
            <a:r>
              <a:rPr lang="en-US" sz="1800" baseline="30000" dirty="0" smtClean="0"/>
              <a:t>2</a:t>
            </a:r>
          </a:p>
          <a:p>
            <a:endParaRPr lang="en-US" sz="1400" dirty="0"/>
          </a:p>
          <a:p>
            <a:r>
              <a:rPr lang="en-US" sz="1400" baseline="30000" dirty="0"/>
              <a:t>1</a:t>
            </a:r>
            <a:r>
              <a:rPr lang="en-US" sz="1400" dirty="0"/>
              <a:t>New Mexico Institute of Mining and Technology, Socorro, NM</a:t>
            </a:r>
          </a:p>
          <a:p>
            <a:r>
              <a:rPr lang="en-US" sz="1400" baseline="30000" dirty="0"/>
              <a:t>2</a:t>
            </a:r>
            <a:r>
              <a:rPr lang="en-US" sz="1400" dirty="0"/>
              <a:t>Jackson School of Geosciences, Univ. of Texas, Austin, TX</a:t>
            </a:r>
          </a:p>
        </p:txBody>
      </p:sp>
      <p:pic>
        <p:nvPicPr>
          <p:cNvPr id="130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7327" y="7780821"/>
            <a:ext cx="4906436" cy="15327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" name="Group 6"/>
          <p:cNvGrpSpPr/>
          <p:nvPr/>
        </p:nvGrpSpPr>
        <p:grpSpPr>
          <a:xfrm>
            <a:off x="8921305" y="6938383"/>
            <a:ext cx="3726845" cy="2526464"/>
            <a:chOff x="0" y="0"/>
            <a:chExt cx="3726844" cy="2526463"/>
          </a:xfrm>
        </p:grpSpPr>
        <p:pic>
          <p:nvPicPr>
            <p:cNvPr id="131" name="Picture 4" descr="Picture 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2375188" cy="23751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2" name="TextBox 5"/>
            <p:cNvSpPr txBox="1"/>
            <p:nvPr/>
          </p:nvSpPr>
          <p:spPr>
            <a:xfrm>
              <a:off x="2515863" y="1674098"/>
              <a:ext cx="1210982" cy="852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defRPr sz="17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Integrated Earth Systems</a:t>
              </a:r>
            </a:p>
          </p:txBody>
        </p:sp>
      </p:grpSp>
      <p:sp>
        <p:nvSpPr>
          <p:cNvPr id="8" name="Brandon Lutz, PhD candidate, New Mexico Tech…"/>
          <p:cNvSpPr txBox="1">
            <a:spLocks/>
          </p:cNvSpPr>
          <p:nvPr/>
        </p:nvSpPr>
        <p:spPr>
          <a:xfrm>
            <a:off x="2747345" y="4016002"/>
            <a:ext cx="7510628" cy="981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7432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2004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6576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1148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dirty="0" smtClean="0"/>
              <a:t>2019 GSA Cordilleran Section Meeting</a:t>
            </a:r>
          </a:p>
          <a:p>
            <a:pPr hangingPunct="1"/>
            <a:r>
              <a:rPr lang="en-US" sz="2400" dirty="0" smtClean="0"/>
              <a:t>Portland, OR</a:t>
            </a:r>
            <a:endParaRPr lang="en-US" sz="1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4536" y="386314"/>
            <a:ext cx="6022797" cy="2423886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+mj-lt"/>
              </a:rPr>
              <a:t>35-40 km of net heave on the BCD</a:t>
            </a:r>
            <a:br>
              <a:rPr lang="en-US" sz="3200" b="1" dirty="0" smtClean="0">
                <a:solidFill>
                  <a:schemeClr val="tx1"/>
                </a:solidFill>
                <a:latin typeface="+mj-lt"/>
              </a:rPr>
            </a:br>
            <a:r>
              <a:rPr lang="en-US" sz="3200" b="1" dirty="0">
                <a:solidFill>
                  <a:schemeClr val="tx1"/>
                </a:solidFill>
                <a:latin typeface="+mj-lt"/>
              </a:rPr>
              <a:t/>
            </a:r>
            <a:br>
              <a:rPr lang="en-US" sz="3200" b="1" dirty="0">
                <a:solidFill>
                  <a:schemeClr val="tx1"/>
                </a:solidFill>
                <a:latin typeface="+mj-lt"/>
              </a:rPr>
            </a:br>
            <a:r>
              <a:rPr lang="en-US" sz="3200" b="1" dirty="0" smtClean="0">
                <a:solidFill>
                  <a:schemeClr val="tx1"/>
                </a:solidFill>
                <a:latin typeface="+mj-lt"/>
              </a:rPr>
              <a:t>11-6 Ma (Wells et al., in prep)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6" t="6150" r="7678" b="18827"/>
          <a:stretch/>
        </p:blipFill>
        <p:spPr>
          <a:xfrm>
            <a:off x="0" y="0"/>
            <a:ext cx="9569885" cy="10274161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 rot="1968673">
            <a:off x="2417786" y="391734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Grapevine M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 rot="1968673">
            <a:off x="4949853" y="2071829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Funeral M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2710082" y="2797810"/>
            <a:ext cx="3139175" cy="1280704"/>
          </a:xfrm>
          <a:custGeom>
            <a:avLst/>
            <a:gdLst>
              <a:gd name="connsiteX0" fmla="*/ 3139175 w 3139175"/>
              <a:gd name="connsiteY0" fmla="*/ 975904 h 2456361"/>
              <a:gd name="connsiteX1" fmla="*/ 2166718 w 3139175"/>
              <a:gd name="connsiteY1" fmla="*/ 787219 h 2456361"/>
              <a:gd name="connsiteX2" fmla="*/ 1528089 w 3139175"/>
              <a:gd name="connsiteY2" fmla="*/ 642076 h 2456361"/>
              <a:gd name="connsiteX3" fmla="*/ 1223289 w 3139175"/>
              <a:gd name="connsiteY3" fmla="*/ 569504 h 2456361"/>
              <a:gd name="connsiteX4" fmla="*/ 1034604 w 3139175"/>
              <a:gd name="connsiteY4" fmla="*/ 366304 h 2456361"/>
              <a:gd name="connsiteX5" fmla="*/ 628204 w 3139175"/>
              <a:gd name="connsiteY5" fmla="*/ 264704 h 2456361"/>
              <a:gd name="connsiteX6" fmla="*/ 425004 w 3139175"/>
              <a:gd name="connsiteY6" fmla="*/ 134076 h 2456361"/>
              <a:gd name="connsiteX7" fmla="*/ 250832 w 3139175"/>
              <a:gd name="connsiteY7" fmla="*/ 134076 h 2456361"/>
              <a:gd name="connsiteX8" fmla="*/ 4089 w 3139175"/>
              <a:gd name="connsiteY8" fmla="*/ 3447 h 2456361"/>
              <a:gd name="connsiteX9" fmla="*/ 105689 w 3139175"/>
              <a:gd name="connsiteY9" fmla="*/ 293733 h 2456361"/>
              <a:gd name="connsiteX10" fmla="*/ 221804 w 3139175"/>
              <a:gd name="connsiteY10" fmla="*/ 598533 h 2456361"/>
              <a:gd name="connsiteX11" fmla="*/ 468547 w 3139175"/>
              <a:gd name="connsiteY11" fmla="*/ 859790 h 2456361"/>
              <a:gd name="connsiteX12" fmla="*/ 816889 w 3139175"/>
              <a:gd name="connsiteY12" fmla="*/ 1280704 h 2456361"/>
              <a:gd name="connsiteX13" fmla="*/ 1136204 w 3139175"/>
              <a:gd name="connsiteY13" fmla="*/ 1658076 h 2456361"/>
              <a:gd name="connsiteX14" fmla="*/ 1426489 w 3139175"/>
              <a:gd name="connsiteY14" fmla="*/ 1948361 h 2456361"/>
              <a:gd name="connsiteX15" fmla="*/ 1992547 w 3139175"/>
              <a:gd name="connsiteY15" fmla="*/ 2369276 h 2456361"/>
              <a:gd name="connsiteX16" fmla="*/ 2123175 w 3139175"/>
              <a:gd name="connsiteY16" fmla="*/ 2456361 h 2456361"/>
              <a:gd name="connsiteX0" fmla="*/ 3139175 w 3139175"/>
              <a:gd name="connsiteY0" fmla="*/ 975904 h 2456361"/>
              <a:gd name="connsiteX1" fmla="*/ 2166718 w 3139175"/>
              <a:gd name="connsiteY1" fmla="*/ 787219 h 2456361"/>
              <a:gd name="connsiteX2" fmla="*/ 1528089 w 3139175"/>
              <a:gd name="connsiteY2" fmla="*/ 642076 h 2456361"/>
              <a:gd name="connsiteX3" fmla="*/ 1223289 w 3139175"/>
              <a:gd name="connsiteY3" fmla="*/ 569504 h 2456361"/>
              <a:gd name="connsiteX4" fmla="*/ 1034604 w 3139175"/>
              <a:gd name="connsiteY4" fmla="*/ 366304 h 2456361"/>
              <a:gd name="connsiteX5" fmla="*/ 628204 w 3139175"/>
              <a:gd name="connsiteY5" fmla="*/ 264704 h 2456361"/>
              <a:gd name="connsiteX6" fmla="*/ 425004 w 3139175"/>
              <a:gd name="connsiteY6" fmla="*/ 134076 h 2456361"/>
              <a:gd name="connsiteX7" fmla="*/ 250832 w 3139175"/>
              <a:gd name="connsiteY7" fmla="*/ 134076 h 2456361"/>
              <a:gd name="connsiteX8" fmla="*/ 4089 w 3139175"/>
              <a:gd name="connsiteY8" fmla="*/ 3447 h 2456361"/>
              <a:gd name="connsiteX9" fmla="*/ 105689 w 3139175"/>
              <a:gd name="connsiteY9" fmla="*/ 293733 h 2456361"/>
              <a:gd name="connsiteX10" fmla="*/ 221804 w 3139175"/>
              <a:gd name="connsiteY10" fmla="*/ 598533 h 2456361"/>
              <a:gd name="connsiteX11" fmla="*/ 468547 w 3139175"/>
              <a:gd name="connsiteY11" fmla="*/ 859790 h 2456361"/>
              <a:gd name="connsiteX12" fmla="*/ 816889 w 3139175"/>
              <a:gd name="connsiteY12" fmla="*/ 1280704 h 2456361"/>
              <a:gd name="connsiteX13" fmla="*/ 1136204 w 3139175"/>
              <a:gd name="connsiteY13" fmla="*/ 1658076 h 2456361"/>
              <a:gd name="connsiteX14" fmla="*/ 1426489 w 3139175"/>
              <a:gd name="connsiteY14" fmla="*/ 1948361 h 2456361"/>
              <a:gd name="connsiteX15" fmla="*/ 2123175 w 3139175"/>
              <a:gd name="connsiteY15" fmla="*/ 2456361 h 2456361"/>
              <a:gd name="connsiteX0" fmla="*/ 3139175 w 3139175"/>
              <a:gd name="connsiteY0" fmla="*/ 975904 h 1948361"/>
              <a:gd name="connsiteX1" fmla="*/ 2166718 w 3139175"/>
              <a:gd name="connsiteY1" fmla="*/ 787219 h 1948361"/>
              <a:gd name="connsiteX2" fmla="*/ 1528089 w 3139175"/>
              <a:gd name="connsiteY2" fmla="*/ 642076 h 1948361"/>
              <a:gd name="connsiteX3" fmla="*/ 1223289 w 3139175"/>
              <a:gd name="connsiteY3" fmla="*/ 569504 h 1948361"/>
              <a:gd name="connsiteX4" fmla="*/ 1034604 w 3139175"/>
              <a:gd name="connsiteY4" fmla="*/ 366304 h 1948361"/>
              <a:gd name="connsiteX5" fmla="*/ 628204 w 3139175"/>
              <a:gd name="connsiteY5" fmla="*/ 264704 h 1948361"/>
              <a:gd name="connsiteX6" fmla="*/ 425004 w 3139175"/>
              <a:gd name="connsiteY6" fmla="*/ 134076 h 1948361"/>
              <a:gd name="connsiteX7" fmla="*/ 250832 w 3139175"/>
              <a:gd name="connsiteY7" fmla="*/ 134076 h 1948361"/>
              <a:gd name="connsiteX8" fmla="*/ 4089 w 3139175"/>
              <a:gd name="connsiteY8" fmla="*/ 3447 h 1948361"/>
              <a:gd name="connsiteX9" fmla="*/ 105689 w 3139175"/>
              <a:gd name="connsiteY9" fmla="*/ 293733 h 1948361"/>
              <a:gd name="connsiteX10" fmla="*/ 221804 w 3139175"/>
              <a:gd name="connsiteY10" fmla="*/ 598533 h 1948361"/>
              <a:gd name="connsiteX11" fmla="*/ 468547 w 3139175"/>
              <a:gd name="connsiteY11" fmla="*/ 859790 h 1948361"/>
              <a:gd name="connsiteX12" fmla="*/ 816889 w 3139175"/>
              <a:gd name="connsiteY12" fmla="*/ 1280704 h 1948361"/>
              <a:gd name="connsiteX13" fmla="*/ 1136204 w 3139175"/>
              <a:gd name="connsiteY13" fmla="*/ 1658076 h 1948361"/>
              <a:gd name="connsiteX14" fmla="*/ 1426489 w 3139175"/>
              <a:gd name="connsiteY14" fmla="*/ 1948361 h 1948361"/>
              <a:gd name="connsiteX0" fmla="*/ 3139175 w 3139175"/>
              <a:gd name="connsiteY0" fmla="*/ 975904 h 1658076"/>
              <a:gd name="connsiteX1" fmla="*/ 2166718 w 3139175"/>
              <a:gd name="connsiteY1" fmla="*/ 787219 h 1658076"/>
              <a:gd name="connsiteX2" fmla="*/ 1528089 w 3139175"/>
              <a:gd name="connsiteY2" fmla="*/ 642076 h 1658076"/>
              <a:gd name="connsiteX3" fmla="*/ 1223289 w 3139175"/>
              <a:gd name="connsiteY3" fmla="*/ 569504 h 1658076"/>
              <a:gd name="connsiteX4" fmla="*/ 1034604 w 3139175"/>
              <a:gd name="connsiteY4" fmla="*/ 366304 h 1658076"/>
              <a:gd name="connsiteX5" fmla="*/ 628204 w 3139175"/>
              <a:gd name="connsiteY5" fmla="*/ 264704 h 1658076"/>
              <a:gd name="connsiteX6" fmla="*/ 425004 w 3139175"/>
              <a:gd name="connsiteY6" fmla="*/ 134076 h 1658076"/>
              <a:gd name="connsiteX7" fmla="*/ 250832 w 3139175"/>
              <a:gd name="connsiteY7" fmla="*/ 134076 h 1658076"/>
              <a:gd name="connsiteX8" fmla="*/ 4089 w 3139175"/>
              <a:gd name="connsiteY8" fmla="*/ 3447 h 1658076"/>
              <a:gd name="connsiteX9" fmla="*/ 105689 w 3139175"/>
              <a:gd name="connsiteY9" fmla="*/ 293733 h 1658076"/>
              <a:gd name="connsiteX10" fmla="*/ 221804 w 3139175"/>
              <a:gd name="connsiteY10" fmla="*/ 598533 h 1658076"/>
              <a:gd name="connsiteX11" fmla="*/ 468547 w 3139175"/>
              <a:gd name="connsiteY11" fmla="*/ 859790 h 1658076"/>
              <a:gd name="connsiteX12" fmla="*/ 816889 w 3139175"/>
              <a:gd name="connsiteY12" fmla="*/ 1280704 h 1658076"/>
              <a:gd name="connsiteX13" fmla="*/ 1136204 w 3139175"/>
              <a:gd name="connsiteY13" fmla="*/ 1658076 h 1658076"/>
              <a:gd name="connsiteX0" fmla="*/ 3139175 w 3139175"/>
              <a:gd name="connsiteY0" fmla="*/ 975904 h 1556476"/>
              <a:gd name="connsiteX1" fmla="*/ 2166718 w 3139175"/>
              <a:gd name="connsiteY1" fmla="*/ 787219 h 1556476"/>
              <a:gd name="connsiteX2" fmla="*/ 1528089 w 3139175"/>
              <a:gd name="connsiteY2" fmla="*/ 642076 h 1556476"/>
              <a:gd name="connsiteX3" fmla="*/ 1223289 w 3139175"/>
              <a:gd name="connsiteY3" fmla="*/ 569504 h 1556476"/>
              <a:gd name="connsiteX4" fmla="*/ 1034604 w 3139175"/>
              <a:gd name="connsiteY4" fmla="*/ 366304 h 1556476"/>
              <a:gd name="connsiteX5" fmla="*/ 628204 w 3139175"/>
              <a:gd name="connsiteY5" fmla="*/ 264704 h 1556476"/>
              <a:gd name="connsiteX6" fmla="*/ 425004 w 3139175"/>
              <a:gd name="connsiteY6" fmla="*/ 134076 h 1556476"/>
              <a:gd name="connsiteX7" fmla="*/ 250832 w 3139175"/>
              <a:gd name="connsiteY7" fmla="*/ 134076 h 1556476"/>
              <a:gd name="connsiteX8" fmla="*/ 4089 w 3139175"/>
              <a:gd name="connsiteY8" fmla="*/ 3447 h 1556476"/>
              <a:gd name="connsiteX9" fmla="*/ 105689 w 3139175"/>
              <a:gd name="connsiteY9" fmla="*/ 293733 h 1556476"/>
              <a:gd name="connsiteX10" fmla="*/ 221804 w 3139175"/>
              <a:gd name="connsiteY10" fmla="*/ 598533 h 1556476"/>
              <a:gd name="connsiteX11" fmla="*/ 468547 w 3139175"/>
              <a:gd name="connsiteY11" fmla="*/ 859790 h 1556476"/>
              <a:gd name="connsiteX12" fmla="*/ 816889 w 3139175"/>
              <a:gd name="connsiteY12" fmla="*/ 1280704 h 1556476"/>
              <a:gd name="connsiteX13" fmla="*/ 1071549 w 3139175"/>
              <a:gd name="connsiteY13" fmla="*/ 1556476 h 1556476"/>
              <a:gd name="connsiteX0" fmla="*/ 3139175 w 3139175"/>
              <a:gd name="connsiteY0" fmla="*/ 975904 h 1280704"/>
              <a:gd name="connsiteX1" fmla="*/ 2166718 w 3139175"/>
              <a:gd name="connsiteY1" fmla="*/ 787219 h 1280704"/>
              <a:gd name="connsiteX2" fmla="*/ 1528089 w 3139175"/>
              <a:gd name="connsiteY2" fmla="*/ 642076 h 1280704"/>
              <a:gd name="connsiteX3" fmla="*/ 1223289 w 3139175"/>
              <a:gd name="connsiteY3" fmla="*/ 569504 h 1280704"/>
              <a:gd name="connsiteX4" fmla="*/ 1034604 w 3139175"/>
              <a:gd name="connsiteY4" fmla="*/ 366304 h 1280704"/>
              <a:gd name="connsiteX5" fmla="*/ 628204 w 3139175"/>
              <a:gd name="connsiteY5" fmla="*/ 264704 h 1280704"/>
              <a:gd name="connsiteX6" fmla="*/ 425004 w 3139175"/>
              <a:gd name="connsiteY6" fmla="*/ 134076 h 1280704"/>
              <a:gd name="connsiteX7" fmla="*/ 250832 w 3139175"/>
              <a:gd name="connsiteY7" fmla="*/ 134076 h 1280704"/>
              <a:gd name="connsiteX8" fmla="*/ 4089 w 3139175"/>
              <a:gd name="connsiteY8" fmla="*/ 3447 h 1280704"/>
              <a:gd name="connsiteX9" fmla="*/ 105689 w 3139175"/>
              <a:gd name="connsiteY9" fmla="*/ 293733 h 1280704"/>
              <a:gd name="connsiteX10" fmla="*/ 221804 w 3139175"/>
              <a:gd name="connsiteY10" fmla="*/ 598533 h 1280704"/>
              <a:gd name="connsiteX11" fmla="*/ 468547 w 3139175"/>
              <a:gd name="connsiteY11" fmla="*/ 859790 h 1280704"/>
              <a:gd name="connsiteX12" fmla="*/ 816889 w 3139175"/>
              <a:gd name="connsiteY12" fmla="*/ 1280704 h 128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39175" h="1280704">
                <a:moveTo>
                  <a:pt x="3139175" y="975904"/>
                </a:moveTo>
                <a:lnTo>
                  <a:pt x="2166718" y="787219"/>
                </a:lnTo>
                <a:cubicBezTo>
                  <a:pt x="1898204" y="731581"/>
                  <a:pt x="1528089" y="642076"/>
                  <a:pt x="1528089" y="642076"/>
                </a:cubicBezTo>
                <a:cubicBezTo>
                  <a:pt x="1370851" y="605790"/>
                  <a:pt x="1305537" y="615466"/>
                  <a:pt x="1223289" y="569504"/>
                </a:cubicBezTo>
                <a:cubicBezTo>
                  <a:pt x="1141041" y="523542"/>
                  <a:pt x="1133785" y="417104"/>
                  <a:pt x="1034604" y="366304"/>
                </a:cubicBezTo>
                <a:cubicBezTo>
                  <a:pt x="935423" y="315504"/>
                  <a:pt x="729804" y="303409"/>
                  <a:pt x="628204" y="264704"/>
                </a:cubicBezTo>
                <a:cubicBezTo>
                  <a:pt x="526604" y="225999"/>
                  <a:pt x="487899" y="155847"/>
                  <a:pt x="425004" y="134076"/>
                </a:cubicBezTo>
                <a:cubicBezTo>
                  <a:pt x="362109" y="112305"/>
                  <a:pt x="320984" y="155847"/>
                  <a:pt x="250832" y="134076"/>
                </a:cubicBezTo>
                <a:cubicBezTo>
                  <a:pt x="180679" y="112304"/>
                  <a:pt x="28279" y="-23162"/>
                  <a:pt x="4089" y="3447"/>
                </a:cubicBezTo>
                <a:cubicBezTo>
                  <a:pt x="-20101" y="30056"/>
                  <a:pt x="69403" y="194552"/>
                  <a:pt x="105689" y="293733"/>
                </a:cubicBezTo>
                <a:cubicBezTo>
                  <a:pt x="141975" y="392914"/>
                  <a:pt x="161328" y="504190"/>
                  <a:pt x="221804" y="598533"/>
                </a:cubicBezTo>
                <a:cubicBezTo>
                  <a:pt x="282280" y="692876"/>
                  <a:pt x="369366" y="746095"/>
                  <a:pt x="468547" y="859790"/>
                </a:cubicBezTo>
                <a:cubicBezTo>
                  <a:pt x="567728" y="973485"/>
                  <a:pt x="716389" y="1164590"/>
                  <a:pt x="816889" y="1280704"/>
                </a:cubicBezTo>
              </a:path>
            </a:pathLst>
          </a:custGeom>
          <a:noFill/>
          <a:ln w="38100" cap="flat">
            <a:solidFill>
              <a:schemeClr val="accent2">
                <a:lumMod val="60000"/>
                <a:lumOff val="40000"/>
              </a:schemeClr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9" name="Right Arrow 18"/>
          <p:cNvSpPr/>
          <p:nvPr/>
        </p:nvSpPr>
        <p:spPr>
          <a:xfrm rot="2028756">
            <a:off x="2941818" y="2139864"/>
            <a:ext cx="3930314" cy="631765"/>
          </a:xfrm>
          <a:prstGeom prst="rightArrow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 scaled="0"/>
          </a:gra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Snow and Wernicke, 2000 (~35-40 km)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7" name="Right Arrow 26"/>
          <p:cNvSpPr/>
          <p:nvPr/>
        </p:nvSpPr>
        <p:spPr>
          <a:xfrm rot="2024798">
            <a:off x="3831674" y="2874308"/>
            <a:ext cx="2652912" cy="631765"/>
          </a:xfrm>
          <a:prstGeom prst="rightArrow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 scaled="0"/>
          </a:gra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Wells (min 28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 km)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8" name="Right Arrow 27"/>
          <p:cNvSpPr/>
          <p:nvPr/>
        </p:nvSpPr>
        <p:spPr>
          <a:xfrm rot="2024798">
            <a:off x="3163179" y="3280545"/>
            <a:ext cx="3803714" cy="631765"/>
          </a:xfrm>
          <a:prstGeom prst="rightArrow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 scaled="0"/>
          </a:gra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Applegate</a:t>
            </a:r>
            <a:r>
              <a:rPr lang="en-US" sz="14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 </a:t>
            </a:r>
            <a:r>
              <a:rPr lang="en-US" sz="1400" dirty="0" smtClean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et al.,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1995 (35 km)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959500" y="2836676"/>
            <a:ext cx="3436211" cy="3252339"/>
            <a:chOff x="1959500" y="2836676"/>
            <a:chExt cx="3436211" cy="3252339"/>
          </a:xfrm>
        </p:grpSpPr>
        <p:sp>
          <p:nvSpPr>
            <p:cNvPr id="30" name="Oval 29"/>
            <p:cNvSpPr/>
            <p:nvPr/>
          </p:nvSpPr>
          <p:spPr>
            <a:xfrm>
              <a:off x="1959500" y="2836676"/>
              <a:ext cx="727625" cy="616163"/>
            </a:xfrm>
            <a:prstGeom prst="ellipse">
              <a:avLst/>
            </a:prstGeom>
            <a:noFill/>
            <a:ln w="34925" cap="flat">
              <a:solidFill>
                <a:srgbClr val="FFFF00"/>
              </a:solidFill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2323312" y="3173995"/>
              <a:ext cx="2727885" cy="2660748"/>
            </a:xfrm>
            <a:prstGeom prst="straightConnector1">
              <a:avLst/>
            </a:prstGeom>
            <a:noFill/>
            <a:ln w="47625" cap="flat">
              <a:solidFill>
                <a:srgbClr val="FFFF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3" name="Oval 32"/>
            <p:cNvSpPr/>
            <p:nvPr/>
          </p:nvSpPr>
          <p:spPr>
            <a:xfrm>
              <a:off x="4668086" y="5472852"/>
              <a:ext cx="727625" cy="616163"/>
            </a:xfrm>
            <a:prstGeom prst="ellipse">
              <a:avLst/>
            </a:prstGeom>
            <a:noFill/>
            <a:ln w="34925" cap="flat">
              <a:solidFill>
                <a:srgbClr val="FFFF00"/>
              </a:solidFill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8057" y="174171"/>
            <a:ext cx="3695355" cy="3637598"/>
            <a:chOff x="58057" y="174171"/>
            <a:chExt cx="3695355" cy="3637598"/>
          </a:xfrm>
        </p:grpSpPr>
        <p:sp>
          <p:nvSpPr>
            <p:cNvPr id="38" name="Freeform 37"/>
            <p:cNvSpPr/>
            <p:nvPr/>
          </p:nvSpPr>
          <p:spPr>
            <a:xfrm>
              <a:off x="58057" y="174171"/>
              <a:ext cx="609600" cy="1001486"/>
            </a:xfrm>
            <a:custGeom>
              <a:avLst/>
              <a:gdLst>
                <a:gd name="connsiteX0" fmla="*/ 0 w 609600"/>
                <a:gd name="connsiteY0" fmla="*/ 1001486 h 1001486"/>
                <a:gd name="connsiteX1" fmla="*/ 391886 w 609600"/>
                <a:gd name="connsiteY1" fmla="*/ 798286 h 1001486"/>
                <a:gd name="connsiteX2" fmla="*/ 522514 w 609600"/>
                <a:gd name="connsiteY2" fmla="*/ 609600 h 1001486"/>
                <a:gd name="connsiteX3" fmla="*/ 609600 w 609600"/>
                <a:gd name="connsiteY3" fmla="*/ 0 h 1001486"/>
                <a:gd name="connsiteX4" fmla="*/ 609600 w 609600"/>
                <a:gd name="connsiteY4" fmla="*/ 0 h 100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600" h="1001486">
                  <a:moveTo>
                    <a:pt x="0" y="1001486"/>
                  </a:moveTo>
                  <a:cubicBezTo>
                    <a:pt x="152400" y="932543"/>
                    <a:pt x="304800" y="863600"/>
                    <a:pt x="391886" y="798286"/>
                  </a:cubicBezTo>
                  <a:cubicBezTo>
                    <a:pt x="478972" y="732972"/>
                    <a:pt x="486228" y="742648"/>
                    <a:pt x="522514" y="609600"/>
                  </a:cubicBezTo>
                  <a:cubicBezTo>
                    <a:pt x="558800" y="476552"/>
                    <a:pt x="609600" y="0"/>
                    <a:pt x="609600" y="0"/>
                  </a:cubicBezTo>
                  <a:lnTo>
                    <a:pt x="609600" y="0"/>
                  </a:lnTo>
                </a:path>
              </a:pathLst>
            </a:custGeom>
            <a:noFill/>
            <a:ln w="38100" cap="flat">
              <a:solidFill>
                <a:srgbClr val="FFC000"/>
              </a:solidFill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3567116" y="3186468"/>
              <a:ext cx="186296" cy="625301"/>
            </a:xfrm>
            <a:custGeom>
              <a:avLst/>
              <a:gdLst>
                <a:gd name="connsiteX0" fmla="*/ 0 w 609600"/>
                <a:gd name="connsiteY0" fmla="*/ 1001486 h 1001486"/>
                <a:gd name="connsiteX1" fmla="*/ 391886 w 609600"/>
                <a:gd name="connsiteY1" fmla="*/ 798286 h 1001486"/>
                <a:gd name="connsiteX2" fmla="*/ 522514 w 609600"/>
                <a:gd name="connsiteY2" fmla="*/ 609600 h 1001486"/>
                <a:gd name="connsiteX3" fmla="*/ 609600 w 609600"/>
                <a:gd name="connsiteY3" fmla="*/ 0 h 1001486"/>
                <a:gd name="connsiteX4" fmla="*/ 609600 w 609600"/>
                <a:gd name="connsiteY4" fmla="*/ 0 h 100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600" h="1001486">
                  <a:moveTo>
                    <a:pt x="0" y="1001486"/>
                  </a:moveTo>
                  <a:cubicBezTo>
                    <a:pt x="152400" y="932543"/>
                    <a:pt x="304800" y="863600"/>
                    <a:pt x="391886" y="798286"/>
                  </a:cubicBezTo>
                  <a:cubicBezTo>
                    <a:pt x="478972" y="732972"/>
                    <a:pt x="486228" y="742648"/>
                    <a:pt x="522514" y="609600"/>
                  </a:cubicBezTo>
                  <a:cubicBezTo>
                    <a:pt x="558800" y="476552"/>
                    <a:pt x="609600" y="0"/>
                    <a:pt x="609600" y="0"/>
                  </a:cubicBezTo>
                  <a:lnTo>
                    <a:pt x="609600" y="0"/>
                  </a:lnTo>
                </a:path>
              </a:pathLst>
            </a:custGeom>
            <a:noFill/>
            <a:ln w="38100" cap="flat">
              <a:solidFill>
                <a:srgbClr val="FFC000"/>
              </a:solidFill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175364" y="1175657"/>
              <a:ext cx="3391752" cy="2636112"/>
            </a:xfrm>
            <a:prstGeom prst="straightConnector1">
              <a:avLst/>
            </a:prstGeom>
            <a:noFill/>
            <a:ln w="73025" cap="flat">
              <a:solidFill>
                <a:srgbClr val="FFC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cxnSp>
        <p:nvCxnSpPr>
          <p:cNvPr id="48" name="Straight Connector 47"/>
          <p:cNvCxnSpPr/>
          <p:nvPr/>
        </p:nvCxnSpPr>
        <p:spPr>
          <a:xfrm>
            <a:off x="0" y="769257"/>
            <a:ext cx="9753600" cy="7126514"/>
          </a:xfrm>
          <a:prstGeom prst="line">
            <a:avLst/>
          </a:prstGeom>
          <a:noFill/>
          <a:ln w="1365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5" name="Up Arrow 54"/>
          <p:cNvSpPr/>
          <p:nvPr/>
        </p:nvSpPr>
        <p:spPr>
          <a:xfrm>
            <a:off x="7007726" y="4234418"/>
            <a:ext cx="1000509" cy="1407886"/>
          </a:xfrm>
          <a:prstGeom prst="upArrow">
            <a:avLst/>
          </a:prstGeom>
          <a:solidFill>
            <a:schemeClr val="tx1">
              <a:lumMod val="85000"/>
            </a:schemeClr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wordArtVert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N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6" name="Right Arrow 25"/>
          <p:cNvSpPr/>
          <p:nvPr/>
        </p:nvSpPr>
        <p:spPr>
          <a:xfrm rot="2024798">
            <a:off x="2275128" y="3259335"/>
            <a:ext cx="4048024" cy="631765"/>
          </a:xfrm>
          <a:prstGeom prst="rightArrow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 scaled="0"/>
          </a:gra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Hoisch</a:t>
            </a: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 et. al 1993 (40 km)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3448612" y="8582360"/>
            <a:ext cx="3929426" cy="906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 fontScale="92500" lnSpcReduction="10000"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Wright and </a:t>
            </a:r>
            <a:r>
              <a:rPr lang="en-US" sz="2400" b="1" dirty="0" err="1" smtClean="0">
                <a:solidFill>
                  <a:schemeClr val="tx1"/>
                </a:solidFill>
                <a:latin typeface="+mj-lt"/>
              </a:rPr>
              <a:t>Troxel</a:t>
            </a:r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, 1993</a:t>
            </a:r>
          </a:p>
          <a:p>
            <a:pPr hangingPunct="1"/>
            <a:r>
              <a:rPr lang="en-US" sz="2400" b="1" dirty="0" err="1" smtClean="0">
                <a:solidFill>
                  <a:schemeClr val="tx1"/>
                </a:solidFill>
                <a:latin typeface="+mj-lt"/>
              </a:rPr>
              <a:t>Niemi</a:t>
            </a:r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, 2012</a:t>
            </a:r>
          </a:p>
          <a:p>
            <a:pPr hangingPunct="1"/>
            <a:r>
              <a:rPr lang="en-US" sz="2400" b="1" dirty="0" err="1" smtClean="0">
                <a:solidFill>
                  <a:schemeClr val="tx1"/>
                </a:solidFill>
                <a:latin typeface="+mj-lt"/>
              </a:rPr>
              <a:t>Fridrich</a:t>
            </a:r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 et al., 2012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448612" y="7784315"/>
            <a:ext cx="3929426" cy="687368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~35 km</a:t>
            </a:r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9624558" y="4234418"/>
            <a:ext cx="3006758" cy="5590008"/>
            <a:chOff x="267330" y="3976914"/>
            <a:chExt cx="3006758" cy="559000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30" t="16806" r="33655" b="17979"/>
            <a:stretch/>
          </p:blipFill>
          <p:spPr>
            <a:xfrm>
              <a:off x="290285" y="3976914"/>
              <a:ext cx="2240236" cy="558800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6" name="Title 1"/>
            <p:cNvSpPr txBox="1">
              <a:spLocks/>
            </p:cNvSpPr>
            <p:nvPr/>
          </p:nvSpPr>
          <p:spPr>
            <a:xfrm rot="16200000">
              <a:off x="-912874" y="7682604"/>
              <a:ext cx="3064522" cy="704113"/>
            </a:xfrm>
            <a:prstGeom prst="rect">
              <a:avLst/>
            </a:prstGeom>
            <a:solidFill>
              <a:schemeClr val="tx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8767" tIns="48767" rIns="48767" bIns="48767" anchor="ctr">
              <a:normAutofit/>
            </a:bodyPr>
            <a:lstStyle>
              <a:lvl1pPr marL="0" marR="0" indent="0" algn="l" defTabSz="130048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1pPr>
              <a:lvl2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hangingPunct="1"/>
              <a:r>
                <a:rPr lang="en-US" sz="4000" b="1" dirty="0" smtClean="0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Proterozoic</a:t>
              </a:r>
              <a:endParaRPr lang="en-US" sz="4000" b="1" dirty="0">
                <a:solidFill>
                  <a:schemeClr val="bg2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37" name="Title 1"/>
            <p:cNvSpPr txBox="1">
              <a:spLocks/>
            </p:cNvSpPr>
            <p:nvPr/>
          </p:nvSpPr>
          <p:spPr>
            <a:xfrm rot="16200000">
              <a:off x="-555265" y="4857570"/>
              <a:ext cx="2349307" cy="704113"/>
            </a:xfrm>
            <a:prstGeom prst="rect">
              <a:avLst/>
            </a:prstGeom>
            <a:solidFill>
              <a:schemeClr val="tx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8767" tIns="48767" rIns="48767" bIns="48767" anchor="ctr">
              <a:normAutofit fontScale="92500"/>
            </a:bodyPr>
            <a:lstStyle>
              <a:lvl1pPr marL="0" marR="0" indent="0" algn="l" defTabSz="130048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1pPr>
              <a:lvl2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hangingPunct="1"/>
              <a:r>
                <a:rPr lang="en-US" sz="4000" b="1" dirty="0" smtClean="0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Paleozoic</a:t>
              </a:r>
              <a:endParaRPr lang="en-US" sz="4000" b="1" dirty="0">
                <a:solidFill>
                  <a:schemeClr val="bg2">
                    <a:lumMod val="50000"/>
                  </a:schemeClr>
                </a:solidFill>
                <a:latin typeface="+mj-lt"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 flipH="1">
              <a:off x="267330" y="6500392"/>
              <a:ext cx="2124143" cy="0"/>
            </a:xfrm>
            <a:prstGeom prst="line">
              <a:avLst/>
            </a:prstGeom>
            <a:noFill/>
            <a:ln w="47625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4" name="Title 1"/>
            <p:cNvSpPr txBox="1">
              <a:spLocks/>
            </p:cNvSpPr>
            <p:nvPr/>
          </p:nvSpPr>
          <p:spPr>
            <a:xfrm rot="16200000">
              <a:off x="752146" y="6839771"/>
              <a:ext cx="4339771" cy="70411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8767" tIns="48767" rIns="48767" bIns="48767" anchor="ctr">
              <a:normAutofit/>
            </a:bodyPr>
            <a:lstStyle>
              <a:lvl1pPr marL="0" marR="0" indent="0" algn="l" defTabSz="130048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1pPr>
              <a:lvl2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algn="ctr" hangingPunct="1"/>
              <a:r>
                <a:rPr lang="en-US" sz="3200" b="1" dirty="0" smtClean="0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5000-7000 m</a:t>
              </a:r>
              <a:endParaRPr lang="en-US" sz="3200" b="1" dirty="0">
                <a:solidFill>
                  <a:schemeClr val="bg2">
                    <a:lumMod val="50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47318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28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6" t="6150" r="7678" b="18827"/>
          <a:stretch/>
        </p:blipFill>
        <p:spPr>
          <a:xfrm>
            <a:off x="54673" y="0"/>
            <a:ext cx="9569885" cy="1027416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823200" y="0"/>
            <a:ext cx="5064133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4800" b="1" dirty="0" smtClean="0">
                <a:solidFill>
                  <a:schemeClr val="tx1"/>
                </a:solidFill>
                <a:latin typeface="+mj-lt"/>
              </a:rPr>
              <a:t>Model setup</a:t>
            </a:r>
            <a:endParaRPr lang="en-US" sz="4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 rot="1968673">
            <a:off x="2417786" y="391734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Grapevine M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 rot="1968673">
            <a:off x="4949853" y="2071829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Funeral M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Up Arrow 8"/>
          <p:cNvSpPr/>
          <p:nvPr/>
        </p:nvSpPr>
        <p:spPr>
          <a:xfrm>
            <a:off x="7007726" y="4234418"/>
            <a:ext cx="1000509" cy="1407886"/>
          </a:xfrm>
          <a:prstGeom prst="upArrow">
            <a:avLst/>
          </a:prstGeom>
          <a:solidFill>
            <a:schemeClr val="tx1">
              <a:lumMod val="85000"/>
            </a:schemeClr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wordArtVert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N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769257"/>
            <a:ext cx="5980679" cy="4475843"/>
          </a:xfrm>
          <a:prstGeom prst="line">
            <a:avLst/>
          </a:prstGeom>
          <a:noFill/>
          <a:ln w="1365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>
            <a:off x="5438767" y="6201166"/>
            <a:ext cx="3943785" cy="2818448"/>
          </a:xfrm>
          <a:prstGeom prst="line">
            <a:avLst/>
          </a:prstGeom>
          <a:noFill/>
          <a:ln w="1365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9679231" y="8888164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 lnSpcReduction="10000"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Resting Spring R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624558" y="4234418"/>
            <a:ext cx="3006758" cy="5590008"/>
            <a:chOff x="267330" y="3976914"/>
            <a:chExt cx="3006758" cy="559000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30" t="16806" r="33655" b="17979"/>
            <a:stretch/>
          </p:blipFill>
          <p:spPr>
            <a:xfrm>
              <a:off x="290285" y="3976914"/>
              <a:ext cx="2240236" cy="558800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4" name="Title 1"/>
            <p:cNvSpPr txBox="1">
              <a:spLocks/>
            </p:cNvSpPr>
            <p:nvPr/>
          </p:nvSpPr>
          <p:spPr>
            <a:xfrm rot="16200000">
              <a:off x="-912874" y="7682604"/>
              <a:ext cx="3064522" cy="704113"/>
            </a:xfrm>
            <a:prstGeom prst="rect">
              <a:avLst/>
            </a:prstGeom>
            <a:solidFill>
              <a:schemeClr val="tx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8767" tIns="48767" rIns="48767" bIns="48767" anchor="ctr">
              <a:normAutofit/>
            </a:bodyPr>
            <a:lstStyle>
              <a:lvl1pPr marL="0" marR="0" indent="0" algn="l" defTabSz="130048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1pPr>
              <a:lvl2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hangingPunct="1"/>
              <a:r>
                <a:rPr lang="en-US" sz="4000" b="1" dirty="0" smtClean="0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Proterozoic</a:t>
              </a:r>
              <a:endParaRPr lang="en-US" sz="4000" b="1" dirty="0">
                <a:solidFill>
                  <a:schemeClr val="bg2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16" name="Title 1"/>
            <p:cNvSpPr txBox="1">
              <a:spLocks/>
            </p:cNvSpPr>
            <p:nvPr/>
          </p:nvSpPr>
          <p:spPr>
            <a:xfrm rot="16200000">
              <a:off x="-555265" y="4857570"/>
              <a:ext cx="2349307" cy="704113"/>
            </a:xfrm>
            <a:prstGeom prst="rect">
              <a:avLst/>
            </a:prstGeom>
            <a:solidFill>
              <a:schemeClr val="tx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8767" tIns="48767" rIns="48767" bIns="48767" anchor="ctr">
              <a:normAutofit fontScale="92500"/>
            </a:bodyPr>
            <a:lstStyle>
              <a:lvl1pPr marL="0" marR="0" indent="0" algn="l" defTabSz="130048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1pPr>
              <a:lvl2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hangingPunct="1"/>
              <a:r>
                <a:rPr lang="en-US" sz="4000" b="1" dirty="0" smtClean="0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Paleozoic</a:t>
              </a:r>
              <a:endParaRPr lang="en-US" sz="4000" b="1" dirty="0">
                <a:solidFill>
                  <a:schemeClr val="bg2">
                    <a:lumMod val="50000"/>
                  </a:schemeClr>
                </a:solidFill>
                <a:latin typeface="+mj-lt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267330" y="6500392"/>
              <a:ext cx="2124143" cy="0"/>
            </a:xfrm>
            <a:prstGeom prst="line">
              <a:avLst/>
            </a:prstGeom>
            <a:noFill/>
            <a:ln w="47625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8" name="Title 1"/>
            <p:cNvSpPr txBox="1">
              <a:spLocks/>
            </p:cNvSpPr>
            <p:nvPr/>
          </p:nvSpPr>
          <p:spPr>
            <a:xfrm rot="16200000">
              <a:off x="752146" y="6839771"/>
              <a:ext cx="4339771" cy="70411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8767" tIns="48767" rIns="48767" bIns="48767" anchor="ctr">
              <a:normAutofit/>
            </a:bodyPr>
            <a:lstStyle>
              <a:lvl1pPr marL="0" marR="0" indent="0" algn="l" defTabSz="130048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1pPr>
              <a:lvl2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algn="ctr" hangingPunct="1"/>
              <a:r>
                <a:rPr lang="en-US" sz="3200" b="1" dirty="0" smtClean="0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5000-7000 m</a:t>
              </a:r>
              <a:endParaRPr lang="en-US" sz="3200" b="1" dirty="0">
                <a:solidFill>
                  <a:schemeClr val="bg2">
                    <a:lumMod val="50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29106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Line"/>
          <p:cNvSpPr/>
          <p:nvPr/>
        </p:nvSpPr>
        <p:spPr>
          <a:xfrm>
            <a:off x="1186136" y="6746025"/>
            <a:ext cx="6708586" cy="1470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949" y="20425"/>
                </a:lnTo>
                <a:lnTo>
                  <a:pt x="6480" y="13330"/>
                </a:lnTo>
                <a:lnTo>
                  <a:pt x="8714" y="10343"/>
                </a:lnTo>
                <a:lnTo>
                  <a:pt x="11494" y="7633"/>
                </a:lnTo>
                <a:lnTo>
                  <a:pt x="21600" y="0"/>
                </a:lnTo>
              </a:path>
            </a:pathLst>
          </a:cu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53" name="Line"/>
          <p:cNvSpPr/>
          <p:nvPr/>
        </p:nvSpPr>
        <p:spPr>
          <a:xfrm>
            <a:off x="3155985" y="6826255"/>
            <a:ext cx="9145747" cy="9934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8960"/>
                </a:moveTo>
                <a:lnTo>
                  <a:pt x="1130" y="17347"/>
                </a:lnTo>
                <a:lnTo>
                  <a:pt x="2576" y="16131"/>
                </a:lnTo>
                <a:lnTo>
                  <a:pt x="3373" y="15921"/>
                </a:lnTo>
                <a:lnTo>
                  <a:pt x="5270" y="16515"/>
                </a:lnTo>
                <a:lnTo>
                  <a:pt x="7649" y="18579"/>
                </a:lnTo>
                <a:lnTo>
                  <a:pt x="9718" y="21600"/>
                </a:lnTo>
                <a:lnTo>
                  <a:pt x="10723" y="20458"/>
                </a:lnTo>
                <a:lnTo>
                  <a:pt x="13624" y="16568"/>
                </a:lnTo>
                <a:lnTo>
                  <a:pt x="16202" y="11826"/>
                </a:lnTo>
                <a:lnTo>
                  <a:pt x="17799" y="8361"/>
                </a:lnTo>
                <a:lnTo>
                  <a:pt x="21600" y="0"/>
                </a:lnTo>
              </a:path>
            </a:pathLst>
          </a:cu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0"/>
          <a:stretch/>
        </p:blipFill>
        <p:spPr>
          <a:xfrm>
            <a:off x="0" y="6231059"/>
            <a:ext cx="12192000" cy="2708292"/>
          </a:xfrm>
          <a:prstGeom prst="rect">
            <a:avLst/>
          </a:prstGeom>
        </p:spPr>
      </p:pic>
      <p:cxnSp>
        <p:nvCxnSpPr>
          <p:cNvPr id="11" name="Straight Connector 10"/>
          <p:cNvCxnSpPr>
            <a:endCxn id="3" idx="3"/>
          </p:cNvCxnSpPr>
          <p:nvPr/>
        </p:nvCxnSpPr>
        <p:spPr>
          <a:xfrm flipV="1">
            <a:off x="342900" y="7585205"/>
            <a:ext cx="11849100" cy="127000"/>
          </a:xfrm>
          <a:prstGeom prst="line">
            <a:avLst/>
          </a:prstGeom>
          <a:noFill/>
          <a:ln w="1365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Up Arrow 17"/>
          <p:cNvSpPr/>
          <p:nvPr/>
        </p:nvSpPr>
        <p:spPr>
          <a:xfrm rot="19777428">
            <a:off x="287293" y="135130"/>
            <a:ext cx="1000509" cy="1407886"/>
          </a:xfrm>
          <a:prstGeom prst="upArrow">
            <a:avLst/>
          </a:prstGeom>
          <a:solidFill>
            <a:schemeClr val="tx1">
              <a:lumMod val="85000"/>
            </a:schemeClr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wordArtVert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N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385389" y="5537707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Grapevine M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5269887" y="5540131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Funeral M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1216040" y="1629950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 lnSpcReduction="10000"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Resting Spring R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385389" y="1660983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Grapevine M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5269887" y="1663407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Funeral M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7823200" y="0"/>
            <a:ext cx="5064133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4800" b="1" dirty="0" smtClean="0">
                <a:solidFill>
                  <a:schemeClr val="tx1"/>
                </a:solidFill>
                <a:latin typeface="+mj-lt"/>
              </a:rPr>
              <a:t>Model setup</a:t>
            </a:r>
            <a:endParaRPr lang="en-US" sz="4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16"/>
          <a:stretch/>
        </p:blipFill>
        <p:spPr>
          <a:xfrm>
            <a:off x="288" y="2285282"/>
            <a:ext cx="13004224" cy="102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296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Up Arrow 17"/>
          <p:cNvSpPr/>
          <p:nvPr/>
        </p:nvSpPr>
        <p:spPr>
          <a:xfrm rot="19777428">
            <a:off x="287293" y="135130"/>
            <a:ext cx="1000509" cy="1407886"/>
          </a:xfrm>
          <a:prstGeom prst="upArrow">
            <a:avLst/>
          </a:prstGeom>
          <a:solidFill>
            <a:schemeClr val="tx1">
              <a:lumMod val="85000"/>
            </a:schemeClr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wordArtVert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N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1216040" y="1629950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 lnSpcReduction="10000"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Resting Spring R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385389" y="1660983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Grapevine M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269887" y="1663407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Funeral M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1216040" y="1629950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 lnSpcReduction="10000"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Resting Spring R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385389" y="1660983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Grapevine M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5269887" y="1663407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Funeral M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823200" y="0"/>
            <a:ext cx="5064133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4800" b="1" dirty="0" smtClean="0">
                <a:solidFill>
                  <a:schemeClr val="tx1"/>
                </a:solidFill>
                <a:latin typeface="+mj-lt"/>
              </a:rPr>
              <a:t>Model setup</a:t>
            </a:r>
            <a:endParaRPr lang="en-US" sz="4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66"/>
          <a:stretch/>
        </p:blipFill>
        <p:spPr>
          <a:xfrm>
            <a:off x="288" y="2285282"/>
            <a:ext cx="13004224" cy="103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189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0030" y="2272581"/>
            <a:ext cx="12130661" cy="3505919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Up Arrow 17"/>
          <p:cNvSpPr/>
          <p:nvPr/>
        </p:nvSpPr>
        <p:spPr>
          <a:xfrm rot="19777428">
            <a:off x="287293" y="135130"/>
            <a:ext cx="1000509" cy="1407886"/>
          </a:xfrm>
          <a:prstGeom prst="upArrow">
            <a:avLst/>
          </a:prstGeom>
          <a:solidFill>
            <a:schemeClr val="tx1">
              <a:lumMod val="85000"/>
            </a:schemeClr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wordArtVert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N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" y="2285281"/>
            <a:ext cx="13004224" cy="35864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30" t="23815" r="2479" b="38773"/>
          <a:stretch/>
        </p:blipFill>
        <p:spPr>
          <a:xfrm>
            <a:off x="10355266" y="2354580"/>
            <a:ext cx="2118674" cy="96012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11216040" y="1629950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 lnSpcReduction="10000"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Resting Spring R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385389" y="1660983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Grapevine M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69887" y="1663407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Funeral M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823200" y="0"/>
            <a:ext cx="5064133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4800" b="1" dirty="0" smtClean="0">
                <a:solidFill>
                  <a:schemeClr val="tx1"/>
                </a:solidFill>
                <a:latin typeface="+mj-lt"/>
              </a:rPr>
              <a:t>Model setup</a:t>
            </a:r>
            <a:endParaRPr lang="en-US" sz="4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Left Arrow 1"/>
          <p:cNvSpPr/>
          <p:nvPr/>
        </p:nvSpPr>
        <p:spPr>
          <a:xfrm>
            <a:off x="2284798" y="3837434"/>
            <a:ext cx="3115960" cy="937458"/>
          </a:xfrm>
          <a:prstGeom prst="leftArrow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 scaled="0"/>
          </a:gra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35-40 km </a:t>
            </a: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NW-transport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04373" y="1728614"/>
            <a:ext cx="3785294" cy="2586503"/>
            <a:chOff x="2104373" y="1728614"/>
            <a:chExt cx="3785294" cy="2586503"/>
          </a:xfrm>
        </p:grpSpPr>
        <p:grpSp>
          <p:nvGrpSpPr>
            <p:cNvPr id="27" name="Group 26"/>
            <p:cNvGrpSpPr/>
            <p:nvPr/>
          </p:nvGrpSpPr>
          <p:grpSpPr>
            <a:xfrm rot="19571244">
              <a:off x="2168142" y="1728614"/>
              <a:ext cx="2809372" cy="2586503"/>
              <a:chOff x="58060" y="103520"/>
              <a:chExt cx="3695352" cy="3708249"/>
            </a:xfrm>
          </p:grpSpPr>
          <p:sp>
            <p:nvSpPr>
              <p:cNvPr id="28" name="Freeform 27"/>
              <p:cNvSpPr/>
              <p:nvPr/>
            </p:nvSpPr>
            <p:spPr>
              <a:xfrm>
                <a:off x="58060" y="103520"/>
                <a:ext cx="381795" cy="1072136"/>
              </a:xfrm>
              <a:custGeom>
                <a:avLst/>
                <a:gdLst>
                  <a:gd name="connsiteX0" fmla="*/ 0 w 609600"/>
                  <a:gd name="connsiteY0" fmla="*/ 1001486 h 1001486"/>
                  <a:gd name="connsiteX1" fmla="*/ 391886 w 609600"/>
                  <a:gd name="connsiteY1" fmla="*/ 798286 h 1001486"/>
                  <a:gd name="connsiteX2" fmla="*/ 522514 w 609600"/>
                  <a:gd name="connsiteY2" fmla="*/ 609600 h 1001486"/>
                  <a:gd name="connsiteX3" fmla="*/ 609600 w 609600"/>
                  <a:gd name="connsiteY3" fmla="*/ 0 h 1001486"/>
                  <a:gd name="connsiteX4" fmla="*/ 609600 w 609600"/>
                  <a:gd name="connsiteY4" fmla="*/ 0 h 1001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9600" h="1001486">
                    <a:moveTo>
                      <a:pt x="0" y="1001486"/>
                    </a:moveTo>
                    <a:cubicBezTo>
                      <a:pt x="152400" y="932543"/>
                      <a:pt x="304800" y="863600"/>
                      <a:pt x="391886" y="798286"/>
                    </a:cubicBezTo>
                    <a:cubicBezTo>
                      <a:pt x="478972" y="732972"/>
                      <a:pt x="486228" y="742648"/>
                      <a:pt x="522514" y="609600"/>
                    </a:cubicBezTo>
                    <a:cubicBezTo>
                      <a:pt x="558800" y="476552"/>
                      <a:pt x="609600" y="0"/>
                      <a:pt x="609600" y="0"/>
                    </a:cubicBezTo>
                    <a:lnTo>
                      <a:pt x="609600" y="0"/>
                    </a:lnTo>
                  </a:path>
                </a:pathLst>
              </a:custGeom>
              <a:noFill/>
              <a:ln w="38100" cap="flat">
                <a:solidFill>
                  <a:srgbClr val="FFC000"/>
                </a:solidFill>
                <a:miter lim="400000"/>
              </a:ln>
              <a:effectLst>
                <a:outerShdw blurRad="76200" dir="18900000" rotWithShape="0">
                  <a:srgbClr val="000000">
                    <a:alpha val="8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rPr>
                  <a:t>a</a:t>
                </a:r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3567116" y="3186468"/>
                <a:ext cx="186296" cy="625301"/>
              </a:xfrm>
              <a:custGeom>
                <a:avLst/>
                <a:gdLst>
                  <a:gd name="connsiteX0" fmla="*/ 0 w 609600"/>
                  <a:gd name="connsiteY0" fmla="*/ 1001486 h 1001486"/>
                  <a:gd name="connsiteX1" fmla="*/ 391886 w 609600"/>
                  <a:gd name="connsiteY1" fmla="*/ 798286 h 1001486"/>
                  <a:gd name="connsiteX2" fmla="*/ 522514 w 609600"/>
                  <a:gd name="connsiteY2" fmla="*/ 609600 h 1001486"/>
                  <a:gd name="connsiteX3" fmla="*/ 609600 w 609600"/>
                  <a:gd name="connsiteY3" fmla="*/ 0 h 1001486"/>
                  <a:gd name="connsiteX4" fmla="*/ 609600 w 609600"/>
                  <a:gd name="connsiteY4" fmla="*/ 0 h 1001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9600" h="1001486">
                    <a:moveTo>
                      <a:pt x="0" y="1001486"/>
                    </a:moveTo>
                    <a:cubicBezTo>
                      <a:pt x="152400" y="932543"/>
                      <a:pt x="304800" y="863600"/>
                      <a:pt x="391886" y="798286"/>
                    </a:cubicBezTo>
                    <a:cubicBezTo>
                      <a:pt x="478972" y="732972"/>
                      <a:pt x="486228" y="742648"/>
                      <a:pt x="522514" y="609600"/>
                    </a:cubicBezTo>
                    <a:cubicBezTo>
                      <a:pt x="558800" y="476552"/>
                      <a:pt x="609600" y="0"/>
                      <a:pt x="609600" y="0"/>
                    </a:cubicBezTo>
                    <a:lnTo>
                      <a:pt x="609600" y="0"/>
                    </a:lnTo>
                  </a:path>
                </a:pathLst>
              </a:custGeom>
              <a:noFill/>
              <a:ln w="38100" cap="flat">
                <a:solidFill>
                  <a:srgbClr val="FFC000"/>
                </a:solidFill>
                <a:miter lim="400000"/>
              </a:ln>
              <a:effectLst>
                <a:outerShdw blurRad="76200" dir="18900000" rotWithShape="0">
                  <a:srgbClr val="000000">
                    <a:alpha val="8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cxnSp>
            <p:nvCxnSpPr>
              <p:cNvPr id="37" name="Straight Arrow Connector 36"/>
              <p:cNvCxnSpPr/>
              <p:nvPr/>
            </p:nvCxnSpPr>
            <p:spPr>
              <a:xfrm>
                <a:off x="175364" y="1175657"/>
                <a:ext cx="3391752" cy="2636112"/>
              </a:xfrm>
              <a:prstGeom prst="straightConnector1">
                <a:avLst/>
              </a:prstGeom>
              <a:noFill/>
              <a:ln w="73025" cap="flat">
                <a:solidFill>
                  <a:srgbClr val="FFC000"/>
                </a:solidFill>
                <a:prstDash val="solid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4" name="Freeform 3"/>
            <p:cNvSpPr/>
            <p:nvPr/>
          </p:nvSpPr>
          <p:spPr>
            <a:xfrm>
              <a:off x="2104373" y="3294345"/>
              <a:ext cx="450937" cy="425885"/>
            </a:xfrm>
            <a:custGeom>
              <a:avLst/>
              <a:gdLst>
                <a:gd name="connsiteX0" fmla="*/ 0 w 450937"/>
                <a:gd name="connsiteY0" fmla="*/ 0 h 425885"/>
                <a:gd name="connsiteX1" fmla="*/ 450937 w 450937"/>
                <a:gd name="connsiteY1" fmla="*/ 425885 h 42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0937" h="425885">
                  <a:moveTo>
                    <a:pt x="0" y="0"/>
                  </a:moveTo>
                  <a:lnTo>
                    <a:pt x="450937" y="425885"/>
                  </a:lnTo>
                </a:path>
              </a:pathLst>
            </a:custGeom>
            <a:noFill/>
            <a:ln w="57150" cap="flat">
              <a:solidFill>
                <a:srgbClr val="FFC000"/>
              </a:solidFill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 rot="21209979">
              <a:off x="5344440" y="3321936"/>
              <a:ext cx="545227" cy="430539"/>
            </a:xfrm>
            <a:custGeom>
              <a:avLst/>
              <a:gdLst>
                <a:gd name="connsiteX0" fmla="*/ 0 w 450937"/>
                <a:gd name="connsiteY0" fmla="*/ 0 h 425885"/>
                <a:gd name="connsiteX1" fmla="*/ 450937 w 450937"/>
                <a:gd name="connsiteY1" fmla="*/ 425885 h 42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0937" h="425885">
                  <a:moveTo>
                    <a:pt x="0" y="0"/>
                  </a:moveTo>
                  <a:lnTo>
                    <a:pt x="450937" y="425885"/>
                  </a:lnTo>
                </a:path>
              </a:pathLst>
            </a:custGeom>
            <a:noFill/>
            <a:ln w="57150" cap="flat">
              <a:solidFill>
                <a:srgbClr val="FFC000"/>
              </a:solidFill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</p:grpSp>
      <p:sp>
        <p:nvSpPr>
          <p:cNvPr id="20" name="Freeform 19"/>
          <p:cNvSpPr/>
          <p:nvPr/>
        </p:nvSpPr>
        <p:spPr>
          <a:xfrm>
            <a:off x="440030" y="3219450"/>
            <a:ext cx="4138320" cy="1092571"/>
          </a:xfrm>
          <a:custGeom>
            <a:avLst/>
            <a:gdLst>
              <a:gd name="connsiteX0" fmla="*/ 5706770 w 5706770"/>
              <a:gd name="connsiteY0" fmla="*/ 0 h 1625971"/>
              <a:gd name="connsiteX1" fmla="*/ 5186070 w 5706770"/>
              <a:gd name="connsiteY1" fmla="*/ 203200 h 1625971"/>
              <a:gd name="connsiteX2" fmla="*/ 4671720 w 5706770"/>
              <a:gd name="connsiteY2" fmla="*/ 387350 h 1625971"/>
              <a:gd name="connsiteX3" fmla="*/ 4284370 w 5706770"/>
              <a:gd name="connsiteY3" fmla="*/ 431800 h 1625971"/>
              <a:gd name="connsiteX4" fmla="*/ 4138320 w 5706770"/>
              <a:gd name="connsiteY4" fmla="*/ 533400 h 1625971"/>
              <a:gd name="connsiteX5" fmla="*/ 3185820 w 5706770"/>
              <a:gd name="connsiteY5" fmla="*/ 730250 h 1625971"/>
              <a:gd name="connsiteX6" fmla="*/ 2493670 w 5706770"/>
              <a:gd name="connsiteY6" fmla="*/ 920750 h 1625971"/>
              <a:gd name="connsiteX7" fmla="*/ 1566570 w 5706770"/>
              <a:gd name="connsiteY7" fmla="*/ 1257300 h 1625971"/>
              <a:gd name="connsiteX8" fmla="*/ 988720 w 5706770"/>
              <a:gd name="connsiteY8" fmla="*/ 1460500 h 1625971"/>
              <a:gd name="connsiteX9" fmla="*/ 671220 w 5706770"/>
              <a:gd name="connsiteY9" fmla="*/ 1549400 h 1625971"/>
              <a:gd name="connsiteX10" fmla="*/ 55270 w 5706770"/>
              <a:gd name="connsiteY10" fmla="*/ 1619250 h 1625971"/>
              <a:gd name="connsiteX11" fmla="*/ 67970 w 5706770"/>
              <a:gd name="connsiteY11" fmla="*/ 1619250 h 1625971"/>
              <a:gd name="connsiteX0" fmla="*/ 5706770 w 5706770"/>
              <a:gd name="connsiteY0" fmla="*/ 0 h 1625971"/>
              <a:gd name="connsiteX1" fmla="*/ 5186070 w 5706770"/>
              <a:gd name="connsiteY1" fmla="*/ 203200 h 1625971"/>
              <a:gd name="connsiteX2" fmla="*/ 4671720 w 5706770"/>
              <a:gd name="connsiteY2" fmla="*/ 387350 h 1625971"/>
              <a:gd name="connsiteX3" fmla="*/ 4138320 w 5706770"/>
              <a:gd name="connsiteY3" fmla="*/ 533400 h 1625971"/>
              <a:gd name="connsiteX4" fmla="*/ 3185820 w 5706770"/>
              <a:gd name="connsiteY4" fmla="*/ 730250 h 1625971"/>
              <a:gd name="connsiteX5" fmla="*/ 2493670 w 5706770"/>
              <a:gd name="connsiteY5" fmla="*/ 920750 h 1625971"/>
              <a:gd name="connsiteX6" fmla="*/ 1566570 w 5706770"/>
              <a:gd name="connsiteY6" fmla="*/ 1257300 h 1625971"/>
              <a:gd name="connsiteX7" fmla="*/ 988720 w 5706770"/>
              <a:gd name="connsiteY7" fmla="*/ 1460500 h 1625971"/>
              <a:gd name="connsiteX8" fmla="*/ 671220 w 5706770"/>
              <a:gd name="connsiteY8" fmla="*/ 1549400 h 1625971"/>
              <a:gd name="connsiteX9" fmla="*/ 55270 w 5706770"/>
              <a:gd name="connsiteY9" fmla="*/ 1619250 h 1625971"/>
              <a:gd name="connsiteX10" fmla="*/ 67970 w 5706770"/>
              <a:gd name="connsiteY10" fmla="*/ 1619250 h 1625971"/>
              <a:gd name="connsiteX0" fmla="*/ 5706770 w 5706770"/>
              <a:gd name="connsiteY0" fmla="*/ 0 h 1625971"/>
              <a:gd name="connsiteX1" fmla="*/ 5186070 w 5706770"/>
              <a:gd name="connsiteY1" fmla="*/ 203200 h 1625971"/>
              <a:gd name="connsiteX2" fmla="*/ 4138320 w 5706770"/>
              <a:gd name="connsiteY2" fmla="*/ 533400 h 1625971"/>
              <a:gd name="connsiteX3" fmla="*/ 3185820 w 5706770"/>
              <a:gd name="connsiteY3" fmla="*/ 730250 h 1625971"/>
              <a:gd name="connsiteX4" fmla="*/ 2493670 w 5706770"/>
              <a:gd name="connsiteY4" fmla="*/ 920750 h 1625971"/>
              <a:gd name="connsiteX5" fmla="*/ 1566570 w 5706770"/>
              <a:gd name="connsiteY5" fmla="*/ 1257300 h 1625971"/>
              <a:gd name="connsiteX6" fmla="*/ 988720 w 5706770"/>
              <a:gd name="connsiteY6" fmla="*/ 1460500 h 1625971"/>
              <a:gd name="connsiteX7" fmla="*/ 671220 w 5706770"/>
              <a:gd name="connsiteY7" fmla="*/ 1549400 h 1625971"/>
              <a:gd name="connsiteX8" fmla="*/ 55270 w 5706770"/>
              <a:gd name="connsiteY8" fmla="*/ 1619250 h 1625971"/>
              <a:gd name="connsiteX9" fmla="*/ 67970 w 5706770"/>
              <a:gd name="connsiteY9" fmla="*/ 1619250 h 1625971"/>
              <a:gd name="connsiteX0" fmla="*/ 5706770 w 5706770"/>
              <a:gd name="connsiteY0" fmla="*/ 0 h 1625971"/>
              <a:gd name="connsiteX1" fmla="*/ 4138320 w 5706770"/>
              <a:gd name="connsiteY1" fmla="*/ 533400 h 1625971"/>
              <a:gd name="connsiteX2" fmla="*/ 3185820 w 5706770"/>
              <a:gd name="connsiteY2" fmla="*/ 730250 h 1625971"/>
              <a:gd name="connsiteX3" fmla="*/ 2493670 w 5706770"/>
              <a:gd name="connsiteY3" fmla="*/ 920750 h 1625971"/>
              <a:gd name="connsiteX4" fmla="*/ 1566570 w 5706770"/>
              <a:gd name="connsiteY4" fmla="*/ 1257300 h 1625971"/>
              <a:gd name="connsiteX5" fmla="*/ 988720 w 5706770"/>
              <a:gd name="connsiteY5" fmla="*/ 1460500 h 1625971"/>
              <a:gd name="connsiteX6" fmla="*/ 671220 w 5706770"/>
              <a:gd name="connsiteY6" fmla="*/ 1549400 h 1625971"/>
              <a:gd name="connsiteX7" fmla="*/ 55270 w 5706770"/>
              <a:gd name="connsiteY7" fmla="*/ 1619250 h 1625971"/>
              <a:gd name="connsiteX8" fmla="*/ 67970 w 5706770"/>
              <a:gd name="connsiteY8" fmla="*/ 1619250 h 1625971"/>
              <a:gd name="connsiteX0" fmla="*/ 4138320 w 4138320"/>
              <a:gd name="connsiteY0" fmla="*/ 0 h 1092571"/>
              <a:gd name="connsiteX1" fmla="*/ 3185820 w 4138320"/>
              <a:gd name="connsiteY1" fmla="*/ 196850 h 1092571"/>
              <a:gd name="connsiteX2" fmla="*/ 2493670 w 4138320"/>
              <a:gd name="connsiteY2" fmla="*/ 387350 h 1092571"/>
              <a:gd name="connsiteX3" fmla="*/ 1566570 w 4138320"/>
              <a:gd name="connsiteY3" fmla="*/ 723900 h 1092571"/>
              <a:gd name="connsiteX4" fmla="*/ 988720 w 4138320"/>
              <a:gd name="connsiteY4" fmla="*/ 927100 h 1092571"/>
              <a:gd name="connsiteX5" fmla="*/ 671220 w 4138320"/>
              <a:gd name="connsiteY5" fmla="*/ 1016000 h 1092571"/>
              <a:gd name="connsiteX6" fmla="*/ 55270 w 4138320"/>
              <a:gd name="connsiteY6" fmla="*/ 1085850 h 1092571"/>
              <a:gd name="connsiteX7" fmla="*/ 67970 w 4138320"/>
              <a:gd name="connsiteY7" fmla="*/ 1085850 h 109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38320" h="1092571">
                <a:moveTo>
                  <a:pt x="4138320" y="0"/>
                </a:moveTo>
                <a:cubicBezTo>
                  <a:pt x="3804945" y="87842"/>
                  <a:pt x="3459928" y="132292"/>
                  <a:pt x="3185820" y="196850"/>
                </a:cubicBezTo>
                <a:cubicBezTo>
                  <a:pt x="2911712" y="261408"/>
                  <a:pt x="2763545" y="299508"/>
                  <a:pt x="2493670" y="387350"/>
                </a:cubicBezTo>
                <a:cubicBezTo>
                  <a:pt x="2223795" y="475192"/>
                  <a:pt x="1566570" y="723900"/>
                  <a:pt x="1566570" y="723900"/>
                </a:cubicBezTo>
                <a:lnTo>
                  <a:pt x="988720" y="927100"/>
                </a:lnTo>
                <a:cubicBezTo>
                  <a:pt x="839495" y="975783"/>
                  <a:pt x="826795" y="989542"/>
                  <a:pt x="671220" y="1016000"/>
                </a:cubicBezTo>
                <a:cubicBezTo>
                  <a:pt x="515645" y="1042458"/>
                  <a:pt x="155812" y="1074208"/>
                  <a:pt x="55270" y="1085850"/>
                </a:cubicBezTo>
                <a:cubicBezTo>
                  <a:pt x="-45272" y="1097492"/>
                  <a:pt x="11349" y="1091671"/>
                  <a:pt x="67970" y="1085850"/>
                </a:cubicBezTo>
              </a:path>
            </a:pathLst>
          </a:custGeom>
          <a:noFill/>
          <a:ln w="38100" cap="flat">
            <a:solidFill>
              <a:schemeClr val="accent1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91293" y="5880130"/>
            <a:ext cx="1568303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50 km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75418" y="5880130"/>
            <a:ext cx="1764145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100 km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578350" y="5778500"/>
            <a:ext cx="0" cy="197427"/>
          </a:xfrm>
          <a:prstGeom prst="line">
            <a:avLst/>
          </a:prstGeom>
          <a:noFill/>
          <a:ln w="25400" cap="flat">
            <a:solidFill>
              <a:srgbClr val="FFFFFF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Connector 30"/>
          <p:cNvCxnSpPr/>
          <p:nvPr/>
        </p:nvCxnSpPr>
        <p:spPr>
          <a:xfrm>
            <a:off x="8545367" y="5778500"/>
            <a:ext cx="0" cy="197427"/>
          </a:xfrm>
          <a:prstGeom prst="line">
            <a:avLst/>
          </a:prstGeom>
          <a:noFill/>
          <a:ln w="25400" cap="flat">
            <a:solidFill>
              <a:srgbClr val="FFFFFF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9033149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Up Arrow 17"/>
          <p:cNvSpPr/>
          <p:nvPr/>
        </p:nvSpPr>
        <p:spPr>
          <a:xfrm rot="19777428">
            <a:off x="287293" y="135130"/>
            <a:ext cx="1000509" cy="1407886"/>
          </a:xfrm>
          <a:prstGeom prst="upArrow">
            <a:avLst/>
          </a:prstGeom>
          <a:solidFill>
            <a:schemeClr val="tx1">
              <a:lumMod val="85000"/>
            </a:schemeClr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wordArtVert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N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1216040" y="1629950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 lnSpcReduction="10000"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Resting Spring R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385389" y="1660983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Grapevine M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69887" y="1663407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Funeral M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823200" y="0"/>
            <a:ext cx="5064133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 fontScale="70000" lnSpcReduction="20000"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4800" b="1" dirty="0" smtClean="0">
                <a:solidFill>
                  <a:schemeClr val="tx1"/>
                </a:solidFill>
                <a:latin typeface="+mj-lt"/>
              </a:rPr>
              <a:t>Balanced cross section reconstructions</a:t>
            </a:r>
            <a:endParaRPr lang="en-US" sz="4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9" y="2539022"/>
            <a:ext cx="12951371" cy="32622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6250" y="5087763"/>
            <a:ext cx="1367064" cy="687368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0 Ma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-88334" y="5886429"/>
            <a:ext cx="13042333" cy="3268398"/>
            <a:chOff x="-88334" y="5886429"/>
            <a:chExt cx="13042333" cy="3268398"/>
          </a:xfrm>
        </p:grpSpPr>
        <p:grpSp>
          <p:nvGrpSpPr>
            <p:cNvPr id="9" name="Group 8"/>
            <p:cNvGrpSpPr/>
            <p:nvPr/>
          </p:nvGrpSpPr>
          <p:grpSpPr>
            <a:xfrm>
              <a:off x="-88334" y="5886429"/>
              <a:ext cx="13042333" cy="3268398"/>
              <a:chOff x="-88334" y="5886429"/>
              <a:chExt cx="13042333" cy="3268398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-88334" y="5886429"/>
                <a:ext cx="13042333" cy="3268398"/>
                <a:chOff x="-88334" y="5886429"/>
                <a:chExt cx="13042333" cy="3268398"/>
              </a:xfrm>
            </p:grpSpPr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r="-514"/>
                <a:stretch/>
              </p:blipFill>
              <p:spPr>
                <a:xfrm>
                  <a:off x="-88334" y="5886429"/>
                  <a:ext cx="13042333" cy="3268398"/>
                </a:xfrm>
                <a:prstGeom prst="rect">
                  <a:avLst/>
                </a:prstGeom>
              </p:spPr>
            </p:pic>
            <p:sp>
              <p:nvSpPr>
                <p:cNvPr id="3" name="Freeform 2"/>
                <p:cNvSpPr/>
                <p:nvPr/>
              </p:nvSpPr>
              <p:spPr>
                <a:xfrm>
                  <a:off x="3248025" y="6229350"/>
                  <a:ext cx="5438775" cy="1914613"/>
                </a:xfrm>
                <a:custGeom>
                  <a:avLst/>
                  <a:gdLst>
                    <a:gd name="connsiteX0" fmla="*/ 5438775 w 5438775"/>
                    <a:gd name="connsiteY0" fmla="*/ 0 h 1914613"/>
                    <a:gd name="connsiteX1" fmla="*/ 5048250 w 5438775"/>
                    <a:gd name="connsiteY1" fmla="*/ 238125 h 1914613"/>
                    <a:gd name="connsiteX2" fmla="*/ 4286250 w 5438775"/>
                    <a:gd name="connsiteY2" fmla="*/ 600075 h 1914613"/>
                    <a:gd name="connsiteX3" fmla="*/ 3695700 w 5438775"/>
                    <a:gd name="connsiteY3" fmla="*/ 895350 h 1914613"/>
                    <a:gd name="connsiteX4" fmla="*/ 2619375 w 5438775"/>
                    <a:gd name="connsiteY4" fmla="*/ 1209675 h 1914613"/>
                    <a:gd name="connsiteX5" fmla="*/ 1638300 w 5438775"/>
                    <a:gd name="connsiteY5" fmla="*/ 1504950 h 1914613"/>
                    <a:gd name="connsiteX6" fmla="*/ 733425 w 5438775"/>
                    <a:gd name="connsiteY6" fmla="*/ 1724025 h 1914613"/>
                    <a:gd name="connsiteX7" fmla="*/ 180975 w 5438775"/>
                    <a:gd name="connsiteY7" fmla="*/ 1885950 h 1914613"/>
                    <a:gd name="connsiteX8" fmla="*/ 0 w 5438775"/>
                    <a:gd name="connsiteY8" fmla="*/ 1914525 h 1914613"/>
                    <a:gd name="connsiteX9" fmla="*/ 0 w 5438775"/>
                    <a:gd name="connsiteY9" fmla="*/ 1914525 h 1914613"/>
                    <a:gd name="connsiteX10" fmla="*/ 0 w 5438775"/>
                    <a:gd name="connsiteY10" fmla="*/ 1914525 h 1914613"/>
                    <a:gd name="connsiteX11" fmla="*/ 28575 w 5438775"/>
                    <a:gd name="connsiteY11" fmla="*/ 1914525 h 1914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38775" h="1914613">
                      <a:moveTo>
                        <a:pt x="5438775" y="0"/>
                      </a:moveTo>
                      <a:cubicBezTo>
                        <a:pt x="5339556" y="69056"/>
                        <a:pt x="5240337" y="138113"/>
                        <a:pt x="5048250" y="238125"/>
                      </a:cubicBezTo>
                      <a:cubicBezTo>
                        <a:pt x="4856162" y="338138"/>
                        <a:pt x="4511675" y="490538"/>
                        <a:pt x="4286250" y="600075"/>
                      </a:cubicBezTo>
                      <a:cubicBezTo>
                        <a:pt x="4060825" y="709613"/>
                        <a:pt x="3973512" y="793750"/>
                        <a:pt x="3695700" y="895350"/>
                      </a:cubicBezTo>
                      <a:cubicBezTo>
                        <a:pt x="3417888" y="996950"/>
                        <a:pt x="2619375" y="1209675"/>
                        <a:pt x="2619375" y="1209675"/>
                      </a:cubicBezTo>
                      <a:cubicBezTo>
                        <a:pt x="2276475" y="1311275"/>
                        <a:pt x="1952625" y="1419225"/>
                        <a:pt x="1638300" y="1504950"/>
                      </a:cubicBezTo>
                      <a:cubicBezTo>
                        <a:pt x="1323975" y="1590675"/>
                        <a:pt x="976312" y="1660525"/>
                        <a:pt x="733425" y="1724025"/>
                      </a:cubicBezTo>
                      <a:cubicBezTo>
                        <a:pt x="490537" y="1787525"/>
                        <a:pt x="303212" y="1854200"/>
                        <a:pt x="180975" y="1885950"/>
                      </a:cubicBezTo>
                      <a:cubicBezTo>
                        <a:pt x="58738" y="1917700"/>
                        <a:pt x="0" y="1914525"/>
                        <a:pt x="0" y="1914525"/>
                      </a:cubicBezTo>
                      <a:lnTo>
                        <a:pt x="0" y="1914525"/>
                      </a:lnTo>
                      <a:lnTo>
                        <a:pt x="0" y="1914525"/>
                      </a:lnTo>
                      <a:lnTo>
                        <a:pt x="28575" y="1914525"/>
                      </a:lnTo>
                    </a:path>
                  </a:pathLst>
                </a:custGeom>
                <a:noFill/>
                <a:ln w="38100" cap="flat">
                  <a:solidFill>
                    <a:srgbClr val="0070C0">
                      <a:alpha val="70000"/>
                    </a:srgbClr>
                  </a:solidFill>
                  <a:miter lim="400000"/>
                </a:ln>
                <a:effectLst>
                  <a:outerShdw blurRad="76200" dir="18900000" rotWithShape="0">
                    <a:srgbClr val="000000">
                      <a:alpha val="8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45719" rIns="91439" bIns="45719" numCol="1" spcCol="38100" rtlCol="0" anchor="t">
                  <a:noAutofit/>
                </a:bodyPr>
                <a:lstStyle/>
                <a:p>
                  <a: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endParaRP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3248025" y="8375893"/>
                  <a:ext cx="2223860" cy="687368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dirty="0" smtClean="0"/>
                    <a:t>11-12</a:t>
                  </a:r>
                  <a:r>
                    <a:rPr kumimoji="0" lang="en-US" sz="3800" b="0" i="0" u="none" strike="noStrike" cap="none" spc="0" normalizeH="0" baseline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rPr>
                    <a:t> Ma</a:t>
                  </a:r>
                  <a:endParaRPr kumimoji="0" lang="en-US" sz="3800" b="0" i="0" u="none" strike="noStrike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</p:grpSp>
          <p:sp>
            <p:nvSpPr>
              <p:cNvPr id="6" name="Freeform 5"/>
              <p:cNvSpPr/>
              <p:nvPr/>
            </p:nvSpPr>
            <p:spPr>
              <a:xfrm>
                <a:off x="5242560" y="6431280"/>
                <a:ext cx="1889760" cy="1051560"/>
              </a:xfrm>
              <a:custGeom>
                <a:avLst/>
                <a:gdLst>
                  <a:gd name="connsiteX0" fmla="*/ 0 w 1889760"/>
                  <a:gd name="connsiteY0" fmla="*/ 0 h 1051560"/>
                  <a:gd name="connsiteX1" fmla="*/ 373380 w 1889760"/>
                  <a:gd name="connsiteY1" fmla="*/ 327660 h 1051560"/>
                  <a:gd name="connsiteX2" fmla="*/ 678180 w 1889760"/>
                  <a:gd name="connsiteY2" fmla="*/ 541020 h 1051560"/>
                  <a:gd name="connsiteX3" fmla="*/ 1074420 w 1889760"/>
                  <a:gd name="connsiteY3" fmla="*/ 800100 h 1051560"/>
                  <a:gd name="connsiteX4" fmla="*/ 1318260 w 1889760"/>
                  <a:gd name="connsiteY4" fmla="*/ 914400 h 1051560"/>
                  <a:gd name="connsiteX5" fmla="*/ 1783080 w 1889760"/>
                  <a:gd name="connsiteY5" fmla="*/ 1028700 h 1051560"/>
                  <a:gd name="connsiteX6" fmla="*/ 1889760 w 1889760"/>
                  <a:gd name="connsiteY6" fmla="*/ 1051560 h 1051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9760" h="1051560">
                    <a:moveTo>
                      <a:pt x="0" y="0"/>
                    </a:moveTo>
                    <a:cubicBezTo>
                      <a:pt x="130175" y="118745"/>
                      <a:pt x="260350" y="237490"/>
                      <a:pt x="373380" y="327660"/>
                    </a:cubicBezTo>
                    <a:cubicBezTo>
                      <a:pt x="486410" y="417830"/>
                      <a:pt x="561340" y="462280"/>
                      <a:pt x="678180" y="541020"/>
                    </a:cubicBezTo>
                    <a:cubicBezTo>
                      <a:pt x="795020" y="619760"/>
                      <a:pt x="967740" y="737870"/>
                      <a:pt x="1074420" y="800100"/>
                    </a:cubicBezTo>
                    <a:cubicBezTo>
                      <a:pt x="1181100" y="862330"/>
                      <a:pt x="1200150" y="876300"/>
                      <a:pt x="1318260" y="914400"/>
                    </a:cubicBezTo>
                    <a:cubicBezTo>
                      <a:pt x="1436370" y="952500"/>
                      <a:pt x="1687830" y="1005840"/>
                      <a:pt x="1783080" y="1028700"/>
                    </a:cubicBezTo>
                    <a:cubicBezTo>
                      <a:pt x="1878330" y="1051560"/>
                      <a:pt x="1884045" y="1051560"/>
                      <a:pt x="1889760" y="1051560"/>
                    </a:cubicBezTo>
                  </a:path>
                </a:pathLst>
              </a:custGeom>
              <a:noFill/>
              <a:ln w="50800" cap="flat">
                <a:solidFill>
                  <a:srgbClr val="FFC000"/>
                </a:solidFill>
                <a:miter lim="400000"/>
              </a:ln>
              <a:effectLst>
                <a:outerShdw blurRad="76200" dir="18900000" rotWithShape="0">
                  <a:srgbClr val="000000">
                    <a:alpha val="8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</p:grpSp>
        <p:sp>
          <p:nvSpPr>
            <p:cNvPr id="8" name="Right Arrow 7"/>
            <p:cNvSpPr/>
            <p:nvPr/>
          </p:nvSpPr>
          <p:spPr>
            <a:xfrm>
              <a:off x="185872" y="6109407"/>
              <a:ext cx="4081328" cy="1426567"/>
            </a:xfrm>
            <a:prstGeom prst="rightArrow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hueOff val="321133"/>
                    <a:satOff val="-12043"/>
                    <a:lumOff val="-7113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Helvetica Light"/>
                </a:rPr>
                <a:t>~50 km total 11-6 Ma extension</a:t>
              </a:r>
            </a:p>
            <a:p>
              <a: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 smtClean="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rPr>
                <a:t>35 km on the BCD</a:t>
              </a:r>
              <a:endParaRPr kumimoji="0" lang="en-US" sz="2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sp>
        <p:nvSpPr>
          <p:cNvPr id="31" name="Title 1"/>
          <p:cNvSpPr txBox="1">
            <a:spLocks/>
          </p:cNvSpPr>
          <p:nvPr/>
        </p:nvSpPr>
        <p:spPr>
          <a:xfrm>
            <a:off x="8313267" y="1663407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Amargosa V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2044842" y="3289583"/>
            <a:ext cx="505477" cy="453742"/>
          </a:xfrm>
          <a:custGeom>
            <a:avLst/>
            <a:gdLst>
              <a:gd name="connsiteX0" fmla="*/ 0 w 450937"/>
              <a:gd name="connsiteY0" fmla="*/ 0 h 425885"/>
              <a:gd name="connsiteX1" fmla="*/ 450937 w 450937"/>
              <a:gd name="connsiteY1" fmla="*/ 425885 h 425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0937" h="425885">
                <a:moveTo>
                  <a:pt x="0" y="0"/>
                </a:moveTo>
                <a:lnTo>
                  <a:pt x="450937" y="425885"/>
                </a:lnTo>
              </a:path>
            </a:pathLst>
          </a:custGeom>
          <a:noFill/>
          <a:ln w="57150" cap="flat">
            <a:solidFill>
              <a:srgbClr val="FFC000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5" name="Freeform 34"/>
          <p:cNvSpPr/>
          <p:nvPr/>
        </p:nvSpPr>
        <p:spPr>
          <a:xfrm rot="21209979">
            <a:off x="5155977" y="3195552"/>
            <a:ext cx="726513" cy="567626"/>
          </a:xfrm>
          <a:custGeom>
            <a:avLst/>
            <a:gdLst>
              <a:gd name="connsiteX0" fmla="*/ 0 w 450937"/>
              <a:gd name="connsiteY0" fmla="*/ 0 h 425885"/>
              <a:gd name="connsiteX1" fmla="*/ 450937 w 450937"/>
              <a:gd name="connsiteY1" fmla="*/ 425885 h 425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0937" h="425885">
                <a:moveTo>
                  <a:pt x="0" y="0"/>
                </a:moveTo>
                <a:lnTo>
                  <a:pt x="450937" y="425885"/>
                </a:lnTo>
              </a:path>
            </a:pathLst>
          </a:custGeom>
          <a:noFill/>
          <a:ln w="57150" cap="flat">
            <a:solidFill>
              <a:srgbClr val="FFC000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476250" y="3238500"/>
            <a:ext cx="5743575" cy="1076325"/>
          </a:xfrm>
          <a:custGeom>
            <a:avLst/>
            <a:gdLst>
              <a:gd name="connsiteX0" fmla="*/ 5743575 w 5743575"/>
              <a:gd name="connsiteY0" fmla="*/ 0 h 1076325"/>
              <a:gd name="connsiteX1" fmla="*/ 4086225 w 5743575"/>
              <a:gd name="connsiteY1" fmla="*/ 38100 h 1076325"/>
              <a:gd name="connsiteX2" fmla="*/ 3190875 w 5743575"/>
              <a:gd name="connsiteY2" fmla="*/ 171450 h 1076325"/>
              <a:gd name="connsiteX3" fmla="*/ 2000250 w 5743575"/>
              <a:gd name="connsiteY3" fmla="*/ 542925 h 1076325"/>
              <a:gd name="connsiteX4" fmla="*/ 914400 w 5743575"/>
              <a:gd name="connsiteY4" fmla="*/ 923925 h 1076325"/>
              <a:gd name="connsiteX5" fmla="*/ 638175 w 5743575"/>
              <a:gd name="connsiteY5" fmla="*/ 1009650 h 1076325"/>
              <a:gd name="connsiteX6" fmla="*/ 0 w 5743575"/>
              <a:gd name="connsiteY6" fmla="*/ 1076325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43575" h="1076325">
                <a:moveTo>
                  <a:pt x="5743575" y="0"/>
                </a:moveTo>
                <a:cubicBezTo>
                  <a:pt x="5127625" y="4762"/>
                  <a:pt x="4511675" y="9525"/>
                  <a:pt x="4086225" y="38100"/>
                </a:cubicBezTo>
                <a:cubicBezTo>
                  <a:pt x="3660775" y="66675"/>
                  <a:pt x="3538537" y="87313"/>
                  <a:pt x="3190875" y="171450"/>
                </a:cubicBezTo>
                <a:cubicBezTo>
                  <a:pt x="2843212" y="255588"/>
                  <a:pt x="2379662" y="417513"/>
                  <a:pt x="2000250" y="542925"/>
                </a:cubicBezTo>
                <a:cubicBezTo>
                  <a:pt x="1620838" y="668337"/>
                  <a:pt x="1141412" y="846138"/>
                  <a:pt x="914400" y="923925"/>
                </a:cubicBezTo>
                <a:cubicBezTo>
                  <a:pt x="687388" y="1001712"/>
                  <a:pt x="790575" y="984250"/>
                  <a:pt x="638175" y="1009650"/>
                </a:cubicBezTo>
                <a:cubicBezTo>
                  <a:pt x="485775" y="1035050"/>
                  <a:pt x="242887" y="1055687"/>
                  <a:pt x="0" y="1076325"/>
                </a:cubicBezTo>
              </a:path>
            </a:pathLst>
          </a:custGeom>
          <a:noFill/>
          <a:ln w="38100" cap="flat">
            <a:solidFill>
              <a:srgbClr val="0070C0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5967412" y="2710441"/>
            <a:ext cx="6501009" cy="338248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sym typeface="Helvetica Light"/>
              </a:rPr>
              <a:t>Break up 35 km heave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3200" b="0" i="0" u="none" strike="noStrike" cap="none" spc="0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sym typeface="Helvetica Light"/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sym typeface="Helvetica Light"/>
              </a:rPr>
              <a:t>11-6 Ma ; 7 km/my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3200" dirty="0">
              <a:solidFill>
                <a:schemeClr val="tx1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sym typeface="Helvetica Light"/>
              </a:rPr>
              <a:t>Track thermochronometers through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16511252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Up Arrow 17"/>
          <p:cNvSpPr/>
          <p:nvPr/>
        </p:nvSpPr>
        <p:spPr>
          <a:xfrm rot="19777428">
            <a:off x="287293" y="135130"/>
            <a:ext cx="1000509" cy="1407886"/>
          </a:xfrm>
          <a:prstGeom prst="upArrow">
            <a:avLst/>
          </a:prstGeom>
          <a:solidFill>
            <a:schemeClr val="tx1">
              <a:lumMod val="85000"/>
            </a:schemeClr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wordArtVert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N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1216040" y="1629950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 lnSpcReduction="10000"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Resting Spring R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812080" y="1660983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Grapevine M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792373" y="1663407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Funeral M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823200" y="0"/>
            <a:ext cx="5064133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 fontScale="70000" lnSpcReduction="20000"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4800" b="1" dirty="0" smtClean="0">
                <a:solidFill>
                  <a:schemeClr val="tx1"/>
                </a:solidFill>
                <a:latin typeface="+mj-lt"/>
              </a:rPr>
              <a:t>Balanced cross section reconstructions</a:t>
            </a:r>
            <a:endParaRPr lang="en-US" sz="4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1" y="2535961"/>
            <a:ext cx="12975666" cy="326839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19969" y="5972802"/>
            <a:ext cx="3535691" cy="3594119"/>
            <a:chOff x="119969" y="5972802"/>
            <a:chExt cx="3535691" cy="359411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59" t="14687" r="22158" b="22627"/>
            <a:stretch/>
          </p:blipFill>
          <p:spPr>
            <a:xfrm>
              <a:off x="1575096" y="6043089"/>
              <a:ext cx="2080564" cy="352254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20" name="Group 19"/>
            <p:cNvGrpSpPr/>
            <p:nvPr/>
          </p:nvGrpSpPr>
          <p:grpSpPr>
            <a:xfrm>
              <a:off x="119969" y="5972802"/>
              <a:ext cx="1513088" cy="3594119"/>
              <a:chOff x="38136" y="3976914"/>
              <a:chExt cx="2353337" cy="5590008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030" t="16806" r="33655" b="17979"/>
              <a:stretch/>
            </p:blipFill>
            <p:spPr>
              <a:xfrm>
                <a:off x="38136" y="3976914"/>
                <a:ext cx="2240236" cy="558800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22" name="Title 1"/>
              <p:cNvSpPr txBox="1">
                <a:spLocks/>
              </p:cNvSpPr>
              <p:nvPr/>
            </p:nvSpPr>
            <p:spPr>
              <a:xfrm rot="16200000">
                <a:off x="-912874" y="7682604"/>
                <a:ext cx="3064522" cy="704113"/>
              </a:xfrm>
              <a:prstGeom prst="rect">
                <a:avLst/>
              </a:prstGeom>
              <a:solidFill>
                <a:schemeClr val="tx1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8767" tIns="48767" rIns="48767" bIns="48767" anchor="ctr">
                <a:normAutofit fontScale="62500" lnSpcReduction="20000"/>
              </a:bodyPr>
              <a:lstStyle>
                <a:lvl1pPr marL="0" marR="0" indent="0" algn="l" defTabSz="130048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2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1pPr>
                <a:lvl2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2pPr>
                <a:lvl3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3pPr>
                <a:lvl4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4pPr>
                <a:lvl5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5pPr>
                <a:lvl6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6pPr>
                <a:lvl7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7pPr>
                <a:lvl8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8pPr>
                <a:lvl9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9pPr>
              </a:lstStyle>
              <a:p>
                <a:pPr hangingPunct="1"/>
                <a:r>
                  <a:rPr lang="en-US" sz="4000" b="1" dirty="0" smtClean="0">
                    <a:solidFill>
                      <a:schemeClr val="bg2">
                        <a:lumMod val="50000"/>
                      </a:schemeClr>
                    </a:solidFill>
                    <a:latin typeface="+mj-lt"/>
                  </a:rPr>
                  <a:t>Proterozoic</a:t>
                </a:r>
                <a:endParaRPr lang="en-US" sz="4000" b="1" dirty="0">
                  <a:solidFill>
                    <a:schemeClr val="bg2">
                      <a:lumMod val="5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23" name="Title 1"/>
              <p:cNvSpPr txBox="1">
                <a:spLocks/>
              </p:cNvSpPr>
              <p:nvPr/>
            </p:nvSpPr>
            <p:spPr>
              <a:xfrm rot="16200000">
                <a:off x="-555265" y="4857570"/>
                <a:ext cx="2349307" cy="704113"/>
              </a:xfrm>
              <a:prstGeom prst="rect">
                <a:avLst/>
              </a:prstGeom>
              <a:solidFill>
                <a:schemeClr val="tx1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8767" tIns="48767" rIns="48767" bIns="48767" anchor="ctr">
                <a:normAutofit fontScale="55000" lnSpcReduction="20000"/>
              </a:bodyPr>
              <a:lstStyle>
                <a:lvl1pPr marL="0" marR="0" indent="0" algn="l" defTabSz="130048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2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1pPr>
                <a:lvl2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2pPr>
                <a:lvl3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3pPr>
                <a:lvl4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4pPr>
                <a:lvl5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5pPr>
                <a:lvl6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6pPr>
                <a:lvl7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7pPr>
                <a:lvl8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8pPr>
                <a:lvl9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9pPr>
              </a:lstStyle>
              <a:p>
                <a:pPr hangingPunct="1"/>
                <a:r>
                  <a:rPr lang="en-US" sz="4000" b="1" dirty="0" smtClean="0">
                    <a:solidFill>
                      <a:schemeClr val="bg2">
                        <a:lumMod val="50000"/>
                      </a:schemeClr>
                    </a:solidFill>
                    <a:latin typeface="+mj-lt"/>
                  </a:rPr>
                  <a:t>Paleozoic</a:t>
                </a:r>
                <a:endParaRPr lang="en-US" sz="4000" b="1" dirty="0">
                  <a:solidFill>
                    <a:schemeClr val="bg2">
                      <a:lumMod val="50000"/>
                    </a:schemeClr>
                  </a:solidFill>
                  <a:latin typeface="+mj-lt"/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 flipH="1">
                <a:off x="267330" y="6500392"/>
                <a:ext cx="2124143" cy="0"/>
              </a:xfrm>
              <a:prstGeom prst="line">
                <a:avLst/>
              </a:prstGeom>
              <a:noFill/>
              <a:ln w="47625" cap="flat">
                <a:solidFill>
                  <a:schemeClr val="bg1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sp>
        <p:nvSpPr>
          <p:cNvPr id="16" name="Freeform 15"/>
          <p:cNvSpPr/>
          <p:nvPr/>
        </p:nvSpPr>
        <p:spPr>
          <a:xfrm>
            <a:off x="3655660" y="2780695"/>
            <a:ext cx="5438775" cy="1914613"/>
          </a:xfrm>
          <a:custGeom>
            <a:avLst/>
            <a:gdLst>
              <a:gd name="connsiteX0" fmla="*/ 5438775 w 5438775"/>
              <a:gd name="connsiteY0" fmla="*/ 0 h 1914613"/>
              <a:gd name="connsiteX1" fmla="*/ 5048250 w 5438775"/>
              <a:gd name="connsiteY1" fmla="*/ 238125 h 1914613"/>
              <a:gd name="connsiteX2" fmla="*/ 4286250 w 5438775"/>
              <a:gd name="connsiteY2" fmla="*/ 600075 h 1914613"/>
              <a:gd name="connsiteX3" fmla="*/ 3695700 w 5438775"/>
              <a:gd name="connsiteY3" fmla="*/ 895350 h 1914613"/>
              <a:gd name="connsiteX4" fmla="*/ 2619375 w 5438775"/>
              <a:gd name="connsiteY4" fmla="*/ 1209675 h 1914613"/>
              <a:gd name="connsiteX5" fmla="*/ 1638300 w 5438775"/>
              <a:gd name="connsiteY5" fmla="*/ 1504950 h 1914613"/>
              <a:gd name="connsiteX6" fmla="*/ 733425 w 5438775"/>
              <a:gd name="connsiteY6" fmla="*/ 1724025 h 1914613"/>
              <a:gd name="connsiteX7" fmla="*/ 180975 w 5438775"/>
              <a:gd name="connsiteY7" fmla="*/ 1885950 h 1914613"/>
              <a:gd name="connsiteX8" fmla="*/ 0 w 5438775"/>
              <a:gd name="connsiteY8" fmla="*/ 1914525 h 1914613"/>
              <a:gd name="connsiteX9" fmla="*/ 0 w 5438775"/>
              <a:gd name="connsiteY9" fmla="*/ 1914525 h 1914613"/>
              <a:gd name="connsiteX10" fmla="*/ 0 w 5438775"/>
              <a:gd name="connsiteY10" fmla="*/ 1914525 h 1914613"/>
              <a:gd name="connsiteX11" fmla="*/ 28575 w 5438775"/>
              <a:gd name="connsiteY11" fmla="*/ 1914525 h 1914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38775" h="1914613">
                <a:moveTo>
                  <a:pt x="5438775" y="0"/>
                </a:moveTo>
                <a:cubicBezTo>
                  <a:pt x="5339556" y="69056"/>
                  <a:pt x="5240337" y="138113"/>
                  <a:pt x="5048250" y="238125"/>
                </a:cubicBezTo>
                <a:cubicBezTo>
                  <a:pt x="4856162" y="338138"/>
                  <a:pt x="4511675" y="490538"/>
                  <a:pt x="4286250" y="600075"/>
                </a:cubicBezTo>
                <a:cubicBezTo>
                  <a:pt x="4060825" y="709613"/>
                  <a:pt x="3973512" y="793750"/>
                  <a:pt x="3695700" y="895350"/>
                </a:cubicBezTo>
                <a:cubicBezTo>
                  <a:pt x="3417888" y="996950"/>
                  <a:pt x="2619375" y="1209675"/>
                  <a:pt x="2619375" y="1209675"/>
                </a:cubicBezTo>
                <a:cubicBezTo>
                  <a:pt x="2276475" y="1311275"/>
                  <a:pt x="1952625" y="1419225"/>
                  <a:pt x="1638300" y="1504950"/>
                </a:cubicBezTo>
                <a:cubicBezTo>
                  <a:pt x="1323975" y="1590675"/>
                  <a:pt x="976312" y="1660525"/>
                  <a:pt x="733425" y="1724025"/>
                </a:cubicBezTo>
                <a:cubicBezTo>
                  <a:pt x="490537" y="1787525"/>
                  <a:pt x="303212" y="1854200"/>
                  <a:pt x="180975" y="1885950"/>
                </a:cubicBezTo>
                <a:cubicBezTo>
                  <a:pt x="58738" y="1917700"/>
                  <a:pt x="0" y="1914525"/>
                  <a:pt x="0" y="1914525"/>
                </a:cubicBezTo>
                <a:lnTo>
                  <a:pt x="0" y="1914525"/>
                </a:lnTo>
                <a:lnTo>
                  <a:pt x="0" y="1914525"/>
                </a:lnTo>
                <a:lnTo>
                  <a:pt x="28575" y="1914525"/>
                </a:lnTo>
              </a:path>
            </a:pathLst>
          </a:custGeom>
          <a:noFill/>
          <a:ln w="38100" cap="flat">
            <a:solidFill>
              <a:srgbClr val="0070C0">
                <a:alpha val="70000"/>
              </a:srgbClr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780937" y="5804359"/>
            <a:ext cx="2223860" cy="687368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11-12</a:t>
            </a:r>
            <a:r>
              <a:rPr kumimoji="0" lang="en-US" sz="3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Ma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096152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Up Arrow 17"/>
          <p:cNvSpPr/>
          <p:nvPr/>
        </p:nvSpPr>
        <p:spPr>
          <a:xfrm rot="19777428">
            <a:off x="287293" y="135130"/>
            <a:ext cx="1000509" cy="1407886"/>
          </a:xfrm>
          <a:prstGeom prst="upArrow">
            <a:avLst/>
          </a:prstGeom>
          <a:solidFill>
            <a:schemeClr val="tx1">
              <a:lumMod val="85000"/>
            </a:schemeClr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wordArtVert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N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1216040" y="1629950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 lnSpcReduction="10000"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Resting Spring R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823200" y="0"/>
            <a:ext cx="5064133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 fontScale="70000" lnSpcReduction="20000"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4800" b="1" dirty="0" smtClean="0">
                <a:solidFill>
                  <a:schemeClr val="tx1"/>
                </a:solidFill>
                <a:latin typeface="+mj-lt"/>
              </a:rPr>
              <a:t>Balanced cross section reconstructions</a:t>
            </a:r>
            <a:endParaRPr lang="en-US" sz="4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2" y="2535961"/>
            <a:ext cx="12975664" cy="326839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19969" y="5972802"/>
            <a:ext cx="3535691" cy="3594119"/>
            <a:chOff x="119969" y="5972802"/>
            <a:chExt cx="3535691" cy="359411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59" t="14687" r="22158" b="22627"/>
            <a:stretch/>
          </p:blipFill>
          <p:spPr>
            <a:xfrm>
              <a:off x="1575096" y="6043089"/>
              <a:ext cx="2080564" cy="352254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20" name="Group 19"/>
            <p:cNvGrpSpPr/>
            <p:nvPr/>
          </p:nvGrpSpPr>
          <p:grpSpPr>
            <a:xfrm>
              <a:off x="119969" y="5972802"/>
              <a:ext cx="1513088" cy="3594119"/>
              <a:chOff x="38136" y="3976914"/>
              <a:chExt cx="2353337" cy="5590008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030" t="16806" r="33655" b="17979"/>
              <a:stretch/>
            </p:blipFill>
            <p:spPr>
              <a:xfrm>
                <a:off x="38136" y="3976914"/>
                <a:ext cx="2240236" cy="558800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22" name="Title 1"/>
              <p:cNvSpPr txBox="1">
                <a:spLocks/>
              </p:cNvSpPr>
              <p:nvPr/>
            </p:nvSpPr>
            <p:spPr>
              <a:xfrm rot="16200000">
                <a:off x="-912874" y="7682604"/>
                <a:ext cx="3064522" cy="704113"/>
              </a:xfrm>
              <a:prstGeom prst="rect">
                <a:avLst/>
              </a:prstGeom>
              <a:solidFill>
                <a:schemeClr val="tx1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8767" tIns="48767" rIns="48767" bIns="48767" anchor="ctr">
                <a:normAutofit fontScale="62500" lnSpcReduction="20000"/>
              </a:bodyPr>
              <a:lstStyle>
                <a:lvl1pPr marL="0" marR="0" indent="0" algn="l" defTabSz="130048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2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1pPr>
                <a:lvl2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2pPr>
                <a:lvl3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3pPr>
                <a:lvl4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4pPr>
                <a:lvl5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5pPr>
                <a:lvl6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6pPr>
                <a:lvl7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7pPr>
                <a:lvl8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8pPr>
                <a:lvl9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9pPr>
              </a:lstStyle>
              <a:p>
                <a:pPr hangingPunct="1"/>
                <a:r>
                  <a:rPr lang="en-US" sz="4000" b="1" dirty="0" smtClean="0">
                    <a:solidFill>
                      <a:schemeClr val="bg2">
                        <a:lumMod val="50000"/>
                      </a:schemeClr>
                    </a:solidFill>
                    <a:latin typeface="+mj-lt"/>
                  </a:rPr>
                  <a:t>Proterozoic</a:t>
                </a:r>
                <a:endParaRPr lang="en-US" sz="4000" b="1" dirty="0">
                  <a:solidFill>
                    <a:schemeClr val="bg2">
                      <a:lumMod val="5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23" name="Title 1"/>
              <p:cNvSpPr txBox="1">
                <a:spLocks/>
              </p:cNvSpPr>
              <p:nvPr/>
            </p:nvSpPr>
            <p:spPr>
              <a:xfrm rot="16200000">
                <a:off x="-555265" y="4857570"/>
                <a:ext cx="2349307" cy="704113"/>
              </a:xfrm>
              <a:prstGeom prst="rect">
                <a:avLst/>
              </a:prstGeom>
              <a:solidFill>
                <a:schemeClr val="tx1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8767" tIns="48767" rIns="48767" bIns="48767" anchor="ctr">
                <a:normAutofit fontScale="55000" lnSpcReduction="20000"/>
              </a:bodyPr>
              <a:lstStyle>
                <a:lvl1pPr marL="0" marR="0" indent="0" algn="l" defTabSz="130048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2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1pPr>
                <a:lvl2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2pPr>
                <a:lvl3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3pPr>
                <a:lvl4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4pPr>
                <a:lvl5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5pPr>
                <a:lvl6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6pPr>
                <a:lvl7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7pPr>
                <a:lvl8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8pPr>
                <a:lvl9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9pPr>
              </a:lstStyle>
              <a:p>
                <a:pPr hangingPunct="1"/>
                <a:r>
                  <a:rPr lang="en-US" sz="4000" b="1" dirty="0" smtClean="0">
                    <a:solidFill>
                      <a:schemeClr val="bg2">
                        <a:lumMod val="50000"/>
                      </a:schemeClr>
                    </a:solidFill>
                    <a:latin typeface="+mj-lt"/>
                  </a:rPr>
                  <a:t>Paleozoic</a:t>
                </a:r>
                <a:endParaRPr lang="en-US" sz="4000" b="1" dirty="0">
                  <a:solidFill>
                    <a:schemeClr val="bg2">
                      <a:lumMod val="50000"/>
                    </a:schemeClr>
                  </a:solidFill>
                  <a:latin typeface="+mj-lt"/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 flipH="1">
                <a:off x="267330" y="6500392"/>
                <a:ext cx="2124143" cy="0"/>
              </a:xfrm>
              <a:prstGeom prst="line">
                <a:avLst/>
              </a:prstGeom>
              <a:noFill/>
              <a:ln w="47625" cap="flat">
                <a:solidFill>
                  <a:schemeClr val="bg1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sp>
        <p:nvSpPr>
          <p:cNvPr id="3" name="Freeform 2"/>
          <p:cNvSpPr/>
          <p:nvPr/>
        </p:nvSpPr>
        <p:spPr>
          <a:xfrm>
            <a:off x="3228975" y="3105150"/>
            <a:ext cx="5067300" cy="1571625"/>
          </a:xfrm>
          <a:custGeom>
            <a:avLst/>
            <a:gdLst>
              <a:gd name="connsiteX0" fmla="*/ 5067300 w 5067300"/>
              <a:gd name="connsiteY0" fmla="*/ 0 h 1571625"/>
              <a:gd name="connsiteX1" fmla="*/ 4638675 w 5067300"/>
              <a:gd name="connsiteY1" fmla="*/ 171450 h 1571625"/>
              <a:gd name="connsiteX2" fmla="*/ 4067175 w 5067300"/>
              <a:gd name="connsiteY2" fmla="*/ 390525 h 1571625"/>
              <a:gd name="connsiteX3" fmla="*/ 3429000 w 5067300"/>
              <a:gd name="connsiteY3" fmla="*/ 600075 h 1571625"/>
              <a:gd name="connsiteX4" fmla="*/ 2400300 w 5067300"/>
              <a:gd name="connsiteY4" fmla="*/ 857250 h 1571625"/>
              <a:gd name="connsiteX5" fmla="*/ 1047750 w 5067300"/>
              <a:gd name="connsiteY5" fmla="*/ 1219200 h 1571625"/>
              <a:gd name="connsiteX6" fmla="*/ 476250 w 5067300"/>
              <a:gd name="connsiteY6" fmla="*/ 1419225 h 1571625"/>
              <a:gd name="connsiteX7" fmla="*/ 0 w 5067300"/>
              <a:gd name="connsiteY7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67300" h="1571625">
                <a:moveTo>
                  <a:pt x="5067300" y="0"/>
                </a:moveTo>
                <a:lnTo>
                  <a:pt x="4638675" y="171450"/>
                </a:lnTo>
                <a:cubicBezTo>
                  <a:pt x="4471988" y="236537"/>
                  <a:pt x="4268787" y="319088"/>
                  <a:pt x="4067175" y="390525"/>
                </a:cubicBezTo>
                <a:cubicBezTo>
                  <a:pt x="3865563" y="461962"/>
                  <a:pt x="3706813" y="522287"/>
                  <a:pt x="3429000" y="600075"/>
                </a:cubicBezTo>
                <a:cubicBezTo>
                  <a:pt x="3151187" y="677863"/>
                  <a:pt x="2400300" y="857250"/>
                  <a:pt x="2400300" y="857250"/>
                </a:cubicBezTo>
                <a:lnTo>
                  <a:pt x="1047750" y="1219200"/>
                </a:lnTo>
                <a:cubicBezTo>
                  <a:pt x="727075" y="1312862"/>
                  <a:pt x="650875" y="1360488"/>
                  <a:pt x="476250" y="1419225"/>
                </a:cubicBezTo>
                <a:cubicBezTo>
                  <a:pt x="301625" y="1477962"/>
                  <a:pt x="150812" y="1524793"/>
                  <a:pt x="0" y="1571625"/>
                </a:cubicBezTo>
              </a:path>
            </a:pathLst>
          </a:custGeom>
          <a:noFill/>
          <a:ln w="38100" cap="flat">
            <a:solidFill>
              <a:srgbClr val="0070C0">
                <a:alpha val="70000"/>
              </a:srgbClr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80937" y="5804359"/>
            <a:ext cx="2223860" cy="687368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10</a:t>
            </a:r>
            <a:r>
              <a:rPr kumimoji="0" lang="en-US" sz="3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Ma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4220952" y="1660983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Grapevine M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6792373" y="1663407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Funeral M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12392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Up Arrow 17"/>
          <p:cNvSpPr/>
          <p:nvPr/>
        </p:nvSpPr>
        <p:spPr>
          <a:xfrm rot="19777428">
            <a:off x="287293" y="135130"/>
            <a:ext cx="1000509" cy="1407886"/>
          </a:xfrm>
          <a:prstGeom prst="upArrow">
            <a:avLst/>
          </a:prstGeom>
          <a:solidFill>
            <a:schemeClr val="tx1">
              <a:lumMod val="85000"/>
            </a:schemeClr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wordArtVert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N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1216040" y="1629950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 lnSpcReduction="10000"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Resting Spring R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823200" y="0"/>
            <a:ext cx="5064133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 fontScale="70000" lnSpcReduction="20000"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4800" b="1" dirty="0" smtClean="0">
                <a:solidFill>
                  <a:schemeClr val="tx1"/>
                </a:solidFill>
                <a:latin typeface="+mj-lt"/>
              </a:rPr>
              <a:t>Balanced cross section reconstructions</a:t>
            </a:r>
            <a:endParaRPr lang="en-US" sz="4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1" y="2539022"/>
            <a:ext cx="12975666" cy="326227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19969" y="5972802"/>
            <a:ext cx="3535691" cy="3594119"/>
            <a:chOff x="119969" y="5972802"/>
            <a:chExt cx="3535691" cy="359411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59" t="14687" r="22158" b="22627"/>
            <a:stretch/>
          </p:blipFill>
          <p:spPr>
            <a:xfrm>
              <a:off x="1575096" y="6043089"/>
              <a:ext cx="2080564" cy="352254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20" name="Group 19"/>
            <p:cNvGrpSpPr/>
            <p:nvPr/>
          </p:nvGrpSpPr>
          <p:grpSpPr>
            <a:xfrm>
              <a:off x="119969" y="5972802"/>
              <a:ext cx="1513088" cy="3594119"/>
              <a:chOff x="38136" y="3976914"/>
              <a:chExt cx="2353337" cy="5590008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030" t="16806" r="33655" b="17979"/>
              <a:stretch/>
            </p:blipFill>
            <p:spPr>
              <a:xfrm>
                <a:off x="38136" y="3976914"/>
                <a:ext cx="2240236" cy="558800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22" name="Title 1"/>
              <p:cNvSpPr txBox="1">
                <a:spLocks/>
              </p:cNvSpPr>
              <p:nvPr/>
            </p:nvSpPr>
            <p:spPr>
              <a:xfrm rot="16200000">
                <a:off x="-912874" y="7682604"/>
                <a:ext cx="3064522" cy="704113"/>
              </a:xfrm>
              <a:prstGeom prst="rect">
                <a:avLst/>
              </a:prstGeom>
              <a:solidFill>
                <a:schemeClr val="tx1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8767" tIns="48767" rIns="48767" bIns="48767" anchor="ctr">
                <a:normAutofit fontScale="62500" lnSpcReduction="20000"/>
              </a:bodyPr>
              <a:lstStyle>
                <a:lvl1pPr marL="0" marR="0" indent="0" algn="l" defTabSz="130048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2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1pPr>
                <a:lvl2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2pPr>
                <a:lvl3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3pPr>
                <a:lvl4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4pPr>
                <a:lvl5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5pPr>
                <a:lvl6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6pPr>
                <a:lvl7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7pPr>
                <a:lvl8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8pPr>
                <a:lvl9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9pPr>
              </a:lstStyle>
              <a:p>
                <a:pPr hangingPunct="1"/>
                <a:r>
                  <a:rPr lang="en-US" sz="4000" b="1" dirty="0" smtClean="0">
                    <a:solidFill>
                      <a:schemeClr val="bg2">
                        <a:lumMod val="50000"/>
                      </a:schemeClr>
                    </a:solidFill>
                    <a:latin typeface="+mj-lt"/>
                  </a:rPr>
                  <a:t>Proterozoic</a:t>
                </a:r>
                <a:endParaRPr lang="en-US" sz="4000" b="1" dirty="0">
                  <a:solidFill>
                    <a:schemeClr val="bg2">
                      <a:lumMod val="5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23" name="Title 1"/>
              <p:cNvSpPr txBox="1">
                <a:spLocks/>
              </p:cNvSpPr>
              <p:nvPr/>
            </p:nvSpPr>
            <p:spPr>
              <a:xfrm rot="16200000">
                <a:off x="-555265" y="4857570"/>
                <a:ext cx="2349307" cy="704113"/>
              </a:xfrm>
              <a:prstGeom prst="rect">
                <a:avLst/>
              </a:prstGeom>
              <a:solidFill>
                <a:schemeClr val="tx1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8767" tIns="48767" rIns="48767" bIns="48767" anchor="ctr">
                <a:normAutofit fontScale="55000" lnSpcReduction="20000"/>
              </a:bodyPr>
              <a:lstStyle>
                <a:lvl1pPr marL="0" marR="0" indent="0" algn="l" defTabSz="130048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2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1pPr>
                <a:lvl2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2pPr>
                <a:lvl3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3pPr>
                <a:lvl4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4pPr>
                <a:lvl5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5pPr>
                <a:lvl6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6pPr>
                <a:lvl7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7pPr>
                <a:lvl8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8pPr>
                <a:lvl9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9pPr>
              </a:lstStyle>
              <a:p>
                <a:pPr hangingPunct="1"/>
                <a:r>
                  <a:rPr lang="en-US" sz="4000" b="1" dirty="0" smtClean="0">
                    <a:solidFill>
                      <a:schemeClr val="bg2">
                        <a:lumMod val="50000"/>
                      </a:schemeClr>
                    </a:solidFill>
                    <a:latin typeface="+mj-lt"/>
                  </a:rPr>
                  <a:t>Paleozoic</a:t>
                </a:r>
                <a:endParaRPr lang="en-US" sz="4000" b="1" dirty="0">
                  <a:solidFill>
                    <a:schemeClr val="bg2">
                      <a:lumMod val="50000"/>
                    </a:schemeClr>
                  </a:solidFill>
                  <a:latin typeface="+mj-lt"/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 flipH="1">
                <a:off x="267330" y="6500392"/>
                <a:ext cx="2124143" cy="0"/>
              </a:xfrm>
              <a:prstGeom prst="line">
                <a:avLst/>
              </a:prstGeom>
              <a:noFill/>
              <a:ln w="47625" cap="flat">
                <a:solidFill>
                  <a:schemeClr val="bg1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sp>
        <p:nvSpPr>
          <p:cNvPr id="3" name="Freeform 2"/>
          <p:cNvSpPr/>
          <p:nvPr/>
        </p:nvSpPr>
        <p:spPr>
          <a:xfrm>
            <a:off x="2628900" y="2990850"/>
            <a:ext cx="5581650" cy="1619250"/>
          </a:xfrm>
          <a:custGeom>
            <a:avLst/>
            <a:gdLst>
              <a:gd name="connsiteX0" fmla="*/ 5581650 w 5581650"/>
              <a:gd name="connsiteY0" fmla="*/ 0 h 1619250"/>
              <a:gd name="connsiteX1" fmla="*/ 4829175 w 5581650"/>
              <a:gd name="connsiteY1" fmla="*/ 285750 h 1619250"/>
              <a:gd name="connsiteX2" fmla="*/ 3924300 w 5581650"/>
              <a:gd name="connsiteY2" fmla="*/ 533400 h 1619250"/>
              <a:gd name="connsiteX3" fmla="*/ 2676525 w 5581650"/>
              <a:gd name="connsiteY3" fmla="*/ 819150 h 1619250"/>
              <a:gd name="connsiteX4" fmla="*/ 1847850 w 5581650"/>
              <a:gd name="connsiteY4" fmla="*/ 1038225 h 1619250"/>
              <a:gd name="connsiteX5" fmla="*/ 1019175 w 5581650"/>
              <a:gd name="connsiteY5" fmla="*/ 1314450 h 1619250"/>
              <a:gd name="connsiteX6" fmla="*/ 600075 w 5581650"/>
              <a:gd name="connsiteY6" fmla="*/ 1447800 h 1619250"/>
              <a:gd name="connsiteX7" fmla="*/ 333375 w 5581650"/>
              <a:gd name="connsiteY7" fmla="*/ 1562100 h 1619250"/>
              <a:gd name="connsiteX8" fmla="*/ 0 w 5581650"/>
              <a:gd name="connsiteY8" fmla="*/ 1619250 h 161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81650" h="1619250">
                <a:moveTo>
                  <a:pt x="5581650" y="0"/>
                </a:moveTo>
                <a:cubicBezTo>
                  <a:pt x="5343525" y="98425"/>
                  <a:pt x="5105400" y="196850"/>
                  <a:pt x="4829175" y="285750"/>
                </a:cubicBezTo>
                <a:cubicBezTo>
                  <a:pt x="4552950" y="374650"/>
                  <a:pt x="4283075" y="444500"/>
                  <a:pt x="3924300" y="533400"/>
                </a:cubicBezTo>
                <a:cubicBezTo>
                  <a:pt x="3565525" y="622300"/>
                  <a:pt x="3022600" y="735012"/>
                  <a:pt x="2676525" y="819150"/>
                </a:cubicBezTo>
                <a:cubicBezTo>
                  <a:pt x="2330450" y="903288"/>
                  <a:pt x="2124075" y="955675"/>
                  <a:pt x="1847850" y="1038225"/>
                </a:cubicBezTo>
                <a:cubicBezTo>
                  <a:pt x="1571625" y="1120775"/>
                  <a:pt x="1227137" y="1246188"/>
                  <a:pt x="1019175" y="1314450"/>
                </a:cubicBezTo>
                <a:cubicBezTo>
                  <a:pt x="811212" y="1382713"/>
                  <a:pt x="714375" y="1406525"/>
                  <a:pt x="600075" y="1447800"/>
                </a:cubicBezTo>
                <a:cubicBezTo>
                  <a:pt x="485775" y="1489075"/>
                  <a:pt x="433387" y="1533525"/>
                  <a:pt x="333375" y="1562100"/>
                </a:cubicBezTo>
                <a:cubicBezTo>
                  <a:pt x="233363" y="1590675"/>
                  <a:pt x="116681" y="1604962"/>
                  <a:pt x="0" y="1619250"/>
                </a:cubicBezTo>
              </a:path>
            </a:pathLst>
          </a:custGeom>
          <a:noFill/>
          <a:ln w="38100" cap="flat">
            <a:solidFill>
              <a:srgbClr val="0070C0">
                <a:alpha val="70000"/>
              </a:srgbClr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80937" y="5804359"/>
            <a:ext cx="2223860" cy="687368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9</a:t>
            </a:r>
            <a:r>
              <a:rPr kumimoji="0" lang="en-US" sz="3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Ma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549713" y="1660983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Grapevine M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792373" y="1663407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Funeral M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58245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Up Arrow 17"/>
          <p:cNvSpPr/>
          <p:nvPr/>
        </p:nvSpPr>
        <p:spPr>
          <a:xfrm rot="19777428">
            <a:off x="287293" y="135130"/>
            <a:ext cx="1000509" cy="1407886"/>
          </a:xfrm>
          <a:prstGeom prst="upArrow">
            <a:avLst/>
          </a:prstGeom>
          <a:solidFill>
            <a:schemeClr val="tx1">
              <a:lumMod val="85000"/>
            </a:schemeClr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wordArtVert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N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1216040" y="1629950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 lnSpcReduction="10000"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Resting Spring R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823200" y="0"/>
            <a:ext cx="5064133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 fontScale="70000" lnSpcReduction="20000"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4800" b="1" dirty="0" smtClean="0">
                <a:solidFill>
                  <a:schemeClr val="tx1"/>
                </a:solidFill>
                <a:latin typeface="+mj-lt"/>
              </a:rPr>
              <a:t>Balanced cross section reconstructions</a:t>
            </a:r>
            <a:endParaRPr lang="en-US" sz="4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1" y="2539022"/>
            <a:ext cx="12975666" cy="326227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19969" y="5972802"/>
            <a:ext cx="3535691" cy="3594119"/>
            <a:chOff x="119969" y="5972802"/>
            <a:chExt cx="3535691" cy="359411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59" t="14687" r="22158" b="22627"/>
            <a:stretch/>
          </p:blipFill>
          <p:spPr>
            <a:xfrm>
              <a:off x="1575096" y="6043089"/>
              <a:ext cx="2080564" cy="352254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22" name="Group 21"/>
            <p:cNvGrpSpPr/>
            <p:nvPr/>
          </p:nvGrpSpPr>
          <p:grpSpPr>
            <a:xfrm>
              <a:off x="119969" y="5972802"/>
              <a:ext cx="1513088" cy="3594119"/>
              <a:chOff x="38136" y="3976914"/>
              <a:chExt cx="2353337" cy="5590008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030" t="16806" r="33655" b="17979"/>
              <a:stretch/>
            </p:blipFill>
            <p:spPr>
              <a:xfrm>
                <a:off x="38136" y="3976914"/>
                <a:ext cx="2240236" cy="558800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27" name="Title 1"/>
              <p:cNvSpPr txBox="1">
                <a:spLocks/>
              </p:cNvSpPr>
              <p:nvPr/>
            </p:nvSpPr>
            <p:spPr>
              <a:xfrm rot="16200000">
                <a:off x="-912874" y="7682604"/>
                <a:ext cx="3064522" cy="704113"/>
              </a:xfrm>
              <a:prstGeom prst="rect">
                <a:avLst/>
              </a:prstGeom>
              <a:solidFill>
                <a:schemeClr val="tx1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8767" tIns="48767" rIns="48767" bIns="48767" anchor="ctr">
                <a:normAutofit fontScale="62500" lnSpcReduction="20000"/>
              </a:bodyPr>
              <a:lstStyle>
                <a:lvl1pPr marL="0" marR="0" indent="0" algn="l" defTabSz="130048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2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1pPr>
                <a:lvl2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2pPr>
                <a:lvl3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3pPr>
                <a:lvl4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4pPr>
                <a:lvl5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5pPr>
                <a:lvl6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6pPr>
                <a:lvl7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7pPr>
                <a:lvl8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8pPr>
                <a:lvl9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9pPr>
              </a:lstStyle>
              <a:p>
                <a:pPr hangingPunct="1"/>
                <a:r>
                  <a:rPr lang="en-US" sz="4000" b="1" dirty="0" smtClean="0">
                    <a:solidFill>
                      <a:schemeClr val="bg2">
                        <a:lumMod val="50000"/>
                      </a:schemeClr>
                    </a:solidFill>
                    <a:latin typeface="+mj-lt"/>
                  </a:rPr>
                  <a:t>Proterozoic</a:t>
                </a:r>
                <a:endParaRPr lang="en-US" sz="4000" b="1" dirty="0">
                  <a:solidFill>
                    <a:schemeClr val="bg2">
                      <a:lumMod val="5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28" name="Title 1"/>
              <p:cNvSpPr txBox="1">
                <a:spLocks/>
              </p:cNvSpPr>
              <p:nvPr/>
            </p:nvSpPr>
            <p:spPr>
              <a:xfrm rot="16200000">
                <a:off x="-555265" y="4857570"/>
                <a:ext cx="2349307" cy="704113"/>
              </a:xfrm>
              <a:prstGeom prst="rect">
                <a:avLst/>
              </a:prstGeom>
              <a:solidFill>
                <a:schemeClr val="tx1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8767" tIns="48767" rIns="48767" bIns="48767" anchor="ctr">
                <a:normAutofit fontScale="55000" lnSpcReduction="20000"/>
              </a:bodyPr>
              <a:lstStyle>
                <a:lvl1pPr marL="0" marR="0" indent="0" algn="l" defTabSz="130048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2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1pPr>
                <a:lvl2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2pPr>
                <a:lvl3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3pPr>
                <a:lvl4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4pPr>
                <a:lvl5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5pPr>
                <a:lvl6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6pPr>
                <a:lvl7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7pPr>
                <a:lvl8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8pPr>
                <a:lvl9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9pPr>
              </a:lstStyle>
              <a:p>
                <a:pPr hangingPunct="1"/>
                <a:r>
                  <a:rPr lang="en-US" sz="4000" b="1" dirty="0" smtClean="0">
                    <a:solidFill>
                      <a:schemeClr val="bg2">
                        <a:lumMod val="50000"/>
                      </a:schemeClr>
                    </a:solidFill>
                    <a:latin typeface="+mj-lt"/>
                  </a:rPr>
                  <a:t>Paleozoic</a:t>
                </a:r>
                <a:endParaRPr lang="en-US" sz="4000" b="1" dirty="0">
                  <a:solidFill>
                    <a:schemeClr val="bg2">
                      <a:lumMod val="50000"/>
                    </a:schemeClr>
                  </a:solidFill>
                  <a:latin typeface="+mj-lt"/>
                </a:endParaRPr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 flipH="1">
                <a:off x="267330" y="6500392"/>
                <a:ext cx="2124143" cy="0"/>
              </a:xfrm>
              <a:prstGeom prst="line">
                <a:avLst/>
              </a:prstGeom>
              <a:noFill/>
              <a:ln w="47625" cap="flat">
                <a:solidFill>
                  <a:schemeClr val="bg1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sp>
        <p:nvSpPr>
          <p:cNvPr id="3" name="Freeform 2"/>
          <p:cNvSpPr/>
          <p:nvPr/>
        </p:nvSpPr>
        <p:spPr>
          <a:xfrm>
            <a:off x="1885950" y="3095625"/>
            <a:ext cx="5915025" cy="1352550"/>
          </a:xfrm>
          <a:custGeom>
            <a:avLst/>
            <a:gdLst>
              <a:gd name="connsiteX0" fmla="*/ 5915025 w 5915025"/>
              <a:gd name="connsiteY0" fmla="*/ 0 h 1352550"/>
              <a:gd name="connsiteX1" fmla="*/ 5267325 w 5915025"/>
              <a:gd name="connsiteY1" fmla="*/ 152400 h 1352550"/>
              <a:gd name="connsiteX2" fmla="*/ 4048125 w 5915025"/>
              <a:gd name="connsiteY2" fmla="*/ 390525 h 1352550"/>
              <a:gd name="connsiteX3" fmla="*/ 2905125 w 5915025"/>
              <a:gd name="connsiteY3" fmla="*/ 581025 h 1352550"/>
              <a:gd name="connsiteX4" fmla="*/ 1981200 w 5915025"/>
              <a:gd name="connsiteY4" fmla="*/ 809625 h 1352550"/>
              <a:gd name="connsiteX5" fmla="*/ 1466850 w 5915025"/>
              <a:gd name="connsiteY5" fmla="*/ 981075 h 1352550"/>
              <a:gd name="connsiteX6" fmla="*/ 952500 w 5915025"/>
              <a:gd name="connsiteY6" fmla="*/ 1162050 h 1352550"/>
              <a:gd name="connsiteX7" fmla="*/ 542925 w 5915025"/>
              <a:gd name="connsiteY7" fmla="*/ 1257300 h 1352550"/>
              <a:gd name="connsiteX8" fmla="*/ 0 w 5915025"/>
              <a:gd name="connsiteY8" fmla="*/ 135255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15025" h="1352550">
                <a:moveTo>
                  <a:pt x="5915025" y="0"/>
                </a:moveTo>
                <a:cubicBezTo>
                  <a:pt x="5746750" y="43656"/>
                  <a:pt x="5578475" y="87313"/>
                  <a:pt x="5267325" y="152400"/>
                </a:cubicBezTo>
                <a:cubicBezTo>
                  <a:pt x="4956175" y="217487"/>
                  <a:pt x="4441825" y="319088"/>
                  <a:pt x="4048125" y="390525"/>
                </a:cubicBezTo>
                <a:cubicBezTo>
                  <a:pt x="3654425" y="461962"/>
                  <a:pt x="3249612" y="511175"/>
                  <a:pt x="2905125" y="581025"/>
                </a:cubicBezTo>
                <a:cubicBezTo>
                  <a:pt x="2560638" y="650875"/>
                  <a:pt x="2220912" y="742950"/>
                  <a:pt x="1981200" y="809625"/>
                </a:cubicBezTo>
                <a:cubicBezTo>
                  <a:pt x="1741487" y="876300"/>
                  <a:pt x="1466850" y="981075"/>
                  <a:pt x="1466850" y="981075"/>
                </a:cubicBezTo>
                <a:cubicBezTo>
                  <a:pt x="1295400" y="1039812"/>
                  <a:pt x="1106487" y="1116013"/>
                  <a:pt x="952500" y="1162050"/>
                </a:cubicBezTo>
                <a:cubicBezTo>
                  <a:pt x="798513" y="1208087"/>
                  <a:pt x="701675" y="1225550"/>
                  <a:pt x="542925" y="1257300"/>
                </a:cubicBezTo>
                <a:cubicBezTo>
                  <a:pt x="384175" y="1289050"/>
                  <a:pt x="192087" y="1320800"/>
                  <a:pt x="0" y="1352550"/>
                </a:cubicBezTo>
              </a:path>
            </a:pathLst>
          </a:custGeom>
          <a:noFill/>
          <a:ln w="38100" cap="flat">
            <a:solidFill>
              <a:srgbClr val="0070C0">
                <a:alpha val="70000"/>
              </a:srgbClr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80937" y="5804359"/>
            <a:ext cx="2223860" cy="687368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8</a:t>
            </a:r>
            <a:r>
              <a:rPr kumimoji="0" lang="en-US" sz="3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Ma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781809" y="1660983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Grapevine M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792373" y="1663407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Funeral M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327663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hermo-kinematic modeling of detachment faulting: Funeral Mountains, CA"/>
          <p:cNvSpPr txBox="1">
            <a:spLocks noGrp="1"/>
          </p:cNvSpPr>
          <p:nvPr>
            <p:ph type="ctrTitle"/>
          </p:nvPr>
        </p:nvSpPr>
        <p:spPr>
          <a:xfrm>
            <a:off x="1270000" y="443523"/>
            <a:ext cx="10464800" cy="2921977"/>
          </a:xfrm>
          <a:prstGeom prst="rect">
            <a:avLst/>
          </a:prstGeom>
        </p:spPr>
        <p:txBody>
          <a:bodyPr>
            <a:normAutofit/>
          </a:bodyPr>
          <a:lstStyle>
            <a:lvl1pPr defTabSz="473201">
              <a:defRPr sz="6480"/>
            </a:lvl1pPr>
          </a:lstStyle>
          <a:p>
            <a:r>
              <a:rPr sz="6000" dirty="0"/>
              <a:t>Thermo-kinematic modeling of detachment faulting: Funeral Mountains, CA</a:t>
            </a:r>
          </a:p>
        </p:txBody>
      </p:sp>
      <p:sp>
        <p:nvSpPr>
          <p:cNvPr id="129" name="Brandon Lutz, PhD candidate, New Mexico Tech…"/>
          <p:cNvSpPr txBox="1">
            <a:spLocks noGrp="1"/>
          </p:cNvSpPr>
          <p:nvPr>
            <p:ph type="subTitle" sz="quarter" idx="1"/>
          </p:nvPr>
        </p:nvSpPr>
        <p:spPr>
          <a:xfrm>
            <a:off x="2747086" y="5404651"/>
            <a:ext cx="7510628" cy="11739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1800" b="1" dirty="0"/>
              <a:t>Lutz, </a:t>
            </a:r>
            <a:r>
              <a:rPr lang="en-US" sz="1800" b="1" dirty="0" smtClean="0"/>
              <a:t>Brandon</a:t>
            </a:r>
            <a:r>
              <a:rPr lang="en-US" sz="1800" b="1" baseline="30000" dirty="0" smtClean="0"/>
              <a:t>1</a:t>
            </a:r>
            <a:r>
              <a:rPr lang="en-US" sz="1800" dirty="0"/>
              <a:t>; </a:t>
            </a:r>
            <a:r>
              <a:rPr lang="en-US" sz="1800" dirty="0" err="1"/>
              <a:t>Axen</a:t>
            </a:r>
            <a:r>
              <a:rPr lang="en-US" sz="1800" dirty="0"/>
              <a:t>, </a:t>
            </a:r>
            <a:r>
              <a:rPr lang="en-US" sz="1800" dirty="0" smtClean="0"/>
              <a:t>Gary</a:t>
            </a:r>
            <a:r>
              <a:rPr lang="en-US" sz="1800" baseline="30000" dirty="0" smtClean="0"/>
              <a:t>1</a:t>
            </a:r>
            <a:r>
              <a:rPr lang="en-US" sz="1800" dirty="0"/>
              <a:t>, and </a:t>
            </a:r>
            <a:r>
              <a:rPr lang="en-US" sz="1800" dirty="0" err="1"/>
              <a:t>Ketcham</a:t>
            </a:r>
            <a:r>
              <a:rPr lang="en-US" sz="1800" dirty="0"/>
              <a:t>, </a:t>
            </a:r>
            <a:r>
              <a:rPr lang="en-US" sz="1800" dirty="0" smtClean="0"/>
              <a:t>Richard</a:t>
            </a:r>
            <a:r>
              <a:rPr lang="en-US" sz="1800" baseline="30000" dirty="0" smtClean="0"/>
              <a:t>2</a:t>
            </a:r>
          </a:p>
          <a:p>
            <a:endParaRPr lang="en-US" sz="1400" dirty="0"/>
          </a:p>
          <a:p>
            <a:r>
              <a:rPr lang="en-US" sz="1400" baseline="30000" dirty="0"/>
              <a:t>1</a:t>
            </a:r>
            <a:r>
              <a:rPr lang="en-US" sz="1400" dirty="0"/>
              <a:t>New Mexico Institute of Mining and Technology, Socorro, NM</a:t>
            </a:r>
          </a:p>
          <a:p>
            <a:r>
              <a:rPr lang="en-US" sz="1400" baseline="30000" dirty="0"/>
              <a:t>2</a:t>
            </a:r>
            <a:r>
              <a:rPr lang="en-US" sz="1400" dirty="0"/>
              <a:t>Jackson School of Geosciences, Univ. of Texas, Austin, TX</a:t>
            </a:r>
          </a:p>
        </p:txBody>
      </p:sp>
      <p:pic>
        <p:nvPicPr>
          <p:cNvPr id="130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7327" y="7780821"/>
            <a:ext cx="4906436" cy="15327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" name="Group 6"/>
          <p:cNvGrpSpPr/>
          <p:nvPr/>
        </p:nvGrpSpPr>
        <p:grpSpPr>
          <a:xfrm>
            <a:off x="8921305" y="6938383"/>
            <a:ext cx="3726845" cy="2526464"/>
            <a:chOff x="0" y="0"/>
            <a:chExt cx="3726844" cy="2526463"/>
          </a:xfrm>
        </p:grpSpPr>
        <p:pic>
          <p:nvPicPr>
            <p:cNvPr id="131" name="Picture 4" descr="Picture 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2375188" cy="23751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2" name="TextBox 5"/>
            <p:cNvSpPr txBox="1"/>
            <p:nvPr/>
          </p:nvSpPr>
          <p:spPr>
            <a:xfrm>
              <a:off x="2515863" y="1674098"/>
              <a:ext cx="1210982" cy="852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defRPr sz="17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Integrated Earth Systems</a:t>
              </a:r>
            </a:p>
          </p:txBody>
        </p:sp>
      </p:grpSp>
      <p:sp>
        <p:nvSpPr>
          <p:cNvPr id="8" name="Brandon Lutz, PhD candidate, New Mexico Tech…"/>
          <p:cNvSpPr txBox="1">
            <a:spLocks/>
          </p:cNvSpPr>
          <p:nvPr/>
        </p:nvSpPr>
        <p:spPr>
          <a:xfrm>
            <a:off x="2747345" y="4016002"/>
            <a:ext cx="7510628" cy="981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7432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2004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6576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114800" marR="0" indent="-4572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dirty="0" smtClean="0"/>
              <a:t>2019 GSA Cordilleran Section Meeting</a:t>
            </a:r>
          </a:p>
          <a:p>
            <a:pPr hangingPunct="1"/>
            <a:r>
              <a:rPr lang="en-US" sz="2400" dirty="0" smtClean="0"/>
              <a:t>Portland, OR</a:t>
            </a: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1270000" y="276999"/>
            <a:ext cx="10998200" cy="6299160"/>
          </a:xfrm>
          <a:prstGeom prst="rect">
            <a:avLst/>
          </a:prstGeom>
          <a:gradFill>
            <a:gsLst>
              <a:gs pos="64000">
                <a:schemeClr val="tx1"/>
              </a:gs>
              <a:gs pos="100000">
                <a:srgbClr val="FFFF00">
                  <a:lumMod val="95000"/>
                </a:srgbClr>
              </a:gs>
            </a:gsLst>
            <a:lin ang="162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188720" tIns="457200" rIns="118872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 smtClean="0">
                <a:ln>
                  <a:noFill/>
                </a:ln>
                <a:solidFill>
                  <a:srgbClr val="020203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Thanks to supporters…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400" dirty="0">
              <a:solidFill>
                <a:srgbClr val="020203"/>
              </a:solidFill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20203"/>
                </a:solidFill>
                <a:effectLst/>
                <a:uFillTx/>
                <a:sym typeface="Helvetica Light"/>
              </a:rPr>
              <a:t>NSF: Integrated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20203"/>
                </a:solidFill>
                <a:effectLst/>
                <a:uFillTx/>
                <a:sym typeface="Helvetica Light"/>
              </a:rPr>
              <a:t> Earth Systems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dirty="0" smtClean="0">
              <a:ln>
                <a:noFill/>
              </a:ln>
              <a:solidFill>
                <a:srgbClr val="020203"/>
              </a:solidFill>
              <a:effectLst/>
              <a:uFillTx/>
              <a:sym typeface="Helvetica Light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solidFill>
                  <a:srgbClr val="020203"/>
                </a:solidFill>
              </a:rPr>
              <a:t>NMT Graduate </a:t>
            </a:r>
            <a:r>
              <a:rPr lang="en-US" sz="2400" dirty="0">
                <a:solidFill>
                  <a:srgbClr val="020203"/>
                </a:solidFill>
              </a:rPr>
              <a:t>S</a:t>
            </a:r>
            <a:r>
              <a:rPr lang="en-US" sz="2400" dirty="0" smtClean="0">
                <a:solidFill>
                  <a:srgbClr val="020203"/>
                </a:solidFill>
              </a:rPr>
              <a:t>tudent Association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400" dirty="0" smtClean="0">
              <a:solidFill>
                <a:srgbClr val="020203"/>
              </a:solidFill>
            </a:endParaRPr>
          </a:p>
          <a:p>
            <a:pPr algn="l"/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20203"/>
                </a:solidFill>
                <a:effectLst/>
                <a:uFillTx/>
                <a:sym typeface="Helvetica Light"/>
              </a:rPr>
              <a:t>Professors:</a:t>
            </a:r>
          </a:p>
          <a:p>
            <a:pPr algn="l"/>
            <a:r>
              <a:rPr lang="en-US" sz="2400" dirty="0">
                <a:solidFill>
                  <a:srgbClr val="020203"/>
                </a:solidFill>
              </a:rPr>
              <a:t>	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20203"/>
                </a:solidFill>
                <a:effectLst/>
                <a:uFillTx/>
                <a:sym typeface="Helvetica Light"/>
              </a:rPr>
              <a:t>Gary </a:t>
            </a:r>
            <a:r>
              <a:rPr kumimoji="0" lang="en-US" sz="2400" b="0" i="0" u="none" strike="noStrike" cap="none" spc="0" normalizeH="0" baseline="0" dirty="0" err="1" smtClean="0">
                <a:ln>
                  <a:noFill/>
                </a:ln>
                <a:solidFill>
                  <a:srgbClr val="020203"/>
                </a:solidFill>
                <a:effectLst/>
                <a:uFillTx/>
                <a:sym typeface="Helvetica Light"/>
              </a:rPr>
              <a:t>Axen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20203"/>
                </a:solidFill>
                <a:effectLst/>
                <a:uFillTx/>
                <a:sym typeface="Helvetica Light"/>
              </a:rPr>
              <a:t>, </a:t>
            </a:r>
            <a:r>
              <a:rPr kumimoji="0" lang="en-US" sz="2400" b="0" i="0" u="none" strike="noStrike" cap="none" spc="0" normalizeH="0" baseline="0" dirty="0" err="1" smtClean="0">
                <a:ln>
                  <a:noFill/>
                </a:ln>
                <a:solidFill>
                  <a:srgbClr val="020203"/>
                </a:solidFill>
                <a:effectLst/>
                <a:uFillTx/>
                <a:sym typeface="Helvetica Light"/>
              </a:rPr>
              <a:t>Jolante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20203"/>
                </a:solidFill>
                <a:effectLst/>
                <a:uFillTx/>
                <a:sym typeface="Helvetica Light"/>
              </a:rPr>
              <a:t> Van </a:t>
            </a:r>
            <a:r>
              <a:rPr kumimoji="0" lang="en-US" sz="2400" b="0" i="0" u="none" strike="noStrike" cap="none" spc="0" normalizeH="0" baseline="0" dirty="0" err="1" smtClean="0">
                <a:ln>
                  <a:noFill/>
                </a:ln>
                <a:solidFill>
                  <a:srgbClr val="020203"/>
                </a:solidFill>
                <a:effectLst/>
                <a:uFillTx/>
                <a:sym typeface="Helvetica Light"/>
              </a:rPr>
              <a:t>Wijk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20203"/>
                </a:solidFill>
                <a:effectLst/>
                <a:uFillTx/>
                <a:sym typeface="Helvetica Light"/>
              </a:rPr>
              <a:t>, </a:t>
            </a:r>
            <a:r>
              <a:rPr lang="en-US" sz="2400" dirty="0">
                <a:solidFill>
                  <a:srgbClr val="020203"/>
                </a:solidFill>
              </a:rPr>
              <a:t>Fred </a:t>
            </a:r>
            <a:r>
              <a:rPr lang="en-US" sz="2400" dirty="0" smtClean="0">
                <a:solidFill>
                  <a:srgbClr val="020203"/>
                </a:solidFill>
              </a:rPr>
              <a:t>Phillips, Rich </a:t>
            </a:r>
            <a:r>
              <a:rPr lang="en-US" sz="2400" dirty="0" err="1" smtClean="0">
                <a:solidFill>
                  <a:srgbClr val="020203"/>
                </a:solidFill>
              </a:rPr>
              <a:t>Ketcham</a:t>
            </a:r>
            <a:endParaRPr lang="en-US" sz="2400" dirty="0" smtClean="0">
              <a:solidFill>
                <a:srgbClr val="020203"/>
              </a:solidFill>
            </a:endParaRPr>
          </a:p>
          <a:p>
            <a:pPr algn="l"/>
            <a:endParaRPr lang="en-US" sz="2400" dirty="0" smtClean="0">
              <a:solidFill>
                <a:srgbClr val="020203"/>
              </a:solidFill>
            </a:endParaRPr>
          </a:p>
          <a:p>
            <a:pPr algn="l"/>
            <a:r>
              <a:rPr kumimoji="0" lang="en-US" sz="2400" b="0" i="0" u="none" strike="noStrike" cap="none" spc="0" normalizeH="0" baseline="0" dirty="0" err="1" smtClean="0">
                <a:ln>
                  <a:noFill/>
                </a:ln>
                <a:solidFill>
                  <a:srgbClr val="020203"/>
                </a:solidFill>
                <a:effectLst/>
                <a:uFillTx/>
                <a:sym typeface="Helvetica Light"/>
              </a:rPr>
              <a:t>Thermochron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20203"/>
                </a:solidFill>
                <a:effectLst/>
                <a:uFillTx/>
                <a:sym typeface="Helvetica Light"/>
              </a:rPr>
              <a:t> data:</a:t>
            </a:r>
          </a:p>
          <a:p>
            <a:pPr algn="l"/>
            <a:r>
              <a:rPr lang="en-US" sz="2400" dirty="0">
                <a:solidFill>
                  <a:srgbClr val="020203"/>
                </a:solidFill>
              </a:rPr>
              <a:t>	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20203"/>
                </a:solidFill>
                <a:effectLst/>
                <a:uFillTx/>
                <a:sym typeface="Helvetica Light"/>
              </a:rPr>
              <a:t>Michael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20203"/>
                </a:solidFill>
                <a:effectLst/>
                <a:uFillTx/>
                <a:sym typeface="Helvetica Light"/>
              </a:rPr>
              <a:t> Wells, </a:t>
            </a:r>
            <a:r>
              <a:rPr kumimoji="0" lang="en-US" sz="2400" b="0" i="0" u="none" strike="noStrike" cap="none" spc="0" normalizeH="0" dirty="0" err="1" smtClean="0">
                <a:ln>
                  <a:noFill/>
                </a:ln>
                <a:solidFill>
                  <a:srgbClr val="020203"/>
                </a:solidFill>
                <a:effectLst/>
                <a:uFillTx/>
                <a:sym typeface="Helvetica Light"/>
              </a:rPr>
              <a:t>Mangesha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20203"/>
                </a:solidFill>
                <a:effectLst/>
                <a:uFillTx/>
                <a:sym typeface="Helvetica Light"/>
              </a:rPr>
              <a:t> </a:t>
            </a:r>
            <a:r>
              <a:rPr kumimoji="0" lang="en-US" sz="2400" b="0" i="0" u="none" strike="noStrike" cap="none" spc="0" normalizeH="0" dirty="0" err="1" smtClean="0">
                <a:ln>
                  <a:noFill/>
                </a:ln>
                <a:solidFill>
                  <a:srgbClr val="020203"/>
                </a:solidFill>
                <a:effectLst/>
                <a:uFillTx/>
                <a:sym typeface="Helvetica Light"/>
              </a:rPr>
              <a:t>Beyenne</a:t>
            </a:r>
            <a:endParaRPr kumimoji="0" lang="en-US" sz="2400" b="0" i="0" u="none" strike="noStrike" cap="none" spc="0" normalizeH="0" dirty="0" smtClean="0">
              <a:ln>
                <a:noFill/>
              </a:ln>
              <a:solidFill>
                <a:srgbClr val="020203"/>
              </a:solidFill>
              <a:effectLst/>
              <a:uFillTx/>
              <a:sym typeface="Helvetica Light"/>
            </a:endParaRPr>
          </a:p>
          <a:p>
            <a:pPr algn="l"/>
            <a:endParaRPr kumimoji="0" lang="en-US" sz="2400" b="0" i="0" u="none" strike="noStrike" cap="none" spc="0" normalizeH="0" dirty="0" smtClean="0">
              <a:ln>
                <a:noFill/>
              </a:ln>
              <a:solidFill>
                <a:srgbClr val="020203"/>
              </a:solidFill>
              <a:effectLst/>
              <a:uFillTx/>
              <a:sym typeface="Helvetica Light"/>
            </a:endParaRPr>
          </a:p>
          <a:p>
            <a:pPr algn="l"/>
            <a:r>
              <a:rPr lang="en-US" sz="2400" baseline="0" dirty="0" smtClean="0">
                <a:solidFill>
                  <a:srgbClr val="020203"/>
                </a:solidFill>
              </a:rPr>
              <a:t>Petroleum</a:t>
            </a:r>
            <a:r>
              <a:rPr lang="en-US" sz="2400" dirty="0" smtClean="0">
                <a:solidFill>
                  <a:srgbClr val="020203"/>
                </a:solidFill>
              </a:rPr>
              <a:t> Experts: MOVE software</a:t>
            </a:r>
            <a:endParaRPr kumimoji="0" lang="en-US" sz="2400" b="0" i="0" u="none" strike="noStrike" cap="none" spc="0" normalizeH="0" baseline="0" dirty="0" smtClean="0">
              <a:ln>
                <a:noFill/>
              </a:ln>
              <a:solidFill>
                <a:srgbClr val="020203"/>
              </a:solidFill>
              <a:effectLst/>
              <a:uFillTx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20203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134822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Up Arrow 17"/>
          <p:cNvSpPr/>
          <p:nvPr/>
        </p:nvSpPr>
        <p:spPr>
          <a:xfrm rot="19777428">
            <a:off x="287293" y="135130"/>
            <a:ext cx="1000509" cy="1407886"/>
          </a:xfrm>
          <a:prstGeom prst="upArrow">
            <a:avLst/>
          </a:prstGeom>
          <a:solidFill>
            <a:schemeClr val="tx1">
              <a:lumMod val="85000"/>
            </a:schemeClr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wordArtVert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N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1216040" y="1629950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 lnSpcReduction="10000"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Resting Spring R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823200" y="0"/>
            <a:ext cx="5064133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 fontScale="70000" lnSpcReduction="20000"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4800" b="1" dirty="0" smtClean="0">
                <a:solidFill>
                  <a:schemeClr val="tx1"/>
                </a:solidFill>
                <a:latin typeface="+mj-lt"/>
              </a:rPr>
              <a:t>Balanced cross section reconstructions</a:t>
            </a:r>
            <a:endParaRPr lang="en-US" sz="4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9" y="2539022"/>
            <a:ext cx="12975670" cy="326227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19969" y="5972802"/>
            <a:ext cx="3535691" cy="3594119"/>
            <a:chOff x="119969" y="5972802"/>
            <a:chExt cx="3535691" cy="359411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59" t="14687" r="22158" b="22627"/>
            <a:stretch/>
          </p:blipFill>
          <p:spPr>
            <a:xfrm>
              <a:off x="1575096" y="6043089"/>
              <a:ext cx="2080564" cy="352254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22" name="Group 21"/>
            <p:cNvGrpSpPr/>
            <p:nvPr/>
          </p:nvGrpSpPr>
          <p:grpSpPr>
            <a:xfrm>
              <a:off x="119969" y="5972802"/>
              <a:ext cx="1513088" cy="3594119"/>
              <a:chOff x="38136" y="3976914"/>
              <a:chExt cx="2353337" cy="5590008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030" t="16806" r="33655" b="17979"/>
              <a:stretch/>
            </p:blipFill>
            <p:spPr>
              <a:xfrm>
                <a:off x="38136" y="3976914"/>
                <a:ext cx="2240236" cy="558800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27" name="Title 1"/>
              <p:cNvSpPr txBox="1">
                <a:spLocks/>
              </p:cNvSpPr>
              <p:nvPr/>
            </p:nvSpPr>
            <p:spPr>
              <a:xfrm rot="16200000">
                <a:off x="-912874" y="7682604"/>
                <a:ext cx="3064522" cy="704113"/>
              </a:xfrm>
              <a:prstGeom prst="rect">
                <a:avLst/>
              </a:prstGeom>
              <a:solidFill>
                <a:schemeClr val="tx1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8767" tIns="48767" rIns="48767" bIns="48767" anchor="ctr">
                <a:normAutofit fontScale="62500" lnSpcReduction="20000"/>
              </a:bodyPr>
              <a:lstStyle>
                <a:lvl1pPr marL="0" marR="0" indent="0" algn="l" defTabSz="130048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2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1pPr>
                <a:lvl2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2pPr>
                <a:lvl3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3pPr>
                <a:lvl4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4pPr>
                <a:lvl5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5pPr>
                <a:lvl6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6pPr>
                <a:lvl7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7pPr>
                <a:lvl8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8pPr>
                <a:lvl9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9pPr>
              </a:lstStyle>
              <a:p>
                <a:pPr hangingPunct="1"/>
                <a:r>
                  <a:rPr lang="en-US" sz="4000" b="1" dirty="0" smtClean="0">
                    <a:solidFill>
                      <a:schemeClr val="bg2">
                        <a:lumMod val="50000"/>
                      </a:schemeClr>
                    </a:solidFill>
                    <a:latin typeface="+mj-lt"/>
                  </a:rPr>
                  <a:t>Proterozoic</a:t>
                </a:r>
                <a:endParaRPr lang="en-US" sz="4000" b="1" dirty="0">
                  <a:solidFill>
                    <a:schemeClr val="bg2">
                      <a:lumMod val="5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28" name="Title 1"/>
              <p:cNvSpPr txBox="1">
                <a:spLocks/>
              </p:cNvSpPr>
              <p:nvPr/>
            </p:nvSpPr>
            <p:spPr>
              <a:xfrm rot="16200000">
                <a:off x="-555265" y="4857570"/>
                <a:ext cx="2349307" cy="704113"/>
              </a:xfrm>
              <a:prstGeom prst="rect">
                <a:avLst/>
              </a:prstGeom>
              <a:solidFill>
                <a:schemeClr val="tx1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8767" tIns="48767" rIns="48767" bIns="48767" anchor="ctr">
                <a:normAutofit fontScale="55000" lnSpcReduction="20000"/>
              </a:bodyPr>
              <a:lstStyle>
                <a:lvl1pPr marL="0" marR="0" indent="0" algn="l" defTabSz="130048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2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1pPr>
                <a:lvl2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2pPr>
                <a:lvl3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3pPr>
                <a:lvl4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4pPr>
                <a:lvl5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5pPr>
                <a:lvl6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6pPr>
                <a:lvl7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7pPr>
                <a:lvl8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8pPr>
                <a:lvl9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9pPr>
              </a:lstStyle>
              <a:p>
                <a:pPr hangingPunct="1"/>
                <a:r>
                  <a:rPr lang="en-US" sz="4000" b="1" dirty="0" smtClean="0">
                    <a:solidFill>
                      <a:schemeClr val="bg2">
                        <a:lumMod val="50000"/>
                      </a:schemeClr>
                    </a:solidFill>
                    <a:latin typeface="+mj-lt"/>
                  </a:rPr>
                  <a:t>Paleozoic</a:t>
                </a:r>
                <a:endParaRPr lang="en-US" sz="4000" b="1" dirty="0">
                  <a:solidFill>
                    <a:schemeClr val="bg2">
                      <a:lumMod val="50000"/>
                    </a:schemeClr>
                  </a:solidFill>
                  <a:latin typeface="+mj-lt"/>
                </a:endParaRPr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 flipH="1">
                <a:off x="267330" y="6500392"/>
                <a:ext cx="2124143" cy="0"/>
              </a:xfrm>
              <a:prstGeom prst="line">
                <a:avLst/>
              </a:prstGeom>
              <a:noFill/>
              <a:ln w="47625" cap="flat">
                <a:solidFill>
                  <a:schemeClr val="bg1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sp>
        <p:nvSpPr>
          <p:cNvPr id="3" name="Freeform 2"/>
          <p:cNvSpPr/>
          <p:nvPr/>
        </p:nvSpPr>
        <p:spPr>
          <a:xfrm>
            <a:off x="1095375" y="3133725"/>
            <a:ext cx="6391275" cy="1143000"/>
          </a:xfrm>
          <a:custGeom>
            <a:avLst/>
            <a:gdLst>
              <a:gd name="connsiteX0" fmla="*/ 6391275 w 6391275"/>
              <a:gd name="connsiteY0" fmla="*/ 0 h 1143000"/>
              <a:gd name="connsiteX1" fmla="*/ 4505325 w 6391275"/>
              <a:gd name="connsiteY1" fmla="*/ 219075 h 1143000"/>
              <a:gd name="connsiteX2" fmla="*/ 3000375 w 6391275"/>
              <a:gd name="connsiteY2" fmla="*/ 428625 h 1143000"/>
              <a:gd name="connsiteX3" fmla="*/ 2019300 w 6391275"/>
              <a:gd name="connsiteY3" fmla="*/ 657225 h 1143000"/>
              <a:gd name="connsiteX4" fmla="*/ 1438275 w 6391275"/>
              <a:gd name="connsiteY4" fmla="*/ 866775 h 1143000"/>
              <a:gd name="connsiteX5" fmla="*/ 1085850 w 6391275"/>
              <a:gd name="connsiteY5" fmla="*/ 933450 h 1143000"/>
              <a:gd name="connsiteX6" fmla="*/ 0 w 6391275"/>
              <a:gd name="connsiteY6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91275" h="1143000">
                <a:moveTo>
                  <a:pt x="6391275" y="0"/>
                </a:moveTo>
                <a:lnTo>
                  <a:pt x="4505325" y="219075"/>
                </a:lnTo>
                <a:cubicBezTo>
                  <a:pt x="3940175" y="290513"/>
                  <a:pt x="3414712" y="355600"/>
                  <a:pt x="3000375" y="428625"/>
                </a:cubicBezTo>
                <a:cubicBezTo>
                  <a:pt x="2586038" y="501650"/>
                  <a:pt x="2279650" y="584200"/>
                  <a:pt x="2019300" y="657225"/>
                </a:cubicBezTo>
                <a:cubicBezTo>
                  <a:pt x="1758950" y="730250"/>
                  <a:pt x="1593850" y="820738"/>
                  <a:pt x="1438275" y="866775"/>
                </a:cubicBezTo>
                <a:cubicBezTo>
                  <a:pt x="1282700" y="912812"/>
                  <a:pt x="1085850" y="933450"/>
                  <a:pt x="1085850" y="933450"/>
                </a:cubicBezTo>
                <a:lnTo>
                  <a:pt x="0" y="1143000"/>
                </a:lnTo>
              </a:path>
            </a:pathLst>
          </a:custGeom>
          <a:noFill/>
          <a:ln w="38100" cap="flat">
            <a:solidFill>
              <a:srgbClr val="0070C0">
                <a:alpha val="70000"/>
              </a:srgbClr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80937" y="5804359"/>
            <a:ext cx="2223860" cy="687368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7</a:t>
            </a:r>
            <a:r>
              <a:rPr kumimoji="0" lang="en-US" sz="3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Ma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725276" y="1660983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Grapevine M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6792373" y="1663407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Funeral M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5916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Up Arrow 17"/>
          <p:cNvSpPr/>
          <p:nvPr/>
        </p:nvSpPr>
        <p:spPr>
          <a:xfrm rot="19777428">
            <a:off x="287293" y="135130"/>
            <a:ext cx="1000509" cy="1407886"/>
          </a:xfrm>
          <a:prstGeom prst="upArrow">
            <a:avLst/>
          </a:prstGeom>
          <a:solidFill>
            <a:schemeClr val="tx1">
              <a:lumMod val="85000"/>
            </a:schemeClr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wordArtVert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N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1216040" y="1629950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 lnSpcReduction="10000"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Resting Spring R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823200" y="0"/>
            <a:ext cx="5064133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 fontScale="70000" lnSpcReduction="20000"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4800" b="1" dirty="0" smtClean="0">
                <a:solidFill>
                  <a:schemeClr val="tx1"/>
                </a:solidFill>
                <a:latin typeface="+mj-lt"/>
              </a:rPr>
              <a:t>Balanced cross section reconstructions</a:t>
            </a:r>
            <a:endParaRPr lang="en-US" sz="4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9" y="2539022"/>
            <a:ext cx="12975670" cy="326227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40145" y="5972802"/>
            <a:ext cx="3415515" cy="3594119"/>
            <a:chOff x="240145" y="5972802"/>
            <a:chExt cx="3415515" cy="359411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59" t="14687" r="22158" b="22627"/>
            <a:stretch/>
          </p:blipFill>
          <p:spPr>
            <a:xfrm>
              <a:off x="1575096" y="6043089"/>
              <a:ext cx="2080564" cy="352254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20" name="Group 19"/>
            <p:cNvGrpSpPr/>
            <p:nvPr/>
          </p:nvGrpSpPr>
          <p:grpSpPr>
            <a:xfrm>
              <a:off x="240145" y="5972802"/>
              <a:ext cx="1392912" cy="3594119"/>
              <a:chOff x="225048" y="3976914"/>
              <a:chExt cx="2166425" cy="5590008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10" t="16806" r="33655" b="17979"/>
              <a:stretch/>
            </p:blipFill>
            <p:spPr>
              <a:xfrm>
                <a:off x="225048" y="3976914"/>
                <a:ext cx="2053323" cy="558800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22" name="Title 1"/>
              <p:cNvSpPr txBox="1">
                <a:spLocks/>
              </p:cNvSpPr>
              <p:nvPr/>
            </p:nvSpPr>
            <p:spPr>
              <a:xfrm rot="16200000">
                <a:off x="-912874" y="7682604"/>
                <a:ext cx="3064522" cy="704113"/>
              </a:xfrm>
              <a:prstGeom prst="rect">
                <a:avLst/>
              </a:prstGeom>
              <a:solidFill>
                <a:schemeClr val="tx1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8767" tIns="48767" rIns="48767" bIns="48767" anchor="ctr">
                <a:normAutofit fontScale="62500" lnSpcReduction="20000"/>
              </a:bodyPr>
              <a:lstStyle>
                <a:lvl1pPr marL="0" marR="0" indent="0" algn="l" defTabSz="130048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2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1pPr>
                <a:lvl2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2pPr>
                <a:lvl3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3pPr>
                <a:lvl4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4pPr>
                <a:lvl5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5pPr>
                <a:lvl6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6pPr>
                <a:lvl7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7pPr>
                <a:lvl8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8pPr>
                <a:lvl9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9pPr>
              </a:lstStyle>
              <a:p>
                <a:pPr hangingPunct="1"/>
                <a:r>
                  <a:rPr lang="en-US" sz="4000" b="1" dirty="0" smtClean="0">
                    <a:solidFill>
                      <a:schemeClr val="bg2">
                        <a:lumMod val="50000"/>
                      </a:schemeClr>
                    </a:solidFill>
                    <a:latin typeface="+mj-lt"/>
                  </a:rPr>
                  <a:t>Proterozoic</a:t>
                </a:r>
                <a:endParaRPr lang="en-US" sz="4000" b="1" dirty="0">
                  <a:solidFill>
                    <a:schemeClr val="bg2">
                      <a:lumMod val="5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23" name="Title 1"/>
              <p:cNvSpPr txBox="1">
                <a:spLocks/>
              </p:cNvSpPr>
              <p:nvPr/>
            </p:nvSpPr>
            <p:spPr>
              <a:xfrm rot="16200000">
                <a:off x="-555265" y="4857570"/>
                <a:ext cx="2349307" cy="704113"/>
              </a:xfrm>
              <a:prstGeom prst="rect">
                <a:avLst/>
              </a:prstGeom>
              <a:solidFill>
                <a:schemeClr val="tx1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8767" tIns="48767" rIns="48767" bIns="48767" anchor="ctr">
                <a:normAutofit fontScale="55000" lnSpcReduction="20000"/>
              </a:bodyPr>
              <a:lstStyle>
                <a:lvl1pPr marL="0" marR="0" indent="0" algn="l" defTabSz="130048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2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1pPr>
                <a:lvl2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2pPr>
                <a:lvl3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3pPr>
                <a:lvl4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4pPr>
                <a:lvl5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5pPr>
                <a:lvl6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6pPr>
                <a:lvl7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7pPr>
                <a:lvl8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8pPr>
                <a:lvl9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9pPr>
              </a:lstStyle>
              <a:p>
                <a:pPr hangingPunct="1"/>
                <a:r>
                  <a:rPr lang="en-US" sz="4000" b="1" dirty="0" smtClean="0">
                    <a:solidFill>
                      <a:schemeClr val="bg2">
                        <a:lumMod val="50000"/>
                      </a:schemeClr>
                    </a:solidFill>
                    <a:latin typeface="+mj-lt"/>
                  </a:rPr>
                  <a:t>Paleozoic</a:t>
                </a:r>
                <a:endParaRPr lang="en-US" sz="4000" b="1" dirty="0">
                  <a:solidFill>
                    <a:schemeClr val="bg2">
                      <a:lumMod val="50000"/>
                    </a:schemeClr>
                  </a:solidFill>
                  <a:latin typeface="+mj-lt"/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 flipH="1">
                <a:off x="267330" y="6500392"/>
                <a:ext cx="2124143" cy="0"/>
              </a:xfrm>
              <a:prstGeom prst="line">
                <a:avLst/>
              </a:prstGeom>
              <a:noFill/>
              <a:ln w="47625" cap="flat">
                <a:solidFill>
                  <a:schemeClr val="bg1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sp>
        <p:nvSpPr>
          <p:cNvPr id="3" name="Freeform 2"/>
          <p:cNvSpPr/>
          <p:nvPr/>
        </p:nvSpPr>
        <p:spPr>
          <a:xfrm>
            <a:off x="476250" y="3248025"/>
            <a:ext cx="5648325" cy="1009650"/>
          </a:xfrm>
          <a:custGeom>
            <a:avLst/>
            <a:gdLst>
              <a:gd name="connsiteX0" fmla="*/ 5648325 w 5648325"/>
              <a:gd name="connsiteY0" fmla="*/ 0 h 1009650"/>
              <a:gd name="connsiteX1" fmla="*/ 4543425 w 5648325"/>
              <a:gd name="connsiteY1" fmla="*/ 57150 h 1009650"/>
              <a:gd name="connsiteX2" fmla="*/ 3600450 w 5648325"/>
              <a:gd name="connsiteY2" fmla="*/ 161925 h 1009650"/>
              <a:gd name="connsiteX3" fmla="*/ 2905125 w 5648325"/>
              <a:gd name="connsiteY3" fmla="*/ 304800 h 1009650"/>
              <a:gd name="connsiteX4" fmla="*/ 1647825 w 5648325"/>
              <a:gd name="connsiteY4" fmla="*/ 714375 h 1009650"/>
              <a:gd name="connsiteX5" fmla="*/ 1028700 w 5648325"/>
              <a:gd name="connsiteY5" fmla="*/ 895350 h 1009650"/>
              <a:gd name="connsiteX6" fmla="*/ 409575 w 5648325"/>
              <a:gd name="connsiteY6" fmla="*/ 971550 h 1009650"/>
              <a:gd name="connsiteX7" fmla="*/ 0 w 5648325"/>
              <a:gd name="connsiteY7" fmla="*/ 1009650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48325" h="1009650">
                <a:moveTo>
                  <a:pt x="5648325" y="0"/>
                </a:moveTo>
                <a:cubicBezTo>
                  <a:pt x="5266531" y="15081"/>
                  <a:pt x="4884737" y="30163"/>
                  <a:pt x="4543425" y="57150"/>
                </a:cubicBezTo>
                <a:cubicBezTo>
                  <a:pt x="4202113" y="84137"/>
                  <a:pt x="3873500" y="120650"/>
                  <a:pt x="3600450" y="161925"/>
                </a:cubicBezTo>
                <a:cubicBezTo>
                  <a:pt x="3327400" y="203200"/>
                  <a:pt x="3230562" y="212725"/>
                  <a:pt x="2905125" y="304800"/>
                </a:cubicBezTo>
                <a:cubicBezTo>
                  <a:pt x="2579688" y="396875"/>
                  <a:pt x="1960562" y="615950"/>
                  <a:pt x="1647825" y="714375"/>
                </a:cubicBezTo>
                <a:cubicBezTo>
                  <a:pt x="1335088" y="812800"/>
                  <a:pt x="1235075" y="852487"/>
                  <a:pt x="1028700" y="895350"/>
                </a:cubicBezTo>
                <a:cubicBezTo>
                  <a:pt x="822325" y="938213"/>
                  <a:pt x="581025" y="952500"/>
                  <a:pt x="409575" y="971550"/>
                </a:cubicBezTo>
                <a:cubicBezTo>
                  <a:pt x="238125" y="990600"/>
                  <a:pt x="119062" y="1000125"/>
                  <a:pt x="0" y="1009650"/>
                </a:cubicBezTo>
              </a:path>
            </a:pathLst>
          </a:custGeom>
          <a:noFill/>
          <a:ln w="38100" cap="flat">
            <a:solidFill>
              <a:srgbClr val="0070C0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80937" y="5804359"/>
            <a:ext cx="2223860" cy="687368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6</a:t>
            </a:r>
            <a:r>
              <a:rPr kumimoji="0" lang="en-US" sz="3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Ma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091255" y="1660983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Grapevine M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792373" y="1663407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Funeral M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58537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Up Arrow 17"/>
          <p:cNvSpPr/>
          <p:nvPr/>
        </p:nvSpPr>
        <p:spPr>
          <a:xfrm rot="19777428">
            <a:off x="287293" y="135130"/>
            <a:ext cx="1000509" cy="1407886"/>
          </a:xfrm>
          <a:prstGeom prst="upArrow">
            <a:avLst/>
          </a:prstGeom>
          <a:solidFill>
            <a:schemeClr val="tx1">
              <a:lumMod val="85000"/>
            </a:schemeClr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wordArtVert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N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1216040" y="1629950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 lnSpcReduction="10000"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Resting Spring R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823200" y="0"/>
            <a:ext cx="5064133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 fontScale="70000" lnSpcReduction="20000"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4800" b="1" dirty="0" smtClean="0">
                <a:solidFill>
                  <a:schemeClr val="tx1"/>
                </a:solidFill>
                <a:latin typeface="+mj-lt"/>
              </a:rPr>
              <a:t>Balanced cross section reconstructions</a:t>
            </a:r>
            <a:endParaRPr lang="en-US" sz="4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9" y="2539022"/>
            <a:ext cx="12951371" cy="326227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19969" y="5972802"/>
            <a:ext cx="3535691" cy="3594119"/>
            <a:chOff x="119969" y="5972802"/>
            <a:chExt cx="3535691" cy="359411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59" t="14687" r="22158" b="22627"/>
            <a:stretch/>
          </p:blipFill>
          <p:spPr>
            <a:xfrm>
              <a:off x="1575096" y="6043089"/>
              <a:ext cx="2080564" cy="352254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21" name="Group 20"/>
            <p:cNvGrpSpPr/>
            <p:nvPr/>
          </p:nvGrpSpPr>
          <p:grpSpPr>
            <a:xfrm>
              <a:off x="119969" y="5972802"/>
              <a:ext cx="1513088" cy="3594119"/>
              <a:chOff x="38136" y="3976914"/>
              <a:chExt cx="2353337" cy="5590008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030" t="16806" r="33655" b="17979"/>
              <a:stretch/>
            </p:blipFill>
            <p:spPr>
              <a:xfrm>
                <a:off x="38136" y="3976914"/>
                <a:ext cx="2240236" cy="558800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23" name="Title 1"/>
              <p:cNvSpPr txBox="1">
                <a:spLocks/>
              </p:cNvSpPr>
              <p:nvPr/>
            </p:nvSpPr>
            <p:spPr>
              <a:xfrm rot="16200000">
                <a:off x="-912874" y="7682604"/>
                <a:ext cx="3064522" cy="704113"/>
              </a:xfrm>
              <a:prstGeom prst="rect">
                <a:avLst/>
              </a:prstGeom>
              <a:solidFill>
                <a:schemeClr val="tx1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8767" tIns="48767" rIns="48767" bIns="48767" anchor="ctr">
                <a:normAutofit fontScale="62500" lnSpcReduction="20000"/>
              </a:bodyPr>
              <a:lstStyle>
                <a:lvl1pPr marL="0" marR="0" indent="0" algn="l" defTabSz="130048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2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1pPr>
                <a:lvl2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2pPr>
                <a:lvl3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3pPr>
                <a:lvl4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4pPr>
                <a:lvl5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5pPr>
                <a:lvl6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6pPr>
                <a:lvl7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7pPr>
                <a:lvl8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8pPr>
                <a:lvl9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9pPr>
              </a:lstStyle>
              <a:p>
                <a:pPr hangingPunct="1"/>
                <a:r>
                  <a:rPr lang="en-US" sz="4000" b="1" dirty="0" smtClean="0">
                    <a:solidFill>
                      <a:schemeClr val="bg2">
                        <a:lumMod val="50000"/>
                      </a:schemeClr>
                    </a:solidFill>
                    <a:latin typeface="+mj-lt"/>
                  </a:rPr>
                  <a:t>Proterozoic</a:t>
                </a:r>
                <a:endParaRPr lang="en-US" sz="4000" b="1" dirty="0">
                  <a:solidFill>
                    <a:schemeClr val="bg2">
                      <a:lumMod val="5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27" name="Title 1"/>
              <p:cNvSpPr txBox="1">
                <a:spLocks/>
              </p:cNvSpPr>
              <p:nvPr/>
            </p:nvSpPr>
            <p:spPr>
              <a:xfrm rot="16200000">
                <a:off x="-555265" y="4857570"/>
                <a:ext cx="2349307" cy="704113"/>
              </a:xfrm>
              <a:prstGeom prst="rect">
                <a:avLst/>
              </a:prstGeom>
              <a:solidFill>
                <a:schemeClr val="tx1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8767" tIns="48767" rIns="48767" bIns="48767" anchor="ctr">
                <a:normAutofit fontScale="55000" lnSpcReduction="20000"/>
              </a:bodyPr>
              <a:lstStyle>
                <a:lvl1pPr marL="0" marR="0" indent="0" algn="l" defTabSz="130048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2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1pPr>
                <a:lvl2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2pPr>
                <a:lvl3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3pPr>
                <a:lvl4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4pPr>
                <a:lvl5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5pPr>
                <a:lvl6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6pPr>
                <a:lvl7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7pPr>
                <a:lvl8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8pPr>
                <a:lvl9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9pPr>
              </a:lstStyle>
              <a:p>
                <a:pPr hangingPunct="1"/>
                <a:r>
                  <a:rPr lang="en-US" sz="4000" b="1" dirty="0" smtClean="0">
                    <a:solidFill>
                      <a:schemeClr val="bg2">
                        <a:lumMod val="50000"/>
                      </a:schemeClr>
                    </a:solidFill>
                    <a:latin typeface="+mj-lt"/>
                  </a:rPr>
                  <a:t>Paleozoic</a:t>
                </a:r>
                <a:endParaRPr lang="en-US" sz="4000" b="1" dirty="0">
                  <a:solidFill>
                    <a:schemeClr val="bg2">
                      <a:lumMod val="50000"/>
                    </a:schemeClr>
                  </a:solidFill>
                  <a:latin typeface="+mj-lt"/>
                </a:endParaRPr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 flipH="1">
                <a:off x="267330" y="6500392"/>
                <a:ext cx="2124143" cy="0"/>
              </a:xfrm>
              <a:prstGeom prst="line">
                <a:avLst/>
              </a:prstGeom>
              <a:noFill/>
              <a:ln w="47625" cap="flat">
                <a:solidFill>
                  <a:schemeClr val="bg1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sp>
        <p:nvSpPr>
          <p:cNvPr id="4" name="Freeform 3"/>
          <p:cNvSpPr/>
          <p:nvPr/>
        </p:nvSpPr>
        <p:spPr>
          <a:xfrm>
            <a:off x="476250" y="3238500"/>
            <a:ext cx="5743575" cy="1076325"/>
          </a:xfrm>
          <a:custGeom>
            <a:avLst/>
            <a:gdLst>
              <a:gd name="connsiteX0" fmla="*/ 5743575 w 5743575"/>
              <a:gd name="connsiteY0" fmla="*/ 0 h 1076325"/>
              <a:gd name="connsiteX1" fmla="*/ 4086225 w 5743575"/>
              <a:gd name="connsiteY1" fmla="*/ 38100 h 1076325"/>
              <a:gd name="connsiteX2" fmla="*/ 3190875 w 5743575"/>
              <a:gd name="connsiteY2" fmla="*/ 171450 h 1076325"/>
              <a:gd name="connsiteX3" fmla="*/ 2000250 w 5743575"/>
              <a:gd name="connsiteY3" fmla="*/ 542925 h 1076325"/>
              <a:gd name="connsiteX4" fmla="*/ 914400 w 5743575"/>
              <a:gd name="connsiteY4" fmla="*/ 923925 h 1076325"/>
              <a:gd name="connsiteX5" fmla="*/ 638175 w 5743575"/>
              <a:gd name="connsiteY5" fmla="*/ 1009650 h 1076325"/>
              <a:gd name="connsiteX6" fmla="*/ 0 w 5743575"/>
              <a:gd name="connsiteY6" fmla="*/ 1076325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43575" h="1076325">
                <a:moveTo>
                  <a:pt x="5743575" y="0"/>
                </a:moveTo>
                <a:cubicBezTo>
                  <a:pt x="5127625" y="4762"/>
                  <a:pt x="4511675" y="9525"/>
                  <a:pt x="4086225" y="38100"/>
                </a:cubicBezTo>
                <a:cubicBezTo>
                  <a:pt x="3660775" y="66675"/>
                  <a:pt x="3538537" y="87313"/>
                  <a:pt x="3190875" y="171450"/>
                </a:cubicBezTo>
                <a:cubicBezTo>
                  <a:pt x="2843212" y="255588"/>
                  <a:pt x="2379662" y="417513"/>
                  <a:pt x="2000250" y="542925"/>
                </a:cubicBezTo>
                <a:cubicBezTo>
                  <a:pt x="1620838" y="668337"/>
                  <a:pt x="1141412" y="846138"/>
                  <a:pt x="914400" y="923925"/>
                </a:cubicBezTo>
                <a:cubicBezTo>
                  <a:pt x="687388" y="1001712"/>
                  <a:pt x="790575" y="984250"/>
                  <a:pt x="638175" y="1009650"/>
                </a:cubicBezTo>
                <a:cubicBezTo>
                  <a:pt x="485775" y="1035050"/>
                  <a:pt x="242887" y="1055687"/>
                  <a:pt x="0" y="1076325"/>
                </a:cubicBezTo>
              </a:path>
            </a:pathLst>
          </a:custGeom>
          <a:noFill/>
          <a:ln w="38100" cap="flat">
            <a:solidFill>
              <a:srgbClr val="0070C0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80937" y="5804359"/>
            <a:ext cx="2223860" cy="687368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0</a:t>
            </a:r>
            <a:r>
              <a:rPr kumimoji="0" lang="en-US" sz="3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Ma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091255" y="1660983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Grapevine M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792373" y="1663407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Funeral M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720942" y="6169903"/>
            <a:ext cx="5219700" cy="2701449"/>
          </a:xfrm>
          <a:prstGeom prst="roundRect">
            <a:avLst/>
          </a:prstGeom>
          <a:solidFill>
            <a:srgbClr val="FFFF00">
              <a:alpha val="75000"/>
            </a:srgbClr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000" b="1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sym typeface="Helvetica Light"/>
              </a:rPr>
              <a:t>Velocity field from particle tracking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400" b="1" baseline="0" dirty="0" smtClean="0"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b="1" dirty="0" smtClean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Horizon lines, faults, and points are tracked</a:t>
            </a:r>
            <a:endParaRPr lang="en-US" sz="2400" b="1" baseline="0" dirty="0"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7059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007224"/>
              </p:ext>
            </p:extLst>
          </p:nvPr>
        </p:nvGraphicFramePr>
        <p:xfrm>
          <a:off x="7620" y="2029460"/>
          <a:ext cx="12983300" cy="2846184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649165">
                  <a:extLst>
                    <a:ext uri="{9D8B030D-6E8A-4147-A177-3AD203B41FA5}">
                      <a16:colId xmlns:a16="http://schemas.microsoft.com/office/drawing/2014/main" val="3510689329"/>
                    </a:ext>
                  </a:extLst>
                </a:gridCol>
                <a:gridCol w="649165">
                  <a:extLst>
                    <a:ext uri="{9D8B030D-6E8A-4147-A177-3AD203B41FA5}">
                      <a16:colId xmlns:a16="http://schemas.microsoft.com/office/drawing/2014/main" val="861623538"/>
                    </a:ext>
                  </a:extLst>
                </a:gridCol>
                <a:gridCol w="649165">
                  <a:extLst>
                    <a:ext uri="{9D8B030D-6E8A-4147-A177-3AD203B41FA5}">
                      <a16:colId xmlns:a16="http://schemas.microsoft.com/office/drawing/2014/main" val="3870906739"/>
                    </a:ext>
                  </a:extLst>
                </a:gridCol>
                <a:gridCol w="649165">
                  <a:extLst>
                    <a:ext uri="{9D8B030D-6E8A-4147-A177-3AD203B41FA5}">
                      <a16:colId xmlns:a16="http://schemas.microsoft.com/office/drawing/2014/main" val="1820384312"/>
                    </a:ext>
                  </a:extLst>
                </a:gridCol>
                <a:gridCol w="649165">
                  <a:extLst>
                    <a:ext uri="{9D8B030D-6E8A-4147-A177-3AD203B41FA5}">
                      <a16:colId xmlns:a16="http://schemas.microsoft.com/office/drawing/2014/main" val="1262952101"/>
                    </a:ext>
                  </a:extLst>
                </a:gridCol>
                <a:gridCol w="649165">
                  <a:extLst>
                    <a:ext uri="{9D8B030D-6E8A-4147-A177-3AD203B41FA5}">
                      <a16:colId xmlns:a16="http://schemas.microsoft.com/office/drawing/2014/main" val="3604979554"/>
                    </a:ext>
                  </a:extLst>
                </a:gridCol>
                <a:gridCol w="649165">
                  <a:extLst>
                    <a:ext uri="{9D8B030D-6E8A-4147-A177-3AD203B41FA5}">
                      <a16:colId xmlns:a16="http://schemas.microsoft.com/office/drawing/2014/main" val="1207945550"/>
                    </a:ext>
                  </a:extLst>
                </a:gridCol>
                <a:gridCol w="649165">
                  <a:extLst>
                    <a:ext uri="{9D8B030D-6E8A-4147-A177-3AD203B41FA5}">
                      <a16:colId xmlns:a16="http://schemas.microsoft.com/office/drawing/2014/main" val="2414371375"/>
                    </a:ext>
                  </a:extLst>
                </a:gridCol>
                <a:gridCol w="649165">
                  <a:extLst>
                    <a:ext uri="{9D8B030D-6E8A-4147-A177-3AD203B41FA5}">
                      <a16:colId xmlns:a16="http://schemas.microsoft.com/office/drawing/2014/main" val="138973981"/>
                    </a:ext>
                  </a:extLst>
                </a:gridCol>
                <a:gridCol w="649165">
                  <a:extLst>
                    <a:ext uri="{9D8B030D-6E8A-4147-A177-3AD203B41FA5}">
                      <a16:colId xmlns:a16="http://schemas.microsoft.com/office/drawing/2014/main" val="3043174886"/>
                    </a:ext>
                  </a:extLst>
                </a:gridCol>
                <a:gridCol w="649165">
                  <a:extLst>
                    <a:ext uri="{9D8B030D-6E8A-4147-A177-3AD203B41FA5}">
                      <a16:colId xmlns:a16="http://schemas.microsoft.com/office/drawing/2014/main" val="351848865"/>
                    </a:ext>
                  </a:extLst>
                </a:gridCol>
                <a:gridCol w="649165">
                  <a:extLst>
                    <a:ext uri="{9D8B030D-6E8A-4147-A177-3AD203B41FA5}">
                      <a16:colId xmlns:a16="http://schemas.microsoft.com/office/drawing/2014/main" val="3885573888"/>
                    </a:ext>
                  </a:extLst>
                </a:gridCol>
                <a:gridCol w="649165">
                  <a:extLst>
                    <a:ext uri="{9D8B030D-6E8A-4147-A177-3AD203B41FA5}">
                      <a16:colId xmlns:a16="http://schemas.microsoft.com/office/drawing/2014/main" val="3915552639"/>
                    </a:ext>
                  </a:extLst>
                </a:gridCol>
                <a:gridCol w="649165">
                  <a:extLst>
                    <a:ext uri="{9D8B030D-6E8A-4147-A177-3AD203B41FA5}">
                      <a16:colId xmlns:a16="http://schemas.microsoft.com/office/drawing/2014/main" val="1319084203"/>
                    </a:ext>
                  </a:extLst>
                </a:gridCol>
                <a:gridCol w="649165">
                  <a:extLst>
                    <a:ext uri="{9D8B030D-6E8A-4147-A177-3AD203B41FA5}">
                      <a16:colId xmlns:a16="http://schemas.microsoft.com/office/drawing/2014/main" val="2031095410"/>
                    </a:ext>
                  </a:extLst>
                </a:gridCol>
                <a:gridCol w="649165">
                  <a:extLst>
                    <a:ext uri="{9D8B030D-6E8A-4147-A177-3AD203B41FA5}">
                      <a16:colId xmlns:a16="http://schemas.microsoft.com/office/drawing/2014/main" val="3148536660"/>
                    </a:ext>
                  </a:extLst>
                </a:gridCol>
                <a:gridCol w="649165">
                  <a:extLst>
                    <a:ext uri="{9D8B030D-6E8A-4147-A177-3AD203B41FA5}">
                      <a16:colId xmlns:a16="http://schemas.microsoft.com/office/drawing/2014/main" val="761295333"/>
                    </a:ext>
                  </a:extLst>
                </a:gridCol>
                <a:gridCol w="649165">
                  <a:extLst>
                    <a:ext uri="{9D8B030D-6E8A-4147-A177-3AD203B41FA5}">
                      <a16:colId xmlns:a16="http://schemas.microsoft.com/office/drawing/2014/main" val="2650098754"/>
                    </a:ext>
                  </a:extLst>
                </a:gridCol>
                <a:gridCol w="649165">
                  <a:extLst>
                    <a:ext uri="{9D8B030D-6E8A-4147-A177-3AD203B41FA5}">
                      <a16:colId xmlns:a16="http://schemas.microsoft.com/office/drawing/2014/main" val="1678399278"/>
                    </a:ext>
                  </a:extLst>
                </a:gridCol>
                <a:gridCol w="649165">
                  <a:extLst>
                    <a:ext uri="{9D8B030D-6E8A-4147-A177-3AD203B41FA5}">
                      <a16:colId xmlns:a16="http://schemas.microsoft.com/office/drawing/2014/main" val="3716767936"/>
                    </a:ext>
                  </a:extLst>
                </a:gridCol>
              </a:tblGrid>
              <a:tr h="711546"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683702"/>
                  </a:ext>
                </a:extLst>
              </a:tr>
              <a:tr h="711546"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6578946"/>
                  </a:ext>
                </a:extLst>
              </a:tr>
              <a:tr h="711546"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344339"/>
                  </a:ext>
                </a:extLst>
              </a:tr>
              <a:tr h="711546"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352839"/>
                  </a:ext>
                </a:extLst>
              </a:tr>
            </a:tbl>
          </a:graphicData>
        </a:graphic>
      </p:graphicFrame>
      <p:sp>
        <p:nvSpPr>
          <p:cNvPr id="137" name="Take Home"/>
          <p:cNvSpPr txBox="1">
            <a:spLocks noGrp="1"/>
          </p:cNvSpPr>
          <p:nvPr>
            <p:ph type="title"/>
          </p:nvPr>
        </p:nvSpPr>
        <p:spPr>
          <a:xfrm>
            <a:off x="828079" y="1"/>
            <a:ext cx="11491579" cy="109963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 defTabSz="560831">
              <a:defRPr sz="7679"/>
            </a:pPr>
            <a:r>
              <a:rPr lang="en-US" sz="4800" dirty="0" smtClean="0"/>
              <a:t>2D thermal model setup</a:t>
            </a:r>
            <a:endParaRPr sz="4800" dirty="0"/>
          </a:p>
        </p:txBody>
      </p:sp>
      <p:sp>
        <p:nvSpPr>
          <p:cNvPr id="7" name="Freeform 6"/>
          <p:cNvSpPr/>
          <p:nvPr/>
        </p:nvSpPr>
        <p:spPr>
          <a:xfrm>
            <a:off x="7620" y="2270760"/>
            <a:ext cx="8557260" cy="1839267"/>
          </a:xfrm>
          <a:custGeom>
            <a:avLst/>
            <a:gdLst>
              <a:gd name="connsiteX0" fmla="*/ 8557260 w 8557260"/>
              <a:gd name="connsiteY0" fmla="*/ 0 h 1839267"/>
              <a:gd name="connsiteX1" fmla="*/ 8191500 w 8557260"/>
              <a:gd name="connsiteY1" fmla="*/ 144780 h 1839267"/>
              <a:gd name="connsiteX2" fmla="*/ 7764780 w 8557260"/>
              <a:gd name="connsiteY2" fmla="*/ 220980 h 1839267"/>
              <a:gd name="connsiteX3" fmla="*/ 7459980 w 8557260"/>
              <a:gd name="connsiteY3" fmla="*/ 396240 h 1839267"/>
              <a:gd name="connsiteX4" fmla="*/ 7025640 w 8557260"/>
              <a:gd name="connsiteY4" fmla="*/ 624840 h 1839267"/>
              <a:gd name="connsiteX5" fmla="*/ 6797040 w 8557260"/>
              <a:gd name="connsiteY5" fmla="*/ 792480 h 1839267"/>
              <a:gd name="connsiteX6" fmla="*/ 6591300 w 8557260"/>
              <a:gd name="connsiteY6" fmla="*/ 922020 h 1839267"/>
              <a:gd name="connsiteX7" fmla="*/ 6042660 w 8557260"/>
              <a:gd name="connsiteY7" fmla="*/ 1059180 h 1839267"/>
              <a:gd name="connsiteX8" fmla="*/ 4945380 w 8557260"/>
              <a:gd name="connsiteY8" fmla="*/ 1356360 h 1839267"/>
              <a:gd name="connsiteX9" fmla="*/ 4099560 w 8557260"/>
              <a:gd name="connsiteY9" fmla="*/ 1592580 h 1839267"/>
              <a:gd name="connsiteX10" fmla="*/ 3489960 w 8557260"/>
              <a:gd name="connsiteY10" fmla="*/ 1752600 h 1839267"/>
              <a:gd name="connsiteX11" fmla="*/ 3070860 w 8557260"/>
              <a:gd name="connsiteY11" fmla="*/ 1836420 h 1839267"/>
              <a:gd name="connsiteX12" fmla="*/ 2133600 w 8557260"/>
              <a:gd name="connsiteY12" fmla="*/ 1821180 h 1839267"/>
              <a:gd name="connsiteX13" fmla="*/ 0 w 8557260"/>
              <a:gd name="connsiteY13" fmla="*/ 1828800 h 1839267"/>
              <a:gd name="connsiteX0" fmla="*/ 8557260 w 8557260"/>
              <a:gd name="connsiteY0" fmla="*/ 0 h 1839267"/>
              <a:gd name="connsiteX1" fmla="*/ 8191500 w 8557260"/>
              <a:gd name="connsiteY1" fmla="*/ 144780 h 1839267"/>
              <a:gd name="connsiteX2" fmla="*/ 7459980 w 8557260"/>
              <a:gd name="connsiteY2" fmla="*/ 396240 h 1839267"/>
              <a:gd name="connsiteX3" fmla="*/ 7025640 w 8557260"/>
              <a:gd name="connsiteY3" fmla="*/ 624840 h 1839267"/>
              <a:gd name="connsiteX4" fmla="*/ 6797040 w 8557260"/>
              <a:gd name="connsiteY4" fmla="*/ 792480 h 1839267"/>
              <a:gd name="connsiteX5" fmla="*/ 6591300 w 8557260"/>
              <a:gd name="connsiteY5" fmla="*/ 922020 h 1839267"/>
              <a:gd name="connsiteX6" fmla="*/ 6042660 w 8557260"/>
              <a:gd name="connsiteY6" fmla="*/ 1059180 h 1839267"/>
              <a:gd name="connsiteX7" fmla="*/ 4945380 w 8557260"/>
              <a:gd name="connsiteY7" fmla="*/ 1356360 h 1839267"/>
              <a:gd name="connsiteX8" fmla="*/ 4099560 w 8557260"/>
              <a:gd name="connsiteY8" fmla="*/ 1592580 h 1839267"/>
              <a:gd name="connsiteX9" fmla="*/ 3489960 w 8557260"/>
              <a:gd name="connsiteY9" fmla="*/ 1752600 h 1839267"/>
              <a:gd name="connsiteX10" fmla="*/ 3070860 w 8557260"/>
              <a:gd name="connsiteY10" fmla="*/ 1836420 h 1839267"/>
              <a:gd name="connsiteX11" fmla="*/ 2133600 w 8557260"/>
              <a:gd name="connsiteY11" fmla="*/ 1821180 h 1839267"/>
              <a:gd name="connsiteX12" fmla="*/ 0 w 8557260"/>
              <a:gd name="connsiteY12" fmla="*/ 1828800 h 183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557260" h="1839267">
                <a:moveTo>
                  <a:pt x="8557260" y="0"/>
                </a:moveTo>
                <a:cubicBezTo>
                  <a:pt x="8440420" y="53975"/>
                  <a:pt x="8374380" y="78740"/>
                  <a:pt x="8191500" y="144780"/>
                </a:cubicBezTo>
                <a:cubicBezTo>
                  <a:pt x="8008620" y="210820"/>
                  <a:pt x="7654290" y="316230"/>
                  <a:pt x="7459980" y="396240"/>
                </a:cubicBezTo>
                <a:cubicBezTo>
                  <a:pt x="7265670" y="476250"/>
                  <a:pt x="7136130" y="558800"/>
                  <a:pt x="7025640" y="624840"/>
                </a:cubicBezTo>
                <a:cubicBezTo>
                  <a:pt x="6915150" y="690880"/>
                  <a:pt x="6869430" y="742950"/>
                  <a:pt x="6797040" y="792480"/>
                </a:cubicBezTo>
                <a:cubicBezTo>
                  <a:pt x="6724650" y="842010"/>
                  <a:pt x="6717030" y="877570"/>
                  <a:pt x="6591300" y="922020"/>
                </a:cubicBezTo>
                <a:cubicBezTo>
                  <a:pt x="6465570" y="966470"/>
                  <a:pt x="6042660" y="1059180"/>
                  <a:pt x="6042660" y="1059180"/>
                </a:cubicBezTo>
                <a:lnTo>
                  <a:pt x="4945380" y="1356360"/>
                </a:lnTo>
                <a:lnTo>
                  <a:pt x="4099560" y="1592580"/>
                </a:lnTo>
                <a:lnTo>
                  <a:pt x="3489960" y="1752600"/>
                </a:lnTo>
                <a:cubicBezTo>
                  <a:pt x="3318510" y="1793240"/>
                  <a:pt x="3296920" y="1824990"/>
                  <a:pt x="3070860" y="1836420"/>
                </a:cubicBezTo>
                <a:cubicBezTo>
                  <a:pt x="2844800" y="1847850"/>
                  <a:pt x="2133600" y="1821180"/>
                  <a:pt x="2133600" y="1821180"/>
                </a:cubicBezTo>
                <a:lnTo>
                  <a:pt x="0" y="1828800"/>
                </a:lnTo>
              </a:path>
            </a:pathLst>
          </a:custGeom>
          <a:noFill/>
          <a:ln w="69850" cap="flat">
            <a:solidFill>
              <a:srgbClr val="0070C0">
                <a:alpha val="85000"/>
              </a:srgbClr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219534" y="5372274"/>
            <a:ext cx="5534233" cy="4029472"/>
          </a:xfrm>
          <a:prstGeom prst="roundRect">
            <a:avLst/>
          </a:prstGeom>
          <a:gradFill>
            <a:gsLst>
              <a:gs pos="27000">
                <a:schemeClr val="bg1">
                  <a:lumMod val="60000"/>
                  <a:lumOff val="40000"/>
                </a:schemeClr>
              </a:gs>
              <a:gs pos="100000">
                <a:schemeClr val="accent5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Preferred thermal model </a:t>
            </a: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(1x1 km elements)</a:t>
            </a:r>
            <a:r>
              <a:rPr lang="en-US" sz="1800" dirty="0" smtClean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: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sym typeface="Helvetica Light"/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sym typeface="Helvetica Light"/>
              </a:rPr>
              <a:t>27°C/km basal thermal gradient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20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sym typeface="Helvetica Light"/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dirty="0" smtClean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Homogenous material properties</a:t>
            </a:r>
          </a:p>
          <a:p>
            <a:pPr lvl="1" algn="l"/>
            <a:endParaRPr lang="en-US" sz="2000" dirty="0"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</a:endParaRPr>
          </a:p>
          <a:p>
            <a:pPr marL="742950" lvl="1" indent="-742950" algn="l">
              <a:buFont typeface="+mj-lt"/>
              <a:buAutoNum type="arabicPeriod"/>
            </a:pPr>
            <a:r>
              <a:rPr lang="en-US" sz="1400" dirty="0" smtClean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Density 	= 		2500 kg</a:t>
            </a:r>
            <a:r>
              <a:rPr lang="en-US" sz="1400" dirty="0" smtClean="0"/>
              <a:t>m</a:t>
            </a:r>
            <a:r>
              <a:rPr lang="en-US" sz="1400" baseline="30000" dirty="0" smtClean="0"/>
              <a:t>-3</a:t>
            </a:r>
          </a:p>
          <a:p>
            <a:pPr marL="742950" lvl="1" indent="-742950" algn="l">
              <a:buFont typeface="+mj-lt"/>
              <a:buAutoNum type="arabicPeriod"/>
            </a:pPr>
            <a:r>
              <a:rPr lang="en-US" sz="1400" dirty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k</a:t>
            </a:r>
            <a:r>
              <a:rPr lang="en-US" sz="1400" dirty="0" smtClean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(</a:t>
            </a:r>
            <a:r>
              <a:rPr lang="en-US" sz="1400" dirty="0" err="1" smtClean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xy</a:t>
            </a:r>
            <a:r>
              <a:rPr lang="en-US" sz="1400" dirty="0" smtClean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) 	=		2.5 Wm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K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 </a:t>
            </a:r>
            <a:endParaRPr lang="en-US" sz="1400" dirty="0" smtClean="0"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</a:endParaRPr>
          </a:p>
          <a:p>
            <a:pPr marL="742950" lvl="1" indent="-742950" algn="l">
              <a:buFont typeface="+mj-lt"/>
              <a:buAutoNum type="arabicPeriod"/>
            </a:pPr>
            <a:r>
              <a:rPr lang="en-US" sz="1400" dirty="0" smtClean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Heat c.	=		1000 kg</a:t>
            </a:r>
            <a:r>
              <a:rPr lang="en-US" sz="1400" baseline="30000" dirty="0" smtClean="0">
                <a:solidFill>
                  <a:srgbClr val="FFFFFF"/>
                </a:solidFill>
              </a:rPr>
              <a:t>-1</a:t>
            </a:r>
            <a:r>
              <a:rPr lang="en-US" sz="1400" dirty="0" smtClean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K</a:t>
            </a:r>
            <a:r>
              <a:rPr lang="en-US" sz="1400" baseline="30000" dirty="0"/>
              <a:t>-1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20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sym typeface="Helvetica Light"/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sym typeface="Helvetica Light"/>
              </a:rPr>
              <a:t>No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sym typeface="Helvetica Light"/>
              </a:rPr>
              <a:t> heat generation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sym typeface="Helvetica Light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0257252"/>
              </p:ext>
            </p:extLst>
          </p:nvPr>
        </p:nvGraphicFramePr>
        <p:xfrm>
          <a:off x="2069329" y="5658667"/>
          <a:ext cx="4150210" cy="3708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5021">
                  <a:extLst>
                    <a:ext uri="{9D8B030D-6E8A-4147-A177-3AD203B41FA5}">
                      <a16:colId xmlns:a16="http://schemas.microsoft.com/office/drawing/2014/main" val="948736064"/>
                    </a:ext>
                  </a:extLst>
                </a:gridCol>
                <a:gridCol w="415021">
                  <a:extLst>
                    <a:ext uri="{9D8B030D-6E8A-4147-A177-3AD203B41FA5}">
                      <a16:colId xmlns:a16="http://schemas.microsoft.com/office/drawing/2014/main" val="186410535"/>
                    </a:ext>
                  </a:extLst>
                </a:gridCol>
                <a:gridCol w="415021">
                  <a:extLst>
                    <a:ext uri="{9D8B030D-6E8A-4147-A177-3AD203B41FA5}">
                      <a16:colId xmlns:a16="http://schemas.microsoft.com/office/drawing/2014/main" val="804082380"/>
                    </a:ext>
                  </a:extLst>
                </a:gridCol>
                <a:gridCol w="415021">
                  <a:extLst>
                    <a:ext uri="{9D8B030D-6E8A-4147-A177-3AD203B41FA5}">
                      <a16:colId xmlns:a16="http://schemas.microsoft.com/office/drawing/2014/main" val="3619693446"/>
                    </a:ext>
                  </a:extLst>
                </a:gridCol>
                <a:gridCol w="415021">
                  <a:extLst>
                    <a:ext uri="{9D8B030D-6E8A-4147-A177-3AD203B41FA5}">
                      <a16:colId xmlns:a16="http://schemas.microsoft.com/office/drawing/2014/main" val="2125411747"/>
                    </a:ext>
                  </a:extLst>
                </a:gridCol>
                <a:gridCol w="415021">
                  <a:extLst>
                    <a:ext uri="{9D8B030D-6E8A-4147-A177-3AD203B41FA5}">
                      <a16:colId xmlns:a16="http://schemas.microsoft.com/office/drawing/2014/main" val="60569037"/>
                    </a:ext>
                  </a:extLst>
                </a:gridCol>
                <a:gridCol w="415021">
                  <a:extLst>
                    <a:ext uri="{9D8B030D-6E8A-4147-A177-3AD203B41FA5}">
                      <a16:colId xmlns:a16="http://schemas.microsoft.com/office/drawing/2014/main" val="1443284292"/>
                    </a:ext>
                  </a:extLst>
                </a:gridCol>
                <a:gridCol w="415021">
                  <a:extLst>
                    <a:ext uri="{9D8B030D-6E8A-4147-A177-3AD203B41FA5}">
                      <a16:colId xmlns:a16="http://schemas.microsoft.com/office/drawing/2014/main" val="3261538953"/>
                    </a:ext>
                  </a:extLst>
                </a:gridCol>
                <a:gridCol w="415021">
                  <a:extLst>
                    <a:ext uri="{9D8B030D-6E8A-4147-A177-3AD203B41FA5}">
                      <a16:colId xmlns:a16="http://schemas.microsoft.com/office/drawing/2014/main" val="275709655"/>
                    </a:ext>
                  </a:extLst>
                </a:gridCol>
                <a:gridCol w="415021">
                  <a:extLst>
                    <a:ext uri="{9D8B030D-6E8A-4147-A177-3AD203B41FA5}">
                      <a16:colId xmlns:a16="http://schemas.microsoft.com/office/drawing/2014/main" val="34668164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4544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787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526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190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655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522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723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828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1106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236922"/>
                  </a:ext>
                </a:extLst>
              </a:tr>
            </a:tbl>
          </a:graphicData>
        </a:graphic>
      </p:graphicFrame>
      <p:sp>
        <p:nvSpPr>
          <p:cNvPr id="4" name="Freeform 3"/>
          <p:cNvSpPr/>
          <p:nvPr/>
        </p:nvSpPr>
        <p:spPr>
          <a:xfrm>
            <a:off x="9236" y="2548504"/>
            <a:ext cx="12995564" cy="73891"/>
          </a:xfrm>
          <a:custGeom>
            <a:avLst/>
            <a:gdLst>
              <a:gd name="connsiteX0" fmla="*/ 0 w 12995564"/>
              <a:gd name="connsiteY0" fmla="*/ 0 h 73891"/>
              <a:gd name="connsiteX1" fmla="*/ 1560946 w 12995564"/>
              <a:gd name="connsiteY1" fmla="*/ 55418 h 73891"/>
              <a:gd name="connsiteX2" fmla="*/ 2946400 w 12995564"/>
              <a:gd name="connsiteY2" fmla="*/ 73891 h 73891"/>
              <a:gd name="connsiteX3" fmla="*/ 4045528 w 12995564"/>
              <a:gd name="connsiteY3" fmla="*/ 64655 h 73891"/>
              <a:gd name="connsiteX4" fmla="*/ 5246255 w 12995564"/>
              <a:gd name="connsiteY4" fmla="*/ 27709 h 73891"/>
              <a:gd name="connsiteX5" fmla="*/ 7084291 w 12995564"/>
              <a:gd name="connsiteY5" fmla="*/ 46182 h 73891"/>
              <a:gd name="connsiteX6" fmla="*/ 7887855 w 12995564"/>
              <a:gd name="connsiteY6" fmla="*/ 46182 h 73891"/>
              <a:gd name="connsiteX7" fmla="*/ 9642764 w 12995564"/>
              <a:gd name="connsiteY7" fmla="*/ 46182 h 73891"/>
              <a:gd name="connsiteX8" fmla="*/ 11397673 w 12995564"/>
              <a:gd name="connsiteY8" fmla="*/ 46182 h 73891"/>
              <a:gd name="connsiteX9" fmla="*/ 12321309 w 12995564"/>
              <a:gd name="connsiteY9" fmla="*/ 27709 h 73891"/>
              <a:gd name="connsiteX10" fmla="*/ 12995564 w 12995564"/>
              <a:gd name="connsiteY10" fmla="*/ 27709 h 7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95564" h="73891">
                <a:moveTo>
                  <a:pt x="0" y="0"/>
                </a:moveTo>
                <a:lnTo>
                  <a:pt x="1560946" y="55418"/>
                </a:lnTo>
                <a:cubicBezTo>
                  <a:pt x="2052013" y="67733"/>
                  <a:pt x="2946400" y="73891"/>
                  <a:pt x="2946400" y="73891"/>
                </a:cubicBezTo>
                <a:lnTo>
                  <a:pt x="4045528" y="64655"/>
                </a:lnTo>
                <a:cubicBezTo>
                  <a:pt x="4428837" y="56958"/>
                  <a:pt x="5246255" y="27709"/>
                  <a:pt x="5246255" y="27709"/>
                </a:cubicBezTo>
                <a:lnTo>
                  <a:pt x="7084291" y="46182"/>
                </a:lnTo>
                <a:lnTo>
                  <a:pt x="7887855" y="46182"/>
                </a:lnTo>
                <a:lnTo>
                  <a:pt x="9642764" y="46182"/>
                </a:lnTo>
                <a:lnTo>
                  <a:pt x="11397673" y="46182"/>
                </a:lnTo>
                <a:cubicBezTo>
                  <a:pt x="11844097" y="43103"/>
                  <a:pt x="12054994" y="30788"/>
                  <a:pt x="12321309" y="27709"/>
                </a:cubicBezTo>
                <a:cubicBezTo>
                  <a:pt x="12587624" y="24630"/>
                  <a:pt x="12791594" y="26169"/>
                  <a:pt x="12995564" y="27709"/>
                </a:cubicBezTo>
              </a:path>
            </a:pathLst>
          </a:custGeom>
          <a:noFill/>
          <a:ln w="12700" cap="flat">
            <a:solidFill>
              <a:srgbClr val="FFC000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7" t="13223" r="35225" b="34097"/>
          <a:stretch/>
        </p:blipFill>
        <p:spPr>
          <a:xfrm>
            <a:off x="4762500" y="2286000"/>
            <a:ext cx="3340100" cy="184150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2055449" y="2720109"/>
            <a:ext cx="4472352" cy="2851507"/>
          </a:xfrm>
          <a:prstGeom prst="straightConnector1">
            <a:avLst/>
          </a:prstGeom>
          <a:noFill/>
          <a:ln w="63500" cap="flat">
            <a:solidFill>
              <a:srgbClr val="92D05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Arrow Connector 15"/>
          <p:cNvCxnSpPr/>
          <p:nvPr/>
        </p:nvCxnSpPr>
        <p:spPr>
          <a:xfrm flipH="1">
            <a:off x="6233419" y="3439852"/>
            <a:ext cx="916758" cy="5961894"/>
          </a:xfrm>
          <a:prstGeom prst="straightConnector1">
            <a:avLst/>
          </a:prstGeom>
          <a:noFill/>
          <a:ln w="63500" cap="flat">
            <a:solidFill>
              <a:srgbClr val="92D05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Arrow Connector 17"/>
          <p:cNvCxnSpPr/>
          <p:nvPr/>
        </p:nvCxnSpPr>
        <p:spPr>
          <a:xfrm flipH="1">
            <a:off x="6233419" y="2720109"/>
            <a:ext cx="902878" cy="2851507"/>
          </a:xfrm>
          <a:prstGeom prst="straightConnector1">
            <a:avLst/>
          </a:prstGeom>
          <a:noFill/>
          <a:ln w="63500" cap="flat">
            <a:solidFill>
              <a:srgbClr val="92D05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Rectangle 21"/>
          <p:cNvSpPr/>
          <p:nvPr/>
        </p:nvSpPr>
        <p:spPr>
          <a:xfrm>
            <a:off x="2055449" y="5657271"/>
            <a:ext cx="4177970" cy="3744475"/>
          </a:xfrm>
          <a:prstGeom prst="rect">
            <a:avLst/>
          </a:prstGeom>
          <a:noFill/>
          <a:ln w="101600" cap="flat">
            <a:solidFill>
              <a:srgbClr val="92D050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507207" y="2766661"/>
            <a:ext cx="649683" cy="646475"/>
          </a:xfrm>
          <a:prstGeom prst="rect">
            <a:avLst/>
          </a:prstGeom>
          <a:noFill/>
          <a:ln w="63500" cap="flat">
            <a:solidFill>
              <a:srgbClr val="92D050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7" t="28960" r="42202" b="57417"/>
          <a:stretch/>
        </p:blipFill>
        <p:spPr>
          <a:xfrm>
            <a:off x="2180760" y="5972483"/>
            <a:ext cx="4022805" cy="2993717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918634" y="5807399"/>
            <a:ext cx="990600" cy="3516017"/>
            <a:chOff x="3614350" y="5771499"/>
            <a:chExt cx="990600" cy="3516017"/>
          </a:xfrm>
        </p:grpSpPr>
        <p:sp>
          <p:nvSpPr>
            <p:cNvPr id="36" name="Down Arrow 35"/>
            <p:cNvSpPr/>
            <p:nvPr/>
          </p:nvSpPr>
          <p:spPr>
            <a:xfrm>
              <a:off x="3614350" y="5771499"/>
              <a:ext cx="990600" cy="3516017"/>
            </a:xfrm>
            <a:prstGeom prst="downArrow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hueOff val="321133"/>
                    <a:satOff val="-12043"/>
                    <a:lumOff val="-7113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5400000">
              <a:off x="3405264" y="7043326"/>
              <a:ext cx="1428276" cy="68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8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10 km</a:t>
              </a:r>
              <a:endParaRPr kumimoji="0" lang="en-US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sp>
        <p:nvSpPr>
          <p:cNvPr id="39" name="Right Arrow 38"/>
          <p:cNvSpPr/>
          <p:nvPr/>
        </p:nvSpPr>
        <p:spPr>
          <a:xfrm>
            <a:off x="2122094" y="4382351"/>
            <a:ext cx="4202506" cy="1182013"/>
          </a:xfrm>
          <a:prstGeom prst="rightArrow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 scaled="0"/>
          </a:gra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10 km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-6866" y="2028065"/>
            <a:ext cx="990600" cy="2847580"/>
            <a:chOff x="3614350" y="5771499"/>
            <a:chExt cx="990600" cy="3516017"/>
          </a:xfrm>
        </p:grpSpPr>
        <p:sp>
          <p:nvSpPr>
            <p:cNvPr id="42" name="Down Arrow 41"/>
            <p:cNvSpPr/>
            <p:nvPr/>
          </p:nvSpPr>
          <p:spPr>
            <a:xfrm>
              <a:off x="3614350" y="5771499"/>
              <a:ext cx="990600" cy="3516017"/>
            </a:xfrm>
            <a:prstGeom prst="downArrow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hueOff val="321133"/>
                    <a:satOff val="-12043"/>
                    <a:lumOff val="-7113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5400000">
              <a:off x="3237631" y="7043326"/>
              <a:ext cx="1763548" cy="68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8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40 km</a:t>
              </a:r>
              <a:endParaRPr kumimoji="0" lang="en-US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sp>
        <p:nvSpPr>
          <p:cNvPr id="44" name="Right Arrow 43"/>
          <p:cNvSpPr/>
          <p:nvPr/>
        </p:nvSpPr>
        <p:spPr>
          <a:xfrm>
            <a:off x="20840" y="965624"/>
            <a:ext cx="12983959" cy="1182013"/>
          </a:xfrm>
          <a:prstGeom prst="rightArrow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 scaled="0"/>
          </a:gra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200 km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130" name="Group 129"/>
          <p:cNvGrpSpPr/>
          <p:nvPr/>
        </p:nvGrpSpPr>
        <p:grpSpPr>
          <a:xfrm>
            <a:off x="1115661" y="2733780"/>
            <a:ext cx="5278568" cy="1442577"/>
            <a:chOff x="1115661" y="2733780"/>
            <a:chExt cx="5278568" cy="1442577"/>
          </a:xfrm>
        </p:grpSpPr>
        <p:cxnSp>
          <p:nvCxnSpPr>
            <p:cNvPr id="56" name="Straight Arrow Connector 55"/>
            <p:cNvCxnSpPr/>
            <p:nvPr/>
          </p:nvCxnSpPr>
          <p:spPr>
            <a:xfrm flipH="1">
              <a:off x="3441700" y="3022600"/>
              <a:ext cx="1409700" cy="0"/>
            </a:xfrm>
            <a:prstGeom prst="straightConnector1">
              <a:avLst/>
            </a:prstGeom>
            <a:noFill/>
            <a:ln w="63500" cap="flat">
              <a:solidFill>
                <a:srgbClr val="FFFF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57" name="TextBox 56"/>
            <p:cNvSpPr txBox="1"/>
            <p:nvPr/>
          </p:nvSpPr>
          <p:spPr>
            <a:xfrm>
              <a:off x="1115661" y="2733780"/>
              <a:ext cx="2447547" cy="68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800" b="0" i="0" u="none" strike="noStrike" cap="none" spc="0" normalizeH="0" baseline="0" dirty="0" smtClean="0">
                  <a:ln>
                    <a:noFill/>
                  </a:ln>
                  <a:solidFill>
                    <a:srgbClr val="020203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Velocity</a:t>
              </a:r>
              <a:endParaRPr kumimoji="0" lang="en-US" sz="3800" b="0" i="0" u="none" strike="noStrike" cap="none" spc="0" normalizeH="0" baseline="0" dirty="0">
                <a:ln>
                  <a:noFill/>
                </a:ln>
                <a:solidFill>
                  <a:srgbClr val="020203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flipH="1" flipV="1">
              <a:off x="5119434" y="3665453"/>
              <a:ext cx="39280" cy="510904"/>
            </a:xfrm>
            <a:prstGeom prst="straightConnector1">
              <a:avLst/>
            </a:prstGeom>
            <a:noFill/>
            <a:ln w="63500" cap="flat">
              <a:solidFill>
                <a:srgbClr val="FFFF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1" name="Straight Arrow Connector 60"/>
            <p:cNvCxnSpPr/>
            <p:nvPr/>
          </p:nvCxnSpPr>
          <p:spPr>
            <a:xfrm flipH="1" flipV="1">
              <a:off x="5752078" y="3763140"/>
              <a:ext cx="1" cy="362015"/>
            </a:xfrm>
            <a:prstGeom prst="straightConnector1">
              <a:avLst/>
            </a:prstGeom>
            <a:noFill/>
            <a:ln w="63500" cap="flat">
              <a:solidFill>
                <a:srgbClr val="FFFF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2" name="Straight Arrow Connector 61"/>
            <p:cNvCxnSpPr/>
            <p:nvPr/>
          </p:nvCxnSpPr>
          <p:spPr>
            <a:xfrm flipH="1" flipV="1">
              <a:off x="6377056" y="3572089"/>
              <a:ext cx="17173" cy="285541"/>
            </a:xfrm>
            <a:prstGeom prst="straightConnector1">
              <a:avLst/>
            </a:prstGeom>
            <a:noFill/>
            <a:ln w="63500" cap="flat">
              <a:solidFill>
                <a:srgbClr val="FFFF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67" name="TextBox 66"/>
          <p:cNvSpPr txBox="1"/>
          <p:nvPr/>
        </p:nvSpPr>
        <p:spPr>
          <a:xfrm>
            <a:off x="9210398" y="2163469"/>
            <a:ext cx="3801342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800" b="0" i="0" u="none" strike="noStrike" cap="none" spc="0" normalizeH="0" baseline="0" dirty="0" smtClean="0">
                <a:ln>
                  <a:noFill/>
                </a:ln>
                <a:solidFill>
                  <a:srgbClr val="020203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Topography</a:t>
            </a:r>
            <a:r>
              <a:rPr kumimoji="0" lang="en-US" sz="3800" b="0" i="0" u="none" strike="noStrike" cap="none" spc="0" normalizeH="0" dirty="0" smtClean="0">
                <a:ln>
                  <a:noFill/>
                </a:ln>
                <a:solidFill>
                  <a:srgbClr val="020203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line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020203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99140372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ake Home"/>
          <p:cNvSpPr txBox="1">
            <a:spLocks noGrp="1"/>
          </p:cNvSpPr>
          <p:nvPr>
            <p:ph type="title"/>
          </p:nvPr>
        </p:nvSpPr>
        <p:spPr>
          <a:xfrm>
            <a:off x="828079" y="0"/>
            <a:ext cx="11491579" cy="172903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 defTabSz="560831">
              <a:defRPr sz="7679"/>
            </a:pPr>
            <a:r>
              <a:rPr lang="en-US" sz="4800" dirty="0" smtClean="0"/>
              <a:t>2D thermo-kinematic models</a:t>
            </a:r>
            <a:endParaRPr sz="4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9037"/>
            <a:ext cx="12990922" cy="34617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367" y="5486398"/>
            <a:ext cx="4961519" cy="35439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36"/>
          <a:stretch/>
        </p:blipFill>
        <p:spPr>
          <a:xfrm>
            <a:off x="300773" y="5486398"/>
            <a:ext cx="6263155" cy="153851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10546" y="6312284"/>
            <a:ext cx="4504554" cy="647316"/>
          </a:xfrm>
          <a:prstGeom prst="round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0" y="2049375"/>
            <a:ext cx="8432800" cy="2065907"/>
          </a:xfrm>
          <a:custGeom>
            <a:avLst/>
            <a:gdLst>
              <a:gd name="connsiteX0" fmla="*/ 0 w 8432800"/>
              <a:gd name="connsiteY0" fmla="*/ 2019300 h 2065907"/>
              <a:gd name="connsiteX1" fmla="*/ 3225800 w 8432800"/>
              <a:gd name="connsiteY1" fmla="*/ 2006600 h 2065907"/>
              <a:gd name="connsiteX2" fmla="*/ 5372100 w 8432800"/>
              <a:gd name="connsiteY2" fmla="*/ 1435100 h 2065907"/>
              <a:gd name="connsiteX3" fmla="*/ 6680200 w 8432800"/>
              <a:gd name="connsiteY3" fmla="*/ 1054100 h 2065907"/>
              <a:gd name="connsiteX4" fmla="*/ 7962900 w 8432800"/>
              <a:gd name="connsiteY4" fmla="*/ 381000 h 2065907"/>
              <a:gd name="connsiteX5" fmla="*/ 8394700 w 8432800"/>
              <a:gd name="connsiteY5" fmla="*/ 76200 h 2065907"/>
              <a:gd name="connsiteX6" fmla="*/ 8394700 w 8432800"/>
              <a:gd name="connsiteY6" fmla="*/ 76200 h 2065907"/>
              <a:gd name="connsiteX7" fmla="*/ 8432800 w 8432800"/>
              <a:gd name="connsiteY7" fmla="*/ 0 h 2065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32800" h="2065907">
                <a:moveTo>
                  <a:pt x="0" y="2019300"/>
                </a:moveTo>
                <a:cubicBezTo>
                  <a:pt x="1165225" y="2061633"/>
                  <a:pt x="2330450" y="2103967"/>
                  <a:pt x="3225800" y="2006600"/>
                </a:cubicBezTo>
                <a:cubicBezTo>
                  <a:pt x="4121150" y="1909233"/>
                  <a:pt x="4796367" y="1593850"/>
                  <a:pt x="5372100" y="1435100"/>
                </a:cubicBezTo>
                <a:cubicBezTo>
                  <a:pt x="5947833" y="1276350"/>
                  <a:pt x="6248400" y="1229783"/>
                  <a:pt x="6680200" y="1054100"/>
                </a:cubicBezTo>
                <a:cubicBezTo>
                  <a:pt x="7112000" y="878417"/>
                  <a:pt x="7677150" y="543983"/>
                  <a:pt x="7962900" y="381000"/>
                </a:cubicBezTo>
                <a:cubicBezTo>
                  <a:pt x="8248650" y="218017"/>
                  <a:pt x="8394700" y="76200"/>
                  <a:pt x="8394700" y="76200"/>
                </a:cubicBezTo>
                <a:lnTo>
                  <a:pt x="8394700" y="76200"/>
                </a:lnTo>
                <a:lnTo>
                  <a:pt x="8432800" y="0"/>
                </a:lnTo>
              </a:path>
            </a:pathLst>
          </a:custGeom>
          <a:noFill/>
          <a:ln w="38100" cap="flat">
            <a:solidFill>
              <a:srgbClr val="0070C0">
                <a:alpha val="70000"/>
              </a:srgbClr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896100" y="3263900"/>
            <a:ext cx="5423558" cy="1429245"/>
            <a:chOff x="6896100" y="3263900"/>
            <a:chExt cx="5423558" cy="1429245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6896100" y="3263900"/>
              <a:ext cx="971199" cy="741877"/>
            </a:xfrm>
            <a:prstGeom prst="straightConnector1">
              <a:avLst/>
            </a:prstGeom>
            <a:noFill/>
            <a:ln w="254000" cap="flat">
              <a:solidFill>
                <a:schemeClr val="tx1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1" name="TextBox 20"/>
            <p:cNvSpPr txBox="1"/>
            <p:nvPr/>
          </p:nvSpPr>
          <p:spPr>
            <a:xfrm>
              <a:off x="7867299" y="4005777"/>
              <a:ext cx="4452359" cy="687368"/>
            </a:xfrm>
            <a:prstGeom prst="rect">
              <a:avLst/>
            </a:prstGeom>
            <a:solidFill>
              <a:schemeClr val="tx1"/>
            </a:solidFill>
            <a:ln w="44450" cap="flat">
              <a:solidFill>
                <a:srgbClr val="020203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rgbClr val="FF0000"/>
                  </a:solidFill>
                </a:rPr>
                <a:t>11 Ma Z He age</a:t>
              </a:r>
              <a:endParaRPr kumimoji="0" lang="en-US" sz="3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085857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ake Home"/>
          <p:cNvSpPr txBox="1">
            <a:spLocks noGrp="1"/>
          </p:cNvSpPr>
          <p:nvPr>
            <p:ph type="title"/>
          </p:nvPr>
        </p:nvSpPr>
        <p:spPr>
          <a:xfrm>
            <a:off x="828079" y="0"/>
            <a:ext cx="11491579" cy="172903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 defTabSz="560831">
              <a:defRPr sz="7679"/>
            </a:pPr>
            <a:r>
              <a:rPr lang="en-US" sz="4800" dirty="0" smtClean="0"/>
              <a:t>2D thermo-kinematic models</a:t>
            </a:r>
            <a:endParaRPr sz="4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5480"/>
            <a:ext cx="12990922" cy="34088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367" y="5486398"/>
            <a:ext cx="4961519" cy="354394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7620" y="2173625"/>
            <a:ext cx="8242407" cy="1863405"/>
          </a:xfrm>
          <a:custGeom>
            <a:avLst/>
            <a:gdLst>
              <a:gd name="connsiteX0" fmla="*/ 8221980 w 8242407"/>
              <a:gd name="connsiteY0" fmla="*/ 5695 h 1863405"/>
              <a:gd name="connsiteX1" fmla="*/ 8153400 w 8242407"/>
              <a:gd name="connsiteY1" fmla="*/ 36175 h 1863405"/>
              <a:gd name="connsiteX2" fmla="*/ 6949440 w 8242407"/>
              <a:gd name="connsiteY2" fmla="*/ 462895 h 1863405"/>
              <a:gd name="connsiteX3" fmla="*/ 5905500 w 8242407"/>
              <a:gd name="connsiteY3" fmla="*/ 721975 h 1863405"/>
              <a:gd name="connsiteX4" fmla="*/ 5029200 w 8242407"/>
              <a:gd name="connsiteY4" fmla="*/ 920095 h 1863405"/>
              <a:gd name="connsiteX5" fmla="*/ 4107180 w 8242407"/>
              <a:gd name="connsiteY5" fmla="*/ 1202035 h 1863405"/>
              <a:gd name="connsiteX6" fmla="*/ 3467100 w 8242407"/>
              <a:gd name="connsiteY6" fmla="*/ 1369675 h 1863405"/>
              <a:gd name="connsiteX7" fmla="*/ 3063240 w 8242407"/>
              <a:gd name="connsiteY7" fmla="*/ 1514455 h 1863405"/>
              <a:gd name="connsiteX8" fmla="*/ 2590800 w 8242407"/>
              <a:gd name="connsiteY8" fmla="*/ 1704955 h 1863405"/>
              <a:gd name="connsiteX9" fmla="*/ 1981200 w 8242407"/>
              <a:gd name="connsiteY9" fmla="*/ 1849735 h 1863405"/>
              <a:gd name="connsiteX10" fmla="*/ 617220 w 8242407"/>
              <a:gd name="connsiteY10" fmla="*/ 1857355 h 1863405"/>
              <a:gd name="connsiteX11" fmla="*/ 0 w 8242407"/>
              <a:gd name="connsiteY11" fmla="*/ 1849735 h 186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42407" h="1863405">
                <a:moveTo>
                  <a:pt x="8221980" y="5695"/>
                </a:moveTo>
                <a:cubicBezTo>
                  <a:pt x="8293735" y="-17165"/>
                  <a:pt x="8153400" y="36175"/>
                  <a:pt x="8153400" y="36175"/>
                </a:cubicBezTo>
                <a:cubicBezTo>
                  <a:pt x="7941310" y="112375"/>
                  <a:pt x="7324090" y="348595"/>
                  <a:pt x="6949440" y="462895"/>
                </a:cubicBezTo>
                <a:cubicBezTo>
                  <a:pt x="6574790" y="577195"/>
                  <a:pt x="6225540" y="645775"/>
                  <a:pt x="5905500" y="721975"/>
                </a:cubicBezTo>
                <a:cubicBezTo>
                  <a:pt x="5585460" y="798175"/>
                  <a:pt x="5328920" y="840085"/>
                  <a:pt x="5029200" y="920095"/>
                </a:cubicBezTo>
                <a:cubicBezTo>
                  <a:pt x="4729480" y="1000105"/>
                  <a:pt x="4367530" y="1127105"/>
                  <a:pt x="4107180" y="1202035"/>
                </a:cubicBezTo>
                <a:cubicBezTo>
                  <a:pt x="3846830" y="1276965"/>
                  <a:pt x="3641090" y="1317605"/>
                  <a:pt x="3467100" y="1369675"/>
                </a:cubicBezTo>
                <a:cubicBezTo>
                  <a:pt x="3293110" y="1421745"/>
                  <a:pt x="3209290" y="1458575"/>
                  <a:pt x="3063240" y="1514455"/>
                </a:cubicBezTo>
                <a:cubicBezTo>
                  <a:pt x="2917190" y="1570335"/>
                  <a:pt x="2771140" y="1649075"/>
                  <a:pt x="2590800" y="1704955"/>
                </a:cubicBezTo>
                <a:cubicBezTo>
                  <a:pt x="2410460" y="1760835"/>
                  <a:pt x="2310130" y="1824335"/>
                  <a:pt x="1981200" y="1849735"/>
                </a:cubicBezTo>
                <a:cubicBezTo>
                  <a:pt x="1652270" y="1875135"/>
                  <a:pt x="947420" y="1857355"/>
                  <a:pt x="617220" y="1857355"/>
                </a:cubicBezTo>
                <a:cubicBezTo>
                  <a:pt x="287020" y="1857355"/>
                  <a:pt x="143510" y="1853545"/>
                  <a:pt x="0" y="1849735"/>
                </a:cubicBezTo>
              </a:path>
            </a:pathLst>
          </a:custGeom>
          <a:noFill/>
          <a:ln w="38100" cap="flat">
            <a:solidFill>
              <a:srgbClr val="0070C0">
                <a:alpha val="70000"/>
              </a:srgbClr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128823" y="2938212"/>
            <a:ext cx="8190835" cy="1754933"/>
            <a:chOff x="5051274" y="3179512"/>
            <a:chExt cx="8190835" cy="1754933"/>
          </a:xfrm>
        </p:grpSpPr>
        <p:sp>
          <p:nvSpPr>
            <p:cNvPr id="13" name="Oval 12"/>
            <p:cNvSpPr/>
            <p:nvPr/>
          </p:nvSpPr>
          <p:spPr>
            <a:xfrm rot="20712926">
              <a:off x="5051274" y="3179512"/>
              <a:ext cx="1490569" cy="444381"/>
            </a:xfrm>
            <a:prstGeom prst="ellipse">
              <a:avLst/>
            </a:prstGeom>
            <a:noFill/>
            <a:ln w="50800" cap="flat">
              <a:solidFill>
                <a:srgbClr val="FFFFFF"/>
              </a:solidFill>
              <a:prstDash val="dash"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789750" y="4247077"/>
              <a:ext cx="4452359" cy="687368"/>
            </a:xfrm>
            <a:prstGeom prst="rect">
              <a:avLst/>
            </a:prstGeom>
            <a:solidFill>
              <a:schemeClr val="tx1"/>
            </a:solidFill>
            <a:ln w="44450" cap="flat">
              <a:solidFill>
                <a:srgbClr val="020203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rgbClr val="FF0000"/>
                  </a:solidFill>
                </a:rPr>
                <a:t>7-9 Ma Z He ages</a:t>
              </a:r>
              <a:endParaRPr kumimoji="0" lang="en-US" sz="3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Helvetica Light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6375400" y="3521220"/>
              <a:ext cx="2319451" cy="703648"/>
            </a:xfrm>
            <a:prstGeom prst="straightConnector1">
              <a:avLst/>
            </a:prstGeom>
            <a:noFill/>
            <a:ln w="254000" cap="flat">
              <a:solidFill>
                <a:schemeClr val="tx1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1417418465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ake Home"/>
          <p:cNvSpPr txBox="1">
            <a:spLocks noGrp="1"/>
          </p:cNvSpPr>
          <p:nvPr>
            <p:ph type="title"/>
          </p:nvPr>
        </p:nvSpPr>
        <p:spPr>
          <a:xfrm>
            <a:off x="828079" y="0"/>
            <a:ext cx="11491579" cy="172903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 defTabSz="560831">
              <a:defRPr sz="7679"/>
            </a:pPr>
            <a:r>
              <a:rPr lang="en-US" sz="4800" dirty="0" smtClean="0"/>
              <a:t>2D thermo-kinematic models</a:t>
            </a:r>
            <a:endParaRPr sz="4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5" y="1755480"/>
            <a:ext cx="12943852" cy="34088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367" y="5486398"/>
            <a:ext cx="4961519" cy="354394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30480" y="2392680"/>
            <a:ext cx="8244840" cy="1211580"/>
          </a:xfrm>
          <a:custGeom>
            <a:avLst/>
            <a:gdLst>
              <a:gd name="connsiteX0" fmla="*/ 8244840 w 8244840"/>
              <a:gd name="connsiteY0" fmla="*/ 0 h 1211580"/>
              <a:gd name="connsiteX1" fmla="*/ 6484620 w 8244840"/>
              <a:gd name="connsiteY1" fmla="*/ 76200 h 1211580"/>
              <a:gd name="connsiteX2" fmla="*/ 5524500 w 8244840"/>
              <a:gd name="connsiteY2" fmla="*/ 121920 h 1211580"/>
              <a:gd name="connsiteX3" fmla="*/ 4625340 w 8244840"/>
              <a:gd name="connsiteY3" fmla="*/ 152400 h 1211580"/>
              <a:gd name="connsiteX4" fmla="*/ 3756660 w 8244840"/>
              <a:gd name="connsiteY4" fmla="*/ 274320 h 1211580"/>
              <a:gd name="connsiteX5" fmla="*/ 3238500 w 8244840"/>
              <a:gd name="connsiteY5" fmla="*/ 419100 h 1211580"/>
              <a:gd name="connsiteX6" fmla="*/ 2385060 w 8244840"/>
              <a:gd name="connsiteY6" fmla="*/ 662940 h 1211580"/>
              <a:gd name="connsiteX7" fmla="*/ 1668780 w 8244840"/>
              <a:gd name="connsiteY7" fmla="*/ 899160 h 1211580"/>
              <a:gd name="connsiteX8" fmla="*/ 929640 w 8244840"/>
              <a:gd name="connsiteY8" fmla="*/ 1089660 h 1211580"/>
              <a:gd name="connsiteX9" fmla="*/ 281940 w 8244840"/>
              <a:gd name="connsiteY9" fmla="*/ 1181100 h 1211580"/>
              <a:gd name="connsiteX10" fmla="*/ 0 w 8244840"/>
              <a:gd name="connsiteY10" fmla="*/ 1211580 h 1211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244840" h="1211580">
                <a:moveTo>
                  <a:pt x="8244840" y="0"/>
                </a:moveTo>
                <a:lnTo>
                  <a:pt x="6484620" y="76200"/>
                </a:lnTo>
                <a:lnTo>
                  <a:pt x="5524500" y="121920"/>
                </a:lnTo>
                <a:cubicBezTo>
                  <a:pt x="5214620" y="134620"/>
                  <a:pt x="4919980" y="127000"/>
                  <a:pt x="4625340" y="152400"/>
                </a:cubicBezTo>
                <a:cubicBezTo>
                  <a:pt x="4330700" y="177800"/>
                  <a:pt x="3987800" y="229870"/>
                  <a:pt x="3756660" y="274320"/>
                </a:cubicBezTo>
                <a:cubicBezTo>
                  <a:pt x="3525520" y="318770"/>
                  <a:pt x="3238500" y="419100"/>
                  <a:pt x="3238500" y="419100"/>
                </a:cubicBezTo>
                <a:lnTo>
                  <a:pt x="2385060" y="662940"/>
                </a:lnTo>
                <a:cubicBezTo>
                  <a:pt x="2123440" y="742950"/>
                  <a:pt x="1911350" y="828040"/>
                  <a:pt x="1668780" y="899160"/>
                </a:cubicBezTo>
                <a:cubicBezTo>
                  <a:pt x="1426210" y="970280"/>
                  <a:pt x="1160780" y="1042670"/>
                  <a:pt x="929640" y="1089660"/>
                </a:cubicBezTo>
                <a:cubicBezTo>
                  <a:pt x="698500" y="1136650"/>
                  <a:pt x="436880" y="1160780"/>
                  <a:pt x="281940" y="1181100"/>
                </a:cubicBezTo>
                <a:cubicBezTo>
                  <a:pt x="127000" y="1201420"/>
                  <a:pt x="63500" y="1206500"/>
                  <a:pt x="0" y="1211580"/>
                </a:cubicBezTo>
              </a:path>
            </a:pathLst>
          </a:custGeom>
          <a:noFill/>
          <a:ln w="38100" cap="flat">
            <a:solidFill>
              <a:srgbClr val="0070C0">
                <a:alpha val="70000"/>
              </a:srgbClr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813300" y="2768600"/>
            <a:ext cx="7506358" cy="1924545"/>
            <a:chOff x="4813300" y="2768600"/>
            <a:chExt cx="7506358" cy="1924545"/>
          </a:xfrm>
        </p:grpSpPr>
        <p:sp>
          <p:nvSpPr>
            <p:cNvPr id="12" name="TextBox 11"/>
            <p:cNvSpPr txBox="1"/>
            <p:nvPr/>
          </p:nvSpPr>
          <p:spPr>
            <a:xfrm>
              <a:off x="7867299" y="4005777"/>
              <a:ext cx="4452359" cy="687368"/>
            </a:xfrm>
            <a:prstGeom prst="rect">
              <a:avLst/>
            </a:prstGeom>
            <a:solidFill>
              <a:schemeClr val="tx1"/>
            </a:solidFill>
            <a:ln w="44450" cap="flat">
              <a:solidFill>
                <a:srgbClr val="020203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rgbClr val="FF0000"/>
                  </a:solidFill>
                </a:rPr>
                <a:t>All samples closed</a:t>
              </a:r>
              <a:endParaRPr kumimoji="0" lang="en-US" sz="3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Helvetica Light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4813300" y="2768600"/>
              <a:ext cx="2959100" cy="1214968"/>
            </a:xfrm>
            <a:prstGeom prst="straightConnector1">
              <a:avLst/>
            </a:prstGeom>
            <a:noFill/>
            <a:ln w="254000" cap="flat">
              <a:solidFill>
                <a:schemeClr val="tx1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2985742259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ake Home"/>
          <p:cNvSpPr txBox="1">
            <a:spLocks noGrp="1"/>
          </p:cNvSpPr>
          <p:nvPr>
            <p:ph type="title"/>
          </p:nvPr>
        </p:nvSpPr>
        <p:spPr>
          <a:xfrm>
            <a:off x="828079" y="0"/>
            <a:ext cx="11491579" cy="172903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 defTabSz="560831">
              <a:defRPr sz="7679"/>
            </a:pPr>
            <a:r>
              <a:rPr lang="en-US" sz="4800" dirty="0" smtClean="0"/>
              <a:t>2D thermo-kinematic models</a:t>
            </a:r>
            <a:endParaRPr sz="4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4" y="1755480"/>
            <a:ext cx="12792453" cy="34088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367" y="5486398"/>
            <a:ext cx="4961519" cy="35439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84" b="39257"/>
          <a:stretch/>
        </p:blipFill>
        <p:spPr>
          <a:xfrm>
            <a:off x="300773" y="6782436"/>
            <a:ext cx="6263155" cy="23495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010546" y="6861096"/>
            <a:ext cx="4504554" cy="794544"/>
          </a:xfrm>
          <a:prstGeom prst="round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rgbClr val="020203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Moho depths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20203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21920" y="2461260"/>
            <a:ext cx="7642860" cy="1173480"/>
          </a:xfrm>
          <a:custGeom>
            <a:avLst/>
            <a:gdLst>
              <a:gd name="connsiteX0" fmla="*/ 7642860 w 7642860"/>
              <a:gd name="connsiteY0" fmla="*/ 0 h 1173480"/>
              <a:gd name="connsiteX1" fmla="*/ 6004560 w 7642860"/>
              <a:gd name="connsiteY1" fmla="*/ 38100 h 1173480"/>
              <a:gd name="connsiteX2" fmla="*/ 4564380 w 7642860"/>
              <a:gd name="connsiteY2" fmla="*/ 83820 h 1173480"/>
              <a:gd name="connsiteX3" fmla="*/ 3794760 w 7642860"/>
              <a:gd name="connsiteY3" fmla="*/ 160020 h 1173480"/>
              <a:gd name="connsiteX4" fmla="*/ 2880360 w 7642860"/>
              <a:gd name="connsiteY4" fmla="*/ 350520 h 1173480"/>
              <a:gd name="connsiteX5" fmla="*/ 2072640 w 7642860"/>
              <a:gd name="connsiteY5" fmla="*/ 647700 h 1173480"/>
              <a:gd name="connsiteX6" fmla="*/ 1066800 w 7642860"/>
              <a:gd name="connsiteY6" fmla="*/ 990600 h 1173480"/>
              <a:gd name="connsiteX7" fmla="*/ 670560 w 7642860"/>
              <a:gd name="connsiteY7" fmla="*/ 1112520 h 1173480"/>
              <a:gd name="connsiteX8" fmla="*/ 0 w 7642860"/>
              <a:gd name="connsiteY8" fmla="*/ 117348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42860" h="1173480">
                <a:moveTo>
                  <a:pt x="7642860" y="0"/>
                </a:moveTo>
                <a:lnTo>
                  <a:pt x="6004560" y="38100"/>
                </a:lnTo>
                <a:lnTo>
                  <a:pt x="4564380" y="83820"/>
                </a:lnTo>
                <a:cubicBezTo>
                  <a:pt x="4196080" y="104140"/>
                  <a:pt x="4075430" y="115570"/>
                  <a:pt x="3794760" y="160020"/>
                </a:cubicBezTo>
                <a:cubicBezTo>
                  <a:pt x="3514090" y="204470"/>
                  <a:pt x="3167380" y="269240"/>
                  <a:pt x="2880360" y="350520"/>
                </a:cubicBezTo>
                <a:cubicBezTo>
                  <a:pt x="2593340" y="431800"/>
                  <a:pt x="2374900" y="541020"/>
                  <a:pt x="2072640" y="647700"/>
                </a:cubicBezTo>
                <a:cubicBezTo>
                  <a:pt x="1770380" y="754380"/>
                  <a:pt x="1300480" y="913130"/>
                  <a:pt x="1066800" y="990600"/>
                </a:cubicBezTo>
                <a:cubicBezTo>
                  <a:pt x="833120" y="1068070"/>
                  <a:pt x="848360" y="1082040"/>
                  <a:pt x="670560" y="1112520"/>
                </a:cubicBezTo>
                <a:cubicBezTo>
                  <a:pt x="492760" y="1143000"/>
                  <a:pt x="246380" y="1158240"/>
                  <a:pt x="0" y="1173480"/>
                </a:cubicBezTo>
              </a:path>
            </a:pathLst>
          </a:custGeom>
          <a:noFill/>
          <a:ln w="38100" cap="flat">
            <a:solidFill>
              <a:srgbClr val="0070C0">
                <a:alpha val="70000"/>
              </a:srgbClr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3" name="Take Home"/>
          <p:cNvSpPr txBox="1">
            <a:spLocks/>
          </p:cNvSpPr>
          <p:nvPr/>
        </p:nvSpPr>
        <p:spPr>
          <a:xfrm>
            <a:off x="2010546" y="9157980"/>
            <a:ext cx="4707755" cy="505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lvl="1" algn="l" defTabSz="560831" hangingPunct="1">
              <a:defRPr sz="7679"/>
            </a:pPr>
            <a:r>
              <a:rPr lang="en-US" sz="2400" b="1" dirty="0" smtClean="0"/>
              <a:t>Moho T from </a:t>
            </a:r>
            <a:r>
              <a:rPr lang="en-US" sz="2400" b="1" dirty="0" err="1" smtClean="0"/>
              <a:t>Schutt</a:t>
            </a:r>
            <a:r>
              <a:rPr lang="en-US" sz="2400" b="1" dirty="0" smtClean="0"/>
              <a:t> et al., 2018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867299" y="4082721"/>
            <a:ext cx="4452359" cy="533479"/>
          </a:xfrm>
          <a:prstGeom prst="rect">
            <a:avLst/>
          </a:prstGeom>
          <a:solidFill>
            <a:schemeClr val="tx1"/>
          </a:solidFill>
          <a:ln w="44450" cap="flat">
            <a:solidFill>
              <a:srgbClr val="02020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rgbClr val="FF0000"/>
                </a:solidFill>
              </a:rPr>
              <a:t>Final FWD-thermal model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920118189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3778652" y="7405452"/>
            <a:ext cx="8422584" cy="1932512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7" t="36811" r="34747" b="31567"/>
          <a:stretch/>
        </p:blipFill>
        <p:spPr>
          <a:xfrm>
            <a:off x="3778652" y="3534326"/>
            <a:ext cx="4746511" cy="3871126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37" name="Take Home"/>
          <p:cNvSpPr txBox="1">
            <a:spLocks noGrp="1"/>
          </p:cNvSpPr>
          <p:nvPr>
            <p:ph type="title"/>
          </p:nvPr>
        </p:nvSpPr>
        <p:spPr>
          <a:xfrm>
            <a:off x="1" y="0"/>
            <a:ext cx="13004800" cy="174587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 defTabSz="560831">
              <a:defRPr sz="7679"/>
            </a:pPr>
            <a:r>
              <a:rPr lang="en-US" sz="4800" dirty="0" smtClean="0"/>
              <a:t>FWD model vs actual closure ages</a:t>
            </a:r>
            <a:endParaRPr sz="4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90" b="36827"/>
          <a:stretch/>
        </p:blipFill>
        <p:spPr>
          <a:xfrm>
            <a:off x="288" y="8133363"/>
            <a:ext cx="13004224" cy="1365827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222847" y="7625593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Grapevine M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4070" y="4902515"/>
            <a:ext cx="2608904" cy="1579920"/>
          </a:xfrm>
          <a:prstGeom prst="rect">
            <a:avLst/>
          </a:prstGeom>
          <a:solidFill>
            <a:schemeClr val="tx1"/>
          </a:solidFill>
          <a:ln w="12700" cap="flat">
            <a:solidFill>
              <a:srgbClr val="0070C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 smtClean="0">
                <a:ln>
                  <a:noFill/>
                </a:ln>
                <a:solidFill>
                  <a:srgbClr val="020203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Closure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 smtClean="0">
                <a:ln>
                  <a:noFill/>
                </a:ln>
                <a:solidFill>
                  <a:srgbClr val="020203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Age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20203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903547" y="6197090"/>
            <a:ext cx="953701" cy="471924"/>
          </a:xfrm>
          <a:prstGeom prst="rect">
            <a:avLst/>
          </a:prstGeom>
          <a:solidFill>
            <a:schemeClr val="tx1"/>
          </a:solidFill>
          <a:ln w="12700" cap="flat">
            <a:solidFill>
              <a:srgbClr val="0070C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20203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20 Ma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20203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903546" y="4668422"/>
            <a:ext cx="953702" cy="471924"/>
          </a:xfrm>
          <a:prstGeom prst="rect">
            <a:avLst/>
          </a:prstGeom>
          <a:solidFill>
            <a:schemeClr val="tx1"/>
          </a:solidFill>
          <a:ln w="12700" cap="flat">
            <a:solidFill>
              <a:srgbClr val="0070C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rgbClr val="020203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6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20203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sym typeface="Helvetica Light"/>
              </a:rPr>
              <a:t>0 Ma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20203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sym typeface="Helvetica Ligh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903546" y="5438313"/>
            <a:ext cx="953702" cy="471924"/>
          </a:xfrm>
          <a:prstGeom prst="rect">
            <a:avLst/>
          </a:prstGeom>
          <a:solidFill>
            <a:schemeClr val="tx1"/>
          </a:solidFill>
          <a:ln w="12700" cap="flat">
            <a:solidFill>
              <a:srgbClr val="0070C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solidFill>
                  <a:srgbClr val="020203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4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20203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sym typeface="Helvetica Light"/>
              </a:rPr>
              <a:t>0 Ma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20203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sym typeface="Helvetica Light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6640945" y="5315284"/>
            <a:ext cx="0" cy="2738825"/>
          </a:xfrm>
          <a:prstGeom prst="straightConnector1">
            <a:avLst/>
          </a:prstGeom>
          <a:noFill/>
          <a:ln w="63500" cap="flat">
            <a:solidFill>
              <a:srgbClr val="735F2E"/>
            </a:solidFill>
            <a:prstDash val="sysDot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Arrow Connector 18"/>
          <p:cNvCxnSpPr/>
          <p:nvPr/>
        </p:nvCxnSpPr>
        <p:spPr>
          <a:xfrm>
            <a:off x="4424218" y="7123279"/>
            <a:ext cx="0" cy="930830"/>
          </a:xfrm>
          <a:prstGeom prst="straightConnector1">
            <a:avLst/>
          </a:prstGeom>
          <a:noFill/>
          <a:ln w="63500" cap="flat">
            <a:solidFill>
              <a:srgbClr val="00E59F"/>
            </a:solidFill>
            <a:prstDash val="sysDot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Arrow Connector 19"/>
          <p:cNvCxnSpPr/>
          <p:nvPr/>
        </p:nvCxnSpPr>
        <p:spPr>
          <a:xfrm>
            <a:off x="5938981" y="6788727"/>
            <a:ext cx="0" cy="1265382"/>
          </a:xfrm>
          <a:prstGeom prst="straightConnector1">
            <a:avLst/>
          </a:prstGeom>
          <a:noFill/>
          <a:ln w="63500" cap="flat">
            <a:solidFill>
              <a:srgbClr val="FF00FF"/>
            </a:solidFill>
            <a:prstDash val="sysDot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Rectangle 9"/>
          <p:cNvSpPr/>
          <p:nvPr/>
        </p:nvSpPr>
        <p:spPr>
          <a:xfrm>
            <a:off x="8525163" y="3168073"/>
            <a:ext cx="4479349" cy="4959927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862619" y="4029418"/>
            <a:ext cx="1893454" cy="502343"/>
          </a:xfrm>
          <a:prstGeom prst="straightConnector1">
            <a:avLst/>
          </a:prstGeom>
          <a:noFill/>
          <a:ln w="50800" cap="flat">
            <a:solidFill>
              <a:srgbClr val="020203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6068291" y="6716494"/>
            <a:ext cx="2687782" cy="406785"/>
          </a:xfrm>
          <a:prstGeom prst="straightConnector1">
            <a:avLst/>
          </a:prstGeom>
          <a:noFill/>
          <a:ln w="50800" cap="flat">
            <a:solidFill>
              <a:srgbClr val="FF00F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6733164" y="5315284"/>
            <a:ext cx="2022910" cy="1198552"/>
          </a:xfrm>
          <a:prstGeom prst="straightConnector1">
            <a:avLst/>
          </a:prstGeom>
          <a:noFill/>
          <a:ln w="50800" cap="flat">
            <a:solidFill>
              <a:srgbClr val="735F2E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Box 36"/>
          <p:cNvSpPr txBox="1"/>
          <p:nvPr/>
        </p:nvSpPr>
        <p:spPr>
          <a:xfrm>
            <a:off x="8950620" y="6525494"/>
            <a:ext cx="3869598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solidFill>
                  <a:srgbClr val="020203"/>
                </a:solidFill>
              </a:rPr>
              <a:t>Zircon He ages from Wells et al., in prep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20203"/>
              </a:solidFill>
              <a:effectLst/>
              <a:uFillTx/>
              <a:sym typeface="Helvetica Ligh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981209" y="3630801"/>
            <a:ext cx="3798167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solidFill>
                  <a:srgbClr val="020203"/>
                </a:solidFill>
              </a:rPr>
              <a:t>Model ages and best fit curve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20203"/>
              </a:solidFill>
              <a:effectLst/>
              <a:uFillTx/>
              <a:sym typeface="Helvetica Light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903547" y="7028404"/>
            <a:ext cx="953701" cy="471924"/>
          </a:xfrm>
          <a:prstGeom prst="rect">
            <a:avLst/>
          </a:prstGeom>
          <a:solidFill>
            <a:schemeClr val="tx1"/>
          </a:solidFill>
          <a:ln w="12700" cap="flat">
            <a:solidFill>
              <a:srgbClr val="0070C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20203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0 Ma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20203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917609" y="3327916"/>
            <a:ext cx="5969221" cy="3670586"/>
            <a:chOff x="3917609" y="3327916"/>
            <a:chExt cx="5969221" cy="3670586"/>
          </a:xfrm>
        </p:grpSpPr>
        <p:sp>
          <p:nvSpPr>
            <p:cNvPr id="5" name="Freeform 4"/>
            <p:cNvSpPr/>
            <p:nvPr/>
          </p:nvSpPr>
          <p:spPr>
            <a:xfrm>
              <a:off x="4375447" y="3833474"/>
              <a:ext cx="2213360" cy="3006730"/>
            </a:xfrm>
            <a:custGeom>
              <a:avLst/>
              <a:gdLst>
                <a:gd name="connsiteX0" fmla="*/ 0 w 2213360"/>
                <a:gd name="connsiteY0" fmla="*/ 2999574 h 3006730"/>
                <a:gd name="connsiteX1" fmla="*/ 675117 w 2213360"/>
                <a:gd name="connsiteY1" fmla="*/ 2965390 h 3006730"/>
                <a:gd name="connsiteX2" fmla="*/ 1179319 w 2213360"/>
                <a:gd name="connsiteY2" fmla="*/ 2683379 h 3006730"/>
                <a:gd name="connsiteX3" fmla="*/ 1734796 w 2213360"/>
                <a:gd name="connsiteY3" fmla="*/ 1657884 h 3006730"/>
                <a:gd name="connsiteX4" fmla="*/ 2213360 w 2213360"/>
                <a:gd name="connsiteY4" fmla="*/ 0 h 3006730"/>
                <a:gd name="connsiteX5" fmla="*/ 2213360 w 2213360"/>
                <a:gd name="connsiteY5" fmla="*/ 0 h 300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13360" h="3006730">
                  <a:moveTo>
                    <a:pt x="0" y="2999574"/>
                  </a:moveTo>
                  <a:cubicBezTo>
                    <a:pt x="239282" y="3008831"/>
                    <a:pt x="478564" y="3018089"/>
                    <a:pt x="675117" y="2965390"/>
                  </a:cubicBezTo>
                  <a:cubicBezTo>
                    <a:pt x="871670" y="2912691"/>
                    <a:pt x="1002706" y="2901297"/>
                    <a:pt x="1179319" y="2683379"/>
                  </a:cubicBezTo>
                  <a:cubicBezTo>
                    <a:pt x="1355932" y="2465461"/>
                    <a:pt x="1562456" y="2105114"/>
                    <a:pt x="1734796" y="1657884"/>
                  </a:cubicBezTo>
                  <a:cubicBezTo>
                    <a:pt x="1907136" y="1210654"/>
                    <a:pt x="2213360" y="0"/>
                    <a:pt x="2213360" y="0"/>
                  </a:cubicBezTo>
                  <a:lnTo>
                    <a:pt x="2213360" y="0"/>
                  </a:lnTo>
                </a:path>
              </a:pathLst>
            </a:custGeom>
            <a:noFill/>
            <a:ln w="57150" cap="flat" cmpd="sng">
              <a:solidFill>
                <a:schemeClr val="accent2">
                  <a:lumMod val="60000"/>
                  <a:lumOff val="40000"/>
                </a:schemeClr>
              </a:solidFill>
              <a:prstDash val="solid"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4404566" y="4132185"/>
              <a:ext cx="2760291" cy="2866317"/>
            </a:xfrm>
            <a:custGeom>
              <a:avLst/>
              <a:gdLst>
                <a:gd name="connsiteX0" fmla="*/ 0 w 2213360"/>
                <a:gd name="connsiteY0" fmla="*/ 2999574 h 3006730"/>
                <a:gd name="connsiteX1" fmla="*/ 675117 w 2213360"/>
                <a:gd name="connsiteY1" fmla="*/ 2965390 h 3006730"/>
                <a:gd name="connsiteX2" fmla="*/ 1179319 w 2213360"/>
                <a:gd name="connsiteY2" fmla="*/ 2683379 h 3006730"/>
                <a:gd name="connsiteX3" fmla="*/ 1734796 w 2213360"/>
                <a:gd name="connsiteY3" fmla="*/ 1657884 h 3006730"/>
                <a:gd name="connsiteX4" fmla="*/ 2213360 w 2213360"/>
                <a:gd name="connsiteY4" fmla="*/ 0 h 3006730"/>
                <a:gd name="connsiteX5" fmla="*/ 2213360 w 2213360"/>
                <a:gd name="connsiteY5" fmla="*/ 0 h 3006730"/>
                <a:gd name="connsiteX0" fmla="*/ 0 w 2751745"/>
                <a:gd name="connsiteY0" fmla="*/ 3095151 h 3102307"/>
                <a:gd name="connsiteX1" fmla="*/ 675117 w 2751745"/>
                <a:gd name="connsiteY1" fmla="*/ 3060967 h 3102307"/>
                <a:gd name="connsiteX2" fmla="*/ 1179319 w 2751745"/>
                <a:gd name="connsiteY2" fmla="*/ 2778956 h 3102307"/>
                <a:gd name="connsiteX3" fmla="*/ 1734796 w 2751745"/>
                <a:gd name="connsiteY3" fmla="*/ 1753461 h 3102307"/>
                <a:gd name="connsiteX4" fmla="*/ 2213360 w 2751745"/>
                <a:gd name="connsiteY4" fmla="*/ 95577 h 3102307"/>
                <a:gd name="connsiteX5" fmla="*/ 2751745 w 2751745"/>
                <a:gd name="connsiteY5" fmla="*/ 215218 h 3102307"/>
                <a:gd name="connsiteX0" fmla="*/ 0 w 2751745"/>
                <a:gd name="connsiteY0" fmla="*/ 2882373 h 2889529"/>
                <a:gd name="connsiteX1" fmla="*/ 675117 w 2751745"/>
                <a:gd name="connsiteY1" fmla="*/ 2848189 h 2889529"/>
                <a:gd name="connsiteX2" fmla="*/ 1179319 w 2751745"/>
                <a:gd name="connsiteY2" fmla="*/ 2566178 h 2889529"/>
                <a:gd name="connsiteX3" fmla="*/ 1734796 w 2751745"/>
                <a:gd name="connsiteY3" fmla="*/ 1540683 h 2889529"/>
                <a:gd name="connsiteX4" fmla="*/ 2503917 w 2751745"/>
                <a:gd name="connsiteY4" fmla="*/ 677558 h 2889529"/>
                <a:gd name="connsiteX5" fmla="*/ 2751745 w 2751745"/>
                <a:gd name="connsiteY5" fmla="*/ 2440 h 2889529"/>
                <a:gd name="connsiteX0" fmla="*/ 0 w 2751745"/>
                <a:gd name="connsiteY0" fmla="*/ 2893970 h 2901126"/>
                <a:gd name="connsiteX1" fmla="*/ 675117 w 2751745"/>
                <a:gd name="connsiteY1" fmla="*/ 2859786 h 2901126"/>
                <a:gd name="connsiteX2" fmla="*/ 1179319 w 2751745"/>
                <a:gd name="connsiteY2" fmla="*/ 2577775 h 2901126"/>
                <a:gd name="connsiteX3" fmla="*/ 1734796 w 2751745"/>
                <a:gd name="connsiteY3" fmla="*/ 1552280 h 2901126"/>
                <a:gd name="connsiteX4" fmla="*/ 2503917 w 2751745"/>
                <a:gd name="connsiteY4" fmla="*/ 689155 h 2901126"/>
                <a:gd name="connsiteX5" fmla="*/ 2751745 w 2751745"/>
                <a:gd name="connsiteY5" fmla="*/ 14037 h 2901126"/>
                <a:gd name="connsiteX0" fmla="*/ 0 w 2751745"/>
                <a:gd name="connsiteY0" fmla="*/ 2892422 h 2899578"/>
                <a:gd name="connsiteX1" fmla="*/ 675117 w 2751745"/>
                <a:gd name="connsiteY1" fmla="*/ 2858238 h 2899578"/>
                <a:gd name="connsiteX2" fmla="*/ 1179319 w 2751745"/>
                <a:gd name="connsiteY2" fmla="*/ 2576227 h 2899578"/>
                <a:gd name="connsiteX3" fmla="*/ 1734796 w 2751745"/>
                <a:gd name="connsiteY3" fmla="*/ 1550732 h 2899578"/>
                <a:gd name="connsiteX4" fmla="*/ 2444097 w 2751745"/>
                <a:gd name="connsiteY4" fmla="*/ 704699 h 2899578"/>
                <a:gd name="connsiteX5" fmla="*/ 2751745 w 2751745"/>
                <a:gd name="connsiteY5" fmla="*/ 12489 h 2899578"/>
                <a:gd name="connsiteX0" fmla="*/ 0 w 2751745"/>
                <a:gd name="connsiteY0" fmla="*/ 2882932 h 2890088"/>
                <a:gd name="connsiteX1" fmla="*/ 675117 w 2751745"/>
                <a:gd name="connsiteY1" fmla="*/ 2848748 h 2890088"/>
                <a:gd name="connsiteX2" fmla="*/ 1179319 w 2751745"/>
                <a:gd name="connsiteY2" fmla="*/ 2566737 h 2890088"/>
                <a:gd name="connsiteX3" fmla="*/ 2033898 w 2751745"/>
                <a:gd name="connsiteY3" fmla="*/ 2207814 h 2890088"/>
                <a:gd name="connsiteX4" fmla="*/ 2444097 w 2751745"/>
                <a:gd name="connsiteY4" fmla="*/ 695209 h 2890088"/>
                <a:gd name="connsiteX5" fmla="*/ 2751745 w 2751745"/>
                <a:gd name="connsiteY5" fmla="*/ 2999 h 2890088"/>
                <a:gd name="connsiteX0" fmla="*/ 0 w 2751745"/>
                <a:gd name="connsiteY0" fmla="*/ 2882932 h 2890088"/>
                <a:gd name="connsiteX1" fmla="*/ 675117 w 2751745"/>
                <a:gd name="connsiteY1" fmla="*/ 2848748 h 2890088"/>
                <a:gd name="connsiteX2" fmla="*/ 1179319 w 2751745"/>
                <a:gd name="connsiteY2" fmla="*/ 2566737 h 2890088"/>
                <a:gd name="connsiteX3" fmla="*/ 2033898 w 2751745"/>
                <a:gd name="connsiteY3" fmla="*/ 2207814 h 2890088"/>
                <a:gd name="connsiteX4" fmla="*/ 2444097 w 2751745"/>
                <a:gd name="connsiteY4" fmla="*/ 695209 h 2890088"/>
                <a:gd name="connsiteX5" fmla="*/ 2751745 w 2751745"/>
                <a:gd name="connsiteY5" fmla="*/ 2999 h 2890088"/>
                <a:gd name="connsiteX0" fmla="*/ 0 w 2751745"/>
                <a:gd name="connsiteY0" fmla="*/ 2882803 h 2889959"/>
                <a:gd name="connsiteX1" fmla="*/ 675117 w 2751745"/>
                <a:gd name="connsiteY1" fmla="*/ 2848619 h 2889959"/>
                <a:gd name="connsiteX2" fmla="*/ 1179319 w 2751745"/>
                <a:gd name="connsiteY2" fmla="*/ 2566608 h 2889959"/>
                <a:gd name="connsiteX3" fmla="*/ 1991169 w 2751745"/>
                <a:gd name="connsiteY3" fmla="*/ 2096590 h 2889959"/>
                <a:gd name="connsiteX4" fmla="*/ 2444097 w 2751745"/>
                <a:gd name="connsiteY4" fmla="*/ 695080 h 2889959"/>
                <a:gd name="connsiteX5" fmla="*/ 2751745 w 2751745"/>
                <a:gd name="connsiteY5" fmla="*/ 2870 h 2889959"/>
                <a:gd name="connsiteX0" fmla="*/ 0 w 2751745"/>
                <a:gd name="connsiteY0" fmla="*/ 2882803 h 2885284"/>
                <a:gd name="connsiteX1" fmla="*/ 675117 w 2751745"/>
                <a:gd name="connsiteY1" fmla="*/ 2848619 h 2885284"/>
                <a:gd name="connsiteX2" fmla="*/ 1333143 w 2751745"/>
                <a:gd name="connsiteY2" fmla="*/ 2728978 h 2885284"/>
                <a:gd name="connsiteX3" fmla="*/ 1991169 w 2751745"/>
                <a:gd name="connsiteY3" fmla="*/ 2096590 h 2885284"/>
                <a:gd name="connsiteX4" fmla="*/ 2444097 w 2751745"/>
                <a:gd name="connsiteY4" fmla="*/ 695080 h 2885284"/>
                <a:gd name="connsiteX5" fmla="*/ 2751745 w 2751745"/>
                <a:gd name="connsiteY5" fmla="*/ 2870 h 2885284"/>
                <a:gd name="connsiteX0" fmla="*/ 0 w 2751745"/>
                <a:gd name="connsiteY0" fmla="*/ 2882803 h 2916615"/>
                <a:gd name="connsiteX1" fmla="*/ 717846 w 2751745"/>
                <a:gd name="connsiteY1" fmla="*/ 2908440 h 2916615"/>
                <a:gd name="connsiteX2" fmla="*/ 1333143 w 2751745"/>
                <a:gd name="connsiteY2" fmla="*/ 2728978 h 2916615"/>
                <a:gd name="connsiteX3" fmla="*/ 1991169 w 2751745"/>
                <a:gd name="connsiteY3" fmla="*/ 2096590 h 2916615"/>
                <a:gd name="connsiteX4" fmla="*/ 2444097 w 2751745"/>
                <a:gd name="connsiteY4" fmla="*/ 695080 h 2916615"/>
                <a:gd name="connsiteX5" fmla="*/ 2751745 w 2751745"/>
                <a:gd name="connsiteY5" fmla="*/ 2870 h 2916615"/>
                <a:gd name="connsiteX0" fmla="*/ 0 w 2751745"/>
                <a:gd name="connsiteY0" fmla="*/ 2882747 h 2916559"/>
                <a:gd name="connsiteX1" fmla="*/ 717846 w 2751745"/>
                <a:gd name="connsiteY1" fmla="*/ 2908384 h 2916559"/>
                <a:gd name="connsiteX2" fmla="*/ 1333143 w 2751745"/>
                <a:gd name="connsiteY2" fmla="*/ 2728922 h 2916559"/>
                <a:gd name="connsiteX3" fmla="*/ 2025352 w 2751745"/>
                <a:gd name="connsiteY3" fmla="*/ 2045259 h 2916559"/>
                <a:gd name="connsiteX4" fmla="*/ 2444097 w 2751745"/>
                <a:gd name="connsiteY4" fmla="*/ 695024 h 2916559"/>
                <a:gd name="connsiteX5" fmla="*/ 2751745 w 2751745"/>
                <a:gd name="connsiteY5" fmla="*/ 2814 h 2916559"/>
                <a:gd name="connsiteX0" fmla="*/ 0 w 2751745"/>
                <a:gd name="connsiteY0" fmla="*/ 2882747 h 2916559"/>
                <a:gd name="connsiteX1" fmla="*/ 717846 w 2751745"/>
                <a:gd name="connsiteY1" fmla="*/ 2908384 h 2916559"/>
                <a:gd name="connsiteX2" fmla="*/ 1333143 w 2751745"/>
                <a:gd name="connsiteY2" fmla="*/ 2728922 h 2916559"/>
                <a:gd name="connsiteX3" fmla="*/ 2025352 w 2751745"/>
                <a:gd name="connsiteY3" fmla="*/ 2045259 h 2916559"/>
                <a:gd name="connsiteX4" fmla="*/ 2444097 w 2751745"/>
                <a:gd name="connsiteY4" fmla="*/ 695024 h 2916559"/>
                <a:gd name="connsiteX5" fmla="*/ 2751745 w 2751745"/>
                <a:gd name="connsiteY5" fmla="*/ 2814 h 2916559"/>
                <a:gd name="connsiteX0" fmla="*/ 0 w 2751745"/>
                <a:gd name="connsiteY0" fmla="*/ 2882755 h 2916567"/>
                <a:gd name="connsiteX1" fmla="*/ 717846 w 2751745"/>
                <a:gd name="connsiteY1" fmla="*/ 2908392 h 2916567"/>
                <a:gd name="connsiteX2" fmla="*/ 1333143 w 2751745"/>
                <a:gd name="connsiteY2" fmla="*/ 2728930 h 2916567"/>
                <a:gd name="connsiteX3" fmla="*/ 1948440 w 2751745"/>
                <a:gd name="connsiteY3" fmla="*/ 2053813 h 2916567"/>
                <a:gd name="connsiteX4" fmla="*/ 2444097 w 2751745"/>
                <a:gd name="connsiteY4" fmla="*/ 695032 h 2916567"/>
                <a:gd name="connsiteX5" fmla="*/ 2751745 w 2751745"/>
                <a:gd name="connsiteY5" fmla="*/ 2822 h 2916567"/>
                <a:gd name="connsiteX0" fmla="*/ 0 w 2751745"/>
                <a:gd name="connsiteY0" fmla="*/ 2882755 h 2885236"/>
                <a:gd name="connsiteX1" fmla="*/ 717846 w 2751745"/>
                <a:gd name="connsiteY1" fmla="*/ 2848572 h 2885236"/>
                <a:gd name="connsiteX2" fmla="*/ 1333143 w 2751745"/>
                <a:gd name="connsiteY2" fmla="*/ 2728930 h 2885236"/>
                <a:gd name="connsiteX3" fmla="*/ 1948440 w 2751745"/>
                <a:gd name="connsiteY3" fmla="*/ 2053813 h 2885236"/>
                <a:gd name="connsiteX4" fmla="*/ 2444097 w 2751745"/>
                <a:gd name="connsiteY4" fmla="*/ 695032 h 2885236"/>
                <a:gd name="connsiteX5" fmla="*/ 2751745 w 2751745"/>
                <a:gd name="connsiteY5" fmla="*/ 2822 h 2885236"/>
                <a:gd name="connsiteX0" fmla="*/ 0 w 2760291"/>
                <a:gd name="connsiteY0" fmla="*/ 2857117 h 2864405"/>
                <a:gd name="connsiteX1" fmla="*/ 726392 w 2760291"/>
                <a:gd name="connsiteY1" fmla="*/ 2848572 h 2864405"/>
                <a:gd name="connsiteX2" fmla="*/ 1341689 w 2760291"/>
                <a:gd name="connsiteY2" fmla="*/ 2728930 h 2864405"/>
                <a:gd name="connsiteX3" fmla="*/ 1956986 w 2760291"/>
                <a:gd name="connsiteY3" fmla="*/ 2053813 h 2864405"/>
                <a:gd name="connsiteX4" fmla="*/ 2452643 w 2760291"/>
                <a:gd name="connsiteY4" fmla="*/ 695032 h 2864405"/>
                <a:gd name="connsiteX5" fmla="*/ 2760291 w 2760291"/>
                <a:gd name="connsiteY5" fmla="*/ 2822 h 2864405"/>
                <a:gd name="connsiteX0" fmla="*/ 0 w 2760291"/>
                <a:gd name="connsiteY0" fmla="*/ 2857117 h 2866465"/>
                <a:gd name="connsiteX1" fmla="*/ 726392 w 2760291"/>
                <a:gd name="connsiteY1" fmla="*/ 2848572 h 2866465"/>
                <a:gd name="connsiteX2" fmla="*/ 1375872 w 2760291"/>
                <a:gd name="connsiteY2" fmla="*/ 2694747 h 2866465"/>
                <a:gd name="connsiteX3" fmla="*/ 1956986 w 2760291"/>
                <a:gd name="connsiteY3" fmla="*/ 2053813 h 2866465"/>
                <a:gd name="connsiteX4" fmla="*/ 2452643 w 2760291"/>
                <a:gd name="connsiteY4" fmla="*/ 695032 h 2866465"/>
                <a:gd name="connsiteX5" fmla="*/ 2760291 w 2760291"/>
                <a:gd name="connsiteY5" fmla="*/ 2822 h 2866465"/>
                <a:gd name="connsiteX0" fmla="*/ 0 w 2760291"/>
                <a:gd name="connsiteY0" fmla="*/ 2856969 h 2866317"/>
                <a:gd name="connsiteX1" fmla="*/ 726392 w 2760291"/>
                <a:gd name="connsiteY1" fmla="*/ 2848424 h 2866317"/>
                <a:gd name="connsiteX2" fmla="*/ 1375872 w 2760291"/>
                <a:gd name="connsiteY2" fmla="*/ 2694599 h 2866317"/>
                <a:gd name="connsiteX3" fmla="*/ 2016806 w 2760291"/>
                <a:gd name="connsiteY3" fmla="*/ 1908386 h 2866317"/>
                <a:gd name="connsiteX4" fmla="*/ 2452643 w 2760291"/>
                <a:gd name="connsiteY4" fmla="*/ 694884 h 2866317"/>
                <a:gd name="connsiteX5" fmla="*/ 2760291 w 2760291"/>
                <a:gd name="connsiteY5" fmla="*/ 2674 h 2866317"/>
                <a:gd name="connsiteX0" fmla="*/ 0 w 2760291"/>
                <a:gd name="connsiteY0" fmla="*/ 2856969 h 2866317"/>
                <a:gd name="connsiteX1" fmla="*/ 726392 w 2760291"/>
                <a:gd name="connsiteY1" fmla="*/ 2848424 h 2866317"/>
                <a:gd name="connsiteX2" fmla="*/ 1375872 w 2760291"/>
                <a:gd name="connsiteY2" fmla="*/ 2694599 h 2866317"/>
                <a:gd name="connsiteX3" fmla="*/ 2016806 w 2760291"/>
                <a:gd name="connsiteY3" fmla="*/ 1908386 h 2866317"/>
                <a:gd name="connsiteX4" fmla="*/ 2452643 w 2760291"/>
                <a:gd name="connsiteY4" fmla="*/ 694884 h 2866317"/>
                <a:gd name="connsiteX5" fmla="*/ 2760291 w 2760291"/>
                <a:gd name="connsiteY5" fmla="*/ 2674 h 286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60291" h="2866317">
                  <a:moveTo>
                    <a:pt x="0" y="2856969"/>
                  </a:moveTo>
                  <a:cubicBezTo>
                    <a:pt x="239282" y="2866226"/>
                    <a:pt x="497080" y="2875486"/>
                    <a:pt x="726392" y="2848424"/>
                  </a:cubicBezTo>
                  <a:cubicBezTo>
                    <a:pt x="955704" y="2821362"/>
                    <a:pt x="1160803" y="2851272"/>
                    <a:pt x="1375872" y="2694599"/>
                  </a:cubicBezTo>
                  <a:cubicBezTo>
                    <a:pt x="1590941" y="2537926"/>
                    <a:pt x="1837344" y="2241672"/>
                    <a:pt x="2016806" y="1908386"/>
                  </a:cubicBezTo>
                  <a:cubicBezTo>
                    <a:pt x="2196268" y="1575100"/>
                    <a:pt x="2328729" y="1012503"/>
                    <a:pt x="2452643" y="694884"/>
                  </a:cubicBezTo>
                  <a:cubicBezTo>
                    <a:pt x="2576557" y="377265"/>
                    <a:pt x="2580829" y="-37206"/>
                    <a:pt x="2760291" y="2674"/>
                  </a:cubicBezTo>
                </a:path>
              </a:pathLst>
            </a:custGeom>
            <a:noFill/>
            <a:ln w="57150" cap="flat" cmpd="sng">
              <a:solidFill>
                <a:srgbClr val="FF0000"/>
              </a:solidFill>
              <a:prstDash val="solid"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7609" y="3327916"/>
              <a:ext cx="2723336" cy="687368"/>
            </a:xfrm>
            <a:prstGeom prst="rect">
              <a:avLst/>
            </a:prstGeom>
            <a:solidFill>
              <a:srgbClr val="53E455"/>
            </a:solidFill>
            <a:ln w="12700" cap="flat">
              <a:solidFill>
                <a:srgbClr val="020203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800" b="0" i="0" u="none" strike="noStrike" cap="none" spc="0" normalizeH="0" baseline="0" dirty="0" smtClean="0">
                  <a:ln>
                    <a:noFill/>
                  </a:ln>
                  <a:solidFill>
                    <a:srgbClr val="020203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20°C/km</a:t>
              </a:r>
              <a:endParaRPr kumimoji="0" lang="en-US" sz="3800" b="0" i="0" u="none" strike="noStrike" cap="none" spc="0" normalizeH="0" baseline="0" dirty="0">
                <a:ln>
                  <a:noFill/>
                </a:ln>
                <a:solidFill>
                  <a:srgbClr val="020203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163494" y="3979009"/>
              <a:ext cx="2723336" cy="687368"/>
            </a:xfrm>
            <a:prstGeom prst="rect">
              <a:avLst/>
            </a:prstGeom>
            <a:solidFill>
              <a:srgbClr val="FF0000"/>
            </a:solidFill>
            <a:ln w="12700" cap="flat">
              <a:solidFill>
                <a:srgbClr val="020203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tx1"/>
                  </a:solidFill>
                </a:rPr>
                <a:t>3</a:t>
              </a:r>
              <a:r>
                <a:rPr kumimoji="0" lang="en-US" sz="3800" b="0" i="0" u="none" strike="noStrike" cap="none" spc="0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0°C/km</a:t>
              </a:r>
              <a:endParaRPr kumimoji="0" lang="en-US" sz="3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252256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Mechanical Analysi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 defTabSz="484886">
              <a:defRPr sz="6640"/>
            </a:pPr>
            <a:r>
              <a:t>Mechanical Analysis</a:t>
            </a:r>
          </a:p>
        </p:txBody>
      </p:sp>
      <p:sp>
        <p:nvSpPr>
          <p:cNvPr id="333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34" name="Figure 3b.jpg" descr="Figure 3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1148" y="2124015"/>
            <a:ext cx="12179191" cy="72200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dissolv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ake Home"/>
          <p:cNvSpPr txBox="1">
            <a:spLocks noGrp="1"/>
          </p:cNvSpPr>
          <p:nvPr>
            <p:ph type="title"/>
          </p:nvPr>
        </p:nvSpPr>
        <p:spPr>
          <a:xfrm>
            <a:off x="14621" y="341648"/>
            <a:ext cx="7041877" cy="1264933"/>
          </a:xfrm>
          <a:prstGeom prst="rect">
            <a:avLst/>
          </a:prstGeom>
        </p:spPr>
        <p:txBody>
          <a:bodyPr>
            <a:noAutofit/>
          </a:bodyPr>
          <a:lstStyle/>
          <a:p>
            <a:pPr lvl="1" defTabSz="560831">
              <a:defRPr sz="7679"/>
            </a:pPr>
            <a:r>
              <a:rPr lang="en-US" sz="4800" dirty="0" smtClean="0"/>
              <a:t>Overview</a:t>
            </a:r>
            <a:endParaRPr sz="4800" dirty="0"/>
          </a:p>
        </p:txBody>
      </p:sp>
      <p:sp>
        <p:nvSpPr>
          <p:cNvPr id="138" name="Problem:…"/>
          <p:cNvSpPr/>
          <p:nvPr/>
        </p:nvSpPr>
        <p:spPr>
          <a:xfrm>
            <a:off x="7474858" y="296717"/>
            <a:ext cx="5155422" cy="3295941"/>
          </a:xfrm>
          <a:prstGeom prst="roundRect">
            <a:avLst>
              <a:gd name="adj" fmla="val 16459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hueOff val="-1101185"/>
                  <a:satOff val="4910"/>
                  <a:lumOff val="-14610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defRPr sz="2900" b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Problem:</a:t>
            </a:r>
          </a:p>
          <a:p>
            <a:pPr>
              <a:defRPr sz="29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  <a:p>
            <a:pPr>
              <a:defRPr sz="29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t>-Detachment fault mechanics</a:t>
            </a:r>
          </a:p>
          <a:p>
            <a:pPr>
              <a:defRPr sz="29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t>-What happens at depth?</a:t>
            </a:r>
          </a:p>
        </p:txBody>
      </p:sp>
      <p:sp>
        <p:nvSpPr>
          <p:cNvPr id="139" name="fault geometry…"/>
          <p:cNvSpPr/>
          <p:nvPr/>
        </p:nvSpPr>
        <p:spPr>
          <a:xfrm>
            <a:off x="7765645" y="4483386"/>
            <a:ext cx="4573848" cy="2585046"/>
          </a:xfrm>
          <a:prstGeom prst="roundRect">
            <a:avLst>
              <a:gd name="adj" fmla="val 26254"/>
            </a:avLst>
          </a:prstGeom>
          <a:solidFill>
            <a:schemeClr val="accent2">
              <a:hueOff val="-1342298"/>
              <a:satOff val="-4651"/>
              <a:lumOff val="19617"/>
            </a:schemeClr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t>fault geometry</a:t>
            </a:r>
          </a:p>
          <a:p>
            <a:pPr>
              <a:defRPr sz="3200">
                <a:solidFill>
                  <a:srgbClr val="000000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t> thermal state </a:t>
            </a:r>
          </a:p>
        </p:txBody>
      </p:sp>
      <p:sp>
        <p:nvSpPr>
          <p:cNvPr id="140" name="mechanical analysis…"/>
          <p:cNvSpPr/>
          <p:nvPr/>
        </p:nvSpPr>
        <p:spPr>
          <a:xfrm>
            <a:off x="8139410" y="7332768"/>
            <a:ext cx="3826317" cy="1854201"/>
          </a:xfrm>
          <a:prstGeom prst="roundRect">
            <a:avLst>
              <a:gd name="adj" fmla="val 30621"/>
            </a:avLst>
          </a:prstGeom>
          <a:gradFill>
            <a:gsLst>
              <a:gs pos="0">
                <a:schemeClr val="accent6">
                  <a:hueOff val="7068528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defRPr sz="33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dirty="0"/>
              <a:t>mechanical analysis</a:t>
            </a:r>
          </a:p>
          <a:p>
            <a:pPr>
              <a:defRPr sz="33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dirty="0"/>
              <a:t>rheology</a:t>
            </a:r>
          </a:p>
        </p:txBody>
      </p:sp>
      <p:grpSp>
        <p:nvGrpSpPr>
          <p:cNvPr id="147" name="Group"/>
          <p:cNvGrpSpPr/>
          <p:nvPr/>
        </p:nvGrpSpPr>
        <p:grpSpPr>
          <a:xfrm>
            <a:off x="-109944" y="2361711"/>
            <a:ext cx="7584803" cy="6814253"/>
            <a:chOff x="0" y="0"/>
            <a:chExt cx="7584801" cy="6814252"/>
          </a:xfrm>
        </p:grpSpPr>
        <p:sp>
          <p:nvSpPr>
            <p:cNvPr id="141" name="Geologic Reconstructions"/>
            <p:cNvSpPr/>
            <p:nvPr/>
          </p:nvSpPr>
          <p:spPr>
            <a:xfrm>
              <a:off x="1572099" y="0"/>
              <a:ext cx="4142247" cy="2486682"/>
            </a:xfrm>
            <a:prstGeom prst="roundRect">
              <a:avLst>
                <a:gd name="adj" fmla="val 24987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hueOff val="321133"/>
                    <a:satOff val="-12043"/>
                    <a:lumOff val="-7113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900" b="1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Geologic Reconstructions</a:t>
              </a:r>
            </a:p>
          </p:txBody>
        </p:sp>
        <p:sp>
          <p:nvSpPr>
            <p:cNvPr id="142" name="Thermal model: Fetkin"/>
            <p:cNvSpPr/>
            <p:nvPr/>
          </p:nvSpPr>
          <p:spPr>
            <a:xfrm>
              <a:off x="1368983" y="4327569"/>
              <a:ext cx="4548479" cy="2486683"/>
            </a:xfrm>
            <a:prstGeom prst="roundRect">
              <a:avLst>
                <a:gd name="adj" fmla="val 25311"/>
              </a:avLst>
            </a:prstGeom>
            <a:gradFill flip="none" rotWithShape="1">
              <a:gsLst>
                <a:gs pos="0">
                  <a:schemeClr val="accent5"/>
                </a:gs>
                <a:gs pos="100000">
                  <a:schemeClr val="accent5">
                    <a:hueOff val="243286"/>
                    <a:satOff val="19694"/>
                    <a:lumOff val="-10952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300" b="1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Thermal model: Fetkin</a:t>
              </a:r>
            </a:p>
          </p:txBody>
        </p:sp>
        <p:sp>
          <p:nvSpPr>
            <p:cNvPr id="143" name="Arrow"/>
            <p:cNvSpPr/>
            <p:nvPr/>
          </p:nvSpPr>
          <p:spPr>
            <a:xfrm rot="16200000">
              <a:off x="3248689" y="2747130"/>
              <a:ext cx="2101829" cy="1270001"/>
            </a:xfrm>
            <a:prstGeom prst="rightArrow">
              <a:avLst>
                <a:gd name="adj1" fmla="val 36139"/>
                <a:gd name="adj2" fmla="val 58692"/>
              </a:avLst>
            </a:prstGeom>
            <a:gradFill flip="none" rotWithShape="1">
              <a:gsLst>
                <a:gs pos="0">
                  <a:schemeClr val="accent6">
                    <a:hueOff val="7068528"/>
                    <a:satOff val="-63217"/>
                    <a:lumOff val="21330"/>
                  </a:schemeClr>
                </a:gs>
                <a:gs pos="100000">
                  <a:schemeClr val="accent6">
                    <a:hueOff val="10811956"/>
                    <a:satOff val="-58544"/>
                    <a:lumOff val="-9736"/>
                  </a:schemeClr>
                </a:gs>
              </a:gsLst>
              <a:lin ang="5400000" scaled="0"/>
            </a:gradFill>
            <a:ln w="25400" cap="flat">
              <a:solidFill>
                <a:schemeClr val="accent6">
                  <a:hueOff val="10811956"/>
                  <a:satOff val="-58544"/>
                  <a:lumOff val="-9736"/>
                </a:schemeClr>
              </a:solidFill>
              <a:prstDash val="solid"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4" name="Arrow"/>
            <p:cNvSpPr/>
            <p:nvPr/>
          </p:nvSpPr>
          <p:spPr>
            <a:xfrm rot="5400000">
              <a:off x="1886748" y="2775755"/>
              <a:ext cx="2101829" cy="1270001"/>
            </a:xfrm>
            <a:prstGeom prst="rightArrow">
              <a:avLst>
                <a:gd name="adj1" fmla="val 36139"/>
                <a:gd name="adj2" fmla="val 58692"/>
              </a:avLst>
            </a:prstGeom>
            <a:gradFill flip="none" rotWithShape="1">
              <a:gsLst>
                <a:gs pos="0">
                  <a:schemeClr val="accent6">
                    <a:hueOff val="7068528"/>
                    <a:satOff val="-63217"/>
                    <a:lumOff val="21330"/>
                  </a:schemeClr>
                </a:gs>
                <a:gs pos="100000">
                  <a:schemeClr val="accent6">
                    <a:hueOff val="10811956"/>
                    <a:satOff val="-58544"/>
                    <a:lumOff val="-9736"/>
                  </a:schemeClr>
                </a:gs>
              </a:gsLst>
              <a:lin ang="16200000" scaled="0"/>
            </a:gradFill>
            <a:ln w="25400" cap="flat">
              <a:solidFill>
                <a:schemeClr val="accent6">
                  <a:hueOff val="10811956"/>
                  <a:satOff val="-58544"/>
                  <a:lumOff val="-9736"/>
                </a:schemeClr>
              </a:solidFill>
              <a:prstDash val="solid"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5" name="model closure ages"/>
            <p:cNvSpPr txBox="1"/>
            <p:nvPr/>
          </p:nvSpPr>
          <p:spPr>
            <a:xfrm>
              <a:off x="5026544" y="2870458"/>
              <a:ext cx="2558257" cy="1087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r>
                <a:rPr lang="en-US" sz="3200" dirty="0" smtClean="0"/>
                <a:t>FWD </a:t>
              </a:r>
              <a:r>
                <a:rPr sz="3200" dirty="0" smtClean="0"/>
                <a:t>model </a:t>
              </a:r>
              <a:r>
                <a:rPr sz="3200" dirty="0"/>
                <a:t>closure ages</a:t>
              </a:r>
            </a:p>
          </p:txBody>
        </p:sp>
        <p:sp>
          <p:nvSpPr>
            <p:cNvPr id="146" name="velocity vectors"/>
            <p:cNvSpPr txBox="1"/>
            <p:nvPr/>
          </p:nvSpPr>
          <p:spPr>
            <a:xfrm>
              <a:off x="0" y="2779197"/>
              <a:ext cx="2500261" cy="1270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r>
                <a:rPr dirty="0"/>
                <a:t>velocity vectors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2" animBg="1" advAuto="0"/>
      <p:bldP spid="140" grpId="3" animBg="1" advAuto="0"/>
      <p:bldP spid="147" grpId="1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Mechanical Analysi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 defTabSz="484886">
              <a:defRPr sz="6640"/>
            </a:pPr>
            <a:r>
              <a:t>Mechanical Analysis</a:t>
            </a:r>
          </a:p>
        </p:txBody>
      </p:sp>
      <p:pic>
        <p:nvPicPr>
          <p:cNvPr id="337" name="Figure 5.png" descr="Figure 5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5162" y="250870"/>
            <a:ext cx="9983607" cy="4448437"/>
          </a:xfrm>
          <a:prstGeom prst="rect">
            <a:avLst/>
          </a:prstGeom>
        </p:spPr>
      </p:pic>
      <p:pic>
        <p:nvPicPr>
          <p:cNvPr id="338" name="Figure 5.png" descr="Figure 5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09278" y="4986362"/>
            <a:ext cx="9983596" cy="4448432"/>
          </a:xfrm>
          <a:prstGeom prst="rect">
            <a:avLst/>
          </a:prstGeom>
        </p:spPr>
      </p:pic>
      <p:sp>
        <p:nvSpPr>
          <p:cNvPr id="339" name="Rotation of S1 enables brittle failure on reconstructed BCD"/>
          <p:cNvSpPr txBox="1"/>
          <p:nvPr/>
        </p:nvSpPr>
        <p:spPr>
          <a:xfrm>
            <a:off x="6750240" y="4368799"/>
            <a:ext cx="5920049" cy="1016001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hueOff val="243286"/>
                  <a:satOff val="19694"/>
                  <a:lumOff val="-10952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Rotation of S1 enables brittle failure on reconstructed BCD</a:t>
            </a:r>
          </a:p>
        </p:txBody>
      </p:sp>
      <p:sp>
        <p:nvSpPr>
          <p:cNvPr id="340" name="Flowing lower crust`"/>
          <p:cNvSpPr/>
          <p:nvPr/>
        </p:nvSpPr>
        <p:spPr>
          <a:xfrm>
            <a:off x="6876226" y="8031742"/>
            <a:ext cx="4302431" cy="1676920"/>
          </a:xfrm>
          <a:prstGeom prst="rightArrow">
            <a:avLst>
              <a:gd name="adj1" fmla="val 32000"/>
              <a:gd name="adj2" fmla="val 64000"/>
            </a:avLst>
          </a:prstGeom>
          <a:gradFill>
            <a:gsLst>
              <a:gs pos="0">
                <a:schemeClr val="accent5">
                  <a:hueOff val="100859"/>
                  <a:satOff val="-13629"/>
                  <a:lumOff val="23879"/>
                </a:schemeClr>
              </a:gs>
              <a:gs pos="100000">
                <a:schemeClr val="accent5">
                  <a:hueOff val="243286"/>
                  <a:satOff val="19694"/>
                  <a:lumOff val="-13389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rPr dirty="0"/>
              <a:t>Flowing lower </a:t>
            </a:r>
            <a:r>
              <a:rPr dirty="0" smtClean="0"/>
              <a:t>crust</a:t>
            </a:r>
            <a:endParaRPr dirty="0"/>
          </a:p>
        </p:txBody>
      </p:sp>
      <p:sp>
        <p:nvSpPr>
          <p:cNvPr id="7" name="Flowing lower crust`"/>
          <p:cNvSpPr/>
          <p:nvPr/>
        </p:nvSpPr>
        <p:spPr>
          <a:xfrm rot="16200000">
            <a:off x="7735928" y="6525963"/>
            <a:ext cx="1819564" cy="4635708"/>
          </a:xfrm>
          <a:prstGeom prst="rightArrow">
            <a:avLst>
              <a:gd name="adj1" fmla="val 32000"/>
              <a:gd name="adj2" fmla="val 64000"/>
            </a:avLst>
          </a:prstGeom>
          <a:gradFill>
            <a:gsLst>
              <a:gs pos="0">
                <a:schemeClr val="accent5">
                  <a:hueOff val="100859"/>
                  <a:satOff val="-13629"/>
                  <a:lumOff val="23879"/>
                </a:schemeClr>
              </a:gs>
              <a:gs pos="100000">
                <a:schemeClr val="accent5">
                  <a:hueOff val="243286"/>
                  <a:satOff val="19694"/>
                  <a:lumOff val="-13389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vert" lIns="50800" tIns="50800" rIns="50800" bIns="50800" anchor="ctr"/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Buoyancy Force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dissolv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" grpId="1" animBg="1" advAuto="0"/>
      <p:bldP spid="339" grpId="2" animBg="1" advAuto="0"/>
      <p:bldP spid="340" grpId="3" animBg="1" advAuto="0"/>
      <p:bldP spid="7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roblem:…"/>
          <p:cNvSpPr/>
          <p:nvPr/>
        </p:nvSpPr>
        <p:spPr>
          <a:xfrm>
            <a:off x="752030" y="264351"/>
            <a:ext cx="11878250" cy="5200701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274320" rIns="50800" bIns="50800" anchor="ctr"/>
          <a:lstStyle/>
          <a:p>
            <a:pPr>
              <a:defRPr sz="2900" b="1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800" dirty="0" smtClean="0">
                <a:solidFill>
                  <a:srgbClr val="020203"/>
                </a:solidFill>
              </a:rPr>
              <a:t>Summary</a:t>
            </a:r>
            <a:r>
              <a:rPr sz="2800" dirty="0" smtClean="0">
                <a:solidFill>
                  <a:srgbClr val="020203"/>
                </a:solidFill>
              </a:rPr>
              <a:t>:</a:t>
            </a:r>
            <a:endParaRPr sz="2800" dirty="0">
              <a:solidFill>
                <a:srgbClr val="020203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  <a:defRPr sz="29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lang="en-US" sz="2800" dirty="0" smtClean="0">
              <a:solidFill>
                <a:schemeClr val="tx2">
                  <a:lumMod val="10000"/>
                </a:schemeClr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  <a:defRPr sz="29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Thermo-kinematic modeling used to reconstruct detachment at 1 my time-steps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 sz="29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lang="en-US" sz="2800" dirty="0" smtClean="0">
              <a:solidFill>
                <a:schemeClr val="tx2">
                  <a:lumMod val="10000"/>
                </a:schemeClr>
              </a:solidFill>
            </a:endParaRPr>
          </a:p>
          <a:p>
            <a:pPr marL="457200" lvl="2" indent="-457200" algn="l">
              <a:buFont typeface="Arial" panose="020B0604020202020204" pitchFamily="34" charset="0"/>
              <a:buChar char="•"/>
              <a:defRPr sz="29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Mechanical models at 11 Ma support stress field rotation for embrittlement</a:t>
            </a:r>
          </a:p>
          <a:p>
            <a:pPr marL="457200" lvl="2" indent="-457200" algn="l">
              <a:buFont typeface="Arial" panose="020B0604020202020204" pitchFamily="34" charset="0"/>
              <a:buChar char="•"/>
              <a:defRPr sz="29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lang="en-US" sz="2800" dirty="0">
              <a:solidFill>
                <a:schemeClr val="tx2">
                  <a:lumMod val="10000"/>
                </a:schemeClr>
              </a:solidFill>
            </a:endParaRPr>
          </a:p>
          <a:p>
            <a:pPr marL="457200" lvl="2" indent="-457200" algn="l">
              <a:buFont typeface="Arial" panose="020B0604020202020204" pitchFamily="34" charset="0"/>
              <a:buChar char="•"/>
              <a:defRPr sz="29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Methodology can test numerical simulations; shed light on mechanical decoupling processes in the lithosphere</a:t>
            </a:r>
            <a:endParaRPr lang="en-US" sz="2800" dirty="0" smtClean="0">
              <a:solidFill>
                <a:schemeClr val="tx2">
                  <a:lumMod val="10000"/>
                </a:schemeClr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  <a:defRPr sz="29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dirty="0"/>
          </a:p>
        </p:txBody>
      </p:sp>
      <p:sp>
        <p:nvSpPr>
          <p:cNvPr id="139" name="fault geometry…"/>
          <p:cNvSpPr/>
          <p:nvPr/>
        </p:nvSpPr>
        <p:spPr>
          <a:xfrm>
            <a:off x="4847800" y="6072400"/>
            <a:ext cx="2563712" cy="1448958"/>
          </a:xfrm>
          <a:prstGeom prst="roundRect">
            <a:avLst>
              <a:gd name="adj" fmla="val 26254"/>
            </a:avLst>
          </a:prstGeom>
          <a:solidFill>
            <a:schemeClr val="accent2">
              <a:hueOff val="-1342298"/>
              <a:satOff val="-4651"/>
              <a:lumOff val="19617"/>
            </a:schemeClr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000000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lang="en-US" sz="1800" dirty="0" smtClean="0"/>
              <a:t>Reconstructed LANF; estimate BPT</a:t>
            </a:r>
            <a:endParaRPr sz="1800" dirty="0"/>
          </a:p>
        </p:txBody>
      </p:sp>
      <p:sp>
        <p:nvSpPr>
          <p:cNvPr id="140" name="mechanical analysis…"/>
          <p:cNvSpPr/>
          <p:nvPr/>
        </p:nvSpPr>
        <p:spPr>
          <a:xfrm>
            <a:off x="5047553" y="8218571"/>
            <a:ext cx="2144710" cy="1039309"/>
          </a:xfrm>
          <a:prstGeom prst="roundRect">
            <a:avLst>
              <a:gd name="adj" fmla="val 30621"/>
            </a:avLst>
          </a:prstGeom>
          <a:gradFill>
            <a:gsLst>
              <a:gs pos="0">
                <a:schemeClr val="accent6">
                  <a:hueOff val="7068528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defRPr sz="33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lang="en-US" sz="2000" dirty="0" smtClean="0"/>
              <a:t>Stress modeling and mechanical analysis</a:t>
            </a:r>
            <a:endParaRPr sz="2000" dirty="0"/>
          </a:p>
        </p:txBody>
      </p:sp>
      <p:grpSp>
        <p:nvGrpSpPr>
          <p:cNvPr id="147" name="Group"/>
          <p:cNvGrpSpPr/>
          <p:nvPr/>
        </p:nvGrpSpPr>
        <p:grpSpPr>
          <a:xfrm>
            <a:off x="212435" y="5809397"/>
            <a:ext cx="4251399" cy="3819494"/>
            <a:chOff x="0" y="0"/>
            <a:chExt cx="7584801" cy="6814252"/>
          </a:xfrm>
        </p:grpSpPr>
        <p:sp>
          <p:nvSpPr>
            <p:cNvPr id="141" name="Geologic Reconstructions"/>
            <p:cNvSpPr/>
            <p:nvPr/>
          </p:nvSpPr>
          <p:spPr>
            <a:xfrm>
              <a:off x="1572099" y="0"/>
              <a:ext cx="4142247" cy="2486682"/>
            </a:xfrm>
            <a:prstGeom prst="roundRect">
              <a:avLst>
                <a:gd name="adj" fmla="val 24987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hueOff val="321133"/>
                    <a:satOff val="-12043"/>
                    <a:lumOff val="-7113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900" b="1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lang="en-US" sz="1800" dirty="0" smtClean="0"/>
                <a:t>2D cross sections</a:t>
              </a:r>
              <a:endParaRPr sz="1800" dirty="0"/>
            </a:p>
          </p:txBody>
        </p:sp>
        <p:sp>
          <p:nvSpPr>
            <p:cNvPr id="142" name="Thermal model: Fetkin"/>
            <p:cNvSpPr/>
            <p:nvPr/>
          </p:nvSpPr>
          <p:spPr>
            <a:xfrm>
              <a:off x="1368983" y="4327569"/>
              <a:ext cx="4548479" cy="2486683"/>
            </a:xfrm>
            <a:prstGeom prst="roundRect">
              <a:avLst>
                <a:gd name="adj" fmla="val 25311"/>
              </a:avLst>
            </a:prstGeom>
            <a:gradFill flip="none" rotWithShape="1">
              <a:gsLst>
                <a:gs pos="0">
                  <a:schemeClr val="accent5"/>
                </a:gs>
                <a:gs pos="100000">
                  <a:schemeClr val="accent5">
                    <a:hueOff val="243286"/>
                    <a:satOff val="19694"/>
                    <a:lumOff val="-10952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300" b="1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lang="en-US" sz="2000" dirty="0" smtClean="0"/>
                <a:t>Heat flow</a:t>
              </a:r>
              <a:r>
                <a:rPr sz="2000" dirty="0" smtClean="0"/>
                <a:t>: </a:t>
              </a:r>
              <a:r>
                <a:rPr sz="2000" dirty="0" err="1"/>
                <a:t>Fetkin</a:t>
              </a:r>
              <a:endParaRPr sz="2000" dirty="0"/>
            </a:p>
          </p:txBody>
        </p:sp>
        <p:sp>
          <p:nvSpPr>
            <p:cNvPr id="143" name="Arrow"/>
            <p:cNvSpPr/>
            <p:nvPr/>
          </p:nvSpPr>
          <p:spPr>
            <a:xfrm rot="16200000">
              <a:off x="3248689" y="2747130"/>
              <a:ext cx="2101829" cy="1270001"/>
            </a:xfrm>
            <a:prstGeom prst="rightArrow">
              <a:avLst>
                <a:gd name="adj1" fmla="val 36139"/>
                <a:gd name="adj2" fmla="val 58692"/>
              </a:avLst>
            </a:prstGeom>
            <a:gradFill flip="none" rotWithShape="1">
              <a:gsLst>
                <a:gs pos="0">
                  <a:schemeClr val="accent6">
                    <a:hueOff val="7068528"/>
                    <a:satOff val="-63217"/>
                    <a:lumOff val="21330"/>
                  </a:schemeClr>
                </a:gs>
                <a:gs pos="100000">
                  <a:schemeClr val="accent6">
                    <a:hueOff val="10811956"/>
                    <a:satOff val="-58544"/>
                    <a:lumOff val="-9736"/>
                  </a:schemeClr>
                </a:gs>
              </a:gsLst>
              <a:lin ang="5400000" scaled="0"/>
            </a:gradFill>
            <a:ln w="25400" cap="flat">
              <a:solidFill>
                <a:schemeClr val="accent6">
                  <a:hueOff val="10811956"/>
                  <a:satOff val="-58544"/>
                  <a:lumOff val="-9736"/>
                </a:schemeClr>
              </a:solidFill>
              <a:prstDash val="solid"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 sz="1400"/>
            </a:p>
          </p:txBody>
        </p:sp>
        <p:sp>
          <p:nvSpPr>
            <p:cNvPr id="144" name="Arrow"/>
            <p:cNvSpPr/>
            <p:nvPr/>
          </p:nvSpPr>
          <p:spPr>
            <a:xfrm rot="5400000">
              <a:off x="1886748" y="2775755"/>
              <a:ext cx="2101829" cy="1270001"/>
            </a:xfrm>
            <a:prstGeom prst="rightArrow">
              <a:avLst>
                <a:gd name="adj1" fmla="val 36139"/>
                <a:gd name="adj2" fmla="val 58692"/>
              </a:avLst>
            </a:prstGeom>
            <a:gradFill flip="none" rotWithShape="1">
              <a:gsLst>
                <a:gs pos="0">
                  <a:schemeClr val="accent6">
                    <a:hueOff val="7068528"/>
                    <a:satOff val="-63217"/>
                    <a:lumOff val="21330"/>
                  </a:schemeClr>
                </a:gs>
                <a:gs pos="100000">
                  <a:schemeClr val="accent6">
                    <a:hueOff val="10811956"/>
                    <a:satOff val="-58544"/>
                    <a:lumOff val="-9736"/>
                  </a:schemeClr>
                </a:gs>
              </a:gsLst>
              <a:lin ang="16200000" scaled="0"/>
            </a:gradFill>
            <a:ln w="25400" cap="flat">
              <a:solidFill>
                <a:schemeClr val="accent6">
                  <a:hueOff val="10811956"/>
                  <a:satOff val="-58544"/>
                  <a:lumOff val="-9736"/>
                </a:schemeClr>
              </a:solidFill>
              <a:prstDash val="solid"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 sz="1400"/>
            </a:p>
          </p:txBody>
        </p:sp>
        <p:sp>
          <p:nvSpPr>
            <p:cNvPr id="145" name="model closure ages"/>
            <p:cNvSpPr txBox="1"/>
            <p:nvPr/>
          </p:nvSpPr>
          <p:spPr>
            <a:xfrm>
              <a:off x="5026544" y="2828494"/>
              <a:ext cx="2558257" cy="11714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r>
                <a:rPr lang="en-US" sz="1800" dirty="0" smtClean="0"/>
                <a:t>Thermal evolution</a:t>
              </a:r>
              <a:endParaRPr sz="1800" dirty="0"/>
            </a:p>
          </p:txBody>
        </p:sp>
        <p:sp>
          <p:nvSpPr>
            <p:cNvPr id="146" name="velocity vectors"/>
            <p:cNvSpPr txBox="1"/>
            <p:nvPr/>
          </p:nvSpPr>
          <p:spPr>
            <a:xfrm>
              <a:off x="0" y="2663766"/>
              <a:ext cx="2500261" cy="15008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r>
                <a:rPr lang="en-US" sz="2400" dirty="0" smtClean="0"/>
                <a:t>Velocity field</a:t>
              </a:r>
              <a:endParaRPr sz="2400" dirty="0"/>
            </a:p>
          </p:txBody>
        </p:sp>
      </p:grpSp>
      <p:grpSp>
        <p:nvGrpSpPr>
          <p:cNvPr id="14" name="Group 6"/>
          <p:cNvGrpSpPr/>
          <p:nvPr/>
        </p:nvGrpSpPr>
        <p:grpSpPr>
          <a:xfrm>
            <a:off x="8921305" y="6938383"/>
            <a:ext cx="3726845" cy="2526464"/>
            <a:chOff x="0" y="0"/>
            <a:chExt cx="3726844" cy="2526463"/>
          </a:xfrm>
        </p:grpSpPr>
        <p:pic>
          <p:nvPicPr>
            <p:cNvPr id="15" name="Picture 4" descr="Picture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2375188" cy="23751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" name="TextBox 5"/>
            <p:cNvSpPr txBox="1"/>
            <p:nvPr/>
          </p:nvSpPr>
          <p:spPr>
            <a:xfrm>
              <a:off x="2515863" y="1674098"/>
              <a:ext cx="1210982" cy="852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defRPr sz="17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Integrated Earth Systems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5331268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Thank you!…"/>
          <p:cNvSpPr txBox="1">
            <a:spLocks noGrp="1"/>
          </p:cNvSpPr>
          <p:nvPr>
            <p:ph type="ctrTitle"/>
          </p:nvPr>
        </p:nvSpPr>
        <p:spPr>
          <a:xfrm>
            <a:off x="1270000" y="888023"/>
            <a:ext cx="10464800" cy="3302001"/>
          </a:xfrm>
          <a:prstGeom prst="rect">
            <a:avLst/>
          </a:prstGeom>
        </p:spPr>
        <p:txBody>
          <a:bodyPr/>
          <a:lstStyle/>
          <a:p>
            <a:r>
              <a:t>Thank you!</a:t>
            </a:r>
          </a:p>
          <a:p>
            <a:r>
              <a:t>questions?</a:t>
            </a:r>
          </a:p>
        </p:txBody>
      </p:sp>
      <p:pic>
        <p:nvPicPr>
          <p:cNvPr id="362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7327" y="7780821"/>
            <a:ext cx="4906436" cy="15327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5" name="Group 6"/>
          <p:cNvGrpSpPr/>
          <p:nvPr/>
        </p:nvGrpSpPr>
        <p:grpSpPr>
          <a:xfrm>
            <a:off x="8921305" y="6938383"/>
            <a:ext cx="3726845" cy="2526464"/>
            <a:chOff x="0" y="0"/>
            <a:chExt cx="3726844" cy="2526463"/>
          </a:xfrm>
        </p:grpSpPr>
        <p:pic>
          <p:nvPicPr>
            <p:cNvPr id="363" name="Picture 4" descr="Picture 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2375188" cy="23751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4" name="TextBox 5"/>
            <p:cNvSpPr txBox="1"/>
            <p:nvPr/>
          </p:nvSpPr>
          <p:spPr>
            <a:xfrm>
              <a:off x="2515863" y="1674098"/>
              <a:ext cx="1210982" cy="852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defRPr sz="17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Integrated Earth Systems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dissolv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Up Arrow 17"/>
          <p:cNvSpPr/>
          <p:nvPr/>
        </p:nvSpPr>
        <p:spPr>
          <a:xfrm rot="19777428">
            <a:off x="287293" y="135130"/>
            <a:ext cx="1000509" cy="1407886"/>
          </a:xfrm>
          <a:prstGeom prst="upArrow">
            <a:avLst/>
          </a:prstGeom>
          <a:solidFill>
            <a:schemeClr val="tx1">
              <a:lumMod val="85000"/>
            </a:schemeClr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wordArtVert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N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1216040" y="1629950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 lnSpcReduction="10000"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Resting Spring R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385389" y="1660983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Grapevine M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69887" y="1663407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Funeral M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823200" y="0"/>
            <a:ext cx="5064133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 fontScale="70000" lnSpcReduction="20000"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4800" b="1" dirty="0" smtClean="0">
                <a:solidFill>
                  <a:schemeClr val="tx1"/>
                </a:solidFill>
                <a:latin typeface="+mj-lt"/>
              </a:rPr>
              <a:t>Balanced cross section reconstructions</a:t>
            </a:r>
            <a:endParaRPr lang="en-US" sz="4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550" y="2572479"/>
            <a:ext cx="9550250" cy="326227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4371975" y="3038475"/>
            <a:ext cx="5133975" cy="1628775"/>
          </a:xfrm>
          <a:custGeom>
            <a:avLst/>
            <a:gdLst>
              <a:gd name="connsiteX0" fmla="*/ 5133975 w 5133975"/>
              <a:gd name="connsiteY0" fmla="*/ 0 h 1628775"/>
              <a:gd name="connsiteX1" fmla="*/ 4010025 w 5133975"/>
              <a:gd name="connsiteY1" fmla="*/ 409575 h 1628775"/>
              <a:gd name="connsiteX2" fmla="*/ 3476625 w 5133975"/>
              <a:gd name="connsiteY2" fmla="*/ 733425 h 1628775"/>
              <a:gd name="connsiteX3" fmla="*/ 3019425 w 5133975"/>
              <a:gd name="connsiteY3" fmla="*/ 895350 h 1628775"/>
              <a:gd name="connsiteX4" fmla="*/ 2143125 w 5133975"/>
              <a:gd name="connsiteY4" fmla="*/ 1162050 h 1628775"/>
              <a:gd name="connsiteX5" fmla="*/ 1390650 w 5133975"/>
              <a:gd name="connsiteY5" fmla="*/ 1343025 h 1628775"/>
              <a:gd name="connsiteX6" fmla="*/ 809625 w 5133975"/>
              <a:gd name="connsiteY6" fmla="*/ 1495425 h 1628775"/>
              <a:gd name="connsiteX7" fmla="*/ 9525 w 5133975"/>
              <a:gd name="connsiteY7" fmla="*/ 1628775 h 1628775"/>
              <a:gd name="connsiteX8" fmla="*/ 9525 w 5133975"/>
              <a:gd name="connsiteY8" fmla="*/ 1628775 h 1628775"/>
              <a:gd name="connsiteX9" fmla="*/ 0 w 5133975"/>
              <a:gd name="connsiteY9" fmla="*/ 1609725 h 1628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3975" h="1628775">
                <a:moveTo>
                  <a:pt x="5133975" y="0"/>
                </a:moveTo>
                <a:cubicBezTo>
                  <a:pt x="4710112" y="143669"/>
                  <a:pt x="4286250" y="287338"/>
                  <a:pt x="4010025" y="409575"/>
                </a:cubicBezTo>
                <a:cubicBezTo>
                  <a:pt x="3733800" y="531813"/>
                  <a:pt x="3641725" y="652463"/>
                  <a:pt x="3476625" y="733425"/>
                </a:cubicBezTo>
                <a:cubicBezTo>
                  <a:pt x="3311525" y="814388"/>
                  <a:pt x="3241675" y="823913"/>
                  <a:pt x="3019425" y="895350"/>
                </a:cubicBezTo>
                <a:cubicBezTo>
                  <a:pt x="2797175" y="966788"/>
                  <a:pt x="2414587" y="1087438"/>
                  <a:pt x="2143125" y="1162050"/>
                </a:cubicBezTo>
                <a:cubicBezTo>
                  <a:pt x="1871663" y="1236662"/>
                  <a:pt x="1612900" y="1287463"/>
                  <a:pt x="1390650" y="1343025"/>
                </a:cubicBezTo>
                <a:cubicBezTo>
                  <a:pt x="1168400" y="1398587"/>
                  <a:pt x="1039812" y="1447800"/>
                  <a:pt x="809625" y="1495425"/>
                </a:cubicBezTo>
                <a:cubicBezTo>
                  <a:pt x="579438" y="1543050"/>
                  <a:pt x="9525" y="1628775"/>
                  <a:pt x="9525" y="1628775"/>
                </a:cubicBezTo>
                <a:lnTo>
                  <a:pt x="9525" y="1628775"/>
                </a:lnTo>
                <a:lnTo>
                  <a:pt x="0" y="1609725"/>
                </a:lnTo>
              </a:path>
            </a:pathLst>
          </a:custGeom>
          <a:noFill/>
          <a:ln w="38100" cap="flat">
            <a:solidFill>
              <a:srgbClr val="0070C0">
                <a:alpha val="70000"/>
              </a:srgbClr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71975" y="5057391"/>
            <a:ext cx="1651454" cy="687368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16</a:t>
            </a:r>
            <a:r>
              <a:rPr kumimoji="0" lang="en-US" sz="3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Ma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000500" y="5950679"/>
            <a:ext cx="9004300" cy="3262274"/>
            <a:chOff x="4000500" y="5950679"/>
            <a:chExt cx="9004300" cy="3262274"/>
          </a:xfrm>
        </p:grpSpPr>
        <p:grpSp>
          <p:nvGrpSpPr>
            <p:cNvPr id="22" name="Group 21"/>
            <p:cNvGrpSpPr/>
            <p:nvPr/>
          </p:nvGrpSpPr>
          <p:grpSpPr>
            <a:xfrm>
              <a:off x="4000500" y="5950679"/>
              <a:ext cx="9004300" cy="3262274"/>
              <a:chOff x="4000500" y="5950679"/>
              <a:chExt cx="9004300" cy="3262274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17"/>
              <a:stretch/>
            </p:blipFill>
            <p:spPr>
              <a:xfrm>
                <a:off x="4000500" y="5950679"/>
                <a:ext cx="9004300" cy="3262274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4952546" y="8493658"/>
                <a:ext cx="1651454" cy="687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dirty="0" smtClean="0"/>
                  <a:t>35</a:t>
                </a:r>
                <a:r>
                  <a:rPr kumimoji="0" lang="en-US" sz="3800" b="0" i="0" u="none" strike="noStrike" cap="none" spc="0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 Ma</a:t>
                </a:r>
                <a:endParaRPr kumimoji="0" lang="en-US" sz="38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3" name="Freeform 2"/>
              <p:cNvSpPr/>
              <p:nvPr/>
            </p:nvSpPr>
            <p:spPr>
              <a:xfrm>
                <a:off x="8679180" y="6301740"/>
                <a:ext cx="1310640" cy="815340"/>
              </a:xfrm>
              <a:custGeom>
                <a:avLst/>
                <a:gdLst>
                  <a:gd name="connsiteX0" fmla="*/ 1310640 w 1310640"/>
                  <a:gd name="connsiteY0" fmla="*/ 0 h 815340"/>
                  <a:gd name="connsiteX1" fmla="*/ 297180 w 1310640"/>
                  <a:gd name="connsiteY1" fmla="*/ 647700 h 815340"/>
                  <a:gd name="connsiteX2" fmla="*/ 0 w 1310640"/>
                  <a:gd name="connsiteY2" fmla="*/ 815340 h 815340"/>
                  <a:gd name="connsiteX3" fmla="*/ 0 w 1310640"/>
                  <a:gd name="connsiteY3" fmla="*/ 815340 h 815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0640" h="815340">
                    <a:moveTo>
                      <a:pt x="1310640" y="0"/>
                    </a:moveTo>
                    <a:lnTo>
                      <a:pt x="297180" y="647700"/>
                    </a:lnTo>
                    <a:cubicBezTo>
                      <a:pt x="78740" y="783590"/>
                      <a:pt x="0" y="815340"/>
                      <a:pt x="0" y="815340"/>
                    </a:cubicBezTo>
                    <a:lnTo>
                      <a:pt x="0" y="815340"/>
                    </a:lnTo>
                  </a:path>
                </a:pathLst>
              </a:custGeom>
              <a:noFill/>
              <a:ln w="38100" cap="flat">
                <a:solidFill>
                  <a:srgbClr val="0070C0">
                    <a:alpha val="60000"/>
                  </a:srgbClr>
                </a:solidFill>
                <a:miter lim="400000"/>
              </a:ln>
              <a:effectLst>
                <a:outerShdw blurRad="76200" dir="18900000" rotWithShape="0">
                  <a:srgbClr val="000000">
                    <a:alpha val="8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4" name="Freeform 3"/>
              <p:cNvSpPr/>
              <p:nvPr/>
            </p:nvSpPr>
            <p:spPr>
              <a:xfrm>
                <a:off x="7978140" y="6995160"/>
                <a:ext cx="685800" cy="335280"/>
              </a:xfrm>
              <a:custGeom>
                <a:avLst/>
                <a:gdLst>
                  <a:gd name="connsiteX0" fmla="*/ 685800 w 685800"/>
                  <a:gd name="connsiteY0" fmla="*/ 0 h 335280"/>
                  <a:gd name="connsiteX1" fmla="*/ 0 w 685800"/>
                  <a:gd name="connsiteY1" fmla="*/ 335280 h 335280"/>
                  <a:gd name="connsiteX2" fmla="*/ 0 w 685800"/>
                  <a:gd name="connsiteY2" fmla="*/ 335280 h 335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5800" h="335280">
                    <a:moveTo>
                      <a:pt x="685800" y="0"/>
                    </a:moveTo>
                    <a:lnTo>
                      <a:pt x="0" y="335280"/>
                    </a:lnTo>
                    <a:lnTo>
                      <a:pt x="0" y="335280"/>
                    </a:lnTo>
                  </a:path>
                </a:pathLst>
              </a:custGeom>
              <a:noFill/>
              <a:ln w="38100" cap="flat">
                <a:solidFill>
                  <a:srgbClr val="0070C0">
                    <a:alpha val="70000"/>
                  </a:srgbClr>
                </a:solidFill>
                <a:miter lim="400000"/>
              </a:ln>
              <a:effectLst>
                <a:outerShdw blurRad="76200" dir="18900000" rotWithShape="0">
                  <a:srgbClr val="000000">
                    <a:alpha val="8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4953000" y="7459980"/>
                <a:ext cx="3208020" cy="582566"/>
              </a:xfrm>
              <a:custGeom>
                <a:avLst/>
                <a:gdLst>
                  <a:gd name="connsiteX0" fmla="*/ 3208020 w 3208020"/>
                  <a:gd name="connsiteY0" fmla="*/ 0 h 582566"/>
                  <a:gd name="connsiteX1" fmla="*/ 2240280 w 3208020"/>
                  <a:gd name="connsiteY1" fmla="*/ 236220 h 582566"/>
                  <a:gd name="connsiteX2" fmla="*/ 556260 w 3208020"/>
                  <a:gd name="connsiteY2" fmla="*/ 533400 h 582566"/>
                  <a:gd name="connsiteX3" fmla="*/ 0 w 3208020"/>
                  <a:gd name="connsiteY3" fmla="*/ 579120 h 582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08020" h="582566">
                    <a:moveTo>
                      <a:pt x="3208020" y="0"/>
                    </a:moveTo>
                    <a:cubicBezTo>
                      <a:pt x="2945130" y="73660"/>
                      <a:pt x="2682240" y="147320"/>
                      <a:pt x="2240280" y="236220"/>
                    </a:cubicBezTo>
                    <a:cubicBezTo>
                      <a:pt x="1798320" y="325120"/>
                      <a:pt x="929640" y="476250"/>
                      <a:pt x="556260" y="533400"/>
                    </a:cubicBezTo>
                    <a:cubicBezTo>
                      <a:pt x="182880" y="590550"/>
                      <a:pt x="91440" y="584835"/>
                      <a:pt x="0" y="579120"/>
                    </a:cubicBezTo>
                  </a:path>
                </a:pathLst>
              </a:custGeom>
              <a:noFill/>
              <a:ln w="38100" cap="flat">
                <a:solidFill>
                  <a:srgbClr val="0070C0">
                    <a:alpha val="70000"/>
                  </a:srgbClr>
                </a:solidFill>
                <a:miter lim="400000"/>
              </a:ln>
              <a:effectLst>
                <a:outerShdw blurRad="76200" dir="18900000" rotWithShape="0">
                  <a:srgbClr val="000000">
                    <a:alpha val="8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6941127" y="6511636"/>
                <a:ext cx="2590800" cy="952570"/>
              </a:xfrm>
              <a:custGeom>
                <a:avLst/>
                <a:gdLst>
                  <a:gd name="connsiteX0" fmla="*/ 0 w 2590800"/>
                  <a:gd name="connsiteY0" fmla="*/ 429491 h 952570"/>
                  <a:gd name="connsiteX1" fmla="*/ 484909 w 2590800"/>
                  <a:gd name="connsiteY1" fmla="*/ 540328 h 952570"/>
                  <a:gd name="connsiteX2" fmla="*/ 955964 w 2590800"/>
                  <a:gd name="connsiteY2" fmla="*/ 678873 h 952570"/>
                  <a:gd name="connsiteX3" fmla="*/ 1413164 w 2590800"/>
                  <a:gd name="connsiteY3" fmla="*/ 845128 h 952570"/>
                  <a:gd name="connsiteX4" fmla="*/ 1648691 w 2590800"/>
                  <a:gd name="connsiteY4" fmla="*/ 942109 h 952570"/>
                  <a:gd name="connsiteX5" fmla="*/ 1814946 w 2590800"/>
                  <a:gd name="connsiteY5" fmla="*/ 942109 h 952570"/>
                  <a:gd name="connsiteX6" fmla="*/ 1953491 w 2590800"/>
                  <a:gd name="connsiteY6" fmla="*/ 872837 h 952570"/>
                  <a:gd name="connsiteX7" fmla="*/ 2382982 w 2590800"/>
                  <a:gd name="connsiteY7" fmla="*/ 346364 h 952570"/>
                  <a:gd name="connsiteX8" fmla="*/ 2590800 w 2590800"/>
                  <a:gd name="connsiteY8" fmla="*/ 0 h 95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90800" h="952570">
                    <a:moveTo>
                      <a:pt x="0" y="429491"/>
                    </a:moveTo>
                    <a:cubicBezTo>
                      <a:pt x="162791" y="464127"/>
                      <a:pt x="325582" y="498764"/>
                      <a:pt x="484909" y="540328"/>
                    </a:cubicBezTo>
                    <a:cubicBezTo>
                      <a:pt x="644236" y="581892"/>
                      <a:pt x="801255" y="628073"/>
                      <a:pt x="955964" y="678873"/>
                    </a:cubicBezTo>
                    <a:cubicBezTo>
                      <a:pt x="1110673" y="729673"/>
                      <a:pt x="1297710" y="801255"/>
                      <a:pt x="1413164" y="845128"/>
                    </a:cubicBezTo>
                    <a:cubicBezTo>
                      <a:pt x="1528618" y="889001"/>
                      <a:pt x="1581727" y="925946"/>
                      <a:pt x="1648691" y="942109"/>
                    </a:cubicBezTo>
                    <a:cubicBezTo>
                      <a:pt x="1715655" y="958272"/>
                      <a:pt x="1764146" y="953654"/>
                      <a:pt x="1814946" y="942109"/>
                    </a:cubicBezTo>
                    <a:cubicBezTo>
                      <a:pt x="1865746" y="930564"/>
                      <a:pt x="1858818" y="972128"/>
                      <a:pt x="1953491" y="872837"/>
                    </a:cubicBezTo>
                    <a:cubicBezTo>
                      <a:pt x="2048164" y="773546"/>
                      <a:pt x="2276764" y="491837"/>
                      <a:pt x="2382982" y="346364"/>
                    </a:cubicBezTo>
                    <a:cubicBezTo>
                      <a:pt x="2489200" y="200891"/>
                      <a:pt x="2540000" y="100445"/>
                      <a:pt x="2590800" y="0"/>
                    </a:cubicBezTo>
                  </a:path>
                </a:pathLst>
              </a:custGeom>
              <a:noFill/>
              <a:ln w="25400" cap="flat">
                <a:solidFill>
                  <a:schemeClr val="bg1"/>
                </a:solidFill>
                <a:miter lim="400000"/>
              </a:ln>
              <a:effectLst>
                <a:outerShdw blurRad="76200" dir="18900000" rotWithShape="0">
                  <a:srgbClr val="000000">
                    <a:alpha val="8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7730836" y="6317673"/>
                <a:ext cx="1898073" cy="817418"/>
              </a:xfrm>
              <a:custGeom>
                <a:avLst/>
                <a:gdLst>
                  <a:gd name="connsiteX0" fmla="*/ 0 w 1898073"/>
                  <a:gd name="connsiteY0" fmla="*/ 817418 h 817418"/>
                  <a:gd name="connsiteX1" fmla="*/ 581891 w 1898073"/>
                  <a:gd name="connsiteY1" fmla="*/ 665018 h 817418"/>
                  <a:gd name="connsiteX2" fmla="*/ 900546 w 1898073"/>
                  <a:gd name="connsiteY2" fmla="*/ 526472 h 817418"/>
                  <a:gd name="connsiteX3" fmla="*/ 1898073 w 1898073"/>
                  <a:gd name="connsiteY3" fmla="*/ 0 h 817418"/>
                  <a:gd name="connsiteX4" fmla="*/ 1898073 w 1898073"/>
                  <a:gd name="connsiteY4" fmla="*/ 0 h 817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8073" h="817418">
                    <a:moveTo>
                      <a:pt x="0" y="817418"/>
                    </a:moveTo>
                    <a:cubicBezTo>
                      <a:pt x="215900" y="765463"/>
                      <a:pt x="431800" y="713509"/>
                      <a:pt x="581891" y="665018"/>
                    </a:cubicBezTo>
                    <a:cubicBezTo>
                      <a:pt x="731982" y="616527"/>
                      <a:pt x="681182" y="637308"/>
                      <a:pt x="900546" y="526472"/>
                    </a:cubicBezTo>
                    <a:cubicBezTo>
                      <a:pt x="1119910" y="415636"/>
                      <a:pt x="1898073" y="0"/>
                      <a:pt x="1898073" y="0"/>
                    </a:cubicBezTo>
                    <a:lnTo>
                      <a:pt x="1898073" y="0"/>
                    </a:lnTo>
                  </a:path>
                </a:pathLst>
              </a:custGeom>
              <a:noFill/>
              <a:ln w="25400" cap="flat">
                <a:solidFill>
                  <a:schemeClr val="bg1"/>
                </a:solidFill>
                <a:miter lim="400000"/>
              </a:ln>
              <a:effectLst>
                <a:outerShdw blurRad="76200" dir="18900000" rotWithShape="0">
                  <a:srgbClr val="000000">
                    <a:alpha val="8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6705600" y="7259782"/>
                <a:ext cx="1246909" cy="540327"/>
              </a:xfrm>
              <a:custGeom>
                <a:avLst/>
                <a:gdLst>
                  <a:gd name="connsiteX0" fmla="*/ 0 w 1246909"/>
                  <a:gd name="connsiteY0" fmla="*/ 540327 h 540327"/>
                  <a:gd name="connsiteX1" fmla="*/ 637309 w 1246909"/>
                  <a:gd name="connsiteY1" fmla="*/ 277091 h 540327"/>
                  <a:gd name="connsiteX2" fmla="*/ 1246909 w 1246909"/>
                  <a:gd name="connsiteY2" fmla="*/ 0 h 54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6909" h="540327">
                    <a:moveTo>
                      <a:pt x="0" y="540327"/>
                    </a:moveTo>
                    <a:lnTo>
                      <a:pt x="637309" y="277091"/>
                    </a:lnTo>
                    <a:cubicBezTo>
                      <a:pt x="845127" y="187037"/>
                      <a:pt x="1046018" y="93518"/>
                      <a:pt x="1246909" y="0"/>
                    </a:cubicBezTo>
                  </a:path>
                </a:pathLst>
              </a:custGeom>
              <a:noFill/>
              <a:ln w="25400" cap="flat">
                <a:solidFill>
                  <a:schemeClr val="bg1"/>
                </a:solidFill>
                <a:miter lim="400000"/>
              </a:ln>
              <a:effectLst>
                <a:outerShdw blurRad="76200" dir="18900000" rotWithShape="0">
                  <a:srgbClr val="000000">
                    <a:alpha val="8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8326582" y="6553200"/>
                <a:ext cx="2313709" cy="1057431"/>
              </a:xfrm>
              <a:custGeom>
                <a:avLst/>
                <a:gdLst>
                  <a:gd name="connsiteX0" fmla="*/ 0 w 2313709"/>
                  <a:gd name="connsiteY0" fmla="*/ 928255 h 1057431"/>
                  <a:gd name="connsiteX1" fmla="*/ 415636 w 2313709"/>
                  <a:gd name="connsiteY1" fmla="*/ 1025236 h 1057431"/>
                  <a:gd name="connsiteX2" fmla="*/ 568036 w 2313709"/>
                  <a:gd name="connsiteY2" fmla="*/ 1052945 h 1057431"/>
                  <a:gd name="connsiteX3" fmla="*/ 1039091 w 2313709"/>
                  <a:gd name="connsiteY3" fmla="*/ 942109 h 1057431"/>
                  <a:gd name="connsiteX4" fmla="*/ 1648691 w 2313709"/>
                  <a:gd name="connsiteY4" fmla="*/ 623455 h 1057431"/>
                  <a:gd name="connsiteX5" fmla="*/ 1925782 w 2313709"/>
                  <a:gd name="connsiteY5" fmla="*/ 387927 h 1057431"/>
                  <a:gd name="connsiteX6" fmla="*/ 2313709 w 2313709"/>
                  <a:gd name="connsiteY6" fmla="*/ 0 h 1057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3709" h="1057431">
                    <a:moveTo>
                      <a:pt x="0" y="928255"/>
                    </a:moveTo>
                    <a:lnTo>
                      <a:pt x="415636" y="1025236"/>
                    </a:lnTo>
                    <a:cubicBezTo>
                      <a:pt x="510309" y="1046018"/>
                      <a:pt x="464127" y="1066800"/>
                      <a:pt x="568036" y="1052945"/>
                    </a:cubicBezTo>
                    <a:cubicBezTo>
                      <a:pt x="671945" y="1039091"/>
                      <a:pt x="858982" y="1013691"/>
                      <a:pt x="1039091" y="942109"/>
                    </a:cubicBezTo>
                    <a:cubicBezTo>
                      <a:pt x="1219200" y="870527"/>
                      <a:pt x="1500909" y="715819"/>
                      <a:pt x="1648691" y="623455"/>
                    </a:cubicBezTo>
                    <a:cubicBezTo>
                      <a:pt x="1796473" y="531091"/>
                      <a:pt x="1814946" y="491836"/>
                      <a:pt x="1925782" y="387927"/>
                    </a:cubicBezTo>
                    <a:cubicBezTo>
                      <a:pt x="2036618" y="284018"/>
                      <a:pt x="2175163" y="142009"/>
                      <a:pt x="2313709" y="0"/>
                    </a:cubicBezTo>
                  </a:path>
                </a:pathLst>
              </a:custGeom>
              <a:noFill/>
              <a:ln w="25400" cap="flat">
                <a:solidFill>
                  <a:schemeClr val="bg1"/>
                </a:solidFill>
                <a:miter lim="400000"/>
              </a:ln>
              <a:effectLst>
                <a:outerShdw blurRad="76200" dir="18900000" rotWithShape="0">
                  <a:srgbClr val="000000">
                    <a:alpha val="8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9240982" y="6594764"/>
                <a:ext cx="2784763" cy="928254"/>
              </a:xfrm>
              <a:custGeom>
                <a:avLst/>
                <a:gdLst>
                  <a:gd name="connsiteX0" fmla="*/ 0 w 2784763"/>
                  <a:gd name="connsiteY0" fmla="*/ 928254 h 928254"/>
                  <a:gd name="connsiteX1" fmla="*/ 692727 w 2784763"/>
                  <a:gd name="connsiteY1" fmla="*/ 762000 h 928254"/>
                  <a:gd name="connsiteX2" fmla="*/ 1288473 w 2784763"/>
                  <a:gd name="connsiteY2" fmla="*/ 540327 h 928254"/>
                  <a:gd name="connsiteX3" fmla="*/ 1648691 w 2784763"/>
                  <a:gd name="connsiteY3" fmla="*/ 360218 h 928254"/>
                  <a:gd name="connsiteX4" fmla="*/ 1870363 w 2784763"/>
                  <a:gd name="connsiteY4" fmla="*/ 124691 h 928254"/>
                  <a:gd name="connsiteX5" fmla="*/ 2784763 w 2784763"/>
                  <a:gd name="connsiteY5" fmla="*/ 0 h 928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84763" h="928254">
                    <a:moveTo>
                      <a:pt x="0" y="928254"/>
                    </a:moveTo>
                    <a:cubicBezTo>
                      <a:pt x="238991" y="877454"/>
                      <a:pt x="477982" y="826654"/>
                      <a:pt x="692727" y="762000"/>
                    </a:cubicBezTo>
                    <a:cubicBezTo>
                      <a:pt x="907472" y="697346"/>
                      <a:pt x="1129146" y="607291"/>
                      <a:pt x="1288473" y="540327"/>
                    </a:cubicBezTo>
                    <a:cubicBezTo>
                      <a:pt x="1447800" y="473363"/>
                      <a:pt x="1551709" y="429491"/>
                      <a:pt x="1648691" y="360218"/>
                    </a:cubicBezTo>
                    <a:cubicBezTo>
                      <a:pt x="1745673" y="290945"/>
                      <a:pt x="1681018" y="184727"/>
                      <a:pt x="1870363" y="124691"/>
                    </a:cubicBezTo>
                    <a:cubicBezTo>
                      <a:pt x="2059708" y="64655"/>
                      <a:pt x="2422235" y="32327"/>
                      <a:pt x="2784763" y="0"/>
                    </a:cubicBezTo>
                  </a:path>
                </a:pathLst>
              </a:custGeom>
              <a:noFill/>
              <a:ln w="25400" cap="flat">
                <a:solidFill>
                  <a:schemeClr val="bg1"/>
                </a:solidFill>
                <a:miter lim="400000"/>
              </a:ln>
              <a:effectLst>
                <a:outerShdw blurRad="76200" dir="18900000" rotWithShape="0">
                  <a:srgbClr val="000000">
                    <a:alpha val="8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17" name="Freeform 16"/>
              <p:cNvSpPr/>
              <p:nvPr/>
            </p:nvSpPr>
            <p:spPr>
              <a:xfrm>
                <a:off x="10848109" y="6951543"/>
                <a:ext cx="1496291" cy="117867"/>
              </a:xfrm>
              <a:custGeom>
                <a:avLst/>
                <a:gdLst>
                  <a:gd name="connsiteX0" fmla="*/ 0 w 1496291"/>
                  <a:gd name="connsiteY0" fmla="*/ 31148 h 117867"/>
                  <a:gd name="connsiteX1" fmla="*/ 498764 w 1496291"/>
                  <a:gd name="connsiteY1" fmla="*/ 3439 h 117867"/>
                  <a:gd name="connsiteX2" fmla="*/ 1052946 w 1496291"/>
                  <a:gd name="connsiteY2" fmla="*/ 100421 h 117867"/>
                  <a:gd name="connsiteX3" fmla="*/ 1288473 w 1496291"/>
                  <a:gd name="connsiteY3" fmla="*/ 114275 h 117867"/>
                  <a:gd name="connsiteX4" fmla="*/ 1454727 w 1496291"/>
                  <a:gd name="connsiteY4" fmla="*/ 58857 h 117867"/>
                  <a:gd name="connsiteX5" fmla="*/ 1496291 w 1496291"/>
                  <a:gd name="connsiteY5" fmla="*/ 58857 h 11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96291" h="117867">
                    <a:moveTo>
                      <a:pt x="0" y="31148"/>
                    </a:moveTo>
                    <a:cubicBezTo>
                      <a:pt x="161636" y="11520"/>
                      <a:pt x="323273" y="-8107"/>
                      <a:pt x="498764" y="3439"/>
                    </a:cubicBezTo>
                    <a:cubicBezTo>
                      <a:pt x="674255" y="14985"/>
                      <a:pt x="921328" y="81948"/>
                      <a:pt x="1052946" y="100421"/>
                    </a:cubicBezTo>
                    <a:cubicBezTo>
                      <a:pt x="1184564" y="118894"/>
                      <a:pt x="1221510" y="121202"/>
                      <a:pt x="1288473" y="114275"/>
                    </a:cubicBezTo>
                    <a:cubicBezTo>
                      <a:pt x="1355436" y="107348"/>
                      <a:pt x="1454727" y="58857"/>
                      <a:pt x="1454727" y="58857"/>
                    </a:cubicBezTo>
                    <a:cubicBezTo>
                      <a:pt x="1489363" y="49621"/>
                      <a:pt x="1492827" y="54239"/>
                      <a:pt x="1496291" y="58857"/>
                    </a:cubicBezTo>
                  </a:path>
                </a:pathLst>
              </a:custGeom>
              <a:noFill/>
              <a:ln w="22225" cap="flat">
                <a:solidFill>
                  <a:schemeClr val="bg1"/>
                </a:solidFill>
                <a:miter lim="400000"/>
              </a:ln>
              <a:effectLst>
                <a:outerShdw blurRad="76200" dir="18900000" rotWithShape="0">
                  <a:srgbClr val="000000">
                    <a:alpha val="8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19" name="Freeform 18"/>
              <p:cNvSpPr/>
              <p:nvPr/>
            </p:nvSpPr>
            <p:spPr>
              <a:xfrm>
                <a:off x="10931236" y="6567055"/>
                <a:ext cx="1524000" cy="374072"/>
              </a:xfrm>
              <a:custGeom>
                <a:avLst/>
                <a:gdLst>
                  <a:gd name="connsiteX0" fmla="*/ 0 w 1524000"/>
                  <a:gd name="connsiteY0" fmla="*/ 374072 h 374072"/>
                  <a:gd name="connsiteX1" fmla="*/ 526473 w 1524000"/>
                  <a:gd name="connsiteY1" fmla="*/ 235527 h 374072"/>
                  <a:gd name="connsiteX2" fmla="*/ 997528 w 1524000"/>
                  <a:gd name="connsiteY2" fmla="*/ 180109 h 374072"/>
                  <a:gd name="connsiteX3" fmla="*/ 1163782 w 1524000"/>
                  <a:gd name="connsiteY3" fmla="*/ 180109 h 374072"/>
                  <a:gd name="connsiteX4" fmla="*/ 1524000 w 1524000"/>
                  <a:gd name="connsiteY4" fmla="*/ 0 h 37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0" h="374072">
                    <a:moveTo>
                      <a:pt x="0" y="374072"/>
                    </a:moveTo>
                    <a:cubicBezTo>
                      <a:pt x="180109" y="320963"/>
                      <a:pt x="360218" y="267854"/>
                      <a:pt x="526473" y="235527"/>
                    </a:cubicBezTo>
                    <a:cubicBezTo>
                      <a:pt x="692728" y="203200"/>
                      <a:pt x="891310" y="189345"/>
                      <a:pt x="997528" y="180109"/>
                    </a:cubicBezTo>
                    <a:cubicBezTo>
                      <a:pt x="1103746" y="170873"/>
                      <a:pt x="1076037" y="210127"/>
                      <a:pt x="1163782" y="180109"/>
                    </a:cubicBezTo>
                    <a:cubicBezTo>
                      <a:pt x="1251527" y="150091"/>
                      <a:pt x="1387763" y="75045"/>
                      <a:pt x="1524000" y="0"/>
                    </a:cubicBezTo>
                  </a:path>
                </a:pathLst>
              </a:custGeom>
              <a:noFill/>
              <a:ln w="22225" cap="flat">
                <a:solidFill>
                  <a:schemeClr val="bg1"/>
                </a:solidFill>
                <a:miter lim="400000"/>
              </a:ln>
              <a:effectLst>
                <a:outerShdw blurRad="76200" dir="18900000" rotWithShape="0">
                  <a:srgbClr val="000000">
                    <a:alpha val="8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21" name="Freeform 20"/>
              <p:cNvSpPr/>
              <p:nvPr/>
            </p:nvSpPr>
            <p:spPr>
              <a:xfrm>
                <a:off x="11760200" y="6762750"/>
                <a:ext cx="768350" cy="271505"/>
              </a:xfrm>
              <a:custGeom>
                <a:avLst/>
                <a:gdLst>
                  <a:gd name="connsiteX0" fmla="*/ 0 w 768350"/>
                  <a:gd name="connsiteY0" fmla="*/ 260350 h 271505"/>
                  <a:gd name="connsiteX1" fmla="*/ 374650 w 768350"/>
                  <a:gd name="connsiteY1" fmla="*/ 254000 h 271505"/>
                  <a:gd name="connsiteX2" fmla="*/ 590550 w 768350"/>
                  <a:gd name="connsiteY2" fmla="*/ 95250 h 271505"/>
                  <a:gd name="connsiteX3" fmla="*/ 768350 w 768350"/>
                  <a:gd name="connsiteY3" fmla="*/ 0 h 271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8350" h="271505">
                    <a:moveTo>
                      <a:pt x="0" y="260350"/>
                    </a:moveTo>
                    <a:cubicBezTo>
                      <a:pt x="138112" y="270933"/>
                      <a:pt x="276225" y="281517"/>
                      <a:pt x="374650" y="254000"/>
                    </a:cubicBezTo>
                    <a:cubicBezTo>
                      <a:pt x="473075" y="226483"/>
                      <a:pt x="524933" y="137583"/>
                      <a:pt x="590550" y="95250"/>
                    </a:cubicBezTo>
                    <a:cubicBezTo>
                      <a:pt x="656167" y="52917"/>
                      <a:pt x="712258" y="26458"/>
                      <a:pt x="768350" y="0"/>
                    </a:cubicBezTo>
                  </a:path>
                </a:pathLst>
              </a:custGeom>
              <a:noFill/>
              <a:ln w="22225" cap="flat">
                <a:solidFill>
                  <a:schemeClr val="bg1"/>
                </a:solidFill>
                <a:miter lim="400000"/>
              </a:ln>
              <a:effectLst>
                <a:outerShdw blurRad="76200" dir="18900000" rotWithShape="0">
                  <a:srgbClr val="000000">
                    <a:alpha val="8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</p:grpSp>
        <p:sp>
          <p:nvSpPr>
            <p:cNvPr id="23" name="Freeform 22"/>
            <p:cNvSpPr/>
            <p:nvPr/>
          </p:nvSpPr>
          <p:spPr>
            <a:xfrm>
              <a:off x="6686550" y="6229350"/>
              <a:ext cx="1995488" cy="521925"/>
            </a:xfrm>
            <a:custGeom>
              <a:avLst/>
              <a:gdLst>
                <a:gd name="connsiteX0" fmla="*/ 0 w 1995488"/>
                <a:gd name="connsiteY0" fmla="*/ 438150 h 521925"/>
                <a:gd name="connsiteX1" fmla="*/ 185738 w 1995488"/>
                <a:gd name="connsiteY1" fmla="*/ 519113 h 521925"/>
                <a:gd name="connsiteX2" fmla="*/ 323850 w 1995488"/>
                <a:gd name="connsiteY2" fmla="*/ 504825 h 521925"/>
                <a:gd name="connsiteX3" fmla="*/ 681038 w 1995488"/>
                <a:gd name="connsiteY3" fmla="*/ 461963 h 521925"/>
                <a:gd name="connsiteX4" fmla="*/ 814388 w 1995488"/>
                <a:gd name="connsiteY4" fmla="*/ 481013 h 521925"/>
                <a:gd name="connsiteX5" fmla="*/ 971550 w 1995488"/>
                <a:gd name="connsiteY5" fmla="*/ 481013 h 521925"/>
                <a:gd name="connsiteX6" fmla="*/ 1062038 w 1995488"/>
                <a:gd name="connsiteY6" fmla="*/ 495300 h 521925"/>
                <a:gd name="connsiteX7" fmla="*/ 1176338 w 1995488"/>
                <a:gd name="connsiteY7" fmla="*/ 390525 h 521925"/>
                <a:gd name="connsiteX8" fmla="*/ 1323975 w 1995488"/>
                <a:gd name="connsiteY8" fmla="*/ 342900 h 521925"/>
                <a:gd name="connsiteX9" fmla="*/ 1485900 w 1995488"/>
                <a:gd name="connsiteY9" fmla="*/ 328613 h 521925"/>
                <a:gd name="connsiteX10" fmla="*/ 1624013 w 1995488"/>
                <a:gd name="connsiteY10" fmla="*/ 271463 h 521925"/>
                <a:gd name="connsiteX11" fmla="*/ 1804988 w 1995488"/>
                <a:gd name="connsiteY11" fmla="*/ 195263 h 521925"/>
                <a:gd name="connsiteX12" fmla="*/ 1995488 w 1995488"/>
                <a:gd name="connsiteY12" fmla="*/ 0 h 52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95488" h="521925">
                  <a:moveTo>
                    <a:pt x="0" y="438150"/>
                  </a:moveTo>
                  <a:cubicBezTo>
                    <a:pt x="65881" y="473075"/>
                    <a:pt x="131763" y="508001"/>
                    <a:pt x="185738" y="519113"/>
                  </a:cubicBezTo>
                  <a:cubicBezTo>
                    <a:pt x="239713" y="530225"/>
                    <a:pt x="323850" y="504825"/>
                    <a:pt x="323850" y="504825"/>
                  </a:cubicBezTo>
                  <a:cubicBezTo>
                    <a:pt x="406400" y="495300"/>
                    <a:pt x="599282" y="465932"/>
                    <a:pt x="681038" y="461963"/>
                  </a:cubicBezTo>
                  <a:cubicBezTo>
                    <a:pt x="762794" y="457994"/>
                    <a:pt x="765969" y="477838"/>
                    <a:pt x="814388" y="481013"/>
                  </a:cubicBezTo>
                  <a:cubicBezTo>
                    <a:pt x="862807" y="484188"/>
                    <a:pt x="930275" y="478632"/>
                    <a:pt x="971550" y="481013"/>
                  </a:cubicBezTo>
                  <a:cubicBezTo>
                    <a:pt x="1012825" y="483394"/>
                    <a:pt x="1027907" y="510381"/>
                    <a:pt x="1062038" y="495300"/>
                  </a:cubicBezTo>
                  <a:cubicBezTo>
                    <a:pt x="1096169" y="480219"/>
                    <a:pt x="1132682" y="415925"/>
                    <a:pt x="1176338" y="390525"/>
                  </a:cubicBezTo>
                  <a:cubicBezTo>
                    <a:pt x="1219994" y="365125"/>
                    <a:pt x="1272381" y="353219"/>
                    <a:pt x="1323975" y="342900"/>
                  </a:cubicBezTo>
                  <a:cubicBezTo>
                    <a:pt x="1375569" y="332581"/>
                    <a:pt x="1435894" y="340519"/>
                    <a:pt x="1485900" y="328613"/>
                  </a:cubicBezTo>
                  <a:cubicBezTo>
                    <a:pt x="1535906" y="316707"/>
                    <a:pt x="1624013" y="271463"/>
                    <a:pt x="1624013" y="271463"/>
                  </a:cubicBezTo>
                  <a:cubicBezTo>
                    <a:pt x="1677194" y="249238"/>
                    <a:pt x="1743076" y="240507"/>
                    <a:pt x="1804988" y="195263"/>
                  </a:cubicBezTo>
                  <a:cubicBezTo>
                    <a:pt x="1866900" y="150019"/>
                    <a:pt x="1931194" y="75009"/>
                    <a:pt x="1995488" y="0"/>
                  </a:cubicBezTo>
                </a:path>
              </a:pathLst>
            </a:custGeom>
            <a:noFill/>
            <a:ln w="22225" cap="flat">
              <a:solidFill>
                <a:schemeClr val="bg1"/>
              </a:solidFill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4505" y="3225800"/>
            <a:ext cx="7897495" cy="1508425"/>
            <a:chOff x="484505" y="3225800"/>
            <a:chExt cx="7897495" cy="1508425"/>
          </a:xfrm>
        </p:grpSpPr>
        <p:cxnSp>
          <p:nvCxnSpPr>
            <p:cNvPr id="29" name="Straight Arrow Connector 28"/>
            <p:cNvCxnSpPr>
              <a:endCxn id="5" idx="1"/>
            </p:cNvCxnSpPr>
            <p:nvPr/>
          </p:nvCxnSpPr>
          <p:spPr>
            <a:xfrm>
              <a:off x="8161020" y="3225800"/>
              <a:ext cx="220980" cy="222250"/>
            </a:xfrm>
            <a:prstGeom prst="straightConnector1">
              <a:avLst/>
            </a:prstGeom>
            <a:noFill/>
            <a:ln w="31750" cap="flat">
              <a:solidFill>
                <a:srgbClr val="FFFFFF"/>
              </a:solidFill>
              <a:prstDash val="solid"/>
              <a:miter lim="400000"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3111500" y="3314700"/>
              <a:ext cx="5049520" cy="901700"/>
            </a:xfrm>
            <a:prstGeom prst="straightConnector1">
              <a:avLst/>
            </a:prstGeom>
            <a:noFill/>
            <a:ln w="76200" cap="flat">
              <a:solidFill>
                <a:srgbClr val="C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4" name="TextBox 33"/>
            <p:cNvSpPr txBox="1"/>
            <p:nvPr/>
          </p:nvSpPr>
          <p:spPr>
            <a:xfrm>
              <a:off x="484505" y="3523637"/>
              <a:ext cx="3887470" cy="1210588"/>
            </a:xfrm>
            <a:prstGeom prst="rect">
              <a:avLst/>
            </a:prstGeom>
            <a:solidFill>
              <a:schemeClr val="tx1"/>
            </a:solidFill>
            <a:ln w="50800" cap="flat">
              <a:solidFill>
                <a:srgbClr val="C0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 dirty="0" smtClean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Maximum thickness</a:t>
              </a:r>
              <a:r>
                <a:rPr kumimoji="0" lang="en-US" sz="3600" b="0" i="0" u="none" strike="noStrike" cap="none" spc="0" normalizeH="0" dirty="0" smtClean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 ~3.5 km</a:t>
              </a:r>
              <a:endPara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80933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Up Arrow 17"/>
          <p:cNvSpPr/>
          <p:nvPr/>
        </p:nvSpPr>
        <p:spPr>
          <a:xfrm rot="19777428">
            <a:off x="287293" y="135130"/>
            <a:ext cx="1000509" cy="1407886"/>
          </a:xfrm>
          <a:prstGeom prst="upArrow">
            <a:avLst/>
          </a:prstGeom>
          <a:solidFill>
            <a:schemeClr val="tx1">
              <a:lumMod val="85000"/>
            </a:schemeClr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wordArtVert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N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1216040" y="1629950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 lnSpcReduction="10000"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Resting Spring R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385389" y="1660983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Grapevine M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69887" y="1663407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Funeral M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823200" y="0"/>
            <a:ext cx="5064133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 fontScale="70000" lnSpcReduction="20000"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4800" b="1" dirty="0" smtClean="0">
                <a:solidFill>
                  <a:schemeClr val="tx1"/>
                </a:solidFill>
                <a:latin typeface="+mj-lt"/>
              </a:rPr>
              <a:t>Balanced cross section reconstructions</a:t>
            </a:r>
            <a:endParaRPr lang="en-US" sz="4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2"/>
          <a:stretch/>
        </p:blipFill>
        <p:spPr>
          <a:xfrm>
            <a:off x="4000500" y="6052457"/>
            <a:ext cx="9004300" cy="3134206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047795" y="8689306"/>
            <a:ext cx="2143579" cy="41036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/>
              <a:t>Mid- Cretaceous?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Helvetica Light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6743700" y="6806511"/>
            <a:ext cx="2821624" cy="1020179"/>
          </a:xfrm>
          <a:custGeom>
            <a:avLst/>
            <a:gdLst>
              <a:gd name="connsiteX0" fmla="*/ 0 w 2821624"/>
              <a:gd name="connsiteY0" fmla="*/ 318189 h 1020179"/>
              <a:gd name="connsiteX1" fmla="*/ 714375 w 2821624"/>
              <a:gd name="connsiteY1" fmla="*/ 594414 h 1020179"/>
              <a:gd name="connsiteX2" fmla="*/ 1152525 w 2821624"/>
              <a:gd name="connsiteY2" fmla="*/ 746814 h 1020179"/>
              <a:gd name="connsiteX3" fmla="*/ 1390650 w 2821624"/>
              <a:gd name="connsiteY3" fmla="*/ 880164 h 1020179"/>
              <a:gd name="connsiteX4" fmla="*/ 1685925 w 2821624"/>
              <a:gd name="connsiteY4" fmla="*/ 975414 h 1020179"/>
              <a:gd name="connsiteX5" fmla="*/ 1866900 w 2821624"/>
              <a:gd name="connsiteY5" fmla="*/ 1013514 h 1020179"/>
              <a:gd name="connsiteX6" fmla="*/ 2038350 w 2821624"/>
              <a:gd name="connsiteY6" fmla="*/ 1013514 h 1020179"/>
              <a:gd name="connsiteX7" fmla="*/ 2190750 w 2821624"/>
              <a:gd name="connsiteY7" fmla="*/ 946839 h 1020179"/>
              <a:gd name="connsiteX8" fmla="*/ 2505075 w 2821624"/>
              <a:gd name="connsiteY8" fmla="*/ 546789 h 1020179"/>
              <a:gd name="connsiteX9" fmla="*/ 2790825 w 2821624"/>
              <a:gd name="connsiteY9" fmla="*/ 80064 h 1020179"/>
              <a:gd name="connsiteX10" fmla="*/ 2800350 w 2821624"/>
              <a:gd name="connsiteY10" fmla="*/ 3864 h 102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21624" h="1020179">
                <a:moveTo>
                  <a:pt x="0" y="318189"/>
                </a:moveTo>
                <a:lnTo>
                  <a:pt x="714375" y="594414"/>
                </a:lnTo>
                <a:cubicBezTo>
                  <a:pt x="906462" y="665851"/>
                  <a:pt x="1039813" y="699189"/>
                  <a:pt x="1152525" y="746814"/>
                </a:cubicBezTo>
                <a:cubicBezTo>
                  <a:pt x="1265237" y="794439"/>
                  <a:pt x="1301750" y="842064"/>
                  <a:pt x="1390650" y="880164"/>
                </a:cubicBezTo>
                <a:cubicBezTo>
                  <a:pt x="1479550" y="918264"/>
                  <a:pt x="1606550" y="953189"/>
                  <a:pt x="1685925" y="975414"/>
                </a:cubicBezTo>
                <a:cubicBezTo>
                  <a:pt x="1765300" y="997639"/>
                  <a:pt x="1808163" y="1007164"/>
                  <a:pt x="1866900" y="1013514"/>
                </a:cubicBezTo>
                <a:cubicBezTo>
                  <a:pt x="1925637" y="1019864"/>
                  <a:pt x="1984375" y="1024626"/>
                  <a:pt x="2038350" y="1013514"/>
                </a:cubicBezTo>
                <a:cubicBezTo>
                  <a:pt x="2092325" y="1002402"/>
                  <a:pt x="2112963" y="1024626"/>
                  <a:pt x="2190750" y="946839"/>
                </a:cubicBezTo>
                <a:cubicBezTo>
                  <a:pt x="2268537" y="869052"/>
                  <a:pt x="2405063" y="691252"/>
                  <a:pt x="2505075" y="546789"/>
                </a:cubicBezTo>
                <a:cubicBezTo>
                  <a:pt x="2605088" y="402327"/>
                  <a:pt x="2741613" y="170551"/>
                  <a:pt x="2790825" y="80064"/>
                </a:cubicBezTo>
                <a:cubicBezTo>
                  <a:pt x="2840037" y="-10423"/>
                  <a:pt x="2820193" y="-3280"/>
                  <a:pt x="2800350" y="3864"/>
                </a:cubicBezTo>
              </a:path>
            </a:pathLst>
          </a:custGeom>
          <a:noFill/>
          <a:ln w="25400" cap="flat">
            <a:solidFill>
              <a:schemeClr val="bg1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6796088" y="7681913"/>
            <a:ext cx="1266825" cy="338137"/>
          </a:xfrm>
          <a:custGeom>
            <a:avLst/>
            <a:gdLst>
              <a:gd name="connsiteX0" fmla="*/ 0 w 1266825"/>
              <a:gd name="connsiteY0" fmla="*/ 338137 h 338137"/>
              <a:gd name="connsiteX1" fmla="*/ 1266825 w 1266825"/>
              <a:gd name="connsiteY1" fmla="*/ 0 h 338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66825" h="338137">
                <a:moveTo>
                  <a:pt x="0" y="338137"/>
                </a:moveTo>
                <a:lnTo>
                  <a:pt x="1266825" y="0"/>
                </a:lnTo>
              </a:path>
            </a:pathLst>
          </a:custGeom>
          <a:noFill/>
          <a:ln w="22225" cap="flat">
            <a:solidFill>
              <a:schemeClr val="bg1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7896225" y="6567488"/>
            <a:ext cx="1685925" cy="992913"/>
          </a:xfrm>
          <a:custGeom>
            <a:avLst/>
            <a:gdLst>
              <a:gd name="connsiteX0" fmla="*/ 0 w 1685925"/>
              <a:gd name="connsiteY0" fmla="*/ 976312 h 992913"/>
              <a:gd name="connsiteX1" fmla="*/ 185738 w 1685925"/>
              <a:gd name="connsiteY1" fmla="*/ 990600 h 992913"/>
              <a:gd name="connsiteX2" fmla="*/ 366713 w 1685925"/>
              <a:gd name="connsiteY2" fmla="*/ 933450 h 992913"/>
              <a:gd name="connsiteX3" fmla="*/ 838200 w 1685925"/>
              <a:gd name="connsiteY3" fmla="*/ 681037 h 992913"/>
              <a:gd name="connsiteX4" fmla="*/ 995363 w 1685925"/>
              <a:gd name="connsiteY4" fmla="*/ 519112 h 992913"/>
              <a:gd name="connsiteX5" fmla="*/ 1243013 w 1685925"/>
              <a:gd name="connsiteY5" fmla="*/ 390525 h 992913"/>
              <a:gd name="connsiteX6" fmla="*/ 1633538 w 1685925"/>
              <a:gd name="connsiteY6" fmla="*/ 76200 h 992913"/>
              <a:gd name="connsiteX7" fmla="*/ 1633538 w 1685925"/>
              <a:gd name="connsiteY7" fmla="*/ 76200 h 992913"/>
              <a:gd name="connsiteX8" fmla="*/ 1633538 w 1685925"/>
              <a:gd name="connsiteY8" fmla="*/ 76200 h 992913"/>
              <a:gd name="connsiteX9" fmla="*/ 1685925 w 1685925"/>
              <a:gd name="connsiteY9" fmla="*/ 0 h 99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85925" h="992913">
                <a:moveTo>
                  <a:pt x="0" y="976312"/>
                </a:moveTo>
                <a:cubicBezTo>
                  <a:pt x="62309" y="987028"/>
                  <a:pt x="124619" y="997744"/>
                  <a:pt x="185738" y="990600"/>
                </a:cubicBezTo>
                <a:cubicBezTo>
                  <a:pt x="246857" y="983456"/>
                  <a:pt x="257969" y="985044"/>
                  <a:pt x="366713" y="933450"/>
                </a:cubicBezTo>
                <a:cubicBezTo>
                  <a:pt x="475457" y="881856"/>
                  <a:pt x="733425" y="750093"/>
                  <a:pt x="838200" y="681037"/>
                </a:cubicBezTo>
                <a:cubicBezTo>
                  <a:pt x="942975" y="611981"/>
                  <a:pt x="927894" y="567531"/>
                  <a:pt x="995363" y="519112"/>
                </a:cubicBezTo>
                <a:cubicBezTo>
                  <a:pt x="1062832" y="470693"/>
                  <a:pt x="1136651" y="464344"/>
                  <a:pt x="1243013" y="390525"/>
                </a:cubicBezTo>
                <a:cubicBezTo>
                  <a:pt x="1349375" y="316706"/>
                  <a:pt x="1633538" y="76200"/>
                  <a:pt x="1633538" y="76200"/>
                </a:cubicBezTo>
                <a:lnTo>
                  <a:pt x="1633538" y="76200"/>
                </a:lnTo>
                <a:lnTo>
                  <a:pt x="1633538" y="76200"/>
                </a:lnTo>
                <a:lnTo>
                  <a:pt x="1685925" y="0"/>
                </a:lnTo>
              </a:path>
            </a:pathLst>
          </a:custGeom>
          <a:noFill/>
          <a:ln w="22225" cap="flat">
            <a:solidFill>
              <a:schemeClr val="bg1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8501063" y="6434138"/>
            <a:ext cx="2433637" cy="1485006"/>
          </a:xfrm>
          <a:custGeom>
            <a:avLst/>
            <a:gdLst>
              <a:gd name="connsiteX0" fmla="*/ 0 w 2433637"/>
              <a:gd name="connsiteY0" fmla="*/ 1390650 h 1485006"/>
              <a:gd name="connsiteX1" fmla="*/ 314325 w 2433637"/>
              <a:gd name="connsiteY1" fmla="*/ 1481137 h 1485006"/>
              <a:gd name="connsiteX2" fmla="*/ 514350 w 2433637"/>
              <a:gd name="connsiteY2" fmla="*/ 1466850 h 1485006"/>
              <a:gd name="connsiteX3" fmla="*/ 600075 w 2433637"/>
              <a:gd name="connsiteY3" fmla="*/ 1452562 h 1485006"/>
              <a:gd name="connsiteX4" fmla="*/ 985837 w 2433637"/>
              <a:gd name="connsiteY4" fmla="*/ 1300162 h 1485006"/>
              <a:gd name="connsiteX5" fmla="*/ 1457325 w 2433637"/>
              <a:gd name="connsiteY5" fmla="*/ 985837 h 1485006"/>
              <a:gd name="connsiteX6" fmla="*/ 1714500 w 2433637"/>
              <a:gd name="connsiteY6" fmla="*/ 738187 h 1485006"/>
              <a:gd name="connsiteX7" fmla="*/ 1981200 w 2433637"/>
              <a:gd name="connsiteY7" fmla="*/ 419100 h 1485006"/>
              <a:gd name="connsiteX8" fmla="*/ 2247900 w 2433637"/>
              <a:gd name="connsiteY8" fmla="*/ 242887 h 1485006"/>
              <a:gd name="connsiteX9" fmla="*/ 2433637 w 2433637"/>
              <a:gd name="connsiteY9" fmla="*/ 0 h 1485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33637" h="1485006">
                <a:moveTo>
                  <a:pt x="0" y="1390650"/>
                </a:moveTo>
                <a:cubicBezTo>
                  <a:pt x="114300" y="1429543"/>
                  <a:pt x="228600" y="1468437"/>
                  <a:pt x="314325" y="1481137"/>
                </a:cubicBezTo>
                <a:cubicBezTo>
                  <a:pt x="400050" y="1493837"/>
                  <a:pt x="466725" y="1471612"/>
                  <a:pt x="514350" y="1466850"/>
                </a:cubicBezTo>
                <a:cubicBezTo>
                  <a:pt x="561975" y="1462088"/>
                  <a:pt x="521494" y="1480343"/>
                  <a:pt x="600075" y="1452562"/>
                </a:cubicBezTo>
                <a:cubicBezTo>
                  <a:pt x="678656" y="1424781"/>
                  <a:pt x="842962" y="1377949"/>
                  <a:pt x="985837" y="1300162"/>
                </a:cubicBezTo>
                <a:cubicBezTo>
                  <a:pt x="1128712" y="1222375"/>
                  <a:pt x="1335881" y="1079499"/>
                  <a:pt x="1457325" y="985837"/>
                </a:cubicBezTo>
                <a:cubicBezTo>
                  <a:pt x="1578769" y="892175"/>
                  <a:pt x="1627188" y="832643"/>
                  <a:pt x="1714500" y="738187"/>
                </a:cubicBezTo>
                <a:cubicBezTo>
                  <a:pt x="1801812" y="643731"/>
                  <a:pt x="1892300" y="501650"/>
                  <a:pt x="1981200" y="419100"/>
                </a:cubicBezTo>
                <a:cubicBezTo>
                  <a:pt x="2070100" y="336550"/>
                  <a:pt x="2172494" y="312737"/>
                  <a:pt x="2247900" y="242887"/>
                </a:cubicBezTo>
                <a:cubicBezTo>
                  <a:pt x="2323306" y="173037"/>
                  <a:pt x="2378471" y="86518"/>
                  <a:pt x="2433637" y="0"/>
                </a:cubicBezTo>
              </a:path>
            </a:pathLst>
          </a:custGeom>
          <a:noFill/>
          <a:ln w="22225" cap="flat">
            <a:solidFill>
              <a:schemeClr val="bg1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9444038" y="6710363"/>
            <a:ext cx="3086100" cy="1047750"/>
          </a:xfrm>
          <a:custGeom>
            <a:avLst/>
            <a:gdLst>
              <a:gd name="connsiteX0" fmla="*/ 0 w 3086100"/>
              <a:gd name="connsiteY0" fmla="*/ 1047750 h 1047750"/>
              <a:gd name="connsiteX1" fmla="*/ 585787 w 3086100"/>
              <a:gd name="connsiteY1" fmla="*/ 809625 h 1047750"/>
              <a:gd name="connsiteX2" fmla="*/ 1362075 w 3086100"/>
              <a:gd name="connsiteY2" fmla="*/ 381000 h 1047750"/>
              <a:gd name="connsiteX3" fmla="*/ 1824037 w 3086100"/>
              <a:gd name="connsiteY3" fmla="*/ 166687 h 1047750"/>
              <a:gd name="connsiteX4" fmla="*/ 2224087 w 3086100"/>
              <a:gd name="connsiteY4" fmla="*/ 157162 h 1047750"/>
              <a:gd name="connsiteX5" fmla="*/ 2676525 w 3086100"/>
              <a:gd name="connsiteY5" fmla="*/ 109537 h 1047750"/>
              <a:gd name="connsiteX6" fmla="*/ 2828925 w 3086100"/>
              <a:gd name="connsiteY6" fmla="*/ 52387 h 1047750"/>
              <a:gd name="connsiteX7" fmla="*/ 2914650 w 3086100"/>
              <a:gd name="connsiteY7" fmla="*/ 9525 h 1047750"/>
              <a:gd name="connsiteX8" fmla="*/ 3086100 w 3086100"/>
              <a:gd name="connsiteY8" fmla="*/ 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86100" h="1047750">
                <a:moveTo>
                  <a:pt x="0" y="1047750"/>
                </a:moveTo>
                <a:cubicBezTo>
                  <a:pt x="179387" y="984250"/>
                  <a:pt x="358775" y="920750"/>
                  <a:pt x="585787" y="809625"/>
                </a:cubicBezTo>
                <a:cubicBezTo>
                  <a:pt x="812800" y="698500"/>
                  <a:pt x="1155700" y="488156"/>
                  <a:pt x="1362075" y="381000"/>
                </a:cubicBezTo>
                <a:cubicBezTo>
                  <a:pt x="1568450" y="273844"/>
                  <a:pt x="1680368" y="203993"/>
                  <a:pt x="1824037" y="166687"/>
                </a:cubicBezTo>
                <a:cubicBezTo>
                  <a:pt x="1967706" y="129381"/>
                  <a:pt x="2082006" y="166687"/>
                  <a:pt x="2224087" y="157162"/>
                </a:cubicBezTo>
                <a:cubicBezTo>
                  <a:pt x="2366168" y="147637"/>
                  <a:pt x="2575719" y="126999"/>
                  <a:pt x="2676525" y="109537"/>
                </a:cubicBezTo>
                <a:cubicBezTo>
                  <a:pt x="2777331" y="92075"/>
                  <a:pt x="2789238" y="69056"/>
                  <a:pt x="2828925" y="52387"/>
                </a:cubicBezTo>
                <a:cubicBezTo>
                  <a:pt x="2868613" y="35718"/>
                  <a:pt x="2871788" y="18256"/>
                  <a:pt x="2914650" y="9525"/>
                </a:cubicBezTo>
                <a:cubicBezTo>
                  <a:pt x="2957512" y="794"/>
                  <a:pt x="3021806" y="397"/>
                  <a:pt x="3086100" y="0"/>
                </a:cubicBezTo>
              </a:path>
            </a:pathLst>
          </a:custGeom>
          <a:noFill/>
          <a:ln w="22225" cap="flat">
            <a:solidFill>
              <a:schemeClr val="bg1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10744200" y="7053263"/>
            <a:ext cx="1790700" cy="212996"/>
          </a:xfrm>
          <a:custGeom>
            <a:avLst/>
            <a:gdLst>
              <a:gd name="connsiteX0" fmla="*/ 0 w 1790700"/>
              <a:gd name="connsiteY0" fmla="*/ 76200 h 212996"/>
              <a:gd name="connsiteX1" fmla="*/ 195263 w 1790700"/>
              <a:gd name="connsiteY1" fmla="*/ 66675 h 212996"/>
              <a:gd name="connsiteX2" fmla="*/ 342900 w 1790700"/>
              <a:gd name="connsiteY2" fmla="*/ 109537 h 212996"/>
              <a:gd name="connsiteX3" fmla="*/ 504825 w 1790700"/>
              <a:gd name="connsiteY3" fmla="*/ 80962 h 212996"/>
              <a:gd name="connsiteX4" fmla="*/ 804863 w 1790700"/>
              <a:gd name="connsiteY4" fmla="*/ 123825 h 212996"/>
              <a:gd name="connsiteX5" fmla="*/ 1152525 w 1790700"/>
              <a:gd name="connsiteY5" fmla="*/ 209550 h 212996"/>
              <a:gd name="connsiteX6" fmla="*/ 1409700 w 1790700"/>
              <a:gd name="connsiteY6" fmla="*/ 185737 h 212996"/>
              <a:gd name="connsiteX7" fmla="*/ 1624013 w 1790700"/>
              <a:gd name="connsiteY7" fmla="*/ 90487 h 212996"/>
              <a:gd name="connsiteX8" fmla="*/ 1790700 w 1790700"/>
              <a:gd name="connsiteY8" fmla="*/ 0 h 21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0700" h="212996">
                <a:moveTo>
                  <a:pt x="0" y="76200"/>
                </a:moveTo>
                <a:cubicBezTo>
                  <a:pt x="69056" y="68659"/>
                  <a:pt x="138113" y="61119"/>
                  <a:pt x="195263" y="66675"/>
                </a:cubicBezTo>
                <a:cubicBezTo>
                  <a:pt x="252413" y="72231"/>
                  <a:pt x="291306" y="107156"/>
                  <a:pt x="342900" y="109537"/>
                </a:cubicBezTo>
                <a:cubicBezTo>
                  <a:pt x="394494" y="111918"/>
                  <a:pt x="427831" y="78581"/>
                  <a:pt x="504825" y="80962"/>
                </a:cubicBezTo>
                <a:cubicBezTo>
                  <a:pt x="581819" y="83343"/>
                  <a:pt x="696913" y="102394"/>
                  <a:pt x="804863" y="123825"/>
                </a:cubicBezTo>
                <a:cubicBezTo>
                  <a:pt x="912813" y="145256"/>
                  <a:pt x="1051719" y="199231"/>
                  <a:pt x="1152525" y="209550"/>
                </a:cubicBezTo>
                <a:cubicBezTo>
                  <a:pt x="1253331" y="219869"/>
                  <a:pt x="1331119" y="205581"/>
                  <a:pt x="1409700" y="185737"/>
                </a:cubicBezTo>
                <a:cubicBezTo>
                  <a:pt x="1488281" y="165893"/>
                  <a:pt x="1560513" y="121443"/>
                  <a:pt x="1624013" y="90487"/>
                </a:cubicBezTo>
                <a:cubicBezTo>
                  <a:pt x="1687513" y="59531"/>
                  <a:pt x="1739106" y="29765"/>
                  <a:pt x="1790700" y="0"/>
                </a:cubicBezTo>
              </a:path>
            </a:pathLst>
          </a:custGeom>
          <a:noFill/>
          <a:ln w="22225" cap="flat">
            <a:solidFill>
              <a:schemeClr val="bg1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10782300" y="6834188"/>
            <a:ext cx="1743075" cy="285750"/>
          </a:xfrm>
          <a:custGeom>
            <a:avLst/>
            <a:gdLst>
              <a:gd name="connsiteX0" fmla="*/ 0 w 1743075"/>
              <a:gd name="connsiteY0" fmla="*/ 285750 h 285750"/>
              <a:gd name="connsiteX1" fmla="*/ 200025 w 1743075"/>
              <a:gd name="connsiteY1" fmla="*/ 252412 h 285750"/>
              <a:gd name="connsiteX2" fmla="*/ 342900 w 1743075"/>
              <a:gd name="connsiteY2" fmla="*/ 266700 h 285750"/>
              <a:gd name="connsiteX3" fmla="*/ 542925 w 1743075"/>
              <a:gd name="connsiteY3" fmla="*/ 176212 h 285750"/>
              <a:gd name="connsiteX4" fmla="*/ 766763 w 1743075"/>
              <a:gd name="connsiteY4" fmla="*/ 176212 h 285750"/>
              <a:gd name="connsiteX5" fmla="*/ 1081088 w 1743075"/>
              <a:gd name="connsiteY5" fmla="*/ 147637 h 285750"/>
              <a:gd name="connsiteX6" fmla="*/ 1433513 w 1743075"/>
              <a:gd name="connsiteY6" fmla="*/ 109537 h 285750"/>
              <a:gd name="connsiteX7" fmla="*/ 1743075 w 1743075"/>
              <a:gd name="connsiteY7" fmla="*/ 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3075" h="285750">
                <a:moveTo>
                  <a:pt x="0" y="285750"/>
                </a:moveTo>
                <a:cubicBezTo>
                  <a:pt x="71437" y="270668"/>
                  <a:pt x="142875" y="255587"/>
                  <a:pt x="200025" y="252412"/>
                </a:cubicBezTo>
                <a:cubicBezTo>
                  <a:pt x="257175" y="249237"/>
                  <a:pt x="285750" y="279400"/>
                  <a:pt x="342900" y="266700"/>
                </a:cubicBezTo>
                <a:cubicBezTo>
                  <a:pt x="400050" y="254000"/>
                  <a:pt x="472281" y="191293"/>
                  <a:pt x="542925" y="176212"/>
                </a:cubicBezTo>
                <a:cubicBezTo>
                  <a:pt x="613569" y="161131"/>
                  <a:pt x="677069" y="180974"/>
                  <a:pt x="766763" y="176212"/>
                </a:cubicBezTo>
                <a:cubicBezTo>
                  <a:pt x="856457" y="171450"/>
                  <a:pt x="1081088" y="147637"/>
                  <a:pt x="1081088" y="147637"/>
                </a:cubicBezTo>
                <a:cubicBezTo>
                  <a:pt x="1192213" y="136524"/>
                  <a:pt x="1323182" y="134143"/>
                  <a:pt x="1433513" y="109537"/>
                </a:cubicBezTo>
                <a:cubicBezTo>
                  <a:pt x="1543844" y="84931"/>
                  <a:pt x="1643459" y="42465"/>
                  <a:pt x="1743075" y="0"/>
                </a:cubicBezTo>
              </a:path>
            </a:pathLst>
          </a:custGeom>
          <a:noFill/>
          <a:ln w="19050" cap="flat">
            <a:solidFill>
              <a:schemeClr val="bg1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94" y="2835500"/>
            <a:ext cx="12426006" cy="3145519"/>
          </a:xfrm>
          <a:prstGeom prst="rect">
            <a:avLst/>
          </a:prstGeom>
        </p:spPr>
      </p:pic>
      <p:sp>
        <p:nvSpPr>
          <p:cNvPr id="41" name="Freeform 40"/>
          <p:cNvSpPr/>
          <p:nvPr/>
        </p:nvSpPr>
        <p:spPr>
          <a:xfrm>
            <a:off x="3990975" y="3557588"/>
            <a:ext cx="3148013" cy="862042"/>
          </a:xfrm>
          <a:custGeom>
            <a:avLst/>
            <a:gdLst>
              <a:gd name="connsiteX0" fmla="*/ 0 w 3148013"/>
              <a:gd name="connsiteY0" fmla="*/ 252412 h 862042"/>
              <a:gd name="connsiteX1" fmla="*/ 195263 w 3148013"/>
              <a:gd name="connsiteY1" fmla="*/ 347662 h 862042"/>
              <a:gd name="connsiteX2" fmla="*/ 428625 w 3148013"/>
              <a:gd name="connsiteY2" fmla="*/ 419100 h 862042"/>
              <a:gd name="connsiteX3" fmla="*/ 700088 w 3148013"/>
              <a:gd name="connsiteY3" fmla="*/ 538162 h 862042"/>
              <a:gd name="connsiteX4" fmla="*/ 995363 w 3148013"/>
              <a:gd name="connsiteY4" fmla="*/ 685800 h 862042"/>
              <a:gd name="connsiteX5" fmla="*/ 1276350 w 3148013"/>
              <a:gd name="connsiteY5" fmla="*/ 762000 h 862042"/>
              <a:gd name="connsiteX6" fmla="*/ 1604963 w 3148013"/>
              <a:gd name="connsiteY6" fmla="*/ 833437 h 862042"/>
              <a:gd name="connsiteX7" fmla="*/ 1795463 w 3148013"/>
              <a:gd name="connsiteY7" fmla="*/ 862012 h 862042"/>
              <a:gd name="connsiteX8" fmla="*/ 1971675 w 3148013"/>
              <a:gd name="connsiteY8" fmla="*/ 838200 h 862042"/>
              <a:gd name="connsiteX9" fmla="*/ 2176463 w 3148013"/>
              <a:gd name="connsiteY9" fmla="*/ 804862 h 862042"/>
              <a:gd name="connsiteX10" fmla="*/ 2424113 w 3148013"/>
              <a:gd name="connsiteY10" fmla="*/ 728662 h 862042"/>
              <a:gd name="connsiteX11" fmla="*/ 2514600 w 3148013"/>
              <a:gd name="connsiteY11" fmla="*/ 676275 h 862042"/>
              <a:gd name="connsiteX12" fmla="*/ 2671763 w 3148013"/>
              <a:gd name="connsiteY12" fmla="*/ 447675 h 862042"/>
              <a:gd name="connsiteX13" fmla="*/ 2857500 w 3148013"/>
              <a:gd name="connsiteY13" fmla="*/ 252412 h 862042"/>
              <a:gd name="connsiteX14" fmla="*/ 3048000 w 3148013"/>
              <a:gd name="connsiteY14" fmla="*/ 133350 h 862042"/>
              <a:gd name="connsiteX15" fmla="*/ 3148013 w 3148013"/>
              <a:gd name="connsiteY15" fmla="*/ 0 h 862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48013" h="862042">
                <a:moveTo>
                  <a:pt x="0" y="252412"/>
                </a:moveTo>
                <a:cubicBezTo>
                  <a:pt x="61913" y="286146"/>
                  <a:pt x="123826" y="319881"/>
                  <a:pt x="195263" y="347662"/>
                </a:cubicBezTo>
                <a:cubicBezTo>
                  <a:pt x="266700" y="375443"/>
                  <a:pt x="344488" y="387350"/>
                  <a:pt x="428625" y="419100"/>
                </a:cubicBezTo>
                <a:cubicBezTo>
                  <a:pt x="512763" y="450850"/>
                  <a:pt x="605632" y="493712"/>
                  <a:pt x="700088" y="538162"/>
                </a:cubicBezTo>
                <a:cubicBezTo>
                  <a:pt x="794544" y="582612"/>
                  <a:pt x="899319" y="648494"/>
                  <a:pt x="995363" y="685800"/>
                </a:cubicBezTo>
                <a:cubicBezTo>
                  <a:pt x="1091407" y="723106"/>
                  <a:pt x="1174750" y="737394"/>
                  <a:pt x="1276350" y="762000"/>
                </a:cubicBezTo>
                <a:cubicBezTo>
                  <a:pt x="1377950" y="786606"/>
                  <a:pt x="1518444" y="816768"/>
                  <a:pt x="1604963" y="833437"/>
                </a:cubicBezTo>
                <a:cubicBezTo>
                  <a:pt x="1691482" y="850106"/>
                  <a:pt x="1734344" y="861218"/>
                  <a:pt x="1795463" y="862012"/>
                </a:cubicBezTo>
                <a:cubicBezTo>
                  <a:pt x="1856582" y="862806"/>
                  <a:pt x="1908175" y="847725"/>
                  <a:pt x="1971675" y="838200"/>
                </a:cubicBezTo>
                <a:cubicBezTo>
                  <a:pt x="2035175" y="828675"/>
                  <a:pt x="2101057" y="823118"/>
                  <a:pt x="2176463" y="804862"/>
                </a:cubicBezTo>
                <a:cubicBezTo>
                  <a:pt x="2251869" y="786606"/>
                  <a:pt x="2367757" y="750093"/>
                  <a:pt x="2424113" y="728662"/>
                </a:cubicBezTo>
                <a:cubicBezTo>
                  <a:pt x="2480469" y="707231"/>
                  <a:pt x="2473325" y="723106"/>
                  <a:pt x="2514600" y="676275"/>
                </a:cubicBezTo>
                <a:cubicBezTo>
                  <a:pt x="2555875" y="629444"/>
                  <a:pt x="2614613" y="518319"/>
                  <a:pt x="2671763" y="447675"/>
                </a:cubicBezTo>
                <a:cubicBezTo>
                  <a:pt x="2728913" y="377031"/>
                  <a:pt x="2794794" y="304799"/>
                  <a:pt x="2857500" y="252412"/>
                </a:cubicBezTo>
                <a:cubicBezTo>
                  <a:pt x="2920206" y="200025"/>
                  <a:pt x="2999581" y="175419"/>
                  <a:pt x="3048000" y="133350"/>
                </a:cubicBezTo>
                <a:cubicBezTo>
                  <a:pt x="3096419" y="91281"/>
                  <a:pt x="3122216" y="45640"/>
                  <a:pt x="3148013" y="0"/>
                </a:cubicBezTo>
              </a:path>
            </a:pathLst>
          </a:custGeom>
          <a:noFill/>
          <a:ln w="15875" cap="flat">
            <a:solidFill>
              <a:schemeClr val="bg1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3176588" y="3625090"/>
            <a:ext cx="2757487" cy="508136"/>
          </a:xfrm>
          <a:custGeom>
            <a:avLst/>
            <a:gdLst>
              <a:gd name="connsiteX0" fmla="*/ 0 w 2757487"/>
              <a:gd name="connsiteY0" fmla="*/ 151573 h 508136"/>
              <a:gd name="connsiteX1" fmla="*/ 104775 w 2757487"/>
              <a:gd name="connsiteY1" fmla="*/ 232535 h 508136"/>
              <a:gd name="connsiteX2" fmla="*/ 242887 w 2757487"/>
              <a:gd name="connsiteY2" fmla="*/ 289685 h 508136"/>
              <a:gd name="connsiteX3" fmla="*/ 461962 w 2757487"/>
              <a:gd name="connsiteY3" fmla="*/ 294448 h 508136"/>
              <a:gd name="connsiteX4" fmla="*/ 700087 w 2757487"/>
              <a:gd name="connsiteY4" fmla="*/ 389698 h 508136"/>
              <a:gd name="connsiteX5" fmla="*/ 833437 w 2757487"/>
              <a:gd name="connsiteY5" fmla="*/ 423035 h 508136"/>
              <a:gd name="connsiteX6" fmla="*/ 1052512 w 2757487"/>
              <a:gd name="connsiteY6" fmla="*/ 503998 h 508136"/>
              <a:gd name="connsiteX7" fmla="*/ 1071562 w 2757487"/>
              <a:gd name="connsiteY7" fmla="*/ 489710 h 508136"/>
              <a:gd name="connsiteX8" fmla="*/ 1123950 w 2757487"/>
              <a:gd name="connsiteY8" fmla="*/ 432560 h 508136"/>
              <a:gd name="connsiteX9" fmla="*/ 1295400 w 2757487"/>
              <a:gd name="connsiteY9" fmla="*/ 380173 h 508136"/>
              <a:gd name="connsiteX10" fmla="*/ 1562100 w 2757487"/>
              <a:gd name="connsiteY10" fmla="*/ 299210 h 508136"/>
              <a:gd name="connsiteX11" fmla="*/ 1657350 w 2757487"/>
              <a:gd name="connsiteY11" fmla="*/ 284923 h 508136"/>
              <a:gd name="connsiteX12" fmla="*/ 1785937 w 2757487"/>
              <a:gd name="connsiteY12" fmla="*/ 284923 h 508136"/>
              <a:gd name="connsiteX13" fmla="*/ 1928812 w 2757487"/>
              <a:gd name="connsiteY13" fmla="*/ 275398 h 508136"/>
              <a:gd name="connsiteX14" fmla="*/ 2000250 w 2757487"/>
              <a:gd name="connsiteY14" fmla="*/ 270635 h 508136"/>
              <a:gd name="connsiteX15" fmla="*/ 2133600 w 2757487"/>
              <a:gd name="connsiteY15" fmla="*/ 161098 h 508136"/>
              <a:gd name="connsiteX16" fmla="*/ 2209800 w 2757487"/>
              <a:gd name="connsiteY16" fmla="*/ 56323 h 508136"/>
              <a:gd name="connsiteX17" fmla="*/ 2257425 w 2757487"/>
              <a:gd name="connsiteY17" fmla="*/ 8698 h 508136"/>
              <a:gd name="connsiteX18" fmla="*/ 2314575 w 2757487"/>
              <a:gd name="connsiteY18" fmla="*/ 3935 h 508136"/>
              <a:gd name="connsiteX19" fmla="*/ 2500312 w 2757487"/>
              <a:gd name="connsiteY19" fmla="*/ 51560 h 508136"/>
              <a:gd name="connsiteX20" fmla="*/ 2628900 w 2757487"/>
              <a:gd name="connsiteY20" fmla="*/ 37273 h 508136"/>
              <a:gd name="connsiteX21" fmla="*/ 2709862 w 2757487"/>
              <a:gd name="connsiteY21" fmla="*/ 32510 h 508136"/>
              <a:gd name="connsiteX22" fmla="*/ 2757487 w 2757487"/>
              <a:gd name="connsiteY22" fmla="*/ 32510 h 508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57487" h="508136">
                <a:moveTo>
                  <a:pt x="0" y="151573"/>
                </a:moveTo>
                <a:cubicBezTo>
                  <a:pt x="32147" y="180544"/>
                  <a:pt x="64294" y="209516"/>
                  <a:pt x="104775" y="232535"/>
                </a:cubicBezTo>
                <a:cubicBezTo>
                  <a:pt x="145256" y="255554"/>
                  <a:pt x="183356" y="279366"/>
                  <a:pt x="242887" y="289685"/>
                </a:cubicBezTo>
                <a:cubicBezTo>
                  <a:pt x="302418" y="300004"/>
                  <a:pt x="385762" y="277779"/>
                  <a:pt x="461962" y="294448"/>
                </a:cubicBezTo>
                <a:cubicBezTo>
                  <a:pt x="538162" y="311117"/>
                  <a:pt x="638175" y="368267"/>
                  <a:pt x="700087" y="389698"/>
                </a:cubicBezTo>
                <a:cubicBezTo>
                  <a:pt x="761999" y="411129"/>
                  <a:pt x="774700" y="403985"/>
                  <a:pt x="833437" y="423035"/>
                </a:cubicBezTo>
                <a:cubicBezTo>
                  <a:pt x="892174" y="442085"/>
                  <a:pt x="1052512" y="503998"/>
                  <a:pt x="1052512" y="503998"/>
                </a:cubicBezTo>
                <a:cubicBezTo>
                  <a:pt x="1092200" y="515111"/>
                  <a:pt x="1059656" y="501616"/>
                  <a:pt x="1071562" y="489710"/>
                </a:cubicBezTo>
                <a:cubicBezTo>
                  <a:pt x="1083468" y="477804"/>
                  <a:pt x="1086644" y="450816"/>
                  <a:pt x="1123950" y="432560"/>
                </a:cubicBezTo>
                <a:cubicBezTo>
                  <a:pt x="1161256" y="414304"/>
                  <a:pt x="1295400" y="380173"/>
                  <a:pt x="1295400" y="380173"/>
                </a:cubicBezTo>
                <a:cubicBezTo>
                  <a:pt x="1368425" y="357948"/>
                  <a:pt x="1501775" y="315085"/>
                  <a:pt x="1562100" y="299210"/>
                </a:cubicBezTo>
                <a:cubicBezTo>
                  <a:pt x="1622425" y="283335"/>
                  <a:pt x="1620044" y="287304"/>
                  <a:pt x="1657350" y="284923"/>
                </a:cubicBezTo>
                <a:cubicBezTo>
                  <a:pt x="1694656" y="282542"/>
                  <a:pt x="1740693" y="286510"/>
                  <a:pt x="1785937" y="284923"/>
                </a:cubicBezTo>
                <a:cubicBezTo>
                  <a:pt x="1831181" y="283336"/>
                  <a:pt x="1928812" y="275398"/>
                  <a:pt x="1928812" y="275398"/>
                </a:cubicBezTo>
                <a:cubicBezTo>
                  <a:pt x="1964531" y="273017"/>
                  <a:pt x="1966119" y="289685"/>
                  <a:pt x="2000250" y="270635"/>
                </a:cubicBezTo>
                <a:cubicBezTo>
                  <a:pt x="2034381" y="251585"/>
                  <a:pt x="2098675" y="196817"/>
                  <a:pt x="2133600" y="161098"/>
                </a:cubicBezTo>
                <a:cubicBezTo>
                  <a:pt x="2168525" y="125379"/>
                  <a:pt x="2189162" y="81723"/>
                  <a:pt x="2209800" y="56323"/>
                </a:cubicBezTo>
                <a:cubicBezTo>
                  <a:pt x="2230438" y="30923"/>
                  <a:pt x="2239963" y="17429"/>
                  <a:pt x="2257425" y="8698"/>
                </a:cubicBezTo>
                <a:cubicBezTo>
                  <a:pt x="2274887" y="-33"/>
                  <a:pt x="2274094" y="-3209"/>
                  <a:pt x="2314575" y="3935"/>
                </a:cubicBezTo>
                <a:cubicBezTo>
                  <a:pt x="2355056" y="11079"/>
                  <a:pt x="2447925" y="46004"/>
                  <a:pt x="2500312" y="51560"/>
                </a:cubicBezTo>
                <a:lnTo>
                  <a:pt x="2628900" y="37273"/>
                </a:lnTo>
                <a:cubicBezTo>
                  <a:pt x="2663825" y="34098"/>
                  <a:pt x="2688431" y="33304"/>
                  <a:pt x="2709862" y="32510"/>
                </a:cubicBezTo>
                <a:cubicBezTo>
                  <a:pt x="2731293" y="31716"/>
                  <a:pt x="2744390" y="32113"/>
                  <a:pt x="2757487" y="32510"/>
                </a:cubicBezTo>
              </a:path>
            </a:pathLst>
          </a:custGeom>
          <a:noFill/>
          <a:ln w="25400" cap="flat">
            <a:solidFill>
              <a:schemeClr val="bg1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5924550" y="3538538"/>
            <a:ext cx="176213" cy="121009"/>
          </a:xfrm>
          <a:custGeom>
            <a:avLst/>
            <a:gdLst>
              <a:gd name="connsiteX0" fmla="*/ 0 w 176213"/>
              <a:gd name="connsiteY0" fmla="*/ 119062 h 121009"/>
              <a:gd name="connsiteX1" fmla="*/ 57150 w 176213"/>
              <a:gd name="connsiteY1" fmla="*/ 104775 h 121009"/>
              <a:gd name="connsiteX2" fmla="*/ 176213 w 176213"/>
              <a:gd name="connsiteY2" fmla="*/ 0 h 12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6213" h="121009">
                <a:moveTo>
                  <a:pt x="0" y="119062"/>
                </a:moveTo>
                <a:cubicBezTo>
                  <a:pt x="13890" y="121840"/>
                  <a:pt x="27781" y="124619"/>
                  <a:pt x="57150" y="104775"/>
                </a:cubicBezTo>
                <a:cubicBezTo>
                  <a:pt x="86519" y="84931"/>
                  <a:pt x="131366" y="42465"/>
                  <a:pt x="176213" y="0"/>
                </a:cubicBezTo>
              </a:path>
            </a:pathLst>
          </a:custGeom>
          <a:noFill/>
          <a:ln w="22225" cap="flat">
            <a:solidFill>
              <a:schemeClr val="bg1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3876675" y="3581400"/>
            <a:ext cx="3019425" cy="1009650"/>
          </a:xfrm>
          <a:custGeom>
            <a:avLst/>
            <a:gdLst>
              <a:gd name="connsiteX0" fmla="*/ 0 w 3019425"/>
              <a:gd name="connsiteY0" fmla="*/ 1009650 h 1009650"/>
              <a:gd name="connsiteX1" fmla="*/ 361950 w 3019425"/>
              <a:gd name="connsiteY1" fmla="*/ 923925 h 1009650"/>
              <a:gd name="connsiteX2" fmla="*/ 933450 w 3019425"/>
              <a:gd name="connsiteY2" fmla="*/ 781050 h 1009650"/>
              <a:gd name="connsiteX3" fmla="*/ 1228725 w 3019425"/>
              <a:gd name="connsiteY3" fmla="*/ 685800 h 1009650"/>
              <a:gd name="connsiteX4" fmla="*/ 1600200 w 3019425"/>
              <a:gd name="connsiteY4" fmla="*/ 590550 h 1009650"/>
              <a:gd name="connsiteX5" fmla="*/ 2057400 w 3019425"/>
              <a:gd name="connsiteY5" fmla="*/ 400050 h 1009650"/>
              <a:gd name="connsiteX6" fmla="*/ 2266950 w 3019425"/>
              <a:gd name="connsiteY6" fmla="*/ 295275 h 1009650"/>
              <a:gd name="connsiteX7" fmla="*/ 2409825 w 3019425"/>
              <a:gd name="connsiteY7" fmla="*/ 161925 h 1009650"/>
              <a:gd name="connsiteX8" fmla="*/ 2638425 w 3019425"/>
              <a:gd name="connsiteY8" fmla="*/ 95250 h 1009650"/>
              <a:gd name="connsiteX9" fmla="*/ 3019425 w 3019425"/>
              <a:gd name="connsiteY9" fmla="*/ 0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19425" h="1009650">
                <a:moveTo>
                  <a:pt x="0" y="1009650"/>
                </a:moveTo>
                <a:lnTo>
                  <a:pt x="361950" y="923925"/>
                </a:lnTo>
                <a:lnTo>
                  <a:pt x="933450" y="781050"/>
                </a:lnTo>
                <a:cubicBezTo>
                  <a:pt x="1077912" y="741363"/>
                  <a:pt x="1117600" y="717550"/>
                  <a:pt x="1228725" y="685800"/>
                </a:cubicBezTo>
                <a:cubicBezTo>
                  <a:pt x="1339850" y="654050"/>
                  <a:pt x="1462088" y="638175"/>
                  <a:pt x="1600200" y="590550"/>
                </a:cubicBezTo>
                <a:cubicBezTo>
                  <a:pt x="1738312" y="542925"/>
                  <a:pt x="1946275" y="449262"/>
                  <a:pt x="2057400" y="400050"/>
                </a:cubicBezTo>
                <a:cubicBezTo>
                  <a:pt x="2168525" y="350838"/>
                  <a:pt x="2208213" y="334962"/>
                  <a:pt x="2266950" y="295275"/>
                </a:cubicBezTo>
                <a:cubicBezTo>
                  <a:pt x="2325687" y="255588"/>
                  <a:pt x="2347913" y="195262"/>
                  <a:pt x="2409825" y="161925"/>
                </a:cubicBezTo>
                <a:cubicBezTo>
                  <a:pt x="2471737" y="128588"/>
                  <a:pt x="2536825" y="122238"/>
                  <a:pt x="2638425" y="95250"/>
                </a:cubicBezTo>
                <a:cubicBezTo>
                  <a:pt x="2740025" y="68262"/>
                  <a:pt x="2879725" y="34131"/>
                  <a:pt x="3019425" y="0"/>
                </a:cubicBezTo>
              </a:path>
            </a:pathLst>
          </a:custGeom>
          <a:noFill/>
          <a:ln w="22225" cap="flat">
            <a:solidFill>
              <a:schemeClr val="bg1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4919663" y="3714369"/>
            <a:ext cx="3733800" cy="829056"/>
          </a:xfrm>
          <a:custGeom>
            <a:avLst/>
            <a:gdLst>
              <a:gd name="connsiteX0" fmla="*/ 0 w 3733800"/>
              <a:gd name="connsiteY0" fmla="*/ 829056 h 829056"/>
              <a:gd name="connsiteX1" fmla="*/ 1309687 w 3733800"/>
              <a:gd name="connsiteY1" fmla="*/ 681419 h 829056"/>
              <a:gd name="connsiteX2" fmla="*/ 2000250 w 3733800"/>
              <a:gd name="connsiteY2" fmla="*/ 600456 h 829056"/>
              <a:gd name="connsiteX3" fmla="*/ 2566987 w 3733800"/>
              <a:gd name="connsiteY3" fmla="*/ 514731 h 829056"/>
              <a:gd name="connsiteX4" fmla="*/ 2909887 w 3733800"/>
              <a:gd name="connsiteY4" fmla="*/ 400431 h 829056"/>
              <a:gd name="connsiteX5" fmla="*/ 3224212 w 3733800"/>
              <a:gd name="connsiteY5" fmla="*/ 271844 h 829056"/>
              <a:gd name="connsiteX6" fmla="*/ 3638550 w 3733800"/>
              <a:gd name="connsiteY6" fmla="*/ 43244 h 829056"/>
              <a:gd name="connsiteX7" fmla="*/ 3733800 w 3733800"/>
              <a:gd name="connsiteY7" fmla="*/ 381 h 82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3800" h="829056">
                <a:moveTo>
                  <a:pt x="0" y="829056"/>
                </a:moveTo>
                <a:lnTo>
                  <a:pt x="1309687" y="681419"/>
                </a:lnTo>
                <a:lnTo>
                  <a:pt x="2000250" y="600456"/>
                </a:lnTo>
                <a:cubicBezTo>
                  <a:pt x="2209800" y="572675"/>
                  <a:pt x="2415381" y="548068"/>
                  <a:pt x="2566987" y="514731"/>
                </a:cubicBezTo>
                <a:cubicBezTo>
                  <a:pt x="2718593" y="481394"/>
                  <a:pt x="2800350" y="440912"/>
                  <a:pt x="2909887" y="400431"/>
                </a:cubicBezTo>
                <a:cubicBezTo>
                  <a:pt x="3019424" y="359950"/>
                  <a:pt x="3102768" y="331375"/>
                  <a:pt x="3224212" y="271844"/>
                </a:cubicBezTo>
                <a:cubicBezTo>
                  <a:pt x="3345656" y="212313"/>
                  <a:pt x="3553619" y="88488"/>
                  <a:pt x="3638550" y="43244"/>
                </a:cubicBezTo>
                <a:cubicBezTo>
                  <a:pt x="3723481" y="-2000"/>
                  <a:pt x="3728640" y="-810"/>
                  <a:pt x="3733800" y="381"/>
                </a:cubicBezTo>
              </a:path>
            </a:pathLst>
          </a:custGeom>
          <a:noFill/>
          <a:ln w="19050" cap="flat">
            <a:solidFill>
              <a:schemeClr val="bg1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8634413" y="3519488"/>
            <a:ext cx="581025" cy="195262"/>
          </a:xfrm>
          <a:custGeom>
            <a:avLst/>
            <a:gdLst>
              <a:gd name="connsiteX0" fmla="*/ 0 w 581025"/>
              <a:gd name="connsiteY0" fmla="*/ 195262 h 195262"/>
              <a:gd name="connsiteX1" fmla="*/ 157162 w 581025"/>
              <a:gd name="connsiteY1" fmla="*/ 166687 h 195262"/>
              <a:gd name="connsiteX2" fmla="*/ 261937 w 581025"/>
              <a:gd name="connsiteY2" fmla="*/ 138112 h 195262"/>
              <a:gd name="connsiteX3" fmla="*/ 409575 w 581025"/>
              <a:gd name="connsiteY3" fmla="*/ 38100 h 195262"/>
              <a:gd name="connsiteX4" fmla="*/ 581025 w 581025"/>
              <a:gd name="connsiteY4" fmla="*/ 0 h 195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025" h="195262">
                <a:moveTo>
                  <a:pt x="0" y="195262"/>
                </a:moveTo>
                <a:cubicBezTo>
                  <a:pt x="56753" y="185737"/>
                  <a:pt x="113506" y="176212"/>
                  <a:pt x="157162" y="166687"/>
                </a:cubicBezTo>
                <a:cubicBezTo>
                  <a:pt x="200818" y="157162"/>
                  <a:pt x="219868" y="159543"/>
                  <a:pt x="261937" y="138112"/>
                </a:cubicBezTo>
                <a:cubicBezTo>
                  <a:pt x="304006" y="116681"/>
                  <a:pt x="356394" y="61119"/>
                  <a:pt x="409575" y="38100"/>
                </a:cubicBezTo>
                <a:cubicBezTo>
                  <a:pt x="462756" y="15081"/>
                  <a:pt x="521890" y="7540"/>
                  <a:pt x="581025" y="0"/>
                </a:cubicBezTo>
              </a:path>
            </a:pathLst>
          </a:custGeom>
          <a:noFill/>
          <a:ln w="15875" cap="flat">
            <a:solidFill>
              <a:schemeClr val="bg1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7434263" y="3681058"/>
            <a:ext cx="4410075" cy="552805"/>
          </a:xfrm>
          <a:custGeom>
            <a:avLst/>
            <a:gdLst>
              <a:gd name="connsiteX0" fmla="*/ 0 w 4410075"/>
              <a:gd name="connsiteY0" fmla="*/ 552805 h 552805"/>
              <a:gd name="connsiteX1" fmla="*/ 1185862 w 4410075"/>
              <a:gd name="connsiteY1" fmla="*/ 424217 h 552805"/>
              <a:gd name="connsiteX2" fmla="*/ 1895475 w 4410075"/>
              <a:gd name="connsiteY2" fmla="*/ 362305 h 552805"/>
              <a:gd name="connsiteX3" fmla="*/ 2562225 w 4410075"/>
              <a:gd name="connsiteY3" fmla="*/ 314680 h 552805"/>
              <a:gd name="connsiteX4" fmla="*/ 2790825 w 4410075"/>
              <a:gd name="connsiteY4" fmla="*/ 190855 h 552805"/>
              <a:gd name="connsiteX5" fmla="*/ 2857500 w 4410075"/>
              <a:gd name="connsiteY5" fmla="*/ 133705 h 552805"/>
              <a:gd name="connsiteX6" fmla="*/ 3343275 w 4410075"/>
              <a:gd name="connsiteY6" fmla="*/ 86080 h 552805"/>
              <a:gd name="connsiteX7" fmla="*/ 3605212 w 4410075"/>
              <a:gd name="connsiteY7" fmla="*/ 90842 h 552805"/>
              <a:gd name="connsiteX8" fmla="*/ 3690937 w 4410075"/>
              <a:gd name="connsiteY8" fmla="*/ 109892 h 552805"/>
              <a:gd name="connsiteX9" fmla="*/ 3843337 w 4410075"/>
              <a:gd name="connsiteY9" fmla="*/ 19405 h 552805"/>
              <a:gd name="connsiteX10" fmla="*/ 4005262 w 4410075"/>
              <a:gd name="connsiteY10" fmla="*/ 19405 h 552805"/>
              <a:gd name="connsiteX11" fmla="*/ 4052887 w 4410075"/>
              <a:gd name="connsiteY11" fmla="*/ 355 h 552805"/>
              <a:gd name="connsiteX12" fmla="*/ 4200525 w 4410075"/>
              <a:gd name="connsiteY12" fmla="*/ 38455 h 552805"/>
              <a:gd name="connsiteX13" fmla="*/ 4376737 w 4410075"/>
              <a:gd name="connsiteY13" fmla="*/ 76555 h 552805"/>
              <a:gd name="connsiteX14" fmla="*/ 4376737 w 4410075"/>
              <a:gd name="connsiteY14" fmla="*/ 76555 h 552805"/>
              <a:gd name="connsiteX15" fmla="*/ 4410075 w 4410075"/>
              <a:gd name="connsiteY15" fmla="*/ 81317 h 55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10075" h="552805">
                <a:moveTo>
                  <a:pt x="0" y="552805"/>
                </a:moveTo>
                <a:lnTo>
                  <a:pt x="1185862" y="424217"/>
                </a:lnTo>
                <a:cubicBezTo>
                  <a:pt x="1501775" y="392467"/>
                  <a:pt x="1895475" y="362305"/>
                  <a:pt x="1895475" y="362305"/>
                </a:cubicBezTo>
                <a:cubicBezTo>
                  <a:pt x="2124869" y="344049"/>
                  <a:pt x="2413000" y="343255"/>
                  <a:pt x="2562225" y="314680"/>
                </a:cubicBezTo>
                <a:cubicBezTo>
                  <a:pt x="2711450" y="286105"/>
                  <a:pt x="2741613" y="221017"/>
                  <a:pt x="2790825" y="190855"/>
                </a:cubicBezTo>
                <a:cubicBezTo>
                  <a:pt x="2840037" y="160693"/>
                  <a:pt x="2765425" y="151167"/>
                  <a:pt x="2857500" y="133705"/>
                </a:cubicBezTo>
                <a:cubicBezTo>
                  <a:pt x="2949575" y="116243"/>
                  <a:pt x="3218656" y="93224"/>
                  <a:pt x="3343275" y="86080"/>
                </a:cubicBezTo>
                <a:cubicBezTo>
                  <a:pt x="3467894" y="78936"/>
                  <a:pt x="3547268" y="86873"/>
                  <a:pt x="3605212" y="90842"/>
                </a:cubicBezTo>
                <a:cubicBezTo>
                  <a:pt x="3663156" y="94811"/>
                  <a:pt x="3651250" y="121798"/>
                  <a:pt x="3690937" y="109892"/>
                </a:cubicBezTo>
                <a:cubicBezTo>
                  <a:pt x="3730624" y="97986"/>
                  <a:pt x="3790949" y="34486"/>
                  <a:pt x="3843337" y="19405"/>
                </a:cubicBezTo>
                <a:cubicBezTo>
                  <a:pt x="3895725" y="4324"/>
                  <a:pt x="3970337" y="22580"/>
                  <a:pt x="4005262" y="19405"/>
                </a:cubicBezTo>
                <a:cubicBezTo>
                  <a:pt x="4040187" y="16230"/>
                  <a:pt x="4020343" y="-2820"/>
                  <a:pt x="4052887" y="355"/>
                </a:cubicBezTo>
                <a:cubicBezTo>
                  <a:pt x="4085431" y="3530"/>
                  <a:pt x="4146550" y="25755"/>
                  <a:pt x="4200525" y="38455"/>
                </a:cubicBezTo>
                <a:cubicBezTo>
                  <a:pt x="4254500" y="51155"/>
                  <a:pt x="4376737" y="76555"/>
                  <a:pt x="4376737" y="76555"/>
                </a:cubicBezTo>
                <a:lnTo>
                  <a:pt x="4376737" y="76555"/>
                </a:lnTo>
                <a:lnTo>
                  <a:pt x="4410075" y="81317"/>
                </a:lnTo>
              </a:path>
            </a:pathLst>
          </a:custGeom>
          <a:noFill/>
          <a:ln w="22225" cap="flat">
            <a:solidFill>
              <a:schemeClr val="bg1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9977438" y="3657600"/>
            <a:ext cx="2538412" cy="352425"/>
          </a:xfrm>
          <a:custGeom>
            <a:avLst/>
            <a:gdLst>
              <a:gd name="connsiteX0" fmla="*/ 0 w 2538412"/>
              <a:gd name="connsiteY0" fmla="*/ 352425 h 352425"/>
              <a:gd name="connsiteX1" fmla="*/ 695325 w 2538412"/>
              <a:gd name="connsiteY1" fmla="*/ 261938 h 352425"/>
              <a:gd name="connsiteX2" fmla="*/ 995362 w 2538412"/>
              <a:gd name="connsiteY2" fmla="*/ 233363 h 352425"/>
              <a:gd name="connsiteX3" fmla="*/ 1314450 w 2538412"/>
              <a:gd name="connsiteY3" fmla="*/ 195263 h 352425"/>
              <a:gd name="connsiteX4" fmla="*/ 1809750 w 2538412"/>
              <a:gd name="connsiteY4" fmla="*/ 161925 h 352425"/>
              <a:gd name="connsiteX5" fmla="*/ 1938337 w 2538412"/>
              <a:gd name="connsiteY5" fmla="*/ 171450 h 352425"/>
              <a:gd name="connsiteX6" fmla="*/ 2133600 w 2538412"/>
              <a:gd name="connsiteY6" fmla="*/ 138113 h 352425"/>
              <a:gd name="connsiteX7" fmla="*/ 2366962 w 2538412"/>
              <a:gd name="connsiteY7" fmla="*/ 52388 h 352425"/>
              <a:gd name="connsiteX8" fmla="*/ 2366962 w 2538412"/>
              <a:gd name="connsiteY8" fmla="*/ 52388 h 352425"/>
              <a:gd name="connsiteX9" fmla="*/ 2486025 w 2538412"/>
              <a:gd name="connsiteY9" fmla="*/ 19050 h 352425"/>
              <a:gd name="connsiteX10" fmla="*/ 2538412 w 2538412"/>
              <a:gd name="connsiteY10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38412" h="352425">
                <a:moveTo>
                  <a:pt x="0" y="352425"/>
                </a:moveTo>
                <a:lnTo>
                  <a:pt x="695325" y="261938"/>
                </a:lnTo>
                <a:cubicBezTo>
                  <a:pt x="861219" y="242094"/>
                  <a:pt x="892175" y="244475"/>
                  <a:pt x="995362" y="233363"/>
                </a:cubicBezTo>
                <a:cubicBezTo>
                  <a:pt x="1098549" y="222251"/>
                  <a:pt x="1178719" y="207169"/>
                  <a:pt x="1314450" y="195263"/>
                </a:cubicBezTo>
                <a:cubicBezTo>
                  <a:pt x="1450181" y="183357"/>
                  <a:pt x="1705769" y="165894"/>
                  <a:pt x="1809750" y="161925"/>
                </a:cubicBezTo>
                <a:cubicBezTo>
                  <a:pt x="1913731" y="157956"/>
                  <a:pt x="1884362" y="175419"/>
                  <a:pt x="1938337" y="171450"/>
                </a:cubicBezTo>
                <a:cubicBezTo>
                  <a:pt x="1992312" y="167481"/>
                  <a:pt x="2062163" y="157957"/>
                  <a:pt x="2133600" y="138113"/>
                </a:cubicBezTo>
                <a:cubicBezTo>
                  <a:pt x="2205038" y="118269"/>
                  <a:pt x="2366962" y="52388"/>
                  <a:pt x="2366962" y="52388"/>
                </a:cubicBezTo>
                <a:lnTo>
                  <a:pt x="2366962" y="52388"/>
                </a:lnTo>
                <a:lnTo>
                  <a:pt x="2486025" y="19050"/>
                </a:lnTo>
                <a:cubicBezTo>
                  <a:pt x="2514600" y="10319"/>
                  <a:pt x="2526506" y="5159"/>
                  <a:pt x="2538412" y="0"/>
                </a:cubicBezTo>
              </a:path>
            </a:pathLst>
          </a:custGeom>
          <a:noFill/>
          <a:ln w="19050" cap="flat">
            <a:solidFill>
              <a:schemeClr val="bg1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10572750" y="3857625"/>
            <a:ext cx="1981200" cy="226665"/>
          </a:xfrm>
          <a:custGeom>
            <a:avLst/>
            <a:gdLst>
              <a:gd name="connsiteX0" fmla="*/ 0 w 1981200"/>
              <a:gd name="connsiteY0" fmla="*/ 76200 h 226665"/>
              <a:gd name="connsiteX1" fmla="*/ 309563 w 1981200"/>
              <a:gd name="connsiteY1" fmla="*/ 71438 h 226665"/>
              <a:gd name="connsiteX2" fmla="*/ 447675 w 1981200"/>
              <a:gd name="connsiteY2" fmla="*/ 114300 h 226665"/>
              <a:gd name="connsiteX3" fmla="*/ 704850 w 1981200"/>
              <a:gd name="connsiteY3" fmla="*/ 80963 h 226665"/>
              <a:gd name="connsiteX4" fmla="*/ 885825 w 1981200"/>
              <a:gd name="connsiteY4" fmla="*/ 104775 h 226665"/>
              <a:gd name="connsiteX5" fmla="*/ 1295400 w 1981200"/>
              <a:gd name="connsiteY5" fmla="*/ 209550 h 226665"/>
              <a:gd name="connsiteX6" fmla="*/ 1576388 w 1981200"/>
              <a:gd name="connsiteY6" fmla="*/ 223838 h 226665"/>
              <a:gd name="connsiteX7" fmla="*/ 1690688 w 1981200"/>
              <a:gd name="connsiteY7" fmla="*/ 180975 h 226665"/>
              <a:gd name="connsiteX8" fmla="*/ 1819275 w 1981200"/>
              <a:gd name="connsiteY8" fmla="*/ 95250 h 226665"/>
              <a:gd name="connsiteX9" fmla="*/ 1981200 w 1981200"/>
              <a:gd name="connsiteY9" fmla="*/ 0 h 226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81200" h="226665">
                <a:moveTo>
                  <a:pt x="0" y="76200"/>
                </a:moveTo>
                <a:cubicBezTo>
                  <a:pt x="117475" y="70644"/>
                  <a:pt x="234951" y="65088"/>
                  <a:pt x="309563" y="71438"/>
                </a:cubicBezTo>
                <a:cubicBezTo>
                  <a:pt x="384175" y="77788"/>
                  <a:pt x="381794" y="112713"/>
                  <a:pt x="447675" y="114300"/>
                </a:cubicBezTo>
                <a:cubicBezTo>
                  <a:pt x="513556" y="115887"/>
                  <a:pt x="631825" y="82550"/>
                  <a:pt x="704850" y="80963"/>
                </a:cubicBezTo>
                <a:cubicBezTo>
                  <a:pt x="777875" y="79376"/>
                  <a:pt x="787400" y="83344"/>
                  <a:pt x="885825" y="104775"/>
                </a:cubicBezTo>
                <a:cubicBezTo>
                  <a:pt x="984250" y="126206"/>
                  <a:pt x="1180306" y="189706"/>
                  <a:pt x="1295400" y="209550"/>
                </a:cubicBezTo>
                <a:cubicBezTo>
                  <a:pt x="1410494" y="229394"/>
                  <a:pt x="1510507" y="228601"/>
                  <a:pt x="1576388" y="223838"/>
                </a:cubicBezTo>
                <a:cubicBezTo>
                  <a:pt x="1642269" y="219076"/>
                  <a:pt x="1650207" y="202406"/>
                  <a:pt x="1690688" y="180975"/>
                </a:cubicBezTo>
                <a:cubicBezTo>
                  <a:pt x="1731169" y="159544"/>
                  <a:pt x="1770856" y="125412"/>
                  <a:pt x="1819275" y="95250"/>
                </a:cubicBezTo>
                <a:cubicBezTo>
                  <a:pt x="1867694" y="65088"/>
                  <a:pt x="1924447" y="32544"/>
                  <a:pt x="1981200" y="0"/>
                </a:cubicBezTo>
              </a:path>
            </a:pathLst>
          </a:custGeom>
          <a:noFill/>
          <a:ln w="19050" cap="flat">
            <a:solidFill>
              <a:schemeClr val="bg1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50" name="Right Arrow 49"/>
          <p:cNvSpPr/>
          <p:nvPr/>
        </p:nvSpPr>
        <p:spPr>
          <a:xfrm>
            <a:off x="2654300" y="4667250"/>
            <a:ext cx="9861550" cy="937458"/>
          </a:xfrm>
          <a:prstGeom prst="rightArrow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 scaled="0"/>
          </a:gra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~125 km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1" name="Right Arrow 50"/>
          <p:cNvSpPr/>
          <p:nvPr/>
        </p:nvSpPr>
        <p:spPr>
          <a:xfrm>
            <a:off x="6651625" y="8955954"/>
            <a:ext cx="5975350" cy="937458"/>
          </a:xfrm>
          <a:prstGeom prst="rightArrow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 scaled="0"/>
          </a:gra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75 km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874112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Up Arrow 17"/>
          <p:cNvSpPr/>
          <p:nvPr/>
        </p:nvSpPr>
        <p:spPr>
          <a:xfrm rot="19777428">
            <a:off x="287293" y="135130"/>
            <a:ext cx="1000509" cy="1407886"/>
          </a:xfrm>
          <a:prstGeom prst="upArrow">
            <a:avLst/>
          </a:prstGeom>
          <a:solidFill>
            <a:schemeClr val="tx1">
              <a:lumMod val="85000"/>
            </a:schemeClr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wordArtVert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N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1216040" y="1629950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 lnSpcReduction="10000"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Resting Spring R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385389" y="1660983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Grapevine M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69887" y="1663407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Funeral M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823200" y="0"/>
            <a:ext cx="5064133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 fontScale="70000" lnSpcReduction="20000"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4800" b="1" dirty="0" smtClean="0">
                <a:solidFill>
                  <a:schemeClr val="tx1"/>
                </a:solidFill>
                <a:latin typeface="+mj-lt"/>
              </a:rPr>
              <a:t>Balanced cross section reconstructions</a:t>
            </a:r>
            <a:endParaRPr lang="en-US" sz="4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9" y="2539022"/>
            <a:ext cx="12951371" cy="326227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19969" y="5972802"/>
            <a:ext cx="3535691" cy="3594119"/>
            <a:chOff x="119969" y="5972802"/>
            <a:chExt cx="3535691" cy="359411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59" t="14687" r="22158" b="22627"/>
            <a:stretch/>
          </p:blipFill>
          <p:spPr>
            <a:xfrm>
              <a:off x="1575096" y="6043089"/>
              <a:ext cx="2080564" cy="352254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21" name="Group 20"/>
            <p:cNvGrpSpPr/>
            <p:nvPr/>
          </p:nvGrpSpPr>
          <p:grpSpPr>
            <a:xfrm>
              <a:off x="119969" y="5972802"/>
              <a:ext cx="1513088" cy="3594119"/>
              <a:chOff x="38136" y="3976914"/>
              <a:chExt cx="2353337" cy="5590008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030" t="16806" r="33655" b="17979"/>
              <a:stretch/>
            </p:blipFill>
            <p:spPr>
              <a:xfrm>
                <a:off x="38136" y="3976914"/>
                <a:ext cx="2240236" cy="558800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23" name="Title 1"/>
              <p:cNvSpPr txBox="1">
                <a:spLocks/>
              </p:cNvSpPr>
              <p:nvPr/>
            </p:nvSpPr>
            <p:spPr>
              <a:xfrm rot="16200000">
                <a:off x="-912874" y="7682604"/>
                <a:ext cx="3064522" cy="704113"/>
              </a:xfrm>
              <a:prstGeom prst="rect">
                <a:avLst/>
              </a:prstGeom>
              <a:solidFill>
                <a:schemeClr val="tx1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8767" tIns="48767" rIns="48767" bIns="48767" anchor="ctr">
                <a:normAutofit fontScale="62500" lnSpcReduction="20000"/>
              </a:bodyPr>
              <a:lstStyle>
                <a:lvl1pPr marL="0" marR="0" indent="0" algn="l" defTabSz="130048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2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1pPr>
                <a:lvl2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2pPr>
                <a:lvl3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3pPr>
                <a:lvl4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4pPr>
                <a:lvl5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5pPr>
                <a:lvl6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6pPr>
                <a:lvl7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7pPr>
                <a:lvl8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8pPr>
                <a:lvl9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9pPr>
              </a:lstStyle>
              <a:p>
                <a:pPr hangingPunct="1"/>
                <a:r>
                  <a:rPr lang="en-US" sz="4000" b="1" dirty="0" smtClean="0">
                    <a:solidFill>
                      <a:schemeClr val="bg2">
                        <a:lumMod val="50000"/>
                      </a:schemeClr>
                    </a:solidFill>
                    <a:latin typeface="+mj-lt"/>
                  </a:rPr>
                  <a:t>Proterozoic</a:t>
                </a:r>
                <a:endParaRPr lang="en-US" sz="4000" b="1" dirty="0">
                  <a:solidFill>
                    <a:schemeClr val="bg2">
                      <a:lumMod val="5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27" name="Title 1"/>
              <p:cNvSpPr txBox="1">
                <a:spLocks/>
              </p:cNvSpPr>
              <p:nvPr/>
            </p:nvSpPr>
            <p:spPr>
              <a:xfrm rot="16200000">
                <a:off x="-555265" y="4857570"/>
                <a:ext cx="2349307" cy="704113"/>
              </a:xfrm>
              <a:prstGeom prst="rect">
                <a:avLst/>
              </a:prstGeom>
              <a:solidFill>
                <a:schemeClr val="tx1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8767" tIns="48767" rIns="48767" bIns="48767" anchor="ctr">
                <a:normAutofit fontScale="55000" lnSpcReduction="20000"/>
              </a:bodyPr>
              <a:lstStyle>
                <a:lvl1pPr marL="0" marR="0" indent="0" algn="l" defTabSz="130048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2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1pPr>
                <a:lvl2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2pPr>
                <a:lvl3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3pPr>
                <a:lvl4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4pPr>
                <a:lvl5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5pPr>
                <a:lvl6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6pPr>
                <a:lvl7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7pPr>
                <a:lvl8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8pPr>
                <a:lvl9pPr marL="0" marR="0" indent="0" algn="ctr" defTabSz="5842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0" b="0" i="0" u="none" strike="noStrike" cap="none" spc="0" baseline="0">
                    <a:ln>
                      <a:noFill/>
                    </a:ln>
                    <a:solidFill>
                      <a:srgbClr val="FFFFFF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9pPr>
              </a:lstStyle>
              <a:p>
                <a:pPr hangingPunct="1"/>
                <a:r>
                  <a:rPr lang="en-US" sz="4000" b="1" dirty="0" smtClean="0">
                    <a:solidFill>
                      <a:schemeClr val="bg2">
                        <a:lumMod val="50000"/>
                      </a:schemeClr>
                    </a:solidFill>
                    <a:latin typeface="+mj-lt"/>
                  </a:rPr>
                  <a:t>Paleozoic</a:t>
                </a:r>
                <a:endParaRPr lang="en-US" sz="4000" b="1" dirty="0">
                  <a:solidFill>
                    <a:schemeClr val="bg2">
                      <a:lumMod val="50000"/>
                    </a:schemeClr>
                  </a:solidFill>
                  <a:latin typeface="+mj-lt"/>
                </a:endParaRPr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 flipH="1">
                <a:off x="267330" y="6500392"/>
                <a:ext cx="2124143" cy="0"/>
              </a:xfrm>
              <a:prstGeom prst="line">
                <a:avLst/>
              </a:prstGeom>
              <a:noFill/>
              <a:ln w="47625" cap="flat">
                <a:solidFill>
                  <a:schemeClr val="bg1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sp>
        <p:nvSpPr>
          <p:cNvPr id="4" name="Freeform 3"/>
          <p:cNvSpPr/>
          <p:nvPr/>
        </p:nvSpPr>
        <p:spPr>
          <a:xfrm>
            <a:off x="476250" y="3238500"/>
            <a:ext cx="5743575" cy="1076325"/>
          </a:xfrm>
          <a:custGeom>
            <a:avLst/>
            <a:gdLst>
              <a:gd name="connsiteX0" fmla="*/ 5743575 w 5743575"/>
              <a:gd name="connsiteY0" fmla="*/ 0 h 1076325"/>
              <a:gd name="connsiteX1" fmla="*/ 4086225 w 5743575"/>
              <a:gd name="connsiteY1" fmla="*/ 38100 h 1076325"/>
              <a:gd name="connsiteX2" fmla="*/ 3190875 w 5743575"/>
              <a:gd name="connsiteY2" fmla="*/ 171450 h 1076325"/>
              <a:gd name="connsiteX3" fmla="*/ 2000250 w 5743575"/>
              <a:gd name="connsiteY3" fmla="*/ 542925 h 1076325"/>
              <a:gd name="connsiteX4" fmla="*/ 914400 w 5743575"/>
              <a:gd name="connsiteY4" fmla="*/ 923925 h 1076325"/>
              <a:gd name="connsiteX5" fmla="*/ 638175 w 5743575"/>
              <a:gd name="connsiteY5" fmla="*/ 1009650 h 1076325"/>
              <a:gd name="connsiteX6" fmla="*/ 0 w 5743575"/>
              <a:gd name="connsiteY6" fmla="*/ 1076325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43575" h="1076325">
                <a:moveTo>
                  <a:pt x="5743575" y="0"/>
                </a:moveTo>
                <a:cubicBezTo>
                  <a:pt x="5127625" y="4762"/>
                  <a:pt x="4511675" y="9525"/>
                  <a:pt x="4086225" y="38100"/>
                </a:cubicBezTo>
                <a:cubicBezTo>
                  <a:pt x="3660775" y="66675"/>
                  <a:pt x="3538537" y="87313"/>
                  <a:pt x="3190875" y="171450"/>
                </a:cubicBezTo>
                <a:cubicBezTo>
                  <a:pt x="2843212" y="255588"/>
                  <a:pt x="2379662" y="417513"/>
                  <a:pt x="2000250" y="542925"/>
                </a:cubicBezTo>
                <a:cubicBezTo>
                  <a:pt x="1620838" y="668337"/>
                  <a:pt x="1141412" y="846138"/>
                  <a:pt x="914400" y="923925"/>
                </a:cubicBezTo>
                <a:cubicBezTo>
                  <a:pt x="687388" y="1001712"/>
                  <a:pt x="790575" y="984250"/>
                  <a:pt x="638175" y="1009650"/>
                </a:cubicBezTo>
                <a:cubicBezTo>
                  <a:pt x="485775" y="1035050"/>
                  <a:pt x="242887" y="1055687"/>
                  <a:pt x="0" y="1076325"/>
                </a:cubicBezTo>
              </a:path>
            </a:pathLst>
          </a:custGeom>
          <a:noFill/>
          <a:ln w="38100" cap="flat">
            <a:solidFill>
              <a:srgbClr val="0070C0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6250" y="5087763"/>
            <a:ext cx="1367064" cy="687368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0 Ma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88334" y="5886429"/>
            <a:ext cx="13042333" cy="3268398"/>
            <a:chOff x="-88334" y="5886429"/>
            <a:chExt cx="13042333" cy="326839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514"/>
            <a:stretch/>
          </p:blipFill>
          <p:spPr>
            <a:xfrm>
              <a:off x="-88334" y="5886429"/>
              <a:ext cx="13042333" cy="3268398"/>
            </a:xfrm>
            <a:prstGeom prst="rect">
              <a:avLst/>
            </a:prstGeom>
          </p:spPr>
        </p:pic>
        <p:sp>
          <p:nvSpPr>
            <p:cNvPr id="3" name="Freeform 2"/>
            <p:cNvSpPr/>
            <p:nvPr/>
          </p:nvSpPr>
          <p:spPr>
            <a:xfrm>
              <a:off x="3248025" y="6229350"/>
              <a:ext cx="5438775" cy="1914613"/>
            </a:xfrm>
            <a:custGeom>
              <a:avLst/>
              <a:gdLst>
                <a:gd name="connsiteX0" fmla="*/ 5438775 w 5438775"/>
                <a:gd name="connsiteY0" fmla="*/ 0 h 1914613"/>
                <a:gd name="connsiteX1" fmla="*/ 5048250 w 5438775"/>
                <a:gd name="connsiteY1" fmla="*/ 238125 h 1914613"/>
                <a:gd name="connsiteX2" fmla="*/ 4286250 w 5438775"/>
                <a:gd name="connsiteY2" fmla="*/ 600075 h 1914613"/>
                <a:gd name="connsiteX3" fmla="*/ 3695700 w 5438775"/>
                <a:gd name="connsiteY3" fmla="*/ 895350 h 1914613"/>
                <a:gd name="connsiteX4" fmla="*/ 2619375 w 5438775"/>
                <a:gd name="connsiteY4" fmla="*/ 1209675 h 1914613"/>
                <a:gd name="connsiteX5" fmla="*/ 1638300 w 5438775"/>
                <a:gd name="connsiteY5" fmla="*/ 1504950 h 1914613"/>
                <a:gd name="connsiteX6" fmla="*/ 733425 w 5438775"/>
                <a:gd name="connsiteY6" fmla="*/ 1724025 h 1914613"/>
                <a:gd name="connsiteX7" fmla="*/ 180975 w 5438775"/>
                <a:gd name="connsiteY7" fmla="*/ 1885950 h 1914613"/>
                <a:gd name="connsiteX8" fmla="*/ 0 w 5438775"/>
                <a:gd name="connsiteY8" fmla="*/ 1914525 h 1914613"/>
                <a:gd name="connsiteX9" fmla="*/ 0 w 5438775"/>
                <a:gd name="connsiteY9" fmla="*/ 1914525 h 1914613"/>
                <a:gd name="connsiteX10" fmla="*/ 0 w 5438775"/>
                <a:gd name="connsiteY10" fmla="*/ 1914525 h 1914613"/>
                <a:gd name="connsiteX11" fmla="*/ 28575 w 5438775"/>
                <a:gd name="connsiteY11" fmla="*/ 1914525 h 191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8775" h="1914613">
                  <a:moveTo>
                    <a:pt x="5438775" y="0"/>
                  </a:moveTo>
                  <a:cubicBezTo>
                    <a:pt x="5339556" y="69056"/>
                    <a:pt x="5240337" y="138113"/>
                    <a:pt x="5048250" y="238125"/>
                  </a:cubicBezTo>
                  <a:cubicBezTo>
                    <a:pt x="4856162" y="338138"/>
                    <a:pt x="4511675" y="490538"/>
                    <a:pt x="4286250" y="600075"/>
                  </a:cubicBezTo>
                  <a:cubicBezTo>
                    <a:pt x="4060825" y="709613"/>
                    <a:pt x="3973512" y="793750"/>
                    <a:pt x="3695700" y="895350"/>
                  </a:cubicBezTo>
                  <a:cubicBezTo>
                    <a:pt x="3417888" y="996950"/>
                    <a:pt x="2619375" y="1209675"/>
                    <a:pt x="2619375" y="1209675"/>
                  </a:cubicBezTo>
                  <a:cubicBezTo>
                    <a:pt x="2276475" y="1311275"/>
                    <a:pt x="1952625" y="1419225"/>
                    <a:pt x="1638300" y="1504950"/>
                  </a:cubicBezTo>
                  <a:cubicBezTo>
                    <a:pt x="1323975" y="1590675"/>
                    <a:pt x="976312" y="1660525"/>
                    <a:pt x="733425" y="1724025"/>
                  </a:cubicBezTo>
                  <a:cubicBezTo>
                    <a:pt x="490537" y="1787525"/>
                    <a:pt x="303212" y="1854200"/>
                    <a:pt x="180975" y="1885950"/>
                  </a:cubicBezTo>
                  <a:cubicBezTo>
                    <a:pt x="58738" y="1917700"/>
                    <a:pt x="0" y="1914525"/>
                    <a:pt x="0" y="1914525"/>
                  </a:cubicBezTo>
                  <a:lnTo>
                    <a:pt x="0" y="1914525"/>
                  </a:lnTo>
                  <a:lnTo>
                    <a:pt x="0" y="1914525"/>
                  </a:lnTo>
                  <a:lnTo>
                    <a:pt x="28575" y="1914525"/>
                  </a:lnTo>
                </a:path>
              </a:pathLst>
            </a:custGeom>
            <a:noFill/>
            <a:ln w="38100" cap="flat">
              <a:solidFill>
                <a:srgbClr val="0070C0">
                  <a:alpha val="70000"/>
                </a:srgbClr>
              </a:solidFill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248025" y="8375893"/>
              <a:ext cx="2223860" cy="687368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/>
                <a:t>11-12</a:t>
              </a:r>
              <a:r>
                <a:rPr kumimoji="0" lang="en-US" sz="38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 Ma</a:t>
              </a:r>
              <a:endParaRPr kumimoji="0" lang="en-US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sp>
        <p:nvSpPr>
          <p:cNvPr id="8" name="Right Arrow 7"/>
          <p:cNvSpPr/>
          <p:nvPr/>
        </p:nvSpPr>
        <p:spPr>
          <a:xfrm>
            <a:off x="185872" y="6353962"/>
            <a:ext cx="4081328" cy="937458"/>
          </a:xfrm>
          <a:prstGeom prst="rightArrow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 scaled="0"/>
          </a:gra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~50 km total extension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8313267" y="1663407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Amargosa V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76839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Oligocene-Miocene crustal thickness gradients: Basin and Range"/>
          <p:cNvSpPr txBox="1">
            <a:spLocks noGrp="1"/>
          </p:cNvSpPr>
          <p:nvPr>
            <p:ph type="title"/>
          </p:nvPr>
        </p:nvSpPr>
        <p:spPr>
          <a:xfrm>
            <a:off x="296007" y="125046"/>
            <a:ext cx="12412786" cy="214973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 defTabSz="426466">
              <a:defRPr sz="5840"/>
            </a:pPr>
            <a:r>
              <a:rPr lang="en-US" dirty="0" smtClean="0"/>
              <a:t>Pre-detachment </a:t>
            </a:r>
            <a:r>
              <a:rPr dirty="0" smtClean="0"/>
              <a:t>crustal thickness</a:t>
            </a:r>
            <a:r>
              <a:rPr lang="en-US" dirty="0" smtClean="0"/>
              <a:t>es</a:t>
            </a:r>
            <a:endParaRPr dirty="0"/>
          </a:p>
        </p:txBody>
      </p:sp>
      <p:sp>
        <p:nvSpPr>
          <p:cNvPr id="346" name="Bahadori et al., 2018"/>
          <p:cNvSpPr txBox="1"/>
          <p:nvPr/>
        </p:nvSpPr>
        <p:spPr>
          <a:xfrm>
            <a:off x="8064485" y="9097010"/>
            <a:ext cx="4360168" cy="6565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sz="3600" dirty="0" err="1"/>
              <a:t>Bahadori</a:t>
            </a:r>
            <a:r>
              <a:rPr sz="3600" dirty="0"/>
              <a:t> et al., 2018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58" y="3222035"/>
            <a:ext cx="7542487" cy="6407709"/>
          </a:xfrm>
          <a:prstGeom prst="rect">
            <a:avLst/>
          </a:prstGeom>
          <a:solidFill>
            <a:srgbClr val="FFFFFF"/>
          </a:solidFill>
          <a:ln w="63500">
            <a:solidFill>
              <a:schemeClr val="tx1">
                <a:lumMod val="9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305" y="4928224"/>
            <a:ext cx="4320531" cy="1423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349" y="7717479"/>
            <a:ext cx="4198337" cy="12415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349" y="6338082"/>
            <a:ext cx="4220444" cy="13933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dissolv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Oligocene-Miocene crustal thickness gradients: Basin and Range"/>
          <p:cNvSpPr txBox="1">
            <a:spLocks noGrp="1"/>
          </p:cNvSpPr>
          <p:nvPr>
            <p:ph type="title"/>
          </p:nvPr>
        </p:nvSpPr>
        <p:spPr>
          <a:xfrm>
            <a:off x="296007" y="125046"/>
            <a:ext cx="12412786" cy="214973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 defTabSz="426466">
              <a:defRPr sz="5840"/>
            </a:pPr>
            <a:r>
              <a:rPr lang="en-US" dirty="0" smtClean="0"/>
              <a:t>Pre-detachment </a:t>
            </a:r>
            <a:r>
              <a:rPr dirty="0" smtClean="0"/>
              <a:t>crustal thickness</a:t>
            </a:r>
            <a:r>
              <a:rPr lang="en-US" dirty="0" smtClean="0"/>
              <a:t>es</a:t>
            </a:r>
            <a:endParaRPr dirty="0"/>
          </a:p>
        </p:txBody>
      </p:sp>
      <p:sp>
        <p:nvSpPr>
          <p:cNvPr id="346" name="Bahadori et al., 2018"/>
          <p:cNvSpPr txBox="1"/>
          <p:nvPr/>
        </p:nvSpPr>
        <p:spPr>
          <a:xfrm>
            <a:off x="8064485" y="9097010"/>
            <a:ext cx="4360168" cy="6565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sz="3600" dirty="0" err="1"/>
              <a:t>Bahadori</a:t>
            </a:r>
            <a:r>
              <a:rPr sz="3600" dirty="0"/>
              <a:t> et al., 2018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58" y="3222035"/>
            <a:ext cx="7542486" cy="6407709"/>
          </a:xfrm>
          <a:prstGeom prst="rect">
            <a:avLst/>
          </a:prstGeom>
          <a:solidFill>
            <a:srgbClr val="FFFFFF"/>
          </a:solidFill>
          <a:ln w="63500">
            <a:solidFill>
              <a:schemeClr val="tx1">
                <a:lumMod val="9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305" y="4928224"/>
            <a:ext cx="4320531" cy="1423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349" y="7717479"/>
            <a:ext cx="4198337" cy="12415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349" y="6338082"/>
            <a:ext cx="4220444" cy="139339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957348" y="2398225"/>
            <a:ext cx="4574443" cy="2156619"/>
          </a:xfrm>
          <a:prstGeom prst="roundRect">
            <a:avLst/>
          </a:prstGeom>
          <a:ln/>
          <a:effectLst>
            <a:outerShdw blurRad="76200" dir="18900000" rotWithShape="0">
              <a:srgbClr val="FFFF00"/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 smtClean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Gradients oppose upper plate transport</a:t>
            </a:r>
            <a:endParaRPr kumimoji="0" lang="en-US" sz="3600" b="0" i="0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8251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dissolv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Oligocene-Miocene crustal thickness gradients: Basin and Range"/>
          <p:cNvSpPr txBox="1">
            <a:spLocks noGrp="1"/>
          </p:cNvSpPr>
          <p:nvPr>
            <p:ph type="title"/>
          </p:nvPr>
        </p:nvSpPr>
        <p:spPr>
          <a:xfrm>
            <a:off x="296007" y="125046"/>
            <a:ext cx="12412786" cy="214973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 defTabSz="426466">
              <a:defRPr sz="5840"/>
            </a:pPr>
            <a:r>
              <a:rPr lang="en-US" dirty="0" smtClean="0"/>
              <a:t>Pre-detachment </a:t>
            </a:r>
            <a:r>
              <a:rPr dirty="0" smtClean="0"/>
              <a:t>crustal thickness</a:t>
            </a:r>
            <a:r>
              <a:rPr lang="en-US" dirty="0" smtClean="0"/>
              <a:t>es</a:t>
            </a:r>
            <a:endParaRPr dirty="0"/>
          </a:p>
        </p:txBody>
      </p:sp>
      <p:sp>
        <p:nvSpPr>
          <p:cNvPr id="346" name="Bahadori et al., 2018"/>
          <p:cNvSpPr txBox="1"/>
          <p:nvPr/>
        </p:nvSpPr>
        <p:spPr>
          <a:xfrm>
            <a:off x="8064485" y="9097010"/>
            <a:ext cx="4360168" cy="6565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sz="3600" dirty="0" err="1"/>
              <a:t>Bahadori</a:t>
            </a:r>
            <a:r>
              <a:rPr sz="3600" dirty="0"/>
              <a:t> et al., 2018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58" y="3222035"/>
            <a:ext cx="7542486" cy="6407708"/>
          </a:xfrm>
          <a:prstGeom prst="rect">
            <a:avLst/>
          </a:prstGeom>
          <a:solidFill>
            <a:srgbClr val="FFFFFF"/>
          </a:solidFill>
          <a:ln w="63500">
            <a:solidFill>
              <a:schemeClr val="tx1">
                <a:lumMod val="9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305" y="4928224"/>
            <a:ext cx="4320531" cy="1423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349" y="7717479"/>
            <a:ext cx="4198337" cy="12415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349" y="6338082"/>
            <a:ext cx="4220444" cy="139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3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dissolv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Oligocene-Miocene crustal thickness gradients: Basin and Range"/>
          <p:cNvSpPr txBox="1">
            <a:spLocks noGrp="1"/>
          </p:cNvSpPr>
          <p:nvPr>
            <p:ph type="title"/>
          </p:nvPr>
        </p:nvSpPr>
        <p:spPr>
          <a:xfrm>
            <a:off x="296007" y="125046"/>
            <a:ext cx="12412786" cy="214973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 defTabSz="426466">
              <a:defRPr sz="5840"/>
            </a:pPr>
            <a:r>
              <a:rPr lang="en-US" dirty="0" smtClean="0"/>
              <a:t>Pre-detachment </a:t>
            </a:r>
            <a:r>
              <a:rPr dirty="0" smtClean="0"/>
              <a:t>crustal thickness</a:t>
            </a:r>
            <a:r>
              <a:rPr lang="en-US" dirty="0" smtClean="0"/>
              <a:t>es</a:t>
            </a:r>
            <a:endParaRPr dirty="0"/>
          </a:p>
        </p:txBody>
      </p:sp>
      <p:sp>
        <p:nvSpPr>
          <p:cNvPr id="346" name="Bahadori et al., 2018"/>
          <p:cNvSpPr txBox="1"/>
          <p:nvPr/>
        </p:nvSpPr>
        <p:spPr>
          <a:xfrm>
            <a:off x="8064485" y="9097010"/>
            <a:ext cx="4360168" cy="6565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sz="3600" dirty="0" err="1"/>
              <a:t>Bahadori</a:t>
            </a:r>
            <a:r>
              <a:rPr sz="3600" dirty="0"/>
              <a:t> et al., 2018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58" y="3222035"/>
            <a:ext cx="7542486" cy="6407708"/>
          </a:xfrm>
          <a:prstGeom prst="rect">
            <a:avLst/>
          </a:prstGeom>
          <a:solidFill>
            <a:srgbClr val="FFFFFF"/>
          </a:solidFill>
          <a:ln w="63500">
            <a:solidFill>
              <a:schemeClr val="tx1">
                <a:lumMod val="9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305" y="4928224"/>
            <a:ext cx="4320531" cy="1423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349" y="7717479"/>
            <a:ext cx="4198337" cy="12415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349" y="6338082"/>
            <a:ext cx="4220444" cy="139339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957348" y="2398225"/>
            <a:ext cx="4574443" cy="2156619"/>
          </a:xfrm>
          <a:prstGeom prst="roundRect">
            <a:avLst/>
          </a:prstGeom>
          <a:ln/>
          <a:effectLst>
            <a:outerShdw blurRad="76200" dir="18900000" rotWithShape="0">
              <a:srgbClr val="FFFF00"/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 smtClean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Gradients oppose upper plate transport</a:t>
            </a:r>
            <a:endParaRPr kumimoji="0" lang="en-US" sz="3600" b="0" i="0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2346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dissolv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11" y="3092884"/>
            <a:ext cx="8630433" cy="6472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097" y="2636612"/>
            <a:ext cx="5021545" cy="6695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ake Home"/>
          <p:cNvSpPr txBox="1">
            <a:spLocks noGrp="1"/>
          </p:cNvSpPr>
          <p:nvPr>
            <p:ph type="title"/>
          </p:nvPr>
        </p:nvSpPr>
        <p:spPr>
          <a:xfrm>
            <a:off x="14621" y="341648"/>
            <a:ext cx="7041877" cy="126493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1" defTabSz="560831">
              <a:defRPr sz="7679"/>
            </a:pPr>
            <a:r>
              <a:rPr lang="en-US" dirty="0" smtClean="0"/>
              <a:t>2019 fieldwork</a:t>
            </a:r>
            <a:endParaRPr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820" y="2402909"/>
            <a:ext cx="5372100" cy="716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7727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Rectangle"/>
          <p:cNvSpPr/>
          <p:nvPr/>
        </p:nvSpPr>
        <p:spPr>
          <a:xfrm>
            <a:off x="79103" y="122431"/>
            <a:ext cx="12846594" cy="4215405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354" name="Figure10a.pdf" descr="Figure10a.pdf"/>
          <p:cNvPicPr>
            <a:picLocks noChangeAspect="1"/>
          </p:cNvPicPr>
          <p:nvPr/>
        </p:nvPicPr>
        <p:blipFill>
          <a:blip r:embed="rId2">
            <a:extLst/>
          </a:blip>
          <a:srcRect l="53241" t="31387" b="37218"/>
          <a:stretch>
            <a:fillRect/>
          </a:stretch>
        </p:blipFill>
        <p:spPr>
          <a:xfrm>
            <a:off x="177061" y="4462661"/>
            <a:ext cx="6040613" cy="5308729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Bahadori et al., 2018"/>
          <p:cNvSpPr txBox="1"/>
          <p:nvPr/>
        </p:nvSpPr>
        <p:spPr>
          <a:xfrm>
            <a:off x="8203427" y="8771485"/>
            <a:ext cx="4594277" cy="685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Bahadori et al., 2018</a:t>
            </a:r>
          </a:p>
        </p:txBody>
      </p:sp>
      <p:pic>
        <p:nvPicPr>
          <p:cNvPr id="356" name="Figure10b_c.pdf" descr="Figure10b_c.pdf"/>
          <p:cNvPicPr>
            <a:picLocks noChangeAspect="1"/>
          </p:cNvPicPr>
          <p:nvPr/>
        </p:nvPicPr>
        <p:blipFill>
          <a:blip r:embed="rId3">
            <a:extLst/>
          </a:blip>
          <a:srcRect r="9084" b="69670"/>
          <a:stretch>
            <a:fillRect/>
          </a:stretch>
        </p:blipFill>
        <p:spPr>
          <a:xfrm>
            <a:off x="267951" y="261739"/>
            <a:ext cx="9528889" cy="3945861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Rectangle"/>
          <p:cNvSpPr/>
          <p:nvPr/>
        </p:nvSpPr>
        <p:spPr>
          <a:xfrm>
            <a:off x="9926297" y="1208372"/>
            <a:ext cx="2829323" cy="4215404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358" name="Figure10b_c.pdf" descr="Figure10b_c.pdf"/>
          <p:cNvPicPr>
            <a:picLocks noChangeAspect="1"/>
          </p:cNvPicPr>
          <p:nvPr/>
        </p:nvPicPr>
        <p:blipFill>
          <a:blip r:embed="rId3">
            <a:extLst/>
          </a:blip>
          <a:srcRect l="71906" t="30500" r="1100" b="37598"/>
          <a:stretch>
            <a:fillRect/>
          </a:stretch>
        </p:blipFill>
        <p:spPr>
          <a:xfrm>
            <a:off x="9938116" y="1241012"/>
            <a:ext cx="2829151" cy="4150282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Domain 3"/>
          <p:cNvSpPr txBox="1"/>
          <p:nvPr/>
        </p:nvSpPr>
        <p:spPr>
          <a:xfrm>
            <a:off x="7885179" y="1611068"/>
            <a:ext cx="141877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Domain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dissolv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25468" y="2501551"/>
            <a:ext cx="6734827" cy="5051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85850" y="1369512"/>
            <a:ext cx="9753600" cy="73152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667321" y="4459266"/>
            <a:ext cx="3556000" cy="1465545"/>
          </a:xfrm>
          <a:prstGeom prst="ellipse">
            <a:avLst/>
          </a:prstGeom>
          <a:noFill/>
          <a:ln w="76200" cap="flat">
            <a:solidFill>
              <a:srgbClr val="FFFF00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541095" y="1356754"/>
            <a:ext cx="4028953" cy="2877150"/>
            <a:chOff x="7541095" y="1356754"/>
            <a:chExt cx="4028953" cy="2877150"/>
          </a:xfrm>
        </p:grpSpPr>
        <p:sp>
          <p:nvSpPr>
            <p:cNvPr id="7" name="Oval 6"/>
            <p:cNvSpPr/>
            <p:nvPr/>
          </p:nvSpPr>
          <p:spPr>
            <a:xfrm>
              <a:off x="8815714" y="1356754"/>
              <a:ext cx="2754334" cy="1135152"/>
            </a:xfrm>
            <a:prstGeom prst="ellipse">
              <a:avLst/>
            </a:prstGeom>
            <a:noFill/>
            <a:ln w="76200" cap="flat">
              <a:solidFill>
                <a:schemeClr val="bg1"/>
              </a:solidFill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541095" y="3500582"/>
              <a:ext cx="1529014" cy="733322"/>
            </a:xfrm>
            <a:prstGeom prst="ellipse">
              <a:avLst/>
            </a:prstGeom>
            <a:noFill/>
            <a:ln w="76200" cap="flat">
              <a:solidFill>
                <a:schemeClr val="bg1"/>
              </a:solidFill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70808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Why are detachment faults important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 defTabSz="368045">
              <a:defRPr sz="5040"/>
            </a:pPr>
            <a:r>
              <a:t>Why are detachment faults important?</a:t>
            </a:r>
          </a:p>
        </p:txBody>
      </p:sp>
      <p:sp>
        <p:nvSpPr>
          <p:cNvPr id="152" name="NSF SGT research “grand challenges”…"/>
          <p:cNvSpPr txBox="1"/>
          <p:nvPr/>
        </p:nvSpPr>
        <p:spPr>
          <a:xfrm>
            <a:off x="1093209" y="2419485"/>
            <a:ext cx="9987056" cy="6350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457200" algn="l">
              <a:spcBef>
                <a:spcPts val="4200"/>
              </a:spcBef>
              <a:buSzPct val="75000"/>
              <a:buChar char="•"/>
            </a:pPr>
            <a:r>
              <a:rPr dirty="0"/>
              <a:t>NSF SGT research 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“grand challenges”</a:t>
            </a:r>
          </a:p>
          <a:p>
            <a:pPr marL="914400" lvl="1" indent="-457200" algn="l">
              <a:spcBef>
                <a:spcPts val="4200"/>
              </a:spcBef>
              <a:buSzPct val="75000"/>
              <a:buChar char="•"/>
              <a:defRPr b="1"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 smtClean="0"/>
          </a:p>
          <a:p>
            <a:pPr marL="914400" lvl="1" indent="-457200" algn="l">
              <a:spcBef>
                <a:spcPts val="4200"/>
              </a:spcBef>
              <a:buSzPct val="75000"/>
              <a:buChar char="•"/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smtClean="0"/>
              <a:t>Variations </a:t>
            </a:r>
            <a:r>
              <a:rPr dirty="0"/>
              <a:t>in rheology throughout the lithosphere </a:t>
            </a:r>
          </a:p>
          <a:p>
            <a:pPr marL="914400" lvl="1" indent="-457200" algn="l">
              <a:spcBef>
                <a:spcPts val="4200"/>
              </a:spcBef>
              <a:buSzPct val="75000"/>
              <a:buChar char="•"/>
              <a:defRPr b="1"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 smtClean="0"/>
          </a:p>
          <a:p>
            <a:pPr marL="914400" lvl="1" indent="-457200" algn="l">
              <a:spcBef>
                <a:spcPts val="4200"/>
              </a:spcBef>
              <a:buSzPct val="75000"/>
              <a:buChar char="•"/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smtClean="0"/>
              <a:t>Fault </a:t>
            </a:r>
            <a:r>
              <a:rPr dirty="0"/>
              <a:t>zone behavior from Earth’s surface to the base of the lithosphere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dissolv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Content Placeholder 3" descr="Content Placeholder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1219199"/>
            <a:ext cx="13024419" cy="7315201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sp>
        <p:nvSpPr>
          <p:cNvPr id="181" name="Freeform 60"/>
          <p:cNvSpPr/>
          <p:nvPr/>
        </p:nvSpPr>
        <p:spPr>
          <a:xfrm>
            <a:off x="3867806" y="4725450"/>
            <a:ext cx="681550" cy="14882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3" h="21600" extrusionOk="0">
                <a:moveTo>
                  <a:pt x="16962" y="21600"/>
                </a:moveTo>
                <a:cubicBezTo>
                  <a:pt x="17514" y="20644"/>
                  <a:pt x="18066" y="19688"/>
                  <a:pt x="18817" y="19037"/>
                </a:cubicBezTo>
                <a:cubicBezTo>
                  <a:pt x="19568" y="18386"/>
                  <a:pt x="21335" y="18753"/>
                  <a:pt x="21467" y="17695"/>
                </a:cubicBezTo>
                <a:cubicBezTo>
                  <a:pt x="21600" y="16637"/>
                  <a:pt x="20849" y="14441"/>
                  <a:pt x="19612" y="12692"/>
                </a:cubicBezTo>
                <a:cubicBezTo>
                  <a:pt x="18375" y="10942"/>
                  <a:pt x="15858" y="8583"/>
                  <a:pt x="14047" y="7200"/>
                </a:cubicBezTo>
                <a:cubicBezTo>
                  <a:pt x="12236" y="5817"/>
                  <a:pt x="10469" y="5166"/>
                  <a:pt x="8746" y="4393"/>
                </a:cubicBezTo>
                <a:cubicBezTo>
                  <a:pt x="7023" y="3620"/>
                  <a:pt x="5168" y="3295"/>
                  <a:pt x="3710" y="2563"/>
                </a:cubicBezTo>
                <a:cubicBezTo>
                  <a:pt x="2253" y="1831"/>
                  <a:pt x="486" y="875"/>
                  <a:pt x="0" y="0"/>
                </a:cubicBezTo>
              </a:path>
            </a:pathLst>
          </a:custGeom>
          <a:ln w="12700">
            <a:solidFill>
              <a:srgbClr val="E7E6E6"/>
            </a:solidFill>
            <a:miter/>
          </a:ln>
        </p:spPr>
        <p:txBody>
          <a:bodyPr lIns="48767" tIns="48767" rIns="48767" bIns="48767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97" name="Group 64"/>
          <p:cNvGrpSpPr/>
          <p:nvPr/>
        </p:nvGrpSpPr>
        <p:grpSpPr>
          <a:xfrm>
            <a:off x="-1" y="1525795"/>
            <a:ext cx="10661695" cy="5970184"/>
            <a:chOff x="0" y="0"/>
            <a:chExt cx="10661694" cy="5970183"/>
          </a:xfrm>
        </p:grpSpPr>
        <p:sp>
          <p:nvSpPr>
            <p:cNvPr id="182" name="Straight Connector 14"/>
            <p:cNvSpPr/>
            <p:nvPr/>
          </p:nvSpPr>
          <p:spPr>
            <a:xfrm flipH="1">
              <a:off x="-1" y="2552217"/>
              <a:ext cx="1816189" cy="24384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algn="l" defTabSz="130048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83" name="Straight Connector 18"/>
            <p:cNvSpPr/>
            <p:nvPr/>
          </p:nvSpPr>
          <p:spPr>
            <a:xfrm flipV="1">
              <a:off x="512904" y="1669348"/>
              <a:ext cx="832420" cy="103421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algn="l" defTabSz="130048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84" name="Straight Connector 22"/>
            <p:cNvSpPr/>
            <p:nvPr/>
          </p:nvSpPr>
          <p:spPr>
            <a:xfrm>
              <a:off x="319514" y="1518000"/>
              <a:ext cx="1025810" cy="15134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algn="l" defTabSz="130048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85" name="Straight Connector 25"/>
            <p:cNvSpPr/>
            <p:nvPr/>
          </p:nvSpPr>
          <p:spPr>
            <a:xfrm flipH="1">
              <a:off x="319514" y="416515"/>
              <a:ext cx="1193977" cy="110148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algn="l" defTabSz="130048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86" name="Straight Connector 29"/>
            <p:cNvSpPr/>
            <p:nvPr/>
          </p:nvSpPr>
          <p:spPr>
            <a:xfrm>
              <a:off x="1143525" y="416515"/>
              <a:ext cx="369966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algn="l" defTabSz="130048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87" name="Straight Connector 34"/>
            <p:cNvSpPr/>
            <p:nvPr/>
          </p:nvSpPr>
          <p:spPr>
            <a:xfrm flipV="1">
              <a:off x="1143525" y="69675"/>
              <a:ext cx="369966" cy="3552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algn="l" defTabSz="130048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88" name="Straight Connector 39"/>
            <p:cNvSpPr/>
            <p:nvPr/>
          </p:nvSpPr>
          <p:spPr>
            <a:xfrm flipH="1" flipV="1">
              <a:off x="4021959" y="4961190"/>
              <a:ext cx="2729887" cy="100899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algn="l" defTabSz="130048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89" name="Straight Connector 41"/>
            <p:cNvSpPr/>
            <p:nvPr/>
          </p:nvSpPr>
          <p:spPr>
            <a:xfrm flipH="1" flipV="1">
              <a:off x="1835806" y="2552219"/>
              <a:ext cx="1409789" cy="210206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algn="l" defTabSz="130048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0" name="Straight Connector 50"/>
            <p:cNvSpPr/>
            <p:nvPr/>
          </p:nvSpPr>
          <p:spPr>
            <a:xfrm flipH="1" flipV="1">
              <a:off x="3245594" y="4654287"/>
              <a:ext cx="252250" cy="17657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algn="l" defTabSz="130048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1" name="Straight Connector 54"/>
            <p:cNvSpPr/>
            <p:nvPr/>
          </p:nvSpPr>
          <p:spPr>
            <a:xfrm flipH="1" flipV="1">
              <a:off x="3497843" y="4822452"/>
              <a:ext cx="524117" cy="13873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algn="l" defTabSz="130048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2" name="Freeform 58"/>
            <p:cNvSpPr/>
            <p:nvPr/>
          </p:nvSpPr>
          <p:spPr>
            <a:xfrm>
              <a:off x="4069605" y="4334739"/>
              <a:ext cx="1454633" cy="630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3" extrusionOk="0">
                  <a:moveTo>
                    <a:pt x="0" y="21553"/>
                  </a:moveTo>
                  <a:cubicBezTo>
                    <a:pt x="1602" y="18320"/>
                    <a:pt x="3205" y="15087"/>
                    <a:pt x="5119" y="12357"/>
                  </a:cubicBezTo>
                  <a:cubicBezTo>
                    <a:pt x="7034" y="9627"/>
                    <a:pt x="9864" y="6850"/>
                    <a:pt x="11487" y="5173"/>
                  </a:cubicBezTo>
                  <a:cubicBezTo>
                    <a:pt x="13110" y="3497"/>
                    <a:pt x="13505" y="3162"/>
                    <a:pt x="14858" y="2300"/>
                  </a:cubicBezTo>
                  <a:cubicBezTo>
                    <a:pt x="16210" y="1438"/>
                    <a:pt x="18479" y="-47"/>
                    <a:pt x="19602" y="1"/>
                  </a:cubicBezTo>
                  <a:cubicBezTo>
                    <a:pt x="20726" y="49"/>
                    <a:pt x="20393" y="1581"/>
                    <a:pt x="21600" y="2587"/>
                  </a:cubicBez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defTabSz="130048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3" name="Freeform 59"/>
            <p:cNvSpPr/>
            <p:nvPr/>
          </p:nvSpPr>
          <p:spPr>
            <a:xfrm>
              <a:off x="4220954" y="3275329"/>
              <a:ext cx="1151935" cy="630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9143" y="19512"/>
                    <a:pt x="16686" y="17424"/>
                    <a:pt x="13086" y="13824"/>
                  </a:cubicBezTo>
                  <a:cubicBezTo>
                    <a:pt x="9486" y="10224"/>
                    <a:pt x="0" y="0"/>
                    <a:pt x="0" y="0"/>
                  </a:cubicBez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defTabSz="130048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4" name="Freeform 61"/>
            <p:cNvSpPr/>
            <p:nvPr/>
          </p:nvSpPr>
          <p:spPr>
            <a:xfrm>
              <a:off x="7529085" y="2039313"/>
              <a:ext cx="3132610" cy="276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386" extrusionOk="0">
                  <a:moveTo>
                    <a:pt x="728" y="0"/>
                  </a:moveTo>
                  <a:cubicBezTo>
                    <a:pt x="641" y="1313"/>
                    <a:pt x="554" y="2625"/>
                    <a:pt x="438" y="3906"/>
                  </a:cubicBezTo>
                  <a:cubicBezTo>
                    <a:pt x="322" y="5186"/>
                    <a:pt x="91" y="6542"/>
                    <a:pt x="33" y="7681"/>
                  </a:cubicBezTo>
                  <a:cubicBezTo>
                    <a:pt x="-25" y="8820"/>
                    <a:pt x="-6" y="9894"/>
                    <a:pt x="91" y="10740"/>
                  </a:cubicBezTo>
                  <a:cubicBezTo>
                    <a:pt x="187" y="11587"/>
                    <a:pt x="226" y="12064"/>
                    <a:pt x="612" y="12758"/>
                  </a:cubicBezTo>
                  <a:cubicBezTo>
                    <a:pt x="998" y="13453"/>
                    <a:pt x="1712" y="14125"/>
                    <a:pt x="2407" y="14906"/>
                  </a:cubicBezTo>
                  <a:cubicBezTo>
                    <a:pt x="3102" y="15687"/>
                    <a:pt x="4077" y="16653"/>
                    <a:pt x="4781" y="17445"/>
                  </a:cubicBezTo>
                  <a:cubicBezTo>
                    <a:pt x="5486" y="18237"/>
                    <a:pt x="5573" y="19094"/>
                    <a:pt x="6635" y="19658"/>
                  </a:cubicBezTo>
                  <a:cubicBezTo>
                    <a:pt x="7696" y="20222"/>
                    <a:pt x="9684" y="20559"/>
                    <a:pt x="11151" y="20830"/>
                  </a:cubicBezTo>
                  <a:cubicBezTo>
                    <a:pt x="12618" y="21101"/>
                    <a:pt x="14153" y="21600"/>
                    <a:pt x="15437" y="21285"/>
                  </a:cubicBezTo>
                  <a:cubicBezTo>
                    <a:pt x="16720" y="20971"/>
                    <a:pt x="17830" y="19474"/>
                    <a:pt x="18853" y="18942"/>
                  </a:cubicBezTo>
                  <a:cubicBezTo>
                    <a:pt x="19876" y="18410"/>
                    <a:pt x="20948" y="18074"/>
                    <a:pt x="21575" y="18096"/>
                  </a:cubicBezTo>
                </a:path>
              </a:pathLst>
            </a:custGeom>
            <a:noFill/>
            <a:ln w="12700" cap="flat">
              <a:solidFill>
                <a:srgbClr val="E7E6E6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defTabSz="130048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5" name="Freeform 62"/>
            <p:cNvSpPr/>
            <p:nvPr/>
          </p:nvSpPr>
          <p:spPr>
            <a:xfrm>
              <a:off x="3309227" y="-1"/>
              <a:ext cx="3215596" cy="3208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527" extrusionOk="0">
                  <a:moveTo>
                    <a:pt x="21493" y="2682"/>
                  </a:moveTo>
                  <a:cubicBezTo>
                    <a:pt x="20758" y="2903"/>
                    <a:pt x="20022" y="3124"/>
                    <a:pt x="19638" y="3529"/>
                  </a:cubicBezTo>
                  <a:cubicBezTo>
                    <a:pt x="19254" y="3933"/>
                    <a:pt x="19320" y="4629"/>
                    <a:pt x="19189" y="5108"/>
                  </a:cubicBezTo>
                  <a:cubicBezTo>
                    <a:pt x="19058" y="5588"/>
                    <a:pt x="19385" y="6096"/>
                    <a:pt x="18852" y="6406"/>
                  </a:cubicBezTo>
                  <a:cubicBezTo>
                    <a:pt x="18318" y="6716"/>
                    <a:pt x="16847" y="6980"/>
                    <a:pt x="15985" y="6970"/>
                  </a:cubicBezTo>
                  <a:cubicBezTo>
                    <a:pt x="15124" y="6961"/>
                    <a:pt x="14187" y="6707"/>
                    <a:pt x="13681" y="6350"/>
                  </a:cubicBezTo>
                  <a:cubicBezTo>
                    <a:pt x="13175" y="5992"/>
                    <a:pt x="13138" y="5409"/>
                    <a:pt x="12950" y="4826"/>
                  </a:cubicBezTo>
                  <a:cubicBezTo>
                    <a:pt x="12763" y="4243"/>
                    <a:pt x="12520" y="3265"/>
                    <a:pt x="12557" y="2852"/>
                  </a:cubicBezTo>
                  <a:cubicBezTo>
                    <a:pt x="12594" y="2438"/>
                    <a:pt x="13344" y="2626"/>
                    <a:pt x="13175" y="2344"/>
                  </a:cubicBezTo>
                  <a:cubicBezTo>
                    <a:pt x="13007" y="2062"/>
                    <a:pt x="11901" y="1460"/>
                    <a:pt x="11545" y="1159"/>
                  </a:cubicBezTo>
                  <a:cubicBezTo>
                    <a:pt x="11189" y="858"/>
                    <a:pt x="11480" y="698"/>
                    <a:pt x="11040" y="538"/>
                  </a:cubicBezTo>
                  <a:cubicBezTo>
                    <a:pt x="10599" y="378"/>
                    <a:pt x="9738" y="284"/>
                    <a:pt x="8904" y="200"/>
                  </a:cubicBezTo>
                  <a:cubicBezTo>
                    <a:pt x="8070" y="115"/>
                    <a:pt x="6937" y="-73"/>
                    <a:pt x="6038" y="30"/>
                  </a:cubicBezTo>
                  <a:cubicBezTo>
                    <a:pt x="5138" y="134"/>
                    <a:pt x="4127" y="397"/>
                    <a:pt x="3509" y="820"/>
                  </a:cubicBezTo>
                  <a:cubicBezTo>
                    <a:pt x="2890" y="1244"/>
                    <a:pt x="2712" y="1939"/>
                    <a:pt x="2328" y="2569"/>
                  </a:cubicBezTo>
                  <a:cubicBezTo>
                    <a:pt x="1944" y="3199"/>
                    <a:pt x="1560" y="3989"/>
                    <a:pt x="1204" y="4601"/>
                  </a:cubicBezTo>
                  <a:cubicBezTo>
                    <a:pt x="848" y="5212"/>
                    <a:pt x="371" y="5635"/>
                    <a:pt x="193" y="6237"/>
                  </a:cubicBezTo>
                  <a:cubicBezTo>
                    <a:pt x="15" y="6839"/>
                    <a:pt x="-107" y="7534"/>
                    <a:pt x="137" y="8212"/>
                  </a:cubicBezTo>
                  <a:cubicBezTo>
                    <a:pt x="380" y="8889"/>
                    <a:pt x="1410" y="9669"/>
                    <a:pt x="1654" y="10299"/>
                  </a:cubicBezTo>
                  <a:cubicBezTo>
                    <a:pt x="1898" y="10929"/>
                    <a:pt x="1776" y="11296"/>
                    <a:pt x="1598" y="11992"/>
                  </a:cubicBezTo>
                  <a:cubicBezTo>
                    <a:pt x="1420" y="12688"/>
                    <a:pt x="708" y="13741"/>
                    <a:pt x="586" y="14474"/>
                  </a:cubicBezTo>
                  <a:cubicBezTo>
                    <a:pt x="464" y="15208"/>
                    <a:pt x="708" y="15687"/>
                    <a:pt x="867" y="16393"/>
                  </a:cubicBezTo>
                  <a:cubicBezTo>
                    <a:pt x="1026" y="17098"/>
                    <a:pt x="1251" y="18095"/>
                    <a:pt x="1542" y="18706"/>
                  </a:cubicBezTo>
                  <a:cubicBezTo>
                    <a:pt x="1832" y="19317"/>
                    <a:pt x="2235" y="19590"/>
                    <a:pt x="2609" y="20060"/>
                  </a:cubicBezTo>
                  <a:cubicBezTo>
                    <a:pt x="2984" y="20530"/>
                    <a:pt x="3677" y="21123"/>
                    <a:pt x="3790" y="21527"/>
                  </a:cubicBezTo>
                </a:path>
              </a:pathLst>
            </a:custGeom>
            <a:noFill/>
            <a:ln w="12700" cap="flat">
              <a:solidFill>
                <a:srgbClr val="E7E6E6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defTabSz="130048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6" name="Freeform 63"/>
            <p:cNvSpPr/>
            <p:nvPr/>
          </p:nvSpPr>
          <p:spPr>
            <a:xfrm>
              <a:off x="6524822" y="391290"/>
              <a:ext cx="1101485" cy="333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322" y="404"/>
                    <a:pt x="4644" y="807"/>
                    <a:pt x="5936" y="1143"/>
                  </a:cubicBezTo>
                  <a:cubicBezTo>
                    <a:pt x="7227" y="1478"/>
                    <a:pt x="7227" y="1678"/>
                    <a:pt x="7750" y="2013"/>
                  </a:cubicBezTo>
                  <a:cubicBezTo>
                    <a:pt x="8272" y="2349"/>
                    <a:pt x="8876" y="2621"/>
                    <a:pt x="9069" y="3156"/>
                  </a:cubicBezTo>
                  <a:cubicBezTo>
                    <a:pt x="9261" y="3691"/>
                    <a:pt x="8931" y="4398"/>
                    <a:pt x="8904" y="5223"/>
                  </a:cubicBezTo>
                  <a:cubicBezTo>
                    <a:pt x="8876" y="6048"/>
                    <a:pt x="8189" y="7472"/>
                    <a:pt x="8904" y="8107"/>
                  </a:cubicBezTo>
                  <a:cubicBezTo>
                    <a:pt x="9618" y="8742"/>
                    <a:pt x="12256" y="8742"/>
                    <a:pt x="13191" y="9032"/>
                  </a:cubicBezTo>
                  <a:cubicBezTo>
                    <a:pt x="14125" y="9322"/>
                    <a:pt x="14180" y="9367"/>
                    <a:pt x="14510" y="9848"/>
                  </a:cubicBezTo>
                  <a:cubicBezTo>
                    <a:pt x="14840" y="10328"/>
                    <a:pt x="15389" y="11380"/>
                    <a:pt x="15169" y="11915"/>
                  </a:cubicBezTo>
                  <a:cubicBezTo>
                    <a:pt x="14950" y="12450"/>
                    <a:pt x="13795" y="12704"/>
                    <a:pt x="13191" y="13058"/>
                  </a:cubicBezTo>
                  <a:cubicBezTo>
                    <a:pt x="12586" y="13412"/>
                    <a:pt x="11872" y="13765"/>
                    <a:pt x="11542" y="14037"/>
                  </a:cubicBezTo>
                  <a:cubicBezTo>
                    <a:pt x="11212" y="14309"/>
                    <a:pt x="11487" y="14300"/>
                    <a:pt x="11212" y="14690"/>
                  </a:cubicBezTo>
                  <a:cubicBezTo>
                    <a:pt x="10937" y="15080"/>
                    <a:pt x="10388" y="15869"/>
                    <a:pt x="9893" y="16377"/>
                  </a:cubicBezTo>
                  <a:cubicBezTo>
                    <a:pt x="9398" y="16885"/>
                    <a:pt x="8684" y="17411"/>
                    <a:pt x="8244" y="17737"/>
                  </a:cubicBezTo>
                  <a:cubicBezTo>
                    <a:pt x="7805" y="18063"/>
                    <a:pt x="7750" y="18018"/>
                    <a:pt x="7255" y="18336"/>
                  </a:cubicBezTo>
                  <a:cubicBezTo>
                    <a:pt x="6760" y="18653"/>
                    <a:pt x="4397" y="19260"/>
                    <a:pt x="5276" y="19641"/>
                  </a:cubicBezTo>
                  <a:cubicBezTo>
                    <a:pt x="6156" y="20022"/>
                    <a:pt x="10113" y="20330"/>
                    <a:pt x="12531" y="20621"/>
                  </a:cubicBezTo>
                  <a:cubicBezTo>
                    <a:pt x="14950" y="20911"/>
                    <a:pt x="18275" y="21219"/>
                    <a:pt x="19786" y="21382"/>
                  </a:cubicBezTo>
                  <a:cubicBezTo>
                    <a:pt x="21298" y="21546"/>
                    <a:pt x="17203" y="20421"/>
                    <a:pt x="21600" y="21600"/>
                  </a:cubicBezTo>
                </a:path>
              </a:pathLst>
            </a:custGeom>
            <a:noFill/>
            <a:ln w="12700" cap="flat">
              <a:solidFill>
                <a:srgbClr val="E7E6E6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defTabSz="130048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98" name="TextBox 67"/>
          <p:cNvSpPr txBox="1"/>
          <p:nvPr/>
        </p:nvSpPr>
        <p:spPr>
          <a:xfrm>
            <a:off x="-1" y="1219199"/>
            <a:ext cx="3052304" cy="811912"/>
          </a:xfrm>
          <a:prstGeom prst="rect">
            <a:avLst/>
          </a:prstGeom>
          <a:solidFill>
            <a:srgbClr val="FFFFFF"/>
          </a:solidFill>
          <a:ln w="3175">
            <a:solidFill>
              <a:srgbClr val="80808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>
            <a:spAutoFit/>
          </a:bodyPr>
          <a:lstStyle>
            <a:lvl1pPr algn="l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Google Earth west-North America</a:t>
            </a:r>
          </a:p>
        </p:txBody>
      </p:sp>
      <p:grpSp>
        <p:nvGrpSpPr>
          <p:cNvPr id="203" name="Group"/>
          <p:cNvGrpSpPr/>
          <p:nvPr/>
        </p:nvGrpSpPr>
        <p:grpSpPr>
          <a:xfrm>
            <a:off x="168817" y="1397000"/>
            <a:ext cx="12667166" cy="7086600"/>
            <a:chOff x="-88900" y="-50800"/>
            <a:chExt cx="12667164" cy="7086600"/>
          </a:xfrm>
        </p:grpSpPr>
        <p:grpSp>
          <p:nvGrpSpPr>
            <p:cNvPr id="201" name="Content Placeholder 3"/>
            <p:cNvGrpSpPr/>
            <p:nvPr/>
          </p:nvGrpSpPr>
          <p:grpSpPr>
            <a:xfrm>
              <a:off x="-88900" y="-50800"/>
              <a:ext cx="12667165" cy="7086600"/>
              <a:chOff x="0" y="0"/>
              <a:chExt cx="12667164" cy="7086600"/>
            </a:xfrm>
          </p:grpSpPr>
          <p:pic>
            <p:nvPicPr>
              <p:cNvPr id="200" name="Content Placeholder 3" descr="Content Placeholder 3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/>
              <a:stretch>
                <a:fillRect/>
              </a:stretch>
            </p:blipFill>
            <p:spPr>
              <a:xfrm>
                <a:off x="88900" y="50800"/>
                <a:ext cx="12489365" cy="6858000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99" name="Content Placeholder 3" descr="Content Placeholder 3"/>
              <p:cNvPicPr>
                <a:picLocks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12667165" cy="7086600"/>
              </a:xfrm>
              <a:prstGeom prst="rect">
                <a:avLst/>
              </a:prstGeom>
              <a:effectLst/>
            </p:spPr>
          </p:pic>
        </p:grpSp>
        <p:sp>
          <p:nvSpPr>
            <p:cNvPr id="202" name="Shape"/>
            <p:cNvSpPr/>
            <p:nvPr/>
          </p:nvSpPr>
          <p:spPr>
            <a:xfrm>
              <a:off x="6229322" y="3070587"/>
              <a:ext cx="1345865" cy="1261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68" y="18589"/>
                  </a:moveTo>
                  <a:lnTo>
                    <a:pt x="17444" y="13795"/>
                  </a:lnTo>
                  <a:lnTo>
                    <a:pt x="13405" y="9744"/>
                  </a:lnTo>
                  <a:lnTo>
                    <a:pt x="9509" y="6324"/>
                  </a:lnTo>
                  <a:lnTo>
                    <a:pt x="6359" y="3091"/>
                  </a:lnTo>
                  <a:lnTo>
                    <a:pt x="2826" y="0"/>
                  </a:lnTo>
                  <a:lnTo>
                    <a:pt x="332" y="418"/>
                  </a:lnTo>
                  <a:lnTo>
                    <a:pt x="0" y="3466"/>
                  </a:lnTo>
                  <a:lnTo>
                    <a:pt x="2573" y="7616"/>
                  </a:lnTo>
                  <a:lnTo>
                    <a:pt x="6319" y="11750"/>
                  </a:lnTo>
                  <a:lnTo>
                    <a:pt x="10667" y="15040"/>
                  </a:lnTo>
                  <a:lnTo>
                    <a:pt x="16702" y="19177"/>
                  </a:lnTo>
                  <a:lnTo>
                    <a:pt x="19853" y="20962"/>
                  </a:lnTo>
                  <a:lnTo>
                    <a:pt x="21600" y="21600"/>
                  </a:lnTo>
                  <a:lnTo>
                    <a:pt x="21468" y="18589"/>
                  </a:lnTo>
                  <a:close/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chemeClr val="accent6">
                      <a:hueOff val="105381"/>
                      <a:satOff val="14341"/>
                      <a:lumOff val="10801"/>
                    </a:schemeClr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216" name="Group"/>
          <p:cNvGrpSpPr/>
          <p:nvPr/>
        </p:nvGrpSpPr>
        <p:grpSpPr>
          <a:xfrm>
            <a:off x="945879" y="442531"/>
            <a:ext cx="11113042" cy="8619713"/>
            <a:chOff x="-88900" y="-50799"/>
            <a:chExt cx="11113040" cy="8619712"/>
          </a:xfrm>
        </p:grpSpPr>
        <p:grpSp>
          <p:nvGrpSpPr>
            <p:cNvPr id="208" name="Group"/>
            <p:cNvGrpSpPr/>
            <p:nvPr/>
          </p:nvGrpSpPr>
          <p:grpSpPr>
            <a:xfrm>
              <a:off x="-88901" y="-50800"/>
              <a:ext cx="11113042" cy="8619713"/>
              <a:chOff x="-88900" y="-50799"/>
              <a:chExt cx="11113040" cy="8619712"/>
            </a:xfrm>
          </p:grpSpPr>
          <p:grpSp>
            <p:nvGrpSpPr>
              <p:cNvPr id="206" name="Content Placeholder 3"/>
              <p:cNvGrpSpPr/>
              <p:nvPr/>
            </p:nvGrpSpPr>
            <p:grpSpPr>
              <a:xfrm>
                <a:off x="-88901" y="-50800"/>
                <a:ext cx="11113042" cy="8619713"/>
                <a:chOff x="0" y="0"/>
                <a:chExt cx="11113040" cy="8619712"/>
              </a:xfrm>
            </p:grpSpPr>
            <p:pic>
              <p:nvPicPr>
                <p:cNvPr id="205" name="Content Placeholder 3" descr="Content Placeholder 3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rcRect l="37868" t="37406" r="34054" b="23357"/>
                <a:stretch>
                  <a:fillRect/>
                </a:stretch>
              </p:blipFill>
              <p:spPr>
                <a:xfrm>
                  <a:off x="88900" y="50800"/>
                  <a:ext cx="10935241" cy="8391113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pic>
              <p:nvPicPr>
                <p:cNvPr id="204" name="Content Placeholder 3" descr="Content Placeholder 3"/>
                <p:cNvPicPr>
                  <a:picLocks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-1" y="0"/>
                  <a:ext cx="11113042" cy="8619713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207" name="Shape"/>
              <p:cNvSpPr/>
              <p:nvPr/>
            </p:nvSpPr>
            <p:spPr>
              <a:xfrm>
                <a:off x="4677000" y="1575583"/>
                <a:ext cx="4196986" cy="39351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468" y="18589"/>
                    </a:moveTo>
                    <a:lnTo>
                      <a:pt x="17444" y="13795"/>
                    </a:lnTo>
                    <a:lnTo>
                      <a:pt x="13405" y="9744"/>
                    </a:lnTo>
                    <a:lnTo>
                      <a:pt x="9509" y="6324"/>
                    </a:lnTo>
                    <a:lnTo>
                      <a:pt x="6359" y="3091"/>
                    </a:lnTo>
                    <a:lnTo>
                      <a:pt x="2826" y="0"/>
                    </a:lnTo>
                    <a:lnTo>
                      <a:pt x="332" y="418"/>
                    </a:lnTo>
                    <a:lnTo>
                      <a:pt x="0" y="3466"/>
                    </a:lnTo>
                    <a:lnTo>
                      <a:pt x="2573" y="7616"/>
                    </a:lnTo>
                    <a:lnTo>
                      <a:pt x="6319" y="11750"/>
                    </a:lnTo>
                    <a:lnTo>
                      <a:pt x="10667" y="15040"/>
                    </a:lnTo>
                    <a:lnTo>
                      <a:pt x="16702" y="19177"/>
                    </a:lnTo>
                    <a:lnTo>
                      <a:pt x="19853" y="20962"/>
                    </a:lnTo>
                    <a:lnTo>
                      <a:pt x="21600" y="21600"/>
                    </a:lnTo>
                    <a:lnTo>
                      <a:pt x="21468" y="18589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chemeClr val="accent6">
                        <a:hueOff val="105381"/>
                        <a:satOff val="14341"/>
                        <a:lumOff val="10801"/>
                      </a:schemeClr>
                    </a:solidFill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209" name="Funeral Mountains"/>
            <p:cNvSpPr txBox="1"/>
            <p:nvPr/>
          </p:nvSpPr>
          <p:spPr>
            <a:xfrm>
              <a:off x="7720765" y="233499"/>
              <a:ext cx="3055479" cy="1473201"/>
            </a:xfrm>
            <a:prstGeom prst="rect">
              <a:avLst/>
            </a:prstGeom>
            <a:solidFill>
              <a:srgbClr val="DCDEE0"/>
            </a:soli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500">
                  <a:solidFill>
                    <a:srgbClr val="000000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lvl1pPr>
            </a:lstStyle>
            <a:p>
              <a:r>
                <a:t>Funeral Mountains</a:t>
              </a:r>
            </a:p>
          </p:txBody>
        </p:sp>
        <p:sp>
          <p:nvSpPr>
            <p:cNvPr id="210" name="Death Valley"/>
            <p:cNvSpPr txBox="1"/>
            <p:nvPr/>
          </p:nvSpPr>
          <p:spPr>
            <a:xfrm>
              <a:off x="1646165" y="6024699"/>
              <a:ext cx="3055480" cy="1473201"/>
            </a:xfrm>
            <a:prstGeom prst="rect">
              <a:avLst/>
            </a:prstGeom>
            <a:solidFill>
              <a:srgbClr val="DCDEE0"/>
            </a:soli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500">
                  <a:solidFill>
                    <a:srgbClr val="000000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lvl1pPr>
            </a:lstStyle>
            <a:p>
              <a:r>
                <a:t>Death Valley</a:t>
              </a:r>
            </a:p>
          </p:txBody>
        </p:sp>
        <p:sp>
          <p:nvSpPr>
            <p:cNvPr id="211" name="Line"/>
            <p:cNvSpPr/>
            <p:nvPr/>
          </p:nvSpPr>
          <p:spPr>
            <a:xfrm flipV="1">
              <a:off x="2750735" y="3244006"/>
              <a:ext cx="2453116" cy="2796264"/>
            </a:xfrm>
            <a:prstGeom prst="line">
              <a:avLst/>
            </a:prstGeom>
            <a:noFill/>
            <a:ln w="114300" cap="flat">
              <a:solidFill>
                <a:schemeClr val="accent5">
                  <a:hueOff val="243286"/>
                  <a:satOff val="19694"/>
                  <a:lumOff val="-13389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12" name="Line"/>
            <p:cNvSpPr/>
            <p:nvPr/>
          </p:nvSpPr>
          <p:spPr>
            <a:xfrm flipV="1">
              <a:off x="4419109" y="5292362"/>
              <a:ext cx="2119493" cy="733127"/>
            </a:xfrm>
            <a:prstGeom prst="line">
              <a:avLst/>
            </a:prstGeom>
            <a:noFill/>
            <a:ln w="114300" cap="flat">
              <a:solidFill>
                <a:schemeClr val="accent5">
                  <a:hueOff val="243286"/>
                  <a:satOff val="19694"/>
                  <a:lumOff val="-13389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13" name="Line"/>
            <p:cNvSpPr/>
            <p:nvPr/>
          </p:nvSpPr>
          <p:spPr>
            <a:xfrm flipH="1">
              <a:off x="7226698" y="1781734"/>
              <a:ext cx="1623735" cy="1996675"/>
            </a:xfrm>
            <a:prstGeom prst="line">
              <a:avLst/>
            </a:prstGeom>
            <a:noFill/>
            <a:ln w="114300" cap="flat">
              <a:solidFill>
                <a:schemeClr val="accent5">
                  <a:hueOff val="243286"/>
                  <a:satOff val="19694"/>
                  <a:lumOff val="-13389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14" name="Grapevine Mountains"/>
            <p:cNvSpPr txBox="1"/>
            <p:nvPr/>
          </p:nvSpPr>
          <p:spPr>
            <a:xfrm>
              <a:off x="311780" y="233499"/>
              <a:ext cx="3055480" cy="1473201"/>
            </a:xfrm>
            <a:prstGeom prst="rect">
              <a:avLst/>
            </a:prstGeom>
            <a:solidFill>
              <a:srgbClr val="DCDEE0"/>
            </a:soli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500">
                  <a:solidFill>
                    <a:srgbClr val="000000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lvl1pPr>
            </a:lstStyle>
            <a:p>
              <a:r>
                <a:t>Grapevine Mountains</a:t>
              </a:r>
            </a:p>
          </p:txBody>
        </p:sp>
        <p:sp>
          <p:nvSpPr>
            <p:cNvPr id="215" name="Line"/>
            <p:cNvSpPr/>
            <p:nvPr/>
          </p:nvSpPr>
          <p:spPr>
            <a:xfrm>
              <a:off x="3509456" y="1394253"/>
              <a:ext cx="1595060" cy="532093"/>
            </a:xfrm>
            <a:prstGeom prst="line">
              <a:avLst/>
            </a:prstGeom>
            <a:noFill/>
            <a:ln w="114300" cap="flat">
              <a:solidFill>
                <a:schemeClr val="accent5">
                  <a:hueOff val="243286"/>
                  <a:satOff val="19694"/>
                  <a:lumOff val="-13389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dissolv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1" animBg="1" advAuto="0"/>
      <p:bldP spid="216" grpId="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3200" y="0"/>
            <a:ext cx="5064133" cy="2423886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+mj-lt"/>
              </a:rPr>
              <a:t>Geology of model transect</a:t>
            </a:r>
            <a:endParaRPr lang="en-US" sz="4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6" t="6150" r="7678" b="18827"/>
          <a:stretch/>
        </p:blipFill>
        <p:spPr>
          <a:xfrm>
            <a:off x="0" y="0"/>
            <a:ext cx="9569885" cy="10274161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 rot="1968673">
            <a:off x="2417786" y="391734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Grapevine M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 rot="1968673">
            <a:off x="4949853" y="2071829"/>
            <a:ext cx="2061653" cy="704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Funeral M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448612" y="8582360"/>
            <a:ext cx="3929426" cy="906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 fontScale="92500" lnSpcReduction="10000"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Wright and </a:t>
            </a:r>
            <a:r>
              <a:rPr lang="en-US" sz="2400" b="1" dirty="0" err="1" smtClean="0">
                <a:solidFill>
                  <a:schemeClr val="tx1"/>
                </a:solidFill>
                <a:latin typeface="+mj-lt"/>
              </a:rPr>
              <a:t>Troxel</a:t>
            </a:r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, 1993</a:t>
            </a:r>
          </a:p>
          <a:p>
            <a:pPr hangingPunct="1"/>
            <a:r>
              <a:rPr lang="en-US" sz="2400" b="1" dirty="0" err="1" smtClean="0">
                <a:solidFill>
                  <a:schemeClr val="tx1"/>
                </a:solidFill>
                <a:latin typeface="+mj-lt"/>
              </a:rPr>
              <a:t>Niemi</a:t>
            </a:r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, 2012</a:t>
            </a:r>
          </a:p>
          <a:p>
            <a:pPr hangingPunct="1"/>
            <a:r>
              <a:rPr lang="en-US" sz="2400" b="1" dirty="0" err="1" smtClean="0">
                <a:solidFill>
                  <a:schemeClr val="tx1"/>
                </a:solidFill>
                <a:latin typeface="+mj-lt"/>
              </a:rPr>
              <a:t>Fridrich</a:t>
            </a:r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 et al., 2012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592842" y="3976914"/>
            <a:ext cx="3434915" cy="5776686"/>
            <a:chOff x="9592842" y="3976914"/>
            <a:chExt cx="3434915" cy="577668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59" t="14687" r="22158" b="22627"/>
            <a:stretch/>
          </p:blipFill>
          <p:spPr>
            <a:xfrm>
              <a:off x="9592842" y="3976914"/>
              <a:ext cx="3411958" cy="577668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8" name="Title 1"/>
            <p:cNvSpPr txBox="1">
              <a:spLocks/>
            </p:cNvSpPr>
            <p:nvPr/>
          </p:nvSpPr>
          <p:spPr>
            <a:xfrm rot="16200000">
              <a:off x="10505815" y="6839771"/>
              <a:ext cx="4339771" cy="70411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8767" tIns="48767" rIns="48767" bIns="48767" anchor="ctr">
              <a:normAutofit/>
            </a:bodyPr>
            <a:lstStyle>
              <a:lvl1pPr marL="0" marR="0" indent="0" algn="l" defTabSz="130048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1pPr>
              <a:lvl2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algn="ctr" hangingPunct="1"/>
              <a:r>
                <a:rPr lang="en-US" sz="2800" b="1" dirty="0" smtClean="0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2000-3000 m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  <a:latin typeface="+mj-lt"/>
              </a:endParaRPr>
            </a:p>
          </p:txBody>
        </p:sp>
      </p:grpSp>
      <p:sp>
        <p:nvSpPr>
          <p:cNvPr id="20" name="Freeform 19"/>
          <p:cNvSpPr/>
          <p:nvPr/>
        </p:nvSpPr>
        <p:spPr>
          <a:xfrm>
            <a:off x="2710082" y="2797810"/>
            <a:ext cx="3139175" cy="2456361"/>
          </a:xfrm>
          <a:custGeom>
            <a:avLst/>
            <a:gdLst>
              <a:gd name="connsiteX0" fmla="*/ 3139175 w 3139175"/>
              <a:gd name="connsiteY0" fmla="*/ 975904 h 2456361"/>
              <a:gd name="connsiteX1" fmla="*/ 2166718 w 3139175"/>
              <a:gd name="connsiteY1" fmla="*/ 787219 h 2456361"/>
              <a:gd name="connsiteX2" fmla="*/ 1528089 w 3139175"/>
              <a:gd name="connsiteY2" fmla="*/ 642076 h 2456361"/>
              <a:gd name="connsiteX3" fmla="*/ 1223289 w 3139175"/>
              <a:gd name="connsiteY3" fmla="*/ 569504 h 2456361"/>
              <a:gd name="connsiteX4" fmla="*/ 1034604 w 3139175"/>
              <a:gd name="connsiteY4" fmla="*/ 366304 h 2456361"/>
              <a:gd name="connsiteX5" fmla="*/ 628204 w 3139175"/>
              <a:gd name="connsiteY5" fmla="*/ 264704 h 2456361"/>
              <a:gd name="connsiteX6" fmla="*/ 425004 w 3139175"/>
              <a:gd name="connsiteY6" fmla="*/ 134076 h 2456361"/>
              <a:gd name="connsiteX7" fmla="*/ 250832 w 3139175"/>
              <a:gd name="connsiteY7" fmla="*/ 134076 h 2456361"/>
              <a:gd name="connsiteX8" fmla="*/ 4089 w 3139175"/>
              <a:gd name="connsiteY8" fmla="*/ 3447 h 2456361"/>
              <a:gd name="connsiteX9" fmla="*/ 105689 w 3139175"/>
              <a:gd name="connsiteY9" fmla="*/ 293733 h 2456361"/>
              <a:gd name="connsiteX10" fmla="*/ 221804 w 3139175"/>
              <a:gd name="connsiteY10" fmla="*/ 598533 h 2456361"/>
              <a:gd name="connsiteX11" fmla="*/ 468547 w 3139175"/>
              <a:gd name="connsiteY11" fmla="*/ 859790 h 2456361"/>
              <a:gd name="connsiteX12" fmla="*/ 816889 w 3139175"/>
              <a:gd name="connsiteY12" fmla="*/ 1280704 h 2456361"/>
              <a:gd name="connsiteX13" fmla="*/ 1136204 w 3139175"/>
              <a:gd name="connsiteY13" fmla="*/ 1658076 h 2456361"/>
              <a:gd name="connsiteX14" fmla="*/ 1426489 w 3139175"/>
              <a:gd name="connsiteY14" fmla="*/ 1948361 h 2456361"/>
              <a:gd name="connsiteX15" fmla="*/ 1992547 w 3139175"/>
              <a:gd name="connsiteY15" fmla="*/ 2369276 h 2456361"/>
              <a:gd name="connsiteX16" fmla="*/ 2123175 w 3139175"/>
              <a:gd name="connsiteY16" fmla="*/ 2456361 h 2456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39175" h="2456361">
                <a:moveTo>
                  <a:pt x="3139175" y="975904"/>
                </a:moveTo>
                <a:lnTo>
                  <a:pt x="2166718" y="787219"/>
                </a:lnTo>
                <a:cubicBezTo>
                  <a:pt x="1898204" y="731581"/>
                  <a:pt x="1528089" y="642076"/>
                  <a:pt x="1528089" y="642076"/>
                </a:cubicBezTo>
                <a:cubicBezTo>
                  <a:pt x="1370851" y="605790"/>
                  <a:pt x="1305537" y="615466"/>
                  <a:pt x="1223289" y="569504"/>
                </a:cubicBezTo>
                <a:cubicBezTo>
                  <a:pt x="1141041" y="523542"/>
                  <a:pt x="1133785" y="417104"/>
                  <a:pt x="1034604" y="366304"/>
                </a:cubicBezTo>
                <a:cubicBezTo>
                  <a:pt x="935423" y="315504"/>
                  <a:pt x="729804" y="303409"/>
                  <a:pt x="628204" y="264704"/>
                </a:cubicBezTo>
                <a:cubicBezTo>
                  <a:pt x="526604" y="225999"/>
                  <a:pt x="487899" y="155847"/>
                  <a:pt x="425004" y="134076"/>
                </a:cubicBezTo>
                <a:cubicBezTo>
                  <a:pt x="362109" y="112305"/>
                  <a:pt x="320984" y="155847"/>
                  <a:pt x="250832" y="134076"/>
                </a:cubicBezTo>
                <a:cubicBezTo>
                  <a:pt x="180679" y="112304"/>
                  <a:pt x="28279" y="-23162"/>
                  <a:pt x="4089" y="3447"/>
                </a:cubicBezTo>
                <a:cubicBezTo>
                  <a:pt x="-20101" y="30056"/>
                  <a:pt x="69403" y="194552"/>
                  <a:pt x="105689" y="293733"/>
                </a:cubicBezTo>
                <a:cubicBezTo>
                  <a:pt x="141975" y="392914"/>
                  <a:pt x="161328" y="504190"/>
                  <a:pt x="221804" y="598533"/>
                </a:cubicBezTo>
                <a:cubicBezTo>
                  <a:pt x="282280" y="692876"/>
                  <a:pt x="369366" y="746095"/>
                  <a:pt x="468547" y="859790"/>
                </a:cubicBezTo>
                <a:cubicBezTo>
                  <a:pt x="567728" y="973485"/>
                  <a:pt x="705613" y="1147656"/>
                  <a:pt x="816889" y="1280704"/>
                </a:cubicBezTo>
                <a:cubicBezTo>
                  <a:pt x="928165" y="1413752"/>
                  <a:pt x="1034604" y="1546800"/>
                  <a:pt x="1136204" y="1658076"/>
                </a:cubicBezTo>
                <a:cubicBezTo>
                  <a:pt x="1237804" y="1769352"/>
                  <a:pt x="1283765" y="1829828"/>
                  <a:pt x="1426489" y="1948361"/>
                </a:cubicBezTo>
                <a:cubicBezTo>
                  <a:pt x="1569213" y="2066894"/>
                  <a:pt x="1876433" y="2284609"/>
                  <a:pt x="1992547" y="2369276"/>
                </a:cubicBezTo>
                <a:cubicBezTo>
                  <a:pt x="2108661" y="2453943"/>
                  <a:pt x="2115918" y="2455152"/>
                  <a:pt x="2123175" y="2456361"/>
                </a:cubicBezTo>
              </a:path>
            </a:pathLst>
          </a:custGeom>
          <a:noFill/>
          <a:ln w="38100" cap="flat">
            <a:solidFill>
              <a:schemeClr val="accent2">
                <a:lumMod val="60000"/>
                <a:lumOff val="40000"/>
              </a:schemeClr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699657" y="2859314"/>
            <a:ext cx="3077029" cy="2438400"/>
            <a:chOff x="2699657" y="2859314"/>
            <a:chExt cx="3077029" cy="2438400"/>
          </a:xfrm>
        </p:grpSpPr>
        <p:sp>
          <p:nvSpPr>
            <p:cNvPr id="21" name="Freeform 20"/>
            <p:cNvSpPr/>
            <p:nvPr/>
          </p:nvSpPr>
          <p:spPr>
            <a:xfrm>
              <a:off x="2699657" y="2859314"/>
              <a:ext cx="3077029" cy="2438400"/>
            </a:xfrm>
            <a:custGeom>
              <a:avLst/>
              <a:gdLst>
                <a:gd name="connsiteX0" fmla="*/ 3077029 w 3077029"/>
                <a:gd name="connsiteY0" fmla="*/ 914400 h 2438400"/>
                <a:gd name="connsiteX1" fmla="*/ 1393372 w 3077029"/>
                <a:gd name="connsiteY1" fmla="*/ 566057 h 2438400"/>
                <a:gd name="connsiteX2" fmla="*/ 1233714 w 3077029"/>
                <a:gd name="connsiteY2" fmla="*/ 551543 h 2438400"/>
                <a:gd name="connsiteX3" fmla="*/ 1103086 w 3077029"/>
                <a:gd name="connsiteY3" fmla="*/ 333829 h 2438400"/>
                <a:gd name="connsiteX4" fmla="*/ 624114 w 3077029"/>
                <a:gd name="connsiteY4" fmla="*/ 232229 h 2438400"/>
                <a:gd name="connsiteX5" fmla="*/ 435429 w 3077029"/>
                <a:gd name="connsiteY5" fmla="*/ 72572 h 2438400"/>
                <a:gd name="connsiteX6" fmla="*/ 435429 w 3077029"/>
                <a:gd name="connsiteY6" fmla="*/ 72572 h 2438400"/>
                <a:gd name="connsiteX7" fmla="*/ 0 w 3077029"/>
                <a:gd name="connsiteY7" fmla="*/ 0 h 2438400"/>
                <a:gd name="connsiteX8" fmla="*/ 188686 w 3077029"/>
                <a:gd name="connsiteY8" fmla="*/ 420915 h 2438400"/>
                <a:gd name="connsiteX9" fmla="*/ 377372 w 3077029"/>
                <a:gd name="connsiteY9" fmla="*/ 696686 h 2438400"/>
                <a:gd name="connsiteX10" fmla="*/ 711200 w 3077029"/>
                <a:gd name="connsiteY10" fmla="*/ 1074057 h 2438400"/>
                <a:gd name="connsiteX11" fmla="*/ 1306286 w 3077029"/>
                <a:gd name="connsiteY11" fmla="*/ 1756229 h 2438400"/>
                <a:gd name="connsiteX12" fmla="*/ 1640114 w 3077029"/>
                <a:gd name="connsiteY12" fmla="*/ 2046515 h 2438400"/>
                <a:gd name="connsiteX13" fmla="*/ 2177143 w 3077029"/>
                <a:gd name="connsiteY13" fmla="*/ 2438400 h 2438400"/>
                <a:gd name="connsiteX14" fmla="*/ 2293257 w 3077029"/>
                <a:gd name="connsiteY14" fmla="*/ 1959429 h 2438400"/>
                <a:gd name="connsiteX15" fmla="*/ 2641600 w 3077029"/>
                <a:gd name="connsiteY15" fmla="*/ 1553029 h 2438400"/>
                <a:gd name="connsiteX16" fmla="*/ 2946400 w 3077029"/>
                <a:gd name="connsiteY16" fmla="*/ 1291772 h 2438400"/>
                <a:gd name="connsiteX17" fmla="*/ 3077029 w 3077029"/>
                <a:gd name="connsiteY17" fmla="*/ 914400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77029" h="2438400">
                  <a:moveTo>
                    <a:pt x="3077029" y="914400"/>
                  </a:moveTo>
                  <a:lnTo>
                    <a:pt x="1393372" y="566057"/>
                  </a:lnTo>
                  <a:lnTo>
                    <a:pt x="1233714" y="551543"/>
                  </a:lnTo>
                  <a:lnTo>
                    <a:pt x="1103086" y="333829"/>
                  </a:lnTo>
                  <a:lnTo>
                    <a:pt x="624114" y="232229"/>
                  </a:lnTo>
                  <a:lnTo>
                    <a:pt x="435429" y="72572"/>
                  </a:lnTo>
                  <a:lnTo>
                    <a:pt x="435429" y="72572"/>
                  </a:lnTo>
                  <a:lnTo>
                    <a:pt x="0" y="0"/>
                  </a:lnTo>
                  <a:lnTo>
                    <a:pt x="188686" y="420915"/>
                  </a:lnTo>
                  <a:lnTo>
                    <a:pt x="377372" y="696686"/>
                  </a:lnTo>
                  <a:lnTo>
                    <a:pt x="711200" y="1074057"/>
                  </a:lnTo>
                  <a:lnTo>
                    <a:pt x="1306286" y="1756229"/>
                  </a:lnTo>
                  <a:lnTo>
                    <a:pt x="1640114" y="2046515"/>
                  </a:lnTo>
                  <a:lnTo>
                    <a:pt x="2177143" y="2438400"/>
                  </a:lnTo>
                  <a:lnTo>
                    <a:pt x="2293257" y="1959429"/>
                  </a:lnTo>
                  <a:lnTo>
                    <a:pt x="2641600" y="1553029"/>
                  </a:lnTo>
                  <a:lnTo>
                    <a:pt x="2946400" y="1291772"/>
                  </a:lnTo>
                  <a:lnTo>
                    <a:pt x="3077029" y="9144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20000"/>
                    <a:lumOff val="80000"/>
                    <a:alpha val="50000"/>
                  </a:schemeClr>
                </a:gs>
                <a:gs pos="100000">
                  <a:schemeClr val="accent1">
                    <a:hueOff val="321133"/>
                    <a:satOff val="-12043"/>
                    <a:lumOff val="-7113"/>
                  </a:schemeClr>
                </a:gs>
              </a:gsLst>
              <a:lin ang="2700000" scaled="1"/>
              <a:tileRect/>
            </a:gra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3" name="Title 1"/>
            <p:cNvSpPr txBox="1">
              <a:spLocks/>
            </p:cNvSpPr>
            <p:nvPr/>
          </p:nvSpPr>
          <p:spPr>
            <a:xfrm rot="1968673">
              <a:off x="3167770" y="3591305"/>
              <a:ext cx="2061653" cy="7041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8767" tIns="48767" rIns="48767" bIns="48767" anchor="ctr">
              <a:normAutofit/>
            </a:bodyPr>
            <a:lstStyle>
              <a:lvl1pPr marL="0" marR="0" indent="0" algn="l" defTabSz="130048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1pPr>
              <a:lvl2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hangingPunct="1"/>
              <a:r>
                <a:rPr lang="en-US" sz="2400" b="1" dirty="0" smtClean="0">
                  <a:solidFill>
                    <a:schemeClr val="tx1"/>
                  </a:solidFill>
                  <a:latin typeface="+mj-lt"/>
                </a:rPr>
                <a:t>Lower plate</a:t>
              </a:r>
              <a:endParaRPr lang="en-US" sz="2400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4631" y="70959"/>
            <a:ext cx="4720151" cy="3498479"/>
            <a:chOff x="14631" y="70959"/>
            <a:chExt cx="4720151" cy="3498479"/>
          </a:xfrm>
        </p:grpSpPr>
        <p:sp>
          <p:nvSpPr>
            <p:cNvPr id="22" name="Freeform 21"/>
            <p:cNvSpPr/>
            <p:nvPr/>
          </p:nvSpPr>
          <p:spPr>
            <a:xfrm>
              <a:off x="14631" y="70959"/>
              <a:ext cx="4720151" cy="3498479"/>
            </a:xfrm>
            <a:custGeom>
              <a:avLst/>
              <a:gdLst>
                <a:gd name="connsiteX0" fmla="*/ 4717026 w 4720151"/>
                <a:gd name="connsiteY0" fmla="*/ 3456012 h 3498479"/>
                <a:gd name="connsiteX1" fmla="*/ 4615426 w 4720151"/>
                <a:gd name="connsiteY1" fmla="*/ 2875441 h 3498479"/>
                <a:gd name="connsiteX2" fmla="*/ 4441255 w 4720151"/>
                <a:gd name="connsiteY2" fmla="*/ 2672241 h 3498479"/>
                <a:gd name="connsiteX3" fmla="*/ 4121940 w 4720151"/>
                <a:gd name="connsiteY3" fmla="*/ 2730298 h 3498479"/>
                <a:gd name="connsiteX4" fmla="*/ 3875198 w 4720151"/>
                <a:gd name="connsiteY4" fmla="*/ 2672241 h 3498479"/>
                <a:gd name="connsiteX5" fmla="*/ 3715540 w 4720151"/>
                <a:gd name="connsiteY5" fmla="*/ 2309384 h 3498479"/>
                <a:gd name="connsiteX6" fmla="*/ 3425255 w 4720151"/>
                <a:gd name="connsiteY6" fmla="*/ 2120698 h 3498479"/>
                <a:gd name="connsiteX7" fmla="*/ 3236569 w 4720151"/>
                <a:gd name="connsiteY7" fmla="*/ 1714298 h 3498479"/>
                <a:gd name="connsiteX8" fmla="*/ 3076912 w 4720151"/>
                <a:gd name="connsiteY8" fmla="*/ 1583670 h 3498479"/>
                <a:gd name="connsiteX9" fmla="*/ 2902740 w 4720151"/>
                <a:gd name="connsiteY9" fmla="*/ 1394984 h 3498479"/>
                <a:gd name="connsiteX10" fmla="*/ 2626969 w 4720151"/>
                <a:gd name="connsiteY10" fmla="*/ 1249841 h 3498479"/>
                <a:gd name="connsiteX11" fmla="*/ 2539883 w 4720151"/>
                <a:gd name="connsiteY11" fmla="*/ 814412 h 3498479"/>
                <a:gd name="connsiteX12" fmla="*/ 2293140 w 4720151"/>
                <a:gd name="connsiteY12" fmla="*/ 466070 h 3498479"/>
                <a:gd name="connsiteX13" fmla="*/ 2133483 w 4720151"/>
                <a:gd name="connsiteY13" fmla="*/ 291898 h 3498479"/>
                <a:gd name="connsiteX14" fmla="*/ 1712569 w 4720151"/>
                <a:gd name="connsiteY14" fmla="*/ 117727 h 3498479"/>
                <a:gd name="connsiteX15" fmla="*/ 1451312 w 4720151"/>
                <a:gd name="connsiteY15" fmla="*/ 16127 h 3498479"/>
                <a:gd name="connsiteX16" fmla="*/ 1059426 w 4720151"/>
                <a:gd name="connsiteY16" fmla="*/ 1612 h 3498479"/>
                <a:gd name="connsiteX17" fmla="*/ 682055 w 4720151"/>
                <a:gd name="connsiteY17" fmla="*/ 30641 h 3498479"/>
                <a:gd name="connsiteX18" fmla="*/ 391769 w 4720151"/>
                <a:gd name="connsiteY18" fmla="*/ 74184 h 3498479"/>
                <a:gd name="connsiteX19" fmla="*/ 203083 w 4720151"/>
                <a:gd name="connsiteY19" fmla="*/ 117727 h 3498479"/>
                <a:gd name="connsiteX20" fmla="*/ 28912 w 4720151"/>
                <a:gd name="connsiteY20" fmla="*/ 306412 h 3498479"/>
                <a:gd name="connsiteX21" fmla="*/ 14398 w 4720151"/>
                <a:gd name="connsiteY21" fmla="*/ 916012 h 3498479"/>
                <a:gd name="connsiteX22" fmla="*/ 174055 w 4720151"/>
                <a:gd name="connsiteY22" fmla="*/ 1206298 h 3498479"/>
                <a:gd name="connsiteX23" fmla="*/ 493369 w 4720151"/>
                <a:gd name="connsiteY23" fmla="*/ 1554641 h 3498479"/>
                <a:gd name="connsiteX24" fmla="*/ 754626 w 4720151"/>
                <a:gd name="connsiteY24" fmla="*/ 1902984 h 3498479"/>
                <a:gd name="connsiteX25" fmla="*/ 986855 w 4720151"/>
                <a:gd name="connsiteY25" fmla="*/ 2193270 h 3498479"/>
                <a:gd name="connsiteX26" fmla="*/ 1131998 w 4720151"/>
                <a:gd name="connsiteY26" fmla="*/ 2396470 h 3498479"/>
                <a:gd name="connsiteX27" fmla="*/ 1291655 w 4720151"/>
                <a:gd name="connsiteY27" fmla="*/ 2556127 h 3498479"/>
                <a:gd name="connsiteX28" fmla="*/ 1552912 w 4720151"/>
                <a:gd name="connsiteY28" fmla="*/ 2715784 h 3498479"/>
                <a:gd name="connsiteX29" fmla="*/ 1901255 w 4720151"/>
                <a:gd name="connsiteY29" fmla="*/ 2948012 h 3498479"/>
                <a:gd name="connsiteX30" fmla="*/ 2177026 w 4720151"/>
                <a:gd name="connsiteY30" fmla="*/ 3136698 h 3498479"/>
                <a:gd name="connsiteX31" fmla="*/ 2307655 w 4720151"/>
                <a:gd name="connsiteY31" fmla="*/ 3165727 h 3498479"/>
                <a:gd name="connsiteX32" fmla="*/ 2525369 w 4720151"/>
                <a:gd name="connsiteY32" fmla="*/ 2933498 h 3498479"/>
                <a:gd name="connsiteX33" fmla="*/ 2786626 w 4720151"/>
                <a:gd name="connsiteY33" fmla="*/ 3020584 h 3498479"/>
                <a:gd name="connsiteX34" fmla="*/ 2714055 w 4720151"/>
                <a:gd name="connsiteY34" fmla="*/ 2730298 h 3498479"/>
                <a:gd name="connsiteX35" fmla="*/ 2931769 w 4720151"/>
                <a:gd name="connsiteY35" fmla="*/ 2846412 h 3498479"/>
                <a:gd name="connsiteX36" fmla="*/ 3120455 w 4720151"/>
                <a:gd name="connsiteY36" fmla="*/ 2846412 h 3498479"/>
                <a:gd name="connsiteX37" fmla="*/ 3352683 w 4720151"/>
                <a:gd name="connsiteY37" fmla="*/ 3006070 h 3498479"/>
                <a:gd name="connsiteX38" fmla="*/ 3773598 w 4720151"/>
                <a:gd name="connsiteY38" fmla="*/ 3136698 h 3498479"/>
                <a:gd name="connsiteX39" fmla="*/ 3962283 w 4720151"/>
                <a:gd name="connsiteY39" fmla="*/ 3310870 h 3498479"/>
                <a:gd name="connsiteX40" fmla="*/ 4499312 w 4720151"/>
                <a:gd name="connsiteY40" fmla="*/ 3441498 h 3498479"/>
                <a:gd name="connsiteX41" fmla="*/ 4717026 w 4720151"/>
                <a:gd name="connsiteY41" fmla="*/ 3456012 h 3498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720151" h="3498479">
                  <a:moveTo>
                    <a:pt x="4717026" y="3456012"/>
                  </a:moveTo>
                  <a:cubicBezTo>
                    <a:pt x="4736378" y="3361669"/>
                    <a:pt x="4661388" y="3006069"/>
                    <a:pt x="4615426" y="2875441"/>
                  </a:cubicBezTo>
                  <a:cubicBezTo>
                    <a:pt x="4569464" y="2744813"/>
                    <a:pt x="4523503" y="2696431"/>
                    <a:pt x="4441255" y="2672241"/>
                  </a:cubicBezTo>
                  <a:cubicBezTo>
                    <a:pt x="4359007" y="2648051"/>
                    <a:pt x="4216283" y="2730298"/>
                    <a:pt x="4121940" y="2730298"/>
                  </a:cubicBezTo>
                  <a:cubicBezTo>
                    <a:pt x="4027597" y="2730298"/>
                    <a:pt x="3942931" y="2742393"/>
                    <a:pt x="3875198" y="2672241"/>
                  </a:cubicBezTo>
                  <a:cubicBezTo>
                    <a:pt x="3807465" y="2602089"/>
                    <a:pt x="3790530" y="2401308"/>
                    <a:pt x="3715540" y="2309384"/>
                  </a:cubicBezTo>
                  <a:cubicBezTo>
                    <a:pt x="3640550" y="2217460"/>
                    <a:pt x="3505083" y="2219879"/>
                    <a:pt x="3425255" y="2120698"/>
                  </a:cubicBezTo>
                  <a:cubicBezTo>
                    <a:pt x="3345426" y="2021517"/>
                    <a:pt x="3294626" y="1803803"/>
                    <a:pt x="3236569" y="1714298"/>
                  </a:cubicBezTo>
                  <a:cubicBezTo>
                    <a:pt x="3178512" y="1624793"/>
                    <a:pt x="3132550" y="1636889"/>
                    <a:pt x="3076912" y="1583670"/>
                  </a:cubicBezTo>
                  <a:cubicBezTo>
                    <a:pt x="3021274" y="1530451"/>
                    <a:pt x="2977730" y="1450622"/>
                    <a:pt x="2902740" y="1394984"/>
                  </a:cubicBezTo>
                  <a:cubicBezTo>
                    <a:pt x="2827750" y="1339346"/>
                    <a:pt x="2687445" y="1346603"/>
                    <a:pt x="2626969" y="1249841"/>
                  </a:cubicBezTo>
                  <a:cubicBezTo>
                    <a:pt x="2566493" y="1153079"/>
                    <a:pt x="2595521" y="945040"/>
                    <a:pt x="2539883" y="814412"/>
                  </a:cubicBezTo>
                  <a:cubicBezTo>
                    <a:pt x="2484245" y="683784"/>
                    <a:pt x="2360873" y="553156"/>
                    <a:pt x="2293140" y="466070"/>
                  </a:cubicBezTo>
                  <a:cubicBezTo>
                    <a:pt x="2225407" y="378984"/>
                    <a:pt x="2230245" y="349955"/>
                    <a:pt x="2133483" y="291898"/>
                  </a:cubicBezTo>
                  <a:cubicBezTo>
                    <a:pt x="2036721" y="233841"/>
                    <a:pt x="1826264" y="163689"/>
                    <a:pt x="1712569" y="117727"/>
                  </a:cubicBezTo>
                  <a:cubicBezTo>
                    <a:pt x="1598874" y="71765"/>
                    <a:pt x="1560169" y="35480"/>
                    <a:pt x="1451312" y="16127"/>
                  </a:cubicBezTo>
                  <a:cubicBezTo>
                    <a:pt x="1342455" y="-3226"/>
                    <a:pt x="1187635" y="-807"/>
                    <a:pt x="1059426" y="1612"/>
                  </a:cubicBezTo>
                  <a:cubicBezTo>
                    <a:pt x="931217" y="4031"/>
                    <a:pt x="793331" y="18546"/>
                    <a:pt x="682055" y="30641"/>
                  </a:cubicBezTo>
                  <a:cubicBezTo>
                    <a:pt x="570779" y="42736"/>
                    <a:pt x="471598" y="59670"/>
                    <a:pt x="391769" y="74184"/>
                  </a:cubicBezTo>
                  <a:cubicBezTo>
                    <a:pt x="311940" y="88698"/>
                    <a:pt x="263559" y="79022"/>
                    <a:pt x="203083" y="117727"/>
                  </a:cubicBezTo>
                  <a:cubicBezTo>
                    <a:pt x="142607" y="156432"/>
                    <a:pt x="60359" y="173365"/>
                    <a:pt x="28912" y="306412"/>
                  </a:cubicBezTo>
                  <a:cubicBezTo>
                    <a:pt x="-2535" y="439459"/>
                    <a:pt x="-9792" y="766031"/>
                    <a:pt x="14398" y="916012"/>
                  </a:cubicBezTo>
                  <a:cubicBezTo>
                    <a:pt x="38588" y="1065993"/>
                    <a:pt x="94227" y="1099860"/>
                    <a:pt x="174055" y="1206298"/>
                  </a:cubicBezTo>
                  <a:cubicBezTo>
                    <a:pt x="253883" y="1312736"/>
                    <a:pt x="396607" y="1438527"/>
                    <a:pt x="493369" y="1554641"/>
                  </a:cubicBezTo>
                  <a:cubicBezTo>
                    <a:pt x="590131" y="1670755"/>
                    <a:pt x="672378" y="1796546"/>
                    <a:pt x="754626" y="1902984"/>
                  </a:cubicBezTo>
                  <a:cubicBezTo>
                    <a:pt x="836874" y="2009422"/>
                    <a:pt x="923960" y="2111022"/>
                    <a:pt x="986855" y="2193270"/>
                  </a:cubicBezTo>
                  <a:cubicBezTo>
                    <a:pt x="1049750" y="2275518"/>
                    <a:pt x="1081198" y="2335994"/>
                    <a:pt x="1131998" y="2396470"/>
                  </a:cubicBezTo>
                  <a:cubicBezTo>
                    <a:pt x="1182798" y="2456946"/>
                    <a:pt x="1221503" y="2502908"/>
                    <a:pt x="1291655" y="2556127"/>
                  </a:cubicBezTo>
                  <a:cubicBezTo>
                    <a:pt x="1361807" y="2609346"/>
                    <a:pt x="1451312" y="2650470"/>
                    <a:pt x="1552912" y="2715784"/>
                  </a:cubicBezTo>
                  <a:cubicBezTo>
                    <a:pt x="1654512" y="2781098"/>
                    <a:pt x="1901255" y="2948012"/>
                    <a:pt x="1901255" y="2948012"/>
                  </a:cubicBezTo>
                  <a:cubicBezTo>
                    <a:pt x="2005274" y="3018164"/>
                    <a:pt x="2109293" y="3100412"/>
                    <a:pt x="2177026" y="3136698"/>
                  </a:cubicBezTo>
                  <a:cubicBezTo>
                    <a:pt x="2244759" y="3172984"/>
                    <a:pt x="2249598" y="3199594"/>
                    <a:pt x="2307655" y="3165727"/>
                  </a:cubicBezTo>
                  <a:cubicBezTo>
                    <a:pt x="2365712" y="3131860"/>
                    <a:pt x="2445541" y="2957688"/>
                    <a:pt x="2525369" y="2933498"/>
                  </a:cubicBezTo>
                  <a:cubicBezTo>
                    <a:pt x="2605197" y="2909308"/>
                    <a:pt x="2755178" y="3054451"/>
                    <a:pt x="2786626" y="3020584"/>
                  </a:cubicBezTo>
                  <a:cubicBezTo>
                    <a:pt x="2818074" y="2986717"/>
                    <a:pt x="2689865" y="2759327"/>
                    <a:pt x="2714055" y="2730298"/>
                  </a:cubicBezTo>
                  <a:cubicBezTo>
                    <a:pt x="2738245" y="2701269"/>
                    <a:pt x="2864036" y="2827060"/>
                    <a:pt x="2931769" y="2846412"/>
                  </a:cubicBezTo>
                  <a:cubicBezTo>
                    <a:pt x="2999502" y="2865764"/>
                    <a:pt x="3050303" y="2819802"/>
                    <a:pt x="3120455" y="2846412"/>
                  </a:cubicBezTo>
                  <a:cubicBezTo>
                    <a:pt x="3190607" y="2873022"/>
                    <a:pt x="3243826" y="2957689"/>
                    <a:pt x="3352683" y="3006070"/>
                  </a:cubicBezTo>
                  <a:cubicBezTo>
                    <a:pt x="3461540" y="3054451"/>
                    <a:pt x="3671998" y="3085898"/>
                    <a:pt x="3773598" y="3136698"/>
                  </a:cubicBezTo>
                  <a:cubicBezTo>
                    <a:pt x="3875198" y="3187498"/>
                    <a:pt x="3841331" y="3260070"/>
                    <a:pt x="3962283" y="3310870"/>
                  </a:cubicBezTo>
                  <a:cubicBezTo>
                    <a:pt x="4083235" y="3361670"/>
                    <a:pt x="4373521" y="3422146"/>
                    <a:pt x="4499312" y="3441498"/>
                  </a:cubicBezTo>
                  <a:cubicBezTo>
                    <a:pt x="4625102" y="3460850"/>
                    <a:pt x="4697674" y="3550355"/>
                    <a:pt x="4717026" y="3456012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  <a:alpha val="20000"/>
              </a:schemeClr>
            </a:solidFill>
            <a:ln w="28575" cap="flat">
              <a:solidFill>
                <a:schemeClr val="accent1"/>
              </a:solidFill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6" name="Title 1"/>
            <p:cNvSpPr txBox="1">
              <a:spLocks/>
            </p:cNvSpPr>
            <p:nvPr/>
          </p:nvSpPr>
          <p:spPr>
            <a:xfrm rot="1968673">
              <a:off x="839693" y="1356876"/>
              <a:ext cx="2061653" cy="704113"/>
            </a:xfrm>
            <a:prstGeom prst="rect">
              <a:avLst/>
            </a:prstGeom>
            <a:solidFill>
              <a:schemeClr val="tx1">
                <a:lumMod val="50000"/>
                <a:alpha val="50000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8767" tIns="48767" rIns="48767" bIns="48767" anchor="ctr">
              <a:normAutofit/>
            </a:bodyPr>
            <a:lstStyle>
              <a:lvl1pPr marL="0" marR="0" indent="0" algn="l" defTabSz="130048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1pPr>
              <a:lvl2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hangingPunct="1"/>
              <a:r>
                <a:rPr lang="en-US" sz="2400" b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+mj-lt"/>
                </a:rPr>
                <a:t>Upper Plate</a:t>
              </a:r>
              <a:endPara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67330" y="3976914"/>
            <a:ext cx="3006758" cy="5590008"/>
            <a:chOff x="267330" y="3976914"/>
            <a:chExt cx="3006758" cy="559000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30" t="16806" r="33655" b="17979"/>
            <a:stretch/>
          </p:blipFill>
          <p:spPr>
            <a:xfrm>
              <a:off x="290285" y="3976914"/>
              <a:ext cx="2240236" cy="558800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4" name="Title 1"/>
            <p:cNvSpPr txBox="1">
              <a:spLocks/>
            </p:cNvSpPr>
            <p:nvPr/>
          </p:nvSpPr>
          <p:spPr>
            <a:xfrm rot="16200000">
              <a:off x="-912874" y="7682604"/>
              <a:ext cx="3064522" cy="704113"/>
            </a:xfrm>
            <a:prstGeom prst="rect">
              <a:avLst/>
            </a:prstGeom>
            <a:solidFill>
              <a:schemeClr val="tx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8767" tIns="48767" rIns="48767" bIns="48767" anchor="ctr">
              <a:normAutofit/>
            </a:bodyPr>
            <a:lstStyle>
              <a:lvl1pPr marL="0" marR="0" indent="0" algn="l" defTabSz="130048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1pPr>
              <a:lvl2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hangingPunct="1"/>
              <a:r>
                <a:rPr lang="en-US" sz="4000" b="1" dirty="0" smtClean="0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Proterozoic</a:t>
              </a:r>
              <a:endParaRPr lang="en-US" sz="4000" b="1" dirty="0">
                <a:solidFill>
                  <a:schemeClr val="bg2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 rot="16200000">
              <a:off x="-555265" y="4857570"/>
              <a:ext cx="2349307" cy="704113"/>
            </a:xfrm>
            <a:prstGeom prst="rect">
              <a:avLst/>
            </a:prstGeom>
            <a:solidFill>
              <a:schemeClr val="tx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8767" tIns="48767" rIns="48767" bIns="48767" anchor="ctr">
              <a:normAutofit fontScale="92500"/>
            </a:bodyPr>
            <a:lstStyle>
              <a:lvl1pPr marL="0" marR="0" indent="0" algn="l" defTabSz="130048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1pPr>
              <a:lvl2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hangingPunct="1"/>
              <a:r>
                <a:rPr lang="en-US" sz="4000" b="1" dirty="0" smtClean="0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Paleozoic</a:t>
              </a:r>
              <a:endParaRPr lang="en-US" sz="4000" b="1" dirty="0">
                <a:solidFill>
                  <a:schemeClr val="bg2">
                    <a:lumMod val="50000"/>
                  </a:schemeClr>
                </a:solidFill>
                <a:latin typeface="+mj-lt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267330" y="6500392"/>
              <a:ext cx="2124143" cy="0"/>
            </a:xfrm>
            <a:prstGeom prst="line">
              <a:avLst/>
            </a:prstGeom>
            <a:noFill/>
            <a:ln w="47625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4" name="Title 1"/>
            <p:cNvSpPr txBox="1">
              <a:spLocks/>
            </p:cNvSpPr>
            <p:nvPr/>
          </p:nvSpPr>
          <p:spPr>
            <a:xfrm rot="16200000">
              <a:off x="752146" y="6839771"/>
              <a:ext cx="4339771" cy="70411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8767" tIns="48767" rIns="48767" bIns="48767" anchor="ctr">
              <a:normAutofit/>
            </a:bodyPr>
            <a:lstStyle>
              <a:lvl1pPr marL="0" marR="0" indent="0" algn="l" defTabSz="130048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1pPr>
              <a:lvl2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algn="ctr" hangingPunct="1"/>
              <a:r>
                <a:rPr lang="en-US" sz="3200" b="1" dirty="0" smtClean="0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5000-7000 m</a:t>
              </a:r>
              <a:endParaRPr lang="en-US" sz="3200" b="1" dirty="0">
                <a:solidFill>
                  <a:schemeClr val="bg2">
                    <a:lumMod val="50000"/>
                  </a:schemeClr>
                </a:solidFill>
                <a:latin typeface="+mj-lt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3448612" y="7784315"/>
            <a:ext cx="3929426" cy="687368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~35 km</a:t>
            </a:r>
            <a:endParaRPr lang="en-US" dirty="0"/>
          </a:p>
        </p:txBody>
      </p:sp>
      <p:sp>
        <p:nvSpPr>
          <p:cNvPr id="29" name="Up Arrow 28"/>
          <p:cNvSpPr/>
          <p:nvPr/>
        </p:nvSpPr>
        <p:spPr>
          <a:xfrm>
            <a:off x="7007726" y="4234418"/>
            <a:ext cx="1000509" cy="1407886"/>
          </a:xfrm>
          <a:prstGeom prst="upArrow">
            <a:avLst/>
          </a:prstGeom>
          <a:solidFill>
            <a:schemeClr val="tx1">
              <a:lumMod val="85000"/>
            </a:schemeClr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wordArtVert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N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0" name="Rectangle 29"/>
          <p:cNvSpPr/>
          <p:nvPr/>
        </p:nvSpPr>
        <p:spPr>
          <a:xfrm rot="1457949">
            <a:off x="1883028" y="2997537"/>
            <a:ext cx="4785468" cy="2340736"/>
          </a:xfrm>
          <a:prstGeom prst="rect">
            <a:avLst/>
          </a:prstGeom>
          <a:noFill/>
          <a:ln w="41275" cap="flat">
            <a:solidFill>
              <a:srgbClr val="C00000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849333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24782" y="3561895"/>
            <a:ext cx="7153275" cy="5248275"/>
            <a:chOff x="669925" y="4079653"/>
            <a:chExt cx="7153275" cy="524827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9925" y="4079653"/>
              <a:ext cx="7153275" cy="5248275"/>
            </a:xfrm>
            <a:prstGeom prst="rect">
              <a:avLst/>
            </a:prstGeom>
            <a:ln w="38100">
              <a:solidFill>
                <a:schemeClr val="bg2"/>
              </a:solidFill>
            </a:ln>
          </p:spPr>
        </p:pic>
        <p:sp>
          <p:nvSpPr>
            <p:cNvPr id="10" name="Oval 9"/>
            <p:cNvSpPr/>
            <p:nvPr/>
          </p:nvSpPr>
          <p:spPr>
            <a:xfrm>
              <a:off x="5210629" y="5602514"/>
              <a:ext cx="508000" cy="406400"/>
            </a:xfrm>
            <a:prstGeom prst="ellipse">
              <a:avLst/>
            </a:prstGeom>
            <a:solidFill>
              <a:srgbClr val="FFFF00"/>
            </a:solidFill>
            <a:ln w="38100" cap="flat">
              <a:solidFill>
                <a:schemeClr val="bg2"/>
              </a:solidFill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7823200" y="0"/>
            <a:ext cx="5064133" cy="2423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4800" b="1" dirty="0" smtClean="0">
                <a:solidFill>
                  <a:schemeClr val="tx1"/>
                </a:solidFill>
                <a:latin typeface="+mj-lt"/>
              </a:rPr>
              <a:t>Footwall thermal history</a:t>
            </a:r>
            <a:endParaRPr lang="en-US" sz="4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83" y="3367315"/>
            <a:ext cx="12659038" cy="6270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11" y="857019"/>
            <a:ext cx="3225292" cy="2279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5981950" y="8306512"/>
            <a:ext cx="6879771" cy="1330973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 fontScale="92500" lnSpcReduction="10000"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4800" b="1" dirty="0" smtClean="0">
                <a:solidFill>
                  <a:schemeClr val="tx1"/>
                </a:solidFill>
                <a:latin typeface="+mj-lt"/>
              </a:rPr>
              <a:t>Wells et al., in </a:t>
            </a:r>
            <a:r>
              <a:rPr lang="en-US" sz="4800" b="1" dirty="0" smtClean="0">
                <a:solidFill>
                  <a:schemeClr val="tx1"/>
                </a:solidFill>
                <a:latin typeface="+mj-lt"/>
              </a:rPr>
              <a:t>prep</a:t>
            </a:r>
          </a:p>
          <a:p>
            <a:pPr hangingPunct="1"/>
            <a:r>
              <a:rPr lang="en-US" sz="4800" b="1" dirty="0" err="1" smtClean="0">
                <a:solidFill>
                  <a:schemeClr val="tx1"/>
                </a:solidFill>
                <a:latin typeface="+mj-lt"/>
              </a:rPr>
              <a:t>Beyenne</a:t>
            </a:r>
            <a:r>
              <a:rPr lang="en-US" sz="4800" b="1" dirty="0" smtClean="0">
                <a:solidFill>
                  <a:schemeClr val="tx1"/>
                </a:solidFill>
                <a:latin typeface="+mj-lt"/>
              </a:rPr>
              <a:t>, 2011</a:t>
            </a:r>
            <a:endParaRPr lang="en-US" sz="4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Up Arrow 18"/>
          <p:cNvSpPr/>
          <p:nvPr/>
        </p:nvSpPr>
        <p:spPr>
          <a:xfrm rot="19857944">
            <a:off x="11622558" y="3522545"/>
            <a:ext cx="1000509" cy="1407886"/>
          </a:xfrm>
          <a:prstGeom prst="upArrow">
            <a:avLst/>
          </a:prstGeom>
          <a:solidFill>
            <a:schemeClr val="tx1">
              <a:lumMod val="85000"/>
            </a:schemeClr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wordArtVert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N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 rot="21402853">
            <a:off x="3536814" y="5188285"/>
            <a:ext cx="4696939" cy="1604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Lower plate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 rot="21534329">
            <a:off x="853457" y="4646561"/>
            <a:ext cx="2061653" cy="704113"/>
          </a:xfrm>
          <a:prstGeom prst="rect">
            <a:avLst/>
          </a:prstGeom>
          <a:solidFill>
            <a:schemeClr val="tx1">
              <a:lumMod val="50000"/>
              <a:alpha val="5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marL="0" marR="0" indent="0" algn="l" defTabSz="130048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Upper Plate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834949" y="470792"/>
            <a:ext cx="8027942" cy="6475383"/>
            <a:chOff x="4834949" y="470792"/>
            <a:chExt cx="8027942" cy="6475383"/>
          </a:xfrm>
        </p:grpSpPr>
        <p:pic>
          <p:nvPicPr>
            <p:cNvPr id="1026" name="Picture 2" descr="Figure 2. Closure temperatures calculated for apatite He and zircon He (Dodson 1973), using parameters from Farley (2000) and Reiners et al. (2004), respectively, and for AFT and ZFT [following approach of Bernet (2002), after Dodson (1979)] using parameters from Laslett et al. (1987) [Î² = 9.83 Ã 1011 sâ1, Ea = 187 kJ/mol (44.6 kcal/mol)] and compiled data of Brandon and Vance (1992) [Î² = 1.0 Ã 108 sâ1, Ea = 208 kJ/mol (49.8 kcal/mol)], respectively. Closure temperatures are calculated for large but not unreasonable potential variations in grain size for apatite He and zircon He, and cooling rates (a = diffusion domain size, corresponding roughly to the radius of a sphere with approximately the same surface-area-to-volume ratio as the crystal). AFT and ZFT closure temperatures are always higher than those for the (U-Th)/He system on the same minerals.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4949" y="470792"/>
              <a:ext cx="8027942" cy="5790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9391146" y="6258807"/>
              <a:ext cx="3471160" cy="687368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800" b="0" i="0" u="none" strike="noStrike" cap="none" spc="0" normalizeH="0" baseline="0" dirty="0" err="1" smtClean="0">
                  <a:ln>
                    <a:noFill/>
                  </a:ln>
                  <a:solidFill>
                    <a:srgbClr val="020203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Reiners</a:t>
              </a:r>
              <a:r>
                <a:rPr lang="en-US" dirty="0" smtClean="0">
                  <a:solidFill>
                    <a:srgbClr val="020203"/>
                  </a:solidFill>
                </a:rPr>
                <a:t>, 2005</a:t>
              </a:r>
              <a:endParaRPr kumimoji="0" lang="en-US" sz="3800" b="0" i="0" u="none" strike="noStrike" cap="none" spc="0" normalizeH="0" baseline="0" dirty="0">
                <a:ln>
                  <a:noFill/>
                </a:ln>
                <a:solidFill>
                  <a:srgbClr val="020203"/>
                </a:solidFill>
                <a:effectLst/>
                <a:uFillTx/>
                <a:sym typeface="Helvetica Ligh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661891" y="1923667"/>
            <a:ext cx="6696364" cy="2360768"/>
            <a:chOff x="5661891" y="1923667"/>
            <a:chExt cx="6696364" cy="2360768"/>
          </a:xfrm>
        </p:grpSpPr>
        <p:grpSp>
          <p:nvGrpSpPr>
            <p:cNvPr id="12" name="Group 11"/>
            <p:cNvGrpSpPr/>
            <p:nvPr/>
          </p:nvGrpSpPr>
          <p:grpSpPr>
            <a:xfrm>
              <a:off x="5661891" y="1923667"/>
              <a:ext cx="5246255" cy="645498"/>
              <a:chOff x="5661891" y="1923667"/>
              <a:chExt cx="5246255" cy="645498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10437091" y="2068945"/>
                <a:ext cx="471055" cy="35494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hueOff val="321133"/>
                      <a:satOff val="-12043"/>
                      <a:lumOff val="-7113"/>
                    </a:scheme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76200" dir="18900000" rotWithShape="0">
                  <a:srgbClr val="000000">
                    <a:alpha val="8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 flipH="1">
                <a:off x="5661891" y="2569165"/>
                <a:ext cx="4693375" cy="0"/>
              </a:xfrm>
              <a:prstGeom prst="straightConnector1">
                <a:avLst/>
              </a:prstGeom>
              <a:noFill/>
              <a:ln w="69850" cap="flat">
                <a:solidFill>
                  <a:srgbClr val="020203"/>
                </a:solidFill>
                <a:prstDash val="solid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5661891" y="1923667"/>
                <a:ext cx="4693375" cy="0"/>
              </a:xfrm>
              <a:prstGeom prst="straightConnector1">
                <a:avLst/>
              </a:prstGeom>
              <a:noFill/>
              <a:ln w="69850" cap="flat">
                <a:solidFill>
                  <a:srgbClr val="020203"/>
                </a:solidFill>
                <a:prstDash val="solid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9088152" y="3012292"/>
              <a:ext cx="3270103" cy="1272143"/>
            </a:xfrm>
            <a:prstGeom prst="rect">
              <a:avLst/>
            </a:prstGeom>
            <a:solidFill>
              <a:srgbClr val="02020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8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Cooling rates 25-50°</a:t>
              </a:r>
              <a:r>
                <a:rPr lang="en-US" dirty="0" smtClean="0"/>
                <a:t>C/my</a:t>
              </a:r>
              <a:endParaRPr kumimoji="0" lang="en-US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2683" y="107055"/>
            <a:ext cx="3433091" cy="687368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Zircon He ages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7841</TotalTime>
  <Words>1084</Words>
  <Application>Microsoft Office PowerPoint</Application>
  <PresentationFormat>Custom</PresentationFormat>
  <Paragraphs>329</Paragraphs>
  <Slides>40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Helvetica</vt:lpstr>
      <vt:lpstr>Helvetica Light</vt:lpstr>
      <vt:lpstr>Helvetica Neue</vt:lpstr>
      <vt:lpstr>Gradient</vt:lpstr>
      <vt:lpstr>Thermo-kinematic modeling of detachment faulting: Funeral Mountains, CA</vt:lpstr>
      <vt:lpstr>Thermo-kinematic modeling of detachment faulting: Funeral Mountains, CA</vt:lpstr>
      <vt:lpstr>Overview</vt:lpstr>
      <vt:lpstr>2019 fieldwork</vt:lpstr>
      <vt:lpstr>PowerPoint Presentation</vt:lpstr>
      <vt:lpstr>Why are detachment faults important?</vt:lpstr>
      <vt:lpstr>PowerPoint Presentation</vt:lpstr>
      <vt:lpstr>Geology of model transect</vt:lpstr>
      <vt:lpstr>PowerPoint Presentation</vt:lpstr>
      <vt:lpstr>35-40 km of net heave on the BCD  11-6 Ma (Wells et al., in prep)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2D thermal model setup</vt:lpstr>
      <vt:lpstr>2D thermo-kinematic models</vt:lpstr>
      <vt:lpstr>2D thermo-kinematic models</vt:lpstr>
      <vt:lpstr>2D thermo-kinematic models</vt:lpstr>
      <vt:lpstr>2D thermo-kinematic models</vt:lpstr>
      <vt:lpstr>FWD model vs actual closure ages</vt:lpstr>
      <vt:lpstr>Mechanical Analysis</vt:lpstr>
      <vt:lpstr>Mechanical Analysis</vt:lpstr>
      <vt:lpstr>PowerPoint Presentation</vt:lpstr>
      <vt:lpstr>Thank you! questions?</vt:lpstr>
      <vt:lpstr>PowerPoint Presentation</vt:lpstr>
      <vt:lpstr>PowerPoint Presentation</vt:lpstr>
      <vt:lpstr>PowerPoint Presentation</vt:lpstr>
      <vt:lpstr>Pre-detachment crustal thicknesses</vt:lpstr>
      <vt:lpstr>Pre-detachment crustal thicknesses</vt:lpstr>
      <vt:lpstr>Pre-detachment crustal thicknesses</vt:lpstr>
      <vt:lpstr>Pre-detachment crustal thicknesses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Thermo-kinematic modeling of detachment faulting: Funeral Mountains, CA</dc:title>
  <dc:creator>blutz</dc:creator>
  <cp:lastModifiedBy>blutz</cp:lastModifiedBy>
  <cp:revision>228</cp:revision>
  <dcterms:modified xsi:type="dcterms:W3CDTF">2019-05-13T16:33:07Z</dcterms:modified>
</cp:coreProperties>
</file>