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8" r:id="rId3"/>
    <p:sldId id="257" r:id="rId4"/>
    <p:sldId id="299" r:id="rId5"/>
    <p:sldId id="287" r:id="rId6"/>
    <p:sldId id="259" r:id="rId7"/>
    <p:sldId id="294" r:id="rId8"/>
    <p:sldId id="261" r:id="rId9"/>
    <p:sldId id="285" r:id="rId10"/>
    <p:sldId id="295" r:id="rId11"/>
    <p:sldId id="289" r:id="rId12"/>
    <p:sldId id="282" r:id="rId13"/>
    <p:sldId id="291" r:id="rId14"/>
    <p:sldId id="262" r:id="rId15"/>
    <p:sldId id="268" r:id="rId16"/>
    <p:sldId id="265" r:id="rId17"/>
    <p:sldId id="297" r:id="rId18"/>
    <p:sldId id="263" r:id="rId19"/>
    <p:sldId id="298" r:id="rId20"/>
    <p:sldId id="293" r:id="rId21"/>
    <p:sldId id="290" r:id="rId22"/>
    <p:sldId id="28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2CC"/>
    <a:srgbClr val="FF9900"/>
    <a:srgbClr val="C9925B"/>
    <a:srgbClr val="009900"/>
    <a:srgbClr val="68A141"/>
    <a:srgbClr val="FFFF99"/>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44" autoAdjust="0"/>
    <p:restoredTop sz="94993" autoAdjust="0"/>
  </p:normalViewPr>
  <p:slideViewPr>
    <p:cSldViewPr snapToGrid="0">
      <p:cViewPr varScale="1">
        <p:scale>
          <a:sx n="74" d="100"/>
          <a:sy n="74" d="100"/>
        </p:scale>
        <p:origin x="1339" y="101"/>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363076-8FFF-44CC-A52E-2400CBD8FFA4}" type="datetimeFigureOut">
              <a:rPr lang="en-US" smtClean="0"/>
              <a:t>3/15/2019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7B4E44-AB03-4643-8873-774CEBD72898}" type="slidenum">
              <a:rPr lang="en-US" smtClean="0"/>
              <a:t>‹#›</a:t>
            </a:fld>
            <a:endParaRPr lang="en-US"/>
          </a:p>
        </p:txBody>
      </p:sp>
    </p:spTree>
    <p:extLst>
      <p:ext uri="{BB962C8B-B14F-4D97-AF65-F5344CB8AC3E}">
        <p14:creationId xmlns:p14="http://schemas.microsoft.com/office/powerpoint/2010/main" val="4252014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those of you who spend most of your time in the lab, Henry Berry and I are demonstrating the lengths that Maine mappers will go to find outcrops from which you can date zircons.</a:t>
            </a:r>
          </a:p>
        </p:txBody>
      </p:sp>
      <p:sp>
        <p:nvSpPr>
          <p:cNvPr id="4" name="Slide Number Placeholder 3"/>
          <p:cNvSpPr>
            <a:spLocks noGrp="1"/>
          </p:cNvSpPr>
          <p:nvPr>
            <p:ph type="sldNum" sz="quarter" idx="5"/>
          </p:nvPr>
        </p:nvSpPr>
        <p:spPr/>
        <p:txBody>
          <a:bodyPr/>
          <a:lstStyle/>
          <a:p>
            <a:fld id="{9E7B4E44-AB03-4643-8873-774CEBD72898}" type="slidenum">
              <a:rPr lang="en-US" smtClean="0"/>
              <a:t>1</a:t>
            </a:fld>
            <a:endParaRPr lang="en-US"/>
          </a:p>
        </p:txBody>
      </p:sp>
    </p:spTree>
    <p:extLst>
      <p:ext uri="{BB962C8B-B14F-4D97-AF65-F5344CB8AC3E}">
        <p14:creationId xmlns:p14="http://schemas.microsoft.com/office/powerpoint/2010/main" val="2799798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last year’s meeting, Sheila Seaman proposed that there had been “supervolcano eruptions” in the Coastal Maine magmatic province, and we suggest that this is the most likely source of the anomalously young zircons – although this is not the only possibility.</a:t>
            </a:r>
          </a:p>
        </p:txBody>
      </p:sp>
      <p:sp>
        <p:nvSpPr>
          <p:cNvPr id="4" name="Slide Number Placeholder 3"/>
          <p:cNvSpPr>
            <a:spLocks noGrp="1"/>
          </p:cNvSpPr>
          <p:nvPr>
            <p:ph type="sldNum" sz="quarter" idx="5"/>
          </p:nvPr>
        </p:nvSpPr>
        <p:spPr/>
        <p:txBody>
          <a:bodyPr/>
          <a:lstStyle/>
          <a:p>
            <a:fld id="{9E7B4E44-AB03-4643-8873-774CEBD72898}" type="slidenum">
              <a:rPr lang="en-US" smtClean="0"/>
              <a:t>10</a:t>
            </a:fld>
            <a:endParaRPr lang="en-US"/>
          </a:p>
        </p:txBody>
      </p:sp>
    </p:spTree>
    <p:extLst>
      <p:ext uri="{BB962C8B-B14F-4D97-AF65-F5344CB8AC3E}">
        <p14:creationId xmlns:p14="http://schemas.microsoft.com/office/powerpoint/2010/main" val="3082015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Silurian paleogeography and Northern Appalachian tectonic models indicate three probable sources for the Ganderian cover-rock sediments: internal Ganderian sources, and external sources from Laurentia and Avalonia.</a:t>
            </a:r>
          </a:p>
        </p:txBody>
      </p:sp>
      <p:sp>
        <p:nvSpPr>
          <p:cNvPr id="4" name="Slide Number Placeholder 3"/>
          <p:cNvSpPr>
            <a:spLocks noGrp="1"/>
          </p:cNvSpPr>
          <p:nvPr>
            <p:ph type="sldNum" sz="quarter" idx="5"/>
          </p:nvPr>
        </p:nvSpPr>
        <p:spPr/>
        <p:txBody>
          <a:bodyPr/>
          <a:lstStyle/>
          <a:p>
            <a:fld id="{9E7B4E44-AB03-4643-8873-774CEBD72898}" type="slidenum">
              <a:rPr lang="en-US" smtClean="0"/>
              <a:t>12</a:t>
            </a:fld>
            <a:endParaRPr lang="en-US"/>
          </a:p>
        </p:txBody>
      </p:sp>
    </p:spTree>
    <p:extLst>
      <p:ext uri="{BB962C8B-B14F-4D97-AF65-F5344CB8AC3E}">
        <p14:creationId xmlns:p14="http://schemas.microsoft.com/office/powerpoint/2010/main" val="2315581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abundant evidence for internal Ganderian sources. The basement belts in most of Maine were emergent immediately after late Middle Ordovician accretion of Ganderia to Laurentia, and unique basement lithologies are readily identified in the adjacent proximal facies. But several previous workers have cited both Laurentian and Avalonian provenance for cover rock units, and that is what we expected to find.</a:t>
            </a:r>
          </a:p>
        </p:txBody>
      </p:sp>
      <p:sp>
        <p:nvSpPr>
          <p:cNvPr id="4" name="Slide Number Placeholder 3"/>
          <p:cNvSpPr>
            <a:spLocks noGrp="1"/>
          </p:cNvSpPr>
          <p:nvPr>
            <p:ph type="sldNum" sz="quarter" idx="5"/>
          </p:nvPr>
        </p:nvSpPr>
        <p:spPr/>
        <p:txBody>
          <a:bodyPr/>
          <a:lstStyle/>
          <a:p>
            <a:fld id="{9E7B4E44-AB03-4643-8873-774CEBD72898}" type="slidenum">
              <a:rPr lang="en-US" smtClean="0"/>
              <a:t>13</a:t>
            </a:fld>
            <a:endParaRPr lang="en-US"/>
          </a:p>
        </p:txBody>
      </p:sp>
    </p:spTree>
    <p:extLst>
      <p:ext uri="{BB962C8B-B14F-4D97-AF65-F5344CB8AC3E}">
        <p14:creationId xmlns:p14="http://schemas.microsoft.com/office/powerpoint/2010/main" val="2995590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certainly zircon populations corresponding to frequently cited Laurentian and Avalonian ages, and this figure represents our first thoughts. However,</a:t>
            </a:r>
          </a:p>
        </p:txBody>
      </p:sp>
      <p:sp>
        <p:nvSpPr>
          <p:cNvPr id="4" name="Slide Number Placeholder 3"/>
          <p:cNvSpPr>
            <a:spLocks noGrp="1"/>
          </p:cNvSpPr>
          <p:nvPr>
            <p:ph type="sldNum" sz="quarter" idx="5"/>
          </p:nvPr>
        </p:nvSpPr>
        <p:spPr/>
        <p:txBody>
          <a:bodyPr/>
          <a:lstStyle/>
          <a:p>
            <a:fld id="{9E7B4E44-AB03-4643-8873-774CEBD72898}" type="slidenum">
              <a:rPr lang="en-US" smtClean="0"/>
              <a:t>14</a:t>
            </a:fld>
            <a:endParaRPr lang="en-US"/>
          </a:p>
        </p:txBody>
      </p:sp>
    </p:spTree>
    <p:extLst>
      <p:ext uri="{BB962C8B-B14F-4D97-AF65-F5344CB8AC3E}">
        <p14:creationId xmlns:p14="http://schemas.microsoft.com/office/powerpoint/2010/main" val="3595878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Widely accepted tectonic models for the region suggest that it would have been difficult for Avalonian or Laurentian zircons to reach the depocenters that we studied. </a:t>
            </a:r>
          </a:p>
        </p:txBody>
      </p:sp>
      <p:sp>
        <p:nvSpPr>
          <p:cNvPr id="4" name="Slide Number Placeholder 3"/>
          <p:cNvSpPr>
            <a:spLocks noGrp="1"/>
          </p:cNvSpPr>
          <p:nvPr>
            <p:ph type="sldNum" sz="quarter" idx="5"/>
          </p:nvPr>
        </p:nvSpPr>
        <p:spPr/>
        <p:txBody>
          <a:bodyPr/>
          <a:lstStyle/>
          <a:p>
            <a:fld id="{9E7B4E44-AB03-4643-8873-774CEBD72898}" type="slidenum">
              <a:rPr lang="en-US" smtClean="0"/>
              <a:t>15</a:t>
            </a:fld>
            <a:endParaRPr lang="en-US"/>
          </a:p>
        </p:txBody>
      </p:sp>
    </p:spTree>
    <p:extLst>
      <p:ext uri="{BB962C8B-B14F-4D97-AF65-F5344CB8AC3E}">
        <p14:creationId xmlns:p14="http://schemas.microsoft.com/office/powerpoint/2010/main" val="2896979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1000 km not unlikely – twice the width of the Sea of Japan</a:t>
            </a:r>
          </a:p>
        </p:txBody>
      </p:sp>
      <p:sp>
        <p:nvSpPr>
          <p:cNvPr id="4" name="Slide Number Placeholder 3"/>
          <p:cNvSpPr>
            <a:spLocks noGrp="1"/>
          </p:cNvSpPr>
          <p:nvPr>
            <p:ph type="sldNum" sz="quarter" idx="5"/>
          </p:nvPr>
        </p:nvSpPr>
        <p:spPr/>
        <p:txBody>
          <a:bodyPr/>
          <a:lstStyle/>
          <a:p>
            <a:fld id="{9E7B4E44-AB03-4643-8873-774CEBD72898}" type="slidenum">
              <a:rPr lang="en-US" smtClean="0"/>
              <a:t>16</a:t>
            </a:fld>
            <a:endParaRPr lang="en-US"/>
          </a:p>
        </p:txBody>
      </p:sp>
    </p:spTree>
    <p:extLst>
      <p:ext uri="{BB962C8B-B14F-4D97-AF65-F5344CB8AC3E}">
        <p14:creationId xmlns:p14="http://schemas.microsoft.com/office/powerpoint/2010/main" val="489708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1000 km not unlikely – twice the width of the Sea of Japan</a:t>
            </a:r>
          </a:p>
        </p:txBody>
      </p:sp>
      <p:sp>
        <p:nvSpPr>
          <p:cNvPr id="4" name="Slide Number Placeholder 3"/>
          <p:cNvSpPr>
            <a:spLocks noGrp="1"/>
          </p:cNvSpPr>
          <p:nvPr>
            <p:ph type="sldNum" sz="quarter" idx="5"/>
          </p:nvPr>
        </p:nvSpPr>
        <p:spPr/>
        <p:txBody>
          <a:bodyPr/>
          <a:lstStyle/>
          <a:p>
            <a:fld id="{9E7B4E44-AB03-4643-8873-774CEBD72898}" type="slidenum">
              <a:rPr lang="en-US" smtClean="0"/>
              <a:t>17</a:t>
            </a:fld>
            <a:endParaRPr lang="en-US"/>
          </a:p>
        </p:txBody>
      </p:sp>
    </p:spTree>
    <p:extLst>
      <p:ext uri="{BB962C8B-B14F-4D97-AF65-F5344CB8AC3E}">
        <p14:creationId xmlns:p14="http://schemas.microsoft.com/office/powerpoint/2010/main" val="1013186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Ganderia widens to the northeast from southern New England, reaching its greatest width in Maine and New Brunswick. We will look today at rocks from </a:t>
            </a:r>
            <a:r>
              <a:rPr lang="en-US" i="0" dirty="0"/>
              <a:t>the heart of the Ganderia terrane in eastern and east central Maine [</a:t>
            </a:r>
            <a:r>
              <a:rPr lang="en-US" b="1" dirty="0">
                <a:solidFill>
                  <a:srgbClr val="FF0000"/>
                </a:solidFill>
              </a:rPr>
              <a:t>outlined </a:t>
            </a:r>
            <a:r>
              <a:rPr lang="en-US" b="1" i="1" dirty="0">
                <a:solidFill>
                  <a:srgbClr val="FF0000"/>
                </a:solidFill>
              </a:rPr>
              <a:t>here]. </a:t>
            </a:r>
            <a:endParaRPr lang="en-US" dirty="0"/>
          </a:p>
        </p:txBody>
      </p:sp>
      <p:sp>
        <p:nvSpPr>
          <p:cNvPr id="4" name="Slide Number Placeholder 3"/>
          <p:cNvSpPr>
            <a:spLocks noGrp="1"/>
          </p:cNvSpPr>
          <p:nvPr>
            <p:ph type="sldNum" sz="quarter" idx="5"/>
          </p:nvPr>
        </p:nvSpPr>
        <p:spPr/>
        <p:txBody>
          <a:bodyPr/>
          <a:lstStyle/>
          <a:p>
            <a:fld id="{9E7B4E44-AB03-4643-8873-774CEBD72898}" type="slidenum">
              <a:rPr lang="en-US" smtClean="0"/>
              <a:t>2</a:t>
            </a:fld>
            <a:endParaRPr lang="en-US"/>
          </a:p>
        </p:txBody>
      </p:sp>
    </p:spTree>
    <p:extLst>
      <p:ext uri="{BB962C8B-B14F-4D97-AF65-F5344CB8AC3E}">
        <p14:creationId xmlns:p14="http://schemas.microsoft.com/office/powerpoint/2010/main" val="2828601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Ganderian rocks underlie nearly all of Maine and consist of NE-trending belts of Cambrian through late Middle Ordovician </a:t>
            </a:r>
            <a:r>
              <a:rPr lang="en-US" i="1" dirty="0"/>
              <a:t>basement rocks, </a:t>
            </a:r>
            <a:r>
              <a:rPr lang="en-US" i="0" dirty="0"/>
              <a:t>that</a:t>
            </a:r>
            <a:r>
              <a:rPr lang="en-US" i="1" dirty="0"/>
              <a:t> </a:t>
            </a:r>
            <a:r>
              <a:rPr lang="en-US" dirty="0"/>
              <a:t>are blanketed and separated by Late Ordovician through Early Devonian </a:t>
            </a:r>
            <a:r>
              <a:rPr lang="en-US" i="1" dirty="0"/>
              <a:t>cover rocks</a:t>
            </a:r>
            <a:r>
              <a:rPr lang="en-US" i="0" dirty="0"/>
              <a:t>. Our focus today is on detrital age spectra from the cover rocks of the Central Maine/Aroostook-Matapedia basin and Fredericton trough. If you thought from the first slide that we’re desperate for outcrops, the fossil age control situation is worse. In the entire area outlined here, there are three fossil localities and we turned to detrital zircons for some age constraints of broad swaths of turbidites of the Central Maine/Aroostook-Matapedia basin and Fredericton trough.</a:t>
            </a:r>
            <a:endParaRPr lang="en-US" dirty="0"/>
          </a:p>
        </p:txBody>
      </p:sp>
      <p:sp>
        <p:nvSpPr>
          <p:cNvPr id="4" name="Slide Number Placeholder 3"/>
          <p:cNvSpPr>
            <a:spLocks noGrp="1"/>
          </p:cNvSpPr>
          <p:nvPr>
            <p:ph type="sldNum" sz="quarter" idx="5"/>
          </p:nvPr>
        </p:nvSpPr>
        <p:spPr/>
        <p:txBody>
          <a:bodyPr/>
          <a:lstStyle/>
          <a:p>
            <a:fld id="{9E7B4E44-AB03-4643-8873-774CEBD72898}" type="slidenum">
              <a:rPr lang="en-US" smtClean="0"/>
              <a:t>3</a:t>
            </a:fld>
            <a:endParaRPr lang="en-US"/>
          </a:p>
        </p:txBody>
      </p:sp>
    </p:spTree>
    <p:extLst>
      <p:ext uri="{BB962C8B-B14F-4D97-AF65-F5344CB8AC3E}">
        <p14:creationId xmlns:p14="http://schemas.microsoft.com/office/powerpoint/2010/main" val="3243934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Ganderian rocks underlie nearly all of Maine and consist of NE-trending belts of Cambrian through late Middle Ordovician </a:t>
            </a:r>
            <a:r>
              <a:rPr lang="en-US" i="1" dirty="0"/>
              <a:t>basement rocks, </a:t>
            </a:r>
            <a:r>
              <a:rPr lang="en-US" i="0" dirty="0"/>
              <a:t>that</a:t>
            </a:r>
            <a:r>
              <a:rPr lang="en-US" i="1" dirty="0"/>
              <a:t> </a:t>
            </a:r>
            <a:r>
              <a:rPr lang="en-US" dirty="0"/>
              <a:t>are blanketed and separated by Late Ordovician through Early Devonian </a:t>
            </a:r>
            <a:r>
              <a:rPr lang="en-US" i="1" dirty="0"/>
              <a:t>cover rocks</a:t>
            </a:r>
            <a:r>
              <a:rPr lang="en-US" i="0" dirty="0"/>
              <a:t>. Our focus today is on detrital age spectra from the cover rocks of the Central Maine/Aroostook-Matapedia basin and Fredericton trough. If you thought from the first slide that we’re desperate for outcrops, the fossil age control situation is worse. In the entire area outlined here, there are three fossil localities and we turned to detrital zircons for some age constraints of broad swaths of turbidites of the Central Maine/Aroostook-Matapedia basin and Fredericton trough.</a:t>
            </a:r>
            <a:endParaRPr lang="en-US" dirty="0"/>
          </a:p>
        </p:txBody>
      </p:sp>
      <p:sp>
        <p:nvSpPr>
          <p:cNvPr id="4" name="Slide Number Placeholder 3"/>
          <p:cNvSpPr>
            <a:spLocks noGrp="1"/>
          </p:cNvSpPr>
          <p:nvPr>
            <p:ph type="sldNum" sz="quarter" idx="5"/>
          </p:nvPr>
        </p:nvSpPr>
        <p:spPr/>
        <p:txBody>
          <a:bodyPr/>
          <a:lstStyle/>
          <a:p>
            <a:fld id="{9E7B4E44-AB03-4643-8873-774CEBD72898}" type="slidenum">
              <a:rPr lang="en-US" smtClean="0"/>
              <a:t>4</a:t>
            </a:fld>
            <a:endParaRPr lang="en-US"/>
          </a:p>
        </p:txBody>
      </p:sp>
    </p:spTree>
    <p:extLst>
      <p:ext uri="{BB962C8B-B14F-4D97-AF65-F5344CB8AC3E}">
        <p14:creationId xmlns:p14="http://schemas.microsoft.com/office/powerpoint/2010/main" val="3021774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also desperate for any information that could help constrain the ages of the rocks we do uncover, and the project that led to this talk was originally designed to do that.  Complete results are available in Atlantic Geology. Today we highlight some unanticipated results from that study.</a:t>
            </a:r>
          </a:p>
        </p:txBody>
      </p:sp>
      <p:sp>
        <p:nvSpPr>
          <p:cNvPr id="4" name="Slide Number Placeholder 3"/>
          <p:cNvSpPr>
            <a:spLocks noGrp="1"/>
          </p:cNvSpPr>
          <p:nvPr>
            <p:ph type="sldNum" sz="quarter" idx="5"/>
          </p:nvPr>
        </p:nvSpPr>
        <p:spPr/>
        <p:txBody>
          <a:bodyPr/>
          <a:lstStyle/>
          <a:p>
            <a:fld id="{9E7B4E44-AB03-4643-8873-774CEBD72898}" type="slidenum">
              <a:rPr lang="en-US" smtClean="0"/>
              <a:t>5</a:t>
            </a:fld>
            <a:endParaRPr lang="en-US"/>
          </a:p>
        </p:txBody>
      </p:sp>
    </p:spTree>
    <p:extLst>
      <p:ext uri="{BB962C8B-B14F-4D97-AF65-F5344CB8AC3E}">
        <p14:creationId xmlns:p14="http://schemas.microsoft.com/office/powerpoint/2010/main" val="3749095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shows the distribution of cover rock detrital zircon samples. We also dated detrital and volcanic zircons from the Miramichi and St. Croix basement belts, and a plutonic sample from the Pocomoonshine gabbro diorite.  Complete results are reported in Atlantic Geology – today we will focus on three interpretations, two of which were unanticipated.</a:t>
            </a:r>
          </a:p>
        </p:txBody>
      </p:sp>
      <p:sp>
        <p:nvSpPr>
          <p:cNvPr id="4" name="Slide Number Placeholder 3"/>
          <p:cNvSpPr>
            <a:spLocks noGrp="1"/>
          </p:cNvSpPr>
          <p:nvPr>
            <p:ph type="sldNum" sz="quarter" idx="5"/>
          </p:nvPr>
        </p:nvSpPr>
        <p:spPr/>
        <p:txBody>
          <a:bodyPr/>
          <a:lstStyle/>
          <a:p>
            <a:fld id="{9E7B4E44-AB03-4643-8873-774CEBD72898}" type="slidenum">
              <a:rPr lang="en-US" smtClean="0"/>
              <a:t>6</a:t>
            </a:fld>
            <a:endParaRPr lang="en-US"/>
          </a:p>
        </p:txBody>
      </p:sp>
    </p:spTree>
    <p:extLst>
      <p:ext uri="{BB962C8B-B14F-4D97-AF65-F5344CB8AC3E}">
        <p14:creationId xmlns:p14="http://schemas.microsoft.com/office/powerpoint/2010/main" val="3073634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shows the  inferred ages and correlation of Ganderian cover rocks across the Central Maine/Aroostook-Matapedia basin and Fredericton trough. The red lines identify units sampled in our study, none of which were fossiliferous at the time they were sampled.  Palynomorphs now confirm the age ranges of the Flume Ridge and part of the Vassalboro Group.</a:t>
            </a:r>
          </a:p>
        </p:txBody>
      </p:sp>
      <p:sp>
        <p:nvSpPr>
          <p:cNvPr id="4" name="Slide Number Placeholder 3"/>
          <p:cNvSpPr>
            <a:spLocks noGrp="1"/>
          </p:cNvSpPr>
          <p:nvPr>
            <p:ph type="sldNum" sz="quarter" idx="5"/>
          </p:nvPr>
        </p:nvSpPr>
        <p:spPr/>
        <p:txBody>
          <a:bodyPr/>
          <a:lstStyle/>
          <a:p>
            <a:fld id="{9E7B4E44-AB03-4643-8873-774CEBD72898}" type="slidenum">
              <a:rPr lang="en-US" smtClean="0"/>
              <a:t>7</a:t>
            </a:fld>
            <a:endParaRPr lang="en-US"/>
          </a:p>
        </p:txBody>
      </p:sp>
    </p:spTree>
    <p:extLst>
      <p:ext uri="{BB962C8B-B14F-4D97-AF65-F5344CB8AC3E}">
        <p14:creationId xmlns:p14="http://schemas.microsoft.com/office/powerpoint/2010/main" val="494475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surprises was the presence of a young zircon population in most rocks of 430 -422 Ma, corresponding to Wenlock and Ludlow stages – just a few million years younger than the inferred ages of the rocks from which they were collected </a:t>
            </a:r>
            <a:r>
              <a:rPr lang="en-US" b="1" dirty="0"/>
              <a:t>–as seen in the next slide.</a:t>
            </a:r>
          </a:p>
        </p:txBody>
      </p:sp>
      <p:sp>
        <p:nvSpPr>
          <p:cNvPr id="4" name="Slide Number Placeholder 3"/>
          <p:cNvSpPr>
            <a:spLocks noGrp="1"/>
          </p:cNvSpPr>
          <p:nvPr>
            <p:ph type="sldNum" sz="quarter" idx="5"/>
          </p:nvPr>
        </p:nvSpPr>
        <p:spPr/>
        <p:txBody>
          <a:bodyPr/>
          <a:lstStyle/>
          <a:p>
            <a:fld id="{9E7B4E44-AB03-4643-8873-774CEBD72898}" type="slidenum">
              <a:rPr lang="en-US" smtClean="0"/>
              <a:t>8</a:t>
            </a:fld>
            <a:endParaRPr lang="en-US"/>
          </a:p>
        </p:txBody>
      </p:sp>
    </p:spTree>
    <p:extLst>
      <p:ext uri="{BB962C8B-B14F-4D97-AF65-F5344CB8AC3E}">
        <p14:creationId xmlns:p14="http://schemas.microsoft.com/office/powerpoint/2010/main" val="1863699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the zircon ages are in general consistent with the proposed stratigraphic ages, there are some issues. </a:t>
            </a:r>
            <a:r>
              <a:rPr lang="en-US" b="1" dirty="0"/>
              <a:t>CLICK</a:t>
            </a:r>
            <a:r>
              <a:rPr lang="en-US" b="0" dirty="0"/>
              <a:t> the youngest Hutchins Corner zircons are younger than the Llandovery age of the formation. This is not catastrophic as the Hutchins Corner and Mayflower Hill formations are nearly identical – although our sample had been assigned to the Hutchins Corner, it appears that it is Mayflower Hill. </a:t>
            </a:r>
          </a:p>
          <a:p>
            <a:r>
              <a:rPr lang="en-US" b="1" dirty="0"/>
              <a:t>CLICK</a:t>
            </a:r>
            <a:r>
              <a:rPr lang="en-US" b="0" dirty="0"/>
              <a:t> these zircons are just a few million years older than the units in which they are found, and this led to our first unexpected result.</a:t>
            </a:r>
            <a:endParaRPr lang="en-US" b="1" dirty="0"/>
          </a:p>
        </p:txBody>
      </p:sp>
      <p:sp>
        <p:nvSpPr>
          <p:cNvPr id="4" name="Slide Number Placeholder 3"/>
          <p:cNvSpPr>
            <a:spLocks noGrp="1"/>
          </p:cNvSpPr>
          <p:nvPr>
            <p:ph type="sldNum" sz="quarter" idx="5"/>
          </p:nvPr>
        </p:nvSpPr>
        <p:spPr/>
        <p:txBody>
          <a:bodyPr/>
          <a:lstStyle/>
          <a:p>
            <a:fld id="{9E7B4E44-AB03-4643-8873-774CEBD72898}" type="slidenum">
              <a:rPr lang="en-US" smtClean="0"/>
              <a:t>9</a:t>
            </a:fld>
            <a:endParaRPr lang="en-US"/>
          </a:p>
        </p:txBody>
      </p:sp>
    </p:spTree>
    <p:extLst>
      <p:ext uri="{BB962C8B-B14F-4D97-AF65-F5344CB8AC3E}">
        <p14:creationId xmlns:p14="http://schemas.microsoft.com/office/powerpoint/2010/main" val="2236614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C02CD-325B-4ABF-ADC8-E0592A59AC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E02035-BF86-43B5-87A8-64DEB1EF70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6C6719-B38E-407D-B544-685D6FA6E62B}"/>
              </a:ext>
            </a:extLst>
          </p:cNvPr>
          <p:cNvSpPr>
            <a:spLocks noGrp="1"/>
          </p:cNvSpPr>
          <p:nvPr>
            <p:ph type="dt" sz="half" idx="10"/>
          </p:nvPr>
        </p:nvSpPr>
        <p:spPr/>
        <p:txBody>
          <a:bodyPr/>
          <a:lstStyle/>
          <a:p>
            <a:fld id="{1A6BFA38-453E-4029-B98A-2ECED70DFB5B}" type="datetimeFigureOut">
              <a:rPr lang="en-US" smtClean="0"/>
              <a:t>3/15/2019</a:t>
            </a:fld>
            <a:endParaRPr lang="en-US"/>
          </a:p>
        </p:txBody>
      </p:sp>
      <p:sp>
        <p:nvSpPr>
          <p:cNvPr id="5" name="Footer Placeholder 4">
            <a:extLst>
              <a:ext uri="{FF2B5EF4-FFF2-40B4-BE49-F238E27FC236}">
                <a16:creationId xmlns:a16="http://schemas.microsoft.com/office/drawing/2014/main" id="{C95679BD-4585-4A3A-B836-46F43C2F8D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3B515A-A9D9-41AD-A383-B2F8645D8B15}"/>
              </a:ext>
            </a:extLst>
          </p:cNvPr>
          <p:cNvSpPr>
            <a:spLocks noGrp="1"/>
          </p:cNvSpPr>
          <p:nvPr>
            <p:ph type="sldNum" sz="quarter" idx="12"/>
          </p:nvPr>
        </p:nvSpPr>
        <p:spPr/>
        <p:txBody>
          <a:bodyPr/>
          <a:lstStyle/>
          <a:p>
            <a:fld id="{78642281-7569-4BBF-A291-B6C7D183E81B}" type="slidenum">
              <a:rPr lang="en-US" smtClean="0"/>
              <a:t>‹#›</a:t>
            </a:fld>
            <a:endParaRPr lang="en-US"/>
          </a:p>
        </p:txBody>
      </p:sp>
    </p:spTree>
    <p:extLst>
      <p:ext uri="{BB962C8B-B14F-4D97-AF65-F5344CB8AC3E}">
        <p14:creationId xmlns:p14="http://schemas.microsoft.com/office/powerpoint/2010/main" val="960605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EE86C-F8C6-40DE-AF9A-007783FD04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669BA8-A0B3-49BB-ABD0-A5625942F84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714C0D-110F-4FD8-9B4C-C2ED7E672CAC}"/>
              </a:ext>
            </a:extLst>
          </p:cNvPr>
          <p:cNvSpPr>
            <a:spLocks noGrp="1"/>
          </p:cNvSpPr>
          <p:nvPr>
            <p:ph type="dt" sz="half" idx="10"/>
          </p:nvPr>
        </p:nvSpPr>
        <p:spPr/>
        <p:txBody>
          <a:bodyPr/>
          <a:lstStyle/>
          <a:p>
            <a:fld id="{1A6BFA38-453E-4029-B98A-2ECED70DFB5B}" type="datetimeFigureOut">
              <a:rPr lang="en-US" smtClean="0"/>
              <a:t>3/15/2019</a:t>
            </a:fld>
            <a:endParaRPr lang="en-US"/>
          </a:p>
        </p:txBody>
      </p:sp>
      <p:sp>
        <p:nvSpPr>
          <p:cNvPr id="5" name="Footer Placeholder 4">
            <a:extLst>
              <a:ext uri="{FF2B5EF4-FFF2-40B4-BE49-F238E27FC236}">
                <a16:creationId xmlns:a16="http://schemas.microsoft.com/office/drawing/2014/main" id="{AE496494-045C-423C-8BD8-301DBC5040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E84E58-CDA1-4D87-B682-E2F6CE5365A4}"/>
              </a:ext>
            </a:extLst>
          </p:cNvPr>
          <p:cNvSpPr>
            <a:spLocks noGrp="1"/>
          </p:cNvSpPr>
          <p:nvPr>
            <p:ph type="sldNum" sz="quarter" idx="12"/>
          </p:nvPr>
        </p:nvSpPr>
        <p:spPr/>
        <p:txBody>
          <a:bodyPr/>
          <a:lstStyle/>
          <a:p>
            <a:fld id="{78642281-7569-4BBF-A291-B6C7D183E81B}" type="slidenum">
              <a:rPr lang="en-US" smtClean="0"/>
              <a:t>‹#›</a:t>
            </a:fld>
            <a:endParaRPr lang="en-US"/>
          </a:p>
        </p:txBody>
      </p:sp>
    </p:spTree>
    <p:extLst>
      <p:ext uri="{BB962C8B-B14F-4D97-AF65-F5344CB8AC3E}">
        <p14:creationId xmlns:p14="http://schemas.microsoft.com/office/powerpoint/2010/main" val="437066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563F84-0219-411C-84FC-3204C7A160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A2FACD-4AE6-42E7-92A7-CCC6BEE529A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667865-74F5-4A46-BFAB-DCBE16235BD0}"/>
              </a:ext>
            </a:extLst>
          </p:cNvPr>
          <p:cNvSpPr>
            <a:spLocks noGrp="1"/>
          </p:cNvSpPr>
          <p:nvPr>
            <p:ph type="dt" sz="half" idx="10"/>
          </p:nvPr>
        </p:nvSpPr>
        <p:spPr/>
        <p:txBody>
          <a:bodyPr/>
          <a:lstStyle/>
          <a:p>
            <a:fld id="{1A6BFA38-453E-4029-B98A-2ECED70DFB5B}" type="datetimeFigureOut">
              <a:rPr lang="en-US" smtClean="0"/>
              <a:t>3/15/2019</a:t>
            </a:fld>
            <a:endParaRPr lang="en-US"/>
          </a:p>
        </p:txBody>
      </p:sp>
      <p:sp>
        <p:nvSpPr>
          <p:cNvPr id="5" name="Footer Placeholder 4">
            <a:extLst>
              <a:ext uri="{FF2B5EF4-FFF2-40B4-BE49-F238E27FC236}">
                <a16:creationId xmlns:a16="http://schemas.microsoft.com/office/drawing/2014/main" id="{9CBC0AC7-9FB5-4213-9665-E294EF295A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F07605-A056-4209-B130-83D44E6C91CD}"/>
              </a:ext>
            </a:extLst>
          </p:cNvPr>
          <p:cNvSpPr>
            <a:spLocks noGrp="1"/>
          </p:cNvSpPr>
          <p:nvPr>
            <p:ph type="sldNum" sz="quarter" idx="12"/>
          </p:nvPr>
        </p:nvSpPr>
        <p:spPr/>
        <p:txBody>
          <a:bodyPr/>
          <a:lstStyle/>
          <a:p>
            <a:fld id="{78642281-7569-4BBF-A291-B6C7D183E81B}" type="slidenum">
              <a:rPr lang="en-US" smtClean="0"/>
              <a:t>‹#›</a:t>
            </a:fld>
            <a:endParaRPr lang="en-US"/>
          </a:p>
        </p:txBody>
      </p:sp>
    </p:spTree>
    <p:extLst>
      <p:ext uri="{BB962C8B-B14F-4D97-AF65-F5344CB8AC3E}">
        <p14:creationId xmlns:p14="http://schemas.microsoft.com/office/powerpoint/2010/main" val="3422112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42E64-5B57-4B42-B523-E477217711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D6D10E-43E3-458D-B5D9-9175E60A22B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15B90B-187D-4B6B-9C14-B340602263A5}"/>
              </a:ext>
            </a:extLst>
          </p:cNvPr>
          <p:cNvSpPr>
            <a:spLocks noGrp="1"/>
          </p:cNvSpPr>
          <p:nvPr>
            <p:ph type="dt" sz="half" idx="10"/>
          </p:nvPr>
        </p:nvSpPr>
        <p:spPr/>
        <p:txBody>
          <a:bodyPr/>
          <a:lstStyle/>
          <a:p>
            <a:fld id="{1A6BFA38-453E-4029-B98A-2ECED70DFB5B}" type="datetimeFigureOut">
              <a:rPr lang="en-US" smtClean="0"/>
              <a:t>3/15/2019</a:t>
            </a:fld>
            <a:endParaRPr lang="en-US"/>
          </a:p>
        </p:txBody>
      </p:sp>
      <p:sp>
        <p:nvSpPr>
          <p:cNvPr id="5" name="Footer Placeholder 4">
            <a:extLst>
              <a:ext uri="{FF2B5EF4-FFF2-40B4-BE49-F238E27FC236}">
                <a16:creationId xmlns:a16="http://schemas.microsoft.com/office/drawing/2014/main" id="{31BE4AC9-C67F-462A-B281-D067C2DB65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AC0515-DDDA-47AB-B81E-8DC3CB00D57C}"/>
              </a:ext>
            </a:extLst>
          </p:cNvPr>
          <p:cNvSpPr>
            <a:spLocks noGrp="1"/>
          </p:cNvSpPr>
          <p:nvPr>
            <p:ph type="sldNum" sz="quarter" idx="12"/>
          </p:nvPr>
        </p:nvSpPr>
        <p:spPr/>
        <p:txBody>
          <a:bodyPr/>
          <a:lstStyle/>
          <a:p>
            <a:fld id="{78642281-7569-4BBF-A291-B6C7D183E81B}" type="slidenum">
              <a:rPr lang="en-US" smtClean="0"/>
              <a:t>‹#›</a:t>
            </a:fld>
            <a:endParaRPr lang="en-US"/>
          </a:p>
        </p:txBody>
      </p:sp>
    </p:spTree>
    <p:extLst>
      <p:ext uri="{BB962C8B-B14F-4D97-AF65-F5344CB8AC3E}">
        <p14:creationId xmlns:p14="http://schemas.microsoft.com/office/powerpoint/2010/main" val="1490987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3B0DF-C4A8-496A-B2ED-8A4F52C04F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56443E-C900-4325-AFBC-9C5394DC23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6C88CE4-4813-4467-85D4-752D7B2534DE}"/>
              </a:ext>
            </a:extLst>
          </p:cNvPr>
          <p:cNvSpPr>
            <a:spLocks noGrp="1"/>
          </p:cNvSpPr>
          <p:nvPr>
            <p:ph type="dt" sz="half" idx="10"/>
          </p:nvPr>
        </p:nvSpPr>
        <p:spPr/>
        <p:txBody>
          <a:bodyPr/>
          <a:lstStyle/>
          <a:p>
            <a:fld id="{1A6BFA38-453E-4029-B98A-2ECED70DFB5B}" type="datetimeFigureOut">
              <a:rPr lang="en-US" smtClean="0"/>
              <a:t>3/15/2019</a:t>
            </a:fld>
            <a:endParaRPr lang="en-US"/>
          </a:p>
        </p:txBody>
      </p:sp>
      <p:sp>
        <p:nvSpPr>
          <p:cNvPr id="5" name="Footer Placeholder 4">
            <a:extLst>
              <a:ext uri="{FF2B5EF4-FFF2-40B4-BE49-F238E27FC236}">
                <a16:creationId xmlns:a16="http://schemas.microsoft.com/office/drawing/2014/main" id="{D98B643A-5812-4F9C-BD43-8C5CE7E992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3ABE23-4EA0-4B8C-A165-70C7C8B5F717}"/>
              </a:ext>
            </a:extLst>
          </p:cNvPr>
          <p:cNvSpPr>
            <a:spLocks noGrp="1"/>
          </p:cNvSpPr>
          <p:nvPr>
            <p:ph type="sldNum" sz="quarter" idx="12"/>
          </p:nvPr>
        </p:nvSpPr>
        <p:spPr/>
        <p:txBody>
          <a:bodyPr/>
          <a:lstStyle/>
          <a:p>
            <a:fld id="{78642281-7569-4BBF-A291-B6C7D183E81B}" type="slidenum">
              <a:rPr lang="en-US" smtClean="0"/>
              <a:t>‹#›</a:t>
            </a:fld>
            <a:endParaRPr lang="en-US"/>
          </a:p>
        </p:txBody>
      </p:sp>
    </p:spTree>
    <p:extLst>
      <p:ext uri="{BB962C8B-B14F-4D97-AF65-F5344CB8AC3E}">
        <p14:creationId xmlns:p14="http://schemas.microsoft.com/office/powerpoint/2010/main" val="3093314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55A16-D184-4C57-84F5-7FD8FB6F12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92F204-1806-47B0-9D7A-8C719FF047F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27DAE0-1A82-4626-84ED-FDFBC3DD435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591673-A91B-4DD1-A6F9-07D13BEDCBA8}"/>
              </a:ext>
            </a:extLst>
          </p:cNvPr>
          <p:cNvSpPr>
            <a:spLocks noGrp="1"/>
          </p:cNvSpPr>
          <p:nvPr>
            <p:ph type="dt" sz="half" idx="10"/>
          </p:nvPr>
        </p:nvSpPr>
        <p:spPr/>
        <p:txBody>
          <a:bodyPr/>
          <a:lstStyle/>
          <a:p>
            <a:fld id="{1A6BFA38-453E-4029-B98A-2ECED70DFB5B}" type="datetimeFigureOut">
              <a:rPr lang="en-US" smtClean="0"/>
              <a:t>3/15/2019</a:t>
            </a:fld>
            <a:endParaRPr lang="en-US"/>
          </a:p>
        </p:txBody>
      </p:sp>
      <p:sp>
        <p:nvSpPr>
          <p:cNvPr id="6" name="Footer Placeholder 5">
            <a:extLst>
              <a:ext uri="{FF2B5EF4-FFF2-40B4-BE49-F238E27FC236}">
                <a16:creationId xmlns:a16="http://schemas.microsoft.com/office/drawing/2014/main" id="{D4C2605C-F260-4955-92F2-0DB19B2AFE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44D8FB-04B4-4144-9E7A-535BD409E810}"/>
              </a:ext>
            </a:extLst>
          </p:cNvPr>
          <p:cNvSpPr>
            <a:spLocks noGrp="1"/>
          </p:cNvSpPr>
          <p:nvPr>
            <p:ph type="sldNum" sz="quarter" idx="12"/>
          </p:nvPr>
        </p:nvSpPr>
        <p:spPr/>
        <p:txBody>
          <a:bodyPr/>
          <a:lstStyle/>
          <a:p>
            <a:fld id="{78642281-7569-4BBF-A291-B6C7D183E81B}" type="slidenum">
              <a:rPr lang="en-US" smtClean="0"/>
              <a:t>‹#›</a:t>
            </a:fld>
            <a:endParaRPr lang="en-US"/>
          </a:p>
        </p:txBody>
      </p:sp>
    </p:spTree>
    <p:extLst>
      <p:ext uri="{BB962C8B-B14F-4D97-AF65-F5344CB8AC3E}">
        <p14:creationId xmlns:p14="http://schemas.microsoft.com/office/powerpoint/2010/main" val="644063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D6E27-805A-4CC7-A4FE-4C36772469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17A5DF-4D79-40B7-8BBD-21722165CB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03302C7-E64C-4E58-A0F8-28F2953D23B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760DDA-A98A-423B-AFD0-0EA68595C8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7647587-DCFF-4E2D-81B7-E628BBA912B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EC1A2A-0E48-416D-B96F-615CF4CE697C}"/>
              </a:ext>
            </a:extLst>
          </p:cNvPr>
          <p:cNvSpPr>
            <a:spLocks noGrp="1"/>
          </p:cNvSpPr>
          <p:nvPr>
            <p:ph type="dt" sz="half" idx="10"/>
          </p:nvPr>
        </p:nvSpPr>
        <p:spPr/>
        <p:txBody>
          <a:bodyPr/>
          <a:lstStyle/>
          <a:p>
            <a:fld id="{1A6BFA38-453E-4029-B98A-2ECED70DFB5B}" type="datetimeFigureOut">
              <a:rPr lang="en-US" smtClean="0"/>
              <a:t>3/15/2019</a:t>
            </a:fld>
            <a:endParaRPr lang="en-US"/>
          </a:p>
        </p:txBody>
      </p:sp>
      <p:sp>
        <p:nvSpPr>
          <p:cNvPr id="8" name="Footer Placeholder 7">
            <a:extLst>
              <a:ext uri="{FF2B5EF4-FFF2-40B4-BE49-F238E27FC236}">
                <a16:creationId xmlns:a16="http://schemas.microsoft.com/office/drawing/2014/main" id="{1C34112F-AA95-4694-BD55-7D825C2AC4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7AC6AD-CEB6-4C93-BCBD-D93ACC2D3211}"/>
              </a:ext>
            </a:extLst>
          </p:cNvPr>
          <p:cNvSpPr>
            <a:spLocks noGrp="1"/>
          </p:cNvSpPr>
          <p:nvPr>
            <p:ph type="sldNum" sz="quarter" idx="12"/>
          </p:nvPr>
        </p:nvSpPr>
        <p:spPr/>
        <p:txBody>
          <a:bodyPr/>
          <a:lstStyle/>
          <a:p>
            <a:fld id="{78642281-7569-4BBF-A291-B6C7D183E81B}" type="slidenum">
              <a:rPr lang="en-US" smtClean="0"/>
              <a:t>‹#›</a:t>
            </a:fld>
            <a:endParaRPr lang="en-US"/>
          </a:p>
        </p:txBody>
      </p:sp>
    </p:spTree>
    <p:extLst>
      <p:ext uri="{BB962C8B-B14F-4D97-AF65-F5344CB8AC3E}">
        <p14:creationId xmlns:p14="http://schemas.microsoft.com/office/powerpoint/2010/main" val="698739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EF0D6-37C3-45C1-863F-B4D7DD40DB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0845AD-DA06-4BBB-A4B3-28F449AF5106}"/>
              </a:ext>
            </a:extLst>
          </p:cNvPr>
          <p:cNvSpPr>
            <a:spLocks noGrp="1"/>
          </p:cNvSpPr>
          <p:nvPr>
            <p:ph type="dt" sz="half" idx="10"/>
          </p:nvPr>
        </p:nvSpPr>
        <p:spPr/>
        <p:txBody>
          <a:bodyPr/>
          <a:lstStyle/>
          <a:p>
            <a:fld id="{1A6BFA38-453E-4029-B98A-2ECED70DFB5B}" type="datetimeFigureOut">
              <a:rPr lang="en-US" smtClean="0"/>
              <a:t>3/15/2019</a:t>
            </a:fld>
            <a:endParaRPr lang="en-US"/>
          </a:p>
        </p:txBody>
      </p:sp>
      <p:sp>
        <p:nvSpPr>
          <p:cNvPr id="4" name="Footer Placeholder 3">
            <a:extLst>
              <a:ext uri="{FF2B5EF4-FFF2-40B4-BE49-F238E27FC236}">
                <a16:creationId xmlns:a16="http://schemas.microsoft.com/office/drawing/2014/main" id="{D79AD9B9-F58C-4220-B0C7-F42D0E2178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299058-B496-49DC-8940-AA445133FD84}"/>
              </a:ext>
            </a:extLst>
          </p:cNvPr>
          <p:cNvSpPr>
            <a:spLocks noGrp="1"/>
          </p:cNvSpPr>
          <p:nvPr>
            <p:ph type="sldNum" sz="quarter" idx="12"/>
          </p:nvPr>
        </p:nvSpPr>
        <p:spPr/>
        <p:txBody>
          <a:bodyPr/>
          <a:lstStyle/>
          <a:p>
            <a:fld id="{78642281-7569-4BBF-A291-B6C7D183E81B}" type="slidenum">
              <a:rPr lang="en-US" smtClean="0"/>
              <a:t>‹#›</a:t>
            </a:fld>
            <a:endParaRPr lang="en-US"/>
          </a:p>
        </p:txBody>
      </p:sp>
    </p:spTree>
    <p:extLst>
      <p:ext uri="{BB962C8B-B14F-4D97-AF65-F5344CB8AC3E}">
        <p14:creationId xmlns:p14="http://schemas.microsoft.com/office/powerpoint/2010/main" val="1697300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54D57E-1816-41E2-8607-82BFAB747B83}"/>
              </a:ext>
            </a:extLst>
          </p:cNvPr>
          <p:cNvSpPr>
            <a:spLocks noGrp="1"/>
          </p:cNvSpPr>
          <p:nvPr>
            <p:ph type="dt" sz="half" idx="10"/>
          </p:nvPr>
        </p:nvSpPr>
        <p:spPr/>
        <p:txBody>
          <a:bodyPr/>
          <a:lstStyle/>
          <a:p>
            <a:fld id="{1A6BFA38-453E-4029-B98A-2ECED70DFB5B}" type="datetimeFigureOut">
              <a:rPr lang="en-US" smtClean="0"/>
              <a:t>3/15/2019</a:t>
            </a:fld>
            <a:endParaRPr lang="en-US"/>
          </a:p>
        </p:txBody>
      </p:sp>
      <p:sp>
        <p:nvSpPr>
          <p:cNvPr id="3" name="Footer Placeholder 2">
            <a:extLst>
              <a:ext uri="{FF2B5EF4-FFF2-40B4-BE49-F238E27FC236}">
                <a16:creationId xmlns:a16="http://schemas.microsoft.com/office/drawing/2014/main" id="{256464F6-6225-440A-B1C5-20BA2364B0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EE5351-EC85-4421-850A-5DE77903A7C7}"/>
              </a:ext>
            </a:extLst>
          </p:cNvPr>
          <p:cNvSpPr>
            <a:spLocks noGrp="1"/>
          </p:cNvSpPr>
          <p:nvPr>
            <p:ph type="sldNum" sz="quarter" idx="12"/>
          </p:nvPr>
        </p:nvSpPr>
        <p:spPr/>
        <p:txBody>
          <a:bodyPr/>
          <a:lstStyle/>
          <a:p>
            <a:fld id="{78642281-7569-4BBF-A291-B6C7D183E81B}" type="slidenum">
              <a:rPr lang="en-US" smtClean="0"/>
              <a:t>‹#›</a:t>
            </a:fld>
            <a:endParaRPr lang="en-US"/>
          </a:p>
        </p:txBody>
      </p:sp>
    </p:spTree>
    <p:extLst>
      <p:ext uri="{BB962C8B-B14F-4D97-AF65-F5344CB8AC3E}">
        <p14:creationId xmlns:p14="http://schemas.microsoft.com/office/powerpoint/2010/main" val="3675594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652AB-B7A6-4D10-A95B-4C2B2CB895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A57200-9E72-4AD0-8671-E3D0EF54C1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7C63EE-349F-40C7-B721-2AC67A76F6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368770-2C3F-4286-8822-5CEF1DFCCE58}"/>
              </a:ext>
            </a:extLst>
          </p:cNvPr>
          <p:cNvSpPr>
            <a:spLocks noGrp="1"/>
          </p:cNvSpPr>
          <p:nvPr>
            <p:ph type="dt" sz="half" idx="10"/>
          </p:nvPr>
        </p:nvSpPr>
        <p:spPr/>
        <p:txBody>
          <a:bodyPr/>
          <a:lstStyle/>
          <a:p>
            <a:fld id="{1A6BFA38-453E-4029-B98A-2ECED70DFB5B}" type="datetimeFigureOut">
              <a:rPr lang="en-US" smtClean="0"/>
              <a:t>3/15/2019</a:t>
            </a:fld>
            <a:endParaRPr lang="en-US"/>
          </a:p>
        </p:txBody>
      </p:sp>
      <p:sp>
        <p:nvSpPr>
          <p:cNvPr id="6" name="Footer Placeholder 5">
            <a:extLst>
              <a:ext uri="{FF2B5EF4-FFF2-40B4-BE49-F238E27FC236}">
                <a16:creationId xmlns:a16="http://schemas.microsoft.com/office/drawing/2014/main" id="{D536E9F4-6733-4D3F-808E-FE3387CD99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D38FBD-6340-4F2C-A6C6-595E6FE778BE}"/>
              </a:ext>
            </a:extLst>
          </p:cNvPr>
          <p:cNvSpPr>
            <a:spLocks noGrp="1"/>
          </p:cNvSpPr>
          <p:nvPr>
            <p:ph type="sldNum" sz="quarter" idx="12"/>
          </p:nvPr>
        </p:nvSpPr>
        <p:spPr/>
        <p:txBody>
          <a:bodyPr/>
          <a:lstStyle/>
          <a:p>
            <a:fld id="{78642281-7569-4BBF-A291-B6C7D183E81B}" type="slidenum">
              <a:rPr lang="en-US" smtClean="0"/>
              <a:t>‹#›</a:t>
            </a:fld>
            <a:endParaRPr lang="en-US"/>
          </a:p>
        </p:txBody>
      </p:sp>
    </p:spTree>
    <p:extLst>
      <p:ext uri="{BB962C8B-B14F-4D97-AF65-F5344CB8AC3E}">
        <p14:creationId xmlns:p14="http://schemas.microsoft.com/office/powerpoint/2010/main" val="2628049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3F9E1-4064-4D79-8D52-91DF2344C6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4424FC-7C07-4B27-912F-1C69FFD3B9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881B81-27BB-4289-802F-7D9721E5EC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95F3CEC-1ACF-4AD8-9DD3-BFA4026A69B5}"/>
              </a:ext>
            </a:extLst>
          </p:cNvPr>
          <p:cNvSpPr>
            <a:spLocks noGrp="1"/>
          </p:cNvSpPr>
          <p:nvPr>
            <p:ph type="dt" sz="half" idx="10"/>
          </p:nvPr>
        </p:nvSpPr>
        <p:spPr/>
        <p:txBody>
          <a:bodyPr/>
          <a:lstStyle/>
          <a:p>
            <a:fld id="{1A6BFA38-453E-4029-B98A-2ECED70DFB5B}" type="datetimeFigureOut">
              <a:rPr lang="en-US" smtClean="0"/>
              <a:t>3/15/2019</a:t>
            </a:fld>
            <a:endParaRPr lang="en-US"/>
          </a:p>
        </p:txBody>
      </p:sp>
      <p:sp>
        <p:nvSpPr>
          <p:cNvPr id="6" name="Footer Placeholder 5">
            <a:extLst>
              <a:ext uri="{FF2B5EF4-FFF2-40B4-BE49-F238E27FC236}">
                <a16:creationId xmlns:a16="http://schemas.microsoft.com/office/drawing/2014/main" id="{004A4DA3-30F4-4CD8-8BE9-A30116645F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7E073D-6355-4F7B-B847-28071C5C0068}"/>
              </a:ext>
            </a:extLst>
          </p:cNvPr>
          <p:cNvSpPr>
            <a:spLocks noGrp="1"/>
          </p:cNvSpPr>
          <p:nvPr>
            <p:ph type="sldNum" sz="quarter" idx="12"/>
          </p:nvPr>
        </p:nvSpPr>
        <p:spPr/>
        <p:txBody>
          <a:bodyPr/>
          <a:lstStyle/>
          <a:p>
            <a:fld id="{78642281-7569-4BBF-A291-B6C7D183E81B}" type="slidenum">
              <a:rPr lang="en-US" smtClean="0"/>
              <a:t>‹#›</a:t>
            </a:fld>
            <a:endParaRPr lang="en-US"/>
          </a:p>
        </p:txBody>
      </p:sp>
    </p:spTree>
    <p:extLst>
      <p:ext uri="{BB962C8B-B14F-4D97-AF65-F5344CB8AC3E}">
        <p14:creationId xmlns:p14="http://schemas.microsoft.com/office/powerpoint/2010/main" val="3544037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55000">
              <a:schemeClr val="accent1">
                <a:lumMod val="45000"/>
                <a:lumOff val="55000"/>
              </a:schemeClr>
            </a:gs>
            <a:gs pos="100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241AA8-A2F2-4B21-9BAC-EDD6D0CA2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D7E3F0-F8D6-4429-B810-9B4B6194F0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64FA3D-A49E-493A-99B3-D322C2E5EC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6BFA38-453E-4029-B98A-2ECED70DFB5B}" type="datetimeFigureOut">
              <a:rPr lang="en-US" smtClean="0"/>
              <a:t>3/15/2019</a:t>
            </a:fld>
            <a:endParaRPr lang="en-US"/>
          </a:p>
        </p:txBody>
      </p:sp>
      <p:sp>
        <p:nvSpPr>
          <p:cNvPr id="5" name="Footer Placeholder 4">
            <a:extLst>
              <a:ext uri="{FF2B5EF4-FFF2-40B4-BE49-F238E27FC236}">
                <a16:creationId xmlns:a16="http://schemas.microsoft.com/office/drawing/2014/main" id="{48579143-019B-4A7B-99BE-E45650C61E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3CC0B1-E3C4-4AE3-BB17-1D55EBFB51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642281-7569-4BBF-A291-B6C7D183E81B}" type="slidenum">
              <a:rPr lang="en-US" smtClean="0"/>
              <a:t>‹#›</a:t>
            </a:fld>
            <a:endParaRPr lang="en-US"/>
          </a:p>
        </p:txBody>
      </p:sp>
    </p:spTree>
    <p:extLst>
      <p:ext uri="{BB962C8B-B14F-4D97-AF65-F5344CB8AC3E}">
        <p14:creationId xmlns:p14="http://schemas.microsoft.com/office/powerpoint/2010/main" val="1777470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7" Type="http://schemas.microsoft.com/office/2007/relationships/hdphoto" Target="../media/hdphoto2.wdp"/><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753CA5-743F-4406-B381-4DEE7E949ADF}"/>
              </a:ext>
            </a:extLst>
          </p:cNvPr>
          <p:cNvSpPr txBox="1"/>
          <p:nvPr/>
        </p:nvSpPr>
        <p:spPr>
          <a:xfrm>
            <a:off x="0" y="58996"/>
            <a:ext cx="12192000" cy="2400657"/>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rPr>
              <a:t>Interpreting detrital zircon provenance in the context of regional stratigraphic and tectonic models: an example from Late Ordovician–Early Devonian cover rocks on Ganderia, eastern Maine</a:t>
            </a:r>
          </a:p>
          <a:p>
            <a:pPr algn="ctr"/>
            <a:r>
              <a:rPr lang="en-US" sz="3600" b="1" dirty="0">
                <a:ln>
                  <a:solidFill>
                    <a:sysClr val="windowText" lastClr="000000"/>
                  </a:solidFill>
                </a:ln>
                <a:solidFill>
                  <a:srgbClr val="FFFF00"/>
                </a:solidFill>
                <a:effectLst>
                  <a:outerShdw blurRad="38100" dist="38100" dir="2700000" algn="tl">
                    <a:srgbClr val="000000">
                      <a:alpha val="43137"/>
                    </a:srgbClr>
                  </a:outerShdw>
                </a:effectLst>
              </a:rPr>
              <a:t>Allan Ludman, John Aleinikoff, Bill Devlin</a:t>
            </a:r>
          </a:p>
          <a:p>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D577FED8-DBFF-4C7E-96DA-AC3356CDE2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8091" y="2282670"/>
            <a:ext cx="7976826" cy="4486965"/>
          </a:xfrm>
          <a:prstGeom prst="rect">
            <a:avLst/>
          </a:prstGeom>
        </p:spPr>
      </p:pic>
    </p:spTree>
    <p:extLst>
      <p:ext uri="{BB962C8B-B14F-4D97-AF65-F5344CB8AC3E}">
        <p14:creationId xmlns:p14="http://schemas.microsoft.com/office/powerpoint/2010/main" val="124234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B93489-0015-4B11-A713-7476666A6071}"/>
              </a:ext>
            </a:extLst>
          </p:cNvPr>
          <p:cNvSpPr txBox="1"/>
          <p:nvPr/>
        </p:nvSpPr>
        <p:spPr>
          <a:xfrm>
            <a:off x="477983" y="280555"/>
            <a:ext cx="11118272" cy="6340197"/>
          </a:xfrm>
          <a:prstGeom prst="rect">
            <a:avLst/>
          </a:prstGeom>
          <a:noFill/>
        </p:spPr>
        <p:txBody>
          <a:bodyPr wrap="square" rtlCol="0">
            <a:spAutoFit/>
          </a:bodyPr>
          <a:lstStyle/>
          <a:p>
            <a:pPr algn="ctr"/>
            <a:r>
              <a:rPr lang="en-US" sz="2800" b="1" dirty="0"/>
              <a:t>AGE CONSTRAINTS FROM DETRITAL ZIRCONS</a:t>
            </a:r>
          </a:p>
          <a:p>
            <a:pPr marL="457200" indent="-457200">
              <a:buFont typeface="Wingdings" panose="05000000000000000000" pitchFamily="2" charset="2"/>
              <a:buChar char="Ø"/>
            </a:pPr>
            <a:r>
              <a:rPr lang="en-US" sz="2800" b="1" dirty="0"/>
              <a:t>Age spectra/youngest zircons are generally consistent with the previously interpreted ages of the cover rock units– no big problems, </a:t>
            </a:r>
            <a:r>
              <a:rPr lang="en-US" sz="2800" b="1" i="1" dirty="0">
                <a:ln>
                  <a:solidFill>
                    <a:schemeClr val="tx1"/>
                  </a:solidFill>
                </a:ln>
                <a:solidFill>
                  <a:srgbClr val="C00000"/>
                </a:solidFill>
              </a:rPr>
              <a:t>BUT</a:t>
            </a:r>
            <a:endParaRPr lang="en-US" sz="2800" b="1" dirty="0">
              <a:ln>
                <a:solidFill>
                  <a:schemeClr val="tx1"/>
                </a:solidFill>
              </a:ln>
              <a:solidFill>
                <a:srgbClr val="C00000"/>
              </a:solidFill>
            </a:endParaRPr>
          </a:p>
          <a:p>
            <a:pPr>
              <a:lnSpc>
                <a:spcPct val="50000"/>
              </a:lnSpc>
            </a:pPr>
            <a:endParaRPr lang="en-US" sz="2800" b="1" dirty="0"/>
          </a:p>
          <a:p>
            <a:pPr marL="457200" indent="-457200">
              <a:buFont typeface="Wingdings" panose="05000000000000000000" pitchFamily="2" charset="2"/>
              <a:buChar char="Ø"/>
            </a:pPr>
            <a:r>
              <a:rPr lang="en-US" sz="2800" b="1" dirty="0"/>
              <a:t>It is unlikely that the youngest zircons, in at least the Flume Ridge Formation, would have had enough time to crystallize in an igneous rock, be exhumed, eroded, deposited, and incorporated in thousands of meters of sediments that were then lithified, folded, and intruded by the Pocomoonshine gabbro-diorite at   ̴421.9 ± 2.4 Ma </a:t>
            </a:r>
          </a:p>
          <a:p>
            <a:endParaRPr lang="en-US" sz="2800" b="1" dirty="0"/>
          </a:p>
          <a:p>
            <a:pPr marL="457200" indent="-457200">
              <a:buFont typeface="Wingdings" panose="05000000000000000000" pitchFamily="2" charset="2"/>
              <a:buChar char="Ø"/>
            </a:pPr>
            <a:r>
              <a:rPr lang="en-US" sz="2800" b="1" dirty="0"/>
              <a:t>We therefore suggest that these zircons were </a:t>
            </a:r>
            <a:r>
              <a:rPr lang="en-US" sz="2800" b="1" dirty="0">
                <a:ln>
                  <a:solidFill>
                    <a:sysClr val="windowText" lastClr="000000"/>
                  </a:solidFill>
                </a:ln>
                <a:solidFill>
                  <a:srgbClr val="FF0000"/>
                </a:solidFill>
              </a:rPr>
              <a:t>not recycled from older rocks, </a:t>
            </a:r>
            <a:r>
              <a:rPr lang="en-US" sz="2800" b="1" dirty="0"/>
              <a:t>but were instead, erupted with tephra during local early Silurian volcanic activity, e.g. the Eastport-Mascarene arc, and </a:t>
            </a:r>
            <a:r>
              <a:rPr lang="en-US" sz="2800" b="1" dirty="0">
                <a:ln>
                  <a:solidFill>
                    <a:schemeClr val="tx1"/>
                  </a:solidFill>
                </a:ln>
                <a:solidFill>
                  <a:srgbClr val="C00000"/>
                </a:solidFill>
              </a:rPr>
              <a:t>incorporated directly into the sediment </a:t>
            </a:r>
          </a:p>
        </p:txBody>
      </p:sp>
    </p:spTree>
    <p:extLst>
      <p:ext uri="{BB962C8B-B14F-4D97-AF65-F5344CB8AC3E}">
        <p14:creationId xmlns:p14="http://schemas.microsoft.com/office/powerpoint/2010/main" val="274776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1285B5-22E6-4AD6-9CC8-C21E6D57BE6D}"/>
              </a:ext>
            </a:extLst>
          </p:cNvPr>
          <p:cNvSpPr txBox="1"/>
          <p:nvPr/>
        </p:nvSpPr>
        <p:spPr>
          <a:xfrm>
            <a:off x="137652" y="1012723"/>
            <a:ext cx="11916696" cy="3785652"/>
          </a:xfrm>
          <a:prstGeom prst="rect">
            <a:avLst/>
          </a:prstGeom>
          <a:noFill/>
        </p:spPr>
        <p:txBody>
          <a:bodyPr wrap="square" rtlCol="0">
            <a:spAutoFit/>
          </a:bodyPr>
          <a:lstStyle/>
          <a:p>
            <a:pPr marL="742950" indent="-742950">
              <a:buAutoNum type="arabicPeriod"/>
            </a:pPr>
            <a:r>
              <a:rPr lang="en-US" sz="4000" b="1" dirty="0">
                <a:solidFill>
                  <a:schemeClr val="bg2">
                    <a:lumMod val="90000"/>
                  </a:schemeClr>
                </a:solidFill>
                <a:effectLst>
                  <a:outerShdw blurRad="38100" dist="38100" dir="2700000" algn="tl">
                    <a:srgbClr val="000000">
                      <a:alpha val="43137"/>
                    </a:srgbClr>
                  </a:outerShdw>
                </a:effectLst>
              </a:rPr>
              <a:t>AGE CONSTRAINTS FOR COVER ROCK UNITS</a:t>
            </a:r>
          </a:p>
          <a:p>
            <a:endParaRPr lang="en-US" sz="4000" b="1" dirty="0">
              <a:effectLst>
                <a:outerShdw blurRad="38100" dist="38100" dir="2700000" algn="tl">
                  <a:srgbClr val="000000">
                    <a:alpha val="43137"/>
                  </a:srgbClr>
                </a:outerShdw>
              </a:effectLst>
            </a:endParaRPr>
          </a:p>
          <a:p>
            <a:r>
              <a:rPr lang="en-US" sz="4000" b="1" dirty="0">
                <a:effectLst>
                  <a:outerShdw blurRad="38100" dist="38100" dir="2700000" algn="tl">
                    <a:srgbClr val="000000">
                      <a:alpha val="43137"/>
                    </a:srgbClr>
                  </a:outerShdw>
                </a:effectLst>
              </a:rPr>
              <a:t>2. IMMEDIATE </a:t>
            </a:r>
            <a:r>
              <a:rPr lang="en-US" sz="4000" b="1" i="1" dirty="0">
                <a:solidFill>
                  <a:srgbClr val="FFFF00"/>
                </a:solidFill>
                <a:effectLst>
                  <a:outerShdw blurRad="38100" dist="38100" dir="2700000" algn="tl">
                    <a:srgbClr val="000000">
                      <a:alpha val="43137"/>
                    </a:srgbClr>
                  </a:outerShdw>
                </a:effectLst>
              </a:rPr>
              <a:t>SEDIMENTARY </a:t>
            </a:r>
            <a:r>
              <a:rPr lang="en-US" sz="4000" b="1" dirty="0">
                <a:effectLst>
                  <a:outerShdw blurRad="38100" dist="38100" dir="2700000" algn="tl">
                    <a:srgbClr val="000000">
                      <a:alpha val="43137"/>
                    </a:srgbClr>
                  </a:outerShdw>
                </a:effectLst>
              </a:rPr>
              <a:t>PROVENANCE OF COVER ROCKS</a:t>
            </a:r>
          </a:p>
          <a:p>
            <a:endParaRPr lang="en-US" sz="4000" b="1" dirty="0">
              <a:effectLst>
                <a:outerShdw blurRad="38100" dist="38100" dir="2700000" algn="tl">
                  <a:srgbClr val="000000">
                    <a:alpha val="43137"/>
                  </a:srgbClr>
                </a:outerShdw>
              </a:effectLst>
            </a:endParaRPr>
          </a:p>
          <a:p>
            <a:r>
              <a:rPr lang="en-US" sz="4000" b="1" dirty="0">
                <a:solidFill>
                  <a:schemeClr val="bg2">
                    <a:lumMod val="90000"/>
                  </a:schemeClr>
                </a:solidFill>
                <a:effectLst>
                  <a:outerShdw blurRad="38100" dist="38100" dir="2700000" algn="tl">
                    <a:srgbClr val="000000">
                      <a:alpha val="43137"/>
                    </a:srgbClr>
                  </a:outerShdw>
                </a:effectLst>
              </a:rPr>
              <a:t>3. ULTIMATE </a:t>
            </a:r>
            <a:r>
              <a:rPr lang="en-US" sz="4000" b="1" i="1" dirty="0">
                <a:solidFill>
                  <a:schemeClr val="bg2">
                    <a:lumMod val="90000"/>
                  </a:schemeClr>
                </a:solidFill>
                <a:effectLst>
                  <a:outerShdw blurRad="38100" dist="38100" dir="2700000" algn="tl">
                    <a:srgbClr val="000000">
                      <a:alpha val="43137"/>
                    </a:srgbClr>
                  </a:outerShdw>
                </a:effectLst>
              </a:rPr>
              <a:t>TECTONIC </a:t>
            </a:r>
            <a:r>
              <a:rPr lang="en-US" sz="4000" b="1" dirty="0">
                <a:solidFill>
                  <a:schemeClr val="bg2">
                    <a:lumMod val="90000"/>
                  </a:schemeClr>
                </a:solidFill>
                <a:effectLst>
                  <a:outerShdw blurRad="38100" dist="38100" dir="2700000" algn="tl">
                    <a:srgbClr val="000000">
                      <a:alpha val="43137"/>
                    </a:srgbClr>
                  </a:outerShdw>
                </a:effectLst>
              </a:rPr>
              <a:t>PROVENANCE OF GANDERIA</a:t>
            </a:r>
          </a:p>
        </p:txBody>
      </p:sp>
    </p:spTree>
    <p:extLst>
      <p:ext uri="{BB962C8B-B14F-4D97-AF65-F5344CB8AC3E}">
        <p14:creationId xmlns:p14="http://schemas.microsoft.com/office/powerpoint/2010/main" val="2035503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519DF1-B9FB-4766-87E8-DFDA3EB87FD4}"/>
              </a:ext>
            </a:extLst>
          </p:cNvPr>
          <p:cNvPicPr>
            <a:picLocks noChangeAspect="1"/>
          </p:cNvPicPr>
          <p:nvPr/>
        </p:nvPicPr>
        <p:blipFill rotWithShape="1">
          <a:blip r:embed="rId3"/>
          <a:srcRect l="4246" t="1858" r="1614" b="1725"/>
          <a:stretch/>
        </p:blipFill>
        <p:spPr>
          <a:xfrm>
            <a:off x="1840938" y="1399183"/>
            <a:ext cx="8544232" cy="5365410"/>
          </a:xfrm>
          <a:prstGeom prst="rect">
            <a:avLst/>
          </a:prstGeom>
        </p:spPr>
      </p:pic>
      <p:sp>
        <p:nvSpPr>
          <p:cNvPr id="3" name="TextBox 2">
            <a:extLst>
              <a:ext uri="{FF2B5EF4-FFF2-40B4-BE49-F238E27FC236}">
                <a16:creationId xmlns:a16="http://schemas.microsoft.com/office/drawing/2014/main" id="{C1163DCF-925D-415F-89FC-6C2055C60CB0}"/>
              </a:ext>
            </a:extLst>
          </p:cNvPr>
          <p:cNvSpPr txBox="1"/>
          <p:nvPr/>
        </p:nvSpPr>
        <p:spPr>
          <a:xfrm>
            <a:off x="741680" y="193040"/>
            <a:ext cx="10048240" cy="1077218"/>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rPr>
              <a:t>Possible sources of Ganderian cover-rock sediment:</a:t>
            </a:r>
          </a:p>
          <a:p>
            <a:pPr algn="ctr"/>
            <a:r>
              <a:rPr lang="en-US" sz="3200" b="1" dirty="0">
                <a:ln w="12700">
                  <a:solidFill>
                    <a:schemeClr val="tx1"/>
                  </a:solidFill>
                </a:ln>
                <a:solidFill>
                  <a:srgbClr val="C9925B"/>
                </a:solidFill>
                <a:effectLst>
                  <a:outerShdw blurRad="38100" dist="38100" dir="2700000" algn="tl">
                    <a:srgbClr val="000000">
                      <a:alpha val="43137"/>
                    </a:srgbClr>
                  </a:outerShdw>
                </a:effectLst>
              </a:rPr>
              <a:t>Laurentia</a:t>
            </a:r>
            <a:r>
              <a:rPr lang="en-US" sz="3200" b="1" dirty="0">
                <a:effectLst>
                  <a:outerShdw blurRad="38100" dist="38100" dir="2700000" algn="tl">
                    <a:srgbClr val="000000">
                      <a:alpha val="43137"/>
                    </a:srgbClr>
                  </a:outerShdw>
                </a:effectLst>
              </a:rPr>
              <a:t>, </a:t>
            </a:r>
            <a:r>
              <a:rPr lang="en-US" sz="3200" b="1" dirty="0">
                <a:ln w="12700">
                  <a:solidFill>
                    <a:schemeClr val="tx1"/>
                  </a:solidFill>
                </a:ln>
                <a:solidFill>
                  <a:srgbClr val="FF0000"/>
                </a:solidFill>
                <a:effectLst>
                  <a:outerShdw blurRad="38100" dist="38100" dir="2700000" algn="tl">
                    <a:srgbClr val="000000">
                      <a:alpha val="43137"/>
                    </a:srgbClr>
                  </a:outerShdw>
                </a:effectLst>
              </a:rPr>
              <a:t>Avalonia</a:t>
            </a:r>
            <a:r>
              <a:rPr lang="en-US" sz="3200" b="1" dirty="0">
                <a:effectLst>
                  <a:outerShdw blurRad="38100" dist="38100" dir="2700000" algn="tl">
                    <a:srgbClr val="000000">
                      <a:alpha val="43137"/>
                    </a:srgbClr>
                  </a:outerShdw>
                </a:effectLst>
              </a:rPr>
              <a:t>, and internal </a:t>
            </a:r>
            <a:r>
              <a:rPr lang="en-US" sz="3200" b="1" dirty="0">
                <a:ln w="12700">
                  <a:solidFill>
                    <a:schemeClr val="tx1"/>
                  </a:solidFill>
                </a:ln>
                <a:solidFill>
                  <a:srgbClr val="009900"/>
                </a:solidFill>
                <a:effectLst>
                  <a:outerShdw blurRad="38100" dist="38100" dir="2700000" algn="tl">
                    <a:srgbClr val="000000">
                      <a:alpha val="43137"/>
                    </a:srgbClr>
                  </a:outerShdw>
                </a:effectLst>
              </a:rPr>
              <a:t>Ganderian</a:t>
            </a:r>
            <a:r>
              <a:rPr lang="en-US" sz="3200" b="1" dirty="0">
                <a:effectLst>
                  <a:outerShdw blurRad="38100" dist="38100" dir="2700000" algn="tl">
                    <a:srgbClr val="000000">
                      <a:alpha val="43137"/>
                    </a:srgbClr>
                  </a:outerShdw>
                </a:effectLst>
              </a:rPr>
              <a:t> “basement”</a:t>
            </a:r>
          </a:p>
        </p:txBody>
      </p:sp>
    </p:spTree>
    <p:extLst>
      <p:ext uri="{BB962C8B-B14F-4D97-AF65-F5344CB8AC3E}">
        <p14:creationId xmlns:p14="http://schemas.microsoft.com/office/powerpoint/2010/main" val="3607430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EBED9F2-3D3D-4589-BAF0-E8D8B96DC66A}"/>
              </a:ext>
            </a:extLst>
          </p:cNvPr>
          <p:cNvGrpSpPr/>
          <p:nvPr/>
        </p:nvGrpSpPr>
        <p:grpSpPr>
          <a:xfrm>
            <a:off x="1719579" y="164147"/>
            <a:ext cx="5014654" cy="6529705"/>
            <a:chOff x="3558539" y="186054"/>
            <a:chExt cx="5014654" cy="6529705"/>
          </a:xfrm>
        </p:grpSpPr>
        <p:pic>
          <p:nvPicPr>
            <p:cNvPr id="4" name="Picture 3">
              <a:extLst>
                <a:ext uri="{FF2B5EF4-FFF2-40B4-BE49-F238E27FC236}">
                  <a16:creationId xmlns:a16="http://schemas.microsoft.com/office/drawing/2014/main" id="{E5B7DB8D-133A-46D3-9E51-7CFE301F1CF5}"/>
                </a:ext>
              </a:extLst>
            </p:cNvPr>
            <p:cNvPicPr>
              <a:picLocks noChangeAspect="1"/>
            </p:cNvPicPr>
            <p:nvPr/>
          </p:nvPicPr>
          <p:blipFill>
            <a:blip r:embed="rId3"/>
            <a:stretch>
              <a:fillRect/>
            </a:stretch>
          </p:blipFill>
          <p:spPr>
            <a:xfrm>
              <a:off x="3558539" y="186054"/>
              <a:ext cx="4470789" cy="6529705"/>
            </a:xfrm>
            <a:prstGeom prst="rect">
              <a:avLst/>
            </a:prstGeom>
          </p:spPr>
        </p:pic>
        <p:sp>
          <p:nvSpPr>
            <p:cNvPr id="5" name="TextBox 4">
              <a:extLst>
                <a:ext uri="{FF2B5EF4-FFF2-40B4-BE49-F238E27FC236}">
                  <a16:creationId xmlns:a16="http://schemas.microsoft.com/office/drawing/2014/main" id="{F0099CCA-9E01-4934-87F3-7397FA38C979}"/>
                </a:ext>
              </a:extLst>
            </p:cNvPr>
            <p:cNvSpPr txBox="1"/>
            <p:nvPr/>
          </p:nvSpPr>
          <p:spPr>
            <a:xfrm>
              <a:off x="4789978" y="6069428"/>
              <a:ext cx="3783215" cy="646331"/>
            </a:xfrm>
            <a:prstGeom prst="rect">
              <a:avLst/>
            </a:prstGeom>
            <a:noFill/>
          </p:spPr>
          <p:txBody>
            <a:bodyPr wrap="square" rtlCol="0">
              <a:spAutoFit/>
            </a:bodyPr>
            <a:lstStyle/>
            <a:p>
              <a:r>
                <a:rPr lang="en-US" dirty="0"/>
                <a:t>After Ludman et al, 2017</a:t>
              </a:r>
            </a:p>
            <a:p>
              <a:r>
                <a:rPr lang="en-US" dirty="0"/>
                <a:t>Tremblay and Pinet, 2005, 2016</a:t>
              </a:r>
            </a:p>
          </p:txBody>
        </p:sp>
      </p:grpSp>
      <p:sp>
        <p:nvSpPr>
          <p:cNvPr id="7" name="TextBox 6">
            <a:extLst>
              <a:ext uri="{FF2B5EF4-FFF2-40B4-BE49-F238E27FC236}">
                <a16:creationId xmlns:a16="http://schemas.microsoft.com/office/drawing/2014/main" id="{483BD679-11F3-4900-8A46-2F0E255BAC0A}"/>
              </a:ext>
            </a:extLst>
          </p:cNvPr>
          <p:cNvSpPr txBox="1"/>
          <p:nvPr/>
        </p:nvSpPr>
        <p:spPr>
          <a:xfrm>
            <a:off x="6190368" y="0"/>
            <a:ext cx="5910192" cy="2308324"/>
          </a:xfrm>
          <a:prstGeom prst="rect">
            <a:avLst/>
          </a:prstGeom>
          <a:noFill/>
        </p:spPr>
        <p:txBody>
          <a:bodyPr wrap="square" rtlCol="0">
            <a:spAutoFit/>
          </a:bodyPr>
          <a:lstStyle/>
          <a:p>
            <a:r>
              <a:rPr lang="en-US" sz="2400" b="1" dirty="0"/>
              <a:t>Clast provenance and lithofacies patterns confirm basement Ganderian sources for the cover rocks— highlands emergent during initiation of  Late Ordovician sedimentation.  </a:t>
            </a:r>
          </a:p>
          <a:p>
            <a:pPr algn="ctr"/>
            <a:r>
              <a:rPr lang="en-US" sz="2400" b="1" i="1" dirty="0"/>
              <a:t>Those highlands are  represented today by the Cambro-Ordovician belts.</a:t>
            </a:r>
          </a:p>
        </p:txBody>
      </p:sp>
      <p:grpSp>
        <p:nvGrpSpPr>
          <p:cNvPr id="19" name="Group 18">
            <a:extLst>
              <a:ext uri="{FF2B5EF4-FFF2-40B4-BE49-F238E27FC236}">
                <a16:creationId xmlns:a16="http://schemas.microsoft.com/office/drawing/2014/main" id="{7B84A0E0-E393-4991-802E-A363B8BEA6BD}"/>
              </a:ext>
            </a:extLst>
          </p:cNvPr>
          <p:cNvGrpSpPr/>
          <p:nvPr/>
        </p:nvGrpSpPr>
        <p:grpSpPr>
          <a:xfrm>
            <a:off x="6463145" y="2308324"/>
            <a:ext cx="5496791" cy="4214572"/>
            <a:chOff x="6463145" y="2308324"/>
            <a:chExt cx="5496791" cy="4214572"/>
          </a:xfrm>
        </p:grpSpPr>
        <p:pic>
          <p:nvPicPr>
            <p:cNvPr id="9" name="Picture 8">
              <a:extLst>
                <a:ext uri="{FF2B5EF4-FFF2-40B4-BE49-F238E27FC236}">
                  <a16:creationId xmlns:a16="http://schemas.microsoft.com/office/drawing/2014/main" id="{8E9A4062-D2B4-4E30-8B64-6D7F5EE80901}"/>
                </a:ext>
              </a:extLst>
            </p:cNvPr>
            <p:cNvPicPr>
              <a:picLocks noChangeAspect="1"/>
            </p:cNvPicPr>
            <p:nvPr/>
          </p:nvPicPr>
          <p:blipFill rotWithShape="1">
            <a:blip r:embed="rId4"/>
            <a:srcRect b="2816"/>
            <a:stretch/>
          </p:blipFill>
          <p:spPr>
            <a:xfrm>
              <a:off x="7005587" y="3651637"/>
              <a:ext cx="4470789" cy="2871259"/>
            </a:xfrm>
            <a:prstGeom prst="rect">
              <a:avLst/>
            </a:prstGeom>
          </p:spPr>
        </p:pic>
        <p:grpSp>
          <p:nvGrpSpPr>
            <p:cNvPr id="16" name="Group 15">
              <a:extLst>
                <a:ext uri="{FF2B5EF4-FFF2-40B4-BE49-F238E27FC236}">
                  <a16:creationId xmlns:a16="http://schemas.microsoft.com/office/drawing/2014/main" id="{979AA31A-46D9-4F01-9D23-7ABD6A918BDC}"/>
                </a:ext>
              </a:extLst>
            </p:cNvPr>
            <p:cNvGrpSpPr/>
            <p:nvPr/>
          </p:nvGrpSpPr>
          <p:grpSpPr>
            <a:xfrm>
              <a:off x="7523016" y="3945569"/>
              <a:ext cx="1752885" cy="1899748"/>
              <a:chOff x="7523016" y="3945569"/>
              <a:chExt cx="1752885" cy="1899748"/>
            </a:xfrm>
          </p:grpSpPr>
          <p:grpSp>
            <p:nvGrpSpPr>
              <p:cNvPr id="12" name="Group 11">
                <a:extLst>
                  <a:ext uri="{FF2B5EF4-FFF2-40B4-BE49-F238E27FC236}">
                    <a16:creationId xmlns:a16="http://schemas.microsoft.com/office/drawing/2014/main" id="{D157ADB7-9FAA-41CD-B238-56BAE70F2E4B}"/>
                  </a:ext>
                </a:extLst>
              </p:cNvPr>
              <p:cNvGrpSpPr/>
              <p:nvPr/>
            </p:nvGrpSpPr>
            <p:grpSpPr>
              <a:xfrm rot="11521164" flipH="1" flipV="1">
                <a:off x="7890713" y="4944771"/>
                <a:ext cx="1385188" cy="900546"/>
                <a:chOff x="7523016" y="3945569"/>
                <a:chExt cx="1388652" cy="948551"/>
              </a:xfrm>
            </p:grpSpPr>
            <p:sp>
              <p:nvSpPr>
                <p:cNvPr id="13" name="Freeform: Shape 12">
                  <a:extLst>
                    <a:ext uri="{FF2B5EF4-FFF2-40B4-BE49-F238E27FC236}">
                      <a16:creationId xmlns:a16="http://schemas.microsoft.com/office/drawing/2014/main" id="{18272FF4-8592-47DA-97B3-B0D3CE1C2C03}"/>
                    </a:ext>
                  </a:extLst>
                </p:cNvPr>
                <p:cNvSpPr/>
                <p:nvPr/>
              </p:nvSpPr>
              <p:spPr>
                <a:xfrm>
                  <a:off x="7523016" y="4166756"/>
                  <a:ext cx="467591" cy="727364"/>
                </a:xfrm>
                <a:custGeom>
                  <a:avLst/>
                  <a:gdLst>
                    <a:gd name="connsiteX0" fmla="*/ 0 w 467591"/>
                    <a:gd name="connsiteY0" fmla="*/ 0 h 727364"/>
                    <a:gd name="connsiteX1" fmla="*/ 197428 w 467591"/>
                    <a:gd name="connsiteY1" fmla="*/ 103909 h 727364"/>
                    <a:gd name="connsiteX2" fmla="*/ 353291 w 467591"/>
                    <a:gd name="connsiteY2" fmla="*/ 363682 h 727364"/>
                    <a:gd name="connsiteX3" fmla="*/ 467591 w 467591"/>
                    <a:gd name="connsiteY3" fmla="*/ 727364 h 727364"/>
                    <a:gd name="connsiteX4" fmla="*/ 467591 w 467591"/>
                    <a:gd name="connsiteY4" fmla="*/ 727364 h 727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591" h="727364">
                      <a:moveTo>
                        <a:pt x="0" y="0"/>
                      </a:moveTo>
                      <a:cubicBezTo>
                        <a:pt x="69273" y="21647"/>
                        <a:pt x="138546" y="43295"/>
                        <a:pt x="197428" y="103909"/>
                      </a:cubicBezTo>
                      <a:cubicBezTo>
                        <a:pt x="256310" y="164523"/>
                        <a:pt x="308264" y="259773"/>
                        <a:pt x="353291" y="363682"/>
                      </a:cubicBezTo>
                      <a:cubicBezTo>
                        <a:pt x="398318" y="467591"/>
                        <a:pt x="467591" y="727364"/>
                        <a:pt x="467591" y="727364"/>
                      </a:cubicBezTo>
                      <a:lnTo>
                        <a:pt x="467591" y="727364"/>
                      </a:lnTo>
                    </a:path>
                  </a:pathLst>
                </a:custGeom>
                <a:noFill/>
                <a:ln w="38100">
                  <a:solidFill>
                    <a:schemeClr val="tx1"/>
                  </a:solidFill>
                  <a:prstDash val="sysDot"/>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729C86-0752-490B-BB0C-A55CEC85DD26}"/>
                    </a:ext>
                  </a:extLst>
                </p:cNvPr>
                <p:cNvSpPr/>
                <p:nvPr/>
              </p:nvSpPr>
              <p:spPr>
                <a:xfrm>
                  <a:off x="8444077" y="3945569"/>
                  <a:ext cx="467591" cy="727364"/>
                </a:xfrm>
                <a:custGeom>
                  <a:avLst/>
                  <a:gdLst>
                    <a:gd name="connsiteX0" fmla="*/ 0 w 467591"/>
                    <a:gd name="connsiteY0" fmla="*/ 0 h 727364"/>
                    <a:gd name="connsiteX1" fmla="*/ 197428 w 467591"/>
                    <a:gd name="connsiteY1" fmla="*/ 103909 h 727364"/>
                    <a:gd name="connsiteX2" fmla="*/ 353291 w 467591"/>
                    <a:gd name="connsiteY2" fmla="*/ 363682 h 727364"/>
                    <a:gd name="connsiteX3" fmla="*/ 467591 w 467591"/>
                    <a:gd name="connsiteY3" fmla="*/ 727364 h 727364"/>
                    <a:gd name="connsiteX4" fmla="*/ 467591 w 467591"/>
                    <a:gd name="connsiteY4" fmla="*/ 727364 h 727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591" h="727364">
                      <a:moveTo>
                        <a:pt x="0" y="0"/>
                      </a:moveTo>
                      <a:cubicBezTo>
                        <a:pt x="69273" y="21647"/>
                        <a:pt x="138546" y="43295"/>
                        <a:pt x="197428" y="103909"/>
                      </a:cubicBezTo>
                      <a:cubicBezTo>
                        <a:pt x="256310" y="164523"/>
                        <a:pt x="308264" y="259773"/>
                        <a:pt x="353291" y="363682"/>
                      </a:cubicBezTo>
                      <a:cubicBezTo>
                        <a:pt x="398318" y="467591"/>
                        <a:pt x="467591" y="727364"/>
                        <a:pt x="467591" y="727364"/>
                      </a:cubicBezTo>
                      <a:lnTo>
                        <a:pt x="467591" y="727364"/>
                      </a:lnTo>
                    </a:path>
                  </a:pathLst>
                </a:custGeom>
                <a:noFill/>
                <a:ln w="38100">
                  <a:solidFill>
                    <a:schemeClr val="tx1"/>
                  </a:solidFill>
                  <a:prstDash val="sysDot"/>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772CD83D-1661-4CCB-ABA3-2B0E43BAC15A}"/>
                  </a:ext>
                </a:extLst>
              </p:cNvPr>
              <p:cNvGrpSpPr/>
              <p:nvPr/>
            </p:nvGrpSpPr>
            <p:grpSpPr>
              <a:xfrm>
                <a:off x="7523016" y="3945569"/>
                <a:ext cx="1388652" cy="948551"/>
                <a:chOff x="7523016" y="3945569"/>
                <a:chExt cx="1388652" cy="948551"/>
              </a:xfrm>
            </p:grpSpPr>
            <p:sp>
              <p:nvSpPr>
                <p:cNvPr id="2" name="Freeform: Shape 1">
                  <a:extLst>
                    <a:ext uri="{FF2B5EF4-FFF2-40B4-BE49-F238E27FC236}">
                      <a16:creationId xmlns:a16="http://schemas.microsoft.com/office/drawing/2014/main" id="{6AD8839A-53D7-496C-94B0-73C0C62106E6}"/>
                    </a:ext>
                  </a:extLst>
                </p:cNvPr>
                <p:cNvSpPr/>
                <p:nvPr/>
              </p:nvSpPr>
              <p:spPr>
                <a:xfrm>
                  <a:off x="7523016" y="4166756"/>
                  <a:ext cx="467591" cy="727364"/>
                </a:xfrm>
                <a:custGeom>
                  <a:avLst/>
                  <a:gdLst>
                    <a:gd name="connsiteX0" fmla="*/ 0 w 467591"/>
                    <a:gd name="connsiteY0" fmla="*/ 0 h 727364"/>
                    <a:gd name="connsiteX1" fmla="*/ 197428 w 467591"/>
                    <a:gd name="connsiteY1" fmla="*/ 103909 h 727364"/>
                    <a:gd name="connsiteX2" fmla="*/ 353291 w 467591"/>
                    <a:gd name="connsiteY2" fmla="*/ 363682 h 727364"/>
                    <a:gd name="connsiteX3" fmla="*/ 467591 w 467591"/>
                    <a:gd name="connsiteY3" fmla="*/ 727364 h 727364"/>
                    <a:gd name="connsiteX4" fmla="*/ 467591 w 467591"/>
                    <a:gd name="connsiteY4" fmla="*/ 727364 h 727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591" h="727364">
                      <a:moveTo>
                        <a:pt x="0" y="0"/>
                      </a:moveTo>
                      <a:cubicBezTo>
                        <a:pt x="69273" y="21647"/>
                        <a:pt x="138546" y="43295"/>
                        <a:pt x="197428" y="103909"/>
                      </a:cubicBezTo>
                      <a:cubicBezTo>
                        <a:pt x="256310" y="164523"/>
                        <a:pt x="308264" y="259773"/>
                        <a:pt x="353291" y="363682"/>
                      </a:cubicBezTo>
                      <a:cubicBezTo>
                        <a:pt x="398318" y="467591"/>
                        <a:pt x="467591" y="727364"/>
                        <a:pt x="467591" y="727364"/>
                      </a:cubicBezTo>
                      <a:lnTo>
                        <a:pt x="467591" y="727364"/>
                      </a:lnTo>
                    </a:path>
                  </a:pathLst>
                </a:custGeom>
                <a:noFill/>
                <a:ln w="38100">
                  <a:solidFill>
                    <a:schemeClr val="tx1"/>
                  </a:solidFill>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3C23129-FCB9-47CA-92ED-85416A69E32C}"/>
                    </a:ext>
                  </a:extLst>
                </p:cNvPr>
                <p:cNvSpPr/>
                <p:nvPr/>
              </p:nvSpPr>
              <p:spPr>
                <a:xfrm>
                  <a:off x="8444077" y="3945569"/>
                  <a:ext cx="467591" cy="727364"/>
                </a:xfrm>
                <a:custGeom>
                  <a:avLst/>
                  <a:gdLst>
                    <a:gd name="connsiteX0" fmla="*/ 0 w 467591"/>
                    <a:gd name="connsiteY0" fmla="*/ 0 h 727364"/>
                    <a:gd name="connsiteX1" fmla="*/ 197428 w 467591"/>
                    <a:gd name="connsiteY1" fmla="*/ 103909 h 727364"/>
                    <a:gd name="connsiteX2" fmla="*/ 353291 w 467591"/>
                    <a:gd name="connsiteY2" fmla="*/ 363682 h 727364"/>
                    <a:gd name="connsiteX3" fmla="*/ 467591 w 467591"/>
                    <a:gd name="connsiteY3" fmla="*/ 727364 h 727364"/>
                    <a:gd name="connsiteX4" fmla="*/ 467591 w 467591"/>
                    <a:gd name="connsiteY4" fmla="*/ 727364 h 727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591" h="727364">
                      <a:moveTo>
                        <a:pt x="0" y="0"/>
                      </a:moveTo>
                      <a:cubicBezTo>
                        <a:pt x="69273" y="21647"/>
                        <a:pt x="138546" y="43295"/>
                        <a:pt x="197428" y="103909"/>
                      </a:cubicBezTo>
                      <a:cubicBezTo>
                        <a:pt x="256310" y="164523"/>
                        <a:pt x="308264" y="259773"/>
                        <a:pt x="353291" y="363682"/>
                      </a:cubicBezTo>
                      <a:cubicBezTo>
                        <a:pt x="398318" y="467591"/>
                        <a:pt x="467591" y="727364"/>
                        <a:pt x="467591" y="727364"/>
                      </a:cubicBezTo>
                      <a:lnTo>
                        <a:pt x="467591" y="727364"/>
                      </a:lnTo>
                    </a:path>
                  </a:pathLst>
                </a:custGeom>
                <a:noFill/>
                <a:ln w="38100">
                  <a:solidFill>
                    <a:schemeClr val="tx1"/>
                  </a:solidFill>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 name="TextBox 17">
              <a:extLst>
                <a:ext uri="{FF2B5EF4-FFF2-40B4-BE49-F238E27FC236}">
                  <a16:creationId xmlns:a16="http://schemas.microsoft.com/office/drawing/2014/main" id="{53FDD05F-AB86-4816-A203-F334B06E98BE}"/>
                </a:ext>
              </a:extLst>
            </p:cNvPr>
            <p:cNvSpPr txBox="1"/>
            <p:nvPr/>
          </p:nvSpPr>
          <p:spPr>
            <a:xfrm>
              <a:off x="6463145" y="2308324"/>
              <a:ext cx="5496791" cy="1708160"/>
            </a:xfrm>
            <a:prstGeom prst="rect">
              <a:avLst/>
            </a:prstGeom>
            <a:noFill/>
          </p:spPr>
          <p:txBody>
            <a:bodyPr wrap="square" rtlCol="0">
              <a:spAutoFit/>
            </a:bodyPr>
            <a:lstStyle/>
            <a:p>
              <a:pPr algn="ctr"/>
              <a:r>
                <a:rPr lang="en-US" sz="2700" b="1" dirty="0">
                  <a:ln>
                    <a:solidFill>
                      <a:schemeClr val="tx1"/>
                    </a:solidFill>
                  </a:ln>
                  <a:solidFill>
                    <a:srgbClr val="C00000"/>
                  </a:solidFill>
                  <a:effectLst>
                    <a:outerShdw blurRad="38100" dist="38100" dir="2700000" algn="tl">
                      <a:srgbClr val="000000">
                        <a:alpha val="43137"/>
                      </a:srgbClr>
                    </a:outerShdw>
                  </a:effectLst>
                </a:rPr>
                <a:t>But were there also </a:t>
              </a:r>
              <a:r>
                <a:rPr lang="en-US" sz="2700" b="1" i="1" dirty="0">
                  <a:ln>
                    <a:solidFill>
                      <a:schemeClr val="tx1"/>
                    </a:solidFill>
                  </a:ln>
                  <a:solidFill>
                    <a:srgbClr val="C00000"/>
                  </a:solidFill>
                  <a:effectLst>
                    <a:outerShdw blurRad="38100" dist="38100" dir="2700000" algn="tl">
                      <a:srgbClr val="000000">
                        <a:alpha val="43137"/>
                      </a:srgbClr>
                    </a:outerShdw>
                  </a:effectLst>
                </a:rPr>
                <a:t>external</a:t>
              </a:r>
              <a:r>
                <a:rPr lang="en-US" sz="2700" b="1" dirty="0">
                  <a:ln>
                    <a:solidFill>
                      <a:schemeClr val="tx1"/>
                    </a:solidFill>
                  </a:ln>
                  <a:solidFill>
                    <a:srgbClr val="C00000"/>
                  </a:solidFill>
                  <a:effectLst>
                    <a:outerShdw blurRad="38100" dist="38100" dir="2700000" algn="tl">
                      <a:srgbClr val="000000">
                        <a:alpha val="43137"/>
                      </a:srgbClr>
                    </a:outerShdw>
                  </a:effectLst>
                </a:rPr>
                <a:t> contributions from Avalonia to the east and Laurentia to the west?</a:t>
              </a:r>
            </a:p>
            <a:p>
              <a:pPr algn="ctr"/>
              <a:endParaRPr lang="en-US" sz="2400" dirty="0"/>
            </a:p>
          </p:txBody>
        </p:sp>
      </p:grpSp>
    </p:spTree>
    <p:extLst>
      <p:ext uri="{BB962C8B-B14F-4D97-AF65-F5344CB8AC3E}">
        <p14:creationId xmlns:p14="http://schemas.microsoft.com/office/powerpoint/2010/main" val="186509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4F4A04-CDA5-4513-A0BD-23E0B748C1DC}"/>
              </a:ext>
            </a:extLst>
          </p:cNvPr>
          <p:cNvSpPr txBox="1"/>
          <p:nvPr/>
        </p:nvSpPr>
        <p:spPr>
          <a:xfrm>
            <a:off x="226440" y="218527"/>
            <a:ext cx="11965560" cy="584775"/>
          </a:xfrm>
          <a:prstGeom prst="rect">
            <a:avLst/>
          </a:prstGeom>
          <a:noFill/>
        </p:spPr>
        <p:txBody>
          <a:bodyPr wrap="square" rtlCol="0">
            <a:spAutoFit/>
          </a:bodyPr>
          <a:lstStyle/>
          <a:p>
            <a:pPr algn="ctr"/>
            <a:r>
              <a:rPr lang="en-US" sz="3200" b="1" dirty="0"/>
              <a:t>Initial thought: zircon ages suggest provenance from all three sources</a:t>
            </a:r>
          </a:p>
        </p:txBody>
      </p:sp>
      <p:pic>
        <p:nvPicPr>
          <p:cNvPr id="2" name="Picture 1">
            <a:extLst>
              <a:ext uri="{FF2B5EF4-FFF2-40B4-BE49-F238E27FC236}">
                <a16:creationId xmlns:a16="http://schemas.microsoft.com/office/drawing/2014/main" id="{BB6461AE-B053-432A-8AC1-725BCF9D1B8E}"/>
              </a:ext>
            </a:extLst>
          </p:cNvPr>
          <p:cNvPicPr>
            <a:picLocks noChangeAspect="1"/>
          </p:cNvPicPr>
          <p:nvPr/>
        </p:nvPicPr>
        <p:blipFill>
          <a:blip r:embed="rId3"/>
          <a:stretch>
            <a:fillRect/>
          </a:stretch>
        </p:blipFill>
        <p:spPr>
          <a:xfrm>
            <a:off x="102693" y="979948"/>
            <a:ext cx="11986614" cy="5681251"/>
          </a:xfrm>
          <a:prstGeom prst="rect">
            <a:avLst/>
          </a:prstGeom>
        </p:spPr>
      </p:pic>
    </p:spTree>
    <p:extLst>
      <p:ext uri="{BB962C8B-B14F-4D97-AF65-F5344CB8AC3E}">
        <p14:creationId xmlns:p14="http://schemas.microsoft.com/office/powerpoint/2010/main" val="328675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553419E-A67D-4D90-A454-DF7E1606E2ED}"/>
              </a:ext>
            </a:extLst>
          </p:cNvPr>
          <p:cNvPicPr>
            <a:picLocks noChangeAspect="1"/>
          </p:cNvPicPr>
          <p:nvPr/>
        </p:nvPicPr>
        <p:blipFill>
          <a:blip r:embed="rId3"/>
          <a:stretch>
            <a:fillRect/>
          </a:stretch>
        </p:blipFill>
        <p:spPr>
          <a:xfrm>
            <a:off x="105732" y="1808116"/>
            <a:ext cx="12192000" cy="5051098"/>
          </a:xfrm>
          <a:prstGeom prst="rect">
            <a:avLst/>
          </a:prstGeom>
        </p:spPr>
      </p:pic>
      <p:sp>
        <p:nvSpPr>
          <p:cNvPr id="2" name="TextBox 1">
            <a:extLst>
              <a:ext uri="{FF2B5EF4-FFF2-40B4-BE49-F238E27FC236}">
                <a16:creationId xmlns:a16="http://schemas.microsoft.com/office/drawing/2014/main" id="{58AFD4CD-AC55-442E-AC7C-F3D6B61D24AD}"/>
              </a:ext>
            </a:extLst>
          </p:cNvPr>
          <p:cNvSpPr txBox="1"/>
          <p:nvPr/>
        </p:nvSpPr>
        <p:spPr>
          <a:xfrm>
            <a:off x="216311" y="6259"/>
            <a:ext cx="11759379" cy="1384995"/>
          </a:xfrm>
          <a:prstGeom prst="rect">
            <a:avLst/>
          </a:prstGeom>
          <a:noFill/>
        </p:spPr>
        <p:txBody>
          <a:bodyPr wrap="square" rtlCol="0">
            <a:spAutoFit/>
          </a:bodyPr>
          <a:lstStyle/>
          <a:p>
            <a:pPr algn="ctr"/>
            <a:r>
              <a:rPr lang="en-US" sz="2800" b="1" i="1" dirty="0"/>
              <a:t>However, </a:t>
            </a:r>
            <a:r>
              <a:rPr lang="en-US" sz="2800" b="1" dirty="0"/>
              <a:t>generally accepted tectonic models (e.g. Llamas and Hepburn, 2013) suggest that there would have been a significant, if not impenetrable, barrier to sediment transport from Avalon to the “east”</a:t>
            </a:r>
          </a:p>
        </p:txBody>
      </p:sp>
      <p:pic>
        <p:nvPicPr>
          <p:cNvPr id="12" name="Picture 11">
            <a:extLst>
              <a:ext uri="{FF2B5EF4-FFF2-40B4-BE49-F238E27FC236}">
                <a16:creationId xmlns:a16="http://schemas.microsoft.com/office/drawing/2014/main" id="{5B816334-F8DB-4D7C-9127-FDB46D159101}"/>
              </a:ext>
            </a:extLst>
          </p:cNvPr>
          <p:cNvPicPr>
            <a:picLocks noChangeAspect="1"/>
          </p:cNvPicPr>
          <p:nvPr/>
        </p:nvPicPr>
        <p:blipFill>
          <a:blip r:embed="rId4"/>
          <a:stretch>
            <a:fillRect/>
          </a:stretch>
        </p:blipFill>
        <p:spPr>
          <a:xfrm rot="16200000">
            <a:off x="10387500" y="4134514"/>
            <a:ext cx="174450" cy="398303"/>
          </a:xfrm>
          <a:prstGeom prst="rect">
            <a:avLst/>
          </a:prstGeom>
        </p:spPr>
      </p:pic>
      <p:grpSp>
        <p:nvGrpSpPr>
          <p:cNvPr id="9" name="Group 8">
            <a:extLst>
              <a:ext uri="{FF2B5EF4-FFF2-40B4-BE49-F238E27FC236}">
                <a16:creationId xmlns:a16="http://schemas.microsoft.com/office/drawing/2014/main" id="{754EDEFC-BB07-4312-B24C-EABCE8536124}"/>
              </a:ext>
            </a:extLst>
          </p:cNvPr>
          <p:cNvGrpSpPr/>
          <p:nvPr/>
        </p:nvGrpSpPr>
        <p:grpSpPr>
          <a:xfrm>
            <a:off x="105732" y="1285427"/>
            <a:ext cx="4119716" cy="2538428"/>
            <a:chOff x="216311" y="1816074"/>
            <a:chExt cx="4345857" cy="2688027"/>
          </a:xfrm>
        </p:grpSpPr>
        <p:pic>
          <p:nvPicPr>
            <p:cNvPr id="4" name="Picture 3">
              <a:extLst>
                <a:ext uri="{FF2B5EF4-FFF2-40B4-BE49-F238E27FC236}">
                  <a16:creationId xmlns:a16="http://schemas.microsoft.com/office/drawing/2014/main" id="{45213C2D-55E1-475B-B16F-0FED615D4CF1}"/>
                </a:ext>
              </a:extLst>
            </p:cNvPr>
            <p:cNvPicPr>
              <a:picLocks noChangeAspect="1"/>
            </p:cNvPicPr>
            <p:nvPr/>
          </p:nvPicPr>
          <p:blipFill rotWithShape="1">
            <a:blip r:embed="rId5"/>
            <a:srcRect b="2816"/>
            <a:stretch/>
          </p:blipFill>
          <p:spPr>
            <a:xfrm>
              <a:off x="216311" y="1816074"/>
              <a:ext cx="4345857" cy="2688027"/>
            </a:xfrm>
            <a:prstGeom prst="rect">
              <a:avLst/>
            </a:prstGeom>
          </p:spPr>
        </p:pic>
        <p:cxnSp>
          <p:nvCxnSpPr>
            <p:cNvPr id="6" name="Straight Connector 5">
              <a:extLst>
                <a:ext uri="{FF2B5EF4-FFF2-40B4-BE49-F238E27FC236}">
                  <a16:creationId xmlns:a16="http://schemas.microsoft.com/office/drawing/2014/main" id="{48974EE9-26DC-4068-B910-963E5ED661A7}"/>
                </a:ext>
              </a:extLst>
            </p:cNvPr>
            <p:cNvCxnSpPr>
              <a:cxnSpLocks/>
            </p:cNvCxnSpPr>
            <p:nvPr/>
          </p:nvCxnSpPr>
          <p:spPr>
            <a:xfrm>
              <a:off x="952720" y="1930694"/>
              <a:ext cx="1116972" cy="20750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Freeform: Shape 6">
            <a:extLst>
              <a:ext uri="{FF2B5EF4-FFF2-40B4-BE49-F238E27FC236}">
                <a16:creationId xmlns:a16="http://schemas.microsoft.com/office/drawing/2014/main" id="{DE27FCE2-CEC9-4543-9474-E03E14E95F09}"/>
              </a:ext>
            </a:extLst>
          </p:cNvPr>
          <p:cNvSpPr/>
          <p:nvPr/>
        </p:nvSpPr>
        <p:spPr>
          <a:xfrm>
            <a:off x="8323118" y="3429001"/>
            <a:ext cx="727364" cy="987135"/>
          </a:xfrm>
          <a:custGeom>
            <a:avLst/>
            <a:gdLst>
              <a:gd name="connsiteX0" fmla="*/ 0 w 696191"/>
              <a:gd name="connsiteY0" fmla="*/ 311727 h 810490"/>
              <a:gd name="connsiteX1" fmla="*/ 633846 w 696191"/>
              <a:gd name="connsiteY1" fmla="*/ 0 h 810490"/>
              <a:gd name="connsiteX2" fmla="*/ 696191 w 696191"/>
              <a:gd name="connsiteY2" fmla="*/ 810490 h 810490"/>
              <a:gd name="connsiteX0" fmla="*/ 0 w 696191"/>
              <a:gd name="connsiteY0" fmla="*/ 716972 h 810490"/>
              <a:gd name="connsiteX1" fmla="*/ 633846 w 696191"/>
              <a:gd name="connsiteY1" fmla="*/ 0 h 810490"/>
              <a:gd name="connsiteX2" fmla="*/ 696191 w 696191"/>
              <a:gd name="connsiteY2" fmla="*/ 810490 h 810490"/>
              <a:gd name="connsiteX0" fmla="*/ 0 w 633846"/>
              <a:gd name="connsiteY0" fmla="*/ 716972 h 1049481"/>
              <a:gd name="connsiteX1" fmla="*/ 633846 w 633846"/>
              <a:gd name="connsiteY1" fmla="*/ 0 h 1049481"/>
              <a:gd name="connsiteX2" fmla="*/ 540328 w 633846"/>
              <a:gd name="connsiteY2" fmla="*/ 1049481 h 1049481"/>
              <a:gd name="connsiteX0" fmla="*/ 0 w 727364"/>
              <a:gd name="connsiteY0" fmla="*/ 654626 h 987135"/>
              <a:gd name="connsiteX1" fmla="*/ 727364 w 727364"/>
              <a:gd name="connsiteY1" fmla="*/ 0 h 987135"/>
              <a:gd name="connsiteX2" fmla="*/ 540328 w 727364"/>
              <a:gd name="connsiteY2" fmla="*/ 987135 h 987135"/>
            </a:gdLst>
            <a:ahLst/>
            <a:cxnLst>
              <a:cxn ang="0">
                <a:pos x="connsiteX0" y="connsiteY0"/>
              </a:cxn>
              <a:cxn ang="0">
                <a:pos x="connsiteX1" y="connsiteY1"/>
              </a:cxn>
              <a:cxn ang="0">
                <a:pos x="connsiteX2" y="connsiteY2"/>
              </a:cxn>
            </a:cxnLst>
            <a:rect l="l" t="t" r="r" b="b"/>
            <a:pathLst>
              <a:path w="727364" h="987135">
                <a:moveTo>
                  <a:pt x="0" y="654626"/>
                </a:moveTo>
                <a:lnTo>
                  <a:pt x="727364" y="0"/>
                </a:lnTo>
                <a:lnTo>
                  <a:pt x="540328" y="987135"/>
                </a:lnTo>
              </a:path>
            </a:pathLst>
          </a:custGeom>
          <a:noFill/>
          <a:ln w="38100">
            <a:solidFill>
              <a:schemeClr val="tx1"/>
            </a:solidFill>
            <a:headEnd type="arrow" w="sm" len="med"/>
            <a:tailEnd type="arrow"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A894EAE-D4CB-4562-9299-4B31A2AF68DF}"/>
              </a:ext>
            </a:extLst>
          </p:cNvPr>
          <p:cNvSpPr txBox="1"/>
          <p:nvPr/>
        </p:nvSpPr>
        <p:spPr>
          <a:xfrm>
            <a:off x="8541327" y="2790937"/>
            <a:ext cx="2618510" cy="707886"/>
          </a:xfrm>
          <a:prstGeom prst="rect">
            <a:avLst/>
          </a:prstGeom>
          <a:noFill/>
        </p:spPr>
        <p:txBody>
          <a:bodyPr wrap="square" rtlCol="0">
            <a:spAutoFit/>
          </a:bodyPr>
          <a:lstStyle/>
          <a:p>
            <a:pPr algn="ctr"/>
            <a:r>
              <a:rPr lang="en-US" sz="2000" b="1" dirty="0"/>
              <a:t>Eastport-Mascarene arc-trench system</a:t>
            </a:r>
          </a:p>
        </p:txBody>
      </p:sp>
    </p:spTree>
    <p:extLst>
      <p:ext uri="{BB962C8B-B14F-4D97-AF65-F5344CB8AC3E}">
        <p14:creationId xmlns:p14="http://schemas.microsoft.com/office/powerpoint/2010/main" val="370509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00065 -0.00046 C -0.02955 -0.00023 -0.0621 0.00116 -0.07291 0.00301 C -0.08541 0.00463 -0.0944 0.00672 -0.10312 0.00949 C -0.11171 0.0125 -0.1108 0.01574 -0.12513 0.02084 C -0.13424 0.02361 -0.1444 0.04514 -0.15078 0.05348 " pathEditMode="relative" rAng="0" ptsTypes="AAAAA">
                                      <p:cBhvr>
                                        <p:cTn id="6" dur="2000" fill="hold"/>
                                        <p:tgtEl>
                                          <p:spTgt spid="12"/>
                                        </p:tgtEl>
                                        <p:attrNameLst>
                                          <p:attrName>ppt_x</p:attrName>
                                          <p:attrName>ppt_y</p:attrName>
                                        </p:attrNameLst>
                                      </p:cBhvr>
                                      <p:rCtr x="-7513" y="26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C983CD-EAC1-4463-A727-1296CE0BF5F5}"/>
              </a:ext>
            </a:extLst>
          </p:cNvPr>
          <p:cNvPicPr>
            <a:picLocks noChangeAspect="1"/>
          </p:cNvPicPr>
          <p:nvPr/>
        </p:nvPicPr>
        <p:blipFill>
          <a:blip r:embed="rId3"/>
          <a:stretch>
            <a:fillRect/>
          </a:stretch>
        </p:blipFill>
        <p:spPr>
          <a:xfrm>
            <a:off x="64168" y="1865971"/>
            <a:ext cx="12192000" cy="5051098"/>
          </a:xfrm>
          <a:prstGeom prst="rect">
            <a:avLst/>
          </a:prstGeom>
        </p:spPr>
      </p:pic>
      <p:sp>
        <p:nvSpPr>
          <p:cNvPr id="32" name="TextBox 31">
            <a:extLst>
              <a:ext uri="{FF2B5EF4-FFF2-40B4-BE49-F238E27FC236}">
                <a16:creationId xmlns:a16="http://schemas.microsoft.com/office/drawing/2014/main" id="{AE1E8B7C-9ABC-41FA-919F-69787CEA8FE5}"/>
              </a:ext>
            </a:extLst>
          </p:cNvPr>
          <p:cNvSpPr txBox="1"/>
          <p:nvPr/>
        </p:nvSpPr>
        <p:spPr>
          <a:xfrm>
            <a:off x="216310" y="0"/>
            <a:ext cx="11759379" cy="1384995"/>
          </a:xfrm>
          <a:prstGeom prst="rect">
            <a:avLst/>
          </a:prstGeom>
          <a:noFill/>
        </p:spPr>
        <p:txBody>
          <a:bodyPr wrap="square" rtlCol="0">
            <a:spAutoFit/>
          </a:bodyPr>
          <a:lstStyle/>
          <a:p>
            <a:pPr algn="ctr"/>
            <a:r>
              <a:rPr lang="en-US" sz="2800" b="1" dirty="0"/>
              <a:t>…….and similarly from Laurentia to the west, where zircons would have had to negotiate the deep-water Central Maine basin with its islands and marginal highlands</a:t>
            </a:r>
          </a:p>
        </p:txBody>
      </p:sp>
      <p:grpSp>
        <p:nvGrpSpPr>
          <p:cNvPr id="33" name="Group 32">
            <a:extLst>
              <a:ext uri="{FF2B5EF4-FFF2-40B4-BE49-F238E27FC236}">
                <a16:creationId xmlns:a16="http://schemas.microsoft.com/office/drawing/2014/main" id="{FB0FC9F2-A49A-4A63-B6BA-3A3FE9937AE3}"/>
              </a:ext>
            </a:extLst>
          </p:cNvPr>
          <p:cNvGrpSpPr/>
          <p:nvPr/>
        </p:nvGrpSpPr>
        <p:grpSpPr>
          <a:xfrm>
            <a:off x="0" y="1028260"/>
            <a:ext cx="3940054" cy="2380272"/>
            <a:chOff x="216311" y="1816074"/>
            <a:chExt cx="4345857" cy="2688027"/>
          </a:xfrm>
        </p:grpSpPr>
        <p:pic>
          <p:nvPicPr>
            <p:cNvPr id="34" name="Picture 33">
              <a:extLst>
                <a:ext uri="{FF2B5EF4-FFF2-40B4-BE49-F238E27FC236}">
                  <a16:creationId xmlns:a16="http://schemas.microsoft.com/office/drawing/2014/main" id="{B4E81149-682C-4918-B2A0-BD55BD1630C9}"/>
                </a:ext>
              </a:extLst>
            </p:cNvPr>
            <p:cNvPicPr>
              <a:picLocks noChangeAspect="1"/>
            </p:cNvPicPr>
            <p:nvPr/>
          </p:nvPicPr>
          <p:blipFill rotWithShape="1">
            <a:blip r:embed="rId4"/>
            <a:srcRect b="2816"/>
            <a:stretch/>
          </p:blipFill>
          <p:spPr>
            <a:xfrm>
              <a:off x="216311" y="1816074"/>
              <a:ext cx="4345857" cy="2688027"/>
            </a:xfrm>
            <a:prstGeom prst="rect">
              <a:avLst/>
            </a:prstGeom>
          </p:spPr>
        </p:pic>
        <p:cxnSp>
          <p:nvCxnSpPr>
            <p:cNvPr id="35" name="Straight Connector 34">
              <a:extLst>
                <a:ext uri="{FF2B5EF4-FFF2-40B4-BE49-F238E27FC236}">
                  <a16:creationId xmlns:a16="http://schemas.microsoft.com/office/drawing/2014/main" id="{4CC723CF-44B4-4DD1-8D07-4BCE86480874}"/>
                </a:ext>
              </a:extLst>
            </p:cNvPr>
            <p:cNvCxnSpPr>
              <a:cxnSpLocks/>
            </p:cNvCxnSpPr>
            <p:nvPr/>
          </p:nvCxnSpPr>
          <p:spPr>
            <a:xfrm>
              <a:off x="941758" y="1930694"/>
              <a:ext cx="1127933" cy="20750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6" name="Picture 35">
            <a:extLst>
              <a:ext uri="{FF2B5EF4-FFF2-40B4-BE49-F238E27FC236}">
                <a16:creationId xmlns:a16="http://schemas.microsoft.com/office/drawing/2014/main" id="{D7CAB7AF-22F3-4393-A4CC-98309821311F}"/>
              </a:ext>
            </a:extLst>
          </p:cNvPr>
          <p:cNvPicPr>
            <a:picLocks noChangeAspect="1"/>
          </p:cNvPicPr>
          <p:nvPr/>
        </p:nvPicPr>
        <p:blipFill>
          <a:blip r:embed="rId5"/>
          <a:stretch>
            <a:fillRect/>
          </a:stretch>
        </p:blipFill>
        <p:spPr>
          <a:xfrm rot="16200000">
            <a:off x="1335822" y="4625982"/>
            <a:ext cx="211259" cy="398303"/>
          </a:xfrm>
          <a:prstGeom prst="rect">
            <a:avLst/>
          </a:prstGeom>
        </p:spPr>
      </p:pic>
    </p:spTree>
    <p:extLst>
      <p:ext uri="{BB962C8B-B14F-4D97-AF65-F5344CB8AC3E}">
        <p14:creationId xmlns:p14="http://schemas.microsoft.com/office/powerpoint/2010/main" val="81760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8.33333E-7 -0.00046 C 0.0056 0.00139 0.02409 0.00324 0.02982 0.00533 C 0.03476 0.00741 0.04271 0.02408 0.04648 0.02639 C 0.05104 0.02986 0.06133 0.04514 0.06706 0.05255 " pathEditMode="relative" rAng="0" ptsTypes="AAAA">
                                      <p:cBhvr>
                                        <p:cTn id="6" dur="2000" fill="hold"/>
                                        <p:tgtEl>
                                          <p:spTgt spid="36"/>
                                        </p:tgtEl>
                                        <p:attrNameLst>
                                          <p:attrName>ppt_x</p:attrName>
                                          <p:attrName>ppt_y</p:attrName>
                                        </p:attrNameLst>
                                      </p:cBhvr>
                                      <p:rCtr x="3346" y="26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F5287A9-A0D5-4284-88FB-D39937C9D05D}"/>
              </a:ext>
            </a:extLst>
          </p:cNvPr>
          <p:cNvSpPr txBox="1"/>
          <p:nvPr/>
        </p:nvSpPr>
        <p:spPr>
          <a:xfrm>
            <a:off x="155864" y="-74475"/>
            <a:ext cx="11294917" cy="523220"/>
          </a:xfrm>
          <a:prstGeom prst="rect">
            <a:avLst/>
          </a:prstGeom>
          <a:noFill/>
        </p:spPr>
        <p:txBody>
          <a:bodyPr wrap="square" rtlCol="0">
            <a:spAutoFit/>
          </a:bodyPr>
          <a:lstStyle/>
          <a:p>
            <a:pPr algn="ctr"/>
            <a:r>
              <a:rPr lang="en-US" sz="2800" b="1" dirty="0">
                <a:effectLst>
                  <a:outerShdw blurRad="38100" dist="38100" dir="2700000" algn="tl">
                    <a:srgbClr val="000000">
                      <a:alpha val="43137"/>
                    </a:srgbClr>
                  </a:outerShdw>
                </a:effectLst>
              </a:rPr>
              <a:t>HOW WIDE A BARRIER WAS THE DEEP-WATER CENTRAL MAINE BASIN?</a:t>
            </a:r>
          </a:p>
        </p:txBody>
      </p:sp>
      <p:grpSp>
        <p:nvGrpSpPr>
          <p:cNvPr id="16" name="Group 15">
            <a:extLst>
              <a:ext uri="{FF2B5EF4-FFF2-40B4-BE49-F238E27FC236}">
                <a16:creationId xmlns:a16="http://schemas.microsoft.com/office/drawing/2014/main" id="{A3DE15DD-2932-4878-9150-E8C634DD4952}"/>
              </a:ext>
            </a:extLst>
          </p:cNvPr>
          <p:cNvGrpSpPr/>
          <p:nvPr/>
        </p:nvGrpSpPr>
        <p:grpSpPr>
          <a:xfrm>
            <a:off x="2551592" y="264732"/>
            <a:ext cx="9468005" cy="2125857"/>
            <a:chOff x="2551592" y="264732"/>
            <a:chExt cx="9468005" cy="2125857"/>
          </a:xfrm>
        </p:grpSpPr>
        <p:sp>
          <p:nvSpPr>
            <p:cNvPr id="5" name="TextBox 4">
              <a:extLst>
                <a:ext uri="{FF2B5EF4-FFF2-40B4-BE49-F238E27FC236}">
                  <a16:creationId xmlns:a16="http://schemas.microsoft.com/office/drawing/2014/main" id="{A8968944-4934-425E-B589-AF532CC09FF3}"/>
                </a:ext>
              </a:extLst>
            </p:cNvPr>
            <p:cNvSpPr txBox="1"/>
            <p:nvPr/>
          </p:nvSpPr>
          <p:spPr>
            <a:xfrm>
              <a:off x="5907972" y="542830"/>
              <a:ext cx="6111625" cy="1569660"/>
            </a:xfrm>
            <a:prstGeom prst="rect">
              <a:avLst/>
            </a:prstGeom>
            <a:noFill/>
          </p:spPr>
          <p:txBody>
            <a:bodyPr wrap="square" rtlCol="0">
              <a:spAutoFit/>
            </a:bodyPr>
            <a:lstStyle/>
            <a:p>
              <a:pPr algn="ctr"/>
              <a:r>
                <a:rPr lang="en-US" sz="2400" b="1" i="1" dirty="0">
                  <a:solidFill>
                    <a:srgbClr val="C00000"/>
                  </a:solidFill>
                </a:rPr>
                <a:t>Minimum</a:t>
              </a:r>
              <a:r>
                <a:rPr lang="en-US" sz="2400" b="1" dirty="0"/>
                <a:t> 50% shortening based on scant data from upright isoclinal folds (“conservative estimate” from Bradley et al, 2000) </a:t>
              </a:r>
            </a:p>
            <a:p>
              <a:pPr algn="ctr"/>
              <a:r>
                <a:rPr lang="en-US" sz="2400" b="1" dirty="0">
                  <a:solidFill>
                    <a:srgbClr val="FF0000"/>
                  </a:solidFill>
                  <a:effectLst>
                    <a:outerShdw blurRad="38100" dist="38100" dir="2700000" algn="tl">
                      <a:srgbClr val="000000">
                        <a:alpha val="43137"/>
                      </a:srgbClr>
                    </a:outerShdw>
                  </a:effectLst>
                </a:rPr>
                <a:t>W &gt; 300 – 400 Km</a:t>
              </a:r>
              <a:r>
                <a:rPr lang="en-US" sz="2400" b="1" dirty="0"/>
                <a:t>. </a:t>
              </a:r>
            </a:p>
          </p:txBody>
        </p:sp>
        <p:grpSp>
          <p:nvGrpSpPr>
            <p:cNvPr id="12" name="Group 11">
              <a:extLst>
                <a:ext uri="{FF2B5EF4-FFF2-40B4-BE49-F238E27FC236}">
                  <a16:creationId xmlns:a16="http://schemas.microsoft.com/office/drawing/2014/main" id="{49E8F7AE-039B-49D7-A563-33245056E32E}"/>
                </a:ext>
              </a:extLst>
            </p:cNvPr>
            <p:cNvGrpSpPr/>
            <p:nvPr/>
          </p:nvGrpSpPr>
          <p:grpSpPr>
            <a:xfrm>
              <a:off x="2551592" y="264732"/>
              <a:ext cx="3177264" cy="2125857"/>
              <a:chOff x="-50606" y="875940"/>
              <a:chExt cx="3177264" cy="2125857"/>
            </a:xfrm>
          </p:grpSpPr>
          <p:pic>
            <p:nvPicPr>
              <p:cNvPr id="13" name="Picture 12">
                <a:extLst>
                  <a:ext uri="{FF2B5EF4-FFF2-40B4-BE49-F238E27FC236}">
                    <a16:creationId xmlns:a16="http://schemas.microsoft.com/office/drawing/2014/main" id="{3853532B-B8D6-481F-AF36-F099C8A0770B}"/>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11000"/>
                        </a14:imgEffect>
                      </a14:imgLayer>
                    </a14:imgProps>
                  </a:ext>
                </a:extLst>
              </a:blip>
              <a:stretch>
                <a:fillRect/>
              </a:stretch>
            </p:blipFill>
            <p:spPr>
              <a:xfrm>
                <a:off x="128510" y="964864"/>
                <a:ext cx="2998148" cy="2036933"/>
              </a:xfrm>
              <a:prstGeom prst="rect">
                <a:avLst/>
              </a:prstGeom>
            </p:spPr>
          </p:pic>
          <p:sp>
            <p:nvSpPr>
              <p:cNvPr id="14" name="TextBox 13">
                <a:extLst>
                  <a:ext uri="{FF2B5EF4-FFF2-40B4-BE49-F238E27FC236}">
                    <a16:creationId xmlns:a16="http://schemas.microsoft.com/office/drawing/2014/main" id="{EAEE180D-4275-4774-85CE-77F83EE29DC0}"/>
                  </a:ext>
                </a:extLst>
              </p:cNvPr>
              <p:cNvSpPr txBox="1"/>
              <p:nvPr/>
            </p:nvSpPr>
            <p:spPr>
              <a:xfrm>
                <a:off x="-50606" y="875940"/>
                <a:ext cx="1966452" cy="369332"/>
              </a:xfrm>
              <a:prstGeom prst="rect">
                <a:avLst/>
              </a:prstGeom>
              <a:noFill/>
            </p:spPr>
            <p:txBody>
              <a:bodyPr wrap="square" rtlCol="0">
                <a:spAutoFit/>
              </a:bodyPr>
              <a:lstStyle/>
              <a:p>
                <a:pPr algn="ctr"/>
                <a:r>
                  <a:rPr lang="en-US" b="1" dirty="0">
                    <a:solidFill>
                      <a:srgbClr val="FFFF00"/>
                    </a:solidFill>
                  </a:rPr>
                  <a:t>Ludman, 1969</a:t>
                </a:r>
              </a:p>
            </p:txBody>
          </p:sp>
        </p:grpSp>
      </p:grpSp>
      <p:sp>
        <p:nvSpPr>
          <p:cNvPr id="15" name="TextBox 14">
            <a:extLst>
              <a:ext uri="{FF2B5EF4-FFF2-40B4-BE49-F238E27FC236}">
                <a16:creationId xmlns:a16="http://schemas.microsoft.com/office/drawing/2014/main" id="{A831D690-D205-4CF0-B65F-C22E1BEAFC59}"/>
              </a:ext>
            </a:extLst>
          </p:cNvPr>
          <p:cNvSpPr txBox="1"/>
          <p:nvPr/>
        </p:nvSpPr>
        <p:spPr>
          <a:xfrm>
            <a:off x="155864" y="634064"/>
            <a:ext cx="1966452" cy="830997"/>
          </a:xfrm>
          <a:prstGeom prst="rect">
            <a:avLst/>
          </a:prstGeom>
          <a:noFill/>
        </p:spPr>
        <p:txBody>
          <a:bodyPr wrap="square" rtlCol="0">
            <a:spAutoFit/>
          </a:bodyPr>
          <a:lstStyle/>
          <a:p>
            <a:pPr algn="ctr"/>
            <a:r>
              <a:rPr lang="en-US" sz="2400" b="1" dirty="0">
                <a:effectLst>
                  <a:outerShdw blurRad="38100" dist="38100" dir="2700000" algn="tl">
                    <a:srgbClr val="000000">
                      <a:alpha val="43137"/>
                    </a:srgbClr>
                  </a:outerShdw>
                </a:effectLst>
              </a:rPr>
              <a:t>Currently: 150 Km wide</a:t>
            </a:r>
          </a:p>
        </p:txBody>
      </p:sp>
      <p:grpSp>
        <p:nvGrpSpPr>
          <p:cNvPr id="25" name="Group 24">
            <a:extLst>
              <a:ext uri="{FF2B5EF4-FFF2-40B4-BE49-F238E27FC236}">
                <a16:creationId xmlns:a16="http://schemas.microsoft.com/office/drawing/2014/main" id="{DD4E16AA-F6A8-49E0-A513-5998257A1727}"/>
              </a:ext>
            </a:extLst>
          </p:cNvPr>
          <p:cNvGrpSpPr/>
          <p:nvPr/>
        </p:nvGrpSpPr>
        <p:grpSpPr>
          <a:xfrm>
            <a:off x="162163" y="4627046"/>
            <a:ext cx="11857434" cy="1758833"/>
            <a:chOff x="162163" y="4627046"/>
            <a:chExt cx="11857434" cy="1758833"/>
          </a:xfrm>
        </p:grpSpPr>
        <p:sp>
          <p:nvSpPr>
            <p:cNvPr id="7" name="TextBox 6">
              <a:extLst>
                <a:ext uri="{FF2B5EF4-FFF2-40B4-BE49-F238E27FC236}">
                  <a16:creationId xmlns:a16="http://schemas.microsoft.com/office/drawing/2014/main" id="{2643F5F7-64CB-4C25-91B1-2CC497881553}"/>
                </a:ext>
              </a:extLst>
            </p:cNvPr>
            <p:cNvSpPr txBox="1"/>
            <p:nvPr/>
          </p:nvSpPr>
          <p:spPr>
            <a:xfrm>
              <a:off x="8039255" y="4906298"/>
              <a:ext cx="3980342" cy="1200329"/>
            </a:xfrm>
            <a:prstGeom prst="rect">
              <a:avLst/>
            </a:prstGeom>
            <a:noFill/>
          </p:spPr>
          <p:txBody>
            <a:bodyPr wrap="square" rtlCol="0">
              <a:spAutoFit/>
            </a:bodyPr>
            <a:lstStyle/>
            <a:p>
              <a:pPr algn="ctr"/>
              <a:r>
                <a:rPr lang="en-US" sz="2400" b="1" dirty="0"/>
                <a:t>Include multiple early and late thrusts</a:t>
              </a:r>
            </a:p>
            <a:p>
              <a:pPr algn="ctr"/>
              <a:r>
                <a:rPr lang="en-US" sz="2400" b="1" dirty="0">
                  <a:solidFill>
                    <a:srgbClr val="FF0000"/>
                  </a:solidFill>
                  <a:effectLst>
                    <a:outerShdw blurRad="38100" dist="38100" dir="2700000" algn="tl">
                      <a:srgbClr val="000000">
                        <a:alpha val="43137"/>
                      </a:srgbClr>
                    </a:outerShdw>
                  </a:effectLst>
                </a:rPr>
                <a:t>W  ̴̴ ?? Km</a:t>
              </a:r>
            </a:p>
          </p:txBody>
        </p:sp>
        <p:grpSp>
          <p:nvGrpSpPr>
            <p:cNvPr id="24" name="Group 23">
              <a:extLst>
                <a:ext uri="{FF2B5EF4-FFF2-40B4-BE49-F238E27FC236}">
                  <a16:creationId xmlns:a16="http://schemas.microsoft.com/office/drawing/2014/main" id="{319DCD41-8F1E-4BB7-AEA3-0AA3B27970DB}"/>
                </a:ext>
              </a:extLst>
            </p:cNvPr>
            <p:cNvGrpSpPr/>
            <p:nvPr/>
          </p:nvGrpSpPr>
          <p:grpSpPr>
            <a:xfrm>
              <a:off x="162163" y="4627046"/>
              <a:ext cx="7877092" cy="1758833"/>
              <a:chOff x="162163" y="4627046"/>
              <a:chExt cx="7877092" cy="1758833"/>
            </a:xfrm>
          </p:grpSpPr>
          <p:pic>
            <p:nvPicPr>
              <p:cNvPr id="4" name="Picture 3">
                <a:extLst>
                  <a:ext uri="{FF2B5EF4-FFF2-40B4-BE49-F238E27FC236}">
                    <a16:creationId xmlns:a16="http://schemas.microsoft.com/office/drawing/2014/main" id="{3351A075-01A5-46A6-89BD-A071AE8168D5}"/>
                  </a:ext>
                </a:extLst>
              </p:cNvPr>
              <p:cNvPicPr>
                <a:picLocks noChangeAspect="1"/>
              </p:cNvPicPr>
              <p:nvPr/>
            </p:nvPicPr>
            <p:blipFill rotWithShape="1">
              <a:blip r:embed="rId5"/>
              <a:srcRect t="21849" b="13083"/>
              <a:stretch/>
            </p:blipFill>
            <p:spPr>
              <a:xfrm>
                <a:off x="162163" y="4627046"/>
                <a:ext cx="7877092" cy="1758833"/>
              </a:xfrm>
              <a:prstGeom prst="rect">
                <a:avLst/>
              </a:prstGeom>
            </p:spPr>
          </p:pic>
          <p:sp>
            <p:nvSpPr>
              <p:cNvPr id="23" name="TextBox 22">
                <a:extLst>
                  <a:ext uri="{FF2B5EF4-FFF2-40B4-BE49-F238E27FC236}">
                    <a16:creationId xmlns:a16="http://schemas.microsoft.com/office/drawing/2014/main" id="{57108E45-95F5-4557-A128-6A4920D36A92}"/>
                  </a:ext>
                </a:extLst>
              </p:cNvPr>
              <p:cNvSpPr txBox="1"/>
              <p:nvPr/>
            </p:nvSpPr>
            <p:spPr>
              <a:xfrm>
                <a:off x="5907972" y="6016547"/>
                <a:ext cx="1950963" cy="369332"/>
              </a:xfrm>
              <a:prstGeom prst="rect">
                <a:avLst/>
              </a:prstGeom>
              <a:noFill/>
            </p:spPr>
            <p:txBody>
              <a:bodyPr wrap="square" rtlCol="0">
                <a:spAutoFit/>
              </a:bodyPr>
              <a:lstStyle/>
              <a:p>
                <a:r>
                  <a:rPr lang="en-US" dirty="0">
                    <a:effectLst>
                      <a:outerShdw blurRad="38100" dist="38100" dir="2700000" algn="tl">
                        <a:srgbClr val="000000">
                          <a:alpha val="43137"/>
                        </a:srgbClr>
                      </a:outerShdw>
                    </a:effectLst>
                  </a:rPr>
                  <a:t>Tucker et al., 2001</a:t>
                </a:r>
              </a:p>
            </p:txBody>
          </p:sp>
        </p:grpSp>
      </p:grpSp>
      <p:grpSp>
        <p:nvGrpSpPr>
          <p:cNvPr id="28" name="Group 27">
            <a:extLst>
              <a:ext uri="{FF2B5EF4-FFF2-40B4-BE49-F238E27FC236}">
                <a16:creationId xmlns:a16="http://schemas.microsoft.com/office/drawing/2014/main" id="{9B1463C1-AD03-4C22-9275-9D6B44EC47D3}"/>
              </a:ext>
            </a:extLst>
          </p:cNvPr>
          <p:cNvGrpSpPr/>
          <p:nvPr/>
        </p:nvGrpSpPr>
        <p:grpSpPr>
          <a:xfrm>
            <a:off x="172404" y="988576"/>
            <a:ext cx="11847192" cy="3557513"/>
            <a:chOff x="172404" y="988576"/>
            <a:chExt cx="11847192" cy="3557513"/>
          </a:xfrm>
        </p:grpSpPr>
        <p:sp>
          <p:nvSpPr>
            <p:cNvPr id="6" name="TextBox 5">
              <a:extLst>
                <a:ext uri="{FF2B5EF4-FFF2-40B4-BE49-F238E27FC236}">
                  <a16:creationId xmlns:a16="http://schemas.microsoft.com/office/drawing/2014/main" id="{21903BDD-0861-4202-96A7-C92EBC2A38D3}"/>
                </a:ext>
              </a:extLst>
            </p:cNvPr>
            <p:cNvSpPr txBox="1"/>
            <p:nvPr/>
          </p:nvSpPr>
          <p:spPr>
            <a:xfrm>
              <a:off x="7096991" y="2887878"/>
              <a:ext cx="4922605" cy="1658211"/>
            </a:xfrm>
            <a:prstGeom prst="rect">
              <a:avLst/>
            </a:prstGeom>
            <a:noFill/>
          </p:spPr>
          <p:txBody>
            <a:bodyPr wrap="square" rtlCol="0">
              <a:spAutoFit/>
            </a:bodyPr>
            <a:lstStyle/>
            <a:p>
              <a:pPr algn="ctr">
                <a:lnSpc>
                  <a:spcPct val="114000"/>
                </a:lnSpc>
              </a:pPr>
              <a:r>
                <a:rPr lang="en-US" sz="2400" b="1" dirty="0"/>
                <a:t>Add effects of early recumbent folds</a:t>
              </a:r>
            </a:p>
            <a:p>
              <a:pPr algn="ctr">
                <a:lnSpc>
                  <a:spcPct val="114000"/>
                </a:lnSpc>
              </a:pPr>
              <a:r>
                <a:rPr lang="en-US" sz="2400" b="1" dirty="0">
                  <a:solidFill>
                    <a:srgbClr val="FF0000"/>
                  </a:solidFill>
                  <a:effectLst>
                    <a:outerShdw blurRad="38100" dist="38100" dir="2700000" algn="tl">
                      <a:srgbClr val="000000">
                        <a:alpha val="43137"/>
                      </a:srgbClr>
                    </a:outerShdw>
                  </a:effectLst>
                </a:rPr>
                <a:t>W &gt; 500 – 600 Km ??</a:t>
              </a:r>
            </a:p>
            <a:p>
              <a:pPr algn="ctr">
                <a:lnSpc>
                  <a:spcPct val="114000"/>
                </a:lnSpc>
              </a:pPr>
              <a:r>
                <a:rPr lang="en-US" sz="2400" b="1" i="1" dirty="0">
                  <a:solidFill>
                    <a:srgbClr val="7030A0"/>
                  </a:solidFill>
                  <a:effectLst>
                    <a:outerShdw blurRad="38100" dist="38100" dir="2700000" algn="tl">
                      <a:srgbClr val="000000">
                        <a:alpha val="43137"/>
                      </a:srgbClr>
                    </a:outerShdw>
                  </a:effectLst>
                </a:rPr>
                <a:t>[Wider than the Sea of Japan]</a:t>
              </a:r>
            </a:p>
            <a:p>
              <a:pPr algn="ctr">
                <a:lnSpc>
                  <a:spcPct val="80000"/>
                </a:lnSpc>
              </a:pPr>
              <a:endParaRPr lang="en-US" sz="2400" b="1" dirty="0">
                <a:solidFill>
                  <a:srgbClr val="FF0000"/>
                </a:solidFill>
                <a:effectLst>
                  <a:outerShdw blurRad="38100" dist="38100" dir="2700000" algn="tl">
                    <a:srgbClr val="000000">
                      <a:alpha val="43137"/>
                    </a:srgbClr>
                  </a:outerShdw>
                </a:effectLst>
              </a:endParaRPr>
            </a:p>
          </p:txBody>
        </p:sp>
        <p:grpSp>
          <p:nvGrpSpPr>
            <p:cNvPr id="26" name="Group 25">
              <a:extLst>
                <a:ext uri="{FF2B5EF4-FFF2-40B4-BE49-F238E27FC236}">
                  <a16:creationId xmlns:a16="http://schemas.microsoft.com/office/drawing/2014/main" id="{A2852424-6F99-4F01-9217-65C778843260}"/>
                </a:ext>
              </a:extLst>
            </p:cNvPr>
            <p:cNvGrpSpPr/>
            <p:nvPr/>
          </p:nvGrpSpPr>
          <p:grpSpPr>
            <a:xfrm>
              <a:off x="172404" y="2688947"/>
              <a:ext cx="7300031" cy="1718072"/>
              <a:chOff x="789709" y="2671184"/>
              <a:chExt cx="7300031" cy="1718072"/>
            </a:xfrm>
          </p:grpSpPr>
          <p:pic>
            <p:nvPicPr>
              <p:cNvPr id="3" name="Picture 2">
                <a:extLst>
                  <a:ext uri="{FF2B5EF4-FFF2-40B4-BE49-F238E27FC236}">
                    <a16:creationId xmlns:a16="http://schemas.microsoft.com/office/drawing/2014/main" id="{DAB970F5-9AEC-48F8-BD66-9E5C136B7D47}"/>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Layer>
                    </a14:imgProps>
                  </a:ext>
                </a:extLst>
              </a:blip>
              <a:srcRect t="26442" b="6632"/>
              <a:stretch/>
            </p:blipFill>
            <p:spPr>
              <a:xfrm>
                <a:off x="789709" y="2671184"/>
                <a:ext cx="6975663" cy="1596407"/>
              </a:xfrm>
              <a:prstGeom prst="rect">
                <a:avLst/>
              </a:prstGeom>
            </p:spPr>
          </p:pic>
          <p:sp>
            <p:nvSpPr>
              <p:cNvPr id="18" name="TextBox 17">
                <a:extLst>
                  <a:ext uri="{FF2B5EF4-FFF2-40B4-BE49-F238E27FC236}">
                    <a16:creationId xmlns:a16="http://schemas.microsoft.com/office/drawing/2014/main" id="{D3EEE88A-BE11-4EDA-BC87-2C6B2B1ACDD0}"/>
                  </a:ext>
                </a:extLst>
              </p:cNvPr>
              <p:cNvSpPr txBox="1"/>
              <p:nvPr/>
            </p:nvSpPr>
            <p:spPr>
              <a:xfrm>
                <a:off x="5762017" y="3955870"/>
                <a:ext cx="2327723" cy="433386"/>
              </a:xfrm>
              <a:prstGeom prst="rect">
                <a:avLst/>
              </a:prstGeom>
              <a:noFill/>
            </p:spPr>
            <p:txBody>
              <a:bodyPr wrap="square" rtlCol="0">
                <a:spAutoFit/>
              </a:bodyPr>
              <a:lstStyle/>
              <a:p>
                <a:r>
                  <a:rPr lang="en-US" dirty="0">
                    <a:effectLst>
                      <a:outerShdw blurRad="38100" dist="38100" dir="2700000" algn="tl">
                        <a:srgbClr val="000000">
                          <a:alpha val="43137"/>
                        </a:srgbClr>
                      </a:outerShdw>
                    </a:effectLst>
                  </a:rPr>
                  <a:t>Osberg et al., 1985</a:t>
                </a:r>
              </a:p>
            </p:txBody>
          </p:sp>
        </p:grpSp>
        <p:cxnSp>
          <p:nvCxnSpPr>
            <p:cNvPr id="21" name="Straight Arrow Connector 20">
              <a:extLst>
                <a:ext uri="{FF2B5EF4-FFF2-40B4-BE49-F238E27FC236}">
                  <a16:creationId xmlns:a16="http://schemas.microsoft.com/office/drawing/2014/main" id="{5CBB52FD-B9F3-4934-BD69-E6107DF8295C}"/>
                </a:ext>
              </a:extLst>
            </p:cNvPr>
            <p:cNvCxnSpPr>
              <a:cxnSpLocks/>
            </p:cNvCxnSpPr>
            <p:nvPr/>
          </p:nvCxnSpPr>
          <p:spPr>
            <a:xfrm flipH="1">
              <a:off x="2966720" y="988576"/>
              <a:ext cx="927292" cy="244042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Freeform: Shape 26">
              <a:extLst>
                <a:ext uri="{FF2B5EF4-FFF2-40B4-BE49-F238E27FC236}">
                  <a16:creationId xmlns:a16="http://schemas.microsoft.com/office/drawing/2014/main" id="{5B57D326-D339-4C67-A238-05EC67F07F90}"/>
                </a:ext>
              </a:extLst>
            </p:cNvPr>
            <p:cNvSpPr/>
            <p:nvPr/>
          </p:nvSpPr>
          <p:spPr>
            <a:xfrm>
              <a:off x="5922818" y="3163455"/>
              <a:ext cx="1267691" cy="244763"/>
            </a:xfrm>
            <a:custGeom>
              <a:avLst/>
              <a:gdLst>
                <a:gd name="connsiteX0" fmla="*/ 1267691 w 1267691"/>
                <a:gd name="connsiteY0" fmla="*/ 36945 h 244763"/>
                <a:gd name="connsiteX1" fmla="*/ 665018 w 1267691"/>
                <a:gd name="connsiteY1" fmla="*/ 16163 h 244763"/>
                <a:gd name="connsiteX2" fmla="*/ 0 w 1267691"/>
                <a:gd name="connsiteY2" fmla="*/ 244763 h 244763"/>
              </a:gdLst>
              <a:ahLst/>
              <a:cxnLst>
                <a:cxn ang="0">
                  <a:pos x="connsiteX0" y="connsiteY0"/>
                </a:cxn>
                <a:cxn ang="0">
                  <a:pos x="connsiteX1" y="connsiteY1"/>
                </a:cxn>
                <a:cxn ang="0">
                  <a:pos x="connsiteX2" y="connsiteY2"/>
                </a:cxn>
              </a:cxnLst>
              <a:rect l="l" t="t" r="r" b="b"/>
              <a:pathLst>
                <a:path w="1267691" h="244763">
                  <a:moveTo>
                    <a:pt x="1267691" y="36945"/>
                  </a:moveTo>
                  <a:cubicBezTo>
                    <a:pt x="1071995" y="9236"/>
                    <a:pt x="876300" y="-18473"/>
                    <a:pt x="665018" y="16163"/>
                  </a:cubicBezTo>
                  <a:cubicBezTo>
                    <a:pt x="453736" y="50799"/>
                    <a:pt x="226868" y="147781"/>
                    <a:pt x="0" y="244763"/>
                  </a:cubicBezTo>
                </a:path>
              </a:pathLst>
            </a:custGeom>
            <a:noFill/>
            <a:ln w="28575">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8789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81DEA9-3188-4A6A-8FD6-85B7EC076F3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0000"/>
                    </a14:imgEffect>
                    <a14:imgEffect>
                      <a14:brightnessContrast bright="-7000" contrast="18000"/>
                    </a14:imgEffect>
                  </a14:imgLayer>
                </a14:imgProps>
              </a:ext>
            </a:extLst>
          </a:blip>
          <a:stretch>
            <a:fillRect/>
          </a:stretch>
        </p:blipFill>
        <p:spPr>
          <a:xfrm>
            <a:off x="2987984" y="0"/>
            <a:ext cx="7887511" cy="6858000"/>
          </a:xfrm>
          <a:prstGeom prst="rect">
            <a:avLst/>
          </a:prstGeom>
        </p:spPr>
      </p:pic>
      <p:pic>
        <p:nvPicPr>
          <p:cNvPr id="5" name="Picture 4">
            <a:extLst>
              <a:ext uri="{FF2B5EF4-FFF2-40B4-BE49-F238E27FC236}">
                <a16:creationId xmlns:a16="http://schemas.microsoft.com/office/drawing/2014/main" id="{761CFC78-CA38-4606-A5B4-F992810F0C76}"/>
              </a:ext>
            </a:extLst>
          </p:cNvPr>
          <p:cNvPicPr>
            <a:picLocks noChangeAspect="1"/>
          </p:cNvPicPr>
          <p:nvPr/>
        </p:nvPicPr>
        <p:blipFill rotWithShape="1">
          <a:blip r:embed="rId4"/>
          <a:srcRect l="2495" t="3635" r="2495" b="2524"/>
          <a:stretch/>
        </p:blipFill>
        <p:spPr>
          <a:xfrm>
            <a:off x="383459" y="261257"/>
            <a:ext cx="2005780" cy="2865401"/>
          </a:xfrm>
          <a:prstGeom prst="rect">
            <a:avLst/>
          </a:prstGeom>
        </p:spPr>
      </p:pic>
      <p:sp>
        <p:nvSpPr>
          <p:cNvPr id="2" name="TextBox 1">
            <a:extLst>
              <a:ext uri="{FF2B5EF4-FFF2-40B4-BE49-F238E27FC236}">
                <a16:creationId xmlns:a16="http://schemas.microsoft.com/office/drawing/2014/main" id="{17B13328-4628-4BB3-8945-5DCAEB22A9A3}"/>
              </a:ext>
            </a:extLst>
          </p:cNvPr>
          <p:cNvSpPr txBox="1"/>
          <p:nvPr/>
        </p:nvSpPr>
        <p:spPr>
          <a:xfrm>
            <a:off x="-93519" y="3314700"/>
            <a:ext cx="3158836" cy="2376035"/>
          </a:xfrm>
          <a:prstGeom prst="rect">
            <a:avLst/>
          </a:prstGeom>
          <a:noFill/>
        </p:spPr>
        <p:txBody>
          <a:bodyPr wrap="square" rtlCol="0">
            <a:spAutoFit/>
          </a:bodyPr>
          <a:lstStyle/>
          <a:p>
            <a:pPr algn="ctr">
              <a:lnSpc>
                <a:spcPct val="90000"/>
              </a:lnSpc>
            </a:pPr>
            <a:r>
              <a:rPr lang="en-US" sz="2800" b="1" dirty="0"/>
              <a:t>Add shallow crustal blind thrusts</a:t>
            </a:r>
          </a:p>
          <a:p>
            <a:pPr algn="ctr">
              <a:lnSpc>
                <a:spcPct val="50000"/>
              </a:lnSpc>
            </a:pPr>
            <a:endParaRPr lang="en-US" sz="2800" b="1" dirty="0"/>
          </a:p>
          <a:p>
            <a:pPr algn="ctr"/>
            <a:r>
              <a:rPr lang="en-US" sz="2800" b="1" dirty="0">
                <a:solidFill>
                  <a:srgbClr val="FF0000"/>
                </a:solidFill>
              </a:rPr>
              <a:t>W = ??</a:t>
            </a:r>
          </a:p>
          <a:p>
            <a:pPr algn="ctr"/>
            <a:r>
              <a:rPr lang="en-US" sz="2800" b="1" dirty="0">
                <a:solidFill>
                  <a:srgbClr val="FF0000"/>
                </a:solidFill>
              </a:rPr>
              <a:t>Perhaps 2X </a:t>
            </a:r>
          </a:p>
          <a:p>
            <a:pPr algn="ctr"/>
            <a:r>
              <a:rPr lang="en-US" sz="2800" b="1" dirty="0">
                <a:solidFill>
                  <a:srgbClr val="FF0000"/>
                </a:solidFill>
              </a:rPr>
              <a:t>the Sea of Japan?</a:t>
            </a:r>
          </a:p>
        </p:txBody>
      </p:sp>
    </p:spTree>
    <p:extLst>
      <p:ext uri="{BB962C8B-B14F-4D97-AF65-F5344CB8AC3E}">
        <p14:creationId xmlns:p14="http://schemas.microsoft.com/office/powerpoint/2010/main" val="48224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E088A6-2B31-4DF4-BC94-9D4D2A44BC90}"/>
              </a:ext>
            </a:extLst>
          </p:cNvPr>
          <p:cNvPicPr>
            <a:picLocks noChangeAspect="1"/>
          </p:cNvPicPr>
          <p:nvPr/>
        </p:nvPicPr>
        <p:blipFill>
          <a:blip r:embed="rId2"/>
          <a:stretch>
            <a:fillRect/>
          </a:stretch>
        </p:blipFill>
        <p:spPr>
          <a:xfrm>
            <a:off x="0" y="1817848"/>
            <a:ext cx="12192000" cy="5051098"/>
          </a:xfrm>
          <a:prstGeom prst="rect">
            <a:avLst/>
          </a:prstGeom>
        </p:spPr>
      </p:pic>
      <p:grpSp>
        <p:nvGrpSpPr>
          <p:cNvPr id="5" name="Group 4">
            <a:extLst>
              <a:ext uri="{FF2B5EF4-FFF2-40B4-BE49-F238E27FC236}">
                <a16:creationId xmlns:a16="http://schemas.microsoft.com/office/drawing/2014/main" id="{F76A4E43-E4F5-4EEA-A587-11D3632932EB}"/>
              </a:ext>
            </a:extLst>
          </p:cNvPr>
          <p:cNvGrpSpPr/>
          <p:nvPr/>
        </p:nvGrpSpPr>
        <p:grpSpPr>
          <a:xfrm rot="20992754">
            <a:off x="1893703" y="3280274"/>
            <a:ext cx="1731207" cy="1884503"/>
            <a:chOff x="9634804" y="1958739"/>
            <a:chExt cx="1009595" cy="1098993"/>
          </a:xfrm>
        </p:grpSpPr>
        <p:sp>
          <p:nvSpPr>
            <p:cNvPr id="6" name="Rectangle 9">
              <a:extLst>
                <a:ext uri="{FF2B5EF4-FFF2-40B4-BE49-F238E27FC236}">
                  <a16:creationId xmlns:a16="http://schemas.microsoft.com/office/drawing/2014/main" id="{BE5DF666-F3D2-4E7A-838D-22792A2EFC36}"/>
                </a:ext>
              </a:extLst>
            </p:cNvPr>
            <p:cNvSpPr/>
            <p:nvPr/>
          </p:nvSpPr>
          <p:spPr>
            <a:xfrm>
              <a:off x="9743916" y="1958739"/>
              <a:ext cx="839469" cy="1098993"/>
            </a:xfrm>
            <a:custGeom>
              <a:avLst/>
              <a:gdLst>
                <a:gd name="connsiteX0" fmla="*/ 0 w 791874"/>
                <a:gd name="connsiteY0" fmla="*/ 0 h 521109"/>
                <a:gd name="connsiteX1" fmla="*/ 791874 w 791874"/>
                <a:gd name="connsiteY1" fmla="*/ 0 h 521109"/>
                <a:gd name="connsiteX2" fmla="*/ 791874 w 791874"/>
                <a:gd name="connsiteY2" fmla="*/ 521109 h 521109"/>
                <a:gd name="connsiteX3" fmla="*/ 0 w 791874"/>
                <a:gd name="connsiteY3" fmla="*/ 521109 h 521109"/>
                <a:gd name="connsiteX4" fmla="*/ 0 w 791874"/>
                <a:gd name="connsiteY4" fmla="*/ 0 h 521109"/>
                <a:gd name="connsiteX0" fmla="*/ 0 w 791874"/>
                <a:gd name="connsiteY0" fmla="*/ 0 h 1002890"/>
                <a:gd name="connsiteX1" fmla="*/ 791874 w 791874"/>
                <a:gd name="connsiteY1" fmla="*/ 0 h 1002890"/>
                <a:gd name="connsiteX2" fmla="*/ 791874 w 791874"/>
                <a:gd name="connsiteY2" fmla="*/ 521109 h 1002890"/>
                <a:gd name="connsiteX3" fmla="*/ 137652 w 791874"/>
                <a:gd name="connsiteY3" fmla="*/ 1002890 h 1002890"/>
                <a:gd name="connsiteX4" fmla="*/ 0 w 791874"/>
                <a:gd name="connsiteY4" fmla="*/ 0 h 1002890"/>
                <a:gd name="connsiteX0" fmla="*/ 0 w 821371"/>
                <a:gd name="connsiteY0" fmla="*/ 0 h 1002890"/>
                <a:gd name="connsiteX1" fmla="*/ 791874 w 821371"/>
                <a:gd name="connsiteY1" fmla="*/ 0 h 1002890"/>
                <a:gd name="connsiteX2" fmla="*/ 821371 w 821371"/>
                <a:gd name="connsiteY2" fmla="*/ 521109 h 1002890"/>
                <a:gd name="connsiteX3" fmla="*/ 137652 w 821371"/>
                <a:gd name="connsiteY3" fmla="*/ 1002890 h 1002890"/>
                <a:gd name="connsiteX4" fmla="*/ 0 w 821371"/>
                <a:gd name="connsiteY4" fmla="*/ 0 h 1002890"/>
                <a:gd name="connsiteX0" fmla="*/ 88490 w 683719"/>
                <a:gd name="connsiteY0" fmla="*/ 245806 h 1002890"/>
                <a:gd name="connsiteX1" fmla="*/ 654222 w 683719"/>
                <a:gd name="connsiteY1" fmla="*/ 0 h 1002890"/>
                <a:gd name="connsiteX2" fmla="*/ 683719 w 683719"/>
                <a:gd name="connsiteY2" fmla="*/ 521109 h 1002890"/>
                <a:gd name="connsiteX3" fmla="*/ 0 w 683719"/>
                <a:gd name="connsiteY3" fmla="*/ 1002890 h 1002890"/>
                <a:gd name="connsiteX4" fmla="*/ 88490 w 683719"/>
                <a:gd name="connsiteY4" fmla="*/ 245806 h 1002890"/>
                <a:gd name="connsiteX0" fmla="*/ 0 w 723049"/>
                <a:gd name="connsiteY0" fmla="*/ 334296 h 1002890"/>
                <a:gd name="connsiteX1" fmla="*/ 693552 w 723049"/>
                <a:gd name="connsiteY1" fmla="*/ 0 h 1002890"/>
                <a:gd name="connsiteX2" fmla="*/ 723049 w 723049"/>
                <a:gd name="connsiteY2" fmla="*/ 521109 h 1002890"/>
                <a:gd name="connsiteX3" fmla="*/ 39330 w 723049"/>
                <a:gd name="connsiteY3" fmla="*/ 1002890 h 1002890"/>
                <a:gd name="connsiteX4" fmla="*/ 0 w 723049"/>
                <a:gd name="connsiteY4" fmla="*/ 334296 h 1002890"/>
                <a:gd name="connsiteX0" fmla="*/ 0 w 723049"/>
                <a:gd name="connsiteY0" fmla="*/ 334296 h 1052051"/>
                <a:gd name="connsiteX1" fmla="*/ 693552 w 723049"/>
                <a:gd name="connsiteY1" fmla="*/ 0 h 1052051"/>
                <a:gd name="connsiteX2" fmla="*/ 723049 w 723049"/>
                <a:gd name="connsiteY2" fmla="*/ 521109 h 1052051"/>
                <a:gd name="connsiteX3" fmla="*/ 206479 w 723049"/>
                <a:gd name="connsiteY3" fmla="*/ 1052051 h 1052051"/>
                <a:gd name="connsiteX4" fmla="*/ 0 w 723049"/>
                <a:gd name="connsiteY4" fmla="*/ 334296 h 1052051"/>
                <a:gd name="connsiteX0" fmla="*/ 0 w 605062"/>
                <a:gd name="connsiteY0" fmla="*/ 344128 h 1052051"/>
                <a:gd name="connsiteX1" fmla="*/ 575565 w 605062"/>
                <a:gd name="connsiteY1" fmla="*/ 0 h 1052051"/>
                <a:gd name="connsiteX2" fmla="*/ 605062 w 605062"/>
                <a:gd name="connsiteY2" fmla="*/ 521109 h 1052051"/>
                <a:gd name="connsiteX3" fmla="*/ 88492 w 605062"/>
                <a:gd name="connsiteY3" fmla="*/ 1052051 h 1052051"/>
                <a:gd name="connsiteX4" fmla="*/ 0 w 605062"/>
                <a:gd name="connsiteY4" fmla="*/ 344128 h 1052051"/>
                <a:gd name="connsiteX0" fmla="*/ 78656 w 516570"/>
                <a:gd name="connsiteY0" fmla="*/ 314631 h 1052051"/>
                <a:gd name="connsiteX1" fmla="*/ 487073 w 516570"/>
                <a:gd name="connsiteY1" fmla="*/ 0 h 1052051"/>
                <a:gd name="connsiteX2" fmla="*/ 516570 w 516570"/>
                <a:gd name="connsiteY2" fmla="*/ 521109 h 1052051"/>
                <a:gd name="connsiteX3" fmla="*/ 0 w 516570"/>
                <a:gd name="connsiteY3" fmla="*/ 1052051 h 1052051"/>
                <a:gd name="connsiteX4" fmla="*/ 78656 w 516570"/>
                <a:gd name="connsiteY4" fmla="*/ 314631 h 1052051"/>
                <a:gd name="connsiteX0" fmla="*/ 78656 w 634557"/>
                <a:gd name="connsiteY0" fmla="*/ 363792 h 1101212"/>
                <a:gd name="connsiteX1" fmla="*/ 634557 w 634557"/>
                <a:gd name="connsiteY1" fmla="*/ 0 h 1101212"/>
                <a:gd name="connsiteX2" fmla="*/ 516570 w 634557"/>
                <a:gd name="connsiteY2" fmla="*/ 570270 h 1101212"/>
                <a:gd name="connsiteX3" fmla="*/ 0 w 634557"/>
                <a:gd name="connsiteY3" fmla="*/ 1101212 h 1101212"/>
                <a:gd name="connsiteX4" fmla="*/ 78656 w 634557"/>
                <a:gd name="connsiteY4" fmla="*/ 363792 h 1101212"/>
                <a:gd name="connsiteX0" fmla="*/ 78656 w 546067"/>
                <a:gd name="connsiteY0" fmla="*/ 393289 h 1130709"/>
                <a:gd name="connsiteX1" fmla="*/ 546067 w 546067"/>
                <a:gd name="connsiteY1" fmla="*/ 0 h 1130709"/>
                <a:gd name="connsiteX2" fmla="*/ 516570 w 546067"/>
                <a:gd name="connsiteY2" fmla="*/ 599767 h 1130709"/>
                <a:gd name="connsiteX3" fmla="*/ 0 w 546067"/>
                <a:gd name="connsiteY3" fmla="*/ 1130709 h 1130709"/>
                <a:gd name="connsiteX4" fmla="*/ 78656 w 546067"/>
                <a:gd name="connsiteY4" fmla="*/ 393289 h 1130709"/>
                <a:gd name="connsiteX0" fmla="*/ 0 w 546069"/>
                <a:gd name="connsiteY0" fmla="*/ 589934 h 1130709"/>
                <a:gd name="connsiteX1" fmla="*/ 546069 w 546069"/>
                <a:gd name="connsiteY1" fmla="*/ 0 h 1130709"/>
                <a:gd name="connsiteX2" fmla="*/ 516572 w 546069"/>
                <a:gd name="connsiteY2" fmla="*/ 599767 h 1130709"/>
                <a:gd name="connsiteX3" fmla="*/ 2 w 546069"/>
                <a:gd name="connsiteY3" fmla="*/ 1130709 h 1130709"/>
                <a:gd name="connsiteX4" fmla="*/ 0 w 546069"/>
                <a:gd name="connsiteY4" fmla="*/ 589934 h 1130709"/>
                <a:gd name="connsiteX0" fmla="*/ 0 w 742714"/>
                <a:gd name="connsiteY0" fmla="*/ 589934 h 1130709"/>
                <a:gd name="connsiteX1" fmla="*/ 546069 w 742714"/>
                <a:gd name="connsiteY1" fmla="*/ 0 h 1130709"/>
                <a:gd name="connsiteX2" fmla="*/ 742714 w 742714"/>
                <a:gd name="connsiteY2" fmla="*/ 540773 h 1130709"/>
                <a:gd name="connsiteX3" fmla="*/ 2 w 742714"/>
                <a:gd name="connsiteY3" fmla="*/ 1130709 h 1130709"/>
                <a:gd name="connsiteX4" fmla="*/ 0 w 742714"/>
                <a:gd name="connsiteY4" fmla="*/ 589934 h 1130709"/>
                <a:gd name="connsiteX0" fmla="*/ 0 w 772211"/>
                <a:gd name="connsiteY0" fmla="*/ 462115 h 1002890"/>
                <a:gd name="connsiteX1" fmla="*/ 772211 w 772211"/>
                <a:gd name="connsiteY1" fmla="*/ 0 h 1002890"/>
                <a:gd name="connsiteX2" fmla="*/ 742714 w 772211"/>
                <a:gd name="connsiteY2" fmla="*/ 412954 h 1002890"/>
                <a:gd name="connsiteX3" fmla="*/ 2 w 772211"/>
                <a:gd name="connsiteY3" fmla="*/ 1002890 h 1002890"/>
                <a:gd name="connsiteX4" fmla="*/ 0 w 772211"/>
                <a:gd name="connsiteY4" fmla="*/ 462115 h 1002890"/>
                <a:gd name="connsiteX0" fmla="*/ 0 w 742714"/>
                <a:gd name="connsiteY0" fmla="*/ 521108 h 1061883"/>
                <a:gd name="connsiteX1" fmla="*/ 693552 w 742714"/>
                <a:gd name="connsiteY1" fmla="*/ 0 h 1061883"/>
                <a:gd name="connsiteX2" fmla="*/ 742714 w 742714"/>
                <a:gd name="connsiteY2" fmla="*/ 471947 h 1061883"/>
                <a:gd name="connsiteX3" fmla="*/ 2 w 742714"/>
                <a:gd name="connsiteY3" fmla="*/ 1061883 h 1061883"/>
                <a:gd name="connsiteX4" fmla="*/ 0 w 742714"/>
                <a:gd name="connsiteY4" fmla="*/ 521108 h 1061883"/>
                <a:gd name="connsiteX0" fmla="*/ 0 w 752546"/>
                <a:gd name="connsiteY0" fmla="*/ 530940 h 1071715"/>
                <a:gd name="connsiteX1" fmla="*/ 752546 w 752546"/>
                <a:gd name="connsiteY1" fmla="*/ 0 h 1071715"/>
                <a:gd name="connsiteX2" fmla="*/ 742714 w 752546"/>
                <a:gd name="connsiteY2" fmla="*/ 481779 h 1071715"/>
                <a:gd name="connsiteX3" fmla="*/ 2 w 752546"/>
                <a:gd name="connsiteY3" fmla="*/ 1071715 h 1071715"/>
                <a:gd name="connsiteX4" fmla="*/ 0 w 752546"/>
                <a:gd name="connsiteY4" fmla="*/ 530940 h 1071715"/>
                <a:gd name="connsiteX0" fmla="*/ 0 w 762378"/>
                <a:gd name="connsiteY0" fmla="*/ 471947 h 1071715"/>
                <a:gd name="connsiteX1" fmla="*/ 762378 w 762378"/>
                <a:gd name="connsiteY1" fmla="*/ 0 h 1071715"/>
                <a:gd name="connsiteX2" fmla="*/ 752546 w 762378"/>
                <a:gd name="connsiteY2" fmla="*/ 481779 h 1071715"/>
                <a:gd name="connsiteX3" fmla="*/ 9834 w 762378"/>
                <a:gd name="connsiteY3" fmla="*/ 1071715 h 1071715"/>
                <a:gd name="connsiteX4" fmla="*/ 0 w 762378"/>
                <a:gd name="connsiteY4" fmla="*/ 471947 h 1071715"/>
                <a:gd name="connsiteX0" fmla="*/ 0 w 762378"/>
                <a:gd name="connsiteY0" fmla="*/ 471947 h 1071715"/>
                <a:gd name="connsiteX1" fmla="*/ 762378 w 762378"/>
                <a:gd name="connsiteY1" fmla="*/ 0 h 1071715"/>
                <a:gd name="connsiteX2" fmla="*/ 752546 w 762378"/>
                <a:gd name="connsiteY2" fmla="*/ 481779 h 1071715"/>
                <a:gd name="connsiteX3" fmla="*/ 9834 w 762378"/>
                <a:gd name="connsiteY3" fmla="*/ 1071715 h 1071715"/>
                <a:gd name="connsiteX4" fmla="*/ 0 w 762378"/>
                <a:gd name="connsiteY4" fmla="*/ 471947 h 1071715"/>
                <a:gd name="connsiteX0" fmla="*/ 0 w 762378"/>
                <a:gd name="connsiteY0" fmla="*/ 511276 h 1111044"/>
                <a:gd name="connsiteX1" fmla="*/ 762378 w 762378"/>
                <a:gd name="connsiteY1" fmla="*/ 0 h 1111044"/>
                <a:gd name="connsiteX2" fmla="*/ 752546 w 762378"/>
                <a:gd name="connsiteY2" fmla="*/ 521108 h 1111044"/>
                <a:gd name="connsiteX3" fmla="*/ 9834 w 762378"/>
                <a:gd name="connsiteY3" fmla="*/ 1111044 h 1111044"/>
                <a:gd name="connsiteX4" fmla="*/ 0 w 762378"/>
                <a:gd name="connsiteY4" fmla="*/ 511276 h 1111044"/>
                <a:gd name="connsiteX0" fmla="*/ 0 w 762378"/>
                <a:gd name="connsiteY0" fmla="*/ 511275 h 1111044"/>
                <a:gd name="connsiteX1" fmla="*/ 762378 w 762378"/>
                <a:gd name="connsiteY1" fmla="*/ 0 h 1111044"/>
                <a:gd name="connsiteX2" fmla="*/ 752546 w 762378"/>
                <a:gd name="connsiteY2" fmla="*/ 521108 h 1111044"/>
                <a:gd name="connsiteX3" fmla="*/ 9834 w 762378"/>
                <a:gd name="connsiteY3" fmla="*/ 1111044 h 1111044"/>
                <a:gd name="connsiteX4" fmla="*/ 0 w 762378"/>
                <a:gd name="connsiteY4" fmla="*/ 511275 h 1111044"/>
                <a:gd name="connsiteX0" fmla="*/ 69758 w 752545"/>
                <a:gd name="connsiteY0" fmla="*/ 520044 h 1111044"/>
                <a:gd name="connsiteX1" fmla="*/ 752545 w 752545"/>
                <a:gd name="connsiteY1" fmla="*/ 0 h 1111044"/>
                <a:gd name="connsiteX2" fmla="*/ 742713 w 752545"/>
                <a:gd name="connsiteY2" fmla="*/ 521108 h 1111044"/>
                <a:gd name="connsiteX3" fmla="*/ 1 w 752545"/>
                <a:gd name="connsiteY3" fmla="*/ 1111044 h 1111044"/>
                <a:gd name="connsiteX4" fmla="*/ 69758 w 752545"/>
                <a:gd name="connsiteY4" fmla="*/ 520044 h 1111044"/>
                <a:gd name="connsiteX0" fmla="*/ 69758 w 752545"/>
                <a:gd name="connsiteY0" fmla="*/ 520044 h 1111044"/>
                <a:gd name="connsiteX1" fmla="*/ 752545 w 752545"/>
                <a:gd name="connsiteY1" fmla="*/ 0 h 1111044"/>
                <a:gd name="connsiteX2" fmla="*/ 742713 w 752545"/>
                <a:gd name="connsiteY2" fmla="*/ 521108 h 1111044"/>
                <a:gd name="connsiteX3" fmla="*/ 1 w 752545"/>
                <a:gd name="connsiteY3" fmla="*/ 1111044 h 1111044"/>
                <a:gd name="connsiteX4" fmla="*/ 69758 w 752545"/>
                <a:gd name="connsiteY4" fmla="*/ 520044 h 1111044"/>
                <a:gd name="connsiteX0" fmla="*/ 69758 w 788001"/>
                <a:gd name="connsiteY0" fmla="*/ 496136 h 1087136"/>
                <a:gd name="connsiteX1" fmla="*/ 788001 w 788001"/>
                <a:gd name="connsiteY1" fmla="*/ 0 h 1087136"/>
                <a:gd name="connsiteX2" fmla="*/ 742713 w 788001"/>
                <a:gd name="connsiteY2" fmla="*/ 497200 h 1087136"/>
                <a:gd name="connsiteX3" fmla="*/ 1 w 788001"/>
                <a:gd name="connsiteY3" fmla="*/ 1087136 h 1087136"/>
                <a:gd name="connsiteX4" fmla="*/ 69758 w 788001"/>
                <a:gd name="connsiteY4" fmla="*/ 496136 h 1087136"/>
                <a:gd name="connsiteX0" fmla="*/ 69758 w 788001"/>
                <a:gd name="connsiteY0" fmla="*/ 496136 h 1087136"/>
                <a:gd name="connsiteX1" fmla="*/ 788001 w 788001"/>
                <a:gd name="connsiteY1" fmla="*/ 0 h 1087136"/>
                <a:gd name="connsiteX2" fmla="*/ 732986 w 788001"/>
                <a:gd name="connsiteY2" fmla="*/ 520575 h 1087136"/>
                <a:gd name="connsiteX3" fmla="*/ 1 w 788001"/>
                <a:gd name="connsiteY3" fmla="*/ 1087136 h 1087136"/>
                <a:gd name="connsiteX4" fmla="*/ 69758 w 788001"/>
                <a:gd name="connsiteY4" fmla="*/ 496136 h 1087136"/>
                <a:gd name="connsiteX0" fmla="*/ 69758 w 800473"/>
                <a:gd name="connsiteY0" fmla="*/ 491917 h 1082917"/>
                <a:gd name="connsiteX1" fmla="*/ 800473 w 800473"/>
                <a:gd name="connsiteY1" fmla="*/ 0 h 1082917"/>
                <a:gd name="connsiteX2" fmla="*/ 732986 w 800473"/>
                <a:gd name="connsiteY2" fmla="*/ 516356 h 1082917"/>
                <a:gd name="connsiteX3" fmla="*/ 1 w 800473"/>
                <a:gd name="connsiteY3" fmla="*/ 1082917 h 1082917"/>
                <a:gd name="connsiteX4" fmla="*/ 69758 w 800473"/>
                <a:gd name="connsiteY4" fmla="*/ 491917 h 1082917"/>
                <a:gd name="connsiteX0" fmla="*/ 69758 w 818362"/>
                <a:gd name="connsiteY0" fmla="*/ 507992 h 1098992"/>
                <a:gd name="connsiteX1" fmla="*/ 818362 w 818362"/>
                <a:gd name="connsiteY1" fmla="*/ 0 h 1098992"/>
                <a:gd name="connsiteX2" fmla="*/ 732986 w 818362"/>
                <a:gd name="connsiteY2" fmla="*/ 532431 h 1098992"/>
                <a:gd name="connsiteX3" fmla="*/ 1 w 818362"/>
                <a:gd name="connsiteY3" fmla="*/ 1098992 h 1098992"/>
                <a:gd name="connsiteX4" fmla="*/ 69758 w 818362"/>
                <a:gd name="connsiteY4" fmla="*/ 507992 h 1098992"/>
                <a:gd name="connsiteX0" fmla="*/ 69758 w 818362"/>
                <a:gd name="connsiteY0" fmla="*/ 507992 h 1098992"/>
                <a:gd name="connsiteX1" fmla="*/ 818362 w 818362"/>
                <a:gd name="connsiteY1" fmla="*/ 0 h 1098992"/>
                <a:gd name="connsiteX2" fmla="*/ 741931 w 818362"/>
                <a:gd name="connsiteY2" fmla="*/ 524394 h 1098992"/>
                <a:gd name="connsiteX3" fmla="*/ 1 w 818362"/>
                <a:gd name="connsiteY3" fmla="*/ 1098992 h 1098992"/>
                <a:gd name="connsiteX4" fmla="*/ 69758 w 818362"/>
                <a:gd name="connsiteY4" fmla="*/ 507992 h 1098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8362" h="1098992">
                  <a:moveTo>
                    <a:pt x="69758" y="507992"/>
                  </a:moveTo>
                  <a:lnTo>
                    <a:pt x="818362" y="0"/>
                  </a:lnTo>
                  <a:lnTo>
                    <a:pt x="741931" y="524394"/>
                  </a:lnTo>
                  <a:lnTo>
                    <a:pt x="1" y="1098992"/>
                  </a:lnTo>
                  <a:cubicBezTo>
                    <a:pt x="0" y="918734"/>
                    <a:pt x="47820" y="684233"/>
                    <a:pt x="69758" y="507992"/>
                  </a:cubicBezTo>
                  <a:close/>
                </a:path>
              </a:pathLst>
            </a:custGeom>
            <a:pattFill prst="diagBrick">
              <a:fgClr>
                <a:schemeClr val="tx1"/>
              </a:fgClr>
              <a:bgClr>
                <a:srgbClr val="C9925B"/>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2">
              <a:extLst>
                <a:ext uri="{FF2B5EF4-FFF2-40B4-BE49-F238E27FC236}">
                  <a16:creationId xmlns:a16="http://schemas.microsoft.com/office/drawing/2014/main" id="{D8AA1F4C-B00B-4B48-A95C-B708E10A20B8}"/>
                </a:ext>
              </a:extLst>
            </p:cNvPr>
            <p:cNvSpPr/>
            <p:nvPr/>
          </p:nvSpPr>
          <p:spPr>
            <a:xfrm>
              <a:off x="9634804" y="2447115"/>
              <a:ext cx="180012" cy="607236"/>
            </a:xfrm>
            <a:custGeom>
              <a:avLst/>
              <a:gdLst>
                <a:gd name="connsiteX0" fmla="*/ 0 w 107227"/>
                <a:gd name="connsiteY0" fmla="*/ 0 h 614680"/>
                <a:gd name="connsiteX1" fmla="*/ 107227 w 107227"/>
                <a:gd name="connsiteY1" fmla="*/ 0 h 614680"/>
                <a:gd name="connsiteX2" fmla="*/ 107227 w 107227"/>
                <a:gd name="connsiteY2" fmla="*/ 614680 h 614680"/>
                <a:gd name="connsiteX3" fmla="*/ 0 w 107227"/>
                <a:gd name="connsiteY3" fmla="*/ 614680 h 614680"/>
                <a:gd name="connsiteX4" fmla="*/ 0 w 107227"/>
                <a:gd name="connsiteY4" fmla="*/ 0 h 614680"/>
                <a:gd name="connsiteX0" fmla="*/ 0 w 109132"/>
                <a:gd name="connsiteY0" fmla="*/ 0 h 614680"/>
                <a:gd name="connsiteX1" fmla="*/ 107227 w 109132"/>
                <a:gd name="connsiteY1" fmla="*/ 0 h 614680"/>
                <a:gd name="connsiteX2" fmla="*/ 109132 w 109132"/>
                <a:gd name="connsiteY2" fmla="*/ 610870 h 614680"/>
                <a:gd name="connsiteX3" fmla="*/ 0 w 109132"/>
                <a:gd name="connsiteY3" fmla="*/ 614680 h 614680"/>
                <a:gd name="connsiteX4" fmla="*/ 0 w 109132"/>
                <a:gd name="connsiteY4" fmla="*/ 0 h 614680"/>
                <a:gd name="connsiteX0" fmla="*/ 0 w 109132"/>
                <a:gd name="connsiteY0" fmla="*/ 0 h 610870"/>
                <a:gd name="connsiteX1" fmla="*/ 107227 w 109132"/>
                <a:gd name="connsiteY1" fmla="*/ 0 h 610870"/>
                <a:gd name="connsiteX2" fmla="*/ 109132 w 109132"/>
                <a:gd name="connsiteY2" fmla="*/ 610870 h 610870"/>
                <a:gd name="connsiteX3" fmla="*/ 0 w 109132"/>
                <a:gd name="connsiteY3" fmla="*/ 610870 h 610870"/>
                <a:gd name="connsiteX4" fmla="*/ 0 w 109132"/>
                <a:gd name="connsiteY4" fmla="*/ 0 h 610870"/>
                <a:gd name="connsiteX0" fmla="*/ 0 w 180188"/>
                <a:gd name="connsiteY0" fmla="*/ 0 h 610870"/>
                <a:gd name="connsiteX1" fmla="*/ 180188 w 180188"/>
                <a:gd name="connsiteY1" fmla="*/ 10443 h 610870"/>
                <a:gd name="connsiteX2" fmla="*/ 109132 w 180188"/>
                <a:gd name="connsiteY2" fmla="*/ 610870 h 610870"/>
                <a:gd name="connsiteX3" fmla="*/ 0 w 180188"/>
                <a:gd name="connsiteY3" fmla="*/ 610870 h 610870"/>
                <a:gd name="connsiteX4" fmla="*/ 0 w 180188"/>
                <a:gd name="connsiteY4" fmla="*/ 0 h 610870"/>
                <a:gd name="connsiteX0" fmla="*/ 61528 w 180188"/>
                <a:gd name="connsiteY0" fmla="*/ 0 h 623108"/>
                <a:gd name="connsiteX1" fmla="*/ 180188 w 180188"/>
                <a:gd name="connsiteY1" fmla="*/ 22681 h 623108"/>
                <a:gd name="connsiteX2" fmla="*/ 109132 w 180188"/>
                <a:gd name="connsiteY2" fmla="*/ 623108 h 623108"/>
                <a:gd name="connsiteX3" fmla="*/ 0 w 180188"/>
                <a:gd name="connsiteY3" fmla="*/ 623108 h 623108"/>
                <a:gd name="connsiteX4" fmla="*/ 61528 w 180188"/>
                <a:gd name="connsiteY4" fmla="*/ 0 h 623108"/>
                <a:gd name="connsiteX0" fmla="*/ 58404 w 177064"/>
                <a:gd name="connsiteY0" fmla="*/ 0 h 623108"/>
                <a:gd name="connsiteX1" fmla="*/ 177064 w 177064"/>
                <a:gd name="connsiteY1" fmla="*/ 22681 h 623108"/>
                <a:gd name="connsiteX2" fmla="*/ 106008 w 177064"/>
                <a:gd name="connsiteY2" fmla="*/ 623108 h 623108"/>
                <a:gd name="connsiteX3" fmla="*/ 0 w 177064"/>
                <a:gd name="connsiteY3" fmla="*/ 605605 h 623108"/>
                <a:gd name="connsiteX4" fmla="*/ 58404 w 177064"/>
                <a:gd name="connsiteY4" fmla="*/ 0 h 623108"/>
                <a:gd name="connsiteX0" fmla="*/ 67960 w 177064"/>
                <a:gd name="connsiteY0" fmla="*/ 0 h 618823"/>
                <a:gd name="connsiteX1" fmla="*/ 177064 w 177064"/>
                <a:gd name="connsiteY1" fmla="*/ 18396 h 618823"/>
                <a:gd name="connsiteX2" fmla="*/ 106008 w 177064"/>
                <a:gd name="connsiteY2" fmla="*/ 618823 h 618823"/>
                <a:gd name="connsiteX3" fmla="*/ 0 w 177064"/>
                <a:gd name="connsiteY3" fmla="*/ 601320 h 618823"/>
                <a:gd name="connsiteX4" fmla="*/ 67960 w 177064"/>
                <a:gd name="connsiteY4" fmla="*/ 0 h 618823"/>
                <a:gd name="connsiteX0" fmla="*/ 67827 w 177064"/>
                <a:gd name="connsiteY0" fmla="*/ 0 h 607236"/>
                <a:gd name="connsiteX1" fmla="*/ 177064 w 177064"/>
                <a:gd name="connsiteY1" fmla="*/ 6809 h 607236"/>
                <a:gd name="connsiteX2" fmla="*/ 106008 w 177064"/>
                <a:gd name="connsiteY2" fmla="*/ 607236 h 607236"/>
                <a:gd name="connsiteX3" fmla="*/ 0 w 177064"/>
                <a:gd name="connsiteY3" fmla="*/ 589733 h 607236"/>
                <a:gd name="connsiteX4" fmla="*/ 67827 w 177064"/>
                <a:gd name="connsiteY4" fmla="*/ 0 h 607236"/>
                <a:gd name="connsiteX0" fmla="*/ 67827 w 180012"/>
                <a:gd name="connsiteY0" fmla="*/ 0 h 607236"/>
                <a:gd name="connsiteX1" fmla="*/ 180012 w 180012"/>
                <a:gd name="connsiteY1" fmla="*/ 22816 h 607236"/>
                <a:gd name="connsiteX2" fmla="*/ 106008 w 180012"/>
                <a:gd name="connsiteY2" fmla="*/ 607236 h 607236"/>
                <a:gd name="connsiteX3" fmla="*/ 0 w 180012"/>
                <a:gd name="connsiteY3" fmla="*/ 589733 h 607236"/>
                <a:gd name="connsiteX4" fmla="*/ 67827 w 180012"/>
                <a:gd name="connsiteY4" fmla="*/ 0 h 607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12" h="607236">
                  <a:moveTo>
                    <a:pt x="67827" y="0"/>
                  </a:moveTo>
                  <a:lnTo>
                    <a:pt x="180012" y="22816"/>
                  </a:lnTo>
                  <a:lnTo>
                    <a:pt x="106008" y="607236"/>
                  </a:lnTo>
                  <a:lnTo>
                    <a:pt x="0" y="589733"/>
                  </a:lnTo>
                  <a:lnTo>
                    <a:pt x="67827" y="0"/>
                  </a:lnTo>
                  <a:close/>
                </a:path>
              </a:pathLst>
            </a:custGeom>
            <a:pattFill prst="horzBrick">
              <a:fgClr>
                <a:schemeClr val="tx1"/>
              </a:fgClr>
              <a:bgClr>
                <a:srgbClr val="C9925B"/>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4">
              <a:extLst>
                <a:ext uri="{FF2B5EF4-FFF2-40B4-BE49-F238E27FC236}">
                  <a16:creationId xmlns:a16="http://schemas.microsoft.com/office/drawing/2014/main" id="{BC4C30F8-D5C7-45D1-9A8C-76C4A5697871}"/>
                </a:ext>
              </a:extLst>
            </p:cNvPr>
            <p:cNvSpPr/>
            <p:nvPr/>
          </p:nvSpPr>
          <p:spPr>
            <a:xfrm rot="19286267">
              <a:off x="9647241" y="2125918"/>
              <a:ext cx="997158" cy="161989"/>
            </a:xfrm>
            <a:custGeom>
              <a:avLst/>
              <a:gdLst>
                <a:gd name="connsiteX0" fmla="*/ 0 w 903200"/>
                <a:gd name="connsiteY0" fmla="*/ 0 h 584508"/>
                <a:gd name="connsiteX1" fmla="*/ 903200 w 903200"/>
                <a:gd name="connsiteY1" fmla="*/ 0 h 584508"/>
                <a:gd name="connsiteX2" fmla="*/ 903200 w 903200"/>
                <a:gd name="connsiteY2" fmla="*/ 584508 h 584508"/>
                <a:gd name="connsiteX3" fmla="*/ 0 w 903200"/>
                <a:gd name="connsiteY3" fmla="*/ 584508 h 584508"/>
                <a:gd name="connsiteX4" fmla="*/ 0 w 903200"/>
                <a:gd name="connsiteY4" fmla="*/ 0 h 584508"/>
                <a:gd name="connsiteX0" fmla="*/ 0 w 903200"/>
                <a:gd name="connsiteY0" fmla="*/ 0 h 584508"/>
                <a:gd name="connsiteX1" fmla="*/ 903200 w 903200"/>
                <a:gd name="connsiteY1" fmla="*/ 0 h 584508"/>
                <a:gd name="connsiteX2" fmla="*/ 903200 w 903200"/>
                <a:gd name="connsiteY2" fmla="*/ 584508 h 584508"/>
                <a:gd name="connsiteX3" fmla="*/ 1445 w 903200"/>
                <a:gd name="connsiteY3" fmla="*/ 501202 h 584508"/>
                <a:gd name="connsiteX4" fmla="*/ 0 w 903200"/>
                <a:gd name="connsiteY4" fmla="*/ 0 h 584508"/>
                <a:gd name="connsiteX0" fmla="*/ 102307 w 1005507"/>
                <a:gd name="connsiteY0" fmla="*/ 0 h 606896"/>
                <a:gd name="connsiteX1" fmla="*/ 1005507 w 1005507"/>
                <a:gd name="connsiteY1" fmla="*/ 0 h 606896"/>
                <a:gd name="connsiteX2" fmla="*/ 1005507 w 1005507"/>
                <a:gd name="connsiteY2" fmla="*/ 584508 h 606896"/>
                <a:gd name="connsiteX3" fmla="*/ 1 w 1005507"/>
                <a:gd name="connsiteY3" fmla="*/ 606896 h 606896"/>
                <a:gd name="connsiteX4" fmla="*/ 102307 w 1005507"/>
                <a:gd name="connsiteY4" fmla="*/ 0 h 606896"/>
                <a:gd name="connsiteX0" fmla="*/ 102307 w 1005507"/>
                <a:gd name="connsiteY0" fmla="*/ 0 h 685424"/>
                <a:gd name="connsiteX1" fmla="*/ 1005507 w 1005507"/>
                <a:gd name="connsiteY1" fmla="*/ 0 h 685424"/>
                <a:gd name="connsiteX2" fmla="*/ 912062 w 1005507"/>
                <a:gd name="connsiteY2" fmla="*/ 685424 h 685424"/>
                <a:gd name="connsiteX3" fmla="*/ 1 w 1005507"/>
                <a:gd name="connsiteY3" fmla="*/ 606896 h 685424"/>
                <a:gd name="connsiteX4" fmla="*/ 102307 w 1005507"/>
                <a:gd name="connsiteY4" fmla="*/ 0 h 685424"/>
                <a:gd name="connsiteX0" fmla="*/ 0 w 1090342"/>
                <a:gd name="connsiteY0" fmla="*/ 519972 h 685424"/>
                <a:gd name="connsiteX1" fmla="*/ 1090342 w 1090342"/>
                <a:gd name="connsiteY1" fmla="*/ 0 h 685424"/>
                <a:gd name="connsiteX2" fmla="*/ 996897 w 1090342"/>
                <a:gd name="connsiteY2" fmla="*/ 685424 h 685424"/>
                <a:gd name="connsiteX3" fmla="*/ 84836 w 1090342"/>
                <a:gd name="connsiteY3" fmla="*/ 606896 h 685424"/>
                <a:gd name="connsiteX4" fmla="*/ 0 w 1090342"/>
                <a:gd name="connsiteY4" fmla="*/ 519972 h 685424"/>
                <a:gd name="connsiteX0" fmla="*/ 0 w 1031811"/>
                <a:gd name="connsiteY0" fmla="*/ 0 h 165452"/>
                <a:gd name="connsiteX1" fmla="*/ 1031811 w 1031811"/>
                <a:gd name="connsiteY1" fmla="*/ 50557 h 165452"/>
                <a:gd name="connsiteX2" fmla="*/ 996897 w 1031811"/>
                <a:gd name="connsiteY2" fmla="*/ 165452 h 165452"/>
                <a:gd name="connsiteX3" fmla="*/ 84836 w 1031811"/>
                <a:gd name="connsiteY3" fmla="*/ 86924 h 165452"/>
                <a:gd name="connsiteX4" fmla="*/ 0 w 1031811"/>
                <a:gd name="connsiteY4" fmla="*/ 0 h 165452"/>
                <a:gd name="connsiteX0" fmla="*/ 0 w 996897"/>
                <a:gd name="connsiteY0" fmla="*/ 0 h 165452"/>
                <a:gd name="connsiteX1" fmla="*/ 994505 w 996897"/>
                <a:gd name="connsiteY1" fmla="*/ 40307 h 165452"/>
                <a:gd name="connsiteX2" fmla="*/ 996897 w 996897"/>
                <a:gd name="connsiteY2" fmla="*/ 165452 h 165452"/>
                <a:gd name="connsiteX3" fmla="*/ 84836 w 996897"/>
                <a:gd name="connsiteY3" fmla="*/ 86924 h 165452"/>
                <a:gd name="connsiteX4" fmla="*/ 0 w 996897"/>
                <a:gd name="connsiteY4" fmla="*/ 0 h 165452"/>
                <a:gd name="connsiteX0" fmla="*/ 0 w 996897"/>
                <a:gd name="connsiteY0" fmla="*/ 0 h 165452"/>
                <a:gd name="connsiteX1" fmla="*/ 950866 w 996897"/>
                <a:gd name="connsiteY1" fmla="*/ 38001 h 165452"/>
                <a:gd name="connsiteX2" fmla="*/ 996897 w 996897"/>
                <a:gd name="connsiteY2" fmla="*/ 165452 h 165452"/>
                <a:gd name="connsiteX3" fmla="*/ 84836 w 996897"/>
                <a:gd name="connsiteY3" fmla="*/ 86924 h 165452"/>
                <a:gd name="connsiteX4" fmla="*/ 0 w 996897"/>
                <a:gd name="connsiteY4" fmla="*/ 0 h 165452"/>
                <a:gd name="connsiteX0" fmla="*/ 0 w 996897"/>
                <a:gd name="connsiteY0" fmla="*/ 0 h 165452"/>
                <a:gd name="connsiteX1" fmla="*/ 973949 w 996897"/>
                <a:gd name="connsiteY1" fmla="*/ 82390 h 165452"/>
                <a:gd name="connsiteX2" fmla="*/ 996897 w 996897"/>
                <a:gd name="connsiteY2" fmla="*/ 165452 h 165452"/>
                <a:gd name="connsiteX3" fmla="*/ 84836 w 996897"/>
                <a:gd name="connsiteY3" fmla="*/ 86924 h 165452"/>
                <a:gd name="connsiteX4" fmla="*/ 0 w 996897"/>
                <a:gd name="connsiteY4" fmla="*/ 0 h 165452"/>
                <a:gd name="connsiteX0" fmla="*/ 0 w 996897"/>
                <a:gd name="connsiteY0" fmla="*/ 0 h 165452"/>
                <a:gd name="connsiteX1" fmla="*/ 973949 w 996897"/>
                <a:gd name="connsiteY1" fmla="*/ 82390 h 165452"/>
                <a:gd name="connsiteX2" fmla="*/ 996897 w 996897"/>
                <a:gd name="connsiteY2" fmla="*/ 165452 h 165452"/>
                <a:gd name="connsiteX3" fmla="*/ 84836 w 996897"/>
                <a:gd name="connsiteY3" fmla="*/ 86924 h 165452"/>
                <a:gd name="connsiteX4" fmla="*/ 0 w 996897"/>
                <a:gd name="connsiteY4" fmla="*/ 0 h 165452"/>
                <a:gd name="connsiteX0" fmla="*/ 69044 w 1065941"/>
                <a:gd name="connsiteY0" fmla="*/ 4 h 165456"/>
                <a:gd name="connsiteX1" fmla="*/ 1042993 w 1065941"/>
                <a:gd name="connsiteY1" fmla="*/ 82394 h 165456"/>
                <a:gd name="connsiteX2" fmla="*/ 1065941 w 1065941"/>
                <a:gd name="connsiteY2" fmla="*/ 165456 h 165456"/>
                <a:gd name="connsiteX3" fmla="*/ 153880 w 1065941"/>
                <a:gd name="connsiteY3" fmla="*/ 86928 h 165456"/>
                <a:gd name="connsiteX4" fmla="*/ 87952 w 1065941"/>
                <a:gd name="connsiteY4" fmla="*/ 78728 h 165456"/>
                <a:gd name="connsiteX5" fmla="*/ 69044 w 1065941"/>
                <a:gd name="connsiteY5" fmla="*/ 4 h 165456"/>
                <a:gd name="connsiteX0" fmla="*/ 5105 w 1002002"/>
                <a:gd name="connsiteY0" fmla="*/ 0 h 165452"/>
                <a:gd name="connsiteX1" fmla="*/ 979054 w 1002002"/>
                <a:gd name="connsiteY1" fmla="*/ 82390 h 165452"/>
                <a:gd name="connsiteX2" fmla="*/ 1002002 w 1002002"/>
                <a:gd name="connsiteY2" fmla="*/ 165452 h 165452"/>
                <a:gd name="connsiteX3" fmla="*/ 89941 w 1002002"/>
                <a:gd name="connsiteY3" fmla="*/ 86924 h 165452"/>
                <a:gd name="connsiteX4" fmla="*/ 24013 w 1002002"/>
                <a:gd name="connsiteY4" fmla="*/ 78724 h 165452"/>
                <a:gd name="connsiteX5" fmla="*/ 5105 w 1002002"/>
                <a:gd name="connsiteY5" fmla="*/ 0 h 165452"/>
                <a:gd name="connsiteX0" fmla="*/ 82130 w 1079027"/>
                <a:gd name="connsiteY0" fmla="*/ 0 h 165452"/>
                <a:gd name="connsiteX1" fmla="*/ 1056079 w 1079027"/>
                <a:gd name="connsiteY1" fmla="*/ 82390 h 165452"/>
                <a:gd name="connsiteX2" fmla="*/ 1079027 w 1079027"/>
                <a:gd name="connsiteY2" fmla="*/ 165452 h 165452"/>
                <a:gd name="connsiteX3" fmla="*/ 166966 w 1079027"/>
                <a:gd name="connsiteY3" fmla="*/ 86924 h 165452"/>
                <a:gd name="connsiteX4" fmla="*/ 82130 w 1079027"/>
                <a:gd name="connsiteY4" fmla="*/ 0 h 165452"/>
                <a:gd name="connsiteX0" fmla="*/ 0 w 996897"/>
                <a:gd name="connsiteY0" fmla="*/ 0 h 165452"/>
                <a:gd name="connsiteX1" fmla="*/ 973949 w 996897"/>
                <a:gd name="connsiteY1" fmla="*/ 82390 h 165452"/>
                <a:gd name="connsiteX2" fmla="*/ 996897 w 996897"/>
                <a:gd name="connsiteY2" fmla="*/ 165452 h 165452"/>
                <a:gd name="connsiteX3" fmla="*/ 84836 w 996897"/>
                <a:gd name="connsiteY3" fmla="*/ 86924 h 165452"/>
                <a:gd name="connsiteX4" fmla="*/ 0 w 996897"/>
                <a:gd name="connsiteY4" fmla="*/ 0 h 165452"/>
                <a:gd name="connsiteX0" fmla="*/ 0 w 996897"/>
                <a:gd name="connsiteY0" fmla="*/ 0 h 165452"/>
                <a:gd name="connsiteX1" fmla="*/ 973949 w 996897"/>
                <a:gd name="connsiteY1" fmla="*/ 82390 h 165452"/>
                <a:gd name="connsiteX2" fmla="*/ 996897 w 996897"/>
                <a:gd name="connsiteY2" fmla="*/ 165452 h 165452"/>
                <a:gd name="connsiteX3" fmla="*/ 74409 w 996897"/>
                <a:gd name="connsiteY3" fmla="*/ 78612 h 165452"/>
                <a:gd name="connsiteX4" fmla="*/ 0 w 996897"/>
                <a:gd name="connsiteY4" fmla="*/ 0 h 165452"/>
                <a:gd name="connsiteX0" fmla="*/ 0 w 996897"/>
                <a:gd name="connsiteY0" fmla="*/ 0 h 165452"/>
                <a:gd name="connsiteX1" fmla="*/ 973949 w 996897"/>
                <a:gd name="connsiteY1" fmla="*/ 82390 h 165452"/>
                <a:gd name="connsiteX2" fmla="*/ 996897 w 996897"/>
                <a:gd name="connsiteY2" fmla="*/ 165452 h 165452"/>
                <a:gd name="connsiteX3" fmla="*/ 74409 w 996897"/>
                <a:gd name="connsiteY3" fmla="*/ 78612 h 165452"/>
                <a:gd name="connsiteX4" fmla="*/ 0 w 996897"/>
                <a:gd name="connsiteY4" fmla="*/ 0 h 165452"/>
                <a:gd name="connsiteX0" fmla="*/ 0 w 996897"/>
                <a:gd name="connsiteY0" fmla="*/ 0 h 165452"/>
                <a:gd name="connsiteX1" fmla="*/ 940033 w 996897"/>
                <a:gd name="connsiteY1" fmla="*/ 82150 h 165452"/>
                <a:gd name="connsiteX2" fmla="*/ 996897 w 996897"/>
                <a:gd name="connsiteY2" fmla="*/ 165452 h 165452"/>
                <a:gd name="connsiteX3" fmla="*/ 74409 w 996897"/>
                <a:gd name="connsiteY3" fmla="*/ 78612 h 165452"/>
                <a:gd name="connsiteX4" fmla="*/ 0 w 996897"/>
                <a:gd name="connsiteY4" fmla="*/ 0 h 165452"/>
                <a:gd name="connsiteX0" fmla="*/ 0 w 996897"/>
                <a:gd name="connsiteY0" fmla="*/ 0 h 165452"/>
                <a:gd name="connsiteX1" fmla="*/ 945062 w 996897"/>
                <a:gd name="connsiteY1" fmla="*/ 87996 h 165452"/>
                <a:gd name="connsiteX2" fmla="*/ 996897 w 996897"/>
                <a:gd name="connsiteY2" fmla="*/ 165452 h 165452"/>
                <a:gd name="connsiteX3" fmla="*/ 74409 w 996897"/>
                <a:gd name="connsiteY3" fmla="*/ 78612 h 165452"/>
                <a:gd name="connsiteX4" fmla="*/ 0 w 996897"/>
                <a:gd name="connsiteY4" fmla="*/ 0 h 165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897" h="165452">
                  <a:moveTo>
                    <a:pt x="0" y="0"/>
                  </a:moveTo>
                  <a:lnTo>
                    <a:pt x="945062" y="87996"/>
                  </a:lnTo>
                  <a:lnTo>
                    <a:pt x="996897" y="165452"/>
                  </a:lnTo>
                  <a:lnTo>
                    <a:pt x="74409" y="78612"/>
                  </a:lnTo>
                  <a:lnTo>
                    <a:pt x="0" y="0"/>
                  </a:lnTo>
                  <a:close/>
                </a:path>
              </a:pathLst>
            </a:custGeom>
            <a:pattFill prst="horzBrick">
              <a:fgClr>
                <a:schemeClr val="tx1"/>
              </a:fgClr>
              <a:bgClr>
                <a:srgbClr val="C9925B"/>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9426F669-D44F-4894-821E-024CAE1D82D5}"/>
              </a:ext>
            </a:extLst>
          </p:cNvPr>
          <p:cNvGrpSpPr/>
          <p:nvPr/>
        </p:nvGrpSpPr>
        <p:grpSpPr>
          <a:xfrm rot="21438133">
            <a:off x="7918080" y="3024026"/>
            <a:ext cx="1740438" cy="2057019"/>
            <a:chOff x="9633946" y="1966814"/>
            <a:chExt cx="1014977" cy="1090918"/>
          </a:xfrm>
        </p:grpSpPr>
        <p:sp>
          <p:nvSpPr>
            <p:cNvPr id="10" name="Rectangle 9">
              <a:extLst>
                <a:ext uri="{FF2B5EF4-FFF2-40B4-BE49-F238E27FC236}">
                  <a16:creationId xmlns:a16="http://schemas.microsoft.com/office/drawing/2014/main" id="{23FEEDD8-1D9B-416E-87AB-6EA1376CD6FF}"/>
                </a:ext>
              </a:extLst>
            </p:cNvPr>
            <p:cNvSpPr/>
            <p:nvPr/>
          </p:nvSpPr>
          <p:spPr>
            <a:xfrm>
              <a:off x="9743916" y="1966814"/>
              <a:ext cx="839052" cy="1090918"/>
            </a:xfrm>
            <a:custGeom>
              <a:avLst/>
              <a:gdLst>
                <a:gd name="connsiteX0" fmla="*/ 0 w 791874"/>
                <a:gd name="connsiteY0" fmla="*/ 0 h 521109"/>
                <a:gd name="connsiteX1" fmla="*/ 791874 w 791874"/>
                <a:gd name="connsiteY1" fmla="*/ 0 h 521109"/>
                <a:gd name="connsiteX2" fmla="*/ 791874 w 791874"/>
                <a:gd name="connsiteY2" fmla="*/ 521109 h 521109"/>
                <a:gd name="connsiteX3" fmla="*/ 0 w 791874"/>
                <a:gd name="connsiteY3" fmla="*/ 521109 h 521109"/>
                <a:gd name="connsiteX4" fmla="*/ 0 w 791874"/>
                <a:gd name="connsiteY4" fmla="*/ 0 h 521109"/>
                <a:gd name="connsiteX0" fmla="*/ 0 w 791874"/>
                <a:gd name="connsiteY0" fmla="*/ 0 h 1002890"/>
                <a:gd name="connsiteX1" fmla="*/ 791874 w 791874"/>
                <a:gd name="connsiteY1" fmla="*/ 0 h 1002890"/>
                <a:gd name="connsiteX2" fmla="*/ 791874 w 791874"/>
                <a:gd name="connsiteY2" fmla="*/ 521109 h 1002890"/>
                <a:gd name="connsiteX3" fmla="*/ 137652 w 791874"/>
                <a:gd name="connsiteY3" fmla="*/ 1002890 h 1002890"/>
                <a:gd name="connsiteX4" fmla="*/ 0 w 791874"/>
                <a:gd name="connsiteY4" fmla="*/ 0 h 1002890"/>
                <a:gd name="connsiteX0" fmla="*/ 0 w 821371"/>
                <a:gd name="connsiteY0" fmla="*/ 0 h 1002890"/>
                <a:gd name="connsiteX1" fmla="*/ 791874 w 821371"/>
                <a:gd name="connsiteY1" fmla="*/ 0 h 1002890"/>
                <a:gd name="connsiteX2" fmla="*/ 821371 w 821371"/>
                <a:gd name="connsiteY2" fmla="*/ 521109 h 1002890"/>
                <a:gd name="connsiteX3" fmla="*/ 137652 w 821371"/>
                <a:gd name="connsiteY3" fmla="*/ 1002890 h 1002890"/>
                <a:gd name="connsiteX4" fmla="*/ 0 w 821371"/>
                <a:gd name="connsiteY4" fmla="*/ 0 h 1002890"/>
                <a:gd name="connsiteX0" fmla="*/ 88490 w 683719"/>
                <a:gd name="connsiteY0" fmla="*/ 245806 h 1002890"/>
                <a:gd name="connsiteX1" fmla="*/ 654222 w 683719"/>
                <a:gd name="connsiteY1" fmla="*/ 0 h 1002890"/>
                <a:gd name="connsiteX2" fmla="*/ 683719 w 683719"/>
                <a:gd name="connsiteY2" fmla="*/ 521109 h 1002890"/>
                <a:gd name="connsiteX3" fmla="*/ 0 w 683719"/>
                <a:gd name="connsiteY3" fmla="*/ 1002890 h 1002890"/>
                <a:gd name="connsiteX4" fmla="*/ 88490 w 683719"/>
                <a:gd name="connsiteY4" fmla="*/ 245806 h 1002890"/>
                <a:gd name="connsiteX0" fmla="*/ 0 w 723049"/>
                <a:gd name="connsiteY0" fmla="*/ 334296 h 1002890"/>
                <a:gd name="connsiteX1" fmla="*/ 693552 w 723049"/>
                <a:gd name="connsiteY1" fmla="*/ 0 h 1002890"/>
                <a:gd name="connsiteX2" fmla="*/ 723049 w 723049"/>
                <a:gd name="connsiteY2" fmla="*/ 521109 h 1002890"/>
                <a:gd name="connsiteX3" fmla="*/ 39330 w 723049"/>
                <a:gd name="connsiteY3" fmla="*/ 1002890 h 1002890"/>
                <a:gd name="connsiteX4" fmla="*/ 0 w 723049"/>
                <a:gd name="connsiteY4" fmla="*/ 334296 h 1002890"/>
                <a:gd name="connsiteX0" fmla="*/ 0 w 723049"/>
                <a:gd name="connsiteY0" fmla="*/ 334296 h 1052051"/>
                <a:gd name="connsiteX1" fmla="*/ 693552 w 723049"/>
                <a:gd name="connsiteY1" fmla="*/ 0 h 1052051"/>
                <a:gd name="connsiteX2" fmla="*/ 723049 w 723049"/>
                <a:gd name="connsiteY2" fmla="*/ 521109 h 1052051"/>
                <a:gd name="connsiteX3" fmla="*/ 206479 w 723049"/>
                <a:gd name="connsiteY3" fmla="*/ 1052051 h 1052051"/>
                <a:gd name="connsiteX4" fmla="*/ 0 w 723049"/>
                <a:gd name="connsiteY4" fmla="*/ 334296 h 1052051"/>
                <a:gd name="connsiteX0" fmla="*/ 0 w 605062"/>
                <a:gd name="connsiteY0" fmla="*/ 344128 h 1052051"/>
                <a:gd name="connsiteX1" fmla="*/ 575565 w 605062"/>
                <a:gd name="connsiteY1" fmla="*/ 0 h 1052051"/>
                <a:gd name="connsiteX2" fmla="*/ 605062 w 605062"/>
                <a:gd name="connsiteY2" fmla="*/ 521109 h 1052051"/>
                <a:gd name="connsiteX3" fmla="*/ 88492 w 605062"/>
                <a:gd name="connsiteY3" fmla="*/ 1052051 h 1052051"/>
                <a:gd name="connsiteX4" fmla="*/ 0 w 605062"/>
                <a:gd name="connsiteY4" fmla="*/ 344128 h 1052051"/>
                <a:gd name="connsiteX0" fmla="*/ 78656 w 516570"/>
                <a:gd name="connsiteY0" fmla="*/ 314631 h 1052051"/>
                <a:gd name="connsiteX1" fmla="*/ 487073 w 516570"/>
                <a:gd name="connsiteY1" fmla="*/ 0 h 1052051"/>
                <a:gd name="connsiteX2" fmla="*/ 516570 w 516570"/>
                <a:gd name="connsiteY2" fmla="*/ 521109 h 1052051"/>
                <a:gd name="connsiteX3" fmla="*/ 0 w 516570"/>
                <a:gd name="connsiteY3" fmla="*/ 1052051 h 1052051"/>
                <a:gd name="connsiteX4" fmla="*/ 78656 w 516570"/>
                <a:gd name="connsiteY4" fmla="*/ 314631 h 1052051"/>
                <a:gd name="connsiteX0" fmla="*/ 78656 w 634557"/>
                <a:gd name="connsiteY0" fmla="*/ 363792 h 1101212"/>
                <a:gd name="connsiteX1" fmla="*/ 634557 w 634557"/>
                <a:gd name="connsiteY1" fmla="*/ 0 h 1101212"/>
                <a:gd name="connsiteX2" fmla="*/ 516570 w 634557"/>
                <a:gd name="connsiteY2" fmla="*/ 570270 h 1101212"/>
                <a:gd name="connsiteX3" fmla="*/ 0 w 634557"/>
                <a:gd name="connsiteY3" fmla="*/ 1101212 h 1101212"/>
                <a:gd name="connsiteX4" fmla="*/ 78656 w 634557"/>
                <a:gd name="connsiteY4" fmla="*/ 363792 h 1101212"/>
                <a:gd name="connsiteX0" fmla="*/ 78656 w 546067"/>
                <a:gd name="connsiteY0" fmla="*/ 393289 h 1130709"/>
                <a:gd name="connsiteX1" fmla="*/ 546067 w 546067"/>
                <a:gd name="connsiteY1" fmla="*/ 0 h 1130709"/>
                <a:gd name="connsiteX2" fmla="*/ 516570 w 546067"/>
                <a:gd name="connsiteY2" fmla="*/ 599767 h 1130709"/>
                <a:gd name="connsiteX3" fmla="*/ 0 w 546067"/>
                <a:gd name="connsiteY3" fmla="*/ 1130709 h 1130709"/>
                <a:gd name="connsiteX4" fmla="*/ 78656 w 546067"/>
                <a:gd name="connsiteY4" fmla="*/ 393289 h 1130709"/>
                <a:gd name="connsiteX0" fmla="*/ 0 w 546069"/>
                <a:gd name="connsiteY0" fmla="*/ 589934 h 1130709"/>
                <a:gd name="connsiteX1" fmla="*/ 546069 w 546069"/>
                <a:gd name="connsiteY1" fmla="*/ 0 h 1130709"/>
                <a:gd name="connsiteX2" fmla="*/ 516572 w 546069"/>
                <a:gd name="connsiteY2" fmla="*/ 599767 h 1130709"/>
                <a:gd name="connsiteX3" fmla="*/ 2 w 546069"/>
                <a:gd name="connsiteY3" fmla="*/ 1130709 h 1130709"/>
                <a:gd name="connsiteX4" fmla="*/ 0 w 546069"/>
                <a:gd name="connsiteY4" fmla="*/ 589934 h 1130709"/>
                <a:gd name="connsiteX0" fmla="*/ 0 w 742714"/>
                <a:gd name="connsiteY0" fmla="*/ 589934 h 1130709"/>
                <a:gd name="connsiteX1" fmla="*/ 546069 w 742714"/>
                <a:gd name="connsiteY1" fmla="*/ 0 h 1130709"/>
                <a:gd name="connsiteX2" fmla="*/ 742714 w 742714"/>
                <a:gd name="connsiteY2" fmla="*/ 540773 h 1130709"/>
                <a:gd name="connsiteX3" fmla="*/ 2 w 742714"/>
                <a:gd name="connsiteY3" fmla="*/ 1130709 h 1130709"/>
                <a:gd name="connsiteX4" fmla="*/ 0 w 742714"/>
                <a:gd name="connsiteY4" fmla="*/ 589934 h 1130709"/>
                <a:gd name="connsiteX0" fmla="*/ 0 w 772211"/>
                <a:gd name="connsiteY0" fmla="*/ 462115 h 1002890"/>
                <a:gd name="connsiteX1" fmla="*/ 772211 w 772211"/>
                <a:gd name="connsiteY1" fmla="*/ 0 h 1002890"/>
                <a:gd name="connsiteX2" fmla="*/ 742714 w 772211"/>
                <a:gd name="connsiteY2" fmla="*/ 412954 h 1002890"/>
                <a:gd name="connsiteX3" fmla="*/ 2 w 772211"/>
                <a:gd name="connsiteY3" fmla="*/ 1002890 h 1002890"/>
                <a:gd name="connsiteX4" fmla="*/ 0 w 772211"/>
                <a:gd name="connsiteY4" fmla="*/ 462115 h 1002890"/>
                <a:gd name="connsiteX0" fmla="*/ 0 w 742714"/>
                <a:gd name="connsiteY0" fmla="*/ 521108 h 1061883"/>
                <a:gd name="connsiteX1" fmla="*/ 693552 w 742714"/>
                <a:gd name="connsiteY1" fmla="*/ 0 h 1061883"/>
                <a:gd name="connsiteX2" fmla="*/ 742714 w 742714"/>
                <a:gd name="connsiteY2" fmla="*/ 471947 h 1061883"/>
                <a:gd name="connsiteX3" fmla="*/ 2 w 742714"/>
                <a:gd name="connsiteY3" fmla="*/ 1061883 h 1061883"/>
                <a:gd name="connsiteX4" fmla="*/ 0 w 742714"/>
                <a:gd name="connsiteY4" fmla="*/ 521108 h 1061883"/>
                <a:gd name="connsiteX0" fmla="*/ 0 w 752546"/>
                <a:gd name="connsiteY0" fmla="*/ 530940 h 1071715"/>
                <a:gd name="connsiteX1" fmla="*/ 752546 w 752546"/>
                <a:gd name="connsiteY1" fmla="*/ 0 h 1071715"/>
                <a:gd name="connsiteX2" fmla="*/ 742714 w 752546"/>
                <a:gd name="connsiteY2" fmla="*/ 481779 h 1071715"/>
                <a:gd name="connsiteX3" fmla="*/ 2 w 752546"/>
                <a:gd name="connsiteY3" fmla="*/ 1071715 h 1071715"/>
                <a:gd name="connsiteX4" fmla="*/ 0 w 752546"/>
                <a:gd name="connsiteY4" fmla="*/ 530940 h 1071715"/>
                <a:gd name="connsiteX0" fmla="*/ 0 w 762378"/>
                <a:gd name="connsiteY0" fmla="*/ 471947 h 1071715"/>
                <a:gd name="connsiteX1" fmla="*/ 762378 w 762378"/>
                <a:gd name="connsiteY1" fmla="*/ 0 h 1071715"/>
                <a:gd name="connsiteX2" fmla="*/ 752546 w 762378"/>
                <a:gd name="connsiteY2" fmla="*/ 481779 h 1071715"/>
                <a:gd name="connsiteX3" fmla="*/ 9834 w 762378"/>
                <a:gd name="connsiteY3" fmla="*/ 1071715 h 1071715"/>
                <a:gd name="connsiteX4" fmla="*/ 0 w 762378"/>
                <a:gd name="connsiteY4" fmla="*/ 471947 h 1071715"/>
                <a:gd name="connsiteX0" fmla="*/ 0 w 762378"/>
                <a:gd name="connsiteY0" fmla="*/ 471947 h 1071715"/>
                <a:gd name="connsiteX1" fmla="*/ 762378 w 762378"/>
                <a:gd name="connsiteY1" fmla="*/ 0 h 1071715"/>
                <a:gd name="connsiteX2" fmla="*/ 752546 w 762378"/>
                <a:gd name="connsiteY2" fmla="*/ 481779 h 1071715"/>
                <a:gd name="connsiteX3" fmla="*/ 9834 w 762378"/>
                <a:gd name="connsiteY3" fmla="*/ 1071715 h 1071715"/>
                <a:gd name="connsiteX4" fmla="*/ 0 w 762378"/>
                <a:gd name="connsiteY4" fmla="*/ 471947 h 1071715"/>
                <a:gd name="connsiteX0" fmla="*/ 0 w 762378"/>
                <a:gd name="connsiteY0" fmla="*/ 511276 h 1111044"/>
                <a:gd name="connsiteX1" fmla="*/ 762378 w 762378"/>
                <a:gd name="connsiteY1" fmla="*/ 0 h 1111044"/>
                <a:gd name="connsiteX2" fmla="*/ 752546 w 762378"/>
                <a:gd name="connsiteY2" fmla="*/ 521108 h 1111044"/>
                <a:gd name="connsiteX3" fmla="*/ 9834 w 762378"/>
                <a:gd name="connsiteY3" fmla="*/ 1111044 h 1111044"/>
                <a:gd name="connsiteX4" fmla="*/ 0 w 762378"/>
                <a:gd name="connsiteY4" fmla="*/ 511276 h 1111044"/>
                <a:gd name="connsiteX0" fmla="*/ 0 w 762378"/>
                <a:gd name="connsiteY0" fmla="*/ 511275 h 1111044"/>
                <a:gd name="connsiteX1" fmla="*/ 762378 w 762378"/>
                <a:gd name="connsiteY1" fmla="*/ 0 h 1111044"/>
                <a:gd name="connsiteX2" fmla="*/ 752546 w 762378"/>
                <a:gd name="connsiteY2" fmla="*/ 521108 h 1111044"/>
                <a:gd name="connsiteX3" fmla="*/ 9834 w 762378"/>
                <a:gd name="connsiteY3" fmla="*/ 1111044 h 1111044"/>
                <a:gd name="connsiteX4" fmla="*/ 0 w 762378"/>
                <a:gd name="connsiteY4" fmla="*/ 511275 h 1111044"/>
                <a:gd name="connsiteX0" fmla="*/ 69758 w 752545"/>
                <a:gd name="connsiteY0" fmla="*/ 520044 h 1111044"/>
                <a:gd name="connsiteX1" fmla="*/ 752545 w 752545"/>
                <a:gd name="connsiteY1" fmla="*/ 0 h 1111044"/>
                <a:gd name="connsiteX2" fmla="*/ 742713 w 752545"/>
                <a:gd name="connsiteY2" fmla="*/ 521108 h 1111044"/>
                <a:gd name="connsiteX3" fmla="*/ 1 w 752545"/>
                <a:gd name="connsiteY3" fmla="*/ 1111044 h 1111044"/>
                <a:gd name="connsiteX4" fmla="*/ 69758 w 752545"/>
                <a:gd name="connsiteY4" fmla="*/ 520044 h 1111044"/>
                <a:gd name="connsiteX0" fmla="*/ 69758 w 752545"/>
                <a:gd name="connsiteY0" fmla="*/ 520044 h 1111044"/>
                <a:gd name="connsiteX1" fmla="*/ 752545 w 752545"/>
                <a:gd name="connsiteY1" fmla="*/ 0 h 1111044"/>
                <a:gd name="connsiteX2" fmla="*/ 742713 w 752545"/>
                <a:gd name="connsiteY2" fmla="*/ 521108 h 1111044"/>
                <a:gd name="connsiteX3" fmla="*/ 1 w 752545"/>
                <a:gd name="connsiteY3" fmla="*/ 1111044 h 1111044"/>
                <a:gd name="connsiteX4" fmla="*/ 69758 w 752545"/>
                <a:gd name="connsiteY4" fmla="*/ 520044 h 1111044"/>
                <a:gd name="connsiteX0" fmla="*/ 69758 w 788001"/>
                <a:gd name="connsiteY0" fmla="*/ 496136 h 1087136"/>
                <a:gd name="connsiteX1" fmla="*/ 788001 w 788001"/>
                <a:gd name="connsiteY1" fmla="*/ 0 h 1087136"/>
                <a:gd name="connsiteX2" fmla="*/ 742713 w 788001"/>
                <a:gd name="connsiteY2" fmla="*/ 497200 h 1087136"/>
                <a:gd name="connsiteX3" fmla="*/ 1 w 788001"/>
                <a:gd name="connsiteY3" fmla="*/ 1087136 h 1087136"/>
                <a:gd name="connsiteX4" fmla="*/ 69758 w 788001"/>
                <a:gd name="connsiteY4" fmla="*/ 496136 h 1087136"/>
                <a:gd name="connsiteX0" fmla="*/ 69758 w 788001"/>
                <a:gd name="connsiteY0" fmla="*/ 496136 h 1087136"/>
                <a:gd name="connsiteX1" fmla="*/ 788001 w 788001"/>
                <a:gd name="connsiteY1" fmla="*/ 0 h 1087136"/>
                <a:gd name="connsiteX2" fmla="*/ 732986 w 788001"/>
                <a:gd name="connsiteY2" fmla="*/ 520575 h 1087136"/>
                <a:gd name="connsiteX3" fmla="*/ 1 w 788001"/>
                <a:gd name="connsiteY3" fmla="*/ 1087136 h 1087136"/>
                <a:gd name="connsiteX4" fmla="*/ 69758 w 788001"/>
                <a:gd name="connsiteY4" fmla="*/ 496136 h 1087136"/>
                <a:gd name="connsiteX0" fmla="*/ 69758 w 800473"/>
                <a:gd name="connsiteY0" fmla="*/ 491917 h 1082917"/>
                <a:gd name="connsiteX1" fmla="*/ 800473 w 800473"/>
                <a:gd name="connsiteY1" fmla="*/ 0 h 1082917"/>
                <a:gd name="connsiteX2" fmla="*/ 732986 w 800473"/>
                <a:gd name="connsiteY2" fmla="*/ 516356 h 1082917"/>
                <a:gd name="connsiteX3" fmla="*/ 1 w 800473"/>
                <a:gd name="connsiteY3" fmla="*/ 1082917 h 1082917"/>
                <a:gd name="connsiteX4" fmla="*/ 69758 w 800473"/>
                <a:gd name="connsiteY4" fmla="*/ 491917 h 1082917"/>
                <a:gd name="connsiteX0" fmla="*/ 69758 w 818362"/>
                <a:gd name="connsiteY0" fmla="*/ 507992 h 1098992"/>
                <a:gd name="connsiteX1" fmla="*/ 818362 w 818362"/>
                <a:gd name="connsiteY1" fmla="*/ 0 h 1098992"/>
                <a:gd name="connsiteX2" fmla="*/ 732986 w 818362"/>
                <a:gd name="connsiteY2" fmla="*/ 532431 h 1098992"/>
                <a:gd name="connsiteX3" fmla="*/ 1 w 818362"/>
                <a:gd name="connsiteY3" fmla="*/ 1098992 h 1098992"/>
                <a:gd name="connsiteX4" fmla="*/ 69758 w 818362"/>
                <a:gd name="connsiteY4" fmla="*/ 507992 h 1098992"/>
                <a:gd name="connsiteX0" fmla="*/ 69758 w 818362"/>
                <a:gd name="connsiteY0" fmla="*/ 507992 h 1098992"/>
                <a:gd name="connsiteX1" fmla="*/ 818362 w 818362"/>
                <a:gd name="connsiteY1" fmla="*/ 0 h 1098992"/>
                <a:gd name="connsiteX2" fmla="*/ 741931 w 818362"/>
                <a:gd name="connsiteY2" fmla="*/ 524394 h 1098992"/>
                <a:gd name="connsiteX3" fmla="*/ 1 w 818362"/>
                <a:gd name="connsiteY3" fmla="*/ 1098992 h 1098992"/>
                <a:gd name="connsiteX4" fmla="*/ 69758 w 818362"/>
                <a:gd name="connsiteY4" fmla="*/ 507992 h 1098992"/>
                <a:gd name="connsiteX0" fmla="*/ 69758 w 817955"/>
                <a:gd name="connsiteY0" fmla="*/ 499917 h 1090917"/>
                <a:gd name="connsiteX1" fmla="*/ 817955 w 817955"/>
                <a:gd name="connsiteY1" fmla="*/ 0 h 1090917"/>
                <a:gd name="connsiteX2" fmla="*/ 741931 w 817955"/>
                <a:gd name="connsiteY2" fmla="*/ 516319 h 1090917"/>
                <a:gd name="connsiteX3" fmla="*/ 1 w 817955"/>
                <a:gd name="connsiteY3" fmla="*/ 1090917 h 1090917"/>
                <a:gd name="connsiteX4" fmla="*/ 69758 w 817955"/>
                <a:gd name="connsiteY4" fmla="*/ 499917 h 1090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955" h="1090917">
                  <a:moveTo>
                    <a:pt x="69758" y="499917"/>
                  </a:moveTo>
                  <a:lnTo>
                    <a:pt x="817955" y="0"/>
                  </a:lnTo>
                  <a:lnTo>
                    <a:pt x="741931" y="516319"/>
                  </a:lnTo>
                  <a:lnTo>
                    <a:pt x="1" y="1090917"/>
                  </a:lnTo>
                  <a:cubicBezTo>
                    <a:pt x="0" y="910659"/>
                    <a:pt x="47820" y="676158"/>
                    <a:pt x="69758" y="499917"/>
                  </a:cubicBezTo>
                  <a:close/>
                </a:path>
              </a:pathLst>
            </a:custGeom>
            <a:pattFill prst="diagBrick">
              <a:fgClr>
                <a:schemeClr val="tx1"/>
              </a:fgClr>
              <a:bgClr>
                <a:srgbClr val="C9925B"/>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2">
              <a:extLst>
                <a:ext uri="{FF2B5EF4-FFF2-40B4-BE49-F238E27FC236}">
                  <a16:creationId xmlns:a16="http://schemas.microsoft.com/office/drawing/2014/main" id="{3CF733CC-37D1-4EFC-9942-C5D2B591B770}"/>
                </a:ext>
              </a:extLst>
            </p:cNvPr>
            <p:cNvSpPr/>
            <p:nvPr/>
          </p:nvSpPr>
          <p:spPr>
            <a:xfrm>
              <a:off x="9634804" y="2447115"/>
              <a:ext cx="180012" cy="607236"/>
            </a:xfrm>
            <a:custGeom>
              <a:avLst/>
              <a:gdLst>
                <a:gd name="connsiteX0" fmla="*/ 0 w 107227"/>
                <a:gd name="connsiteY0" fmla="*/ 0 h 614680"/>
                <a:gd name="connsiteX1" fmla="*/ 107227 w 107227"/>
                <a:gd name="connsiteY1" fmla="*/ 0 h 614680"/>
                <a:gd name="connsiteX2" fmla="*/ 107227 w 107227"/>
                <a:gd name="connsiteY2" fmla="*/ 614680 h 614680"/>
                <a:gd name="connsiteX3" fmla="*/ 0 w 107227"/>
                <a:gd name="connsiteY3" fmla="*/ 614680 h 614680"/>
                <a:gd name="connsiteX4" fmla="*/ 0 w 107227"/>
                <a:gd name="connsiteY4" fmla="*/ 0 h 614680"/>
                <a:gd name="connsiteX0" fmla="*/ 0 w 109132"/>
                <a:gd name="connsiteY0" fmla="*/ 0 h 614680"/>
                <a:gd name="connsiteX1" fmla="*/ 107227 w 109132"/>
                <a:gd name="connsiteY1" fmla="*/ 0 h 614680"/>
                <a:gd name="connsiteX2" fmla="*/ 109132 w 109132"/>
                <a:gd name="connsiteY2" fmla="*/ 610870 h 614680"/>
                <a:gd name="connsiteX3" fmla="*/ 0 w 109132"/>
                <a:gd name="connsiteY3" fmla="*/ 614680 h 614680"/>
                <a:gd name="connsiteX4" fmla="*/ 0 w 109132"/>
                <a:gd name="connsiteY4" fmla="*/ 0 h 614680"/>
                <a:gd name="connsiteX0" fmla="*/ 0 w 109132"/>
                <a:gd name="connsiteY0" fmla="*/ 0 h 610870"/>
                <a:gd name="connsiteX1" fmla="*/ 107227 w 109132"/>
                <a:gd name="connsiteY1" fmla="*/ 0 h 610870"/>
                <a:gd name="connsiteX2" fmla="*/ 109132 w 109132"/>
                <a:gd name="connsiteY2" fmla="*/ 610870 h 610870"/>
                <a:gd name="connsiteX3" fmla="*/ 0 w 109132"/>
                <a:gd name="connsiteY3" fmla="*/ 610870 h 610870"/>
                <a:gd name="connsiteX4" fmla="*/ 0 w 109132"/>
                <a:gd name="connsiteY4" fmla="*/ 0 h 610870"/>
                <a:gd name="connsiteX0" fmla="*/ 0 w 180188"/>
                <a:gd name="connsiteY0" fmla="*/ 0 h 610870"/>
                <a:gd name="connsiteX1" fmla="*/ 180188 w 180188"/>
                <a:gd name="connsiteY1" fmla="*/ 10443 h 610870"/>
                <a:gd name="connsiteX2" fmla="*/ 109132 w 180188"/>
                <a:gd name="connsiteY2" fmla="*/ 610870 h 610870"/>
                <a:gd name="connsiteX3" fmla="*/ 0 w 180188"/>
                <a:gd name="connsiteY3" fmla="*/ 610870 h 610870"/>
                <a:gd name="connsiteX4" fmla="*/ 0 w 180188"/>
                <a:gd name="connsiteY4" fmla="*/ 0 h 610870"/>
                <a:gd name="connsiteX0" fmla="*/ 61528 w 180188"/>
                <a:gd name="connsiteY0" fmla="*/ 0 h 623108"/>
                <a:gd name="connsiteX1" fmla="*/ 180188 w 180188"/>
                <a:gd name="connsiteY1" fmla="*/ 22681 h 623108"/>
                <a:gd name="connsiteX2" fmla="*/ 109132 w 180188"/>
                <a:gd name="connsiteY2" fmla="*/ 623108 h 623108"/>
                <a:gd name="connsiteX3" fmla="*/ 0 w 180188"/>
                <a:gd name="connsiteY3" fmla="*/ 623108 h 623108"/>
                <a:gd name="connsiteX4" fmla="*/ 61528 w 180188"/>
                <a:gd name="connsiteY4" fmla="*/ 0 h 623108"/>
                <a:gd name="connsiteX0" fmla="*/ 58404 w 177064"/>
                <a:gd name="connsiteY0" fmla="*/ 0 h 623108"/>
                <a:gd name="connsiteX1" fmla="*/ 177064 w 177064"/>
                <a:gd name="connsiteY1" fmla="*/ 22681 h 623108"/>
                <a:gd name="connsiteX2" fmla="*/ 106008 w 177064"/>
                <a:gd name="connsiteY2" fmla="*/ 623108 h 623108"/>
                <a:gd name="connsiteX3" fmla="*/ 0 w 177064"/>
                <a:gd name="connsiteY3" fmla="*/ 605605 h 623108"/>
                <a:gd name="connsiteX4" fmla="*/ 58404 w 177064"/>
                <a:gd name="connsiteY4" fmla="*/ 0 h 623108"/>
                <a:gd name="connsiteX0" fmla="*/ 67960 w 177064"/>
                <a:gd name="connsiteY0" fmla="*/ 0 h 618823"/>
                <a:gd name="connsiteX1" fmla="*/ 177064 w 177064"/>
                <a:gd name="connsiteY1" fmla="*/ 18396 h 618823"/>
                <a:gd name="connsiteX2" fmla="*/ 106008 w 177064"/>
                <a:gd name="connsiteY2" fmla="*/ 618823 h 618823"/>
                <a:gd name="connsiteX3" fmla="*/ 0 w 177064"/>
                <a:gd name="connsiteY3" fmla="*/ 601320 h 618823"/>
                <a:gd name="connsiteX4" fmla="*/ 67960 w 177064"/>
                <a:gd name="connsiteY4" fmla="*/ 0 h 618823"/>
                <a:gd name="connsiteX0" fmla="*/ 67827 w 177064"/>
                <a:gd name="connsiteY0" fmla="*/ 0 h 607236"/>
                <a:gd name="connsiteX1" fmla="*/ 177064 w 177064"/>
                <a:gd name="connsiteY1" fmla="*/ 6809 h 607236"/>
                <a:gd name="connsiteX2" fmla="*/ 106008 w 177064"/>
                <a:gd name="connsiteY2" fmla="*/ 607236 h 607236"/>
                <a:gd name="connsiteX3" fmla="*/ 0 w 177064"/>
                <a:gd name="connsiteY3" fmla="*/ 589733 h 607236"/>
                <a:gd name="connsiteX4" fmla="*/ 67827 w 177064"/>
                <a:gd name="connsiteY4" fmla="*/ 0 h 607236"/>
                <a:gd name="connsiteX0" fmla="*/ 67827 w 180012"/>
                <a:gd name="connsiteY0" fmla="*/ 0 h 607236"/>
                <a:gd name="connsiteX1" fmla="*/ 180012 w 180012"/>
                <a:gd name="connsiteY1" fmla="*/ 22816 h 607236"/>
                <a:gd name="connsiteX2" fmla="*/ 106008 w 180012"/>
                <a:gd name="connsiteY2" fmla="*/ 607236 h 607236"/>
                <a:gd name="connsiteX3" fmla="*/ 0 w 180012"/>
                <a:gd name="connsiteY3" fmla="*/ 589733 h 607236"/>
                <a:gd name="connsiteX4" fmla="*/ 67827 w 180012"/>
                <a:gd name="connsiteY4" fmla="*/ 0 h 607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12" h="607236">
                  <a:moveTo>
                    <a:pt x="67827" y="0"/>
                  </a:moveTo>
                  <a:lnTo>
                    <a:pt x="180012" y="22816"/>
                  </a:lnTo>
                  <a:lnTo>
                    <a:pt x="106008" y="607236"/>
                  </a:lnTo>
                  <a:lnTo>
                    <a:pt x="0" y="589733"/>
                  </a:lnTo>
                  <a:lnTo>
                    <a:pt x="67827" y="0"/>
                  </a:lnTo>
                  <a:close/>
                </a:path>
              </a:pathLst>
            </a:custGeom>
            <a:pattFill prst="horzBrick">
              <a:fgClr>
                <a:schemeClr val="tx1"/>
              </a:fgClr>
              <a:bgClr>
                <a:srgbClr val="C9925B"/>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a:extLst>
                <a:ext uri="{FF2B5EF4-FFF2-40B4-BE49-F238E27FC236}">
                  <a16:creationId xmlns:a16="http://schemas.microsoft.com/office/drawing/2014/main" id="{C0FEF65C-5123-4B00-9248-F8E54058246C}"/>
                </a:ext>
              </a:extLst>
            </p:cNvPr>
            <p:cNvSpPr/>
            <p:nvPr/>
          </p:nvSpPr>
          <p:spPr>
            <a:xfrm rot="19286267">
              <a:off x="9633946" y="2143147"/>
              <a:ext cx="1014977" cy="125134"/>
            </a:xfrm>
            <a:custGeom>
              <a:avLst/>
              <a:gdLst>
                <a:gd name="connsiteX0" fmla="*/ 0 w 903200"/>
                <a:gd name="connsiteY0" fmla="*/ 0 h 584508"/>
                <a:gd name="connsiteX1" fmla="*/ 903200 w 903200"/>
                <a:gd name="connsiteY1" fmla="*/ 0 h 584508"/>
                <a:gd name="connsiteX2" fmla="*/ 903200 w 903200"/>
                <a:gd name="connsiteY2" fmla="*/ 584508 h 584508"/>
                <a:gd name="connsiteX3" fmla="*/ 0 w 903200"/>
                <a:gd name="connsiteY3" fmla="*/ 584508 h 584508"/>
                <a:gd name="connsiteX4" fmla="*/ 0 w 903200"/>
                <a:gd name="connsiteY4" fmla="*/ 0 h 584508"/>
                <a:gd name="connsiteX0" fmla="*/ 0 w 903200"/>
                <a:gd name="connsiteY0" fmla="*/ 0 h 584508"/>
                <a:gd name="connsiteX1" fmla="*/ 903200 w 903200"/>
                <a:gd name="connsiteY1" fmla="*/ 0 h 584508"/>
                <a:gd name="connsiteX2" fmla="*/ 903200 w 903200"/>
                <a:gd name="connsiteY2" fmla="*/ 584508 h 584508"/>
                <a:gd name="connsiteX3" fmla="*/ 1445 w 903200"/>
                <a:gd name="connsiteY3" fmla="*/ 501202 h 584508"/>
                <a:gd name="connsiteX4" fmla="*/ 0 w 903200"/>
                <a:gd name="connsiteY4" fmla="*/ 0 h 584508"/>
                <a:gd name="connsiteX0" fmla="*/ 102307 w 1005507"/>
                <a:gd name="connsiteY0" fmla="*/ 0 h 606896"/>
                <a:gd name="connsiteX1" fmla="*/ 1005507 w 1005507"/>
                <a:gd name="connsiteY1" fmla="*/ 0 h 606896"/>
                <a:gd name="connsiteX2" fmla="*/ 1005507 w 1005507"/>
                <a:gd name="connsiteY2" fmla="*/ 584508 h 606896"/>
                <a:gd name="connsiteX3" fmla="*/ 1 w 1005507"/>
                <a:gd name="connsiteY3" fmla="*/ 606896 h 606896"/>
                <a:gd name="connsiteX4" fmla="*/ 102307 w 1005507"/>
                <a:gd name="connsiteY4" fmla="*/ 0 h 606896"/>
                <a:gd name="connsiteX0" fmla="*/ 102307 w 1005507"/>
                <a:gd name="connsiteY0" fmla="*/ 0 h 685424"/>
                <a:gd name="connsiteX1" fmla="*/ 1005507 w 1005507"/>
                <a:gd name="connsiteY1" fmla="*/ 0 h 685424"/>
                <a:gd name="connsiteX2" fmla="*/ 912062 w 1005507"/>
                <a:gd name="connsiteY2" fmla="*/ 685424 h 685424"/>
                <a:gd name="connsiteX3" fmla="*/ 1 w 1005507"/>
                <a:gd name="connsiteY3" fmla="*/ 606896 h 685424"/>
                <a:gd name="connsiteX4" fmla="*/ 102307 w 1005507"/>
                <a:gd name="connsiteY4" fmla="*/ 0 h 685424"/>
                <a:gd name="connsiteX0" fmla="*/ 0 w 1090342"/>
                <a:gd name="connsiteY0" fmla="*/ 519972 h 685424"/>
                <a:gd name="connsiteX1" fmla="*/ 1090342 w 1090342"/>
                <a:gd name="connsiteY1" fmla="*/ 0 h 685424"/>
                <a:gd name="connsiteX2" fmla="*/ 996897 w 1090342"/>
                <a:gd name="connsiteY2" fmla="*/ 685424 h 685424"/>
                <a:gd name="connsiteX3" fmla="*/ 84836 w 1090342"/>
                <a:gd name="connsiteY3" fmla="*/ 606896 h 685424"/>
                <a:gd name="connsiteX4" fmla="*/ 0 w 1090342"/>
                <a:gd name="connsiteY4" fmla="*/ 519972 h 685424"/>
                <a:gd name="connsiteX0" fmla="*/ 0 w 1031811"/>
                <a:gd name="connsiteY0" fmla="*/ 0 h 165452"/>
                <a:gd name="connsiteX1" fmla="*/ 1031811 w 1031811"/>
                <a:gd name="connsiteY1" fmla="*/ 50557 h 165452"/>
                <a:gd name="connsiteX2" fmla="*/ 996897 w 1031811"/>
                <a:gd name="connsiteY2" fmla="*/ 165452 h 165452"/>
                <a:gd name="connsiteX3" fmla="*/ 84836 w 1031811"/>
                <a:gd name="connsiteY3" fmla="*/ 86924 h 165452"/>
                <a:gd name="connsiteX4" fmla="*/ 0 w 1031811"/>
                <a:gd name="connsiteY4" fmla="*/ 0 h 165452"/>
                <a:gd name="connsiteX0" fmla="*/ 0 w 996897"/>
                <a:gd name="connsiteY0" fmla="*/ 0 h 165452"/>
                <a:gd name="connsiteX1" fmla="*/ 994505 w 996897"/>
                <a:gd name="connsiteY1" fmla="*/ 40307 h 165452"/>
                <a:gd name="connsiteX2" fmla="*/ 996897 w 996897"/>
                <a:gd name="connsiteY2" fmla="*/ 165452 h 165452"/>
                <a:gd name="connsiteX3" fmla="*/ 84836 w 996897"/>
                <a:gd name="connsiteY3" fmla="*/ 86924 h 165452"/>
                <a:gd name="connsiteX4" fmla="*/ 0 w 996897"/>
                <a:gd name="connsiteY4" fmla="*/ 0 h 165452"/>
                <a:gd name="connsiteX0" fmla="*/ 0 w 996897"/>
                <a:gd name="connsiteY0" fmla="*/ 0 h 165452"/>
                <a:gd name="connsiteX1" fmla="*/ 950866 w 996897"/>
                <a:gd name="connsiteY1" fmla="*/ 38001 h 165452"/>
                <a:gd name="connsiteX2" fmla="*/ 996897 w 996897"/>
                <a:gd name="connsiteY2" fmla="*/ 165452 h 165452"/>
                <a:gd name="connsiteX3" fmla="*/ 84836 w 996897"/>
                <a:gd name="connsiteY3" fmla="*/ 86924 h 165452"/>
                <a:gd name="connsiteX4" fmla="*/ 0 w 996897"/>
                <a:gd name="connsiteY4" fmla="*/ 0 h 165452"/>
                <a:gd name="connsiteX0" fmla="*/ 0 w 996897"/>
                <a:gd name="connsiteY0" fmla="*/ 0 h 165452"/>
                <a:gd name="connsiteX1" fmla="*/ 973949 w 996897"/>
                <a:gd name="connsiteY1" fmla="*/ 82390 h 165452"/>
                <a:gd name="connsiteX2" fmla="*/ 996897 w 996897"/>
                <a:gd name="connsiteY2" fmla="*/ 165452 h 165452"/>
                <a:gd name="connsiteX3" fmla="*/ 84836 w 996897"/>
                <a:gd name="connsiteY3" fmla="*/ 86924 h 165452"/>
                <a:gd name="connsiteX4" fmla="*/ 0 w 996897"/>
                <a:gd name="connsiteY4" fmla="*/ 0 h 165452"/>
                <a:gd name="connsiteX0" fmla="*/ 0 w 996897"/>
                <a:gd name="connsiteY0" fmla="*/ 0 h 165452"/>
                <a:gd name="connsiteX1" fmla="*/ 973949 w 996897"/>
                <a:gd name="connsiteY1" fmla="*/ 82390 h 165452"/>
                <a:gd name="connsiteX2" fmla="*/ 996897 w 996897"/>
                <a:gd name="connsiteY2" fmla="*/ 165452 h 165452"/>
                <a:gd name="connsiteX3" fmla="*/ 84836 w 996897"/>
                <a:gd name="connsiteY3" fmla="*/ 86924 h 165452"/>
                <a:gd name="connsiteX4" fmla="*/ 0 w 996897"/>
                <a:gd name="connsiteY4" fmla="*/ 0 h 165452"/>
                <a:gd name="connsiteX0" fmla="*/ 69044 w 1065941"/>
                <a:gd name="connsiteY0" fmla="*/ 4 h 165456"/>
                <a:gd name="connsiteX1" fmla="*/ 1042993 w 1065941"/>
                <a:gd name="connsiteY1" fmla="*/ 82394 h 165456"/>
                <a:gd name="connsiteX2" fmla="*/ 1065941 w 1065941"/>
                <a:gd name="connsiteY2" fmla="*/ 165456 h 165456"/>
                <a:gd name="connsiteX3" fmla="*/ 153880 w 1065941"/>
                <a:gd name="connsiteY3" fmla="*/ 86928 h 165456"/>
                <a:gd name="connsiteX4" fmla="*/ 87952 w 1065941"/>
                <a:gd name="connsiteY4" fmla="*/ 78728 h 165456"/>
                <a:gd name="connsiteX5" fmla="*/ 69044 w 1065941"/>
                <a:gd name="connsiteY5" fmla="*/ 4 h 165456"/>
                <a:gd name="connsiteX0" fmla="*/ 5105 w 1002002"/>
                <a:gd name="connsiteY0" fmla="*/ 0 h 165452"/>
                <a:gd name="connsiteX1" fmla="*/ 979054 w 1002002"/>
                <a:gd name="connsiteY1" fmla="*/ 82390 h 165452"/>
                <a:gd name="connsiteX2" fmla="*/ 1002002 w 1002002"/>
                <a:gd name="connsiteY2" fmla="*/ 165452 h 165452"/>
                <a:gd name="connsiteX3" fmla="*/ 89941 w 1002002"/>
                <a:gd name="connsiteY3" fmla="*/ 86924 h 165452"/>
                <a:gd name="connsiteX4" fmla="*/ 24013 w 1002002"/>
                <a:gd name="connsiteY4" fmla="*/ 78724 h 165452"/>
                <a:gd name="connsiteX5" fmla="*/ 5105 w 1002002"/>
                <a:gd name="connsiteY5" fmla="*/ 0 h 165452"/>
                <a:gd name="connsiteX0" fmla="*/ 82130 w 1079027"/>
                <a:gd name="connsiteY0" fmla="*/ 0 h 165452"/>
                <a:gd name="connsiteX1" fmla="*/ 1056079 w 1079027"/>
                <a:gd name="connsiteY1" fmla="*/ 82390 h 165452"/>
                <a:gd name="connsiteX2" fmla="*/ 1079027 w 1079027"/>
                <a:gd name="connsiteY2" fmla="*/ 165452 h 165452"/>
                <a:gd name="connsiteX3" fmla="*/ 166966 w 1079027"/>
                <a:gd name="connsiteY3" fmla="*/ 86924 h 165452"/>
                <a:gd name="connsiteX4" fmla="*/ 82130 w 1079027"/>
                <a:gd name="connsiteY4" fmla="*/ 0 h 165452"/>
                <a:gd name="connsiteX0" fmla="*/ 0 w 996897"/>
                <a:gd name="connsiteY0" fmla="*/ 0 h 165452"/>
                <a:gd name="connsiteX1" fmla="*/ 973949 w 996897"/>
                <a:gd name="connsiteY1" fmla="*/ 82390 h 165452"/>
                <a:gd name="connsiteX2" fmla="*/ 996897 w 996897"/>
                <a:gd name="connsiteY2" fmla="*/ 165452 h 165452"/>
                <a:gd name="connsiteX3" fmla="*/ 84836 w 996897"/>
                <a:gd name="connsiteY3" fmla="*/ 86924 h 165452"/>
                <a:gd name="connsiteX4" fmla="*/ 0 w 996897"/>
                <a:gd name="connsiteY4" fmla="*/ 0 h 165452"/>
                <a:gd name="connsiteX0" fmla="*/ 0 w 996897"/>
                <a:gd name="connsiteY0" fmla="*/ 0 h 165452"/>
                <a:gd name="connsiteX1" fmla="*/ 973949 w 996897"/>
                <a:gd name="connsiteY1" fmla="*/ 82390 h 165452"/>
                <a:gd name="connsiteX2" fmla="*/ 996897 w 996897"/>
                <a:gd name="connsiteY2" fmla="*/ 165452 h 165452"/>
                <a:gd name="connsiteX3" fmla="*/ 74409 w 996897"/>
                <a:gd name="connsiteY3" fmla="*/ 78612 h 165452"/>
                <a:gd name="connsiteX4" fmla="*/ 0 w 996897"/>
                <a:gd name="connsiteY4" fmla="*/ 0 h 165452"/>
                <a:gd name="connsiteX0" fmla="*/ 0 w 996897"/>
                <a:gd name="connsiteY0" fmla="*/ 0 h 165452"/>
                <a:gd name="connsiteX1" fmla="*/ 973949 w 996897"/>
                <a:gd name="connsiteY1" fmla="*/ 82390 h 165452"/>
                <a:gd name="connsiteX2" fmla="*/ 996897 w 996897"/>
                <a:gd name="connsiteY2" fmla="*/ 165452 h 165452"/>
                <a:gd name="connsiteX3" fmla="*/ 74409 w 996897"/>
                <a:gd name="connsiteY3" fmla="*/ 78612 h 165452"/>
                <a:gd name="connsiteX4" fmla="*/ 0 w 996897"/>
                <a:gd name="connsiteY4" fmla="*/ 0 h 165452"/>
                <a:gd name="connsiteX0" fmla="*/ 0 w 996897"/>
                <a:gd name="connsiteY0" fmla="*/ 0 h 165452"/>
                <a:gd name="connsiteX1" fmla="*/ 940033 w 996897"/>
                <a:gd name="connsiteY1" fmla="*/ 82150 h 165452"/>
                <a:gd name="connsiteX2" fmla="*/ 996897 w 996897"/>
                <a:gd name="connsiteY2" fmla="*/ 165452 h 165452"/>
                <a:gd name="connsiteX3" fmla="*/ 74409 w 996897"/>
                <a:gd name="connsiteY3" fmla="*/ 78612 h 165452"/>
                <a:gd name="connsiteX4" fmla="*/ 0 w 996897"/>
                <a:gd name="connsiteY4" fmla="*/ 0 h 165452"/>
                <a:gd name="connsiteX0" fmla="*/ 0 w 996897"/>
                <a:gd name="connsiteY0" fmla="*/ 0 h 165452"/>
                <a:gd name="connsiteX1" fmla="*/ 945062 w 996897"/>
                <a:gd name="connsiteY1" fmla="*/ 87996 h 165452"/>
                <a:gd name="connsiteX2" fmla="*/ 996897 w 996897"/>
                <a:gd name="connsiteY2" fmla="*/ 165452 h 165452"/>
                <a:gd name="connsiteX3" fmla="*/ 74409 w 996897"/>
                <a:gd name="connsiteY3" fmla="*/ 78612 h 165452"/>
                <a:gd name="connsiteX4" fmla="*/ 0 w 996897"/>
                <a:gd name="connsiteY4" fmla="*/ 0 h 165452"/>
                <a:gd name="connsiteX0" fmla="*/ 0 w 1014711"/>
                <a:gd name="connsiteY0" fmla="*/ 0 h 127809"/>
                <a:gd name="connsiteX1" fmla="*/ 945062 w 1014711"/>
                <a:gd name="connsiteY1" fmla="*/ 87996 h 127809"/>
                <a:gd name="connsiteX2" fmla="*/ 1014711 w 1014711"/>
                <a:gd name="connsiteY2" fmla="*/ 127809 h 127809"/>
                <a:gd name="connsiteX3" fmla="*/ 74409 w 1014711"/>
                <a:gd name="connsiteY3" fmla="*/ 78612 h 127809"/>
                <a:gd name="connsiteX4" fmla="*/ 0 w 1014711"/>
                <a:gd name="connsiteY4" fmla="*/ 0 h 127809"/>
                <a:gd name="connsiteX0" fmla="*/ 0 w 1014711"/>
                <a:gd name="connsiteY0" fmla="*/ 0 h 127809"/>
                <a:gd name="connsiteX1" fmla="*/ 949252 w 1014711"/>
                <a:gd name="connsiteY1" fmla="*/ 80429 h 127809"/>
                <a:gd name="connsiteX2" fmla="*/ 1014711 w 1014711"/>
                <a:gd name="connsiteY2" fmla="*/ 127809 h 127809"/>
                <a:gd name="connsiteX3" fmla="*/ 74409 w 1014711"/>
                <a:gd name="connsiteY3" fmla="*/ 78612 h 127809"/>
                <a:gd name="connsiteX4" fmla="*/ 0 w 1014711"/>
                <a:gd name="connsiteY4" fmla="*/ 0 h 127809"/>
                <a:gd name="connsiteX0" fmla="*/ 0 w 1014711"/>
                <a:gd name="connsiteY0" fmla="*/ 0 h 127809"/>
                <a:gd name="connsiteX1" fmla="*/ 949252 w 1014711"/>
                <a:gd name="connsiteY1" fmla="*/ 80429 h 127809"/>
                <a:gd name="connsiteX2" fmla="*/ 1014711 w 1014711"/>
                <a:gd name="connsiteY2" fmla="*/ 127809 h 127809"/>
                <a:gd name="connsiteX3" fmla="*/ 66470 w 1014711"/>
                <a:gd name="connsiteY3" fmla="*/ 77631 h 127809"/>
                <a:gd name="connsiteX4" fmla="*/ 0 w 1014711"/>
                <a:gd name="connsiteY4" fmla="*/ 0 h 127809"/>
                <a:gd name="connsiteX0" fmla="*/ 0 w 1014711"/>
                <a:gd name="connsiteY0" fmla="*/ 0 h 127809"/>
                <a:gd name="connsiteX1" fmla="*/ 949252 w 1014711"/>
                <a:gd name="connsiteY1" fmla="*/ 80429 h 127809"/>
                <a:gd name="connsiteX2" fmla="*/ 1014711 w 1014711"/>
                <a:gd name="connsiteY2" fmla="*/ 127809 h 127809"/>
                <a:gd name="connsiteX3" fmla="*/ 63950 w 1014711"/>
                <a:gd name="connsiteY3" fmla="*/ 86559 h 127809"/>
                <a:gd name="connsiteX4" fmla="*/ 0 w 1014711"/>
                <a:gd name="connsiteY4" fmla="*/ 0 h 127809"/>
                <a:gd name="connsiteX0" fmla="*/ 0 w 1014711"/>
                <a:gd name="connsiteY0" fmla="*/ 0 h 127809"/>
                <a:gd name="connsiteX1" fmla="*/ 946967 w 1014711"/>
                <a:gd name="connsiteY1" fmla="*/ 70331 h 127809"/>
                <a:gd name="connsiteX2" fmla="*/ 1014711 w 1014711"/>
                <a:gd name="connsiteY2" fmla="*/ 127809 h 127809"/>
                <a:gd name="connsiteX3" fmla="*/ 63950 w 1014711"/>
                <a:gd name="connsiteY3" fmla="*/ 86559 h 127809"/>
                <a:gd name="connsiteX4" fmla="*/ 0 w 1014711"/>
                <a:gd name="connsiteY4" fmla="*/ 0 h 127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711" h="127809">
                  <a:moveTo>
                    <a:pt x="0" y="0"/>
                  </a:moveTo>
                  <a:lnTo>
                    <a:pt x="946967" y="70331"/>
                  </a:lnTo>
                  <a:lnTo>
                    <a:pt x="1014711" y="127809"/>
                  </a:lnTo>
                  <a:lnTo>
                    <a:pt x="63950" y="86559"/>
                  </a:lnTo>
                  <a:lnTo>
                    <a:pt x="0" y="0"/>
                  </a:lnTo>
                  <a:close/>
                </a:path>
              </a:pathLst>
            </a:custGeom>
            <a:pattFill prst="horzBrick">
              <a:fgClr>
                <a:schemeClr val="tx1"/>
              </a:fgClr>
              <a:bgClr>
                <a:srgbClr val="C9925B"/>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11342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84738E-A90E-4715-BBD5-25F2CF25C8F7}"/>
              </a:ext>
            </a:extLst>
          </p:cNvPr>
          <p:cNvPicPr>
            <a:picLocks noChangeAspect="1"/>
          </p:cNvPicPr>
          <p:nvPr/>
        </p:nvPicPr>
        <p:blipFill>
          <a:blip r:embed="rId3"/>
          <a:stretch>
            <a:fillRect/>
          </a:stretch>
        </p:blipFill>
        <p:spPr>
          <a:xfrm>
            <a:off x="351887" y="766917"/>
            <a:ext cx="11289411" cy="5860066"/>
          </a:xfrm>
          <a:prstGeom prst="rect">
            <a:avLst/>
          </a:prstGeom>
        </p:spPr>
      </p:pic>
      <p:sp>
        <p:nvSpPr>
          <p:cNvPr id="3" name="Rectangle 2">
            <a:extLst>
              <a:ext uri="{FF2B5EF4-FFF2-40B4-BE49-F238E27FC236}">
                <a16:creationId xmlns:a16="http://schemas.microsoft.com/office/drawing/2014/main" id="{264E01DE-4613-43CD-B6DB-B59B55575CC6}"/>
              </a:ext>
            </a:extLst>
          </p:cNvPr>
          <p:cNvSpPr>
            <a:spLocks noChangeAspect="1"/>
          </p:cNvSpPr>
          <p:nvPr/>
        </p:nvSpPr>
        <p:spPr>
          <a:xfrm>
            <a:off x="4461054" y="3429001"/>
            <a:ext cx="603799" cy="588485"/>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73CBC3-07D8-4BEC-905F-C043E50ADDA4}"/>
              </a:ext>
            </a:extLst>
          </p:cNvPr>
          <p:cNvSpPr txBox="1"/>
          <p:nvPr/>
        </p:nvSpPr>
        <p:spPr>
          <a:xfrm>
            <a:off x="1012723" y="68826"/>
            <a:ext cx="9910916" cy="523220"/>
          </a:xfrm>
          <a:prstGeom prst="rect">
            <a:avLst/>
          </a:prstGeom>
          <a:noFill/>
        </p:spPr>
        <p:txBody>
          <a:bodyPr wrap="square" rtlCol="0">
            <a:spAutoFit/>
          </a:bodyPr>
          <a:lstStyle/>
          <a:p>
            <a:pPr algn="ctr"/>
            <a:r>
              <a:rPr lang="en-US" sz="2800" b="1" dirty="0">
                <a:effectLst>
                  <a:outerShdw blurRad="38100" dist="38100" dir="2700000" algn="tl">
                    <a:srgbClr val="000000">
                      <a:alpha val="43137"/>
                    </a:srgbClr>
                  </a:outerShdw>
                </a:effectLst>
              </a:rPr>
              <a:t>NORTHERN APPALACHIAN TECTONIC FRAMEWORK</a:t>
            </a:r>
          </a:p>
        </p:txBody>
      </p:sp>
      <p:sp>
        <p:nvSpPr>
          <p:cNvPr id="5" name="TextBox 4">
            <a:extLst>
              <a:ext uri="{FF2B5EF4-FFF2-40B4-BE49-F238E27FC236}">
                <a16:creationId xmlns:a16="http://schemas.microsoft.com/office/drawing/2014/main" id="{9BF2A1F4-33CE-499F-AF84-F907CBB867D2}"/>
              </a:ext>
            </a:extLst>
          </p:cNvPr>
          <p:cNvSpPr txBox="1"/>
          <p:nvPr/>
        </p:nvSpPr>
        <p:spPr>
          <a:xfrm>
            <a:off x="668594" y="6184490"/>
            <a:ext cx="2782529" cy="369332"/>
          </a:xfrm>
          <a:prstGeom prst="rect">
            <a:avLst/>
          </a:prstGeom>
          <a:noFill/>
        </p:spPr>
        <p:txBody>
          <a:bodyPr wrap="square" rtlCol="0">
            <a:spAutoFit/>
          </a:bodyPr>
          <a:lstStyle/>
          <a:p>
            <a:pPr algn="ctr"/>
            <a:r>
              <a:rPr lang="en-US" b="1" dirty="0"/>
              <a:t>Hibbard et al., 2006</a:t>
            </a:r>
          </a:p>
        </p:txBody>
      </p:sp>
    </p:spTree>
    <p:extLst>
      <p:ext uri="{BB962C8B-B14F-4D97-AF65-F5344CB8AC3E}">
        <p14:creationId xmlns:p14="http://schemas.microsoft.com/office/powerpoint/2010/main" val="780163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29FF635-261F-4295-8BAB-BCAB334D7C26}"/>
              </a:ext>
            </a:extLst>
          </p:cNvPr>
          <p:cNvSpPr txBox="1"/>
          <p:nvPr/>
        </p:nvSpPr>
        <p:spPr>
          <a:xfrm>
            <a:off x="581891" y="0"/>
            <a:ext cx="11244349" cy="3600986"/>
          </a:xfrm>
          <a:prstGeom prst="rect">
            <a:avLst/>
          </a:prstGeom>
          <a:noFill/>
        </p:spPr>
        <p:txBody>
          <a:bodyPr wrap="square" rtlCol="0">
            <a:spAutoFit/>
          </a:bodyPr>
          <a:lstStyle/>
          <a:p>
            <a:pPr algn="ctr"/>
            <a:r>
              <a:rPr lang="en-US" sz="3200" b="1" dirty="0"/>
              <a:t>IMMEDIATE SEDIMENTARY PROVENANCE CONCLUSIONS</a:t>
            </a:r>
          </a:p>
          <a:p>
            <a:pPr>
              <a:buAutoNum type="arabicPeriod"/>
            </a:pPr>
            <a:r>
              <a:rPr lang="en-US" sz="2800" b="1" dirty="0"/>
              <a:t> Cover rock detrital zircons were sourced internally, from </a:t>
            </a:r>
            <a:r>
              <a:rPr lang="en-US" sz="2800" b="1"/>
              <a:t>Cambro-Ordovician rocks </a:t>
            </a:r>
            <a:r>
              <a:rPr lang="en-US" sz="2800" b="1" dirty="0"/>
              <a:t>in Late Ordovician </a:t>
            </a:r>
            <a:r>
              <a:rPr lang="en-US" sz="2800" b="1"/>
              <a:t>Ganderian basement </a:t>
            </a:r>
            <a:r>
              <a:rPr lang="en-US" sz="2800" b="1" dirty="0"/>
              <a:t>highlands and from Silurian volcanic eruptions derived by melting of Ganderian crust.</a:t>
            </a:r>
          </a:p>
          <a:p>
            <a:endParaRPr lang="en-US" sz="2800" b="1" dirty="0"/>
          </a:p>
          <a:p>
            <a:r>
              <a:rPr lang="en-US" sz="2800" b="1" dirty="0"/>
              <a:t>2. The detrital zircon signature of basement and cover rocks is therefore the pristine “signature of Ganderia” – useful, perhaps, for workers elsewhere in the Northern Appalachians.</a:t>
            </a:r>
          </a:p>
        </p:txBody>
      </p:sp>
      <p:pic>
        <p:nvPicPr>
          <p:cNvPr id="2" name="Picture 1">
            <a:extLst>
              <a:ext uri="{FF2B5EF4-FFF2-40B4-BE49-F238E27FC236}">
                <a16:creationId xmlns:a16="http://schemas.microsoft.com/office/drawing/2014/main" id="{1F8E27DF-302C-4133-9F75-0CDFB0437196}"/>
              </a:ext>
            </a:extLst>
          </p:cNvPr>
          <p:cNvPicPr>
            <a:picLocks noChangeAspect="1"/>
          </p:cNvPicPr>
          <p:nvPr/>
        </p:nvPicPr>
        <p:blipFill>
          <a:blip r:embed="rId2"/>
          <a:stretch>
            <a:fillRect/>
          </a:stretch>
        </p:blipFill>
        <p:spPr>
          <a:xfrm>
            <a:off x="0" y="3695849"/>
            <a:ext cx="12192000" cy="2687484"/>
          </a:xfrm>
          <a:prstGeom prst="rect">
            <a:avLst/>
          </a:prstGeom>
        </p:spPr>
      </p:pic>
    </p:spTree>
    <p:extLst>
      <p:ext uri="{BB962C8B-B14F-4D97-AF65-F5344CB8AC3E}">
        <p14:creationId xmlns:p14="http://schemas.microsoft.com/office/powerpoint/2010/main" val="263583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1285B5-22E6-4AD6-9CC8-C21E6D57BE6D}"/>
              </a:ext>
            </a:extLst>
          </p:cNvPr>
          <p:cNvSpPr txBox="1"/>
          <p:nvPr/>
        </p:nvSpPr>
        <p:spPr>
          <a:xfrm>
            <a:off x="0" y="1012723"/>
            <a:ext cx="12192000" cy="3785652"/>
          </a:xfrm>
          <a:prstGeom prst="rect">
            <a:avLst/>
          </a:prstGeom>
          <a:noFill/>
        </p:spPr>
        <p:txBody>
          <a:bodyPr wrap="square" rtlCol="0">
            <a:spAutoFit/>
          </a:bodyPr>
          <a:lstStyle/>
          <a:p>
            <a:pPr marL="742950" indent="-742950">
              <a:buAutoNum type="arabicPeriod"/>
            </a:pPr>
            <a:r>
              <a:rPr lang="en-US" sz="4000" b="1" dirty="0">
                <a:solidFill>
                  <a:schemeClr val="bg2">
                    <a:lumMod val="90000"/>
                  </a:schemeClr>
                </a:solidFill>
                <a:effectLst>
                  <a:outerShdw blurRad="38100" dist="38100" dir="2700000" algn="tl">
                    <a:srgbClr val="000000">
                      <a:alpha val="43137"/>
                    </a:srgbClr>
                  </a:outerShdw>
                </a:effectLst>
              </a:rPr>
              <a:t>AGE CONSTRAINTS FOR COVER ROCK UNITS</a:t>
            </a:r>
          </a:p>
          <a:p>
            <a:endParaRPr lang="en-US" sz="4000" b="1" dirty="0">
              <a:solidFill>
                <a:schemeClr val="bg2">
                  <a:lumMod val="90000"/>
                </a:schemeClr>
              </a:solidFill>
              <a:effectLst>
                <a:outerShdw blurRad="38100" dist="38100" dir="2700000" algn="tl">
                  <a:srgbClr val="000000">
                    <a:alpha val="43137"/>
                  </a:srgbClr>
                </a:outerShdw>
              </a:effectLst>
            </a:endParaRPr>
          </a:p>
          <a:p>
            <a:r>
              <a:rPr lang="en-US" sz="4000" b="1" dirty="0">
                <a:solidFill>
                  <a:schemeClr val="bg2">
                    <a:lumMod val="90000"/>
                  </a:schemeClr>
                </a:solidFill>
                <a:effectLst>
                  <a:outerShdw blurRad="38100" dist="38100" dir="2700000" algn="tl">
                    <a:srgbClr val="000000">
                      <a:alpha val="43137"/>
                    </a:srgbClr>
                  </a:outerShdw>
                </a:effectLst>
              </a:rPr>
              <a:t>2. IMMEDIATE </a:t>
            </a:r>
            <a:r>
              <a:rPr lang="en-US" sz="4000" b="1" i="1" dirty="0">
                <a:solidFill>
                  <a:schemeClr val="bg2">
                    <a:lumMod val="90000"/>
                  </a:schemeClr>
                </a:solidFill>
                <a:effectLst>
                  <a:outerShdw blurRad="38100" dist="38100" dir="2700000" algn="tl">
                    <a:srgbClr val="000000">
                      <a:alpha val="43137"/>
                    </a:srgbClr>
                  </a:outerShdw>
                </a:effectLst>
              </a:rPr>
              <a:t>SEDIMENTARY </a:t>
            </a:r>
            <a:r>
              <a:rPr lang="en-US" sz="4000" b="1" dirty="0">
                <a:solidFill>
                  <a:schemeClr val="bg2">
                    <a:lumMod val="90000"/>
                  </a:schemeClr>
                </a:solidFill>
                <a:effectLst>
                  <a:outerShdw blurRad="38100" dist="38100" dir="2700000" algn="tl">
                    <a:srgbClr val="000000">
                      <a:alpha val="43137"/>
                    </a:srgbClr>
                  </a:outerShdw>
                </a:effectLst>
              </a:rPr>
              <a:t>PROVENANCE OF COVER ROCKS</a:t>
            </a:r>
          </a:p>
          <a:p>
            <a:endParaRPr lang="en-US" sz="4000" b="1" dirty="0">
              <a:effectLst>
                <a:outerShdw blurRad="38100" dist="38100" dir="2700000" algn="tl">
                  <a:srgbClr val="000000">
                    <a:alpha val="43137"/>
                  </a:srgbClr>
                </a:outerShdw>
              </a:effectLst>
            </a:endParaRPr>
          </a:p>
          <a:p>
            <a:r>
              <a:rPr lang="en-US" sz="4000" b="1" dirty="0">
                <a:effectLst>
                  <a:outerShdw blurRad="38100" dist="38100" dir="2700000" algn="tl">
                    <a:srgbClr val="000000">
                      <a:alpha val="43137"/>
                    </a:srgbClr>
                  </a:outerShdw>
                </a:effectLst>
              </a:rPr>
              <a:t>3. ULTIMATE </a:t>
            </a:r>
            <a:r>
              <a:rPr lang="en-US" sz="4000" b="1" i="1" dirty="0">
                <a:solidFill>
                  <a:srgbClr val="FFFF00"/>
                </a:solidFill>
                <a:effectLst>
                  <a:outerShdw blurRad="38100" dist="38100" dir="2700000" algn="tl">
                    <a:srgbClr val="000000">
                      <a:alpha val="43137"/>
                    </a:srgbClr>
                  </a:outerShdw>
                </a:effectLst>
              </a:rPr>
              <a:t>TECTONIC</a:t>
            </a:r>
            <a:r>
              <a:rPr lang="en-US" sz="4000" b="1" i="1" dirty="0">
                <a:effectLst>
                  <a:outerShdw blurRad="38100" dist="38100" dir="2700000" algn="tl">
                    <a:srgbClr val="000000">
                      <a:alpha val="43137"/>
                    </a:srgbClr>
                  </a:outerShdw>
                </a:effectLst>
              </a:rPr>
              <a:t> </a:t>
            </a:r>
            <a:r>
              <a:rPr lang="en-US" sz="4000" b="1" dirty="0">
                <a:effectLst>
                  <a:outerShdw blurRad="38100" dist="38100" dir="2700000" algn="tl">
                    <a:srgbClr val="000000">
                      <a:alpha val="43137"/>
                    </a:srgbClr>
                  </a:outerShdw>
                </a:effectLst>
              </a:rPr>
              <a:t>PROVENANCE OF GANDERIA </a:t>
            </a:r>
          </a:p>
        </p:txBody>
      </p:sp>
    </p:spTree>
    <p:extLst>
      <p:ext uri="{BB962C8B-B14F-4D97-AF65-F5344CB8AC3E}">
        <p14:creationId xmlns:p14="http://schemas.microsoft.com/office/powerpoint/2010/main" val="2614697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5FCC26-4C75-4430-87A8-45F685E0A994}"/>
              </a:ext>
            </a:extLst>
          </p:cNvPr>
          <p:cNvPicPr>
            <a:picLocks noChangeAspect="1"/>
          </p:cNvPicPr>
          <p:nvPr/>
        </p:nvPicPr>
        <p:blipFill>
          <a:blip r:embed="rId2"/>
          <a:stretch>
            <a:fillRect/>
          </a:stretch>
        </p:blipFill>
        <p:spPr>
          <a:xfrm>
            <a:off x="958645" y="430927"/>
            <a:ext cx="10274710" cy="6022549"/>
          </a:xfrm>
          <a:prstGeom prst="rect">
            <a:avLst/>
          </a:prstGeom>
        </p:spPr>
      </p:pic>
      <p:sp>
        <p:nvSpPr>
          <p:cNvPr id="5" name="Rectangle: Rounded Corners 4">
            <a:extLst>
              <a:ext uri="{FF2B5EF4-FFF2-40B4-BE49-F238E27FC236}">
                <a16:creationId xmlns:a16="http://schemas.microsoft.com/office/drawing/2014/main" id="{126C6367-B725-4409-B5F5-2007BCE61F12}"/>
              </a:ext>
            </a:extLst>
          </p:cNvPr>
          <p:cNvSpPr/>
          <p:nvPr/>
        </p:nvSpPr>
        <p:spPr>
          <a:xfrm>
            <a:off x="1485900" y="1891145"/>
            <a:ext cx="9029700" cy="1402773"/>
          </a:xfrm>
          <a:prstGeom prst="roundRect">
            <a:avLst/>
          </a:prstGeom>
          <a:solidFill>
            <a:srgbClr val="FFF2CC">
              <a:alpha val="3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50813F8-3C82-476C-9F7B-0FEAF33604D3}"/>
              </a:ext>
            </a:extLst>
          </p:cNvPr>
          <p:cNvSpPr txBox="1"/>
          <p:nvPr/>
        </p:nvSpPr>
        <p:spPr>
          <a:xfrm>
            <a:off x="0" y="-62062"/>
            <a:ext cx="12192000" cy="492443"/>
          </a:xfrm>
          <a:prstGeom prst="rect">
            <a:avLst/>
          </a:prstGeom>
          <a:noFill/>
        </p:spPr>
        <p:txBody>
          <a:bodyPr wrap="square" rtlCol="0">
            <a:spAutoFit/>
          </a:bodyPr>
          <a:lstStyle/>
          <a:p>
            <a:pPr algn="ctr"/>
            <a:r>
              <a:rPr lang="en-US" sz="2600" b="1" dirty="0">
                <a:effectLst>
                  <a:outerShdw blurRad="38100" dist="38100" dir="2700000" algn="tl">
                    <a:srgbClr val="000000">
                      <a:alpha val="43137"/>
                    </a:srgbClr>
                  </a:outerShdw>
                </a:effectLst>
              </a:rPr>
              <a:t>Zircon age spectra compared with zircon-producing events in post-Rodinian plates</a:t>
            </a:r>
          </a:p>
        </p:txBody>
      </p:sp>
      <p:sp>
        <p:nvSpPr>
          <p:cNvPr id="4" name="TextBox 3">
            <a:extLst>
              <a:ext uri="{FF2B5EF4-FFF2-40B4-BE49-F238E27FC236}">
                <a16:creationId xmlns:a16="http://schemas.microsoft.com/office/drawing/2014/main" id="{115DDE9A-7C89-43B0-AA86-215D658DC36E}"/>
              </a:ext>
            </a:extLst>
          </p:cNvPr>
          <p:cNvSpPr txBox="1"/>
          <p:nvPr/>
        </p:nvSpPr>
        <p:spPr>
          <a:xfrm>
            <a:off x="176981" y="6440129"/>
            <a:ext cx="3578942" cy="369332"/>
          </a:xfrm>
          <a:prstGeom prst="rect">
            <a:avLst/>
          </a:prstGeom>
          <a:noFill/>
        </p:spPr>
        <p:txBody>
          <a:bodyPr wrap="square" rtlCol="0">
            <a:spAutoFit/>
          </a:bodyPr>
          <a:lstStyle/>
          <a:p>
            <a:pPr algn="ctr"/>
            <a:r>
              <a:rPr lang="en-US" b="1" dirty="0"/>
              <a:t>Modified after Nance et al., 2008</a:t>
            </a:r>
          </a:p>
        </p:txBody>
      </p:sp>
      <p:sp>
        <p:nvSpPr>
          <p:cNvPr id="6" name="Rectangle 5">
            <a:extLst>
              <a:ext uri="{FF2B5EF4-FFF2-40B4-BE49-F238E27FC236}">
                <a16:creationId xmlns:a16="http://schemas.microsoft.com/office/drawing/2014/main" id="{76888224-93C3-4523-A07E-B3DE74FF8114}"/>
              </a:ext>
            </a:extLst>
          </p:cNvPr>
          <p:cNvSpPr/>
          <p:nvPr/>
        </p:nvSpPr>
        <p:spPr>
          <a:xfrm>
            <a:off x="4125191" y="1278082"/>
            <a:ext cx="311727" cy="37407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B67549A-5A94-4DAE-A1B6-E5F92053905B}"/>
              </a:ext>
            </a:extLst>
          </p:cNvPr>
          <p:cNvSpPr/>
          <p:nvPr/>
        </p:nvSpPr>
        <p:spPr>
          <a:xfrm>
            <a:off x="8776856" y="1264226"/>
            <a:ext cx="311727" cy="37407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303B96A-A947-4636-8703-BF576004E938}"/>
              </a:ext>
            </a:extLst>
          </p:cNvPr>
          <p:cNvSpPr/>
          <p:nvPr/>
        </p:nvSpPr>
        <p:spPr>
          <a:xfrm>
            <a:off x="7592293" y="1274617"/>
            <a:ext cx="311727" cy="37407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053DD64-D7F1-41EE-89E9-9CE0A84FEDC3}"/>
              </a:ext>
            </a:extLst>
          </p:cNvPr>
          <p:cNvSpPr txBox="1"/>
          <p:nvPr/>
        </p:nvSpPr>
        <p:spPr>
          <a:xfrm>
            <a:off x="5611091" y="800100"/>
            <a:ext cx="2431473" cy="374073"/>
          </a:xfrm>
          <a:prstGeom prst="rect">
            <a:avLst/>
          </a:prstGeom>
          <a:noFill/>
        </p:spPr>
        <p:txBody>
          <a:bodyPr wrap="square" rtlCol="0">
            <a:spAutoFit/>
          </a:bodyPr>
          <a:lstStyle/>
          <a:p>
            <a:pPr algn="ctr"/>
            <a:r>
              <a:rPr lang="en-US" b="1" dirty="0">
                <a:ln w="6350">
                  <a:solidFill>
                    <a:schemeClr val="tx1"/>
                  </a:solidFill>
                </a:ln>
                <a:solidFill>
                  <a:schemeClr val="accent2">
                    <a:lumMod val="60000"/>
                    <a:lumOff val="40000"/>
                  </a:schemeClr>
                </a:solidFill>
              </a:rPr>
              <a:t>Bradley, this meeting</a:t>
            </a:r>
          </a:p>
        </p:txBody>
      </p:sp>
      <p:sp>
        <p:nvSpPr>
          <p:cNvPr id="10" name="Freeform: Shape 9">
            <a:extLst>
              <a:ext uri="{FF2B5EF4-FFF2-40B4-BE49-F238E27FC236}">
                <a16:creationId xmlns:a16="http://schemas.microsoft.com/office/drawing/2014/main" id="{9FAE6056-8C0C-4E15-A962-C3E665BB636D}"/>
              </a:ext>
            </a:extLst>
          </p:cNvPr>
          <p:cNvSpPr/>
          <p:nvPr/>
        </p:nvSpPr>
        <p:spPr>
          <a:xfrm>
            <a:off x="4426527" y="1091045"/>
            <a:ext cx="4509655" cy="394855"/>
          </a:xfrm>
          <a:custGeom>
            <a:avLst/>
            <a:gdLst>
              <a:gd name="connsiteX0" fmla="*/ 4509655 w 4509655"/>
              <a:gd name="connsiteY0" fmla="*/ 197428 h 394855"/>
              <a:gd name="connsiteX1" fmla="*/ 2951018 w 4509655"/>
              <a:gd name="connsiteY1" fmla="*/ 0 h 394855"/>
              <a:gd name="connsiteX2" fmla="*/ 0 w 4509655"/>
              <a:gd name="connsiteY2" fmla="*/ 394855 h 394855"/>
            </a:gdLst>
            <a:ahLst/>
            <a:cxnLst>
              <a:cxn ang="0">
                <a:pos x="connsiteX0" y="connsiteY0"/>
              </a:cxn>
              <a:cxn ang="0">
                <a:pos x="connsiteX1" y="connsiteY1"/>
              </a:cxn>
              <a:cxn ang="0">
                <a:pos x="connsiteX2" y="connsiteY2"/>
              </a:cxn>
            </a:cxnLst>
            <a:rect l="l" t="t" r="r" b="b"/>
            <a:pathLst>
              <a:path w="4509655" h="394855">
                <a:moveTo>
                  <a:pt x="4509655" y="197428"/>
                </a:moveTo>
                <a:lnTo>
                  <a:pt x="2951018" y="0"/>
                </a:lnTo>
                <a:lnTo>
                  <a:pt x="0" y="39485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9BF96E01-F311-49A8-9924-1BEB08248EB9}"/>
              </a:ext>
            </a:extLst>
          </p:cNvPr>
          <p:cNvCxnSpPr>
            <a:stCxn id="10" idx="1"/>
            <a:endCxn id="8" idx="0"/>
          </p:cNvCxnSpPr>
          <p:nvPr/>
        </p:nvCxnSpPr>
        <p:spPr>
          <a:xfrm>
            <a:off x="7377545" y="1091045"/>
            <a:ext cx="370612" cy="1835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4511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26657C-089F-49D1-AC01-86C8AEE18903}"/>
              </a:ext>
            </a:extLst>
          </p:cNvPr>
          <p:cNvPicPr>
            <a:picLocks noChangeAspect="1"/>
          </p:cNvPicPr>
          <p:nvPr/>
        </p:nvPicPr>
        <p:blipFill>
          <a:blip r:embed="rId3"/>
          <a:stretch>
            <a:fillRect/>
          </a:stretch>
        </p:blipFill>
        <p:spPr>
          <a:xfrm>
            <a:off x="2212712" y="0"/>
            <a:ext cx="7766576" cy="6858000"/>
          </a:xfrm>
          <a:prstGeom prst="rect">
            <a:avLst/>
          </a:prstGeom>
        </p:spPr>
      </p:pic>
      <p:pic>
        <p:nvPicPr>
          <p:cNvPr id="5" name="Graphic 4">
            <a:extLst>
              <a:ext uri="{FF2B5EF4-FFF2-40B4-BE49-F238E27FC236}">
                <a16:creationId xmlns:a16="http://schemas.microsoft.com/office/drawing/2014/main" id="{805F263E-AFF4-474C-9F07-5D2269F155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94019" y="3584001"/>
            <a:ext cx="1414458" cy="1434808"/>
          </a:xfrm>
          <a:prstGeom prst="rect">
            <a:avLst/>
          </a:prstGeom>
        </p:spPr>
      </p:pic>
    </p:spTree>
    <p:extLst>
      <p:ext uri="{BB962C8B-B14F-4D97-AF65-F5344CB8AC3E}">
        <p14:creationId xmlns:p14="http://schemas.microsoft.com/office/powerpoint/2010/main" val="2135457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8AC3E0-A412-4C08-B913-22B1D06F0A98}"/>
              </a:ext>
            </a:extLst>
          </p:cNvPr>
          <p:cNvPicPr>
            <a:picLocks noChangeAspect="1"/>
          </p:cNvPicPr>
          <p:nvPr/>
        </p:nvPicPr>
        <p:blipFill>
          <a:blip r:embed="rId3"/>
          <a:stretch>
            <a:fillRect/>
          </a:stretch>
        </p:blipFill>
        <p:spPr>
          <a:xfrm>
            <a:off x="1569027" y="122526"/>
            <a:ext cx="9476509" cy="3025919"/>
          </a:xfrm>
          <a:prstGeom prst="rect">
            <a:avLst/>
          </a:prstGeom>
        </p:spPr>
      </p:pic>
      <p:sp>
        <p:nvSpPr>
          <p:cNvPr id="3" name="Rectangle 2">
            <a:extLst>
              <a:ext uri="{FF2B5EF4-FFF2-40B4-BE49-F238E27FC236}">
                <a16:creationId xmlns:a16="http://schemas.microsoft.com/office/drawing/2014/main" id="{FA261CE7-1F57-4CB3-8BA5-D0345919AA2E}"/>
              </a:ext>
            </a:extLst>
          </p:cNvPr>
          <p:cNvSpPr/>
          <p:nvPr/>
        </p:nvSpPr>
        <p:spPr>
          <a:xfrm>
            <a:off x="3684608" y="3244334"/>
            <a:ext cx="5245346" cy="461665"/>
          </a:xfrm>
          <a:prstGeom prst="rect">
            <a:avLst/>
          </a:prstGeom>
          <a:solidFill>
            <a:schemeClr val="bg1"/>
          </a:solidFill>
        </p:spPr>
        <p:txBody>
          <a:bodyPr wrap="none">
            <a:spAutoFit/>
          </a:bodyPr>
          <a:lstStyle/>
          <a:p>
            <a:pPr algn="ctr"/>
            <a:r>
              <a:rPr lang="en-US" sz="2400" b="1" i="1" dirty="0"/>
              <a:t>ATLANTIC GEOLOGY 54, 335–387 (2018)</a:t>
            </a:r>
          </a:p>
        </p:txBody>
      </p:sp>
    </p:spTree>
    <p:extLst>
      <p:ext uri="{BB962C8B-B14F-4D97-AF65-F5344CB8AC3E}">
        <p14:creationId xmlns:p14="http://schemas.microsoft.com/office/powerpoint/2010/main" val="2100427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1285B5-22E6-4AD6-9CC8-C21E6D57BE6D}"/>
              </a:ext>
            </a:extLst>
          </p:cNvPr>
          <p:cNvSpPr txBox="1"/>
          <p:nvPr/>
        </p:nvSpPr>
        <p:spPr>
          <a:xfrm>
            <a:off x="137652" y="659429"/>
            <a:ext cx="11916696" cy="4708981"/>
          </a:xfrm>
          <a:prstGeom prst="rect">
            <a:avLst/>
          </a:prstGeom>
          <a:noFill/>
        </p:spPr>
        <p:txBody>
          <a:bodyPr wrap="square" rtlCol="0">
            <a:spAutoFit/>
          </a:bodyPr>
          <a:lstStyle/>
          <a:p>
            <a:pPr algn="ctr">
              <a:lnSpc>
                <a:spcPct val="50000"/>
              </a:lnSpc>
            </a:pPr>
            <a:endParaRPr lang="en-US" sz="4000" b="1" dirty="0">
              <a:effectLst>
                <a:outerShdw blurRad="38100" dist="38100" dir="2700000" algn="tl">
                  <a:srgbClr val="000000">
                    <a:alpha val="43137"/>
                  </a:srgbClr>
                </a:outerShdw>
              </a:effectLst>
            </a:endParaRPr>
          </a:p>
          <a:p>
            <a:pPr marL="742950" indent="-742950">
              <a:buAutoNum type="arabicPeriod"/>
            </a:pPr>
            <a:r>
              <a:rPr lang="en-US" sz="4000" b="1" dirty="0">
                <a:effectLst>
                  <a:outerShdw blurRad="38100" dist="38100" dir="2700000" algn="tl">
                    <a:srgbClr val="000000">
                      <a:alpha val="43137"/>
                    </a:srgbClr>
                  </a:outerShdw>
                </a:effectLst>
              </a:rPr>
              <a:t>AGE CONSTRAINTS FOR UNFOSSILIFEROUS COVER ROCK UNITS</a:t>
            </a:r>
          </a:p>
          <a:p>
            <a:endParaRPr lang="en-US" sz="4000" b="1" dirty="0">
              <a:effectLst>
                <a:outerShdw blurRad="38100" dist="38100" dir="2700000" algn="tl">
                  <a:srgbClr val="000000">
                    <a:alpha val="43137"/>
                  </a:srgbClr>
                </a:outerShdw>
              </a:effectLst>
            </a:endParaRPr>
          </a:p>
          <a:p>
            <a:r>
              <a:rPr lang="en-US" sz="4000" b="1" dirty="0">
                <a:effectLst>
                  <a:outerShdw blurRad="38100" dist="38100" dir="2700000" algn="tl">
                    <a:srgbClr val="000000">
                      <a:alpha val="43137"/>
                    </a:srgbClr>
                  </a:outerShdw>
                </a:effectLst>
              </a:rPr>
              <a:t>2. IMMEDIATE </a:t>
            </a:r>
            <a:r>
              <a:rPr lang="en-US" sz="4000" b="1" i="1" dirty="0">
                <a:solidFill>
                  <a:srgbClr val="FFFF00"/>
                </a:solidFill>
                <a:effectLst>
                  <a:outerShdw blurRad="38100" dist="38100" dir="2700000" algn="tl">
                    <a:srgbClr val="000000">
                      <a:alpha val="43137"/>
                    </a:srgbClr>
                  </a:outerShdw>
                </a:effectLst>
              </a:rPr>
              <a:t>SEDIMENTARY </a:t>
            </a:r>
            <a:r>
              <a:rPr lang="en-US" sz="4000" b="1" dirty="0">
                <a:effectLst>
                  <a:outerShdw blurRad="38100" dist="38100" dir="2700000" algn="tl">
                    <a:srgbClr val="000000">
                      <a:alpha val="43137"/>
                    </a:srgbClr>
                  </a:outerShdw>
                </a:effectLst>
              </a:rPr>
              <a:t>PROVENANCE OF COVER ROCKS</a:t>
            </a:r>
          </a:p>
          <a:p>
            <a:endParaRPr lang="en-US" sz="4000" b="1" dirty="0">
              <a:effectLst>
                <a:outerShdw blurRad="38100" dist="38100" dir="2700000" algn="tl">
                  <a:srgbClr val="000000">
                    <a:alpha val="43137"/>
                  </a:srgbClr>
                </a:outerShdw>
              </a:effectLst>
            </a:endParaRPr>
          </a:p>
          <a:p>
            <a:r>
              <a:rPr lang="en-US" sz="4000" b="1" dirty="0">
                <a:effectLst>
                  <a:outerShdw blurRad="38100" dist="38100" dir="2700000" algn="tl">
                    <a:srgbClr val="000000">
                      <a:alpha val="43137"/>
                    </a:srgbClr>
                  </a:outerShdw>
                </a:effectLst>
              </a:rPr>
              <a:t>3. ULTIMATE </a:t>
            </a:r>
            <a:r>
              <a:rPr lang="en-US" sz="4000" b="1" i="1" dirty="0">
                <a:solidFill>
                  <a:srgbClr val="7030A0"/>
                </a:solidFill>
                <a:effectLst>
                  <a:outerShdw blurRad="38100" dist="38100" dir="2700000" algn="tl">
                    <a:srgbClr val="000000">
                      <a:alpha val="43137"/>
                    </a:srgbClr>
                  </a:outerShdw>
                </a:effectLst>
              </a:rPr>
              <a:t>TECTONIC</a:t>
            </a:r>
            <a:r>
              <a:rPr lang="en-US" sz="4000" b="1" i="1" dirty="0">
                <a:effectLst>
                  <a:outerShdw blurRad="38100" dist="38100" dir="2700000" algn="tl">
                    <a:srgbClr val="000000">
                      <a:alpha val="43137"/>
                    </a:srgbClr>
                  </a:outerShdw>
                </a:effectLst>
              </a:rPr>
              <a:t> </a:t>
            </a:r>
            <a:r>
              <a:rPr lang="en-US" sz="4000" b="1" dirty="0">
                <a:effectLst>
                  <a:outerShdw blurRad="38100" dist="38100" dir="2700000" algn="tl">
                    <a:srgbClr val="000000">
                      <a:alpha val="43137"/>
                    </a:srgbClr>
                  </a:outerShdw>
                </a:effectLst>
              </a:rPr>
              <a:t>PROVENANCE OF GANDERIA</a:t>
            </a:r>
          </a:p>
        </p:txBody>
      </p:sp>
    </p:spTree>
    <p:extLst>
      <p:ext uri="{BB962C8B-B14F-4D97-AF65-F5344CB8AC3E}">
        <p14:creationId xmlns:p14="http://schemas.microsoft.com/office/powerpoint/2010/main" val="59812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7084BB8-F58E-45F3-8888-0922E22ABFA3}"/>
              </a:ext>
            </a:extLst>
          </p:cNvPr>
          <p:cNvGrpSpPr/>
          <p:nvPr/>
        </p:nvGrpSpPr>
        <p:grpSpPr>
          <a:xfrm>
            <a:off x="3791678" y="0"/>
            <a:ext cx="4967857" cy="6858000"/>
            <a:chOff x="3791678" y="0"/>
            <a:chExt cx="4967857" cy="6858000"/>
          </a:xfrm>
        </p:grpSpPr>
        <p:pic>
          <p:nvPicPr>
            <p:cNvPr id="6" name="Picture 5">
              <a:extLst>
                <a:ext uri="{FF2B5EF4-FFF2-40B4-BE49-F238E27FC236}">
                  <a16:creationId xmlns:a16="http://schemas.microsoft.com/office/drawing/2014/main" id="{E7310B4F-1567-4ED9-A323-B0C995BA9555}"/>
                </a:ext>
              </a:extLst>
            </p:cNvPr>
            <p:cNvPicPr>
              <a:picLocks noChangeAspect="1"/>
            </p:cNvPicPr>
            <p:nvPr/>
          </p:nvPicPr>
          <p:blipFill>
            <a:blip r:embed="rId3"/>
            <a:stretch>
              <a:fillRect/>
            </a:stretch>
          </p:blipFill>
          <p:spPr>
            <a:xfrm>
              <a:off x="3791678" y="0"/>
              <a:ext cx="4608644" cy="6858000"/>
            </a:xfrm>
            <a:prstGeom prst="rect">
              <a:avLst/>
            </a:prstGeom>
          </p:spPr>
        </p:pic>
        <p:sp>
          <p:nvSpPr>
            <p:cNvPr id="7" name="TextBox 6">
              <a:extLst>
                <a:ext uri="{FF2B5EF4-FFF2-40B4-BE49-F238E27FC236}">
                  <a16:creationId xmlns:a16="http://schemas.microsoft.com/office/drawing/2014/main" id="{84ECA7E7-0AC0-434B-8A54-02B84A58FDA0}"/>
                </a:ext>
              </a:extLst>
            </p:cNvPr>
            <p:cNvSpPr txBox="1"/>
            <p:nvPr/>
          </p:nvSpPr>
          <p:spPr>
            <a:xfrm rot="18560674">
              <a:off x="3689303" y="3288002"/>
              <a:ext cx="4577263" cy="369332"/>
            </a:xfrm>
            <a:prstGeom prst="rect">
              <a:avLst/>
            </a:prstGeom>
            <a:noFill/>
          </p:spPr>
          <p:txBody>
            <a:bodyPr wrap="square" rtlCol="0">
              <a:spAutoFit/>
            </a:bodyPr>
            <a:lstStyle/>
            <a:p>
              <a:r>
                <a:rPr lang="en-US" b="1" dirty="0"/>
                <a:t>Central Maine/Aroostook-Matapedia basin</a:t>
              </a:r>
            </a:p>
          </p:txBody>
        </p:sp>
        <p:sp>
          <p:nvSpPr>
            <p:cNvPr id="8" name="TextBox 7">
              <a:extLst>
                <a:ext uri="{FF2B5EF4-FFF2-40B4-BE49-F238E27FC236}">
                  <a16:creationId xmlns:a16="http://schemas.microsoft.com/office/drawing/2014/main" id="{65C0F7EE-0B46-438E-B85A-258F9F6E3762}"/>
                </a:ext>
              </a:extLst>
            </p:cNvPr>
            <p:cNvSpPr txBox="1"/>
            <p:nvPr/>
          </p:nvSpPr>
          <p:spPr>
            <a:xfrm rot="18995145">
              <a:off x="7471062" y="2790486"/>
              <a:ext cx="1288473" cy="461665"/>
            </a:xfrm>
            <a:prstGeom prst="rect">
              <a:avLst/>
            </a:prstGeom>
            <a:noFill/>
          </p:spPr>
          <p:txBody>
            <a:bodyPr wrap="square" rtlCol="0">
              <a:spAutoFit/>
            </a:bodyPr>
            <a:lstStyle/>
            <a:p>
              <a:pPr algn="ctr">
                <a:lnSpc>
                  <a:spcPct val="50000"/>
                </a:lnSpc>
              </a:pPr>
              <a:r>
                <a:rPr lang="en-US" sz="1600" b="1" dirty="0"/>
                <a:t>Fredericton</a:t>
              </a:r>
            </a:p>
            <a:p>
              <a:pPr algn="ctr"/>
              <a:r>
                <a:rPr lang="en-US" sz="1600" b="1" dirty="0"/>
                <a:t>trough</a:t>
              </a:r>
            </a:p>
          </p:txBody>
        </p:sp>
      </p:grpSp>
    </p:spTree>
    <p:extLst>
      <p:ext uri="{BB962C8B-B14F-4D97-AF65-F5344CB8AC3E}">
        <p14:creationId xmlns:p14="http://schemas.microsoft.com/office/powerpoint/2010/main" val="700105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8772BA-05D4-4F5D-A997-C19DE68C954A}"/>
              </a:ext>
            </a:extLst>
          </p:cNvPr>
          <p:cNvPicPr>
            <a:picLocks noChangeAspect="1"/>
          </p:cNvPicPr>
          <p:nvPr/>
        </p:nvPicPr>
        <p:blipFill>
          <a:blip r:embed="rId3"/>
          <a:stretch>
            <a:fillRect/>
          </a:stretch>
        </p:blipFill>
        <p:spPr>
          <a:xfrm>
            <a:off x="232721" y="523219"/>
            <a:ext cx="11541589" cy="6334781"/>
          </a:xfrm>
          <a:prstGeom prst="rect">
            <a:avLst/>
          </a:prstGeom>
        </p:spPr>
      </p:pic>
      <p:sp>
        <p:nvSpPr>
          <p:cNvPr id="5" name="TextBox 4">
            <a:extLst>
              <a:ext uri="{FF2B5EF4-FFF2-40B4-BE49-F238E27FC236}">
                <a16:creationId xmlns:a16="http://schemas.microsoft.com/office/drawing/2014/main" id="{93529EA7-D639-4A7F-9CBD-AC9194B29E66}"/>
              </a:ext>
            </a:extLst>
          </p:cNvPr>
          <p:cNvSpPr txBox="1"/>
          <p:nvPr/>
        </p:nvSpPr>
        <p:spPr>
          <a:xfrm>
            <a:off x="953534" y="0"/>
            <a:ext cx="10099964" cy="523220"/>
          </a:xfrm>
          <a:prstGeom prst="rect">
            <a:avLst/>
          </a:prstGeom>
          <a:noFill/>
        </p:spPr>
        <p:txBody>
          <a:bodyPr wrap="square" rtlCol="0">
            <a:spAutoFit/>
          </a:bodyPr>
          <a:lstStyle/>
          <a:p>
            <a:pPr algn="ctr"/>
            <a:r>
              <a:rPr lang="en-US" sz="2800" b="1" dirty="0"/>
              <a:t>Correlation across the Central Maine basin and Fredericton trough</a:t>
            </a:r>
          </a:p>
        </p:txBody>
      </p:sp>
    </p:spTree>
    <p:extLst>
      <p:ext uri="{BB962C8B-B14F-4D97-AF65-F5344CB8AC3E}">
        <p14:creationId xmlns:p14="http://schemas.microsoft.com/office/powerpoint/2010/main" val="2683825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B9C682-57FA-400D-8578-ADBF85F7963F}"/>
              </a:ext>
            </a:extLst>
          </p:cNvPr>
          <p:cNvSpPr txBox="1"/>
          <p:nvPr/>
        </p:nvSpPr>
        <p:spPr>
          <a:xfrm>
            <a:off x="2762808" y="0"/>
            <a:ext cx="7030065" cy="523220"/>
          </a:xfrm>
          <a:prstGeom prst="rect">
            <a:avLst/>
          </a:prstGeom>
          <a:noFill/>
        </p:spPr>
        <p:txBody>
          <a:bodyPr wrap="square" rtlCol="0">
            <a:spAutoFit/>
          </a:bodyPr>
          <a:lstStyle/>
          <a:p>
            <a:pPr algn="ctr"/>
            <a:r>
              <a:rPr lang="en-US" sz="2800" b="1" dirty="0">
                <a:effectLst>
                  <a:outerShdw blurRad="38100" dist="38100" dir="2700000" algn="tl">
                    <a:srgbClr val="000000">
                      <a:alpha val="43137"/>
                    </a:srgbClr>
                  </a:outerShdw>
                </a:effectLst>
              </a:rPr>
              <a:t>ZIRCON AGE SPECTRA FOR COVER ROCKS</a:t>
            </a:r>
          </a:p>
        </p:txBody>
      </p:sp>
      <p:pic>
        <p:nvPicPr>
          <p:cNvPr id="4" name="Picture 3">
            <a:extLst>
              <a:ext uri="{FF2B5EF4-FFF2-40B4-BE49-F238E27FC236}">
                <a16:creationId xmlns:a16="http://schemas.microsoft.com/office/drawing/2014/main" id="{7F56AA20-67CD-4D8D-B063-2CE83B9DD379}"/>
              </a:ext>
            </a:extLst>
          </p:cNvPr>
          <p:cNvPicPr>
            <a:picLocks noChangeAspect="1"/>
          </p:cNvPicPr>
          <p:nvPr/>
        </p:nvPicPr>
        <p:blipFill>
          <a:blip r:embed="rId3"/>
          <a:stretch>
            <a:fillRect/>
          </a:stretch>
        </p:blipFill>
        <p:spPr>
          <a:xfrm>
            <a:off x="768927" y="523220"/>
            <a:ext cx="11017827" cy="6121968"/>
          </a:xfrm>
          <a:prstGeom prst="rect">
            <a:avLst/>
          </a:prstGeom>
        </p:spPr>
      </p:pic>
    </p:spTree>
    <p:extLst>
      <p:ext uri="{BB962C8B-B14F-4D97-AF65-F5344CB8AC3E}">
        <p14:creationId xmlns:p14="http://schemas.microsoft.com/office/powerpoint/2010/main" val="274297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F583278-4D87-446A-A3B0-9476FD61E98B}"/>
              </a:ext>
            </a:extLst>
          </p:cNvPr>
          <p:cNvSpPr txBox="1"/>
          <p:nvPr/>
        </p:nvSpPr>
        <p:spPr>
          <a:xfrm>
            <a:off x="2648974" y="110329"/>
            <a:ext cx="6894052" cy="584775"/>
          </a:xfrm>
          <a:prstGeom prst="rect">
            <a:avLst/>
          </a:prstGeom>
          <a:noFill/>
        </p:spPr>
        <p:txBody>
          <a:bodyPr wrap="square" rtlCol="0">
            <a:spAutoFit/>
          </a:bodyPr>
          <a:lstStyle/>
          <a:p>
            <a:pPr algn="ctr"/>
            <a:r>
              <a:rPr lang="en-US" sz="3200" b="1" i="1" dirty="0"/>
              <a:t>COVER ROCK </a:t>
            </a:r>
            <a:r>
              <a:rPr lang="en-US" sz="3200" b="1" i="1" dirty="0">
                <a:solidFill>
                  <a:schemeClr val="accent2">
                    <a:lumMod val="75000"/>
                  </a:schemeClr>
                </a:solidFill>
              </a:rPr>
              <a:t>Youngest zircons</a:t>
            </a:r>
            <a:endParaRPr lang="en-US" sz="3200" b="1" dirty="0">
              <a:solidFill>
                <a:schemeClr val="accent2">
                  <a:lumMod val="75000"/>
                </a:schemeClr>
              </a:solidFill>
            </a:endParaRPr>
          </a:p>
        </p:txBody>
      </p:sp>
      <p:grpSp>
        <p:nvGrpSpPr>
          <p:cNvPr id="36" name="Group 35">
            <a:extLst>
              <a:ext uri="{FF2B5EF4-FFF2-40B4-BE49-F238E27FC236}">
                <a16:creationId xmlns:a16="http://schemas.microsoft.com/office/drawing/2014/main" id="{3B734619-D48C-4BD7-BC43-38AC81F49EEA}"/>
              </a:ext>
            </a:extLst>
          </p:cNvPr>
          <p:cNvGrpSpPr/>
          <p:nvPr/>
        </p:nvGrpSpPr>
        <p:grpSpPr>
          <a:xfrm>
            <a:off x="4483510" y="1632578"/>
            <a:ext cx="7521676" cy="4935370"/>
            <a:chOff x="4483510" y="1632578"/>
            <a:chExt cx="7521676" cy="4935370"/>
          </a:xfrm>
        </p:grpSpPr>
        <p:pic>
          <p:nvPicPr>
            <p:cNvPr id="5" name="Picture 4">
              <a:extLst>
                <a:ext uri="{FF2B5EF4-FFF2-40B4-BE49-F238E27FC236}">
                  <a16:creationId xmlns:a16="http://schemas.microsoft.com/office/drawing/2014/main" id="{7FA37968-D83D-45C4-B35F-DBFC0291DC55}"/>
                </a:ext>
              </a:extLst>
            </p:cNvPr>
            <p:cNvPicPr>
              <a:picLocks noChangeAspect="1"/>
            </p:cNvPicPr>
            <p:nvPr/>
          </p:nvPicPr>
          <p:blipFill rotWithShape="1">
            <a:blip r:embed="rId3"/>
            <a:srcRect l="659" b="717"/>
            <a:stretch/>
          </p:blipFill>
          <p:spPr>
            <a:xfrm>
              <a:off x="4483510" y="1632578"/>
              <a:ext cx="7521676" cy="4935370"/>
            </a:xfrm>
            <a:prstGeom prst="rect">
              <a:avLst/>
            </a:prstGeom>
          </p:spPr>
        </p:pic>
        <p:sp>
          <p:nvSpPr>
            <p:cNvPr id="9" name="TextBox 8">
              <a:extLst>
                <a:ext uri="{FF2B5EF4-FFF2-40B4-BE49-F238E27FC236}">
                  <a16:creationId xmlns:a16="http://schemas.microsoft.com/office/drawing/2014/main" id="{3AB89457-188D-481C-BE97-7971DB7D97A6}"/>
                </a:ext>
              </a:extLst>
            </p:cNvPr>
            <p:cNvSpPr txBox="1"/>
            <p:nvPr/>
          </p:nvSpPr>
          <p:spPr>
            <a:xfrm>
              <a:off x="9903868" y="3198904"/>
              <a:ext cx="221230" cy="307777"/>
            </a:xfrm>
            <a:prstGeom prst="rect">
              <a:avLst/>
            </a:prstGeom>
            <a:noFill/>
          </p:spPr>
          <p:txBody>
            <a:bodyPr wrap="square" rtlCol="0">
              <a:spAutoFit/>
            </a:bodyPr>
            <a:lstStyle/>
            <a:p>
              <a:r>
                <a:rPr lang="en-US" sz="1400" b="1" dirty="0"/>
                <a:t>F</a:t>
              </a:r>
            </a:p>
          </p:txBody>
        </p:sp>
      </p:grpSp>
      <p:pic>
        <p:nvPicPr>
          <p:cNvPr id="13" name="Picture 12">
            <a:extLst>
              <a:ext uri="{FF2B5EF4-FFF2-40B4-BE49-F238E27FC236}">
                <a16:creationId xmlns:a16="http://schemas.microsoft.com/office/drawing/2014/main" id="{64C050AE-E753-43B2-842A-B26A66E7BE9B}"/>
              </a:ext>
            </a:extLst>
          </p:cNvPr>
          <p:cNvPicPr>
            <a:picLocks noChangeAspect="1"/>
          </p:cNvPicPr>
          <p:nvPr/>
        </p:nvPicPr>
        <p:blipFill>
          <a:blip r:embed="rId4"/>
          <a:stretch>
            <a:fillRect/>
          </a:stretch>
        </p:blipFill>
        <p:spPr>
          <a:xfrm>
            <a:off x="1000152" y="1406907"/>
            <a:ext cx="3216667" cy="4831904"/>
          </a:xfrm>
          <a:prstGeom prst="rect">
            <a:avLst/>
          </a:prstGeom>
        </p:spPr>
      </p:pic>
      <p:sp>
        <p:nvSpPr>
          <p:cNvPr id="16" name="TextBox 15">
            <a:extLst>
              <a:ext uri="{FF2B5EF4-FFF2-40B4-BE49-F238E27FC236}">
                <a16:creationId xmlns:a16="http://schemas.microsoft.com/office/drawing/2014/main" id="{A8BB9824-D3B7-44FE-ADC7-AB048A81958E}"/>
              </a:ext>
            </a:extLst>
          </p:cNvPr>
          <p:cNvSpPr txBox="1"/>
          <p:nvPr/>
        </p:nvSpPr>
        <p:spPr>
          <a:xfrm>
            <a:off x="9538108" y="2713522"/>
            <a:ext cx="221230" cy="307777"/>
          </a:xfrm>
          <a:prstGeom prst="rect">
            <a:avLst/>
          </a:prstGeom>
          <a:noFill/>
        </p:spPr>
        <p:txBody>
          <a:bodyPr wrap="square" rtlCol="0">
            <a:spAutoFit/>
          </a:bodyPr>
          <a:lstStyle/>
          <a:p>
            <a:r>
              <a:rPr lang="en-US" sz="1400" b="1" dirty="0"/>
              <a:t>F</a:t>
            </a:r>
          </a:p>
        </p:txBody>
      </p:sp>
      <p:grpSp>
        <p:nvGrpSpPr>
          <p:cNvPr id="35" name="Group 34">
            <a:extLst>
              <a:ext uri="{FF2B5EF4-FFF2-40B4-BE49-F238E27FC236}">
                <a16:creationId xmlns:a16="http://schemas.microsoft.com/office/drawing/2014/main" id="{2835F92D-02F9-495C-AF15-CC0D1648606B}"/>
              </a:ext>
            </a:extLst>
          </p:cNvPr>
          <p:cNvGrpSpPr/>
          <p:nvPr/>
        </p:nvGrpSpPr>
        <p:grpSpPr>
          <a:xfrm>
            <a:off x="8503341" y="822994"/>
            <a:ext cx="2867996" cy="2225010"/>
            <a:chOff x="8503341" y="822994"/>
            <a:chExt cx="2867996" cy="2225010"/>
          </a:xfrm>
        </p:grpSpPr>
        <p:grpSp>
          <p:nvGrpSpPr>
            <p:cNvPr id="15" name="Group 14">
              <a:extLst>
                <a:ext uri="{FF2B5EF4-FFF2-40B4-BE49-F238E27FC236}">
                  <a16:creationId xmlns:a16="http://schemas.microsoft.com/office/drawing/2014/main" id="{26C978AE-A3BD-42FB-AE80-1CAF9FF4C0C7}"/>
                </a:ext>
              </a:extLst>
            </p:cNvPr>
            <p:cNvGrpSpPr/>
            <p:nvPr/>
          </p:nvGrpSpPr>
          <p:grpSpPr>
            <a:xfrm>
              <a:off x="8556441" y="1513781"/>
              <a:ext cx="2814896" cy="1534223"/>
              <a:chOff x="8846169" y="1208980"/>
              <a:chExt cx="2814896" cy="1534223"/>
            </a:xfrm>
          </p:grpSpPr>
          <p:cxnSp>
            <p:nvCxnSpPr>
              <p:cNvPr id="7" name="Straight Arrow Connector 6">
                <a:extLst>
                  <a:ext uri="{FF2B5EF4-FFF2-40B4-BE49-F238E27FC236}">
                    <a16:creationId xmlns:a16="http://schemas.microsoft.com/office/drawing/2014/main" id="{0E7333FA-D0B0-4319-BD82-BF8E025D2C42}"/>
                  </a:ext>
                </a:extLst>
              </p:cNvPr>
              <p:cNvCxnSpPr>
                <a:cxnSpLocks/>
              </p:cNvCxnSpPr>
              <p:nvPr/>
            </p:nvCxnSpPr>
            <p:spPr>
              <a:xfrm flipH="1">
                <a:off x="8846169" y="1238865"/>
                <a:ext cx="731478" cy="97681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6581E5F-0C08-4C65-8458-8F432D7FE32F}"/>
                  </a:ext>
                </a:extLst>
              </p:cNvPr>
              <p:cNvCxnSpPr>
                <a:cxnSpLocks/>
              </p:cNvCxnSpPr>
              <p:nvPr/>
            </p:nvCxnSpPr>
            <p:spPr>
              <a:xfrm>
                <a:off x="10369995" y="1208980"/>
                <a:ext cx="645786" cy="150751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731743E-D5E6-4B6F-A3C2-2018187D4D3F}"/>
                  </a:ext>
                </a:extLst>
              </p:cNvPr>
              <p:cNvCxnSpPr>
                <a:cxnSpLocks/>
              </p:cNvCxnSpPr>
              <p:nvPr/>
            </p:nvCxnSpPr>
            <p:spPr>
              <a:xfrm>
                <a:off x="10735755" y="1238865"/>
                <a:ext cx="925310" cy="150433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48DF092-EB5E-449C-8B96-AC338839E38C}"/>
                  </a:ext>
                </a:extLst>
              </p:cNvPr>
              <p:cNvCxnSpPr>
                <a:cxnSpLocks/>
              </p:cNvCxnSpPr>
              <p:nvPr/>
            </p:nvCxnSpPr>
            <p:spPr>
              <a:xfrm flipH="1">
                <a:off x="9173988" y="1238865"/>
                <a:ext cx="559949" cy="132374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30D03D84-3CC7-4533-A3D4-A9D4E0E92DEC}"/>
                </a:ext>
              </a:extLst>
            </p:cNvPr>
            <p:cNvSpPr txBox="1"/>
            <p:nvPr/>
          </p:nvSpPr>
          <p:spPr>
            <a:xfrm>
              <a:off x="8503341" y="822994"/>
              <a:ext cx="2801053" cy="646331"/>
            </a:xfrm>
            <a:prstGeom prst="rect">
              <a:avLst/>
            </a:prstGeom>
            <a:noFill/>
          </p:spPr>
          <p:txBody>
            <a:bodyPr wrap="square" rtlCol="0">
              <a:spAutoFit/>
            </a:bodyPr>
            <a:lstStyle/>
            <a:p>
              <a:pPr algn="ctr"/>
              <a:r>
                <a:rPr lang="en-US" b="1" dirty="0">
                  <a:solidFill>
                    <a:srgbClr val="C00000"/>
                  </a:solidFill>
                  <a:effectLst>
                    <a:outerShdw blurRad="38100" dist="38100" dir="2700000" algn="tl">
                      <a:srgbClr val="000000">
                        <a:alpha val="43137"/>
                      </a:srgbClr>
                    </a:outerShdw>
                  </a:effectLst>
                </a:rPr>
                <a:t>Zircons very young for proposed age</a:t>
              </a:r>
            </a:p>
          </p:txBody>
        </p:sp>
      </p:grpSp>
      <p:grpSp>
        <p:nvGrpSpPr>
          <p:cNvPr id="34" name="Group 33">
            <a:extLst>
              <a:ext uri="{FF2B5EF4-FFF2-40B4-BE49-F238E27FC236}">
                <a16:creationId xmlns:a16="http://schemas.microsoft.com/office/drawing/2014/main" id="{5DB823AB-7C7F-4B65-9637-AC2AC2F86473}"/>
              </a:ext>
            </a:extLst>
          </p:cNvPr>
          <p:cNvGrpSpPr/>
          <p:nvPr/>
        </p:nvGrpSpPr>
        <p:grpSpPr>
          <a:xfrm>
            <a:off x="4383542" y="925521"/>
            <a:ext cx="4243322" cy="2506957"/>
            <a:chOff x="4383542" y="925521"/>
            <a:chExt cx="4243322" cy="2506957"/>
          </a:xfrm>
        </p:grpSpPr>
        <p:sp>
          <p:nvSpPr>
            <p:cNvPr id="18" name="TextBox 17">
              <a:extLst>
                <a:ext uri="{FF2B5EF4-FFF2-40B4-BE49-F238E27FC236}">
                  <a16:creationId xmlns:a16="http://schemas.microsoft.com/office/drawing/2014/main" id="{029B1A67-2A78-411C-8093-0C49FDA3DA14}"/>
                </a:ext>
              </a:extLst>
            </p:cNvPr>
            <p:cNvSpPr txBox="1"/>
            <p:nvPr/>
          </p:nvSpPr>
          <p:spPr>
            <a:xfrm>
              <a:off x="4383542" y="925521"/>
              <a:ext cx="2784169" cy="646332"/>
            </a:xfrm>
            <a:prstGeom prst="rect">
              <a:avLst/>
            </a:prstGeom>
            <a:noFill/>
          </p:spPr>
          <p:txBody>
            <a:bodyPr wrap="square" rtlCol="0">
              <a:spAutoFit/>
            </a:bodyPr>
            <a:lstStyle/>
            <a:p>
              <a:pPr algn="ctr"/>
              <a:r>
                <a:rPr lang="en-US" b="1" dirty="0">
                  <a:solidFill>
                    <a:srgbClr val="7030A0"/>
                  </a:solidFill>
                  <a:effectLst>
                    <a:outerShdw blurRad="38100" dist="38100" dir="2700000" algn="tl">
                      <a:srgbClr val="000000">
                        <a:alpha val="43137"/>
                      </a:srgbClr>
                    </a:outerShdw>
                  </a:effectLst>
                </a:rPr>
                <a:t>Zircons too young for proposed age</a:t>
              </a:r>
            </a:p>
          </p:txBody>
        </p:sp>
        <p:cxnSp>
          <p:nvCxnSpPr>
            <p:cNvPr id="17" name="Straight Arrow Connector 16">
              <a:extLst>
                <a:ext uri="{FF2B5EF4-FFF2-40B4-BE49-F238E27FC236}">
                  <a16:creationId xmlns:a16="http://schemas.microsoft.com/office/drawing/2014/main" id="{9A0C6B29-11E2-47E3-BD27-77E32831EEAE}"/>
                </a:ext>
              </a:extLst>
            </p:cNvPr>
            <p:cNvCxnSpPr>
              <a:cxnSpLocks/>
            </p:cNvCxnSpPr>
            <p:nvPr/>
          </p:nvCxnSpPr>
          <p:spPr>
            <a:xfrm>
              <a:off x="6720475" y="1421655"/>
              <a:ext cx="1668645" cy="1620965"/>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854B4181-53D0-4294-BF71-5591508ECB94}"/>
                </a:ext>
              </a:extLst>
            </p:cNvPr>
            <p:cNvSpPr/>
            <p:nvPr/>
          </p:nvSpPr>
          <p:spPr>
            <a:xfrm>
              <a:off x="8151376" y="3042622"/>
              <a:ext cx="475488" cy="389856"/>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E1DD741F-DF1F-4771-9843-5D43D4A3B75E}"/>
              </a:ext>
            </a:extLst>
          </p:cNvPr>
          <p:cNvSpPr txBox="1"/>
          <p:nvPr/>
        </p:nvSpPr>
        <p:spPr>
          <a:xfrm>
            <a:off x="9921185" y="3403258"/>
            <a:ext cx="221230" cy="307777"/>
          </a:xfrm>
          <a:prstGeom prst="rect">
            <a:avLst/>
          </a:prstGeom>
          <a:noFill/>
        </p:spPr>
        <p:txBody>
          <a:bodyPr wrap="square" rtlCol="0">
            <a:spAutoFit/>
          </a:bodyPr>
          <a:lstStyle/>
          <a:p>
            <a:r>
              <a:rPr lang="en-US" sz="1400" b="1" dirty="0"/>
              <a:t>F</a:t>
            </a:r>
          </a:p>
        </p:txBody>
      </p:sp>
    </p:spTree>
    <p:extLst>
      <p:ext uri="{BB962C8B-B14F-4D97-AF65-F5344CB8AC3E}">
        <p14:creationId xmlns:p14="http://schemas.microsoft.com/office/powerpoint/2010/main" val="86465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1785</TotalTime>
  <Words>1523</Words>
  <Application>Microsoft Office PowerPoint</Application>
  <PresentationFormat>Widescreen</PresentationFormat>
  <Paragraphs>106</Paragraphs>
  <Slides>22</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allan</dc:creator>
  <cp:lastModifiedBy>allan</cp:lastModifiedBy>
  <cp:revision>108</cp:revision>
  <dcterms:created xsi:type="dcterms:W3CDTF">2018-11-11T13:59:27Z</dcterms:created>
  <dcterms:modified xsi:type="dcterms:W3CDTF">2019-03-16T01:12:11Z</dcterms:modified>
</cp:coreProperties>
</file>