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76" r:id="rId5"/>
    <p:sldId id="274" r:id="rId6"/>
    <p:sldId id="259" r:id="rId7"/>
    <p:sldId id="260" r:id="rId8"/>
    <p:sldId id="261" r:id="rId9"/>
    <p:sldId id="265" r:id="rId10"/>
    <p:sldId id="271" r:id="rId11"/>
    <p:sldId id="272" r:id="rId12"/>
    <p:sldId id="273" r:id="rId13"/>
    <p:sldId id="275" r:id="rId14"/>
    <p:sldId id="264" r:id="rId15"/>
    <p:sldId id="266" r:id="rId16"/>
    <p:sldId id="267" r:id="rId17"/>
    <p:sldId id="268" r:id="rId18"/>
    <p:sldId id="269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6671B-7539-42B2-BA15-9DF34583F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DCCFC7-93A4-402B-8244-21D844DB1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DEBC6-2A70-4B38-94C3-E5B70C342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5C8DB-2411-44D5-8D4A-E89B9FD5E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CF181-C1DE-4667-8538-4A4FD57FA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08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67289-6F43-4734-AB83-680FBD048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EFEE8A-7EC5-4F6B-8D23-5725C87F1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8B874-0A51-4E58-800E-FDC9B1807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0F8DF-045D-4B2D-BA4B-D8C943F9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46AF9-8C01-4298-8708-C2554F21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6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E2B0A7-3718-49FD-B22E-02CC88E77A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EB1FB6-4A73-4234-B12F-50E767CEC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6A23E-BBBF-49E9-9F8D-DA8A5AA69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92A8F-B83B-4454-8B20-89A207B20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DC2FB-0666-4577-90B7-2221BD8EB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47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13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63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2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32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88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0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08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61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D995D-152C-4C4F-891A-14F90A486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4A9C6-88D8-4E50-89F1-A2D80A79E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6DF4A-904E-491B-84D4-2552CB9FF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A820B-30E9-4297-946F-69ECF128F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E0606-A691-463F-8924-D3B144B1E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26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60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48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07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6855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00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45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88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8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0F440-BAB0-4A82-B410-2DC0ED85B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57F9D-E93D-43D3-8AA7-D8EE713D7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C2D58-861C-4E8A-9F42-ABDD9D5CF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289B1-7D60-457E-8E28-A8AB7614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8E4AD-2B72-45B3-8BAE-87281EBC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56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E48E-3E3D-447D-BE08-865FC1D36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5319D-9C4B-41FA-A8EB-AEC380744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8540F-9C0E-4FDD-8ABF-9C0B1A5EA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49992-A88E-447A-BE07-B23A3655C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A645F-569E-4D0A-88B8-BEED25A32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F85D1-2A8A-440B-BBF0-67A6FA4B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59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93F84-13ED-435B-8E7A-5116E3ACC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6C3DD-3E1E-496F-AF00-BB1432D11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1B58A-09B3-4A2A-8FA6-1FAFF9AF8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3519A-B271-4E74-A7C3-06B93443C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FAD6FF-40EB-4F38-8F31-E5000754CD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5A44-7050-4CF9-9B4A-E78177B9E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B2688F-D097-458B-BEA7-84F5F960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5900E2-574A-4629-8954-E3872ED9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29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1C9A3-EADB-4021-8794-4B3C53D4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E24C6D-2358-48DC-B72C-D8E796202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6A47C5-067D-42D2-B7B2-132F311ED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E3B5B-21EE-4AB2-B963-E6FA9393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08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4FEA46-565F-4DB8-AD1B-B7A5EE30A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7B9868-D295-4D4D-9745-D0B35BCA7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D79B1-8A8E-436C-B426-9D82B4A0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24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27873-D38B-4D67-8DF5-3AA17F32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491AE-F374-4475-B0F1-D368C72D8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2C858-BCEF-457A-B92D-D38F6F09A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DA424-4AEF-49D1-BFD3-DFCF9841A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D4AA4-8D11-45E8-8E06-4B2AB71AA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27A34-1101-4BCD-AB22-6A6B19E64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2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7776F-8F0C-4FAF-9B8B-65DC449B6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0FF97F-F1CF-467A-B6E6-C7D6BB72D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7813C-DC05-4A65-BCF8-FF38ED020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CFC7A-C6C7-4B00-9142-95951D53E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E14FE-BAD8-45D8-9ABA-7275A90A0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6A00C-11A6-4FB0-9ADC-F4F153214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6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9636F8-127D-4C2E-B561-D903C544F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8EF5B-F353-4A07-9C90-73377DE90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0F3B2-25C1-4EAE-AAE9-5CBDC5F47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CBBA5-DBDD-48E9-8753-6CD5A751B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3AF31-7BC9-4462-8D72-C6A10638A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3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7F57B9B-10CC-4474-98A1-64752C9ABAA0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245D737-6E14-4A8C-A99F-4AA9D6DF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228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054B97-20A1-4218-9C0E-2914D192B5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0" y="-2160"/>
            <a:ext cx="12192000" cy="6860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BDF241-D439-4F45-BD69-04FF6067F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479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Staten Island Beach Morphology - Implications for shoreline response to storm events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79BA72-2464-40AE-A960-0CB1EF9D4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9837" y="2462395"/>
            <a:ext cx="6936419" cy="561588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Jane Alexander and Jennifer Avila Sanchez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951018-A338-45A3-B6F3-A519813639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06" b="2346"/>
          <a:stretch/>
        </p:blipFill>
        <p:spPr>
          <a:xfrm>
            <a:off x="7688062" y="6016400"/>
            <a:ext cx="4512814" cy="850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8B76FE-9208-4618-8B54-40A8E0EED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70977"/>
            <a:ext cx="3606738" cy="88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78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F0012-1A65-4B27-81EB-C85481A97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Midland Beach. Low tide grain size analysis.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44F477-D0A3-4C7D-902B-766C0EA325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73" y="2238979"/>
            <a:ext cx="4296793" cy="34758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C449A0-FFE2-4C87-B116-B95FB28E42B2}"/>
              </a:ext>
            </a:extLst>
          </p:cNvPr>
          <p:cNvSpPr txBox="1"/>
          <p:nvPr/>
        </p:nvSpPr>
        <p:spPr>
          <a:xfrm>
            <a:off x="9145480" y="3515223"/>
            <a:ext cx="50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EF0761-7E82-40BE-962C-EEEFEC9DF7E0}"/>
              </a:ext>
            </a:extLst>
          </p:cNvPr>
          <p:cNvSpPr txBox="1"/>
          <p:nvPr/>
        </p:nvSpPr>
        <p:spPr>
          <a:xfrm>
            <a:off x="8291742" y="4415888"/>
            <a:ext cx="50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F5B3BC-D142-45EE-90BC-51BDDBBB4F3B}"/>
              </a:ext>
            </a:extLst>
          </p:cNvPr>
          <p:cNvSpPr txBox="1"/>
          <p:nvPr/>
        </p:nvSpPr>
        <p:spPr>
          <a:xfrm>
            <a:off x="7577091" y="5367278"/>
            <a:ext cx="50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41DE6D-8D19-4628-8278-200E9AFD1A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20775" y="2231856"/>
            <a:ext cx="5024438" cy="1603543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DA8D42C-CBA3-4104-A046-A526CE543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589972"/>
              </p:ext>
            </p:extLst>
          </p:nvPr>
        </p:nvGraphicFramePr>
        <p:xfrm>
          <a:off x="304027" y="4302497"/>
          <a:ext cx="5856302" cy="14895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5421">
                  <a:extLst>
                    <a:ext uri="{9D8B030D-6E8A-4147-A177-3AD203B41FA5}">
                      <a16:colId xmlns:a16="http://schemas.microsoft.com/office/drawing/2014/main" val="2153439350"/>
                    </a:ext>
                  </a:extLst>
                </a:gridCol>
                <a:gridCol w="1623627">
                  <a:extLst>
                    <a:ext uri="{9D8B030D-6E8A-4147-A177-3AD203B41FA5}">
                      <a16:colId xmlns:a16="http://schemas.microsoft.com/office/drawing/2014/main" val="3895845304"/>
                    </a:ext>
                  </a:extLst>
                </a:gridCol>
                <a:gridCol w="1623627">
                  <a:extLst>
                    <a:ext uri="{9D8B030D-6E8A-4147-A177-3AD203B41FA5}">
                      <a16:colId xmlns:a16="http://schemas.microsoft.com/office/drawing/2014/main" val="144861798"/>
                    </a:ext>
                  </a:extLst>
                </a:gridCol>
                <a:gridCol w="1623627">
                  <a:extLst>
                    <a:ext uri="{9D8B030D-6E8A-4147-A177-3AD203B41FA5}">
                      <a16:colId xmlns:a16="http://schemas.microsoft.com/office/drawing/2014/main" val="134609411"/>
                    </a:ext>
                  </a:extLst>
                </a:gridCol>
              </a:tblGrid>
              <a:tr h="297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Sample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D-1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E-1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F-1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98382688"/>
                  </a:ext>
                </a:extLst>
              </a:tr>
              <a:tr h="297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Textural Group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Gravelly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Sandy Gravel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Sandy Gravel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0648832"/>
                  </a:ext>
                </a:extLst>
              </a:tr>
              <a:tr h="297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Mean grain size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Coarse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Very Coarse Sand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83662506"/>
                  </a:ext>
                </a:extLst>
              </a:tr>
              <a:tr h="297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Sorting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Poorly Sorted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Very Poorly Sorted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Poorly Sorted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9150418"/>
                  </a:ext>
                </a:extLst>
              </a:tr>
              <a:tr h="297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Skewness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Very Coarse Skewed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Symmetrical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Coarse Skewed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69574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831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BE20-2669-433E-A798-601CCF91D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South Beach. Low tide grain size analysis.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7DCD4B-55ED-4915-B041-8F0880E3D8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19" y="2058194"/>
            <a:ext cx="4165600" cy="388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FF32EA-8461-4FDE-A5E5-6C837E601FE6}"/>
              </a:ext>
            </a:extLst>
          </p:cNvPr>
          <p:cNvSpPr txBox="1"/>
          <p:nvPr/>
        </p:nvSpPr>
        <p:spPr>
          <a:xfrm>
            <a:off x="9669262" y="2709895"/>
            <a:ext cx="50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CF5FA2-1B91-4BE8-99BD-0116C7969921}"/>
              </a:ext>
            </a:extLst>
          </p:cNvPr>
          <p:cNvSpPr txBox="1"/>
          <p:nvPr/>
        </p:nvSpPr>
        <p:spPr>
          <a:xfrm>
            <a:off x="8161538" y="4256089"/>
            <a:ext cx="50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8B0253-646F-482F-9584-C965C9F62336}"/>
              </a:ext>
            </a:extLst>
          </p:cNvPr>
          <p:cNvSpPr txBox="1"/>
          <p:nvPr/>
        </p:nvSpPr>
        <p:spPr>
          <a:xfrm>
            <a:off x="7221984" y="5482729"/>
            <a:ext cx="50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9C62BCD-FCA4-42F9-8350-F19BCF4436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20775" y="2072058"/>
            <a:ext cx="5024438" cy="1603543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EDAB3DD-45D5-4213-9DA5-6F77B9D509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760355"/>
              </p:ext>
            </p:extLst>
          </p:nvPr>
        </p:nvGraphicFramePr>
        <p:xfrm>
          <a:off x="304027" y="4053926"/>
          <a:ext cx="5856302" cy="14895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5421">
                  <a:extLst>
                    <a:ext uri="{9D8B030D-6E8A-4147-A177-3AD203B41FA5}">
                      <a16:colId xmlns:a16="http://schemas.microsoft.com/office/drawing/2014/main" val="2153439350"/>
                    </a:ext>
                  </a:extLst>
                </a:gridCol>
                <a:gridCol w="1623627">
                  <a:extLst>
                    <a:ext uri="{9D8B030D-6E8A-4147-A177-3AD203B41FA5}">
                      <a16:colId xmlns:a16="http://schemas.microsoft.com/office/drawing/2014/main" val="3895845304"/>
                    </a:ext>
                  </a:extLst>
                </a:gridCol>
                <a:gridCol w="1623627">
                  <a:extLst>
                    <a:ext uri="{9D8B030D-6E8A-4147-A177-3AD203B41FA5}">
                      <a16:colId xmlns:a16="http://schemas.microsoft.com/office/drawing/2014/main" val="144861798"/>
                    </a:ext>
                  </a:extLst>
                </a:gridCol>
                <a:gridCol w="1623627">
                  <a:extLst>
                    <a:ext uri="{9D8B030D-6E8A-4147-A177-3AD203B41FA5}">
                      <a16:colId xmlns:a16="http://schemas.microsoft.com/office/drawing/2014/main" val="134609411"/>
                    </a:ext>
                  </a:extLst>
                </a:gridCol>
              </a:tblGrid>
              <a:tr h="297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Sample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G-1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H-1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I-1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98382688"/>
                  </a:ext>
                </a:extLst>
              </a:tr>
              <a:tr h="297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Textural Group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Sandy Gravel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Gravelly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Gravelly Sand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0648832"/>
                  </a:ext>
                </a:extLst>
              </a:tr>
              <a:tr h="297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Mean grain size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Very Coarse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Coarse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Very Coarse Sand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83662506"/>
                  </a:ext>
                </a:extLst>
              </a:tr>
              <a:tr h="297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Sorting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Poorly Sorted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Poorly Sorted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Poorly Sorted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9150418"/>
                  </a:ext>
                </a:extLst>
              </a:tr>
              <a:tr h="297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Skewness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Symmetrical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Fine Skewed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Very Coarse Skewed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69574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6988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A13FB-1CC6-4CCA-9907-6349333F6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Grain size analysis – High tide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7F683D1-A13B-438D-A0E6-96437DAA4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708199"/>
              </p:ext>
            </p:extLst>
          </p:nvPr>
        </p:nvGraphicFramePr>
        <p:xfrm>
          <a:off x="310718" y="3602998"/>
          <a:ext cx="11043078" cy="12122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3835">
                  <a:extLst>
                    <a:ext uri="{9D8B030D-6E8A-4147-A177-3AD203B41FA5}">
                      <a16:colId xmlns:a16="http://schemas.microsoft.com/office/drawing/2014/main" val="2262608973"/>
                    </a:ext>
                  </a:extLst>
                </a:gridCol>
                <a:gridCol w="1131027">
                  <a:extLst>
                    <a:ext uri="{9D8B030D-6E8A-4147-A177-3AD203B41FA5}">
                      <a16:colId xmlns:a16="http://schemas.microsoft.com/office/drawing/2014/main" val="3060901100"/>
                    </a:ext>
                  </a:extLst>
                </a:gridCol>
                <a:gridCol w="1131027">
                  <a:extLst>
                    <a:ext uri="{9D8B030D-6E8A-4147-A177-3AD203B41FA5}">
                      <a16:colId xmlns:a16="http://schemas.microsoft.com/office/drawing/2014/main" val="2450486449"/>
                    </a:ext>
                  </a:extLst>
                </a:gridCol>
                <a:gridCol w="1131027">
                  <a:extLst>
                    <a:ext uri="{9D8B030D-6E8A-4147-A177-3AD203B41FA5}">
                      <a16:colId xmlns:a16="http://schemas.microsoft.com/office/drawing/2014/main" val="2901527330"/>
                    </a:ext>
                  </a:extLst>
                </a:gridCol>
                <a:gridCol w="1131027">
                  <a:extLst>
                    <a:ext uri="{9D8B030D-6E8A-4147-A177-3AD203B41FA5}">
                      <a16:colId xmlns:a16="http://schemas.microsoft.com/office/drawing/2014/main" val="4143818933"/>
                    </a:ext>
                  </a:extLst>
                </a:gridCol>
                <a:gridCol w="1131027">
                  <a:extLst>
                    <a:ext uri="{9D8B030D-6E8A-4147-A177-3AD203B41FA5}">
                      <a16:colId xmlns:a16="http://schemas.microsoft.com/office/drawing/2014/main" val="2192628376"/>
                    </a:ext>
                  </a:extLst>
                </a:gridCol>
                <a:gridCol w="1131027">
                  <a:extLst>
                    <a:ext uri="{9D8B030D-6E8A-4147-A177-3AD203B41FA5}">
                      <a16:colId xmlns:a16="http://schemas.microsoft.com/office/drawing/2014/main" val="1970263445"/>
                    </a:ext>
                  </a:extLst>
                </a:gridCol>
                <a:gridCol w="1131027">
                  <a:extLst>
                    <a:ext uri="{9D8B030D-6E8A-4147-A177-3AD203B41FA5}">
                      <a16:colId xmlns:a16="http://schemas.microsoft.com/office/drawing/2014/main" val="271213789"/>
                    </a:ext>
                  </a:extLst>
                </a:gridCol>
                <a:gridCol w="1131027">
                  <a:extLst>
                    <a:ext uri="{9D8B030D-6E8A-4147-A177-3AD203B41FA5}">
                      <a16:colId xmlns:a16="http://schemas.microsoft.com/office/drawing/2014/main" val="3984549127"/>
                    </a:ext>
                  </a:extLst>
                </a:gridCol>
                <a:gridCol w="1131027">
                  <a:extLst>
                    <a:ext uri="{9D8B030D-6E8A-4147-A177-3AD203B41FA5}">
                      <a16:colId xmlns:a16="http://schemas.microsoft.com/office/drawing/2014/main" val="487804204"/>
                    </a:ext>
                  </a:extLst>
                </a:gridCol>
              </a:tblGrid>
              <a:tr h="23286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Sample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A-2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B-2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C-2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D-2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E-2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F-2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G-2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H-2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I-2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794274727"/>
                  </a:ext>
                </a:extLst>
              </a:tr>
              <a:tr h="23286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Textural Group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Slightly Gravelly Sand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Slightly Gravelly Sand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Slightly Gravelly Sand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Slightly Gravelly Sand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Sandy Gravel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Gravelly Sand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Slightly Gravelly Sand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Slightly Gravelly Sand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Slightly Gravelly Sand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1773927839"/>
                  </a:ext>
                </a:extLst>
              </a:tr>
              <a:tr h="23286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Mean grain size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Medium Sand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Medium Sand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Medium Sand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Medium Sand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Coarse Sand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Coarse Sand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Fine Sand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Medium Sand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Medium Sand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2132421288"/>
                  </a:ext>
                </a:extLst>
              </a:tr>
              <a:tr h="23286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Sorting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Moderately Well Sorted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Moderately Sorted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Moderately Sorted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Moderately Sorted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Very Poorly Sorted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Poorly Sorted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Moderately Sorted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Moderately Well Sorted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Moderately Sorted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253034767"/>
                  </a:ext>
                </a:extLst>
              </a:tr>
              <a:tr h="23286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Skewness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Fine Skewed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Symmetrical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Symmetrical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Symmetrical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Very Coarse Skewed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Symmetrical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Very Coarse Skewed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Symmetrical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Coarse Skewed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extLst>
                  <a:ext uri="{0D108BD9-81ED-4DB2-BD59-A6C34878D82A}">
                    <a16:rowId xmlns:a16="http://schemas.microsoft.com/office/drawing/2014/main" val="988838736"/>
                  </a:ext>
                </a:extLst>
              </a:tr>
            </a:tbl>
          </a:graphicData>
        </a:graphic>
      </p:graphicFrame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621B0C82-832C-495D-AF56-56A653074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6777" y="1982026"/>
            <a:ext cx="10233025" cy="107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5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A13FB-1CC6-4CCA-9907-6349333F6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Grain size analysis – base of dune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50F5A1-ECCD-48D4-9079-DB407E0CD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043" y="1884371"/>
            <a:ext cx="10233025" cy="1073394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014B6C4-12C4-4D69-A08C-7A727B15FB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616764"/>
              </p:ext>
            </p:extLst>
          </p:nvPr>
        </p:nvGraphicFramePr>
        <p:xfrm>
          <a:off x="310718" y="3602998"/>
          <a:ext cx="11043078" cy="12743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3835">
                  <a:extLst>
                    <a:ext uri="{9D8B030D-6E8A-4147-A177-3AD203B41FA5}">
                      <a16:colId xmlns:a16="http://schemas.microsoft.com/office/drawing/2014/main" val="2262608973"/>
                    </a:ext>
                  </a:extLst>
                </a:gridCol>
                <a:gridCol w="1131027">
                  <a:extLst>
                    <a:ext uri="{9D8B030D-6E8A-4147-A177-3AD203B41FA5}">
                      <a16:colId xmlns:a16="http://schemas.microsoft.com/office/drawing/2014/main" val="3060901100"/>
                    </a:ext>
                  </a:extLst>
                </a:gridCol>
                <a:gridCol w="1131027">
                  <a:extLst>
                    <a:ext uri="{9D8B030D-6E8A-4147-A177-3AD203B41FA5}">
                      <a16:colId xmlns:a16="http://schemas.microsoft.com/office/drawing/2014/main" val="2450486449"/>
                    </a:ext>
                  </a:extLst>
                </a:gridCol>
                <a:gridCol w="1131027">
                  <a:extLst>
                    <a:ext uri="{9D8B030D-6E8A-4147-A177-3AD203B41FA5}">
                      <a16:colId xmlns:a16="http://schemas.microsoft.com/office/drawing/2014/main" val="2901527330"/>
                    </a:ext>
                  </a:extLst>
                </a:gridCol>
                <a:gridCol w="1131027">
                  <a:extLst>
                    <a:ext uri="{9D8B030D-6E8A-4147-A177-3AD203B41FA5}">
                      <a16:colId xmlns:a16="http://schemas.microsoft.com/office/drawing/2014/main" val="4143818933"/>
                    </a:ext>
                  </a:extLst>
                </a:gridCol>
                <a:gridCol w="1131027">
                  <a:extLst>
                    <a:ext uri="{9D8B030D-6E8A-4147-A177-3AD203B41FA5}">
                      <a16:colId xmlns:a16="http://schemas.microsoft.com/office/drawing/2014/main" val="2192628376"/>
                    </a:ext>
                  </a:extLst>
                </a:gridCol>
                <a:gridCol w="1131027">
                  <a:extLst>
                    <a:ext uri="{9D8B030D-6E8A-4147-A177-3AD203B41FA5}">
                      <a16:colId xmlns:a16="http://schemas.microsoft.com/office/drawing/2014/main" val="1970263445"/>
                    </a:ext>
                  </a:extLst>
                </a:gridCol>
                <a:gridCol w="1131027">
                  <a:extLst>
                    <a:ext uri="{9D8B030D-6E8A-4147-A177-3AD203B41FA5}">
                      <a16:colId xmlns:a16="http://schemas.microsoft.com/office/drawing/2014/main" val="271213789"/>
                    </a:ext>
                  </a:extLst>
                </a:gridCol>
                <a:gridCol w="1131027">
                  <a:extLst>
                    <a:ext uri="{9D8B030D-6E8A-4147-A177-3AD203B41FA5}">
                      <a16:colId xmlns:a16="http://schemas.microsoft.com/office/drawing/2014/main" val="3984549127"/>
                    </a:ext>
                  </a:extLst>
                </a:gridCol>
                <a:gridCol w="1131027">
                  <a:extLst>
                    <a:ext uri="{9D8B030D-6E8A-4147-A177-3AD203B41FA5}">
                      <a16:colId xmlns:a16="http://schemas.microsoft.com/office/drawing/2014/main" val="487804204"/>
                    </a:ext>
                  </a:extLst>
                </a:gridCol>
              </a:tblGrid>
              <a:tr h="23286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Sample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A-3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B-3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D-3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E-3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F-3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G-3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H-3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I-3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94274727"/>
                  </a:ext>
                </a:extLst>
              </a:tr>
              <a:tr h="23286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Textural Group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Slightly Gravelly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Slightly Gravelly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Slightly Gravelly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Slightly Gravelly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Slightly Gravelly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Slightly Gravelly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Slightly Gravelly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Slightly Gravelly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Gravelly Sand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73927839"/>
                  </a:ext>
                </a:extLst>
              </a:tr>
              <a:tr h="23286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Mean grain size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Coarse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 Sand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 Sand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32421288"/>
                  </a:ext>
                </a:extLst>
              </a:tr>
              <a:tr h="23286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Sorting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Moderately Sorted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Poorly Sorted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Moderately Sorted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Moderately Sorted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Moderately Sorted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Moderately Sorted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Moderately Sorted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Poorly Sorted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Poorly Sorted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3034767"/>
                  </a:ext>
                </a:extLst>
              </a:tr>
              <a:tr h="23286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Skewness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0" marR="6490" marT="64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Coarse Skewed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Coarse Skewed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Coarse Skewed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Symmetrical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Symmetrical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Symmetrical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Coarse Skewed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Coarse Skewed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Coarse Skewed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88838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6820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8B8BE-2164-494C-BF79-24854BED9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Midland beach – eroded area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C64BA73-7EC5-4D17-BC89-E4A3F52776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9651" y="1825625"/>
            <a:ext cx="4426685" cy="435133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252047-D380-4DCD-BDA8-A90FCE7266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38" y="1805646"/>
            <a:ext cx="5033962" cy="29176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F0219C-DDA8-4697-B239-FC5B889F5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427" y="4196000"/>
            <a:ext cx="2691603" cy="2360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581FAC-F35D-4F8D-B2A6-04E6190A9992}"/>
              </a:ext>
            </a:extLst>
          </p:cNvPr>
          <p:cNvSpPr txBox="1"/>
          <p:nvPr/>
        </p:nvSpPr>
        <p:spPr>
          <a:xfrm>
            <a:off x="10772349" y="4947567"/>
            <a:ext cx="50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A3CDC3-72A9-41CE-B982-8821ED241CAC}"/>
              </a:ext>
            </a:extLst>
          </p:cNvPr>
          <p:cNvSpPr txBox="1"/>
          <p:nvPr/>
        </p:nvSpPr>
        <p:spPr>
          <a:xfrm>
            <a:off x="10040643" y="5523716"/>
            <a:ext cx="50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349377-188A-49BC-8161-2F281F1F9700}"/>
              </a:ext>
            </a:extLst>
          </p:cNvPr>
          <p:cNvSpPr txBox="1"/>
          <p:nvPr/>
        </p:nvSpPr>
        <p:spPr>
          <a:xfrm>
            <a:off x="9468035" y="6262042"/>
            <a:ext cx="50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776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774F6-D12C-4AB0-88CB-5FC17CA6E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Grain size analysis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79BA2-35F6-49DA-A8BE-C8B0C0B975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Beach face sediments medium – very coarse sand, generally poorly sorted</a:t>
            </a:r>
          </a:p>
          <a:p>
            <a:r>
              <a:rPr lang="en-US" dirty="0"/>
              <a:t>Most coarse sediment at low water mark</a:t>
            </a:r>
          </a:p>
          <a:p>
            <a:r>
              <a:rPr lang="en-US" dirty="0"/>
              <a:t>Sediment composition more variable in area of high erosion and human disturbance</a:t>
            </a:r>
          </a:p>
          <a:p>
            <a:endParaRPr lang="en-US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555DE98-93BB-40A2-9441-DFB2073083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76955" y="1825625"/>
            <a:ext cx="291972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01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546D-3FEF-4D4F-8D29-C49A1A200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 dominated beaches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A62F1-E57D-4B3C-B330-1DED98B86F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Reflective</a:t>
            </a:r>
          </a:p>
          <a:p>
            <a:pPr lvl="1"/>
            <a:r>
              <a:rPr lang="en-US" dirty="0"/>
              <a:t>Beach face slope &gt;4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Beach face sediment medium – coarse sand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Step at low water mark containing most coarse sediment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 offshore bar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Low sediment transfer as base load</a:t>
            </a:r>
          </a:p>
          <a:p>
            <a:r>
              <a:rPr lang="en-US" dirty="0"/>
              <a:t>Little variation in beach morphology over the course of a year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85AE0-906D-45C8-A2FB-922D7EBC4E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Dissipative</a:t>
            </a:r>
          </a:p>
          <a:p>
            <a:pPr lvl="1"/>
            <a:r>
              <a:rPr lang="en-US" dirty="0"/>
              <a:t>Beach face slope &lt;2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en-US" dirty="0"/>
          </a:p>
          <a:p>
            <a:pPr lvl="1"/>
            <a:r>
              <a:rPr lang="en-US" dirty="0"/>
              <a:t>Beach face sediment fine sand</a:t>
            </a:r>
          </a:p>
          <a:p>
            <a:pPr lvl="1"/>
            <a:r>
              <a:rPr lang="en-US" dirty="0"/>
              <a:t>Multiple offshore bars</a:t>
            </a:r>
          </a:p>
          <a:p>
            <a:pPr lvl="1"/>
            <a:r>
              <a:rPr lang="en-US" dirty="0"/>
              <a:t>High sediment transfer as suspended load</a:t>
            </a:r>
          </a:p>
          <a:p>
            <a:r>
              <a:rPr lang="en-US" dirty="0"/>
              <a:t>Few beaches permanently dissipative, only during storm events</a:t>
            </a:r>
          </a:p>
          <a:p>
            <a:r>
              <a:rPr lang="en-US" dirty="0"/>
              <a:t>Intermediate beaches are the most dynamic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47ABF-5218-496B-9DE8-CD31DC438464}"/>
              </a:ext>
            </a:extLst>
          </p:cNvPr>
          <p:cNvSpPr txBox="1"/>
          <p:nvPr/>
        </p:nvSpPr>
        <p:spPr>
          <a:xfrm>
            <a:off x="1029810" y="6090080"/>
            <a:ext cx="9632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Reference: Short, A (1999) Handbook of Beach and Shoreface </a:t>
            </a:r>
            <a:r>
              <a:rPr lang="en-US" dirty="0" err="1"/>
              <a:t>Morphodynamics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99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86CFE-DA13-4EB1-B948-2D88A7B45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CF13C4-FF03-4823-AA5B-8F4D90DAF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Beaches on the east shore of Staten Island are reflective, wave dominated beaches</a:t>
            </a:r>
          </a:p>
          <a:p>
            <a:pPr lvl="1"/>
            <a:r>
              <a:rPr lang="en-US" dirty="0"/>
              <a:t>Beach face slope of 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 - 6°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Sediment is medium to very coarse sand</a:t>
            </a:r>
            <a:endParaRPr lang="en-US" dirty="0"/>
          </a:p>
          <a:p>
            <a:r>
              <a:rPr lang="en-US" dirty="0"/>
              <a:t>This results in little temporal variation in morphology, making development seem safe</a:t>
            </a:r>
          </a:p>
          <a:p>
            <a:r>
              <a:rPr lang="en-US" dirty="0"/>
              <a:t>Vulnerable to storm events</a:t>
            </a:r>
          </a:p>
          <a:p>
            <a:pPr lvl="1"/>
            <a:r>
              <a:rPr lang="en-US" dirty="0"/>
              <a:t>Long waves during storm surge at high (spring) tides likely to lead to overtopping and beach face slumping</a:t>
            </a:r>
          </a:p>
          <a:p>
            <a:r>
              <a:rPr lang="en-US" dirty="0"/>
              <a:t>Area with high erosion and human disturbance has more fine sediment, making it more vulnerable to further erosion</a:t>
            </a:r>
          </a:p>
        </p:txBody>
      </p:sp>
    </p:spTree>
    <p:extLst>
      <p:ext uri="{BB962C8B-B14F-4D97-AF65-F5344CB8AC3E}">
        <p14:creationId xmlns:p14="http://schemas.microsoft.com/office/powerpoint/2010/main" val="3683166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43BA-EF91-4B1B-96F1-CD0E062CE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9E858D-C286-4680-8013-DEC824381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Monitor seasonal changes in morphology and sediment properties</a:t>
            </a:r>
          </a:p>
          <a:p>
            <a:r>
              <a:rPr lang="en-US" dirty="0"/>
              <a:t>Monitor changes after any major storm events</a:t>
            </a:r>
          </a:p>
          <a:p>
            <a:r>
              <a:rPr lang="en-US" dirty="0"/>
              <a:t>Compare field survey to 2014 Lidar survey</a:t>
            </a:r>
          </a:p>
          <a:p>
            <a:r>
              <a:rPr lang="en-US" dirty="0"/>
              <a:t>Extend survey and sampling offshore</a:t>
            </a:r>
          </a:p>
          <a:p>
            <a:pPr lvl="1"/>
            <a:r>
              <a:rPr lang="en-US" dirty="0"/>
              <a:t>Model sediment transport</a:t>
            </a:r>
          </a:p>
          <a:p>
            <a:r>
              <a:rPr lang="en-US" dirty="0"/>
              <a:t>Investigate influence of sand replenishment and other beach stabilization projects</a:t>
            </a:r>
          </a:p>
        </p:txBody>
      </p:sp>
    </p:spTree>
    <p:extLst>
      <p:ext uri="{BB962C8B-B14F-4D97-AF65-F5344CB8AC3E}">
        <p14:creationId xmlns:p14="http://schemas.microsoft.com/office/powerpoint/2010/main" val="4184637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E32072-CC9A-4E6A-93BA-5F2491730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1F1D78-8F93-490A-A973-42FCDDF269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east shore of Staten Island was badly damaged during Superstorm Sandy</a:t>
            </a:r>
          </a:p>
          <a:p>
            <a:r>
              <a:rPr lang="en-US" dirty="0"/>
              <a:t>Proposed sea wall to be built by Army Corps of Engineers</a:t>
            </a:r>
          </a:p>
          <a:p>
            <a:r>
              <a:rPr lang="en-US" dirty="0"/>
              <a:t>Preliminary survey of South Beach, Midland Beach and New </a:t>
            </a:r>
            <a:r>
              <a:rPr lang="en-US" dirty="0" err="1"/>
              <a:t>Dorp</a:t>
            </a:r>
            <a:r>
              <a:rPr lang="en-US" dirty="0"/>
              <a:t> Beach to determine baseline against which future changes may be measured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25B185-272A-479A-A0FB-DE1C131EDA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3" r="21501"/>
          <a:stretch/>
        </p:blipFill>
        <p:spPr>
          <a:xfrm>
            <a:off x="6445188" y="1630593"/>
            <a:ext cx="4367814" cy="4310688"/>
          </a:xfrm>
        </p:spPr>
      </p:pic>
    </p:spTree>
    <p:extLst>
      <p:ext uri="{BB962C8B-B14F-4D97-AF65-F5344CB8AC3E}">
        <p14:creationId xmlns:p14="http://schemas.microsoft.com/office/powerpoint/2010/main" val="2292915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B3D23-38D6-4174-8CC4-052B4070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shore of Staten Island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3D0F3-1D3B-49D9-B5A5-D06CCCCF7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2647" y="1825625"/>
            <a:ext cx="5025216" cy="4351338"/>
          </a:xfrm>
        </p:spPr>
        <p:txBody>
          <a:bodyPr/>
          <a:lstStyle/>
          <a:p>
            <a:r>
              <a:rPr lang="en-US" dirty="0"/>
              <a:t>Low tidal range of 0.8 – 2.1 m</a:t>
            </a:r>
          </a:p>
          <a:p>
            <a:r>
              <a:rPr lang="en-US" dirty="0"/>
              <a:t>Generally low wave height</a:t>
            </a:r>
          </a:p>
          <a:p>
            <a:pPr lvl="1"/>
            <a:r>
              <a:rPr lang="en-US" dirty="0"/>
              <a:t>Sheltered location in the mouth of the Hudson Estuary</a:t>
            </a:r>
          </a:p>
          <a:p>
            <a:r>
              <a:rPr lang="en-US" dirty="0"/>
              <a:t>Beaches stabilized by a series of groins</a:t>
            </a:r>
          </a:p>
          <a:p>
            <a:pPr lvl="1"/>
            <a:r>
              <a:rPr lang="en-US" dirty="0"/>
              <a:t>Littoral drift towards the south, south of Fishing Pier, and towards the north in the north </a:t>
            </a:r>
          </a:p>
          <a:p>
            <a:pPr lvl="1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395A54-3203-4CD6-B471-147A321EB8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16" y="1690688"/>
            <a:ext cx="5033962" cy="29176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6ECA97-4992-4F06-9496-70A27DA2E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721" y="4001294"/>
            <a:ext cx="3814439" cy="254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77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07BBC-8AC1-4041-8049-3D6EF1765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Beach profiles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6CAFC-8C6E-4AC1-9845-5BC5C3185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15" y="1825625"/>
            <a:ext cx="5025216" cy="4351338"/>
          </a:xfrm>
        </p:spPr>
        <p:txBody>
          <a:bodyPr/>
          <a:lstStyle/>
          <a:p>
            <a:r>
              <a:rPr lang="en-US" dirty="0"/>
              <a:t>Profiles measured during late June 2018</a:t>
            </a:r>
          </a:p>
          <a:p>
            <a:r>
              <a:rPr lang="en-US" dirty="0"/>
              <a:t>Measured within an hour of low tide</a:t>
            </a:r>
          </a:p>
          <a:p>
            <a:r>
              <a:rPr lang="en-US" dirty="0"/>
              <a:t>Simple measurement of slope angle at 2m intervals</a:t>
            </a:r>
          </a:p>
          <a:p>
            <a:r>
              <a:rPr lang="en-US" dirty="0"/>
              <a:t>Sediment samples collected at low tide line, high tide line and base of dunes</a:t>
            </a:r>
          </a:p>
        </p:txBody>
      </p:sp>
      <p:pic>
        <p:nvPicPr>
          <p:cNvPr id="5" name="Content Placeholder 16">
            <a:extLst>
              <a:ext uri="{FF2B5EF4-FFF2-40B4-BE49-F238E27FC236}">
                <a16:creationId xmlns:a16="http://schemas.microsoft.com/office/drawing/2014/main" id="{7D4F12BE-9D62-4056-B7A9-DA4F13F9C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059" y="1369609"/>
            <a:ext cx="4997542" cy="4723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DD1FF3-F38E-4C2B-8490-49C62FA05C95}"/>
              </a:ext>
            </a:extLst>
          </p:cNvPr>
          <p:cNvSpPr txBox="1"/>
          <p:nvPr/>
        </p:nvSpPr>
        <p:spPr>
          <a:xfrm>
            <a:off x="7928056" y="4324905"/>
            <a:ext cx="47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8E747-2628-4BE4-9DEE-BD135167AEFB}"/>
              </a:ext>
            </a:extLst>
          </p:cNvPr>
          <p:cNvSpPr txBox="1"/>
          <p:nvPr/>
        </p:nvSpPr>
        <p:spPr>
          <a:xfrm>
            <a:off x="7353670" y="4915317"/>
            <a:ext cx="47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760CDC-A7F7-40DD-9D72-14946F9FA84B}"/>
              </a:ext>
            </a:extLst>
          </p:cNvPr>
          <p:cNvSpPr txBox="1"/>
          <p:nvPr/>
        </p:nvSpPr>
        <p:spPr>
          <a:xfrm>
            <a:off x="6919757" y="5488391"/>
            <a:ext cx="47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1CAC4F-1BC0-4012-BAC3-365AB8BFA735}"/>
              </a:ext>
            </a:extLst>
          </p:cNvPr>
          <p:cNvSpPr txBox="1"/>
          <p:nvPr/>
        </p:nvSpPr>
        <p:spPr>
          <a:xfrm>
            <a:off x="8398572" y="3884421"/>
            <a:ext cx="47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2EC297-9635-48B1-AED8-E555FFA3A9FB}"/>
              </a:ext>
            </a:extLst>
          </p:cNvPr>
          <p:cNvSpPr txBox="1"/>
          <p:nvPr/>
        </p:nvSpPr>
        <p:spPr>
          <a:xfrm>
            <a:off x="8722312" y="3518194"/>
            <a:ext cx="47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41A605-ECC8-4954-A392-BB7CD100D0C5}"/>
              </a:ext>
            </a:extLst>
          </p:cNvPr>
          <p:cNvSpPr txBox="1"/>
          <p:nvPr/>
        </p:nvSpPr>
        <p:spPr>
          <a:xfrm>
            <a:off x="9355585" y="2836824"/>
            <a:ext cx="47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603414-D758-4747-BD73-71BE1788F428}"/>
              </a:ext>
            </a:extLst>
          </p:cNvPr>
          <p:cNvSpPr txBox="1"/>
          <p:nvPr/>
        </p:nvSpPr>
        <p:spPr>
          <a:xfrm>
            <a:off x="9826101" y="2192386"/>
            <a:ext cx="47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D896D1-5712-4556-938A-14948396872A}"/>
              </a:ext>
            </a:extLst>
          </p:cNvPr>
          <p:cNvSpPr txBox="1"/>
          <p:nvPr/>
        </p:nvSpPr>
        <p:spPr>
          <a:xfrm>
            <a:off x="10491559" y="1506022"/>
            <a:ext cx="47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B9A393-1ACF-4043-8165-3A251AE38D4B}"/>
              </a:ext>
            </a:extLst>
          </p:cNvPr>
          <p:cNvSpPr txBox="1"/>
          <p:nvPr/>
        </p:nvSpPr>
        <p:spPr>
          <a:xfrm>
            <a:off x="6410771" y="5845524"/>
            <a:ext cx="47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632490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A9CB3F-3244-4E7D-BE69-C35671DEE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</a:t>
            </a:r>
            <a:r>
              <a:rPr lang="en-US" dirty="0" err="1"/>
              <a:t>Dorp</a:t>
            </a:r>
            <a:r>
              <a:rPr lang="en-US" dirty="0"/>
              <a:t> Beach and southern Midland Beach Profiles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4C884B-26CD-4D76-89BC-291C61C860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48364" y="1825625"/>
            <a:ext cx="4169260" cy="4351338"/>
          </a:xfrm>
          <a:prstGeom prst="rect">
            <a:avLst/>
          </a:prstGeom>
        </p:spPr>
      </p:pic>
      <p:pic>
        <p:nvPicPr>
          <p:cNvPr id="7" name="Content Placeholder 6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3CF6793E-3BC4-4451-8232-709FBFA9EA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38" y="2217384"/>
            <a:ext cx="5033962" cy="3567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CDE795-2EF2-49EB-A21D-E72810762811}"/>
              </a:ext>
            </a:extLst>
          </p:cNvPr>
          <p:cNvSpPr txBox="1"/>
          <p:nvPr/>
        </p:nvSpPr>
        <p:spPr>
          <a:xfrm>
            <a:off x="7066625" y="5388746"/>
            <a:ext cx="50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BE719E-BF0C-401D-9806-4AAE99860C91}"/>
              </a:ext>
            </a:extLst>
          </p:cNvPr>
          <p:cNvSpPr txBox="1"/>
          <p:nvPr/>
        </p:nvSpPr>
        <p:spPr>
          <a:xfrm>
            <a:off x="9589363" y="3198167"/>
            <a:ext cx="50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83551-A106-4F2C-AA63-437171607AD5}"/>
              </a:ext>
            </a:extLst>
          </p:cNvPr>
          <p:cNvSpPr txBox="1"/>
          <p:nvPr/>
        </p:nvSpPr>
        <p:spPr>
          <a:xfrm>
            <a:off x="8205926" y="4477305"/>
            <a:ext cx="50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107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F0012-1A65-4B27-81EB-C85481A97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Midland Beach Profiles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54899F-D4D1-427A-B597-FE6B1AB8D8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49907" y="1825625"/>
            <a:ext cx="4166174" cy="435133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44F477-D0A3-4C7D-902B-766C0EA325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73" y="2238979"/>
            <a:ext cx="4296793" cy="34758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C449A0-FFE2-4C87-B116-B95FB28E42B2}"/>
              </a:ext>
            </a:extLst>
          </p:cNvPr>
          <p:cNvSpPr txBox="1"/>
          <p:nvPr/>
        </p:nvSpPr>
        <p:spPr>
          <a:xfrm>
            <a:off x="9145480" y="3515223"/>
            <a:ext cx="50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EF0761-7E82-40BE-962C-EEEFEC9DF7E0}"/>
              </a:ext>
            </a:extLst>
          </p:cNvPr>
          <p:cNvSpPr txBox="1"/>
          <p:nvPr/>
        </p:nvSpPr>
        <p:spPr>
          <a:xfrm>
            <a:off x="8291742" y="4415888"/>
            <a:ext cx="50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F5B3BC-D142-45EE-90BC-51BDDBBB4F3B}"/>
              </a:ext>
            </a:extLst>
          </p:cNvPr>
          <p:cNvSpPr txBox="1"/>
          <p:nvPr/>
        </p:nvSpPr>
        <p:spPr>
          <a:xfrm>
            <a:off x="7577091" y="5367278"/>
            <a:ext cx="50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118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BE20-2669-433E-A798-601CCF91D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Beach Profiles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05533C-2FDC-4502-981E-C7F82052E5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49907" y="1825625"/>
            <a:ext cx="4166174" cy="435133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7DCD4B-55ED-4915-B041-8F0880E3D8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19" y="2058194"/>
            <a:ext cx="4165600" cy="388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FF32EA-8461-4FDE-A5E5-6C837E601FE6}"/>
              </a:ext>
            </a:extLst>
          </p:cNvPr>
          <p:cNvSpPr txBox="1"/>
          <p:nvPr/>
        </p:nvSpPr>
        <p:spPr>
          <a:xfrm>
            <a:off x="9669262" y="2709895"/>
            <a:ext cx="50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CF5FA2-1B91-4BE8-99BD-0116C7969921}"/>
              </a:ext>
            </a:extLst>
          </p:cNvPr>
          <p:cNvSpPr txBox="1"/>
          <p:nvPr/>
        </p:nvSpPr>
        <p:spPr>
          <a:xfrm>
            <a:off x="8161538" y="4256089"/>
            <a:ext cx="50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8B0253-646F-482F-9584-C965C9F62336}"/>
              </a:ext>
            </a:extLst>
          </p:cNvPr>
          <p:cNvSpPr txBox="1"/>
          <p:nvPr/>
        </p:nvSpPr>
        <p:spPr>
          <a:xfrm>
            <a:off x="7221984" y="5482729"/>
            <a:ext cx="50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190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02D10-729F-49DA-B525-7E3A4288B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Beach Profile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44C17-9165-4A54-B5C9-A8C725D62C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Total width of beach influenced by groins</a:t>
            </a:r>
          </a:p>
          <a:p>
            <a:r>
              <a:rPr lang="en-US" dirty="0"/>
              <a:t>Beach face slopes all similar, regardless of total beach width</a:t>
            </a:r>
          </a:p>
          <a:p>
            <a:pPr lvl="1"/>
            <a:r>
              <a:rPr lang="en-US" dirty="0"/>
              <a:t>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 - 6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 clearly defined berm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Erosion and human influence greatest in transects D and E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24E6E9-C71C-45BC-9199-E7E3796EF8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15645" y="319587"/>
            <a:ext cx="2004394" cy="636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32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A9CB3F-3244-4E7D-BE69-C35671DEE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</a:t>
            </a:r>
            <a:r>
              <a:rPr lang="en-US" dirty="0" err="1"/>
              <a:t>Dorp</a:t>
            </a:r>
            <a:r>
              <a:rPr lang="en-US" dirty="0"/>
              <a:t> Beach and southern Midland Beach. Low tide grain size analysis.</a:t>
            </a:r>
          </a:p>
        </p:txBody>
      </p:sp>
      <p:pic>
        <p:nvPicPr>
          <p:cNvPr id="7" name="Content Placeholder 6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3CF6793E-3BC4-4451-8232-709FBFA9EA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35" y="2217384"/>
            <a:ext cx="5033962" cy="3567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CDE795-2EF2-49EB-A21D-E72810762811}"/>
              </a:ext>
            </a:extLst>
          </p:cNvPr>
          <p:cNvSpPr txBox="1"/>
          <p:nvPr/>
        </p:nvSpPr>
        <p:spPr>
          <a:xfrm>
            <a:off x="7066625" y="5388746"/>
            <a:ext cx="50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BE719E-BF0C-401D-9806-4AAE99860C91}"/>
              </a:ext>
            </a:extLst>
          </p:cNvPr>
          <p:cNvSpPr txBox="1"/>
          <p:nvPr/>
        </p:nvSpPr>
        <p:spPr>
          <a:xfrm>
            <a:off x="9589363" y="3198167"/>
            <a:ext cx="50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83551-A106-4F2C-AA63-437171607AD5}"/>
              </a:ext>
            </a:extLst>
          </p:cNvPr>
          <p:cNvSpPr txBox="1"/>
          <p:nvPr/>
        </p:nvSpPr>
        <p:spPr>
          <a:xfrm>
            <a:off x="8205926" y="4477305"/>
            <a:ext cx="50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532F75-4028-4487-B1D6-5B645817F8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05365" y="2222975"/>
            <a:ext cx="5024438" cy="160354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EE0E520-E644-494B-BB4D-047FC380F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035786"/>
              </p:ext>
            </p:extLst>
          </p:nvPr>
        </p:nvGraphicFramePr>
        <p:xfrm>
          <a:off x="206778" y="4189125"/>
          <a:ext cx="5856302" cy="14895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5421">
                  <a:extLst>
                    <a:ext uri="{9D8B030D-6E8A-4147-A177-3AD203B41FA5}">
                      <a16:colId xmlns:a16="http://schemas.microsoft.com/office/drawing/2014/main" val="1144382054"/>
                    </a:ext>
                  </a:extLst>
                </a:gridCol>
                <a:gridCol w="1623627">
                  <a:extLst>
                    <a:ext uri="{9D8B030D-6E8A-4147-A177-3AD203B41FA5}">
                      <a16:colId xmlns:a16="http://schemas.microsoft.com/office/drawing/2014/main" val="3373424480"/>
                    </a:ext>
                  </a:extLst>
                </a:gridCol>
                <a:gridCol w="1623627">
                  <a:extLst>
                    <a:ext uri="{9D8B030D-6E8A-4147-A177-3AD203B41FA5}">
                      <a16:colId xmlns:a16="http://schemas.microsoft.com/office/drawing/2014/main" val="4141725499"/>
                    </a:ext>
                  </a:extLst>
                </a:gridCol>
                <a:gridCol w="1623627">
                  <a:extLst>
                    <a:ext uri="{9D8B030D-6E8A-4147-A177-3AD203B41FA5}">
                      <a16:colId xmlns:a16="http://schemas.microsoft.com/office/drawing/2014/main" val="1197498545"/>
                    </a:ext>
                  </a:extLst>
                </a:gridCol>
              </a:tblGrid>
              <a:tr h="297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Sample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A-1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B-1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C-1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61615310"/>
                  </a:ext>
                </a:extLst>
              </a:tr>
              <a:tr h="297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Textural Group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Sandy Gravel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Gravelly Sand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Gravelly Sand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85669986"/>
                  </a:ext>
                </a:extLst>
              </a:tr>
              <a:tr h="297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Mean grain size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Very Coarse Sand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Very Coarse Sand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Coarse Sand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77531064"/>
                  </a:ext>
                </a:extLst>
              </a:tr>
              <a:tr h="297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Sorting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Poorly Sorted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Poorly Sorted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Poorly Sorted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57495587"/>
                  </a:ext>
                </a:extLst>
              </a:tr>
              <a:tr h="297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Skewness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Coarse Skewed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Coarse Skewed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Symmetrical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806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605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1990</TotalTime>
  <Words>847</Words>
  <Application>Microsoft Office PowerPoint</Application>
  <PresentationFormat>Widescreen</PresentationFormat>
  <Paragraphs>257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Corbel</vt:lpstr>
      <vt:lpstr>Office Theme</vt:lpstr>
      <vt:lpstr>Depth</vt:lpstr>
      <vt:lpstr>Staten Island Beach Morphology - Implications for shoreline response to storm events</vt:lpstr>
      <vt:lpstr>Outline</vt:lpstr>
      <vt:lpstr>East shore of Staten Island</vt:lpstr>
      <vt:lpstr>Beach profiles</vt:lpstr>
      <vt:lpstr>New Dorp Beach and southern Midland Beach Profiles</vt:lpstr>
      <vt:lpstr>Midland Beach Profiles</vt:lpstr>
      <vt:lpstr>South Beach Profiles</vt:lpstr>
      <vt:lpstr>Beach Profile Summary</vt:lpstr>
      <vt:lpstr>New Dorp Beach and southern Midland Beach. Low tide grain size analysis.</vt:lpstr>
      <vt:lpstr>Midland Beach. Low tide grain size analysis.</vt:lpstr>
      <vt:lpstr>South Beach. Low tide grain size analysis.</vt:lpstr>
      <vt:lpstr>Grain size analysis – High tide</vt:lpstr>
      <vt:lpstr>Grain size analysis – base of dune</vt:lpstr>
      <vt:lpstr>Midland beach – eroded area</vt:lpstr>
      <vt:lpstr>Grain size analysis summary</vt:lpstr>
      <vt:lpstr>Wave dominated beaches</vt:lpstr>
      <vt:lpstr>Conclusions</vt:lpstr>
      <vt:lpstr>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STATEN ISLAND BEACH MORPHOLOGY - IMPLICATIONS FOR SHORELINE RESPONSE TO STORM EVENTS</dc:title>
  <dc:creator>Jane Alexander</dc:creator>
  <cp:lastModifiedBy>Jane Alexander</cp:lastModifiedBy>
  <cp:revision>45</cp:revision>
  <dcterms:created xsi:type="dcterms:W3CDTF">2019-03-14T14:45:38Z</dcterms:created>
  <dcterms:modified xsi:type="dcterms:W3CDTF">2019-03-16T17:02:23Z</dcterms:modified>
</cp:coreProperties>
</file>