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97" r:id="rId4"/>
    <p:sldId id="299" r:id="rId5"/>
    <p:sldId id="300" r:id="rId6"/>
    <p:sldId id="301" r:id="rId7"/>
    <p:sldId id="302" r:id="rId8"/>
    <p:sldId id="281" r:id="rId9"/>
    <p:sldId id="265" r:id="rId10"/>
    <p:sldId id="292" r:id="rId11"/>
    <p:sldId id="294" r:id="rId12"/>
    <p:sldId id="304" r:id="rId13"/>
    <p:sldId id="305" r:id="rId14"/>
    <p:sldId id="282" r:id="rId15"/>
    <p:sldId id="306" r:id="rId16"/>
    <p:sldId id="308" r:id="rId17"/>
    <p:sldId id="309" r:id="rId18"/>
    <p:sldId id="31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imsha\Desktop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sha\Desktop\PeakStreamFlow\PeakStreamFlo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MAN\UNH\My%20Research\MyPapers\RunoffCoefficients\AllEv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AMAN\UNH\My%20Research\MyPapers\RunoffCoefficients\AllEv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month!$A$1:$A$12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month!$C$1:$C$12</c:f>
              <c:numCache>
                <c:formatCode>0%</c:formatCode>
                <c:ptCount val="12"/>
                <c:pt idx="0">
                  <c:v>6.0714285714285714E-2</c:v>
                </c:pt>
                <c:pt idx="1">
                  <c:v>0.1357142857142857</c:v>
                </c:pt>
                <c:pt idx="2">
                  <c:v>0.21428571428571427</c:v>
                </c:pt>
                <c:pt idx="3">
                  <c:v>0.11607142857142858</c:v>
                </c:pt>
                <c:pt idx="4">
                  <c:v>5.5357142857142855E-2</c:v>
                </c:pt>
                <c:pt idx="5">
                  <c:v>1.7857142857142856E-2</c:v>
                </c:pt>
                <c:pt idx="6">
                  <c:v>1.607142857142857E-2</c:v>
                </c:pt>
                <c:pt idx="7">
                  <c:v>7.3214285714285718E-2</c:v>
                </c:pt>
                <c:pt idx="8">
                  <c:v>8.0357142857142863E-2</c:v>
                </c:pt>
                <c:pt idx="9">
                  <c:v>0.11785714285714285</c:v>
                </c:pt>
                <c:pt idx="10">
                  <c:v>7.678571428571429E-2</c:v>
                </c:pt>
                <c:pt idx="11">
                  <c:v>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F9-4CB2-959D-2E5868A3B6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5280840"/>
        <c:axId val="815275592"/>
      </c:lineChart>
      <c:catAx>
        <c:axId val="81528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15275592"/>
        <c:crosses val="autoZero"/>
        <c:auto val="1"/>
        <c:lblAlgn val="ctr"/>
        <c:lblOffset val="100"/>
        <c:noMultiLvlLbl val="0"/>
      </c:catAx>
      <c:valAx>
        <c:axId val="815275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1528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plot!$C$16</c:f>
              <c:strCache>
                <c:ptCount val="1"/>
                <c:pt idx="0">
                  <c:v>Aberjona (01102500)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plot!$C$17:$C$28</c:f>
              <c:numCache>
                <c:formatCode>0%</c:formatCode>
                <c:ptCount val="12"/>
                <c:pt idx="0">
                  <c:v>0.08</c:v>
                </c:pt>
                <c:pt idx="1">
                  <c:v>9.3333333333333338E-2</c:v>
                </c:pt>
                <c:pt idx="2">
                  <c:v>0.29333333333333333</c:v>
                </c:pt>
                <c:pt idx="3">
                  <c:v>0.12</c:v>
                </c:pt>
                <c:pt idx="4">
                  <c:v>6.6666666666666666E-2</c:v>
                </c:pt>
                <c:pt idx="5">
                  <c:v>2.6666666666666668E-2</c:v>
                </c:pt>
                <c:pt idx="6">
                  <c:v>1.3333333333333334E-2</c:v>
                </c:pt>
                <c:pt idx="7">
                  <c:v>5.3333333333333337E-2</c:v>
                </c:pt>
                <c:pt idx="8">
                  <c:v>6.6666666666666666E-2</c:v>
                </c:pt>
                <c:pt idx="9">
                  <c:v>0.04</c:v>
                </c:pt>
                <c:pt idx="10">
                  <c:v>2.6666666666666668E-2</c:v>
                </c:pt>
                <c:pt idx="11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1-4A37-91E4-BAB022A7A0E6}"/>
            </c:ext>
          </c:extLst>
        </c:ser>
        <c:ser>
          <c:idx val="1"/>
          <c:order val="1"/>
          <c:tx>
            <c:strRef>
              <c:f>plot!$D$16</c:f>
              <c:strCache>
                <c:ptCount val="1"/>
                <c:pt idx="0">
                  <c:v>BranchBrook (01069700)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plot!$D$17:$D$28</c:f>
              <c:numCache>
                <c:formatCode>0%</c:formatCode>
                <c:ptCount val="12"/>
                <c:pt idx="0">
                  <c:v>0.14285714285714285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4.7619047619047616E-2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4.7619047619047616E-2</c:v>
                </c:pt>
                <c:pt idx="8">
                  <c:v>9.5238095238095233E-2</c:v>
                </c:pt>
                <c:pt idx="9">
                  <c:v>0</c:v>
                </c:pt>
                <c:pt idx="10">
                  <c:v>0</c:v>
                </c:pt>
                <c:pt idx="11">
                  <c:v>9.5238095238095233E-2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1-4A37-91E4-BAB022A7A0E6}"/>
            </c:ext>
          </c:extLst>
        </c:ser>
        <c:ser>
          <c:idx val="2"/>
          <c:order val="2"/>
          <c:tx>
            <c:strRef>
              <c:f>plot!$E$16</c:f>
              <c:strCache>
                <c:ptCount val="1"/>
                <c:pt idx="0">
                  <c:v>WestRiver (01155500)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plot!$E$17:$E$28</c:f>
              <c:numCache>
                <c:formatCode>0%</c:formatCode>
                <c:ptCount val="12"/>
                <c:pt idx="0">
                  <c:v>2.8169014084507043E-2</c:v>
                </c:pt>
                <c:pt idx="1">
                  <c:v>1.4084507042253521E-2</c:v>
                </c:pt>
                <c:pt idx="2">
                  <c:v>0.12676056338028169</c:v>
                </c:pt>
                <c:pt idx="3">
                  <c:v>0.52112676056338025</c:v>
                </c:pt>
                <c:pt idx="4">
                  <c:v>5.6338028169014086E-2</c:v>
                </c:pt>
                <c:pt idx="5">
                  <c:v>5.6338028169014086E-2</c:v>
                </c:pt>
                <c:pt idx="6">
                  <c:v>1.4084507042253521E-2</c:v>
                </c:pt>
                <c:pt idx="7">
                  <c:v>1.4084507042253521E-2</c:v>
                </c:pt>
                <c:pt idx="8">
                  <c:v>0</c:v>
                </c:pt>
                <c:pt idx="9">
                  <c:v>5.6338028169014086E-2</c:v>
                </c:pt>
                <c:pt idx="10">
                  <c:v>4.2253521126760563E-2</c:v>
                </c:pt>
                <c:pt idx="11">
                  <c:v>7.0422535211267609E-2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A1-4A37-91E4-BAB022A7A0E6}"/>
            </c:ext>
          </c:extLst>
        </c:ser>
        <c:ser>
          <c:idx val="3"/>
          <c:order val="3"/>
          <c:tx>
            <c:strRef>
              <c:f>plot!$F$16</c:f>
              <c:strCache>
                <c:ptCount val="1"/>
                <c:pt idx="0">
                  <c:v>Winnicut (01073785)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plot!$F$17:$F$28</c:f>
              <c:numCache>
                <c:formatCode>0%</c:formatCode>
                <c:ptCount val="12"/>
                <c:pt idx="0">
                  <c:v>7.1428571428571425E-2</c:v>
                </c:pt>
                <c:pt idx="1">
                  <c:v>7.1428571428571425E-2</c:v>
                </c:pt>
                <c:pt idx="2">
                  <c:v>0.21428571428571427</c:v>
                </c:pt>
                <c:pt idx="3">
                  <c:v>0.21428571428571427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7.1428571428571425E-2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0.14285714285714285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A1-4A37-91E4-BAB022A7A0E6}"/>
            </c:ext>
          </c:extLst>
        </c:ser>
        <c:ser>
          <c:idx val="4"/>
          <c:order val="4"/>
          <c:tx>
            <c:strRef>
              <c:f>plot!$G$16</c:f>
              <c:strCache>
                <c:ptCount val="1"/>
                <c:pt idx="0">
                  <c:v>Shetucket (01122500)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plot!$G$17:$G$28</c:f>
              <c:numCache>
                <c:formatCode>0%</c:formatCode>
                <c:ptCount val="12"/>
                <c:pt idx="0">
                  <c:v>0.11702127659574468</c:v>
                </c:pt>
                <c:pt idx="1">
                  <c:v>0.10638297872340426</c:v>
                </c:pt>
                <c:pt idx="2">
                  <c:v>0.31914893617021278</c:v>
                </c:pt>
                <c:pt idx="3">
                  <c:v>0.15957446808510639</c:v>
                </c:pt>
                <c:pt idx="4">
                  <c:v>2.1276595744680851E-2</c:v>
                </c:pt>
                <c:pt idx="5">
                  <c:v>4.2553191489361701E-2</c:v>
                </c:pt>
                <c:pt idx="6">
                  <c:v>0</c:v>
                </c:pt>
                <c:pt idx="7">
                  <c:v>3.1914893617021274E-2</c:v>
                </c:pt>
                <c:pt idx="8">
                  <c:v>3.1914893617021274E-2</c:v>
                </c:pt>
                <c:pt idx="9">
                  <c:v>3.1914893617021274E-2</c:v>
                </c:pt>
                <c:pt idx="10">
                  <c:v>1.0638297872340425E-2</c:v>
                </c:pt>
                <c:pt idx="11">
                  <c:v>0.1276595744680851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A1-4A37-91E4-BAB022A7A0E6}"/>
            </c:ext>
          </c:extLst>
        </c:ser>
        <c:ser>
          <c:idx val="5"/>
          <c:order val="5"/>
          <c:tx>
            <c:strRef>
              <c:f>plot!$H$16</c:f>
              <c:strCache>
                <c:ptCount val="1"/>
                <c:pt idx="0">
                  <c:v>Naugatuck (01208500)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plot!$H$17:$H$28</c:f>
              <c:numCache>
                <c:formatCode>0%</c:formatCode>
                <c:ptCount val="12"/>
                <c:pt idx="0">
                  <c:v>0.10526315789473684</c:v>
                </c:pt>
                <c:pt idx="1">
                  <c:v>8.4210526315789472E-2</c:v>
                </c:pt>
                <c:pt idx="2">
                  <c:v>0.25263157894736843</c:v>
                </c:pt>
                <c:pt idx="3">
                  <c:v>0.11578947368421053</c:v>
                </c:pt>
                <c:pt idx="4">
                  <c:v>4.2105263157894736E-2</c:v>
                </c:pt>
                <c:pt idx="5">
                  <c:v>5.2631578947368418E-2</c:v>
                </c:pt>
                <c:pt idx="6">
                  <c:v>3.1578947368421054E-2</c:v>
                </c:pt>
                <c:pt idx="7">
                  <c:v>5.2631578947368418E-2</c:v>
                </c:pt>
                <c:pt idx="8">
                  <c:v>9.4736842105263161E-2</c:v>
                </c:pt>
                <c:pt idx="9">
                  <c:v>6.3157894736842107E-2</c:v>
                </c:pt>
                <c:pt idx="10">
                  <c:v>2.1052631578947368E-2</c:v>
                </c:pt>
                <c:pt idx="11">
                  <c:v>8.4210526315789472E-2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A1-4A37-91E4-BAB022A7A0E6}"/>
            </c:ext>
          </c:extLst>
        </c:ser>
        <c:ser>
          <c:idx val="6"/>
          <c:order val="6"/>
          <c:tx>
            <c:strRef>
              <c:f>plot!$I$16</c:f>
              <c:strCache>
                <c:ptCount val="1"/>
                <c:pt idx="0">
                  <c:v>SugarRiver (01152500)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plot!$I$17:$I$28</c:f>
              <c:numCache>
                <c:formatCode>0%</c:formatCode>
                <c:ptCount val="12"/>
                <c:pt idx="0">
                  <c:v>4.5454545454545456E-2</c:v>
                </c:pt>
                <c:pt idx="1">
                  <c:v>3.4090909090909088E-2</c:v>
                </c:pt>
                <c:pt idx="2">
                  <c:v>0.19318181818181818</c:v>
                </c:pt>
                <c:pt idx="3">
                  <c:v>0.45454545454545453</c:v>
                </c:pt>
                <c:pt idx="4">
                  <c:v>5.6818181818181816E-2</c:v>
                </c:pt>
                <c:pt idx="5">
                  <c:v>3.4090909090909088E-2</c:v>
                </c:pt>
                <c:pt idx="6">
                  <c:v>3.4090909090909088E-2</c:v>
                </c:pt>
                <c:pt idx="7">
                  <c:v>3.4090909090909088E-2</c:v>
                </c:pt>
                <c:pt idx="8">
                  <c:v>2.2727272727272728E-2</c:v>
                </c:pt>
                <c:pt idx="9">
                  <c:v>2.2727272727272728E-2</c:v>
                </c:pt>
                <c:pt idx="10">
                  <c:v>1.1363636363636364E-2</c:v>
                </c:pt>
                <c:pt idx="11">
                  <c:v>5.6818181818181816E-2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1A1-4A37-91E4-BAB022A7A0E6}"/>
            </c:ext>
          </c:extLst>
        </c:ser>
        <c:ser>
          <c:idx val="7"/>
          <c:order val="7"/>
          <c:tx>
            <c:strRef>
              <c:f>plot!$J$16</c:f>
              <c:strCache>
                <c:ptCount val="1"/>
                <c:pt idx="0">
                  <c:v>Presumpscot (01064118)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plot!$J$17:$J$28</c:f>
              <c:numCache>
                <c:formatCode>0%</c:formatCode>
                <c:ptCount val="12"/>
                <c:pt idx="0">
                  <c:v>9.5238095238095233E-2</c:v>
                </c:pt>
                <c:pt idx="1">
                  <c:v>4.7619047619047616E-2</c:v>
                </c:pt>
                <c:pt idx="2">
                  <c:v>0.19047619047619047</c:v>
                </c:pt>
                <c:pt idx="3">
                  <c:v>0.38095238095238093</c:v>
                </c:pt>
                <c:pt idx="4">
                  <c:v>4.7619047619047616E-2</c:v>
                </c:pt>
                <c:pt idx="5">
                  <c:v>4.7619047619047616E-2</c:v>
                </c:pt>
                <c:pt idx="6">
                  <c:v>0</c:v>
                </c:pt>
                <c:pt idx="7">
                  <c:v>4.7619047619047616E-2</c:v>
                </c:pt>
                <c:pt idx="8">
                  <c:v>0</c:v>
                </c:pt>
                <c:pt idx="9">
                  <c:v>4.7619047619047616E-2</c:v>
                </c:pt>
                <c:pt idx="10">
                  <c:v>0</c:v>
                </c:pt>
                <c:pt idx="11">
                  <c:v>9.5238095238095233E-2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A1-4A37-91E4-BAB022A7A0E6}"/>
            </c:ext>
          </c:extLst>
        </c:ser>
        <c:ser>
          <c:idx val="8"/>
          <c:order val="8"/>
          <c:tx>
            <c:strRef>
              <c:f>plot!$K$16</c:f>
              <c:strCache>
                <c:ptCount val="1"/>
                <c:pt idx="0">
                  <c:v>QuaboagRiver (01176000)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plot!$K$17:$K$28</c:f>
              <c:numCache>
                <c:formatCode>0%</c:formatCode>
                <c:ptCount val="12"/>
                <c:pt idx="0">
                  <c:v>9.7087378640776698E-2</c:v>
                </c:pt>
                <c:pt idx="1">
                  <c:v>6.7961165048543687E-2</c:v>
                </c:pt>
                <c:pt idx="2">
                  <c:v>0.31067961165048541</c:v>
                </c:pt>
                <c:pt idx="3">
                  <c:v>0.28155339805825241</c:v>
                </c:pt>
                <c:pt idx="4">
                  <c:v>4.8543689320388349E-2</c:v>
                </c:pt>
                <c:pt idx="5">
                  <c:v>4.8543689320388349E-2</c:v>
                </c:pt>
                <c:pt idx="6">
                  <c:v>0</c:v>
                </c:pt>
                <c:pt idx="7">
                  <c:v>2.9126213592233011E-2</c:v>
                </c:pt>
                <c:pt idx="8">
                  <c:v>2.9126213592233011E-2</c:v>
                </c:pt>
                <c:pt idx="9">
                  <c:v>1.9417475728155338E-2</c:v>
                </c:pt>
                <c:pt idx="10">
                  <c:v>9.7087378640776691E-3</c:v>
                </c:pt>
                <c:pt idx="11">
                  <c:v>5.8252427184466021E-2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1A1-4A37-91E4-BAB022A7A0E6}"/>
            </c:ext>
          </c:extLst>
        </c:ser>
        <c:ser>
          <c:idx val="9"/>
          <c:order val="9"/>
          <c:tx>
            <c:strRef>
              <c:f>plot!$L$16</c:f>
              <c:strCache>
                <c:ptCount val="1"/>
                <c:pt idx="0">
                  <c:v>BlackRiver (01153000)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plot!$L$17:$L$28</c:f>
              <c:numCache>
                <c:formatCode>0%</c:formatCode>
                <c:ptCount val="12"/>
                <c:pt idx="0">
                  <c:v>3.4482758620689655E-2</c:v>
                </c:pt>
                <c:pt idx="1">
                  <c:v>3.4482758620689655E-2</c:v>
                </c:pt>
                <c:pt idx="2">
                  <c:v>0.18390804597701149</c:v>
                </c:pt>
                <c:pt idx="3">
                  <c:v>0.47126436781609193</c:v>
                </c:pt>
                <c:pt idx="4">
                  <c:v>6.8965517241379309E-2</c:v>
                </c:pt>
                <c:pt idx="5">
                  <c:v>3.4482758620689655E-2</c:v>
                </c:pt>
                <c:pt idx="6">
                  <c:v>1.1494252873563218E-2</c:v>
                </c:pt>
                <c:pt idx="7">
                  <c:v>1.1494252873563218E-2</c:v>
                </c:pt>
                <c:pt idx="8">
                  <c:v>3.4482758620689655E-2</c:v>
                </c:pt>
                <c:pt idx="9">
                  <c:v>1.1494252873563218E-2</c:v>
                </c:pt>
                <c:pt idx="10">
                  <c:v>2.2988505747126436E-2</c:v>
                </c:pt>
                <c:pt idx="11">
                  <c:v>8.0459770114942528E-2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A1-4A37-91E4-BAB022A7A0E6}"/>
            </c:ext>
          </c:extLst>
        </c:ser>
        <c:ser>
          <c:idx val="10"/>
          <c:order val="10"/>
          <c:tx>
            <c:strRef>
              <c:f>plot!$M$16</c:f>
              <c:strCache>
                <c:ptCount val="1"/>
                <c:pt idx="0">
                  <c:v>WoodRiver (01117800)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plot!$M$17:$M$28</c:f>
              <c:numCache>
                <c:formatCode>0%</c:formatCode>
                <c:ptCount val="12"/>
                <c:pt idx="0">
                  <c:v>0.11320754716981132</c:v>
                </c:pt>
                <c:pt idx="1">
                  <c:v>0.11320754716981132</c:v>
                </c:pt>
                <c:pt idx="2">
                  <c:v>0.30188679245283018</c:v>
                </c:pt>
                <c:pt idx="3">
                  <c:v>0.15094339622641509</c:v>
                </c:pt>
                <c:pt idx="4">
                  <c:v>5.6603773584905662E-2</c:v>
                </c:pt>
                <c:pt idx="5">
                  <c:v>7.5471698113207544E-2</c:v>
                </c:pt>
                <c:pt idx="6">
                  <c:v>0</c:v>
                </c:pt>
                <c:pt idx="7">
                  <c:v>1.8867924528301886E-2</c:v>
                </c:pt>
                <c:pt idx="8">
                  <c:v>1.8867924528301886E-2</c:v>
                </c:pt>
                <c:pt idx="9">
                  <c:v>3.7735849056603772E-2</c:v>
                </c:pt>
                <c:pt idx="10">
                  <c:v>0</c:v>
                </c:pt>
                <c:pt idx="11">
                  <c:v>0.11320754716981132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1A1-4A37-91E4-BAB022A7A0E6}"/>
            </c:ext>
          </c:extLst>
        </c:ser>
        <c:ser>
          <c:idx val="11"/>
          <c:order val="11"/>
          <c:tx>
            <c:strRef>
              <c:f>plot!$N$16</c:f>
              <c:strCache>
                <c:ptCount val="1"/>
                <c:pt idx="0">
                  <c:v>NipmucRiver (01111300)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plot!$N$17:$N$28</c:f>
              <c:numCache>
                <c:formatCode>0%</c:formatCode>
                <c:ptCount val="12"/>
                <c:pt idx="0">
                  <c:v>0.06</c:v>
                </c:pt>
                <c:pt idx="1">
                  <c:v>0.14000000000000001</c:v>
                </c:pt>
                <c:pt idx="2">
                  <c:v>0.32</c:v>
                </c:pt>
                <c:pt idx="3">
                  <c:v>0.18</c:v>
                </c:pt>
                <c:pt idx="4">
                  <c:v>0.06</c:v>
                </c:pt>
                <c:pt idx="5">
                  <c:v>0.06</c:v>
                </c:pt>
                <c:pt idx="6">
                  <c:v>0</c:v>
                </c:pt>
                <c:pt idx="7">
                  <c:v>0.04</c:v>
                </c:pt>
                <c:pt idx="8">
                  <c:v>0</c:v>
                </c:pt>
                <c:pt idx="9">
                  <c:v>0.06</c:v>
                </c:pt>
                <c:pt idx="10">
                  <c:v>0.02</c:v>
                </c:pt>
                <c:pt idx="11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A1-4A37-91E4-BAB022A7A0E6}"/>
            </c:ext>
          </c:extLst>
        </c:ser>
        <c:ser>
          <c:idx val="12"/>
          <c:order val="12"/>
          <c:tx>
            <c:strRef>
              <c:f>plot!$O$16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A1-4A37-91E4-BAB022A7A0E6}"/>
              </c:ext>
            </c:extLst>
          </c:dPt>
          <c:cat>
            <c:strRef>
              <c:f>plot!$B$17:$B$28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plot!$O$17:$O$28</c:f>
              <c:numCache>
                <c:formatCode>0%</c:formatCode>
                <c:ptCount val="12"/>
                <c:pt idx="0">
                  <c:v>7.901554404145078E-2</c:v>
                </c:pt>
                <c:pt idx="1">
                  <c:v>7.3834196891191708E-2</c:v>
                </c:pt>
                <c:pt idx="2">
                  <c:v>0.25647668393782386</c:v>
                </c:pt>
                <c:pt idx="3">
                  <c:v>0.27331606217616583</c:v>
                </c:pt>
                <c:pt idx="4">
                  <c:v>5.181347150259067E-2</c:v>
                </c:pt>
                <c:pt idx="5">
                  <c:v>4.5336787564766841E-2</c:v>
                </c:pt>
                <c:pt idx="6">
                  <c:v>1.2953367875647668E-2</c:v>
                </c:pt>
                <c:pt idx="7">
                  <c:v>3.2383419689119168E-2</c:v>
                </c:pt>
                <c:pt idx="8">
                  <c:v>3.6269430051813469E-2</c:v>
                </c:pt>
                <c:pt idx="9">
                  <c:v>3.4974093264248704E-2</c:v>
                </c:pt>
                <c:pt idx="10">
                  <c:v>1.683937823834197E-2</c:v>
                </c:pt>
                <c:pt idx="11">
                  <c:v>8.6787564766839381E-2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1A1-4A37-91E4-BAB022A7A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463088"/>
        <c:axId val="1410455888"/>
      </c:lineChart>
      <c:catAx>
        <c:axId val="14104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55888"/>
        <c:crosses val="autoZero"/>
        <c:auto val="1"/>
        <c:lblAlgn val="ctr"/>
        <c:lblOffset val="100"/>
        <c:noMultiLvlLbl val="1"/>
      </c:catAx>
      <c:valAx>
        <c:axId val="141045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4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558752271350685E-2"/>
          <c:y val="0.75807198939647524"/>
          <c:w val="0.84683121340601653"/>
          <c:h val="0.2205300077504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Sheet1!$E$3:$P$3</c:f>
              <c:numCache>
                <c:formatCode>0.0%</c:formatCode>
                <c:ptCount val="12"/>
                <c:pt idx="0">
                  <c:v>2.6666666666666668E-2</c:v>
                </c:pt>
                <c:pt idx="1">
                  <c:v>1.3333333333333334E-2</c:v>
                </c:pt>
                <c:pt idx="2">
                  <c:v>9.3333333333333338E-2</c:v>
                </c:pt>
                <c:pt idx="3">
                  <c:v>0.43555555555555553</c:v>
                </c:pt>
                <c:pt idx="4">
                  <c:v>0.12444444444444444</c:v>
                </c:pt>
                <c:pt idx="5">
                  <c:v>7.1111111111111111E-2</c:v>
                </c:pt>
                <c:pt idx="6">
                  <c:v>8.8888888888888889E-3</c:v>
                </c:pt>
                <c:pt idx="7">
                  <c:v>6.6666666666666666E-2</c:v>
                </c:pt>
                <c:pt idx="8">
                  <c:v>3.111111111111111E-2</c:v>
                </c:pt>
                <c:pt idx="9">
                  <c:v>7.1111111111111111E-2</c:v>
                </c:pt>
                <c:pt idx="10">
                  <c:v>4.4444444444444444E-3</c:v>
                </c:pt>
                <c:pt idx="11">
                  <c:v>5.3333333333333337E-2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4-426E-807B-A7EC287627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51518248"/>
        <c:axId val="551518576"/>
      </c:barChart>
      <c:catAx>
        <c:axId val="55151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518576"/>
        <c:crosses val="autoZero"/>
        <c:auto val="1"/>
        <c:lblAlgn val="ctr"/>
        <c:lblOffset val="100"/>
        <c:noMultiLvlLbl val="0"/>
      </c:catAx>
      <c:valAx>
        <c:axId val="5515185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51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Average 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Sheet1!$E$4:$P$4</c:f>
              <c:numCache>
                <c:formatCode>0.00</c:formatCode>
                <c:ptCount val="12"/>
                <c:pt idx="0">
                  <c:v>0.91604135313207757</c:v>
                </c:pt>
                <c:pt idx="1">
                  <c:v>1.2075136763391938</c:v>
                </c:pt>
                <c:pt idx="2">
                  <c:v>1.7848863547107596</c:v>
                </c:pt>
                <c:pt idx="3">
                  <c:v>1.947394377558781</c:v>
                </c:pt>
                <c:pt idx="4">
                  <c:v>1.5280391601870094</c:v>
                </c:pt>
                <c:pt idx="5">
                  <c:v>0.60030477897036227</c:v>
                </c:pt>
                <c:pt idx="6">
                  <c:v>0.79893072957262867</c:v>
                </c:pt>
                <c:pt idx="7">
                  <c:v>0.53485114889196395</c:v>
                </c:pt>
                <c:pt idx="8">
                  <c:v>0.5323206578836237</c:v>
                </c:pt>
                <c:pt idx="9">
                  <c:v>0.61512287637107532</c:v>
                </c:pt>
                <c:pt idx="10">
                  <c:v>0.5867427311086979</c:v>
                </c:pt>
                <c:pt idx="11">
                  <c:v>0.89135503298043572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9-4E53-BED5-6F6B734A83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51518248"/>
        <c:axId val="551518576"/>
      </c:barChart>
      <c:catAx>
        <c:axId val="55151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518576"/>
        <c:crosses val="autoZero"/>
        <c:auto val="1"/>
        <c:lblAlgn val="ctr"/>
        <c:lblOffset val="100"/>
        <c:noMultiLvlLbl val="0"/>
      </c:catAx>
      <c:valAx>
        <c:axId val="5515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51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909A5-A2CC-4959-AFBA-9E6971A9DA66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E2826-3BF8-49AF-B64C-34E84D620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0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1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6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5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E2826-3BF8-49AF-B64C-34E84D620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3BE8-FDC8-4C28-A0F7-12AF881CA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F1DC6-7836-4A92-BD6C-EBE8882F4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FCCE-4D8E-4A01-88AA-68FACD7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5E21-228A-44ED-85B4-A9A0B3D37D57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2C69C-74C5-4D34-BDA6-A2B4E4A7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06F0A-6A92-4BE0-AFA5-485C96B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C0F6-7F42-4A6B-9F6D-D731A2BF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9053D-877C-4706-8C87-AB276975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AB42-43ED-4C3A-8094-B2231EFA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4946-C433-44F1-8556-0631C09F56B3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2BE1B-2E79-4A12-9E6F-4CBB4DDA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1170D-6BAA-4C78-8DD8-6EEC9DAC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8F175-2D71-4752-9866-66771EC37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5F414-B359-430A-BBEB-492930B3C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B97B8-B349-4519-9D47-27A77E66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C1EB-F437-40F8-BDE2-E51D83DC2AC5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3B79-FE14-4DA2-B102-FBC19914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D0E1-BA75-495E-B61E-5423816D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29F6-C40E-466C-8475-6AA6D103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E01C-A5E8-4FB4-81DD-B418318B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C7B3C-FB0F-42B6-AF89-CEA5A2D3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8F57-D7EF-456C-ABFB-2D6D77BEFC21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629A-3398-4CA5-A8F6-3201DB47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127F-E2EA-431A-ACA6-498FAA4D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4C29-A783-4BEC-A765-5FB5605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00DC-CE80-4DB2-8555-3AA9F592E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F572-7718-4AF5-A995-2C7B659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E61F-6657-478E-9E07-E883DF980E09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CAA1-C3C9-408E-9430-CA8F30FD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5F6DA-8A4C-4600-85ED-29F2D3D7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1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7F63-6AE7-4458-BEFE-691F13BE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8B921-C17C-4D55-96E2-88C83546F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7159E-FDEC-4B89-A63C-F1AA225E4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FFE67-EF43-4A97-99B9-FCFCE27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06AB-A7AC-4728-A8FB-E5875F8C3526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61212-9581-4743-AD99-9002B0E4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645A2-F3F6-43E4-B895-33AD9949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6C2D-FDBF-4E94-AD71-82888CE1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66B8-5D6C-45E2-87DC-483E4E74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746E4-677B-44F3-B4C8-0804055EE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022D2-5C60-4291-9ECE-D7FA00DA8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56CA6-2463-4952-B4EE-9A8BD9AF5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B09E9-3D65-4D07-A553-B8BBBC25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4C3F-4EF3-481D-BD9C-D58B75D02F4F}" type="datetime1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AD551-5454-4942-A385-C0A59007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C8A21-DEB2-46E3-9F57-30F3A7DB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B5BD-4455-4A10-A738-C132D958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9087-D360-4046-B018-D28CC989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9464-44C2-4C92-A4FC-FCCC3A2A129C}" type="datetime1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A3800-2D9E-410B-B991-05B3326D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84C3A-002A-47FD-B203-FD7420F8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42F0C-BC1F-4FE9-A654-8283FFDF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FB41-5D67-44E3-9F63-CE714947BD90}" type="datetime1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EC352-B801-4BD5-9379-2121207B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BE599-5BC3-4D89-93E9-70C8A918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516A-5A92-4798-81EB-5B6EB52C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13FB-8C8C-439D-98CD-6BFB5B87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7DF9-4305-49DF-BA40-4484DE65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1BC6-61B6-41FB-AADC-C0FA7F09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E418-4299-40A1-AC75-AE250223163A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79201-60C5-46F6-B576-1BFB1793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D576F-EB60-43BD-8A0F-6E5AE562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5AF4-6F83-45A9-AE6E-6788546F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8FDF6-5401-4F70-A73B-54EDD70AF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90CB4-7EA0-42E3-9D42-C6751448B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93E34-4084-48AE-9262-F456B5FB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ACC5-E3F1-40D1-94A9-4C9CE453AC9E}" type="datetime1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1B7C-05EA-4FFC-8F92-6A2DF931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42C3C-6F76-46F9-BFEA-054DEB95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48A20-AAD9-4969-B73F-7D522DBB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F11D-B5B5-42AA-B8AE-AC91FC48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E42FA-84FE-4B81-AE5F-59D1361D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33BA8-91D3-49A2-8DD0-6D8CB81D87A0}" type="datetime1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C2BB7-1EB7-42A7-8999-DE5D2CB31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F760-82CC-4799-B539-3DE37878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1DF0-B30D-448B-A7E2-EAB37F262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3C460-00C7-4340-B8C2-60B60AEA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441175"/>
            <a:ext cx="5565233" cy="24447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INVESTIGATION OF SNOWMELT IMPACT ON TRENDS IN RUNOFF COEFFICIENTS OF FLOODS IN NEW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42AF7-F6C3-4071-AA06-27776D768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53592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2019 GSA Northeastern Section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March 18, 2019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Presented by: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Iman Hosseini-Shakib; PhD Candidate at UNH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84E37-350D-4C5C-A3CB-3BA8B168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62F6F0-71E9-4AC2-BE2A-1C3C87CC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10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147C0-98E6-49D9-B7F1-9C11235F69BE}"/>
              </a:ext>
            </a:extLst>
          </p:cNvPr>
          <p:cNvSpPr/>
          <p:nvPr/>
        </p:nvSpPr>
        <p:spPr>
          <a:xfrm>
            <a:off x="865943" y="2904791"/>
            <a:ext cx="4094936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Cropping gridded </a:t>
            </a:r>
            <a:r>
              <a:rPr lang="en-US" sz="2200" dirty="0" err="1">
                <a:ea typeface="Calibri" panose="020F0502020204030204" pitchFamily="34" charset="0"/>
              </a:rPr>
              <a:t>NetCDF</a:t>
            </a:r>
            <a:r>
              <a:rPr lang="en-US" sz="2200" dirty="0">
                <a:ea typeface="Calibri" panose="020F0502020204030204" pitchFamily="34" charset="0"/>
              </a:rPr>
              <a:t> precipitation files for each basin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 pitchFamily="34" charset="0"/>
              </a:rPr>
              <a:t>Taking average of grid cells of a basin for daily precipitation and making P and R timeseries.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7BA58-E68F-4221-895A-B238EACA8304}"/>
              </a:ext>
            </a:extLst>
          </p:cNvPr>
          <p:cNvGrpSpPr/>
          <p:nvPr/>
        </p:nvGrpSpPr>
        <p:grpSpPr>
          <a:xfrm>
            <a:off x="5874034" y="3483664"/>
            <a:ext cx="4108166" cy="1759227"/>
            <a:chOff x="5521187" y="3538330"/>
            <a:chExt cx="4108166" cy="1759227"/>
          </a:xfrm>
        </p:grpSpPr>
        <p:sp>
          <p:nvSpPr>
            <p:cNvPr id="3" name="Flowchart: Multidocument 2">
              <a:extLst>
                <a:ext uri="{FF2B5EF4-FFF2-40B4-BE49-F238E27FC236}">
                  <a16:creationId xmlns:a16="http://schemas.microsoft.com/office/drawing/2014/main" id="{081091C9-CCE0-4DC4-9A39-210E8DE1C1DE}"/>
                </a:ext>
              </a:extLst>
            </p:cNvPr>
            <p:cNvSpPr/>
            <p:nvPr/>
          </p:nvSpPr>
          <p:spPr>
            <a:xfrm rot="10800000">
              <a:off x="5521187" y="3538330"/>
              <a:ext cx="1530626" cy="1759227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389D877-0FA6-4F2D-9288-94E5BFE0A724}"/>
                </a:ext>
              </a:extLst>
            </p:cNvPr>
            <p:cNvSpPr/>
            <p:nvPr/>
          </p:nvSpPr>
          <p:spPr>
            <a:xfrm>
              <a:off x="7837004" y="4248977"/>
              <a:ext cx="382657" cy="472109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599AB75-AF5C-4CF1-8EA8-91A14AC22921}"/>
                </a:ext>
              </a:extLst>
            </p:cNvPr>
            <p:cNvSpPr/>
            <p:nvPr/>
          </p:nvSpPr>
          <p:spPr>
            <a:xfrm>
              <a:off x="9246696" y="3963896"/>
              <a:ext cx="382657" cy="47210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8D50AD7-39C9-4C99-9AE8-57613D5905A6}"/>
                </a:ext>
              </a:extLst>
            </p:cNvPr>
            <p:cNvSpPr/>
            <p:nvPr/>
          </p:nvSpPr>
          <p:spPr>
            <a:xfrm>
              <a:off x="9246695" y="4268213"/>
              <a:ext cx="382657" cy="47210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063C50F-897D-4A50-BD7B-FA02BBA79972}"/>
                </a:ext>
              </a:extLst>
            </p:cNvPr>
            <p:cNvSpPr/>
            <p:nvPr/>
          </p:nvSpPr>
          <p:spPr>
            <a:xfrm>
              <a:off x="9246695" y="4572530"/>
              <a:ext cx="382657" cy="47210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411AE-86B5-4427-BF23-B9339CBB0E2D}"/>
                </a:ext>
              </a:extLst>
            </p:cNvPr>
            <p:cNvSpPr txBox="1"/>
            <p:nvPr/>
          </p:nvSpPr>
          <p:spPr>
            <a:xfrm rot="10800000">
              <a:off x="7114759" y="4268213"/>
              <a:ext cx="586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U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E56BF7-998F-42CF-B4B8-077989EBFB9F}"/>
                </a:ext>
              </a:extLst>
            </p:cNvPr>
            <p:cNvSpPr txBox="1"/>
            <p:nvPr/>
          </p:nvSpPr>
          <p:spPr>
            <a:xfrm rot="10800000">
              <a:off x="8353001" y="4268214"/>
              <a:ext cx="586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273C3A2-83B9-46CD-9EAE-8EB92C665692}"/>
              </a:ext>
            </a:extLst>
          </p:cNvPr>
          <p:cNvSpPr/>
          <p:nvPr/>
        </p:nvSpPr>
        <p:spPr>
          <a:xfrm>
            <a:off x="5826822" y="5221912"/>
            <a:ext cx="616226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Calibri" panose="020F0502020204030204" pitchFamily="34" charset="0"/>
              </a:rPr>
              <a:t>US </a:t>
            </a:r>
            <a:r>
              <a:rPr lang="en-US" sz="2000" dirty="0" err="1">
                <a:ea typeface="Calibri" panose="020F0502020204030204" pitchFamily="34" charset="0"/>
              </a:rPr>
              <a:t>NetCDF</a:t>
            </a:r>
            <a:r>
              <a:rPr lang="en-US" sz="2000" dirty="0">
                <a:ea typeface="Calibri" panose="020F0502020204030204" pitchFamily="34" charset="0"/>
              </a:rPr>
              <a:t>         Basin Shapefile    Cropped </a:t>
            </a:r>
            <a:r>
              <a:rPr lang="en-US" sz="2000" dirty="0" err="1">
                <a:ea typeface="Calibri" panose="020F0502020204030204" pitchFamily="34" charset="0"/>
              </a:rPr>
              <a:t>NetCDF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5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55961-17FE-4174-B011-6412E1DBF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82" y="2456090"/>
            <a:ext cx="3968621" cy="3057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6C1E6-FE42-4BC8-9A1B-9A5F4107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039" y="3425484"/>
            <a:ext cx="3655942" cy="28259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40A472-072B-4E9B-B206-BE96AE0925D6}"/>
              </a:ext>
            </a:extLst>
          </p:cNvPr>
          <p:cNvSpPr/>
          <p:nvPr/>
        </p:nvSpPr>
        <p:spPr>
          <a:xfrm>
            <a:off x="1080053" y="2797864"/>
            <a:ext cx="3655942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Flood frequency analysis, finding 5-year floods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Separating floods larger than 5-year magnitude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Forming timeseries of large events ±15 days and finding C,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Trend analysis using Mann-Kendall method.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5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5883-313E-4A1F-8B3E-913B6590E36E}"/>
              </a:ext>
            </a:extLst>
          </p:cNvPr>
          <p:cNvSpPr/>
          <p:nvPr/>
        </p:nvSpPr>
        <p:spPr>
          <a:xfrm>
            <a:off x="771940" y="2753936"/>
            <a:ext cx="4242351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At each station: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Flood frequency analysis tables and 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Calculated 5-yr floods based on the obtained equation of flow vs. return period </a:t>
            </a:r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24A663BB-83B9-4C8D-B32C-41E594CEC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30" y="2521723"/>
            <a:ext cx="5438069" cy="42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5883-313E-4A1F-8B3E-913B6590E36E}"/>
              </a:ext>
            </a:extLst>
          </p:cNvPr>
          <p:cNvSpPr/>
          <p:nvPr/>
        </p:nvSpPr>
        <p:spPr>
          <a:xfrm>
            <a:off x="771940" y="2599454"/>
            <a:ext cx="4242351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At each station: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Days of large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Tables and graphs of monthly frequency of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663BB-83B9-4C8D-B32C-41E594CEC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30" y="2521723"/>
            <a:ext cx="5438068" cy="4202144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E64B2835-BCFC-4467-9653-3DA3F7C9BFA3}"/>
              </a:ext>
            </a:extLst>
          </p:cNvPr>
          <p:cNvSpPr/>
          <p:nvPr/>
        </p:nvSpPr>
        <p:spPr>
          <a:xfrm>
            <a:off x="7702826" y="3843163"/>
            <a:ext cx="765313" cy="5218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0119"/>
              <a:gd name="adj6" fmla="val -57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5-yr Flood</a:t>
            </a:r>
          </a:p>
        </p:txBody>
      </p:sp>
    </p:spTree>
    <p:extLst>
      <p:ext uri="{BB962C8B-B14F-4D97-AF65-F5344CB8AC3E}">
        <p14:creationId xmlns:p14="http://schemas.microsoft.com/office/powerpoint/2010/main" val="252888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5883-313E-4A1F-8B3E-913B6590E36E}"/>
              </a:ext>
            </a:extLst>
          </p:cNvPr>
          <p:cNvSpPr/>
          <p:nvPr/>
        </p:nvSpPr>
        <p:spPr>
          <a:xfrm>
            <a:off x="771940" y="2599454"/>
            <a:ext cx="4242351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225 large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65% of floods in March, April &amp; May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Average runoff coefficient of a large event in New England is 1.44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A86D36D-125B-4B30-AED8-75E3E3075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42518"/>
              </p:ext>
            </p:extLst>
          </p:nvPr>
        </p:nvGraphicFramePr>
        <p:xfrm>
          <a:off x="5051686" y="2599454"/>
          <a:ext cx="6086061" cy="365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FFE4EDA-3831-4C29-9C93-4BFED3B0048D}"/>
              </a:ext>
            </a:extLst>
          </p:cNvPr>
          <p:cNvSpPr/>
          <p:nvPr/>
        </p:nvSpPr>
        <p:spPr>
          <a:xfrm>
            <a:off x="5797657" y="6256604"/>
            <a:ext cx="459411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Relative frequency of floods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27301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4EDA-3831-4C29-9C93-4BFED3B0048D}"/>
              </a:ext>
            </a:extLst>
          </p:cNvPr>
          <p:cNvSpPr/>
          <p:nvPr/>
        </p:nvSpPr>
        <p:spPr>
          <a:xfrm>
            <a:off x="5797657" y="6256604"/>
            <a:ext cx="521511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Average Runoff Coefficients of floods in New England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AA4009-3797-4E1C-9848-9B502121F7A2}"/>
              </a:ext>
            </a:extLst>
          </p:cNvPr>
          <p:cNvGraphicFramePr>
            <a:graphicFrameLocks/>
          </p:cNvGraphicFramePr>
          <p:nvPr/>
        </p:nvGraphicFramePr>
        <p:xfrm>
          <a:off x="5143967" y="2530704"/>
          <a:ext cx="6209833" cy="37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3AB4C6-1B5E-4897-ACD3-BED04E8849BD}"/>
              </a:ext>
            </a:extLst>
          </p:cNvPr>
          <p:cNvGraphicFramePr>
            <a:graphicFrameLocks noGrp="1"/>
          </p:cNvGraphicFramePr>
          <p:nvPr/>
        </p:nvGraphicFramePr>
        <p:xfrm>
          <a:off x="964923" y="2550182"/>
          <a:ext cx="3959916" cy="38900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047597">
                  <a:extLst>
                    <a:ext uri="{9D8B030D-6E8A-4147-A177-3AD203B41FA5}">
                      <a16:colId xmlns:a16="http://schemas.microsoft.com/office/drawing/2014/main" val="1644247002"/>
                    </a:ext>
                  </a:extLst>
                </a:gridCol>
                <a:gridCol w="1864722">
                  <a:extLst>
                    <a:ext uri="{9D8B030D-6E8A-4147-A177-3AD203B41FA5}">
                      <a16:colId xmlns:a16="http://schemas.microsoft.com/office/drawing/2014/main" val="1607142022"/>
                    </a:ext>
                  </a:extLst>
                </a:gridCol>
                <a:gridCol w="1047597">
                  <a:extLst>
                    <a:ext uri="{9D8B030D-6E8A-4147-A177-3AD203B41FA5}">
                      <a16:colId xmlns:a16="http://schemas.microsoft.com/office/drawing/2014/main" val="1406036017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Month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Relative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Average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9190306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Apr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43.6%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7588063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5376518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254895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0706414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8590863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Aug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170416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Dec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1506949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Sep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298461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888527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Feb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23446497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Jul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1350105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Nov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18612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8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661C96E-883B-4373-9C02-7E44DD35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11377" r="8657" b="11159"/>
          <a:stretch/>
        </p:blipFill>
        <p:spPr>
          <a:xfrm>
            <a:off x="1351721" y="-1"/>
            <a:ext cx="9488253" cy="68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4875D1-4DE1-4BEE-AC9F-A38FB0E81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35477"/>
              </p:ext>
            </p:extLst>
          </p:nvPr>
        </p:nvGraphicFramePr>
        <p:xfrm>
          <a:off x="536714" y="228600"/>
          <a:ext cx="11213174" cy="60563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6195">
                  <a:extLst>
                    <a:ext uri="{9D8B030D-6E8A-4147-A177-3AD203B41FA5}">
                      <a16:colId xmlns:a16="http://schemas.microsoft.com/office/drawing/2014/main" val="2092449166"/>
                    </a:ext>
                  </a:extLst>
                </a:gridCol>
                <a:gridCol w="1106684">
                  <a:extLst>
                    <a:ext uri="{9D8B030D-6E8A-4147-A177-3AD203B41FA5}">
                      <a16:colId xmlns:a16="http://schemas.microsoft.com/office/drawing/2014/main" val="2724603381"/>
                    </a:ext>
                  </a:extLst>
                </a:gridCol>
                <a:gridCol w="3181810">
                  <a:extLst>
                    <a:ext uri="{9D8B030D-6E8A-4147-A177-3AD203B41FA5}">
                      <a16:colId xmlns:a16="http://schemas.microsoft.com/office/drawing/2014/main" val="1830695577"/>
                    </a:ext>
                  </a:extLst>
                </a:gridCol>
                <a:gridCol w="411053">
                  <a:extLst>
                    <a:ext uri="{9D8B030D-6E8A-4147-A177-3AD203B41FA5}">
                      <a16:colId xmlns:a16="http://schemas.microsoft.com/office/drawing/2014/main" val="1073157406"/>
                    </a:ext>
                  </a:extLst>
                </a:gridCol>
                <a:gridCol w="648201">
                  <a:extLst>
                    <a:ext uri="{9D8B030D-6E8A-4147-A177-3AD203B41FA5}">
                      <a16:colId xmlns:a16="http://schemas.microsoft.com/office/drawing/2014/main" val="3227938003"/>
                    </a:ext>
                  </a:extLst>
                </a:gridCol>
                <a:gridCol w="774679">
                  <a:extLst>
                    <a:ext uri="{9D8B030D-6E8A-4147-A177-3AD203B41FA5}">
                      <a16:colId xmlns:a16="http://schemas.microsoft.com/office/drawing/2014/main" val="3301517652"/>
                    </a:ext>
                  </a:extLst>
                </a:gridCol>
                <a:gridCol w="790488">
                  <a:extLst>
                    <a:ext uri="{9D8B030D-6E8A-4147-A177-3AD203B41FA5}">
                      <a16:colId xmlns:a16="http://schemas.microsoft.com/office/drawing/2014/main" val="2988423229"/>
                    </a:ext>
                  </a:extLst>
                </a:gridCol>
                <a:gridCol w="996016">
                  <a:extLst>
                    <a:ext uri="{9D8B030D-6E8A-4147-A177-3AD203B41FA5}">
                      <a16:colId xmlns:a16="http://schemas.microsoft.com/office/drawing/2014/main" val="3151665087"/>
                    </a:ext>
                  </a:extLst>
                </a:gridCol>
                <a:gridCol w="996016">
                  <a:extLst>
                    <a:ext uri="{9D8B030D-6E8A-4147-A177-3AD203B41FA5}">
                      <a16:colId xmlns:a16="http://schemas.microsoft.com/office/drawing/2014/main" val="2887221343"/>
                    </a:ext>
                  </a:extLst>
                </a:gridCol>
                <a:gridCol w="996016">
                  <a:extLst>
                    <a:ext uri="{9D8B030D-6E8A-4147-A177-3AD203B41FA5}">
                      <a16:colId xmlns:a16="http://schemas.microsoft.com/office/drawing/2014/main" val="1771011435"/>
                    </a:ext>
                  </a:extLst>
                </a:gridCol>
                <a:gridCol w="996016">
                  <a:extLst>
                    <a:ext uri="{9D8B030D-6E8A-4147-A177-3AD203B41FA5}">
                      <a16:colId xmlns:a16="http://schemas.microsoft.com/office/drawing/2014/main" val="1391708645"/>
                    </a:ext>
                  </a:extLst>
                </a:gridCol>
              </a:tblGrid>
              <a:tr h="564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USGS Gage Station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USGS Gauge Station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Latitude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Longitude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Drainage Area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(sq. km.)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Mann-Kendall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S-value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Mann-Kendall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p-value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Trend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Significance at 90% CL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638148054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01010000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St. John River at </a:t>
                      </a:r>
                      <a:r>
                        <a:rPr lang="en-US" sz="1200" u="none" strike="noStrike" dirty="0" err="1">
                          <a:effectLst/>
                        </a:rPr>
                        <a:t>Ninemile</a:t>
                      </a:r>
                      <a:r>
                        <a:rPr lang="en-US" sz="1200" u="none" strike="noStrike" dirty="0">
                          <a:effectLst/>
                        </a:rPr>
                        <a:t> Bridge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46.7006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-69.7156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3473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461219465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01010500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St. John River at Dickey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47.0131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-69.0881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6941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563437658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01011000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Allagash River near Allagash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47.0697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-69.0794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3828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454276283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01013500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Fish River near Fort Kent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47.2375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-68.5828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953841602"/>
                  </a:ext>
                </a:extLst>
              </a:tr>
              <a:tr h="181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01014000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St. John River below Fish River at Fort Kent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47.2833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-68.0853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604096064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01022500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Narraguagus</a:t>
                      </a:r>
                      <a:r>
                        <a:rPr lang="en-US" sz="1200" u="none" strike="noStrike" dirty="0">
                          <a:effectLst/>
                        </a:rPr>
                        <a:t> River at </a:t>
                      </a:r>
                      <a:r>
                        <a:rPr lang="en-US" sz="1200" u="none" strike="noStrike" dirty="0" err="1">
                          <a:effectLst/>
                        </a:rPr>
                        <a:t>Cherryfield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44.6081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-67.9353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098738481"/>
                  </a:ext>
                </a:extLst>
              </a:tr>
              <a:tr h="24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01030500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Mattawamkeag</a:t>
                      </a:r>
                      <a:r>
                        <a:rPr lang="en-US" sz="1200" u="none" strike="noStrike" dirty="0">
                          <a:effectLst/>
                        </a:rPr>
                        <a:t> River near </a:t>
                      </a:r>
                      <a:r>
                        <a:rPr lang="en-US" sz="1200" u="none" strike="noStrike" dirty="0" err="1">
                          <a:effectLst/>
                        </a:rPr>
                        <a:t>Mattawamkeag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45.5011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-68.3058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619013637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01031500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Piscataquis River near Dover-Foxcroft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45.1750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-69.3147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96764625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01038000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Sheepscot</a:t>
                      </a:r>
                      <a:r>
                        <a:rPr lang="en-US" sz="1200" u="none" strike="noStrike" dirty="0">
                          <a:effectLst/>
                        </a:rPr>
                        <a:t> River at North Whitefield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44.2228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-69.5939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588671735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01047000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Carrabassett River near North Anson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44.8692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-69.9550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600053655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01052500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Diamond River near Wentworth Location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44.8775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-71.0075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224740487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01055000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Swift River near Roxbury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44.6428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-70.5889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561200137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01057000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Little Androscoggin River near South Paris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44.3039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-70.5397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981761711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01064500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Saco River near Conway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43.9908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-71.0906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046752058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01073000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Oyster River near Durham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43.1486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-70.9656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26387306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01076500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Pemigewasset River at Plymouth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43.7592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-71.6861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942215908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01078000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Smith River near Bristol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43.5664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-71.7483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4142644847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01121000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Mount Hope River near Warrenville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41.8436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-72.1694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172755642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01134500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Moose River at Victory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VT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44.5117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-71.8378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706953484"/>
                  </a:ext>
                </a:extLst>
              </a:tr>
              <a:tr h="213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01137500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Ammonoosuc River at Bethlehem Junction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44.2686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-71.6308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342981967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01142500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Ayers Brook at Randolph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VT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43.9344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-72.6583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875008095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01144000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White River at West Hartford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VT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43.7142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-72.4186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193772262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01169000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North River at Shattuckville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42.6383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-72.7256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4159634771"/>
                  </a:ext>
                </a:extLst>
              </a:tr>
              <a:tr h="266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01181000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West Branch Westfield River at Huntington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42.2372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-72.8961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297327682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01188000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Burlington Brook near Burlington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41.7861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-72.9653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107500708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01193500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Salmon River near East Hampton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41.5522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-72.4497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161248446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01196500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Quinnipiac River at Wallingford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41.4503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-72.8413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964824022"/>
                  </a:ext>
                </a:extLst>
              </a:tr>
              <a:tr h="190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01204000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Pomperaug River at Southbury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41.4819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-73.2246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+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48678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05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Next Step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4EDA-3831-4C29-9C93-4BFED3B0048D}"/>
              </a:ext>
            </a:extLst>
          </p:cNvPr>
          <p:cNvSpPr/>
          <p:nvPr/>
        </p:nvSpPr>
        <p:spPr>
          <a:xfrm>
            <a:off x="977178" y="2658545"/>
            <a:ext cx="979187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Investigation of trends in basins with higher anthropogenic manipulation</a:t>
            </a:r>
          </a:p>
        </p:txBody>
      </p:sp>
    </p:spTree>
    <p:extLst>
      <p:ext uri="{BB962C8B-B14F-4D97-AF65-F5344CB8AC3E}">
        <p14:creationId xmlns:p14="http://schemas.microsoft.com/office/powerpoint/2010/main" val="324897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3C460-00C7-4340-B8C2-60B60AEA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84E37-350D-4C5C-A3CB-3BA8B168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2D1DF0-B30D-448B-A7E2-EAB37F26241E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2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Future of Dams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7D33-5AE4-4AF5-8DE5-B94A963C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Four-year NSF </a:t>
            </a:r>
            <a:r>
              <a:rPr lang="en-US" dirty="0" err="1"/>
              <a:t>EPSCoR</a:t>
            </a:r>
            <a:r>
              <a:rPr lang="en-US" dirty="0"/>
              <a:t> grant</a:t>
            </a:r>
          </a:p>
          <a:p>
            <a:r>
              <a:rPr lang="en-US" dirty="0"/>
              <a:t>Collaborators in NH, ME and RI</a:t>
            </a:r>
          </a:p>
          <a:p>
            <a:r>
              <a:rPr lang="en-US" dirty="0"/>
              <a:t>Focus on stakeholder engagement (to help the NE communities make complex decisions about dams)</a:t>
            </a:r>
          </a:p>
          <a:p>
            <a:r>
              <a:rPr lang="en-US" dirty="0">
                <a:solidFill>
                  <a:srgbClr val="000000"/>
                </a:solidFill>
              </a:rPr>
              <a:t>Dam risk as a major factor for decisions about dams</a:t>
            </a:r>
          </a:p>
          <a:p>
            <a:r>
              <a:rPr lang="en-US" dirty="0">
                <a:solidFill>
                  <a:srgbClr val="000000"/>
                </a:solidFill>
              </a:rPr>
              <a:t>Floods &amp; overtopping are the main reasons of dam breaks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7D33-5AE4-4AF5-8DE5-B94A963C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499" y="2938913"/>
            <a:ext cx="7283943" cy="2693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Historical floods in New England</a:t>
            </a:r>
          </a:p>
          <a:p>
            <a:r>
              <a:rPr lang="en-US" dirty="0">
                <a:solidFill>
                  <a:srgbClr val="000000"/>
                </a:solidFill>
              </a:rPr>
              <a:t>Before establishment of gauging stations</a:t>
            </a:r>
          </a:p>
          <a:p>
            <a:r>
              <a:rPr lang="en-US" dirty="0">
                <a:solidFill>
                  <a:srgbClr val="000000"/>
                </a:solidFill>
              </a:rPr>
              <a:t>600+ “outstanding” floods since 17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century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Floods with consequences recorded in peoples minds, reports, local papers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99B3C-1C9E-45D6-8557-5C912017F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144"/>
          <a:stretch/>
        </p:blipFill>
        <p:spPr>
          <a:xfrm>
            <a:off x="8610600" y="2628900"/>
            <a:ext cx="2786164" cy="2275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386A9-C6CE-42BD-A11B-41602D6924EF}"/>
              </a:ext>
            </a:extLst>
          </p:cNvPr>
          <p:cNvSpPr/>
          <p:nvPr/>
        </p:nvSpPr>
        <p:spPr>
          <a:xfrm>
            <a:off x="8809269" y="4958834"/>
            <a:ext cx="2007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 "/>
                <a:ea typeface="Calibri" panose="020F0502020204030204" pitchFamily="34" charset="0"/>
              </a:rPr>
              <a:t>(Thomson et al, 1964)</a:t>
            </a:r>
            <a:endParaRPr lang="en-US" sz="16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89240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99B3C-1C9E-45D6-8557-5C912017F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144"/>
          <a:stretch/>
        </p:blipFill>
        <p:spPr>
          <a:xfrm>
            <a:off x="8610600" y="2628900"/>
            <a:ext cx="2786164" cy="2275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386A9-C6CE-42BD-A11B-41602D6924EF}"/>
              </a:ext>
            </a:extLst>
          </p:cNvPr>
          <p:cNvSpPr/>
          <p:nvPr/>
        </p:nvSpPr>
        <p:spPr>
          <a:xfrm>
            <a:off x="8809269" y="4958834"/>
            <a:ext cx="2007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alibri "/>
                <a:ea typeface="Calibri" panose="020F0502020204030204" pitchFamily="34" charset="0"/>
              </a:rPr>
              <a:t>(Thomson et al, 1964)</a:t>
            </a:r>
            <a:endParaRPr lang="en-US" sz="1600" dirty="0">
              <a:latin typeface="Calibri 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25DF47-ED7C-4D11-AF27-17D8DA083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727051"/>
              </p:ext>
            </p:extLst>
          </p:nvPr>
        </p:nvGraphicFramePr>
        <p:xfrm>
          <a:off x="662503" y="2460889"/>
          <a:ext cx="7152861" cy="357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493D2B9-1EA1-4951-9994-8B274626D867}"/>
              </a:ext>
            </a:extLst>
          </p:cNvPr>
          <p:cNvSpPr/>
          <p:nvPr/>
        </p:nvSpPr>
        <p:spPr>
          <a:xfrm>
            <a:off x="115957" y="6079903"/>
            <a:ext cx="808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Monthly Distribution of Historical Floods in New England until 1955</a:t>
            </a:r>
          </a:p>
        </p:txBody>
      </p:sp>
    </p:spTree>
    <p:extLst>
      <p:ext uri="{BB962C8B-B14F-4D97-AF65-F5344CB8AC3E}">
        <p14:creationId xmlns:p14="http://schemas.microsoft.com/office/powerpoint/2010/main" val="27251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2918C5A-D4C1-46F6-9466-4C2FBD0B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027829"/>
              </p:ext>
            </p:extLst>
          </p:nvPr>
        </p:nvGraphicFramePr>
        <p:xfrm>
          <a:off x="733839" y="2607586"/>
          <a:ext cx="10432774" cy="356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D33D88A-F75E-4EB9-8CA6-4C51368398AE}"/>
              </a:ext>
            </a:extLst>
          </p:cNvPr>
          <p:cNvSpPr/>
          <p:nvPr/>
        </p:nvSpPr>
        <p:spPr>
          <a:xfrm>
            <a:off x="4224130" y="2730075"/>
            <a:ext cx="7494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Monthly Relative Frequency of Annual Peaks in NE Stream Gauges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2F75D-AC2F-488B-92C0-7E30780B4FEE}"/>
              </a:ext>
            </a:extLst>
          </p:cNvPr>
          <p:cNvSpPr/>
          <p:nvPr/>
        </p:nvSpPr>
        <p:spPr>
          <a:xfrm>
            <a:off x="4499107" y="3130185"/>
            <a:ext cx="6959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On average, March and April floods account for 53% of annual floods at these gauges.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0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EC082-173C-4507-A443-10210499E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269"/>
          <a:stretch/>
        </p:blipFill>
        <p:spPr>
          <a:xfrm>
            <a:off x="7096539" y="2441327"/>
            <a:ext cx="4441586" cy="39150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1E47BA-AEF6-444B-B215-3BE3AAE1A167}"/>
              </a:ext>
            </a:extLst>
          </p:cNvPr>
          <p:cNvSpPr/>
          <p:nvPr/>
        </p:nvSpPr>
        <p:spPr>
          <a:xfrm>
            <a:off x="500270" y="2753260"/>
            <a:ext cx="65962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dvPSNCS-R"/>
              </a:rPr>
              <a:t>Collins (2009): “Evidence for Changing Flood Risk in New England Since the Late 20</a:t>
            </a:r>
            <a:r>
              <a:rPr lang="en-US" sz="2200" baseline="30000" dirty="0">
                <a:latin typeface="AdvPSNCS-R"/>
              </a:rPr>
              <a:t>th</a:t>
            </a:r>
            <a:r>
              <a:rPr lang="en-US" sz="2200" dirty="0">
                <a:latin typeface="AdvPSNCS-R"/>
              </a:rPr>
              <a:t> Century”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dvPSNCS-R"/>
              </a:rPr>
              <a:t>Trends in “28 long-term annual flood series for New England watersheds with dominantly natural streamflow”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25 upward trends, 40% of which statistically significant (p &lt; 0.10)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Step change in increasing flood magnitude in 1970’s, synchronous with North Atlantic Oscillation phase change</a:t>
            </a:r>
          </a:p>
        </p:txBody>
      </p:sp>
    </p:spTree>
    <p:extLst>
      <p:ext uri="{BB962C8B-B14F-4D97-AF65-F5344CB8AC3E}">
        <p14:creationId xmlns:p14="http://schemas.microsoft.com/office/powerpoint/2010/main" val="67044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Research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C53F1-9D7D-41FF-A461-442A72C2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E47BA-AEF6-444B-B215-3BE3AAE1A167}"/>
              </a:ext>
            </a:extLst>
          </p:cNvPr>
          <p:cNvSpPr/>
          <p:nvPr/>
        </p:nvSpPr>
        <p:spPr>
          <a:xfrm>
            <a:off x="1421296" y="3277870"/>
            <a:ext cx="8988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Have runoff production and transfer mechanisms changed in large events in New England?</a:t>
            </a:r>
          </a:p>
          <a:p>
            <a:pPr algn="ctr"/>
            <a:r>
              <a:rPr lang="en-US" sz="3200" dirty="0"/>
              <a:t>or</a:t>
            </a:r>
          </a:p>
          <a:p>
            <a:pPr algn="ctr"/>
            <a:r>
              <a:rPr lang="en-US" sz="3200" dirty="0"/>
              <a:t>Is there a trend in runoff coefficients of large events in New England?</a:t>
            </a:r>
          </a:p>
        </p:txBody>
      </p:sp>
    </p:spTree>
    <p:extLst>
      <p:ext uri="{BB962C8B-B14F-4D97-AF65-F5344CB8AC3E}">
        <p14:creationId xmlns:p14="http://schemas.microsoft.com/office/powerpoint/2010/main" val="259189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56E4D9-2871-4EA5-BBA4-F97D25E98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A34B0B-F78E-47B8-9EEC-82EE199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5883-313E-4A1F-8B3E-913B6590E36E}"/>
              </a:ext>
            </a:extLst>
          </p:cNvPr>
          <p:cNvSpPr/>
          <p:nvPr/>
        </p:nvSpPr>
        <p:spPr>
          <a:xfrm>
            <a:off x="891209" y="3270125"/>
            <a:ext cx="4233984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Follow-up on the work of Collins (2009) using same 28 stream flow gauge stations,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ArcGIS for basin delineation and R for data analysis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735E38-3B6D-4172-9E3E-9C5A2615F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73122"/>
              </p:ext>
            </p:extLst>
          </p:nvPr>
        </p:nvGraphicFramePr>
        <p:xfrm>
          <a:off x="8884773" y="2444055"/>
          <a:ext cx="3205012" cy="4351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00">
                  <a:extLst>
                    <a:ext uri="{9D8B030D-6E8A-4147-A177-3AD203B41FA5}">
                      <a16:colId xmlns:a16="http://schemas.microsoft.com/office/drawing/2014/main" val="2246358696"/>
                    </a:ext>
                  </a:extLst>
                </a:gridCol>
                <a:gridCol w="696851">
                  <a:extLst>
                    <a:ext uri="{9D8B030D-6E8A-4147-A177-3AD203B41FA5}">
                      <a16:colId xmlns:a16="http://schemas.microsoft.com/office/drawing/2014/main" val="3898507629"/>
                    </a:ext>
                  </a:extLst>
                </a:gridCol>
                <a:gridCol w="2034799">
                  <a:extLst>
                    <a:ext uri="{9D8B030D-6E8A-4147-A177-3AD203B41FA5}">
                      <a16:colId xmlns:a16="http://schemas.microsoft.com/office/drawing/2014/main" val="1749077819"/>
                    </a:ext>
                  </a:extLst>
                </a:gridCol>
                <a:gridCol w="274262">
                  <a:extLst>
                    <a:ext uri="{9D8B030D-6E8A-4147-A177-3AD203B41FA5}">
                      <a16:colId xmlns:a16="http://schemas.microsoft.com/office/drawing/2014/main" val="3348517631"/>
                    </a:ext>
                  </a:extLst>
                </a:gridCol>
              </a:tblGrid>
              <a:tr h="421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No.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USGS Gage Station Number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USGS Gauge Station Name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State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0696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01010000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St. John River at Ninemile Bridge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3847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01010500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St. John River at Dickey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1979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01011000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Allagash River near Allagash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5644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01013500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Fish River near Fort Kent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9219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01014000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St. John River below Fish River at Fort Kent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3361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01022500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Narraguagus River at Cherryfield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7129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01030500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>
                          <a:effectLst/>
                        </a:rPr>
                        <a:t>Mattawamkeag River near Mattawamkeag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6001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01031500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</a:rPr>
                        <a:t>Piscataquis River near Dover-Foxcroft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9801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01038000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 err="1">
                          <a:effectLst/>
                        </a:rPr>
                        <a:t>Sheepscot</a:t>
                      </a:r>
                      <a:r>
                        <a:rPr lang="en-US" sz="900" b="0" u="none" strike="noStrike" dirty="0">
                          <a:effectLst/>
                        </a:rPr>
                        <a:t> River at North Whitefield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1061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01047000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effectLst/>
                        </a:rPr>
                        <a:t>Carrabassett River near North Anson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effectLst/>
                        </a:rPr>
                        <a:t>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20595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01052500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Diamond River near Wentworth Location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666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01055000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Swift River near Roxbury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8284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01057000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Little Androscoggin River near South Paris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6731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01064500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Saco River near Conway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3702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01073000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Oyster River near Durham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3606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01076500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Pemigewasset River at Plymouth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6234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01078000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Smith River near Bristol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9318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01121000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Mount Hope River near Warrenville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0357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01134500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Moose River at Victory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951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01137500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Ammonoosuc River at Bethlehem Junction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6486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01142500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Ayers Brook at Randolph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5552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01144000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White River at West Hartford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901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01169000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North River at Shattuckville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12627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01181000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West Branch Westfield River at Huntington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1138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01188000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Burlington Brook near Burlington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5470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01193500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Salmon River near East Hampton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4271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01196500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Quinnipiac River at Wallingford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4822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01204000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Pomperaug River at Southbury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87" marR="2987" marT="298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093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20E70EA-7370-4053-9C37-2FB1A9B4F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08" y="2444055"/>
            <a:ext cx="3555150" cy="4183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687224-5EF0-4D67-856A-4C4AE5AA173C}"/>
              </a:ext>
            </a:extLst>
          </p:cNvPr>
          <p:cNvSpPr/>
          <p:nvPr/>
        </p:nvSpPr>
        <p:spPr>
          <a:xfrm>
            <a:off x="5553971" y="6375419"/>
            <a:ext cx="910022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ea typeface="Calibri" panose="020F0502020204030204" pitchFamily="34" charset="0"/>
              </a:rPr>
              <a:t>Collins, 2009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90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D983A0-7D90-4AAF-9019-04F32E8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62F6F0-71E9-4AC2-BE2A-1C3C87CC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1DF0-B30D-448B-A7E2-EAB37F26241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DF8CF5-A1CA-4AEB-912B-15E90FCC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00" t="22995" r="32159" b="29324"/>
          <a:stretch/>
        </p:blipFill>
        <p:spPr>
          <a:xfrm>
            <a:off x="5203135" y="2797864"/>
            <a:ext cx="6271591" cy="32699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4147C0-98E6-49D9-B7F1-9C11235F69BE}"/>
              </a:ext>
            </a:extLst>
          </p:cNvPr>
          <p:cNvSpPr/>
          <p:nvPr/>
        </p:nvSpPr>
        <p:spPr>
          <a:xfrm>
            <a:off x="742118" y="2683559"/>
            <a:ext cx="4237386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Delineation of basins upstream of gauges in ArcGIS using USGS 10m DEMs,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Using USGS daily stream flow data,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Using PRISM daily precipitation data with 4km resolution from 1981-2006</a:t>
            </a:r>
          </a:p>
        </p:txBody>
      </p:sp>
    </p:spTree>
    <p:extLst>
      <p:ext uri="{BB962C8B-B14F-4D97-AF65-F5344CB8AC3E}">
        <p14:creationId xmlns:p14="http://schemas.microsoft.com/office/powerpoint/2010/main" val="26565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1295</Words>
  <Application>Microsoft Office PowerPoint</Application>
  <PresentationFormat>Widescreen</PresentationFormat>
  <Paragraphs>583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AdvPSNCS-R</vt:lpstr>
      <vt:lpstr>Arial</vt:lpstr>
      <vt:lpstr>Calibri</vt:lpstr>
      <vt:lpstr>Calibri </vt:lpstr>
      <vt:lpstr>Calibri Light</vt:lpstr>
      <vt:lpstr>Times New Roman</vt:lpstr>
      <vt:lpstr>Office Theme</vt:lpstr>
      <vt:lpstr>INVESTIGATION OF SNOWMELT IMPACT ON TRENDS IN RUNOFF COEFFICIENTS OF FLOODS IN NEW ENGLAND</vt:lpstr>
      <vt:lpstr>Future of Dams Project</vt:lpstr>
      <vt:lpstr>Background</vt:lpstr>
      <vt:lpstr>Background</vt:lpstr>
      <vt:lpstr>Background</vt:lpstr>
      <vt:lpstr>Background</vt:lpstr>
      <vt:lpstr>Research Question</vt:lpstr>
      <vt:lpstr>Methods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Next Step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Failure Probability of Dams in New England Under Land Use and Climate Change</dc:title>
  <dc:creator>Iman Hosseini Shakib</dc:creator>
  <cp:lastModifiedBy>Iman Hosseini Shakib</cp:lastModifiedBy>
  <cp:revision>66</cp:revision>
  <dcterms:created xsi:type="dcterms:W3CDTF">2019-01-26T16:16:25Z</dcterms:created>
  <dcterms:modified xsi:type="dcterms:W3CDTF">2019-03-17T23:16:47Z</dcterms:modified>
</cp:coreProperties>
</file>